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73" r:id="rId5"/>
    <p:sldId id="274" r:id="rId6"/>
    <p:sldId id="258" r:id="rId7"/>
    <p:sldId id="259" r:id="rId8"/>
    <p:sldId id="270" r:id="rId9"/>
    <p:sldId id="260" r:id="rId10"/>
    <p:sldId id="261" r:id="rId11"/>
    <p:sldId id="262" r:id="rId12"/>
    <p:sldId id="263" r:id="rId13"/>
    <p:sldId id="271" r:id="rId14"/>
    <p:sldId id="264" r:id="rId15"/>
    <p:sldId id="265" r:id="rId16"/>
    <p:sldId id="266" r:id="rId17"/>
    <p:sldId id="267" r:id="rId18"/>
    <p:sldId id="268" r:id="rId19"/>
    <p:sldId id="272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pos="438" userDrawn="1">
          <p15:clr>
            <a:srgbClr val="A4A3A4"/>
          </p15:clr>
        </p15:guide>
        <p15:guide id="4" orient="horz" pos="981" userDrawn="1">
          <p15:clr>
            <a:srgbClr val="A4A3A4"/>
          </p15:clr>
        </p15:guide>
        <p15:guide id="5" pos="801" userDrawn="1">
          <p15:clr>
            <a:srgbClr val="A4A3A4"/>
          </p15:clr>
        </p15:guide>
        <p15:guide id="6" pos="74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37"/>
        <p:guide pos="3840"/>
        <p:guide pos="438"/>
        <p:guide orient="horz" pos="981"/>
        <p:guide pos="801"/>
        <p:guide pos="740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1EFF1-2AE4-4E68-878A-07AE80B8C09A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BD6F1-4D7E-4FFD-9EB7-590F4C7F78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8785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614666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052101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3203874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4923632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176860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356221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1904776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696785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6261938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3188088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4296541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1566937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3792653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9093104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428269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1431972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889885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3983310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9663428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0441054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450568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649950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 flipV="1">
            <a:off x="0" y="19050"/>
            <a:ext cx="12192000" cy="681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7A6F-5B0B-4497-BE87-E8983C03AB9C}" type="datetimeFigureOut">
              <a:rPr lang="zh-CN" altLang="en-US" smtClean="0"/>
              <a:t>2021/1/30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6199-BA8E-4464-A04E-2CA415D344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948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678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9" name="组合 28"/>
          <p:cNvGrpSpPr/>
          <p:nvPr/>
        </p:nvGrpSpPr>
        <p:grpSpPr>
          <a:xfrm>
            <a:off x="1739788" y="1319821"/>
            <a:ext cx="8712424" cy="4218358"/>
            <a:chOff x="1558698" y="1410390"/>
            <a:chExt cx="8712424" cy="4218358"/>
          </a:xfrm>
        </p:grpSpPr>
        <p:grpSp>
          <p:nvGrpSpPr>
            <p:cNvPr id="31" name="组合 30"/>
            <p:cNvGrpSpPr/>
            <p:nvPr/>
          </p:nvGrpSpPr>
          <p:grpSpPr>
            <a:xfrm rot="1107134">
              <a:off x="9367945" y="2253234"/>
              <a:ext cx="622546" cy="831978"/>
              <a:chOff x="7314703" y="265720"/>
              <a:chExt cx="1792047" cy="2394912"/>
            </a:xfrm>
          </p:grpSpPr>
          <p:sp>
            <p:nvSpPr>
              <p:cNvPr id="42" name="泪滴形 41"/>
              <p:cNvSpPr/>
              <p:nvPr/>
            </p:nvSpPr>
            <p:spPr>
              <a:xfrm rot="18976488">
                <a:off x="7314703" y="868585"/>
                <a:ext cx="1792047" cy="1792047"/>
              </a:xfrm>
              <a:prstGeom prst="teardrop">
                <a:avLst>
                  <a:gd fmla="val 130732" name="adj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3" name="任意多边形 42"/>
              <p:cNvSpPr/>
              <p:nvPr/>
            </p:nvSpPr>
            <p:spPr>
              <a:xfrm rot="18976488">
                <a:off x="7872408" y="265720"/>
                <a:ext cx="711143" cy="708456"/>
              </a:xfrm>
              <a:custGeom>
                <a:gdLst>
                  <a:gd fmla="*/ 711143 w 711143" name="connsiteX0"/>
                  <a:gd fmla="*/ 0 h 708456" name="connsiteY0"/>
                  <a:gd fmla="*/ 504619 w 711143" name="connsiteX1"/>
                  <a:gd fmla="*/ 585695 h 708456" name="connsiteY1"/>
                  <a:gd fmla="*/ 482975 w 711143" name="connsiteX2"/>
                  <a:gd fmla="*/ 708456 h 708456" name="connsiteY2"/>
                  <a:gd fmla="*/ 474563 w 711143" name="connsiteX3"/>
                  <a:gd fmla="*/ 691338 h 708456" name="connsiteY3"/>
                  <a:gd fmla="*/ 262074 w 711143" name="connsiteX4"/>
                  <a:gd fmla="*/ 416188 h 708456" name="connsiteY4"/>
                  <a:gd fmla="*/ 77488 w 711143" name="connsiteX5"/>
                  <a:gd fmla="*/ 272136 h 708456" name="connsiteY5"/>
                  <a:gd fmla="*/ 0 w 711143" name="connsiteX6"/>
                  <a:gd fmla="*/ 228642 h 708456" name="connsiteY6"/>
                  <a:gd fmla="*/ 125449 w 711143" name="connsiteX7"/>
                  <a:gd fmla="*/ 206524 h 708456" name="connsiteY7"/>
                  <a:gd fmla="*/ 711143 w 711143" name="connsiteX8"/>
                  <a:gd fmla="*/ 0 h 7084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708456" w="711143">
                    <a:moveTo>
                      <a:pt x="711143" y="0"/>
                    </a:moveTo>
                    <a:cubicBezTo>
                      <a:pt x="619354" y="195231"/>
                      <a:pt x="550513" y="390463"/>
                      <a:pt x="504619" y="585695"/>
                    </a:cubicBezTo>
                    <a:lnTo>
                      <a:pt x="482975" y="708456"/>
                    </a:lnTo>
                    <a:lnTo>
                      <a:pt x="474563" y="691338"/>
                    </a:lnTo>
                    <a:cubicBezTo>
                      <a:pt x="419435" y="591875"/>
                      <a:pt x="348578" y="498926"/>
                      <a:pt x="262074" y="416188"/>
                    </a:cubicBezTo>
                    <a:cubicBezTo>
                      <a:pt x="204405" y="361030"/>
                      <a:pt x="142511" y="313021"/>
                      <a:pt x="77488" y="272136"/>
                    </a:cubicBezTo>
                    <a:lnTo>
                      <a:pt x="0" y="228642"/>
                    </a:lnTo>
                    <a:lnTo>
                      <a:pt x="125449" y="206524"/>
                    </a:lnTo>
                    <a:cubicBezTo>
                      <a:pt x="320680" y="160630"/>
                      <a:pt x="515912" y="91789"/>
                      <a:pt x="711143" y="0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7707254" y="2154171"/>
                <a:ext cx="810883" cy="267436"/>
              </a:xfrm>
              <a:custGeom>
                <a:gdLst>
                  <a:gd fmla="*/ 0 w 810883" name="connsiteX0"/>
                  <a:gd fmla="*/ 94908 h 267436" name="connsiteY0"/>
                  <a:gd fmla="*/ 810883 w 810883" name="connsiteX1"/>
                  <a:gd fmla="*/ 267436 h 267436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267436" w="810883">
                    <a:moveTo>
                      <a:pt x="0" y="94908"/>
                    </a:moveTo>
                    <a:cubicBezTo>
                      <a:pt x="206794" y="-107933"/>
                      <a:pt x="610439" y="44827"/>
                      <a:pt x="810883" y="267436"/>
                    </a:cubicBezTo>
                  </a:path>
                </a:pathLst>
              </a:custGeom>
              <a:noFill/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任意多边形 44"/>
              <p:cNvSpPr/>
              <p:nvPr/>
            </p:nvSpPr>
            <p:spPr>
              <a:xfrm>
                <a:off x="8184462" y="1265309"/>
                <a:ext cx="60325" cy="165100"/>
              </a:xfrm>
              <a:custGeom>
                <a:gdLst>
                  <a:gd fmla="*/ 44450 w 60325" name="connsiteX0"/>
                  <a:gd fmla="*/ 0 h 165100" name="connsiteY0"/>
                  <a:gd fmla="*/ 60325 w 60325" name="connsiteX1"/>
                  <a:gd fmla="*/ 120650 h 165100" name="connsiteY1"/>
                  <a:gd fmla="*/ 0 w 60325" name="connsiteX2"/>
                  <a:gd fmla="*/ 165100 h 165100" name="connsiteY2"/>
                  <a:gd fmla="*/ 0 w 60325" name="connsiteX3"/>
                  <a:gd fmla="*/ 165100 h 16510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65100" w="60325">
                    <a:moveTo>
                      <a:pt x="44450" y="0"/>
                    </a:moveTo>
                    <a:lnTo>
                      <a:pt x="60325" y="120650"/>
                    </a:lnTo>
                    <a:lnTo>
                      <a:pt x="0" y="165100"/>
                    </a:lnTo>
                    <a:lnTo>
                      <a:pt x="0" y="165100"/>
                    </a:lnTo>
                  </a:path>
                </a:pathLst>
              </a:custGeom>
              <a:noFill/>
              <a:ln w="317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6" name="任意多边形 45"/>
              <p:cNvSpPr/>
              <p:nvPr/>
            </p:nvSpPr>
            <p:spPr>
              <a:xfrm>
                <a:off x="8310901" y="1265308"/>
                <a:ext cx="52686" cy="110076"/>
              </a:xfrm>
              <a:custGeom>
                <a:gdLst>
                  <a:gd fmla="*/ 11411 w 52686" name="connsiteX0"/>
                  <a:gd fmla="*/ 0 h 110076" name="connsiteY0"/>
                  <a:gd fmla="*/ 5061 w 52686" name="connsiteX1"/>
                  <a:gd fmla="*/ 101600 h 110076" name="connsiteY1"/>
                  <a:gd fmla="*/ 52686 w 52686" name="connsiteX2"/>
                  <a:gd fmla="*/ 92075 h 110076" name="connsiteY2"/>
                  <a:gd fmla="*/ 0 w 44450" name="connsiteX3"/>
                  <a:gd fmla="*/ 152400 h 16510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10074" w="52686">
                    <a:moveTo>
                      <a:pt x="11411" y="0"/>
                    </a:moveTo>
                    <a:cubicBezTo>
                      <a:pt x="-3406" y="55033"/>
                      <a:pt x="-1818" y="86254"/>
                      <a:pt x="5061" y="101600"/>
                    </a:cubicBezTo>
                    <a:cubicBezTo>
                      <a:pt x="11940" y="116946"/>
                      <a:pt x="28344" y="110067"/>
                      <a:pt x="52686" y="92075"/>
                    </a:cubicBezTo>
                  </a:path>
                </a:pathLst>
              </a:custGeom>
              <a:noFill/>
              <a:ln w="317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任意多边形 46"/>
              <p:cNvSpPr/>
              <p:nvPr/>
            </p:nvSpPr>
            <p:spPr>
              <a:xfrm>
                <a:off x="7765362" y="1274835"/>
                <a:ext cx="314325" cy="112764"/>
              </a:xfrm>
              <a:custGeom>
                <a:gdLst>
                  <a:gd fmla="*/ 0 w 314325" name="connsiteX0"/>
                  <a:gd fmla="*/ 0 h 112764" name="connsiteY0"/>
                  <a:gd fmla="*/ 314325 w 314325" name="connsiteX1"/>
                  <a:gd fmla="*/ 57150 h 112764" name="connsiteY1"/>
                  <a:gd fmla="*/ 314325 w 314325" name="connsiteX2"/>
                  <a:gd fmla="*/ 57150 h 112764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12762" w="314325">
                    <a:moveTo>
                      <a:pt x="0" y="0"/>
                    </a:moveTo>
                    <a:cubicBezTo>
                      <a:pt x="92075" y="146050"/>
                      <a:pt x="222250" y="133350"/>
                      <a:pt x="314325" y="57150"/>
                    </a:cubicBezTo>
                    <a:lnTo>
                      <a:pt x="314325" y="57150"/>
                    </a:lnTo>
                  </a:path>
                </a:pathLst>
              </a:custGeom>
              <a:noFill/>
              <a:ln w="317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任意多边形 47"/>
              <p:cNvSpPr/>
              <p:nvPr/>
            </p:nvSpPr>
            <p:spPr>
              <a:xfrm>
                <a:off x="8402923" y="1317645"/>
                <a:ext cx="279400" cy="77318"/>
              </a:xfrm>
              <a:custGeom>
                <a:gdLst>
                  <a:gd fmla="*/ 0 w 279400" name="connsiteX0"/>
                  <a:gd fmla="*/ 0 h 77318" name="connsiteY0"/>
                  <a:gd fmla="*/ 279400 w 279400" name="connsiteX1"/>
                  <a:gd fmla="*/ 22225 h 77318" name="connsiteY1"/>
                  <a:gd fmla="*/ 422275 w 422275" name="connsiteX2"/>
                  <a:gd fmla="*/ 19050 h 8289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77318" w="279400">
                    <a:moveTo>
                      <a:pt x="0" y="0"/>
                    </a:moveTo>
                    <a:cubicBezTo>
                      <a:pt x="92075" y="146050"/>
                      <a:pt x="221721" y="44450"/>
                      <a:pt x="279400" y="22225"/>
                    </a:cubicBezTo>
                  </a:path>
                </a:pathLst>
              </a:custGeom>
              <a:noFill/>
              <a:ln w="317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7850532" y="1372967"/>
                <a:ext cx="122909" cy="76094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8468293" y="1372967"/>
                <a:ext cx="122909" cy="76094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任意多边形 50"/>
              <p:cNvSpPr/>
              <p:nvPr/>
            </p:nvSpPr>
            <p:spPr>
              <a:xfrm>
                <a:off x="7724081" y="1360134"/>
                <a:ext cx="359660" cy="148055"/>
              </a:xfrm>
              <a:custGeom>
                <a:gdLst>
                  <a:gd fmla="*/ 7 w 359660" name="connsiteX0"/>
                  <a:gd fmla="*/ 76626 h 148055" name="connsiteY0"/>
                  <a:gd fmla="*/ 193682 w 359660" name="connsiteX1"/>
                  <a:gd fmla="*/ 426 h 148055" name="connsiteY1"/>
                  <a:gd fmla="*/ 358782 w 359660" name="connsiteX2"/>
                  <a:gd fmla="*/ 114726 h 148055" name="connsiteY2"/>
                  <a:gd fmla="*/ 7 w 359660" name="connsiteX3"/>
                  <a:gd fmla="*/ 76626 h 14805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48055" w="359660">
                    <a:moveTo>
                      <a:pt x="7" y="76626"/>
                    </a:moveTo>
                    <a:cubicBezTo>
                      <a:pt x="-1051" y="23709"/>
                      <a:pt x="112190" y="-3807"/>
                      <a:pt x="193682" y="426"/>
                    </a:cubicBezTo>
                    <a:cubicBezTo>
                      <a:pt x="339732" y="34293"/>
                      <a:pt x="365132" y="71334"/>
                      <a:pt x="358782" y="114726"/>
                    </a:cubicBezTo>
                    <a:cubicBezTo>
                      <a:pt x="347140" y="165526"/>
                      <a:pt x="5299" y="162351"/>
                      <a:pt x="7" y="76626"/>
                    </a:cubicBezTo>
                    <a:close/>
                  </a:path>
                </a:pathLst>
              </a:cu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2" name="任意多边形 51"/>
              <p:cNvSpPr/>
              <p:nvPr/>
            </p:nvSpPr>
            <p:spPr>
              <a:xfrm>
                <a:off x="8355416" y="1380105"/>
                <a:ext cx="358782" cy="148055"/>
              </a:xfrm>
              <a:custGeom>
                <a:gdLst>
                  <a:gd fmla="*/ 7 w 358782" name="connsiteX0"/>
                  <a:gd fmla="*/ 76626 h 148055" name="connsiteY0"/>
                  <a:gd fmla="*/ 193682 w 358782" name="connsiteX1"/>
                  <a:gd fmla="*/ 426 h 148055" name="connsiteY1"/>
                  <a:gd fmla="*/ 358782 w 358782" name="connsiteX2"/>
                  <a:gd fmla="*/ 114726 h 148055" name="connsiteY2"/>
                  <a:gd fmla="*/ 7 w 358782" name="connsiteX3"/>
                  <a:gd fmla="*/ 76626 h 14805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48055" w="358782">
                    <a:moveTo>
                      <a:pt x="7" y="76626"/>
                    </a:moveTo>
                    <a:cubicBezTo>
                      <a:pt x="-1051" y="23709"/>
                      <a:pt x="112190" y="-3807"/>
                      <a:pt x="193682" y="426"/>
                    </a:cubicBezTo>
                    <a:cubicBezTo>
                      <a:pt x="339732" y="34293"/>
                      <a:pt x="358782" y="80859"/>
                      <a:pt x="358782" y="114726"/>
                    </a:cubicBezTo>
                    <a:cubicBezTo>
                      <a:pt x="347140" y="165526"/>
                      <a:pt x="5299" y="162351"/>
                      <a:pt x="7" y="76626"/>
                    </a:cubicBezTo>
                    <a:close/>
                  </a:path>
                </a:pathLst>
              </a:cu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3" name="矩形 23"/>
              <p:cNvSpPr/>
              <p:nvPr/>
            </p:nvSpPr>
            <p:spPr>
              <a:xfrm>
                <a:off x="7785159" y="1516019"/>
                <a:ext cx="228989" cy="636080"/>
              </a:xfrm>
              <a:custGeom>
                <a:gdLst>
                  <a:gd fmla="*/ 13673 w 228989" name="connsiteX0"/>
                  <a:gd fmla="*/ 4385 h 636080" name="connsiteY0"/>
                  <a:gd fmla="*/ 202702 w 228989" name="connsiteX1"/>
                  <a:gd fmla="*/ 10735 h 636080" name="connsiteY1"/>
                  <a:gd fmla="*/ 202453 w 228989" name="connsiteX2"/>
                  <a:gd fmla="*/ 171565 h 636080" name="connsiteY2"/>
                  <a:gd fmla="*/ 205627 w 228989" name="connsiteX3"/>
                  <a:gd fmla="*/ 381115 h 636080" name="connsiteY3"/>
                  <a:gd fmla="*/ 200321 w 228989" name="connsiteX4"/>
                  <a:gd fmla="*/ 605123 h 636080" name="connsiteY4"/>
                  <a:gd fmla="*/ 13673 w 228989" name="connsiteX5"/>
                  <a:gd fmla="*/ 636080 h 636080" name="connsiteY5"/>
                  <a:gd fmla="*/ 5602 w 228989" name="connsiteX6"/>
                  <a:gd fmla="*/ 428740 h 636080" name="connsiteY6"/>
                  <a:gd fmla="*/ 43703 w 228989" name="connsiteX7"/>
                  <a:gd fmla="*/ 210459 h 636080" name="connsiteY7"/>
                  <a:gd fmla="*/ 13673 w 228989" name="connsiteX8"/>
                  <a:gd fmla="*/ 4385 h 63608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36080" w="228987">
                    <a:moveTo>
                      <a:pt x="13673" y="4385"/>
                    </a:moveTo>
                    <a:cubicBezTo>
                      <a:pt x="34619" y="-4775"/>
                      <a:pt x="171239" y="1922"/>
                      <a:pt x="202702" y="10735"/>
                    </a:cubicBezTo>
                    <a:cubicBezTo>
                      <a:pt x="234165" y="19548"/>
                      <a:pt x="168628" y="116979"/>
                      <a:pt x="202453" y="171565"/>
                    </a:cubicBezTo>
                    <a:cubicBezTo>
                      <a:pt x="236278" y="226151"/>
                      <a:pt x="169073" y="313222"/>
                      <a:pt x="205627" y="381115"/>
                    </a:cubicBezTo>
                    <a:cubicBezTo>
                      <a:pt x="242181" y="449008"/>
                      <a:pt x="232313" y="560248"/>
                      <a:pt x="200321" y="605123"/>
                    </a:cubicBezTo>
                    <a:lnTo>
                      <a:pt x="13673" y="636080"/>
                    </a:lnTo>
                    <a:cubicBezTo>
                      <a:pt x="-17589" y="599142"/>
                      <a:pt x="36316" y="504439"/>
                      <a:pt x="5602" y="428740"/>
                    </a:cubicBezTo>
                    <a:cubicBezTo>
                      <a:pt x="-25112" y="353041"/>
                      <a:pt x="82288" y="269625"/>
                      <a:pt x="43703" y="210459"/>
                    </a:cubicBezTo>
                    <a:cubicBezTo>
                      <a:pt x="5118" y="151293"/>
                      <a:pt x="-7273" y="13545"/>
                      <a:pt x="13673" y="438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矩形 23"/>
              <p:cNvSpPr/>
              <p:nvPr/>
            </p:nvSpPr>
            <p:spPr>
              <a:xfrm>
                <a:off x="8416890" y="1537670"/>
                <a:ext cx="203594" cy="767556"/>
              </a:xfrm>
              <a:custGeom>
                <a:gdLst>
                  <a:gd fmla="*/ 10015 w 231017" name="connsiteX0"/>
                  <a:gd fmla="*/ 4385 h 634657" name="connsiteY0"/>
                  <a:gd fmla="*/ 199044 w 231017" name="connsiteX1"/>
                  <a:gd fmla="*/ 10735 h 634657" name="connsiteY1"/>
                  <a:gd fmla="*/ 198795 w 231017" name="connsiteX2"/>
                  <a:gd fmla="*/ 171565 h 634657" name="connsiteY2"/>
                  <a:gd fmla="*/ 201969 w 231017" name="connsiteX3"/>
                  <a:gd fmla="*/ 381115 h 634657" name="connsiteY3"/>
                  <a:gd fmla="*/ 223525 w 231017" name="connsiteX4"/>
                  <a:gd fmla="*/ 513153 h 634657" name="connsiteY4"/>
                  <a:gd fmla="*/ 177749 w 231017" name="connsiteX5"/>
                  <a:gd fmla="*/ 634657 h 634657" name="connsiteY5"/>
                  <a:gd fmla="*/ 26228 w 231017" name="connsiteX6"/>
                  <a:gd fmla="*/ 630173 h 634657" name="connsiteY6"/>
                  <a:gd fmla="*/ 7366 w 231017" name="connsiteX7"/>
                  <a:gd fmla="*/ 532842 h 634657" name="connsiteY7"/>
                  <a:gd fmla="*/ 18157 w 231017" name="connsiteX8"/>
                  <a:gd fmla="*/ 422833 h 634657" name="connsiteY8"/>
                  <a:gd fmla="*/ 40045 w 231017" name="connsiteX9"/>
                  <a:gd fmla="*/ 210459 h 634657" name="connsiteY9"/>
                  <a:gd fmla="*/ 10015 w 231017" name="connsiteX10"/>
                  <a:gd fmla="*/ 4385 h 634657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634657" w="231017">
                    <a:moveTo>
                      <a:pt x="10015" y="4385"/>
                    </a:moveTo>
                    <a:cubicBezTo>
                      <a:pt x="30961" y="-4775"/>
                      <a:pt x="167581" y="1922"/>
                      <a:pt x="199044" y="10735"/>
                    </a:cubicBezTo>
                    <a:cubicBezTo>
                      <a:pt x="230507" y="19548"/>
                      <a:pt x="164970" y="116979"/>
                      <a:pt x="198795" y="171565"/>
                    </a:cubicBezTo>
                    <a:cubicBezTo>
                      <a:pt x="232620" y="226151"/>
                      <a:pt x="157318" y="332060"/>
                      <a:pt x="201969" y="381115"/>
                    </a:cubicBezTo>
                    <a:cubicBezTo>
                      <a:pt x="246620" y="430170"/>
                      <a:pt x="227562" y="470896"/>
                      <a:pt x="223525" y="513153"/>
                    </a:cubicBezTo>
                    <a:cubicBezTo>
                      <a:pt x="219488" y="555410"/>
                      <a:pt x="213334" y="614169"/>
                      <a:pt x="177749" y="634657"/>
                    </a:cubicBezTo>
                    <a:lnTo>
                      <a:pt x="26228" y="630173"/>
                    </a:lnTo>
                    <a:cubicBezTo>
                      <a:pt x="-5322" y="618126"/>
                      <a:pt x="38432" y="567399"/>
                      <a:pt x="7366" y="532842"/>
                    </a:cubicBezTo>
                    <a:cubicBezTo>
                      <a:pt x="-23700" y="498285"/>
                      <a:pt x="55941" y="472626"/>
                      <a:pt x="18157" y="422833"/>
                    </a:cubicBezTo>
                    <a:cubicBezTo>
                      <a:pt x="-19627" y="373040"/>
                      <a:pt x="41402" y="280200"/>
                      <a:pt x="40045" y="210459"/>
                    </a:cubicBezTo>
                    <a:cubicBezTo>
                      <a:pt x="38688" y="140718"/>
                      <a:pt x="-10931" y="13545"/>
                      <a:pt x="10015" y="438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5" name="矩形 23"/>
              <p:cNvSpPr/>
              <p:nvPr/>
            </p:nvSpPr>
            <p:spPr>
              <a:xfrm>
                <a:off x="8056800" y="1935848"/>
                <a:ext cx="45719" cy="204788"/>
              </a:xfrm>
              <a:custGeom>
                <a:gdLst>
                  <a:gd fmla="*/ 13673 w 228989" name="connsiteX0"/>
                  <a:gd fmla="*/ 4385 h 636080" name="connsiteY0"/>
                  <a:gd fmla="*/ 202702 w 228989" name="connsiteX1"/>
                  <a:gd fmla="*/ 10735 h 636080" name="connsiteY1"/>
                  <a:gd fmla="*/ 202453 w 228989" name="connsiteX2"/>
                  <a:gd fmla="*/ 171565 h 636080" name="connsiteY2"/>
                  <a:gd fmla="*/ 205627 w 228989" name="connsiteX3"/>
                  <a:gd fmla="*/ 381115 h 636080" name="connsiteY3"/>
                  <a:gd fmla="*/ 200321 w 228989" name="connsiteX4"/>
                  <a:gd fmla="*/ 605123 h 636080" name="connsiteY4"/>
                  <a:gd fmla="*/ 13673 w 228989" name="connsiteX5"/>
                  <a:gd fmla="*/ 636080 h 636080" name="connsiteY5"/>
                  <a:gd fmla="*/ 5602 w 228989" name="connsiteX6"/>
                  <a:gd fmla="*/ 428740 h 636080" name="connsiteY6"/>
                  <a:gd fmla="*/ 43703 w 228989" name="connsiteX7"/>
                  <a:gd fmla="*/ 210459 h 636080" name="connsiteY7"/>
                  <a:gd fmla="*/ 13673 w 228989" name="connsiteX8"/>
                  <a:gd fmla="*/ 4385 h 63608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36080" w="228987">
                    <a:moveTo>
                      <a:pt x="13673" y="4385"/>
                    </a:moveTo>
                    <a:cubicBezTo>
                      <a:pt x="34619" y="-4775"/>
                      <a:pt x="171239" y="1922"/>
                      <a:pt x="202702" y="10735"/>
                    </a:cubicBezTo>
                    <a:cubicBezTo>
                      <a:pt x="234165" y="19548"/>
                      <a:pt x="168628" y="116979"/>
                      <a:pt x="202453" y="171565"/>
                    </a:cubicBezTo>
                    <a:cubicBezTo>
                      <a:pt x="236278" y="226151"/>
                      <a:pt x="169073" y="313222"/>
                      <a:pt x="205627" y="381115"/>
                    </a:cubicBezTo>
                    <a:cubicBezTo>
                      <a:pt x="242181" y="449008"/>
                      <a:pt x="232313" y="560248"/>
                      <a:pt x="200321" y="605123"/>
                    </a:cubicBezTo>
                    <a:lnTo>
                      <a:pt x="13673" y="636080"/>
                    </a:lnTo>
                    <a:cubicBezTo>
                      <a:pt x="-17589" y="599142"/>
                      <a:pt x="36316" y="504439"/>
                      <a:pt x="5602" y="428740"/>
                    </a:cubicBezTo>
                    <a:cubicBezTo>
                      <a:pt x="-25112" y="353041"/>
                      <a:pt x="82288" y="269625"/>
                      <a:pt x="43703" y="210459"/>
                    </a:cubicBezTo>
                    <a:cubicBezTo>
                      <a:pt x="5118" y="151293"/>
                      <a:pt x="-7273" y="13545"/>
                      <a:pt x="13673" y="438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6" name="矩形 23"/>
              <p:cNvSpPr/>
              <p:nvPr/>
            </p:nvSpPr>
            <p:spPr>
              <a:xfrm>
                <a:off x="8192091" y="1939737"/>
                <a:ext cx="52696" cy="232574"/>
              </a:xfrm>
              <a:custGeom>
                <a:gdLst>
                  <a:gd fmla="*/ 10105 w 225421" name="connsiteX0"/>
                  <a:gd fmla="*/ 4385 h 605123" name="connsiteY0"/>
                  <a:gd fmla="*/ 199134 w 225421" name="connsiteX1"/>
                  <a:gd fmla="*/ 10735 h 605123" name="connsiteY1"/>
                  <a:gd fmla="*/ 198885 w 225421" name="connsiteX2"/>
                  <a:gd fmla="*/ 171565 h 605123" name="connsiteY2"/>
                  <a:gd fmla="*/ 202059 w 225421" name="connsiteX3"/>
                  <a:gd fmla="*/ 381115 h 605123" name="connsiteY3"/>
                  <a:gd fmla="*/ 196753 w 225421" name="connsiteX4"/>
                  <a:gd fmla="*/ 605123 h 605123" name="connsiteY4"/>
                  <a:gd fmla="*/ 40664 w 225421" name="connsiteX5"/>
                  <a:gd fmla="*/ 586515 h 605123" name="connsiteY5"/>
                  <a:gd fmla="*/ 2034 w 225421" name="connsiteX6"/>
                  <a:gd fmla="*/ 428740 h 605123" name="connsiteY6"/>
                  <a:gd fmla="*/ 40135 w 225421" name="connsiteX7"/>
                  <a:gd fmla="*/ 210459 h 605123" name="connsiteY7"/>
                  <a:gd fmla="*/ 10105 w 225421" name="connsiteX8"/>
                  <a:gd fmla="*/ 4385 h 605123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605123" w="225421">
                    <a:moveTo>
                      <a:pt x="10105" y="4385"/>
                    </a:moveTo>
                    <a:cubicBezTo>
                      <a:pt x="31051" y="-4775"/>
                      <a:pt x="167671" y="1922"/>
                      <a:pt x="199134" y="10735"/>
                    </a:cubicBezTo>
                    <a:cubicBezTo>
                      <a:pt x="230597" y="19548"/>
                      <a:pt x="165060" y="116979"/>
                      <a:pt x="198885" y="171565"/>
                    </a:cubicBezTo>
                    <a:cubicBezTo>
                      <a:pt x="232710" y="226151"/>
                      <a:pt x="165505" y="313222"/>
                      <a:pt x="202059" y="381115"/>
                    </a:cubicBezTo>
                    <a:cubicBezTo>
                      <a:pt x="238613" y="449008"/>
                      <a:pt x="228745" y="560248"/>
                      <a:pt x="196753" y="605123"/>
                    </a:cubicBezTo>
                    <a:lnTo>
                      <a:pt x="40664" y="586515"/>
                    </a:lnTo>
                    <a:cubicBezTo>
                      <a:pt x="9402" y="549577"/>
                      <a:pt x="2122" y="491416"/>
                      <a:pt x="2034" y="428740"/>
                    </a:cubicBezTo>
                    <a:cubicBezTo>
                      <a:pt x="1946" y="366064"/>
                      <a:pt x="78720" y="269625"/>
                      <a:pt x="40135" y="210459"/>
                    </a:cubicBezTo>
                    <a:cubicBezTo>
                      <a:pt x="1550" y="151293"/>
                      <a:pt x="-10841" y="13545"/>
                      <a:pt x="10105" y="438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8038995" y="1875507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8171957" y="1875507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3580001" y="3974213"/>
              <a:ext cx="6691121" cy="1410172"/>
              <a:chOff x="3580001" y="3974213"/>
              <a:chExt cx="6691121" cy="1410172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3580001" y="3974213"/>
                <a:ext cx="6689303" cy="741951"/>
                <a:chOff x="5649405" y="3871281"/>
                <a:chExt cx="6689303" cy="741951"/>
              </a:xfrm>
            </p:grpSpPr>
            <p:sp>
              <p:nvSpPr>
                <p:cNvPr id="40" name="任意多边形 39"/>
                <p:cNvSpPr/>
                <p:nvPr/>
              </p:nvSpPr>
              <p:spPr>
                <a:xfrm>
                  <a:off x="5649405" y="3871281"/>
                  <a:ext cx="6689303" cy="741951"/>
                </a:xfrm>
                <a:custGeom>
                  <a:gdLst>
                    <a:gd fmla="*/ 155275 w 5313871" name="connsiteX0"/>
                    <a:gd fmla="*/ 207034 h 1190445" name="connsiteY0"/>
                    <a:gd fmla="*/ 4865298 w 5313871" name="connsiteX1"/>
                    <a:gd fmla="*/ 0 h 1190445" name="connsiteY1"/>
                    <a:gd fmla="*/ 5313871 w 5313871" name="connsiteX2"/>
                    <a:gd fmla="*/ 1190445 h 1190445" name="connsiteY2"/>
                    <a:gd fmla="*/ 0 w 5313871" name="connsiteX3"/>
                    <a:gd fmla="*/ 914400 h 1190445" name="connsiteY3"/>
                    <a:gd fmla="*/ 155275 w 5313871" name="connsiteX4"/>
                    <a:gd fmla="*/ 207034 h 1190445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190445" w="5313871">
                      <a:moveTo>
                        <a:pt x="155275" y="207034"/>
                      </a:moveTo>
                      <a:lnTo>
                        <a:pt x="4865298" y="0"/>
                      </a:lnTo>
                      <a:lnTo>
                        <a:pt x="5313871" y="1190445"/>
                      </a:lnTo>
                      <a:lnTo>
                        <a:pt x="0" y="914400"/>
                      </a:lnTo>
                      <a:lnTo>
                        <a:pt x="155275" y="207034"/>
                      </a:lnTo>
                      <a:close/>
                    </a:path>
                  </a:pathLst>
                </a:custGeom>
                <a:solidFill>
                  <a:srgbClr val="5DC5E0">
                    <a:alpha val="98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400"/>
                </a:p>
              </p:txBody>
            </p:sp>
            <p:sp>
              <p:nvSpPr>
                <p:cNvPr id="41" name="文本框 4"/>
                <p:cNvSpPr txBox="1"/>
                <p:nvPr/>
              </p:nvSpPr>
              <p:spPr>
                <a:xfrm>
                  <a:off x="10253831" y="4088368"/>
                  <a:ext cx="1402080" cy="335280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pPr algn="r"/>
                  <a:r>
                    <a:rPr altLang="en-US" lang="zh-CN" sz="1600">
                      <a:solidFill>
                        <a:srgbClr val="114857"/>
                      </a:solidFill>
                      <a:latin charset="-122" pitchFamily="34" typeface="微软雅黑"/>
                      <a:ea charset="-122" pitchFamily="34" typeface="微软雅黑"/>
                    </a:rPr>
                    <a:t>作者：马华兴</a:t>
                  </a:r>
                </a:p>
              </p:txBody>
            </p:sp>
          </p:grpSp>
          <p:grpSp>
            <p:nvGrpSpPr>
              <p:cNvPr id="37" name="组合 36"/>
              <p:cNvGrpSpPr/>
              <p:nvPr/>
            </p:nvGrpSpPr>
            <p:grpSpPr>
              <a:xfrm>
                <a:off x="3581820" y="4450751"/>
                <a:ext cx="6689302" cy="933634"/>
                <a:chOff x="5123357" y="4554257"/>
                <a:chExt cx="6689302" cy="933634"/>
              </a:xfrm>
            </p:grpSpPr>
            <p:sp>
              <p:nvSpPr>
                <p:cNvPr id="38" name="任意多边形 37"/>
                <p:cNvSpPr/>
                <p:nvPr/>
              </p:nvSpPr>
              <p:spPr>
                <a:xfrm flipH="1" flipV="1">
                  <a:off x="5123357" y="4554257"/>
                  <a:ext cx="6689302" cy="933634"/>
                </a:xfrm>
                <a:custGeom>
                  <a:gdLst>
                    <a:gd fmla="*/ 155275 w 5313871" name="connsiteX0"/>
                    <a:gd fmla="*/ 207034 h 1190445" name="connsiteY0"/>
                    <a:gd fmla="*/ 4865298 w 5313871" name="connsiteX1"/>
                    <a:gd fmla="*/ 0 h 1190445" name="connsiteY1"/>
                    <a:gd fmla="*/ 5313871 w 5313871" name="connsiteX2"/>
                    <a:gd fmla="*/ 1190445 h 1190445" name="connsiteY2"/>
                    <a:gd fmla="*/ 0 w 5313871" name="connsiteX3"/>
                    <a:gd fmla="*/ 914400 h 1190445" name="connsiteY3"/>
                    <a:gd fmla="*/ 155275 w 5313871" name="connsiteX4"/>
                    <a:gd fmla="*/ 207034 h 1190445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1190445" w="5313871">
                      <a:moveTo>
                        <a:pt x="155275" y="207034"/>
                      </a:moveTo>
                      <a:lnTo>
                        <a:pt x="4865298" y="0"/>
                      </a:lnTo>
                      <a:lnTo>
                        <a:pt x="5313871" y="1190445"/>
                      </a:lnTo>
                      <a:lnTo>
                        <a:pt x="0" y="914400"/>
                      </a:lnTo>
                      <a:lnTo>
                        <a:pt x="155275" y="207034"/>
                      </a:lnTo>
                      <a:close/>
                    </a:path>
                  </a:pathLst>
                </a:custGeom>
                <a:solidFill>
                  <a:srgbClr val="E9018D">
                    <a:alpha val="6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1400"/>
                </a:p>
              </p:txBody>
            </p:sp>
            <p:sp>
              <p:nvSpPr>
                <p:cNvPr id="39" name="文本框 5"/>
                <p:cNvSpPr txBox="1"/>
                <p:nvPr/>
              </p:nvSpPr>
              <p:spPr>
                <a:xfrm>
                  <a:off x="9116366" y="4868474"/>
                  <a:ext cx="2011680" cy="335280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pPr algn="r"/>
                  <a:r>
                    <a:rPr altLang="en-US" lang="zh-CN" smtClean="0" sz="1600">
                      <a:solidFill>
                        <a:schemeClr val="bg1"/>
                      </a:solidFill>
                      <a:latin charset="-122" pitchFamily="34" typeface="微软雅黑"/>
                      <a:ea charset="-122" pitchFamily="34" typeface="微软雅黑"/>
                    </a:rPr>
                    <a:t>读书笔记：大猫菲菲</a:t>
                  </a:r>
                </a:p>
              </p:txBody>
            </p:sp>
          </p:grpSp>
        </p:grpSp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558698" y="1410390"/>
              <a:ext cx="3089502" cy="4218358"/>
            </a:xfrm>
            <a:prstGeom prst="rect">
              <a:avLst/>
            </a:prstGeom>
            <a:ln w="107950">
              <a:solidFill>
                <a:srgbClr val="FFCF1D"/>
              </a:solidFill>
            </a:ln>
            <a:effectLst>
              <a:outerShdw algn="t" blurRad="241300" dir="5400000" dist="38100" rotWithShape="0">
                <a:prstClr val="black">
                  <a:alpha val="4000"/>
                </a:prstClr>
              </a:outerShdw>
            </a:effectLst>
          </p:spPr>
        </p:pic>
        <p:sp>
          <p:nvSpPr>
            <p:cNvPr id="35" name="文本框 2"/>
            <p:cNvSpPr txBox="1"/>
            <p:nvPr/>
          </p:nvSpPr>
          <p:spPr>
            <a:xfrm>
              <a:off x="4821760" y="1537177"/>
              <a:ext cx="5243064" cy="20665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3600">
                  <a:solidFill>
                    <a:srgbClr val="0D99BF"/>
                  </a:solidFill>
                  <a:latin charset="-122" panose="03000600000000000000" pitchFamily="66" typeface="新蒂小丸子小学版"/>
                  <a:ea charset="-122" panose="03000600000000000000" pitchFamily="66" typeface="新蒂小丸子小学版"/>
                </a:rPr>
                <a:t>靠谱的“大脑排水指南”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3600">
                  <a:solidFill>
                    <a:srgbClr val="0D99BF"/>
                  </a:solidFill>
                  <a:latin charset="-122" panose="03000600000000000000" pitchFamily="66" typeface="新蒂小丸子小学版"/>
                  <a:ea charset="-122" panose="03000600000000000000" pitchFamily="66" typeface="新蒂小丸子小学版"/>
                </a:rPr>
                <a:t>读完脑袋开窍，</a:t>
              </a:r>
            </a:p>
            <a:p>
              <a:pPr algn="ctr">
                <a:lnSpc>
                  <a:spcPct val="120000"/>
                </a:lnSpc>
              </a:pPr>
              <a:r>
                <a:rPr altLang="en-US" lang="zh-CN" sz="3600">
                  <a:solidFill>
                    <a:srgbClr val="0D99BF"/>
                  </a:solidFill>
                  <a:latin charset="-122" panose="03000600000000000000" pitchFamily="66" typeface="新蒂小丸子小学版"/>
                  <a:ea charset="-122" panose="03000600000000000000" pitchFamily="66" typeface="新蒂小丸子小学版"/>
                </a:rPr>
                <a:t>从此人生不再后悔！</a:t>
              </a:r>
            </a:p>
          </p:txBody>
        </p:sp>
      </p:grpSp>
    </p:spTree>
    <p:extLst>
      <p:ext uri="{BB962C8B-B14F-4D97-AF65-F5344CB8AC3E}">
        <p14:creationId val="312969521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文本框 25"/>
          <p:cNvSpPr txBox="1"/>
          <p:nvPr/>
        </p:nvSpPr>
        <p:spPr>
          <a:xfrm>
            <a:off x="1262837" y="1543746"/>
            <a:ext cx="9666326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b="1"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ctr"/>
            <a:r>
              <a:rPr altLang="en-US" b="0" lang="zh-CN" smtClean="0" sz="2400"/>
              <a:t>将分值画到圆里。出现了8个大小不一的扇形。</a:t>
            </a:r>
          </a:p>
        </p:txBody>
      </p:sp>
      <p:sp>
        <p:nvSpPr>
          <p:cNvPr id="27" name="圆角矩形 26"/>
          <p:cNvSpPr/>
          <p:nvPr/>
        </p:nvSpPr>
        <p:spPr>
          <a:xfrm>
            <a:off x="1416136" y="403839"/>
            <a:ext cx="10549035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29" name="椭圆 28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0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1" name="文本框 1"/>
          <p:cNvSpPr txBox="1"/>
          <p:nvPr/>
        </p:nvSpPr>
        <p:spPr>
          <a:xfrm>
            <a:off x="1659468" y="471725"/>
            <a:ext cx="9365923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Step4：把每个分值画到每个对应的扇形里，出现了8个扇形。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4437134" y="2956067"/>
            <a:ext cx="3317733" cy="3317733"/>
            <a:chOff x="4673249" y="3293288"/>
            <a:chExt cx="3317733" cy="3317733"/>
          </a:xfrm>
        </p:grpSpPr>
        <p:sp>
          <p:nvSpPr>
            <p:cNvPr id="33" name="饼形 32"/>
            <p:cNvSpPr/>
            <p:nvPr/>
          </p:nvSpPr>
          <p:spPr>
            <a:xfrm>
              <a:off x="6152115" y="4772154"/>
              <a:ext cx="360000" cy="360000"/>
            </a:xfrm>
            <a:prstGeom prst="pie">
              <a:avLst>
                <a:gd fmla="val 2658763" name="adj1"/>
                <a:gd fmla="val 5373025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饼形 33"/>
            <p:cNvSpPr/>
            <p:nvPr/>
          </p:nvSpPr>
          <p:spPr>
            <a:xfrm>
              <a:off x="5972115" y="4592154"/>
              <a:ext cx="720000" cy="720000"/>
            </a:xfrm>
            <a:prstGeom prst="pie">
              <a:avLst>
                <a:gd fmla="val 5362157" name="adj1"/>
                <a:gd fmla="val 8128988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饼形 34"/>
            <p:cNvSpPr/>
            <p:nvPr/>
          </p:nvSpPr>
          <p:spPr>
            <a:xfrm>
              <a:off x="5137174" y="3692154"/>
              <a:ext cx="2520000" cy="2520000"/>
            </a:xfrm>
            <a:prstGeom prst="pie">
              <a:avLst>
                <a:gd fmla="val 10753633" name="adj1"/>
                <a:gd fmla="val 13372134" name="adj2"/>
              </a:avLst>
            </a:prstGeom>
            <a:solidFill>
              <a:srgbClr val="5DC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饼形 35"/>
            <p:cNvSpPr/>
            <p:nvPr/>
          </p:nvSpPr>
          <p:spPr>
            <a:xfrm>
              <a:off x="5432115" y="4052154"/>
              <a:ext cx="1800000" cy="1800000"/>
            </a:xfrm>
            <a:prstGeom prst="pie">
              <a:avLst>
                <a:gd fmla="val 13505209" name="adj1"/>
                <a:gd fmla="val 16225446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饼形 36"/>
            <p:cNvSpPr/>
            <p:nvPr/>
          </p:nvSpPr>
          <p:spPr>
            <a:xfrm>
              <a:off x="5432115" y="4052154"/>
              <a:ext cx="1800000" cy="1800000"/>
            </a:xfrm>
            <a:prstGeom prst="pie">
              <a:avLst>
                <a:gd fmla="val 21557763" name="adj1"/>
                <a:gd fmla="val 2685953" name="adj2"/>
              </a:avLst>
            </a:prstGeom>
            <a:solidFill>
              <a:srgbClr val="5DC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饼形 37"/>
            <p:cNvSpPr/>
            <p:nvPr/>
          </p:nvSpPr>
          <p:spPr>
            <a:xfrm>
              <a:off x="5792115" y="4412154"/>
              <a:ext cx="1080000" cy="1080000"/>
            </a:xfrm>
            <a:prstGeom prst="pie">
              <a:avLst>
                <a:gd fmla="val 18895120" name="adj1"/>
                <a:gd fmla="val 11313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饼形 38"/>
            <p:cNvSpPr/>
            <p:nvPr/>
          </p:nvSpPr>
          <p:spPr>
            <a:xfrm>
              <a:off x="5252115" y="3872155"/>
              <a:ext cx="2160000" cy="2159999"/>
            </a:xfrm>
            <a:prstGeom prst="pie">
              <a:avLst>
                <a:gd fmla="val 16222609" name="adj1"/>
                <a:gd fmla="val 18889677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4673249" y="3293288"/>
              <a:ext cx="3317733" cy="3317733"/>
              <a:chOff x="-2513117" y="1436615"/>
              <a:chExt cx="3960000" cy="3960001"/>
            </a:xfrm>
          </p:grpSpPr>
          <p:sp>
            <p:nvSpPr>
              <p:cNvPr id="42" name="椭圆 41"/>
              <p:cNvSpPr/>
              <p:nvPr/>
            </p:nvSpPr>
            <p:spPr>
              <a:xfrm>
                <a:off x="-2513117" y="1436615"/>
                <a:ext cx="3960000" cy="3960001"/>
              </a:xfrm>
              <a:prstGeom prst="ellips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-2513117" y="3412348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rot="54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 rot="81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 rot="27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饼形 40"/>
            <p:cNvSpPr/>
            <p:nvPr/>
          </p:nvSpPr>
          <p:spPr>
            <a:xfrm>
              <a:off x="4892115" y="3512155"/>
              <a:ext cx="2880000" cy="2879999"/>
            </a:xfrm>
            <a:prstGeom prst="pie">
              <a:avLst>
                <a:gd fmla="val 8092287" name="adj1"/>
                <a:gd fmla="val 10821671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7" name="文本框 9"/>
          <p:cNvSpPr txBox="1"/>
          <p:nvPr/>
        </p:nvSpPr>
        <p:spPr>
          <a:xfrm>
            <a:off x="6758773" y="2731221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工作</a:t>
            </a:r>
          </a:p>
        </p:txBody>
      </p:sp>
      <p:sp>
        <p:nvSpPr>
          <p:cNvPr id="48" name="文本框 10"/>
          <p:cNvSpPr txBox="1"/>
          <p:nvPr/>
        </p:nvSpPr>
        <p:spPr>
          <a:xfrm>
            <a:off x="7709188" y="3690900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学习</a:t>
            </a:r>
          </a:p>
        </p:txBody>
      </p:sp>
      <p:sp>
        <p:nvSpPr>
          <p:cNvPr id="49" name="文本框 11"/>
          <p:cNvSpPr txBox="1"/>
          <p:nvPr/>
        </p:nvSpPr>
        <p:spPr>
          <a:xfrm>
            <a:off x="7709188" y="5199163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健康</a:t>
            </a:r>
          </a:p>
        </p:txBody>
      </p:sp>
      <p:sp>
        <p:nvSpPr>
          <p:cNvPr id="50" name="文本框 12"/>
          <p:cNvSpPr txBox="1"/>
          <p:nvPr/>
        </p:nvSpPr>
        <p:spPr>
          <a:xfrm>
            <a:off x="6758773" y="6195638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阅读</a:t>
            </a:r>
          </a:p>
        </p:txBody>
      </p:sp>
      <p:sp>
        <p:nvSpPr>
          <p:cNvPr id="51" name="文本框 13"/>
          <p:cNvSpPr txBox="1"/>
          <p:nvPr/>
        </p:nvSpPr>
        <p:spPr>
          <a:xfrm>
            <a:off x="4807219" y="6195638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旅游</a:t>
            </a:r>
          </a:p>
        </p:txBody>
      </p:sp>
      <p:sp>
        <p:nvSpPr>
          <p:cNvPr id="52" name="文本框 14"/>
          <p:cNvSpPr txBox="1"/>
          <p:nvPr/>
        </p:nvSpPr>
        <p:spPr>
          <a:xfrm>
            <a:off x="3836482" y="5199163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朋友</a:t>
            </a:r>
          </a:p>
        </p:txBody>
      </p:sp>
      <p:sp>
        <p:nvSpPr>
          <p:cNvPr id="53" name="文本框 15"/>
          <p:cNvSpPr txBox="1"/>
          <p:nvPr/>
        </p:nvSpPr>
        <p:spPr>
          <a:xfrm>
            <a:off x="3836482" y="3690900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家人</a:t>
            </a:r>
          </a:p>
        </p:txBody>
      </p:sp>
      <p:sp>
        <p:nvSpPr>
          <p:cNvPr id="54" name="文本框 16"/>
          <p:cNvSpPr txBox="1"/>
          <p:nvPr/>
        </p:nvSpPr>
        <p:spPr>
          <a:xfrm>
            <a:off x="4807219" y="2731221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积蓄</a:t>
            </a:r>
          </a:p>
        </p:txBody>
      </p:sp>
    </p:spTree>
    <p:extLst>
      <p:ext uri="{BB962C8B-B14F-4D97-AF65-F5344CB8AC3E}">
        <p14:creationId val="861400633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3986213" y="2764548"/>
            <a:ext cx="4219575" cy="830997"/>
            <a:chOff x="4467224" y="2764548"/>
            <a:chExt cx="4219575" cy="830997"/>
          </a:xfrm>
        </p:grpSpPr>
        <p:grpSp>
          <p:nvGrpSpPr>
            <p:cNvPr id="13" name="组合 12"/>
            <p:cNvGrpSpPr/>
            <p:nvPr/>
          </p:nvGrpSpPr>
          <p:grpSpPr>
            <a:xfrm rot="574600">
              <a:off x="6252072" y="2964023"/>
              <a:ext cx="432048" cy="432048"/>
              <a:chOff x="5080534" y="2492896"/>
              <a:chExt cx="432048" cy="432048"/>
            </a:xfrm>
            <a:effectLst>
              <a:outerShdw blurRad="279400" dir="5400000" dist="88900" rotWithShape="0" sx="90000" sy="-19000">
                <a:prstClr val="black">
                  <a:alpha val="31000"/>
                </a:prstClr>
              </a:outerShdw>
            </a:effectLst>
          </p:grpSpPr>
          <p:sp>
            <p:nvSpPr>
              <p:cNvPr id="15" name="椭圆 14"/>
              <p:cNvSpPr/>
              <p:nvPr/>
            </p:nvSpPr>
            <p:spPr>
              <a:xfrm>
                <a:off x="5080534" y="2492896"/>
                <a:ext cx="432048" cy="432048"/>
              </a:xfrm>
              <a:prstGeom prst="ellipse">
                <a:avLst/>
              </a:prstGeom>
              <a:solidFill>
                <a:srgbClr val="E9018D"/>
              </a:solidFill>
              <a:ln>
                <a:noFill/>
              </a:ln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5088808" y="2524254"/>
                <a:ext cx="411480" cy="365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lang="zh-CN">
                    <a:solidFill>
                      <a:schemeClr val="bg1"/>
                    </a:solidFill>
                  </a:rPr>
                  <a:t>之</a:t>
                </a:r>
              </a:p>
            </p:txBody>
          </p:sp>
        </p:grpSp>
        <p:sp>
          <p:nvSpPr>
            <p:cNvPr id="14" name="文本框 25"/>
            <p:cNvSpPr txBox="1"/>
            <p:nvPr/>
          </p:nvSpPr>
          <p:spPr>
            <a:xfrm>
              <a:off x="4467223" y="2768566"/>
              <a:ext cx="4219575" cy="8229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mtClean="0" sz="400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平衡轮       分析篇</a:t>
              </a:r>
            </a:p>
          </p:txBody>
        </p:sp>
      </p:grpSp>
    </p:spTree>
    <p:extLst>
      <p:ext uri="{BB962C8B-B14F-4D97-AF65-F5344CB8AC3E}">
        <p14:creationId val="104847290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4"/>
          <p:cNvSpPr/>
          <p:nvPr/>
        </p:nvSpPr>
        <p:spPr>
          <a:xfrm>
            <a:off x="1416137" y="403839"/>
            <a:ext cx="4070264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7" name="椭圆 6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8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文本框 1"/>
          <p:cNvSpPr txBox="1"/>
          <p:nvPr/>
        </p:nvSpPr>
        <p:spPr>
          <a:xfrm>
            <a:off x="2196515" y="458310"/>
            <a:ext cx="250951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Step1 ：找短缺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737080" y="2164086"/>
            <a:ext cx="10717840" cy="3314579"/>
            <a:chOff x="753131" y="1560971"/>
            <a:chExt cx="10717840" cy="3314579"/>
          </a:xfrm>
        </p:grpSpPr>
        <p:sp>
          <p:nvSpPr>
            <p:cNvPr id="4" name="文本框 3"/>
            <p:cNvSpPr txBox="1"/>
            <p:nvPr/>
          </p:nvSpPr>
          <p:spPr>
            <a:xfrm>
              <a:off x="1271588" y="1560971"/>
              <a:ext cx="10199383" cy="1432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b="1" sz="36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200000"/>
                </a:lnSpc>
              </a:pPr>
              <a:r>
                <a:rPr altLang="en-US" b="0" lang="zh-CN" smtClean="0" sz="2200"/>
                <a:t>有什么整体感受？是否感觉到自己在哪个方面很欠缺？</a:t>
              </a:r>
            </a:p>
            <a:p>
              <a:pPr>
                <a:lnSpc>
                  <a:spcPct val="200000"/>
                </a:lnSpc>
              </a:pPr>
              <a:r>
                <a:rPr altLang="en-US" b="0" lang="zh-CN" smtClean="0" sz="2200"/>
                <a:t>在阅读和旅游这方面投入太少。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753131" y="1824399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5DC5E0"/>
                  </a:solidFill>
                </a:rPr>
                <a:t>Q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267198" y="3428999"/>
              <a:ext cx="10203772" cy="1432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b="1" sz="36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200000"/>
                </a:lnSpc>
              </a:pPr>
              <a:r>
                <a:rPr altLang="en-US" b="0" lang="zh-CN" smtClean="0" sz="2200"/>
                <a:t>你觉得每一项都提升，这可能吗？</a:t>
              </a:r>
            </a:p>
            <a:p>
              <a:pPr>
                <a:lnSpc>
                  <a:spcPct val="200000"/>
                </a:lnSpc>
              </a:pPr>
              <a:r>
                <a:rPr altLang="en-US" b="0" lang="zh-CN" smtClean="0" sz="2200"/>
                <a:t>在阅读和旅游这方面投入太少。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753131" y="2477695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rgbClr val="E9018D"/>
                  </a:solidFill>
                </a:rPr>
                <a:t>A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753131" y="3659584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5DC5E0"/>
                  </a:solidFill>
                </a:rPr>
                <a:t>Q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753131" y="4312880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rgbClr val="E9018D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val="416308069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圆角矩形 3"/>
          <p:cNvSpPr/>
          <p:nvPr/>
        </p:nvSpPr>
        <p:spPr>
          <a:xfrm>
            <a:off x="1416137" y="403839"/>
            <a:ext cx="4070264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6" name="椭圆 5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文本框 1"/>
          <p:cNvSpPr txBox="1"/>
          <p:nvPr/>
        </p:nvSpPr>
        <p:spPr>
          <a:xfrm>
            <a:off x="2236996" y="458310"/>
            <a:ext cx="242854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Step2：找重点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07731" y="2343737"/>
            <a:ext cx="10971585" cy="2808269"/>
            <a:chOff x="778903" y="1565524"/>
            <a:chExt cx="10971585" cy="2808269"/>
          </a:xfrm>
        </p:grpSpPr>
        <p:sp>
          <p:nvSpPr>
            <p:cNvPr id="3" name="文本框 2"/>
            <p:cNvSpPr txBox="1"/>
            <p:nvPr/>
          </p:nvSpPr>
          <p:spPr>
            <a:xfrm>
              <a:off x="1267198" y="1565524"/>
              <a:ext cx="10483290" cy="2834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b="0" sz="32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spcAft>
                  <a:spcPts val="1800"/>
                </a:spcAft>
              </a:pPr>
              <a:r>
                <a:rPr altLang="en-US" lang="zh-CN" smtClean="0" sz="2200"/>
                <a:t>提升一两项，你觉得提升哪一两项，其它的也有可能随着提升？</a:t>
              </a:r>
            </a:p>
            <a:p>
              <a:pPr>
                <a:spcAft>
                  <a:spcPts val="1800"/>
                </a:spcAft>
              </a:pPr>
              <a:r>
                <a:rPr altLang="en-US" lang="zh-CN" smtClean="0" sz="2200"/>
                <a:t>阅读这一项，阅读可以认知自己，增长见识，认知外面的世界，让人足不出户也领略大千世界；能学习他人的经验方法，少走弯路，提高工作效率；陶冶性情，学习做人道理，与朋友和家人更好的相处；等等。感觉阅读这一项提升了，其它项也会随之提升。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778903" y="1653918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400">
                  <a:solidFill>
                    <a:srgbClr val="5DC5E0"/>
                  </a:solidFill>
                </a:rPr>
                <a:t>Q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778903" y="2369206"/>
              <a:ext cx="456639" cy="45663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rgbClr val="E9018D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val="3312178292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271588" y="1572085"/>
            <a:ext cx="10478900" cy="475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b="0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spcAft>
                <a:spcPts val="1800"/>
              </a:spcAft>
            </a:pPr>
            <a:r>
              <a:rPr altLang="en-US" lang="zh-CN" smtClean="0" sz="2200"/>
              <a:t>阅读这一项现在满意度是几分，你期望这半年提升到几分？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希望这半年能提升到5分。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你能描述出满意的这个分数，是什么状态吗？拿阅读为例，现在1的状态是什么样？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满意的状态是一个月至少读2本以上的书。现在1的状态是一个月读不到一本书，经常翻一下书，没有好好读过。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那你觉得5分的状态是什么样的？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每个月1-2本书。掌握全书概要，并加入自己的思索。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416137" y="403839"/>
            <a:ext cx="4070264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6" name="椭圆 5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文本框 1"/>
          <p:cNvSpPr txBox="1"/>
          <p:nvPr/>
        </p:nvSpPr>
        <p:spPr>
          <a:xfrm>
            <a:off x="2236997" y="458310"/>
            <a:ext cx="242854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Step3：定目标</a:t>
            </a:r>
          </a:p>
        </p:txBody>
      </p:sp>
      <p:sp>
        <p:nvSpPr>
          <p:cNvPr id="9" name="椭圆 8"/>
          <p:cNvSpPr/>
          <p:nvPr/>
        </p:nvSpPr>
        <p:spPr>
          <a:xfrm>
            <a:off x="764402" y="1653719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solidFill>
                  <a:srgbClr val="5DC5E0"/>
                </a:solidFill>
              </a:rPr>
              <a:t>Q</a:t>
            </a:r>
          </a:p>
        </p:txBody>
      </p:sp>
      <p:sp>
        <p:nvSpPr>
          <p:cNvPr id="10" name="椭圆 9"/>
          <p:cNvSpPr/>
          <p:nvPr/>
        </p:nvSpPr>
        <p:spPr>
          <a:xfrm>
            <a:off x="764402" y="2384505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rgbClr val="E9018D"/>
                </a:solidFill>
              </a:rPr>
              <a:t>A</a:t>
            </a:r>
          </a:p>
        </p:txBody>
      </p:sp>
      <p:sp>
        <p:nvSpPr>
          <p:cNvPr id="11" name="椭圆 10"/>
          <p:cNvSpPr/>
          <p:nvPr/>
        </p:nvSpPr>
        <p:spPr>
          <a:xfrm>
            <a:off x="764402" y="3138688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solidFill>
                  <a:srgbClr val="5DC5E0"/>
                </a:solidFill>
              </a:rPr>
              <a:t>Q</a:t>
            </a:r>
          </a:p>
        </p:txBody>
      </p:sp>
      <p:sp>
        <p:nvSpPr>
          <p:cNvPr id="12" name="椭圆 11"/>
          <p:cNvSpPr/>
          <p:nvPr/>
        </p:nvSpPr>
        <p:spPr>
          <a:xfrm>
            <a:off x="764402" y="3869474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rgbClr val="E9018D"/>
                </a:solidFill>
              </a:rPr>
              <a:t>A</a:t>
            </a:r>
          </a:p>
        </p:txBody>
      </p:sp>
      <p:sp>
        <p:nvSpPr>
          <p:cNvPr id="13" name="椭圆 12"/>
          <p:cNvSpPr/>
          <p:nvPr/>
        </p:nvSpPr>
        <p:spPr>
          <a:xfrm>
            <a:off x="764402" y="5077960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solidFill>
                  <a:srgbClr val="5DC5E0"/>
                </a:solidFill>
              </a:rPr>
              <a:t>Q</a:t>
            </a:r>
          </a:p>
        </p:txBody>
      </p:sp>
      <p:sp>
        <p:nvSpPr>
          <p:cNvPr id="14" name="椭圆 13"/>
          <p:cNvSpPr/>
          <p:nvPr/>
        </p:nvSpPr>
        <p:spPr>
          <a:xfrm>
            <a:off x="764402" y="5808746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rgbClr val="E9018D"/>
                </a:solidFill>
              </a:rPr>
              <a:t>A</a:t>
            </a:r>
          </a:p>
        </p:txBody>
      </p:sp>
    </p:spTree>
    <p:extLst>
      <p:ext uri="{BB962C8B-B14F-4D97-AF65-F5344CB8AC3E}">
        <p14:creationId val="3361269978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267198" y="1553149"/>
            <a:ext cx="10483290" cy="3794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b="0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spcAft>
                <a:spcPts val="1800"/>
              </a:spcAft>
            </a:pPr>
            <a:r>
              <a:rPr altLang="en-US" lang="zh-CN" smtClean="0" sz="2200"/>
              <a:t>你肯定没法一下达到5分，咱们先从达到2分做起，你觉得达到2分，需要做到什么？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看书。要求自己每天一小时的读书时间，读不进去也要空出时间来要求自己。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那么3分，4分，5分呢？</a:t>
            </a:r>
          </a:p>
          <a:p>
            <a:pPr>
              <a:spcAft>
                <a:spcPts val="1800"/>
              </a:spcAft>
            </a:pPr>
            <a:r>
              <a:rPr altLang="en-US" lang="zh-CN" smtClean="0" sz="2200"/>
              <a:t>3分状态是能够读进去书，并且每天一小时。4分状态是每天一小时，并且能掌握当天读书内容的概要。5分状态是每天1-2小时，除掌握内容概要，还要加入思考内容，锻炼读书方法和方式。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416137" y="403839"/>
            <a:ext cx="4070264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6" name="椭圆 5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文本框 1"/>
          <p:cNvSpPr txBox="1"/>
          <p:nvPr/>
        </p:nvSpPr>
        <p:spPr>
          <a:xfrm>
            <a:off x="2236997" y="471725"/>
            <a:ext cx="242854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Step4：定计划</a:t>
            </a:r>
          </a:p>
        </p:txBody>
      </p:sp>
      <p:sp>
        <p:nvSpPr>
          <p:cNvPr id="9" name="文本框 1"/>
          <p:cNvSpPr txBox="1"/>
          <p:nvPr/>
        </p:nvSpPr>
        <p:spPr>
          <a:xfrm>
            <a:off x="1267198" y="5384967"/>
            <a:ext cx="1052944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b="0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altLang="en-US" b="1" lang="zh-CN" sz="2400"/>
              <a:t>经过这样的自我分析，能将自己短缺、下一步的目标和计划定下来。接下来就是行动了。</a:t>
            </a:r>
          </a:p>
        </p:txBody>
      </p:sp>
      <p:sp>
        <p:nvSpPr>
          <p:cNvPr id="10" name="椭圆 9"/>
          <p:cNvSpPr/>
          <p:nvPr/>
        </p:nvSpPr>
        <p:spPr>
          <a:xfrm>
            <a:off x="764402" y="1638221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solidFill>
                  <a:srgbClr val="5DC5E0"/>
                </a:solidFill>
              </a:rPr>
              <a:t>Q</a:t>
            </a:r>
          </a:p>
        </p:txBody>
      </p:sp>
      <p:sp>
        <p:nvSpPr>
          <p:cNvPr id="11" name="椭圆 10"/>
          <p:cNvSpPr/>
          <p:nvPr/>
        </p:nvSpPr>
        <p:spPr>
          <a:xfrm>
            <a:off x="764402" y="2369007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rgbClr val="E9018D"/>
                </a:solidFill>
              </a:rPr>
              <a:t>A</a:t>
            </a:r>
          </a:p>
        </p:txBody>
      </p:sp>
      <p:sp>
        <p:nvSpPr>
          <p:cNvPr id="12" name="椭圆 11"/>
          <p:cNvSpPr/>
          <p:nvPr/>
        </p:nvSpPr>
        <p:spPr>
          <a:xfrm>
            <a:off x="764402" y="3091714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solidFill>
                  <a:srgbClr val="5DC5E0"/>
                </a:solidFill>
              </a:rPr>
              <a:t>Q</a:t>
            </a:r>
          </a:p>
        </p:txBody>
      </p:sp>
      <p:sp>
        <p:nvSpPr>
          <p:cNvPr id="13" name="椭圆 12"/>
          <p:cNvSpPr/>
          <p:nvPr/>
        </p:nvSpPr>
        <p:spPr>
          <a:xfrm>
            <a:off x="764402" y="3822500"/>
            <a:ext cx="456639" cy="4566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rgbClr val="E9018D"/>
                </a:solidFill>
              </a:rPr>
              <a:t>A</a:t>
            </a:r>
          </a:p>
        </p:txBody>
      </p:sp>
    </p:spTree>
    <p:extLst>
      <p:ext uri="{BB962C8B-B14F-4D97-AF65-F5344CB8AC3E}">
        <p14:creationId val="2062621984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1307296" y="5450103"/>
            <a:ext cx="957740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b="0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ctr"/>
            <a:r>
              <a:rPr altLang="en-US" lang="zh-CN" sz="1800">
                <a:solidFill>
                  <a:schemeClr val="bg1">
                    <a:lumMod val="65000"/>
                  </a:schemeClr>
                </a:solidFill>
              </a:rPr>
              <a:t>你还能想到什么样的轮？</a:t>
            </a:r>
          </a:p>
          <a:p>
            <a:pPr algn="ctr"/>
            <a:r>
              <a:rPr altLang="en-US" lang="zh-CN" sz="1800">
                <a:solidFill>
                  <a:schemeClr val="bg1">
                    <a:lumMod val="65000"/>
                  </a:schemeClr>
                </a:solidFill>
              </a:rPr>
              <a:t>公司；产品；项目；朋友；工作；生活；追求异性等，都可以用平衡轮来解决。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69088" y="2150836"/>
            <a:ext cx="10853825" cy="1491049"/>
            <a:chOff x="1224126" y="1461715"/>
            <a:chExt cx="9889351" cy="1263248"/>
          </a:xfrm>
        </p:grpSpPr>
        <p:sp>
          <p:nvSpPr>
            <p:cNvPr id="3" name="文本框 2"/>
            <p:cNvSpPr txBox="1"/>
            <p:nvPr/>
          </p:nvSpPr>
          <p:spPr>
            <a:xfrm>
              <a:off x="1536069" y="1461715"/>
              <a:ext cx="9577408" cy="13169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b="1" sz="36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altLang="en-US" b="0" lang="zh-CN" sz="3200"/>
                <a:t>以上内容为本人运用《现在的泪，都是当年脑子进的水》当中四大工具之一平衡轮对自己想要的生活所做的分析。</a:t>
              </a:r>
            </a:p>
          </p:txBody>
        </p:sp>
        <p:sp>
          <p:nvSpPr>
            <p:cNvPr id="6" name="Freeform 103"/>
            <p:cNvSpPr/>
            <p:nvPr/>
          </p:nvSpPr>
          <p:spPr bwMode="auto">
            <a:xfrm>
              <a:off x="1224126" y="1692274"/>
              <a:ext cx="258762" cy="241300"/>
            </a:xfrm>
            <a:custGeom>
              <a:rect b="b" l="l" r="r" t="t"/>
              <a:pathLst>
                <a:path h="241300" w="258762">
                  <a:moveTo>
                    <a:pt x="258762" y="0"/>
                  </a:moveTo>
                  <a:cubicBezTo>
                    <a:pt x="258762" y="0"/>
                    <a:pt x="258762" y="0"/>
                    <a:pt x="258762" y="53723"/>
                  </a:cubicBezTo>
                  <a:cubicBezTo>
                    <a:pt x="227919" y="53723"/>
                    <a:pt x="216126" y="75577"/>
                    <a:pt x="216126" y="121105"/>
                  </a:cubicBezTo>
                  <a:cubicBezTo>
                    <a:pt x="222250" y="121105"/>
                    <a:pt x="229280" y="121105"/>
                    <a:pt x="243341" y="121105"/>
                  </a:cubicBezTo>
                  <a:cubicBezTo>
                    <a:pt x="251505" y="121105"/>
                    <a:pt x="258762" y="128390"/>
                    <a:pt x="258762" y="136585"/>
                  </a:cubicBezTo>
                  <a:cubicBezTo>
                    <a:pt x="258762" y="136585"/>
                    <a:pt x="258762" y="136585"/>
                    <a:pt x="258762" y="225820"/>
                  </a:cubicBezTo>
                  <a:cubicBezTo>
                    <a:pt x="258762" y="234016"/>
                    <a:pt x="251505" y="241300"/>
                    <a:pt x="243341" y="241300"/>
                  </a:cubicBezTo>
                  <a:cubicBezTo>
                    <a:pt x="243341" y="241300"/>
                    <a:pt x="243341" y="241300"/>
                    <a:pt x="166233" y="241300"/>
                  </a:cubicBezTo>
                  <a:cubicBezTo>
                    <a:pt x="158069" y="241300"/>
                    <a:pt x="150812" y="234016"/>
                    <a:pt x="150812" y="225820"/>
                  </a:cubicBezTo>
                  <a:cubicBezTo>
                    <a:pt x="150812" y="225820"/>
                    <a:pt x="150812" y="225820"/>
                    <a:pt x="150812" y="136585"/>
                  </a:cubicBezTo>
                  <a:cubicBezTo>
                    <a:pt x="150812" y="135674"/>
                    <a:pt x="151719" y="134764"/>
                    <a:pt x="151719" y="133853"/>
                  </a:cubicBezTo>
                  <a:cubicBezTo>
                    <a:pt x="151719" y="66471"/>
                    <a:pt x="167141" y="5463"/>
                    <a:pt x="258762" y="0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7950" y="53723"/>
                  </a:cubicBezTo>
                  <a:cubicBezTo>
                    <a:pt x="76846" y="53723"/>
                    <a:pt x="64953" y="75577"/>
                    <a:pt x="64953" y="121105"/>
                  </a:cubicBezTo>
                  <a:cubicBezTo>
                    <a:pt x="71128" y="121105"/>
                    <a:pt x="78218" y="121105"/>
                    <a:pt x="92398" y="121105"/>
                  </a:cubicBezTo>
                  <a:cubicBezTo>
                    <a:pt x="101546" y="121105"/>
                    <a:pt x="107950" y="128390"/>
                    <a:pt x="107950" y="136585"/>
                  </a:cubicBezTo>
                  <a:cubicBezTo>
                    <a:pt x="107950" y="136585"/>
                    <a:pt x="107950" y="136585"/>
                    <a:pt x="107950" y="225820"/>
                  </a:cubicBezTo>
                  <a:cubicBezTo>
                    <a:pt x="107950" y="234016"/>
                    <a:pt x="101546" y="241300"/>
                    <a:pt x="92398" y="241300"/>
                  </a:cubicBezTo>
                  <a:cubicBezTo>
                    <a:pt x="92398" y="241300"/>
                    <a:pt x="92398" y="241300"/>
                    <a:pt x="15552" y="241300"/>
                  </a:cubicBezTo>
                  <a:cubicBezTo>
                    <a:pt x="6404" y="241300"/>
                    <a:pt x="0" y="234016"/>
                    <a:pt x="0" y="225820"/>
                  </a:cubicBezTo>
                  <a:cubicBezTo>
                    <a:pt x="0" y="225820"/>
                    <a:pt x="0" y="225820"/>
                    <a:pt x="0" y="136585"/>
                  </a:cubicBezTo>
                  <a:cubicBezTo>
                    <a:pt x="0" y="135674"/>
                    <a:pt x="0" y="134764"/>
                    <a:pt x="0" y="133853"/>
                  </a:cubicBezTo>
                  <a:cubicBezTo>
                    <a:pt x="915" y="66471"/>
                    <a:pt x="15552" y="5463"/>
                    <a:pt x="107950" y="0"/>
                  </a:cubicBezTo>
                  <a:close/>
                </a:path>
              </a:pathLst>
            </a:custGeom>
            <a:solidFill>
              <a:srgbClr val="E9018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/>
            </a:p>
          </p:txBody>
        </p:sp>
        <p:sp>
          <p:nvSpPr>
            <p:cNvPr id="7" name="Freeform 103"/>
            <p:cNvSpPr/>
            <p:nvPr/>
          </p:nvSpPr>
          <p:spPr bwMode="auto">
            <a:xfrm flipH="1">
              <a:off x="10790461" y="2222112"/>
              <a:ext cx="258762" cy="241300"/>
            </a:xfrm>
            <a:custGeom>
              <a:rect b="b" l="l" r="r" t="t"/>
              <a:pathLst>
                <a:path h="241300" w="258762">
                  <a:moveTo>
                    <a:pt x="258762" y="0"/>
                  </a:moveTo>
                  <a:cubicBezTo>
                    <a:pt x="258762" y="0"/>
                    <a:pt x="258762" y="0"/>
                    <a:pt x="258762" y="53723"/>
                  </a:cubicBezTo>
                  <a:cubicBezTo>
                    <a:pt x="227919" y="53723"/>
                    <a:pt x="216126" y="75577"/>
                    <a:pt x="216126" y="121105"/>
                  </a:cubicBezTo>
                  <a:cubicBezTo>
                    <a:pt x="222250" y="121105"/>
                    <a:pt x="229280" y="121105"/>
                    <a:pt x="243341" y="121105"/>
                  </a:cubicBezTo>
                  <a:cubicBezTo>
                    <a:pt x="251505" y="121105"/>
                    <a:pt x="258762" y="128390"/>
                    <a:pt x="258762" y="136585"/>
                  </a:cubicBezTo>
                  <a:cubicBezTo>
                    <a:pt x="258762" y="136585"/>
                    <a:pt x="258762" y="136585"/>
                    <a:pt x="258762" y="225820"/>
                  </a:cubicBezTo>
                  <a:cubicBezTo>
                    <a:pt x="258762" y="234016"/>
                    <a:pt x="251505" y="241300"/>
                    <a:pt x="243341" y="241300"/>
                  </a:cubicBezTo>
                  <a:cubicBezTo>
                    <a:pt x="243341" y="241300"/>
                    <a:pt x="243341" y="241300"/>
                    <a:pt x="166233" y="241300"/>
                  </a:cubicBezTo>
                  <a:cubicBezTo>
                    <a:pt x="158069" y="241300"/>
                    <a:pt x="150812" y="234016"/>
                    <a:pt x="150812" y="225820"/>
                  </a:cubicBezTo>
                  <a:cubicBezTo>
                    <a:pt x="150812" y="225820"/>
                    <a:pt x="150812" y="225820"/>
                    <a:pt x="150812" y="136585"/>
                  </a:cubicBezTo>
                  <a:cubicBezTo>
                    <a:pt x="150812" y="135674"/>
                    <a:pt x="151719" y="134764"/>
                    <a:pt x="151719" y="133853"/>
                  </a:cubicBezTo>
                  <a:cubicBezTo>
                    <a:pt x="151719" y="66471"/>
                    <a:pt x="167141" y="5463"/>
                    <a:pt x="258762" y="0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7950" y="53723"/>
                  </a:cubicBezTo>
                  <a:cubicBezTo>
                    <a:pt x="76846" y="53723"/>
                    <a:pt x="64953" y="75577"/>
                    <a:pt x="64953" y="121105"/>
                  </a:cubicBezTo>
                  <a:cubicBezTo>
                    <a:pt x="71128" y="121105"/>
                    <a:pt x="78218" y="121105"/>
                    <a:pt x="92398" y="121105"/>
                  </a:cubicBezTo>
                  <a:cubicBezTo>
                    <a:pt x="101546" y="121105"/>
                    <a:pt x="107950" y="128390"/>
                    <a:pt x="107950" y="136585"/>
                  </a:cubicBezTo>
                  <a:cubicBezTo>
                    <a:pt x="107950" y="136585"/>
                    <a:pt x="107950" y="136585"/>
                    <a:pt x="107950" y="225820"/>
                  </a:cubicBezTo>
                  <a:cubicBezTo>
                    <a:pt x="107950" y="234016"/>
                    <a:pt x="101546" y="241300"/>
                    <a:pt x="92398" y="241300"/>
                  </a:cubicBezTo>
                  <a:cubicBezTo>
                    <a:pt x="92398" y="241300"/>
                    <a:pt x="92398" y="241300"/>
                    <a:pt x="15552" y="241300"/>
                  </a:cubicBezTo>
                  <a:cubicBezTo>
                    <a:pt x="6404" y="241300"/>
                    <a:pt x="0" y="234016"/>
                    <a:pt x="0" y="225820"/>
                  </a:cubicBezTo>
                  <a:cubicBezTo>
                    <a:pt x="0" y="225820"/>
                    <a:pt x="0" y="225820"/>
                    <a:pt x="0" y="136585"/>
                  </a:cubicBezTo>
                  <a:cubicBezTo>
                    <a:pt x="0" y="135674"/>
                    <a:pt x="0" y="134764"/>
                    <a:pt x="0" y="133853"/>
                  </a:cubicBezTo>
                  <a:cubicBezTo>
                    <a:pt x="915" y="66471"/>
                    <a:pt x="15552" y="5463"/>
                    <a:pt x="107950" y="0"/>
                  </a:cubicBezTo>
                  <a:close/>
                </a:path>
              </a:pathLst>
            </a:custGeom>
            <a:solidFill>
              <a:srgbClr val="E9018D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/>
            </a:p>
          </p:txBody>
        </p:sp>
      </p:grpSp>
    </p:spTree>
    <p:extLst>
      <p:ext uri="{BB962C8B-B14F-4D97-AF65-F5344CB8AC3E}">
        <p14:creationId val="1297460248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文本框 25"/>
          <p:cNvSpPr txBox="1"/>
          <p:nvPr/>
        </p:nvSpPr>
        <p:spPr>
          <a:xfrm>
            <a:off x="4467566" y="4266936"/>
            <a:ext cx="4593141" cy="1298448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en-US" smtClean="0" sz="6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68300" dir="5400000" dist="177800" rotWithShape="0" sy="-20000">
                    <a:prstClr val="black">
                      <a:alpha val="25000"/>
                    </a:prstClr>
                  </a:outerShdw>
                </a:effectLst>
                <a:latin charset="0" pitchFamily="2" typeface="HelveNueThin"/>
              </a:rPr>
              <a:t>THANK YOU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4604038" y="901700"/>
            <a:ext cx="2983925" cy="2983925"/>
            <a:chOff x="4673249" y="3293288"/>
            <a:chExt cx="3317733" cy="3317733"/>
          </a:xfrm>
        </p:grpSpPr>
        <p:sp>
          <p:nvSpPr>
            <p:cNvPr id="38" name="饼形 37"/>
            <p:cNvSpPr/>
            <p:nvPr/>
          </p:nvSpPr>
          <p:spPr>
            <a:xfrm>
              <a:off x="6152115" y="4772154"/>
              <a:ext cx="360000" cy="360000"/>
            </a:xfrm>
            <a:prstGeom prst="pie">
              <a:avLst>
                <a:gd fmla="val 2658763" name="adj1"/>
                <a:gd fmla="val 5373025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饼形 38"/>
            <p:cNvSpPr/>
            <p:nvPr/>
          </p:nvSpPr>
          <p:spPr>
            <a:xfrm>
              <a:off x="5972115" y="4592154"/>
              <a:ext cx="720000" cy="720000"/>
            </a:xfrm>
            <a:prstGeom prst="pie">
              <a:avLst>
                <a:gd fmla="val 5362157" name="adj1"/>
                <a:gd fmla="val 8128988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饼形 39"/>
            <p:cNvSpPr/>
            <p:nvPr/>
          </p:nvSpPr>
          <p:spPr>
            <a:xfrm>
              <a:off x="5137174" y="3692154"/>
              <a:ext cx="2520001" cy="2520001"/>
            </a:xfrm>
            <a:prstGeom prst="pie">
              <a:avLst>
                <a:gd fmla="val 10753633" name="adj1"/>
                <a:gd fmla="val 13387772" name="adj2"/>
              </a:avLst>
            </a:prstGeom>
            <a:solidFill>
              <a:srgbClr val="5DC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饼形 40"/>
            <p:cNvSpPr/>
            <p:nvPr/>
          </p:nvSpPr>
          <p:spPr>
            <a:xfrm>
              <a:off x="5432115" y="4052154"/>
              <a:ext cx="1800000" cy="1800000"/>
            </a:xfrm>
            <a:prstGeom prst="pie">
              <a:avLst>
                <a:gd fmla="val 13505209" name="adj1"/>
                <a:gd fmla="val 16225446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饼形 41"/>
            <p:cNvSpPr/>
            <p:nvPr/>
          </p:nvSpPr>
          <p:spPr>
            <a:xfrm>
              <a:off x="5432115" y="4052154"/>
              <a:ext cx="1800000" cy="1800000"/>
            </a:xfrm>
            <a:prstGeom prst="pie">
              <a:avLst>
                <a:gd fmla="val 21557763" name="adj1"/>
                <a:gd fmla="val 2685953" name="adj2"/>
              </a:avLst>
            </a:prstGeom>
            <a:solidFill>
              <a:srgbClr val="5DC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饼形 42"/>
            <p:cNvSpPr/>
            <p:nvPr/>
          </p:nvSpPr>
          <p:spPr>
            <a:xfrm>
              <a:off x="5792115" y="4412154"/>
              <a:ext cx="1080000" cy="1080000"/>
            </a:xfrm>
            <a:prstGeom prst="pie">
              <a:avLst>
                <a:gd fmla="val 18895120" name="adj1"/>
                <a:gd fmla="val 11313" name="adj2"/>
              </a:avLst>
            </a:prstGeom>
            <a:solidFill>
              <a:srgbClr val="FFCF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饼形 43"/>
            <p:cNvSpPr/>
            <p:nvPr/>
          </p:nvSpPr>
          <p:spPr>
            <a:xfrm>
              <a:off x="5252115" y="3872155"/>
              <a:ext cx="2160000" cy="2159999"/>
            </a:xfrm>
            <a:prstGeom prst="pie">
              <a:avLst>
                <a:gd fmla="val 16192290" name="adj1"/>
                <a:gd fmla="val 18889677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4673249" y="3293288"/>
              <a:ext cx="3317733" cy="3317733"/>
              <a:chOff x="-2513117" y="1436615"/>
              <a:chExt cx="3960000" cy="3960001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-2513117" y="1436615"/>
                <a:ext cx="3960000" cy="3960001"/>
              </a:xfrm>
              <a:prstGeom prst="ellips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47" name="直接连接符 46"/>
              <p:cNvCxnSpPr/>
              <p:nvPr/>
            </p:nvCxnSpPr>
            <p:spPr>
              <a:xfrm>
                <a:off x="-2513117" y="3412348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rot="54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rot="81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rot="2700000">
                <a:off x="-2513117" y="3416615"/>
                <a:ext cx="39600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饼形 36"/>
            <p:cNvSpPr/>
            <p:nvPr/>
          </p:nvSpPr>
          <p:spPr>
            <a:xfrm>
              <a:off x="4892115" y="3512155"/>
              <a:ext cx="2880000" cy="2879999"/>
            </a:xfrm>
            <a:prstGeom prst="pie">
              <a:avLst>
                <a:gd fmla="val 8092287" name="adj1"/>
                <a:gd fmla="val 10776048" name="adj2"/>
              </a:avLst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677425" y="6230319"/>
            <a:ext cx="2475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作者：@马华兴的世界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653741" y="6230319"/>
            <a:ext cx="24752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读书笔记：@大猫菲菲</a:t>
            </a:r>
          </a:p>
        </p:txBody>
      </p:sp>
    </p:spTree>
    <p:extLst>
      <p:ext uri="{BB962C8B-B14F-4D97-AF65-F5344CB8AC3E}">
        <p14:creationId val="151718090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/>
          <p:cNvSpPr txBox="1"/>
          <p:nvPr/>
        </p:nvSpPr>
        <p:spPr>
          <a:xfrm>
            <a:off x="2088107" y="777869"/>
            <a:ext cx="7939442" cy="36027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mtClean="0" sz="4800">
                <a:solidFill>
                  <a:srgbClr val="0D99BF"/>
                </a:solidFill>
                <a:latin charset="-122" panose="03000600000000000000" pitchFamily="66" typeface="新蒂小丸子小学版"/>
                <a:ea charset="-122" panose="03000600000000000000" pitchFamily="66" typeface="新蒂小丸子小学版"/>
              </a:rPr>
              <a:t>我要好工作</a:t>
            </a:r>
          </a:p>
          <a:p>
            <a:pPr algn="ctr">
              <a:lnSpc>
                <a:spcPct val="120000"/>
              </a:lnSpc>
            </a:pPr>
            <a:r>
              <a:rPr altLang="en-US" lang="zh-CN" smtClean="0" sz="4800">
                <a:solidFill>
                  <a:srgbClr val="0D99BF"/>
                </a:solidFill>
                <a:latin charset="-122" panose="03000600000000000000" pitchFamily="66" typeface="新蒂小丸子小学版"/>
                <a:ea charset="-122" panose="03000600000000000000" pitchFamily="66" typeface="新蒂小丸子小学版"/>
              </a:rPr>
              <a:t>我要好家庭</a:t>
            </a:r>
          </a:p>
          <a:p>
            <a:pPr algn="ctr">
              <a:lnSpc>
                <a:spcPct val="120000"/>
              </a:lnSpc>
            </a:pPr>
            <a:r>
              <a:rPr altLang="en-US" lang="zh-CN" smtClean="0" sz="4800">
                <a:solidFill>
                  <a:srgbClr val="0D99BF"/>
                </a:solidFill>
                <a:latin charset="-122" panose="03000600000000000000" pitchFamily="66" typeface="新蒂小丸子小学版"/>
                <a:ea charset="-122" panose="03000600000000000000" pitchFamily="66" typeface="新蒂小丸子小学版"/>
              </a:rPr>
              <a:t>我要好对象</a:t>
            </a:r>
          </a:p>
          <a:p>
            <a:pPr algn="ctr">
              <a:lnSpc>
                <a:spcPct val="120000"/>
              </a:lnSpc>
            </a:pPr>
            <a:r>
              <a:rPr altLang="en-US" lang="zh-CN" smtClean="0" sz="4800">
                <a:solidFill>
                  <a:srgbClr val="0D99BF"/>
                </a:solidFill>
                <a:latin charset="-122" panose="03000600000000000000" pitchFamily="66" typeface="新蒂小丸子小学版"/>
                <a:ea charset="-122" panose="03000600000000000000" pitchFamily="66" typeface="新蒂小丸子小学版"/>
              </a:rPr>
              <a:t>我要好团队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56346" y="4285341"/>
            <a:ext cx="7939442" cy="170078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mtClean="0" sz="8800">
                <a:solidFill>
                  <a:srgbClr val="E9018D"/>
                </a:solidFill>
                <a:latin typeface="+mn-ea"/>
              </a:rPr>
              <a:t>完美</a:t>
            </a:r>
          </a:p>
        </p:txBody>
      </p:sp>
    </p:spTree>
    <p:extLst>
      <p:ext uri="{BB962C8B-B14F-4D97-AF65-F5344CB8AC3E}">
        <p14:creationId val="409668843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/>
          <p:cNvSpPr txBox="1"/>
          <p:nvPr/>
        </p:nvSpPr>
        <p:spPr>
          <a:xfrm>
            <a:off x="2238234" y="1392017"/>
            <a:ext cx="7939442" cy="1408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mtClean="0" sz="3600">
                <a:solidFill>
                  <a:srgbClr val="0D99BF"/>
                </a:solidFill>
                <a:latin charset="-122" panose="03000600000000000000" pitchFamily="66" typeface="新蒂小丸子小学版"/>
                <a:ea charset="-122" panose="03000600000000000000" pitchFamily="66" typeface="新蒂小丸子小学版"/>
              </a:rPr>
              <a:t>当无法追求完美的时候，我们就会用另外一个词来代替：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51630" y="3302702"/>
            <a:ext cx="7939442" cy="170078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mtClean="0" sz="8800">
                <a:solidFill>
                  <a:srgbClr val="E9018D"/>
                </a:solidFill>
                <a:latin typeface="+mn-ea"/>
              </a:rPr>
              <a:t>平衡</a:t>
            </a:r>
          </a:p>
        </p:txBody>
      </p:sp>
    </p:spTree>
    <p:extLst>
      <p:ext uri="{BB962C8B-B14F-4D97-AF65-F5344CB8AC3E}">
        <p14:creationId val="315041669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423457" y="1561470"/>
            <a:ext cx="6347591" cy="1517531"/>
            <a:chOff x="5201851" y="2656586"/>
            <a:chExt cx="6347591" cy="1517531"/>
          </a:xfrm>
        </p:grpSpPr>
        <p:sp>
          <p:nvSpPr>
            <p:cNvPr id="7" name="文本框 25"/>
            <p:cNvSpPr txBox="1"/>
            <p:nvPr/>
          </p:nvSpPr>
          <p:spPr>
            <a:xfrm>
              <a:off x="5201851" y="2638111"/>
              <a:ext cx="6347591" cy="155448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b="1" lang="zh-CN" smtClean="0" sz="4000">
                  <a:solidFill>
                    <a:srgbClr val="0D99BF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四大思考工具</a:t>
              </a:r>
            </a:p>
            <a:p>
              <a:pPr>
                <a:lnSpc>
                  <a:spcPct val="120000"/>
                </a:lnSpc>
              </a:pPr>
              <a:r>
                <a:rPr altLang="en-US" b="1" lang="zh-CN" smtClean="0" sz="4000">
                  <a:solidFill>
                    <a:srgbClr val="0D99BF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       平衡轮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 rot="574600">
              <a:off x="6661976" y="3212976"/>
              <a:ext cx="432048" cy="432048"/>
              <a:chOff x="5080534" y="2492896"/>
              <a:chExt cx="432048" cy="432048"/>
            </a:xfrm>
            <a:effectLst>
              <a:outerShdw blurRad="279400" dir="5400000" dist="88900" rotWithShape="0" sx="90000" sy="-19000">
                <a:prstClr val="black">
                  <a:alpha val="31000"/>
                </a:prstClr>
              </a:outerShdw>
            </a:effectLst>
          </p:grpSpPr>
          <p:sp>
            <p:nvSpPr>
              <p:cNvPr id="24" name="椭圆 23"/>
              <p:cNvSpPr/>
              <p:nvPr/>
            </p:nvSpPr>
            <p:spPr>
              <a:xfrm>
                <a:off x="5080534" y="2492896"/>
                <a:ext cx="432048" cy="432048"/>
              </a:xfrm>
              <a:prstGeom prst="ellipse">
                <a:avLst/>
              </a:prstGeom>
              <a:solidFill>
                <a:srgbClr val="E9018D"/>
              </a:solidFill>
              <a:ln>
                <a:noFill/>
              </a:ln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0D99B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5088809" y="2524254"/>
                <a:ext cx="411480" cy="365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lang="zh-CN">
                    <a:solidFill>
                      <a:schemeClr val="bg1"/>
                    </a:solidFill>
                  </a:rPr>
                  <a:t>之</a:t>
                </a:r>
              </a:p>
            </p:txBody>
          </p:sp>
        </p:grpSp>
      </p:grpSp>
      <p:sp>
        <p:nvSpPr>
          <p:cNvPr id="9" name="矩形 8"/>
          <p:cNvSpPr/>
          <p:nvPr/>
        </p:nvSpPr>
        <p:spPr>
          <a:xfrm>
            <a:off x="3343701" y="4476465"/>
            <a:ext cx="5377218" cy="1637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>
            <a:off x="5755261" y="4640240"/>
            <a:ext cx="554098" cy="477671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3343701" y="3179928"/>
            <a:ext cx="1296538" cy="1296538"/>
          </a:xfrm>
          <a:prstGeom prst="ellipse">
            <a:avLst/>
          </a:prstGeom>
          <a:solidFill>
            <a:srgbClr val="E90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7478972" y="3166282"/>
            <a:ext cx="1296538" cy="1296538"/>
          </a:xfrm>
          <a:prstGeom prst="ellipse">
            <a:avLst/>
          </a:prstGeom>
          <a:solidFill>
            <a:srgbClr val="0D9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4065497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圆角矩形 3"/>
          <p:cNvSpPr/>
          <p:nvPr/>
        </p:nvSpPr>
        <p:spPr>
          <a:xfrm>
            <a:off x="1416137" y="403839"/>
            <a:ext cx="4259906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文本框 64"/>
          <p:cNvSpPr txBox="1"/>
          <p:nvPr/>
        </p:nvSpPr>
        <p:spPr>
          <a:xfrm>
            <a:off x="1615637" y="431085"/>
            <a:ext cx="2672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tx1">
                    <a:lumMod val="75000"/>
                    <a:lumOff val="25000"/>
                  </a:schemeClr>
                </a:solidFill>
              </a:rPr>
              <a:t>平衡轮的优点：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2733843" y="1965261"/>
            <a:ext cx="3383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800">
                <a:solidFill>
                  <a:srgbClr val="5DC5E0"/>
                </a:solidFill>
                <a:effectLst>
                  <a:outerShdw blurRad="368300" dir="5400000" dist="177800" rotWithShape="0" sy="-20000">
                    <a:prstClr val="black">
                      <a:alpha val="25000"/>
                    </a:prstClr>
                  </a:outerShdw>
                </a:effectLst>
              </a:rPr>
              <a:t>发现自己短缺的地方</a:t>
            </a:r>
          </a:p>
        </p:txBody>
      </p:sp>
      <p:grpSp>
        <p:nvGrpSpPr>
          <p:cNvPr id="8" name="组合 7"/>
          <p:cNvGrpSpPr/>
          <p:nvPr/>
        </p:nvGrpSpPr>
        <p:grpSpPr>
          <a:xfrm rot="574600">
            <a:off x="2342200" y="2018012"/>
            <a:ext cx="360000" cy="360000"/>
            <a:chOff x="5080534" y="2492896"/>
            <a:chExt cx="432048" cy="432048"/>
          </a:xfrm>
          <a:solidFill>
            <a:srgbClr val="5DC5E0"/>
          </a:solidFill>
          <a:effectLst>
            <a:outerShdw blurRad="279400" dir="5400000" dist="88900" rotWithShape="0" sx="90000" sy="-19000">
              <a:prstClr val="black">
                <a:alpha val="15000"/>
              </a:prstClr>
            </a:outerShdw>
          </a:effectLst>
        </p:grpSpPr>
        <p:sp>
          <p:nvSpPr>
            <p:cNvPr id="9" name="椭圆 8"/>
            <p:cNvSpPr/>
            <p:nvPr/>
          </p:nvSpPr>
          <p:spPr>
            <a:xfrm>
              <a:off x="5080534" y="2492896"/>
              <a:ext cx="432048" cy="4320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sp>
          <p:nvSpPr>
            <p:cNvPr id="10" name="矩形 9"/>
            <p:cNvSpPr/>
            <p:nvPr/>
          </p:nvSpPr>
          <p:spPr>
            <a:xfrm>
              <a:off x="5124898" y="2507730"/>
              <a:ext cx="343319" cy="402381"/>
            </a:xfrm>
            <a:prstGeom prst="rect">
              <a:avLst/>
            </a:prstGeom>
            <a:grpFill/>
          </p:spPr>
          <p:txBody>
            <a:bodyPr anchor="ctr" wrap="none">
              <a:spAutoFit/>
            </a:bodyPr>
            <a:lstStyle/>
            <a:p>
              <a:pPr algn="ctr"/>
              <a:r>
                <a:rPr altLang="zh-CN" b="1" lang="en-US" smtClean="0" sz="1600">
                  <a:solidFill>
                    <a:schemeClr val="bg1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1</a:t>
              </a:r>
            </a:p>
          </p:txBody>
        </p:sp>
      </p:grpSp>
      <p:sp>
        <p:nvSpPr>
          <p:cNvPr id="11" name="文本框 65"/>
          <p:cNvSpPr txBox="1"/>
          <p:nvPr/>
        </p:nvSpPr>
        <p:spPr>
          <a:xfrm>
            <a:off x="3700892" y="2705695"/>
            <a:ext cx="3434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3200">
                <a:solidFill>
                  <a:srgbClr val="E9018D"/>
                </a:solidFill>
                <a:effectLst>
                  <a:outerShdw blurRad="368300" dir="5400000" dist="177800" rotWithShape="0" sy="-20000">
                    <a:prstClr val="black">
                      <a:alpha val="25000"/>
                    </a:prstClr>
                  </a:outerShdw>
                </a:effectLst>
              </a:rPr>
              <a:t>指导下一步的重心</a:t>
            </a:r>
          </a:p>
        </p:txBody>
      </p:sp>
      <p:grpSp>
        <p:nvGrpSpPr>
          <p:cNvPr id="12" name="组合 11"/>
          <p:cNvGrpSpPr/>
          <p:nvPr/>
        </p:nvGrpSpPr>
        <p:grpSpPr>
          <a:xfrm rot="574600">
            <a:off x="3245603" y="2763938"/>
            <a:ext cx="432048" cy="432048"/>
            <a:chOff x="5080534" y="2492896"/>
            <a:chExt cx="432048" cy="432048"/>
          </a:xfrm>
          <a:effectLst>
            <a:outerShdw blurRad="279400" dir="5400000" dist="88900" rotWithShape="0" sx="90000" sy="-19000">
              <a:prstClr val="black">
                <a:alpha val="15000"/>
              </a:prstClr>
            </a:outerShdw>
          </a:effectLst>
        </p:grpSpPr>
        <p:sp>
          <p:nvSpPr>
            <p:cNvPr id="13" name="椭圆 12"/>
            <p:cNvSpPr/>
            <p:nvPr/>
          </p:nvSpPr>
          <p:spPr>
            <a:xfrm>
              <a:off x="5080534" y="2492896"/>
              <a:ext cx="432048" cy="432048"/>
            </a:xfrm>
            <a:prstGeom prst="ellipse">
              <a:avLst/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5147175" y="2526040"/>
              <a:ext cx="298768" cy="36576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chemeClr val="bg1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2</a:t>
              </a:r>
            </a:p>
          </p:txBody>
        </p:sp>
      </p:grpSp>
      <p:sp>
        <p:nvSpPr>
          <p:cNvPr id="15" name="文本框 65"/>
          <p:cNvSpPr txBox="1"/>
          <p:nvPr/>
        </p:nvSpPr>
        <p:spPr>
          <a:xfrm>
            <a:off x="4843662" y="3470260"/>
            <a:ext cx="38404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3600">
                <a:solidFill>
                  <a:srgbClr val="5DC5E0"/>
                </a:solidFill>
                <a:effectLst>
                  <a:outerShdw blurRad="368300" dir="5400000" dist="177800" rotWithShape="0" sy="-20000">
                    <a:prstClr val="black">
                      <a:alpha val="25000"/>
                    </a:prstClr>
                  </a:outerShdw>
                </a:effectLst>
              </a:rPr>
              <a:t>确定下一步的目标</a:t>
            </a: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 rot="574600">
            <a:off x="4324737" y="3533987"/>
            <a:ext cx="504000" cy="504000"/>
            <a:chOff x="5080534" y="2492896"/>
            <a:chExt cx="432048" cy="432048"/>
          </a:xfrm>
          <a:effectLst>
            <a:outerShdw blurRad="279400" dir="5400000" dist="88900" rotWithShape="0" sx="90000" sy="-19000">
              <a:prstClr val="black">
                <a:alpha val="15000"/>
              </a:prstClr>
            </a:outerShdw>
          </a:effectLst>
        </p:grpSpPr>
        <p:sp>
          <p:nvSpPr>
            <p:cNvPr id="17" name="椭圆 16"/>
            <p:cNvSpPr/>
            <p:nvPr/>
          </p:nvSpPr>
          <p:spPr>
            <a:xfrm>
              <a:off x="5080534" y="2492896"/>
              <a:ext cx="432048" cy="432048"/>
            </a:xfrm>
            <a:prstGeom prst="ellipse">
              <a:avLst/>
            </a:prstGeom>
            <a:solidFill>
              <a:srgbClr val="5DC5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/>
            </a:p>
          </p:txBody>
        </p:sp>
        <p:sp>
          <p:nvSpPr>
            <p:cNvPr id="18" name="矩形 17"/>
            <p:cNvSpPr/>
            <p:nvPr/>
          </p:nvSpPr>
          <p:spPr>
            <a:xfrm>
              <a:off x="5152170" y="2512954"/>
              <a:ext cx="288776" cy="391929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/>
              <a:r>
                <a:rPr altLang="zh-CN" b="1" lang="en-US" smtClean="0" sz="2400">
                  <a:solidFill>
                    <a:schemeClr val="bg1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3</a:t>
              </a:r>
            </a:p>
          </p:txBody>
        </p:sp>
      </p:grpSp>
      <p:sp>
        <p:nvSpPr>
          <p:cNvPr id="19" name="文本框 65"/>
          <p:cNvSpPr txBox="1"/>
          <p:nvPr/>
        </p:nvSpPr>
        <p:spPr>
          <a:xfrm>
            <a:off x="6354441" y="4313201"/>
            <a:ext cx="373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4000">
                <a:solidFill>
                  <a:srgbClr val="E9018D"/>
                </a:solidFill>
                <a:effectLst>
                  <a:outerShdw blurRad="368300" dir="5400000" dist="177800" rotWithShape="0" sy="-20000">
                    <a:prstClr val="black">
                      <a:alpha val="25000"/>
                    </a:prstClr>
                  </a:outerShdw>
                </a:effectLst>
              </a:rPr>
              <a:t>制定可行的计划</a:t>
            </a:r>
          </a:p>
        </p:txBody>
      </p:sp>
      <p:grpSp>
        <p:nvGrpSpPr>
          <p:cNvPr id="20" name="组合 19"/>
          <p:cNvGrpSpPr>
            <a:grpSpLocks noChangeAspect="1"/>
          </p:cNvGrpSpPr>
          <p:nvPr/>
        </p:nvGrpSpPr>
        <p:grpSpPr>
          <a:xfrm rot="574600">
            <a:off x="5828202" y="4382898"/>
            <a:ext cx="576000" cy="584775"/>
            <a:chOff x="5080534" y="2489607"/>
            <a:chExt cx="432048" cy="438629"/>
          </a:xfrm>
          <a:effectLst>
            <a:outerShdw blurRad="279400" dir="5400000" dist="88900" rotWithShape="0" sx="90000" sy="-19000">
              <a:prstClr val="black">
                <a:alpha val="15000"/>
              </a:prstClr>
            </a:outerShdw>
          </a:effectLst>
        </p:grpSpPr>
        <p:sp>
          <p:nvSpPr>
            <p:cNvPr id="21" name="椭圆 20"/>
            <p:cNvSpPr/>
            <p:nvPr/>
          </p:nvSpPr>
          <p:spPr>
            <a:xfrm>
              <a:off x="5080534" y="2492896"/>
              <a:ext cx="432048" cy="432048"/>
            </a:xfrm>
            <a:prstGeom prst="ellipse">
              <a:avLst/>
            </a:prstGeom>
            <a:solidFill>
              <a:srgbClr val="E901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/>
            </a:p>
          </p:txBody>
        </p:sp>
        <p:sp>
          <p:nvSpPr>
            <p:cNvPr id="22" name="矩形 21"/>
            <p:cNvSpPr/>
            <p:nvPr/>
          </p:nvSpPr>
          <p:spPr>
            <a:xfrm>
              <a:off x="5150572" y="2491728"/>
              <a:ext cx="291974" cy="434387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/>
              <a:r>
                <a:rPr altLang="zh-CN" b="1" lang="en-US" smtClean="0" sz="3200">
                  <a:solidFill>
                    <a:schemeClr val="bg1"/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3" name="椭圆 2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4099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val="156719550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986213" y="2790612"/>
            <a:ext cx="4219575" cy="778868"/>
            <a:chOff x="4467224" y="2790612"/>
            <a:chExt cx="4219575" cy="778868"/>
          </a:xfrm>
        </p:grpSpPr>
        <p:grpSp>
          <p:nvGrpSpPr>
            <p:cNvPr id="17" name="组合 16"/>
            <p:cNvGrpSpPr/>
            <p:nvPr/>
          </p:nvGrpSpPr>
          <p:grpSpPr>
            <a:xfrm rot="574600">
              <a:off x="6252072" y="2964023"/>
              <a:ext cx="432048" cy="432048"/>
              <a:chOff x="5080534" y="2492896"/>
              <a:chExt cx="432048" cy="432048"/>
            </a:xfrm>
            <a:effectLst>
              <a:outerShdw blurRad="279400" dir="5400000" dist="88900" rotWithShape="0" sx="90000" sy="-19000">
                <a:prstClr val="black">
                  <a:alpha val="31000"/>
                </a:prstClr>
              </a:outerShdw>
            </a:effectLst>
          </p:grpSpPr>
          <p:sp>
            <p:nvSpPr>
              <p:cNvPr id="19" name="椭圆 18"/>
              <p:cNvSpPr/>
              <p:nvPr/>
            </p:nvSpPr>
            <p:spPr>
              <a:xfrm>
                <a:off x="5080534" y="2492896"/>
                <a:ext cx="432048" cy="432048"/>
              </a:xfrm>
              <a:prstGeom prst="ellipse">
                <a:avLst/>
              </a:prstGeom>
              <a:solidFill>
                <a:srgbClr val="E9018D"/>
              </a:solidFill>
              <a:ln>
                <a:noFill/>
              </a:ln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5088808" y="2524254"/>
                <a:ext cx="411480" cy="365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lang="zh-CN">
                    <a:solidFill>
                      <a:schemeClr val="bg1"/>
                    </a:solidFill>
                  </a:rPr>
                  <a:t>之</a:t>
                </a:r>
              </a:p>
            </p:txBody>
          </p:sp>
        </p:grpSp>
        <p:sp>
          <p:nvSpPr>
            <p:cNvPr id="18" name="文本框 25"/>
            <p:cNvSpPr txBox="1"/>
            <p:nvPr/>
          </p:nvSpPr>
          <p:spPr>
            <a:xfrm>
              <a:off x="4467223" y="2768566"/>
              <a:ext cx="4219575" cy="822960"/>
            </a:xfrm>
            <a:prstGeom prst="rect">
              <a:avLst/>
            </a:prstGeom>
            <a:noFill/>
          </p:spPr>
          <p:txBody>
            <a:bodyPr anchor="ctr"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mtClean="0" sz="400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68300" dir="5400000" dist="177800" rotWithShape="0" sy="-20000">
                      <a:prstClr val="black">
                        <a:alpha val="25000"/>
                      </a:prstClr>
                    </a:outerShdw>
                  </a:effectLst>
                </a:rPr>
                <a:t>平衡轮       制作篇</a:t>
              </a:r>
            </a:p>
          </p:txBody>
        </p:sp>
      </p:grpSp>
    </p:spTree>
    <p:extLst>
      <p:ext uri="{BB962C8B-B14F-4D97-AF65-F5344CB8AC3E}">
        <p14:creationId val="32220780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圆角矩形 7"/>
          <p:cNvSpPr/>
          <p:nvPr/>
        </p:nvSpPr>
        <p:spPr>
          <a:xfrm>
            <a:off x="1416136" y="403839"/>
            <a:ext cx="10549035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916313" y="1515756"/>
            <a:ext cx="10404000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mtClean="0" sz="2400">
                <a:solidFill>
                  <a:schemeClr val="tx1">
                    <a:lumMod val="85000"/>
                    <a:lumOff val="15000"/>
                  </a:schemeClr>
                </a:solidFill>
              </a:rPr>
              <a:t>Q：对于你来说，好的生活包括哪几个部分？</a:t>
            </a:r>
          </a:p>
          <a:p>
            <a:pPr>
              <a:lnSpc>
                <a:spcPct val="150000"/>
              </a:lnSpc>
            </a:pPr>
            <a:endParaRPr altLang="zh-CN" b="1" lang="en-US" smtClean="0" sz="24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altLang="zh-CN" b="1" lang="en-US" smtClean="0" sz="2400">
                <a:solidFill>
                  <a:schemeClr val="tx1">
                    <a:lumMod val="85000"/>
                    <a:lumOff val="15000"/>
                  </a:schemeClr>
                </a:solidFill>
              </a:rPr>
              <a:t>A：工作，学习，健康，阅读，旅游，朋友，家人，还有积蓄。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6" name="椭圆 5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文本框 1"/>
          <p:cNvSpPr txBox="1"/>
          <p:nvPr/>
        </p:nvSpPr>
        <p:spPr>
          <a:xfrm>
            <a:off x="3620501" y="471725"/>
            <a:ext cx="585913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Step1：把主题分解成独立的N个部分。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414606" y="4324437"/>
            <a:ext cx="9362788" cy="232135"/>
            <a:chOff x="1414606" y="4338723"/>
            <a:chExt cx="9362788" cy="232135"/>
          </a:xfrm>
        </p:grpSpPr>
        <p:sp>
          <p:nvSpPr>
            <p:cNvPr id="10" name="任意多边形 9"/>
            <p:cNvSpPr/>
            <p:nvPr/>
          </p:nvSpPr>
          <p:spPr>
            <a:xfrm>
              <a:off x="6096000" y="4338723"/>
              <a:ext cx="4681394" cy="232135"/>
            </a:xfrm>
            <a:custGeom>
              <a:rect b="0" l="0" r="0" t="0"/>
              <a:pathLst>
                <a:path>
                  <a:moveTo>
                    <a:pt x="0" y="0"/>
                  </a:moveTo>
                  <a:lnTo>
                    <a:pt x="0" y="116067"/>
                  </a:lnTo>
                  <a:lnTo>
                    <a:pt x="4681394" y="116067"/>
                  </a:lnTo>
                  <a:lnTo>
                    <a:pt x="4681394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1" name="任意多边形 10"/>
            <p:cNvSpPr/>
            <p:nvPr/>
          </p:nvSpPr>
          <p:spPr>
            <a:xfrm>
              <a:off x="6096000" y="4338723"/>
              <a:ext cx="3343852" cy="232135"/>
            </a:xfrm>
            <a:custGeom>
              <a:rect b="0" l="0" r="0" t="0"/>
              <a:pathLst>
                <a:path>
                  <a:moveTo>
                    <a:pt x="0" y="0"/>
                  </a:moveTo>
                  <a:lnTo>
                    <a:pt x="0" y="116067"/>
                  </a:lnTo>
                  <a:lnTo>
                    <a:pt x="3343852" y="116067"/>
                  </a:lnTo>
                  <a:lnTo>
                    <a:pt x="3343852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2" name="任意多边形 11"/>
            <p:cNvSpPr/>
            <p:nvPr/>
          </p:nvSpPr>
          <p:spPr>
            <a:xfrm>
              <a:off x="6096000" y="4338723"/>
              <a:ext cx="2006311" cy="232135"/>
            </a:xfrm>
            <a:custGeom>
              <a:rect b="0" l="0" r="0" t="0"/>
              <a:pathLst>
                <a:path>
                  <a:moveTo>
                    <a:pt x="0" y="0"/>
                  </a:moveTo>
                  <a:lnTo>
                    <a:pt x="0" y="116067"/>
                  </a:lnTo>
                  <a:lnTo>
                    <a:pt x="2006311" y="116067"/>
                  </a:lnTo>
                  <a:lnTo>
                    <a:pt x="2006311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3" name="任意多边形 12"/>
            <p:cNvSpPr/>
            <p:nvPr/>
          </p:nvSpPr>
          <p:spPr>
            <a:xfrm>
              <a:off x="6096000" y="4338723"/>
              <a:ext cx="668770" cy="232135"/>
            </a:xfrm>
            <a:custGeom>
              <a:rect b="0" l="0" r="0" t="0"/>
              <a:pathLst>
                <a:path>
                  <a:moveTo>
                    <a:pt x="0" y="0"/>
                  </a:moveTo>
                  <a:lnTo>
                    <a:pt x="0" y="116067"/>
                  </a:lnTo>
                  <a:lnTo>
                    <a:pt x="668770" y="116067"/>
                  </a:lnTo>
                  <a:lnTo>
                    <a:pt x="668770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4" name="任意多边形 13"/>
            <p:cNvSpPr/>
            <p:nvPr/>
          </p:nvSpPr>
          <p:spPr>
            <a:xfrm>
              <a:off x="5427229" y="4338723"/>
              <a:ext cx="668770" cy="232135"/>
            </a:xfrm>
            <a:custGeom>
              <a:rect b="0" l="0" r="0" t="0"/>
              <a:pathLst>
                <a:path>
                  <a:moveTo>
                    <a:pt x="668770" y="0"/>
                  </a:moveTo>
                  <a:lnTo>
                    <a:pt x="668770" y="116067"/>
                  </a:lnTo>
                  <a:lnTo>
                    <a:pt x="0" y="116067"/>
                  </a:lnTo>
                  <a:lnTo>
                    <a:pt x="0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5" name="任意多边形 14"/>
            <p:cNvSpPr/>
            <p:nvPr/>
          </p:nvSpPr>
          <p:spPr>
            <a:xfrm>
              <a:off x="4089688" y="4338723"/>
              <a:ext cx="2006311" cy="232135"/>
            </a:xfrm>
            <a:custGeom>
              <a:rect b="0" l="0" r="0" t="0"/>
              <a:pathLst>
                <a:path>
                  <a:moveTo>
                    <a:pt x="2006311" y="0"/>
                  </a:moveTo>
                  <a:lnTo>
                    <a:pt x="2006311" y="116067"/>
                  </a:lnTo>
                  <a:lnTo>
                    <a:pt x="0" y="116067"/>
                  </a:lnTo>
                  <a:lnTo>
                    <a:pt x="0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6" name="任意多边形 15"/>
            <p:cNvSpPr/>
            <p:nvPr/>
          </p:nvSpPr>
          <p:spPr>
            <a:xfrm>
              <a:off x="2752147" y="4338723"/>
              <a:ext cx="3343852" cy="232135"/>
            </a:xfrm>
            <a:custGeom>
              <a:rect b="0" l="0" r="0" t="0"/>
              <a:pathLst>
                <a:path>
                  <a:moveTo>
                    <a:pt x="3343852" y="0"/>
                  </a:moveTo>
                  <a:lnTo>
                    <a:pt x="3343852" y="116067"/>
                  </a:lnTo>
                  <a:lnTo>
                    <a:pt x="0" y="116067"/>
                  </a:lnTo>
                  <a:lnTo>
                    <a:pt x="0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7" name="任意多边形 16"/>
            <p:cNvSpPr/>
            <p:nvPr/>
          </p:nvSpPr>
          <p:spPr>
            <a:xfrm>
              <a:off x="1414606" y="4338723"/>
              <a:ext cx="4681394" cy="232135"/>
            </a:xfrm>
            <a:custGeom>
              <a:rect b="0" l="0" r="0" t="0"/>
              <a:pathLst>
                <a:path>
                  <a:moveTo>
                    <a:pt x="4681394" y="0"/>
                  </a:moveTo>
                  <a:lnTo>
                    <a:pt x="4681394" y="116067"/>
                  </a:lnTo>
                  <a:lnTo>
                    <a:pt x="0" y="116067"/>
                  </a:lnTo>
                  <a:lnTo>
                    <a:pt x="0" y="23213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</p:grpSp>
      <p:sp>
        <p:nvSpPr>
          <p:cNvPr id="18" name="任意多边形 17"/>
          <p:cNvSpPr/>
          <p:nvPr/>
        </p:nvSpPr>
        <p:spPr>
          <a:xfrm>
            <a:off x="5248017" y="3790232"/>
            <a:ext cx="1677418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E9018D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mtClean="0" sz="2500"/>
              <a:t>好的生活</a:t>
            </a:r>
          </a:p>
        </p:txBody>
      </p:sp>
      <p:sp>
        <p:nvSpPr>
          <p:cNvPr id="19" name="任意多边形 18"/>
          <p:cNvSpPr/>
          <p:nvPr/>
        </p:nvSpPr>
        <p:spPr>
          <a:xfrm>
            <a:off x="861903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kern="1200" lang="zh-CN" smtClean="0" sz="2500"/>
              <a:t>工作</a:t>
            </a:r>
          </a:p>
        </p:txBody>
      </p:sp>
      <p:sp>
        <p:nvSpPr>
          <p:cNvPr id="20" name="任意多边形 19"/>
          <p:cNvSpPr/>
          <p:nvPr/>
        </p:nvSpPr>
        <p:spPr>
          <a:xfrm>
            <a:off x="2199444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kern="1200" lang="zh-CN" smtClean="0" sz="2500"/>
              <a:t>学习</a:t>
            </a:r>
          </a:p>
        </p:txBody>
      </p:sp>
      <p:sp>
        <p:nvSpPr>
          <p:cNvPr id="21" name="任意多边形 20"/>
          <p:cNvSpPr/>
          <p:nvPr/>
        </p:nvSpPr>
        <p:spPr>
          <a:xfrm>
            <a:off x="3536985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kern="1200" lang="zh-CN" smtClean="0" sz="2500"/>
              <a:t>健康</a:t>
            </a:r>
          </a:p>
        </p:txBody>
      </p:sp>
      <p:sp>
        <p:nvSpPr>
          <p:cNvPr id="22" name="任意多边形 21"/>
          <p:cNvSpPr/>
          <p:nvPr/>
        </p:nvSpPr>
        <p:spPr>
          <a:xfrm>
            <a:off x="4874526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z="2500"/>
              <a:t>阅读</a:t>
            </a:r>
          </a:p>
        </p:txBody>
      </p:sp>
      <p:sp>
        <p:nvSpPr>
          <p:cNvPr id="23" name="任意多边形 22"/>
          <p:cNvSpPr/>
          <p:nvPr/>
        </p:nvSpPr>
        <p:spPr>
          <a:xfrm>
            <a:off x="6212068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z="2500"/>
              <a:t>旅游</a:t>
            </a:r>
          </a:p>
        </p:txBody>
      </p:sp>
      <p:sp>
        <p:nvSpPr>
          <p:cNvPr id="24" name="任意多边形 23"/>
          <p:cNvSpPr/>
          <p:nvPr/>
        </p:nvSpPr>
        <p:spPr>
          <a:xfrm>
            <a:off x="7549609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z="2500"/>
              <a:t>朋友</a:t>
            </a:r>
          </a:p>
        </p:txBody>
      </p:sp>
      <p:sp>
        <p:nvSpPr>
          <p:cNvPr id="25" name="任意多边形 24"/>
          <p:cNvSpPr/>
          <p:nvPr/>
        </p:nvSpPr>
        <p:spPr>
          <a:xfrm>
            <a:off x="8887150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z="2500"/>
              <a:t>家人</a:t>
            </a:r>
          </a:p>
        </p:txBody>
      </p:sp>
      <p:sp>
        <p:nvSpPr>
          <p:cNvPr id="26" name="任意多边形 25"/>
          <p:cNvSpPr/>
          <p:nvPr/>
        </p:nvSpPr>
        <p:spPr>
          <a:xfrm>
            <a:off x="10224691" y="4556572"/>
            <a:ext cx="1105405" cy="552702"/>
          </a:xfrm>
          <a:custGeom>
            <a:gdLst>
              <a:gd fmla="*/ 0 w 1105405" name="connsiteX0"/>
              <a:gd fmla="*/ 0 h 552702" name="connsiteY0"/>
              <a:gd fmla="*/ 1105405 w 1105405" name="connsiteX1"/>
              <a:gd fmla="*/ 0 h 552702" name="connsiteY1"/>
              <a:gd fmla="*/ 1105405 w 1105405" name="connsiteX2"/>
              <a:gd fmla="*/ 552702 h 552702" name="connsiteY2"/>
              <a:gd fmla="*/ 0 w 1105405" name="connsiteX3"/>
              <a:gd fmla="*/ 552702 h 552702" name="connsiteY3"/>
              <a:gd fmla="*/ 0 w 1105405" name="connsiteX4"/>
              <a:gd fmla="*/ 0 h 55270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52702" w="1105405">
                <a:moveTo>
                  <a:pt x="0" y="0"/>
                </a:moveTo>
                <a:lnTo>
                  <a:pt x="1105405" y="0"/>
                </a:lnTo>
                <a:lnTo>
                  <a:pt x="1105405" y="552702"/>
                </a:lnTo>
                <a:lnTo>
                  <a:pt x="0" y="552702"/>
                </a:lnTo>
                <a:lnTo>
                  <a:pt x="0" y="0"/>
                </a:lnTo>
                <a:close/>
              </a:path>
            </a:pathLst>
          </a:custGeom>
          <a:solidFill>
            <a:srgbClr val="5DC5E0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875" lIns="15875" numCol="1" rIns="15875" spcCol="1270" spcFirstLastPara="0" tIns="15875" vert="horz" wrap="square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lang="zh-CN" sz="2500"/>
              <a:t>积蓄</a:t>
            </a:r>
          </a:p>
        </p:txBody>
      </p:sp>
    </p:spTree>
    <p:extLst>
      <p:ext uri="{BB962C8B-B14F-4D97-AF65-F5344CB8AC3E}">
        <p14:creationId val="379220923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097444" y="1433985"/>
            <a:ext cx="10548045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b="1"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ctr"/>
            <a:r>
              <a:rPr altLang="en-US" b="0" lang="zh-CN" sz="2400"/>
              <a:t>刚才讲到8个部分，就分成8等份，把名字写在旁边。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411659" y="2915887"/>
            <a:ext cx="3317733" cy="3317733"/>
            <a:chOff x="-2513117" y="1406667"/>
            <a:chExt cx="3960000" cy="3960000"/>
          </a:xfrm>
        </p:grpSpPr>
        <p:sp>
          <p:nvSpPr>
            <p:cNvPr id="5" name="椭圆 4"/>
            <p:cNvSpPr/>
            <p:nvPr/>
          </p:nvSpPr>
          <p:spPr>
            <a:xfrm>
              <a:off x="-2513117" y="1406667"/>
              <a:ext cx="3960000" cy="39600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-2513117" y="3386667"/>
              <a:ext cx="39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rot="5400000">
              <a:off x="-2513117" y="3386667"/>
              <a:ext cx="39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8100000">
              <a:off x="-2513117" y="3386667"/>
              <a:ext cx="39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2700000">
              <a:off x="-2513117" y="3386667"/>
              <a:ext cx="39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/>
        </p:nvSpPr>
        <p:spPr>
          <a:xfrm>
            <a:off x="6676887" y="2602629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工作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27302" y="3690900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学习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627302" y="5199163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健康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76887" y="6195638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阅读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25332" y="6195638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旅游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754595" y="5199163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朋友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754595" y="3690900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家人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725332" y="2602629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rgbClr val="0D99BF"/>
                </a:solidFill>
              </a:rPr>
              <a:t>积蓄</a:t>
            </a:r>
          </a:p>
        </p:txBody>
      </p:sp>
      <p:sp>
        <p:nvSpPr>
          <p:cNvPr id="18" name="圆角矩形 17"/>
          <p:cNvSpPr/>
          <p:nvPr/>
        </p:nvSpPr>
        <p:spPr>
          <a:xfrm>
            <a:off x="1416136" y="403839"/>
            <a:ext cx="10549035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20" name="椭圆 19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1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" name="文本框 1"/>
          <p:cNvSpPr txBox="1"/>
          <p:nvPr/>
        </p:nvSpPr>
        <p:spPr>
          <a:xfrm>
            <a:off x="1805285" y="471725"/>
            <a:ext cx="977073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Step2：画一个圆，然后做N等分，把名字写在每个扇形的旁边。</a:t>
            </a:r>
          </a:p>
        </p:txBody>
      </p:sp>
    </p:spTree>
    <p:extLst>
      <p:ext uri="{BB962C8B-B14F-4D97-AF65-F5344CB8AC3E}">
        <p14:creationId val="280649881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文本框 17"/>
          <p:cNvSpPr txBox="1"/>
          <p:nvPr/>
        </p:nvSpPr>
        <p:spPr>
          <a:xfrm>
            <a:off x="788081" y="1458347"/>
            <a:ext cx="10943384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b="0"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ctr"/>
            <a:r>
              <a:rPr altLang="en-US" lang="zh-CN" smtClean="0" sz="2400"/>
              <a:t>假如全情投入特别满意就是10分，特别不满意就是0分。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val="857744959"/>
              </p:ext>
            </p:extLst>
          </p:nvPr>
        </p:nvGraphicFramePr>
        <p:xfrm>
          <a:off x="1410447" y="2438012"/>
          <a:ext cx="9371106" cy="356616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685553"/>
                <a:gridCol w="4685553"/>
              </a:tblGrid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要素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满意度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工作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学习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健康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rgbClr val="E9018D"/>
                          </a:solidFill>
                        </a:rPr>
                        <a:t>阅读</a:t>
                      </a:r>
                      <a:endParaRPr altLang="en-US" lang="zh-CN" sz="2000">
                        <a:solidFill>
                          <a:srgbClr val="E9018D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rgbClr val="E9018D"/>
                          </a:solidFill>
                        </a:rPr>
                        <a:t>1</a:t>
                      </a:r>
                      <a:endParaRPr altLang="en-US" lang="zh-CN" sz="2000">
                        <a:solidFill>
                          <a:srgbClr val="E9018D"/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旅游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朋友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家人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  <a:tr h="341003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积蓄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lang="en-US" smtClean="0" sz="2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altLang="en-US" lang="zh-CN" sz="2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圆角矩形 4"/>
          <p:cNvSpPr/>
          <p:nvPr/>
        </p:nvSpPr>
        <p:spPr>
          <a:xfrm>
            <a:off x="1416136" y="403839"/>
            <a:ext cx="10549035" cy="577712"/>
          </a:xfrm>
          <a:prstGeom prst="roundRect">
            <a:avLst>
              <a:gd fmla="val 50000" name="adj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  <a:effectLst>
            <a:outerShdw algn="t" blurRad="152400" dir="5400000" dist="381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411634" y="265728"/>
            <a:ext cx="855564" cy="853935"/>
            <a:chOff x="411634" y="265728"/>
            <a:chExt cx="855564" cy="853935"/>
          </a:xfrm>
        </p:grpSpPr>
        <p:sp>
          <p:nvSpPr>
            <p:cNvPr id="7" name="椭圆 6"/>
            <p:cNvSpPr/>
            <p:nvPr/>
          </p:nvSpPr>
          <p:spPr>
            <a:xfrm>
              <a:off x="479376" y="332655"/>
              <a:ext cx="720080" cy="72008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>
              <a:noFill/>
            </a:ln>
            <a:effectLst>
              <a:outerShdw algn="t" blurRad="152400" dir="5400000" dist="38100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8" name="Picture 3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11634" y="265728"/>
              <a:ext cx="855564" cy="85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文本框 1"/>
          <p:cNvSpPr txBox="1"/>
          <p:nvPr/>
        </p:nvSpPr>
        <p:spPr>
          <a:xfrm>
            <a:off x="2532303" y="471725"/>
            <a:ext cx="763713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solidFill>
                  <a:schemeClr val="tx1">
                    <a:lumMod val="85000"/>
                    <a:lumOff val="15000"/>
                  </a:schemeClr>
                </a:solidFill>
              </a:rPr>
              <a:t>Step3：对当前的状态按N部分，以满意度来打分。</a:t>
            </a:r>
          </a:p>
        </p:txBody>
      </p:sp>
    </p:spTree>
    <p:extLst>
      <p:ext uri="{BB962C8B-B14F-4D97-AF65-F5344CB8AC3E}">
        <p14:creationId val="336263336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Calibri Light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105</Paragraphs>
  <Slides>17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4">
      <vt:lpstr>Arial</vt:lpstr>
      <vt:lpstr>Calibri Light</vt:lpstr>
      <vt:lpstr>微软雅黑</vt:lpstr>
      <vt:lpstr>Calibri</vt:lpstr>
      <vt:lpstr>新蒂小丸子小学版</vt:lpstr>
      <vt:lpstr>HelveNueThin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2021-08-22T11:49:01Z</dcterms:created>
  <cp:lastPrinted>2021-08-22T11:49:01Z</cp:lastPrinted>
  <dcterms:modified xsi:type="dcterms:W3CDTF">2021-08-22T05:35:40Z</dcterms:modified>
  <cp:revision>1</cp:revision>
</cp:coreProperties>
</file>