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 id="310" r:id="rId4"/>
    <p:sldId id="311"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264" r:id="rId52"/>
  </p:sldIdLst>
  <p:sldSz cx="12195175" cy="6858000"/>
  <p:notesSz cx="6858000" cy="9144000"/>
  <p:custDataLst>
    <p:tags r:id="rId5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71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slides/slide36.xml" Type="http://schemas.openxmlformats.org/officeDocument/2006/relationships/slide"/><Relationship Id="rId39" Target="slides/slide37.xml" Type="http://schemas.openxmlformats.org/officeDocument/2006/relationships/slide"/><Relationship Id="rId4" Target="slides/slide2.xml" Type="http://schemas.openxmlformats.org/officeDocument/2006/relationships/slide"/><Relationship Id="rId40" Target="slides/slide38.xml" Type="http://schemas.openxmlformats.org/officeDocument/2006/relationships/slide"/><Relationship Id="rId41" Target="slides/slide39.xml" Type="http://schemas.openxmlformats.org/officeDocument/2006/relationships/slide"/><Relationship Id="rId42" Target="slides/slide40.xml" Type="http://schemas.openxmlformats.org/officeDocument/2006/relationships/slide"/><Relationship Id="rId43" Target="slides/slide41.xml" Type="http://schemas.openxmlformats.org/officeDocument/2006/relationships/slide"/><Relationship Id="rId44" Target="slides/slide42.xml" Type="http://schemas.openxmlformats.org/officeDocument/2006/relationships/slide"/><Relationship Id="rId45" Target="slides/slide43.xml" Type="http://schemas.openxmlformats.org/officeDocument/2006/relationships/slide"/><Relationship Id="rId46" Target="slides/slide44.xml" Type="http://schemas.openxmlformats.org/officeDocument/2006/relationships/slide"/><Relationship Id="rId47" Target="slides/slide45.xml" Type="http://schemas.openxmlformats.org/officeDocument/2006/relationships/slide"/><Relationship Id="rId48" Target="slides/slide46.xml" Type="http://schemas.openxmlformats.org/officeDocument/2006/relationships/slide"/><Relationship Id="rId49" Target="slides/slide47.xml" Type="http://schemas.openxmlformats.org/officeDocument/2006/relationships/slide"/><Relationship Id="rId5" Target="slides/slide3.xml" Type="http://schemas.openxmlformats.org/officeDocument/2006/relationships/slide"/><Relationship Id="rId50" Target="slides/slide48.xml" Type="http://schemas.openxmlformats.org/officeDocument/2006/relationships/slide"/><Relationship Id="rId51" Target="slides/slide49.xml" Type="http://schemas.openxmlformats.org/officeDocument/2006/relationships/slide"/><Relationship Id="rId52" Target="slides/slide50.xml" Type="http://schemas.openxmlformats.org/officeDocument/2006/relationships/slide"/><Relationship Id="rId53" Target="tags/tag1.xml" Type="http://schemas.openxmlformats.org/officeDocument/2006/relationships/tags"/><Relationship Id="rId54" Target="presProps.xml" Type="http://schemas.openxmlformats.org/officeDocument/2006/relationships/presProps"/><Relationship Id="rId55" Target="viewProps.xml" Type="http://schemas.openxmlformats.org/officeDocument/2006/relationships/viewProps"/><Relationship Id="rId56" Target="theme/theme1.xml" Type="http://schemas.openxmlformats.org/officeDocument/2006/relationships/theme"/><Relationship Id="rId57" Target="tableStyles.xml" Type="http://schemas.openxmlformats.org/officeDocument/2006/relationships/tableStyles"/><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fld id="{975239F1-3BC3-47AC-8D86-363A2E28D738}" type="datetime1">
              <a:rPr lang="en-US" altLang="zh-CN"/>
              <a:t>5/27/2018</a:t>
            </a:fld>
            <a:endParaRPr lang="en-US" altLang="zh-CN"/>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endParaRPr lang="en-US" altLang="zh-CN"/>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vl1pPr>
          </a:lstStyle>
          <a:p>
            <a:fld id="{67D3E998-E25C-4BF2-B865-1D181596189E}" type="slidenum">
              <a:rPr lang="en-US" altLang="zh-CN"/>
              <a:t>‹#›</a:t>
            </a:fld>
            <a:endParaRPr lang="en-US" altLang="zh-CN"/>
          </a:p>
        </p:txBody>
      </p:sp>
    </p:spTree>
    <p:extLst>
      <p:ext uri="{BB962C8B-B14F-4D97-AF65-F5344CB8AC3E}">
        <p14:creationId val="1532609685"/>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7175"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71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C2AC48E-60F4-41BA-B095-6E12D013058C}" type="slidenum">
              <a:rPr lang="zh-CN" altLang="en-US"/>
              <a:t>‹#›</a:t>
            </a:fld>
            <a:endParaRPr lang="zh-CN" altLang="en-US" sz="1800">
              <a:solidFill>
                <a:schemeClr val="tx1"/>
              </a:solidFill>
            </a:endParaRPr>
          </a:p>
        </p:txBody>
      </p:sp>
    </p:spTree>
    <p:extLst>
      <p:ext uri="{BB962C8B-B14F-4D97-AF65-F5344CB8AC3E}">
        <p14:creationId val="6546544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285CF64-5D0D-49A2-995F-4335A10741B4}" type="slidenum">
              <a:rPr lang="zh-CN" altLang="en-US"/>
              <a:t>‹#›</a:t>
            </a:fld>
            <a:endParaRPr lang="zh-CN" altLang="en-US" sz="1800">
              <a:solidFill>
                <a:schemeClr val="tx1"/>
              </a:solidFill>
            </a:endParaRPr>
          </a:p>
        </p:txBody>
      </p:sp>
    </p:spTree>
    <p:extLst>
      <p:ext uri="{BB962C8B-B14F-4D97-AF65-F5344CB8AC3E}">
        <p14:creationId val="32278721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2375"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803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6F4B60D-AD01-4316-9560-2F84D262BE19}" type="slidenum">
              <a:rPr lang="zh-CN" altLang="en-US"/>
              <a:t>‹#›</a:t>
            </a:fld>
            <a:endParaRPr lang="zh-CN" altLang="en-US" sz="1800">
              <a:solidFill>
                <a:schemeClr val="tx1"/>
              </a:solidFill>
            </a:endParaRPr>
          </a:p>
        </p:txBody>
      </p:sp>
    </p:spTree>
    <p:extLst>
      <p:ext uri="{BB962C8B-B14F-4D97-AF65-F5344CB8AC3E}">
        <p14:creationId val="14707980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8CFF25F-B3DE-4038-88AD-6B5DD11D1A5A}" type="slidenum">
              <a:rPr lang="zh-CN" altLang="en-US"/>
              <a:t>‹#›</a:t>
            </a:fld>
            <a:endParaRPr lang="zh-CN" altLang="en-US" sz="1800">
              <a:solidFill>
                <a:schemeClr val="tx1"/>
              </a:solidFill>
            </a:endParaRPr>
          </a:p>
        </p:txBody>
      </p:sp>
    </p:spTree>
    <p:extLst>
      <p:ext uri="{BB962C8B-B14F-4D97-AF65-F5344CB8AC3E}">
        <p14:creationId val="40325240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877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87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37C4CF3-CFF2-4546-8B43-E8D040EA5540}" type="slidenum">
              <a:rPr lang="zh-CN" altLang="en-US"/>
              <a:t>‹#›</a:t>
            </a:fld>
            <a:endParaRPr lang="zh-CN" altLang="en-US" sz="1800">
              <a:solidFill>
                <a:schemeClr val="tx1"/>
              </a:solidFill>
            </a:endParaRPr>
          </a:p>
        </p:txBody>
      </p:sp>
    </p:spTree>
    <p:extLst>
      <p:ext uri="{BB962C8B-B14F-4D97-AF65-F5344CB8AC3E}">
        <p14:creationId val="13849226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1787"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1B06BCD-EFF5-4C51-BC52-70452D8D2C07}" type="slidenum">
              <a:rPr lang="zh-CN" altLang="en-US"/>
              <a:t>‹#›</a:t>
            </a:fld>
            <a:endParaRPr lang="zh-CN" altLang="en-US" sz="1800">
              <a:solidFill>
                <a:schemeClr val="tx1"/>
              </a:solidFill>
            </a:endParaRPr>
          </a:p>
        </p:txBody>
      </p:sp>
    </p:spTree>
    <p:extLst>
      <p:ext uri="{BB962C8B-B14F-4D97-AF65-F5344CB8AC3E}">
        <p14:creationId val="30764556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877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3788"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3788"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2D255D05-DDF8-445A-B381-726C6BFBFC49}" type="slidenum">
              <a:rPr lang="zh-CN" altLang="en-US"/>
              <a:t>‹#›</a:t>
            </a:fld>
            <a:endParaRPr lang="zh-CN" altLang="en-US" sz="1800">
              <a:solidFill>
                <a:schemeClr val="tx1"/>
              </a:solidFill>
            </a:endParaRPr>
          </a:p>
        </p:txBody>
      </p:sp>
    </p:spTree>
    <p:extLst>
      <p:ext uri="{BB962C8B-B14F-4D97-AF65-F5344CB8AC3E}">
        <p14:creationId val="262433285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CB4D4B7-952E-4F68-9E8D-DE5135E9AA3D}" type="slidenum">
              <a:rPr lang="zh-CN" altLang="en-US"/>
              <a:t>‹#›</a:t>
            </a:fld>
            <a:endParaRPr lang="zh-CN" altLang="en-US" sz="1800">
              <a:solidFill>
                <a:schemeClr val="tx1"/>
              </a:solidFill>
            </a:endParaRPr>
          </a:p>
        </p:txBody>
      </p:sp>
    </p:spTree>
    <p:extLst>
      <p:ext uri="{BB962C8B-B14F-4D97-AF65-F5344CB8AC3E}">
        <p14:creationId val="24918412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AA1C3BED-487A-424A-95D2-438737C33A2E}" type="slidenum">
              <a:rPr lang="zh-CN" altLang="en-US"/>
              <a:t>‹#›</a:t>
            </a:fld>
            <a:endParaRPr lang="zh-CN" altLang="en-US" sz="1800">
              <a:solidFill>
                <a:schemeClr val="tx1"/>
              </a:solidFill>
            </a:endParaRPr>
          </a:p>
        </p:txBody>
      </p:sp>
    </p:spTree>
    <p:extLst>
      <p:ext uri="{BB962C8B-B14F-4D97-AF65-F5344CB8AC3E}">
        <p14:creationId val="32389162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3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B84F148D-0989-4707-B779-E83B3CBE732C}" type="slidenum">
              <a:rPr lang="zh-CN" altLang="en-US"/>
              <a:t>‹#›</a:t>
            </a:fld>
            <a:endParaRPr lang="zh-CN" altLang="en-US" sz="1800">
              <a:solidFill>
                <a:schemeClr val="tx1"/>
              </a:solidFill>
            </a:endParaRPr>
          </a:p>
        </p:txBody>
      </p:sp>
    </p:spTree>
    <p:extLst>
      <p:ext uri="{BB962C8B-B14F-4D97-AF65-F5344CB8AC3E}">
        <p14:creationId val="21742281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37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t>2018/5/27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B0DF5A4-FE31-495F-9B66-C63C2476A47B}" type="slidenum">
              <a:rPr lang="zh-CN" altLang="en-US"/>
              <a:t>‹#›</a:t>
            </a:fld>
            <a:endParaRPr lang="zh-CN" altLang="en-US" sz="1800">
              <a:solidFill>
                <a:schemeClr val="tx1"/>
              </a:solidFill>
            </a:endParaRPr>
          </a:p>
        </p:txBody>
      </p:sp>
    </p:spTree>
    <p:extLst>
      <p:ext uri="{BB962C8B-B14F-4D97-AF65-F5344CB8AC3E}">
        <p14:creationId val="15491015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609600" y="274638"/>
            <a:ext cx="10975975"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0"/>
            <a:ext cx="10975975"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13E02B0-C24F-4B64-93A7-30339255F166}" type="datetime1">
              <a:rPr lang="zh-CN" altLang="en-US"/>
              <a:t>2018/5/27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167188" y="6356350"/>
            <a:ext cx="3862387"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740775"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B1C2BBF-3467-4ED1-9FFB-290932825181}"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sldNum="0" hdr="0" ftr="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2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3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40.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41.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42.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25.png" Type="http://schemas.openxmlformats.org/officeDocument/2006/relationships/image"/><Relationship Id="rId4" Target="../media/image43.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4.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8.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45.png" Type="http://schemas.openxmlformats.org/officeDocument/2006/relationships/image"/><Relationship Id="rId4" Target="../media/image4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2.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0.jpeg" Type="http://schemas.openxmlformats.org/officeDocument/2006/relationships/image"/><Relationship Id="rId3" Target="../media/image51.png" Type="http://schemas.openxmlformats.org/officeDocument/2006/relationships/image"/><Relationship Id="rId4" Target="../media/image52.jpe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3"/>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矩形 35"/>
          <p:cNvSpPr>
            <a:spLocks noChangeArrowheads="1"/>
          </p:cNvSpPr>
          <p:nvPr/>
        </p:nvSpPr>
        <p:spPr bwMode="auto">
          <a:xfrm>
            <a:off x="6026150" y="4241800"/>
            <a:ext cx="6022975" cy="1181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r>
              <a:rPr altLang="en-US" b="1" lang="zh-CN" sz="7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企业文化揭秘</a:t>
            </a:r>
          </a:p>
        </p:txBody>
      </p:sp>
      <p:sp>
        <p:nvSpPr>
          <p:cNvPr id="3076" name="矩形 10"/>
          <p:cNvSpPr>
            <a:spLocks noChangeArrowheads="1"/>
          </p:cNvSpPr>
          <p:nvPr/>
        </p:nvSpPr>
        <p:spPr bwMode="auto">
          <a:xfrm>
            <a:off x="6026150" y="3860800"/>
            <a:ext cx="3959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i="1" lang="zh-CN" sz="16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企业高管培训之——</a:t>
            </a:r>
          </a:p>
        </p:txBody>
      </p:sp>
      <p:sp>
        <p:nvSpPr>
          <p:cNvPr id="3077" name="矩形 2"/>
          <p:cNvSpPr>
            <a:spLocks noChangeArrowheads="1"/>
          </p:cNvSpPr>
          <p:nvPr/>
        </p:nvSpPr>
        <p:spPr bwMode="auto">
          <a:xfrm>
            <a:off x="6026150" y="4241800"/>
            <a:ext cx="6022975" cy="1181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r>
              <a:rPr altLang="en-US" b="1" lang="zh-CN" sz="7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企业文化揭秘</a:t>
            </a:r>
          </a:p>
        </p:txBody>
      </p:sp>
      <p:sp>
        <p:nvSpPr>
          <p:cNvPr id="3078" name="TextBox 6"/>
          <p:cNvSpPr>
            <a:spLocks noChangeArrowheads="1"/>
          </p:cNvSpPr>
          <p:nvPr/>
        </p:nvSpPr>
        <p:spPr bwMode="auto">
          <a:xfrm>
            <a:off x="6026150" y="5610225"/>
            <a:ext cx="42418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F79646"/>
                </a:solidFill>
                <a:latin charset="-122" panose="020b0503020204020204" pitchFamily="34" typeface="微软雅黑"/>
                <a:ea charset="-122" panose="020b0503020204020204" pitchFamily="34" typeface="微软雅黑"/>
                <a:sym charset="0" panose="020b0604030504040204" pitchFamily="34" typeface="Tahoma"/>
              </a:rPr>
              <a:t>点击此处，写上您公司的名称</a:t>
            </a:r>
          </a:p>
        </p:txBody>
      </p:sp>
      <p:grpSp>
        <p:nvGrpSpPr>
          <p:cNvPr id="3079" name="Group 7"/>
          <p:cNvGrpSpPr/>
          <p:nvPr/>
        </p:nvGrpSpPr>
        <p:grpSpPr>
          <a:xfrm>
            <a:off x="11354960" y="4162691"/>
            <a:ext cx="511175" cy="335280"/>
            <a:chOff x="-428" y="5030"/>
            <a:chExt cx="511552" cy="335416"/>
          </a:xfrm>
        </p:grpSpPr>
        <p:sp>
          <p:nvSpPr>
            <p:cNvPr id="3080" name="二十四角星 8"/>
            <p:cNvSpPr>
              <a:spLocks noChangeArrowheads="1"/>
            </p:cNvSpPr>
            <p:nvPr/>
          </p:nvSpPr>
          <p:spPr bwMode="auto">
            <a:xfrm>
              <a:off x="45269" y="5030"/>
              <a:ext cx="176059" cy="335416"/>
            </a:xfrm>
            <a:prstGeom prst="star24">
              <a:avLst>
                <a:gd fmla="val 34995" name="adj"/>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spAutoFit/>
            </a:bodyPr>
            <a:lstStyle/>
            <a:p>
              <a:pPr algn="ctr"/>
              <a:endParaRPr altLang="zh-CN" b="1" lang="zh-CN" sz="1600">
                <a:solidFill>
                  <a:srgbClr val="FFFFFF"/>
                </a:solidFill>
                <a:sym charset="0" panose="020b0502040204020203" pitchFamily="34" typeface="Lao UI"/>
              </a:endParaRPr>
            </a:p>
          </p:txBody>
        </p:sp>
        <p:sp>
          <p:nvSpPr>
            <p:cNvPr id="3081" name="TextBox 9"/>
            <p:cNvSpPr>
              <a:spLocks noChangeArrowheads="1"/>
            </p:cNvSpPr>
            <p:nvPr/>
          </p:nvSpPr>
          <p:spPr bwMode="auto">
            <a:xfrm rot="20430396">
              <a:off x="-428" y="15635"/>
              <a:ext cx="511552" cy="2744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1200">
                  <a:solidFill>
                    <a:srgbClr val="FFFFFF"/>
                  </a:solidFill>
                  <a:latin charset="0" panose="020f0502020204030204" pitchFamily="34" typeface="Calibri"/>
                  <a:cs charset="0" panose="020f0502020204030204" pitchFamily="34" typeface="Calibri"/>
                  <a:sym charset="0" panose="020f0502020204030204" pitchFamily="34" typeface="Calibri"/>
                </a:rPr>
                <a:t>20</a:t>
              </a:r>
            </a:p>
          </p:txBody>
        </p:sp>
      </p:grpSp>
      <p:sp>
        <p:nvSpPr>
          <p:cNvPr id="3082" name="直接连接符 11"/>
          <p:cNvSpPr>
            <a:spLocks noChangeShapeType="1"/>
          </p:cNvSpPr>
          <p:nvPr/>
        </p:nvSpPr>
        <p:spPr bwMode="auto">
          <a:xfrm>
            <a:off x="6143625" y="5467350"/>
            <a:ext cx="5473700" cy="0"/>
          </a:xfrm>
          <a:prstGeom prst="line">
            <a:avLst/>
          </a:prstGeom>
          <a:noFill/>
          <a:ln cap="flat" cmpd="sng" w="9525">
            <a:solidFill>
              <a:srgbClr val="BFBFBF"/>
            </a:solidFill>
            <a:prstDash val="dash"/>
            <a:round/>
          </a:ln>
          <a:extLst>
            <a:ext uri="{909E8E84-426E-40DD-AFC4-6F175D3DCCD1}">
              <a14:hiddenFill>
                <a:noFill/>
              </a14:hiddenFill>
            </a:ext>
          </a:extLst>
        </p:spPr>
        <p:txBody>
          <a:bodyPr/>
          <a:lstStyle/>
          <a:p>
            <a:endParaRPr altLang="en-US" lang="zh-CN"/>
          </a:p>
        </p:txBody>
      </p:sp>
      <p:sp>
        <p:nvSpPr>
          <p:cNvPr id="3083" name="TextBox 12"/>
          <p:cNvSpPr>
            <a:spLocks noChangeArrowheads="1"/>
          </p:cNvSpPr>
          <p:nvPr/>
        </p:nvSpPr>
        <p:spPr bwMode="auto">
          <a:xfrm>
            <a:off x="409575" y="368300"/>
            <a:ext cx="9889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lang="en-US">
                <a:solidFill>
                  <a:srgbClr val="EEF961"/>
                </a:solidFill>
                <a:latin charset="0" panose="02020500000000000000" pitchFamily="18" typeface="Broadway"/>
                <a:ea charset="-122" panose="02010609060101010101" pitchFamily="49" typeface="楷体"/>
                <a:sym charset="-122" pitchFamily="1" typeface="经典繁仿黑"/>
              </a:rPr>
              <a:t>LOGO</a:t>
            </a:r>
          </a:p>
        </p:txBody>
      </p:sp>
      <p:grpSp>
        <p:nvGrpSpPr>
          <p:cNvPr id="3084" name="Group 12"/>
          <p:cNvGrpSpPr/>
          <p:nvPr/>
        </p:nvGrpSpPr>
        <p:grpSpPr>
          <a:xfrm>
            <a:off x="9850438" y="6237288"/>
            <a:ext cx="1935162" cy="495300"/>
            <a:chExt cx="1936145" cy="495514"/>
          </a:xfrm>
        </p:grpSpPr>
        <p:sp>
          <p:nvSpPr>
            <p:cNvPr id="3085" name="Text Box 62"/>
            <p:cNvSpPr>
              <a:spLocks noChangeArrowheads="1"/>
            </p:cNvSpPr>
            <p:nvPr/>
          </p:nvSpPr>
          <p:spPr bwMode="auto">
            <a:xfrm>
              <a:off x="424742" y="78480"/>
              <a:ext cx="1511403" cy="335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FFC000"/>
                  </a:solidFill>
                  <a:latin charset="-122" panose="020b0503020204020204" pitchFamily="34" typeface="微软雅黑"/>
                  <a:ea charset="-122" panose="020b0503020204020204" pitchFamily="34" typeface="微软雅黑"/>
                  <a:sym charset="-122" panose="020b0503020204020204" pitchFamily="34" typeface="微软雅黑"/>
                </a:rPr>
                <a:t>布衣公子作品</a:t>
              </a:r>
            </a:p>
          </p:txBody>
        </p:sp>
        <p:pic>
          <p:nvPicPr>
            <p:cNvPr id="3086" name="Picture 9"/>
            <p:cNvPicPr>
              <a:picLocks noChangeArrowheads="1" noChangeAspect="1"/>
            </p:cNvPicPr>
            <p:nvPr/>
          </p:nvPicPr>
          <p:blipFill>
            <a:blip r:embed="rId3">
              <a:extLst>
                <a:ext uri="{28A0092B-C50C-407E-A947-70E740481C1C}">
                  <a14:useLocalDpi val="0"/>
                </a:ext>
              </a:extLst>
            </a:blip>
            <a:stretch>
              <a:fillRect/>
            </a:stretch>
          </p:blipFill>
          <p:spPr bwMode="auto">
            <a:xfrm>
              <a:off x="0" y="0"/>
              <a:ext cx="495514" cy="495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spd="slow">
    <p:cover dir="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076"/>
                                        </p:tgtEl>
                                        <p:attrNameLst>
                                          <p:attrName>style.visibility</p:attrName>
                                        </p:attrNameLst>
                                      </p:cBhvr>
                                      <p:to>
                                        <p:strVal val="visible"/>
                                      </p:to>
                                    </p:set>
                                    <p:anim calcmode="lin" valueType="num">
                                      <p:cBhvr>
                                        <p:cTn dur="500" fill="hold" id="7"/>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076"/>
                                        </p:tgtEl>
                                        <p:attrNameLst>
                                          <p:attrName>ppt_y</p:attrName>
                                        </p:attrNameLst>
                                      </p:cBhvr>
                                      <p:tavLst>
                                        <p:tav tm="0">
                                          <p:val>
                                            <p:strVal val="#ppt_y"/>
                                          </p:val>
                                        </p:tav>
                                        <p:tav tm="100000">
                                          <p:val>
                                            <p:strVal val="#ppt_y"/>
                                          </p:val>
                                        </p:tav>
                                      </p:tavLst>
                                    </p:anim>
                                    <p:anim calcmode="lin" valueType="num">
                                      <p:cBhvr>
                                        <p:cTn dur="500" fill="hold" id="9"/>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07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076"/>
                                        </p:tgtEl>
                                      </p:cBhvr>
                                    </p:animEffect>
                                  </p:childTnLst>
                                </p:cTn>
                              </p:par>
                            </p:childTnLst>
                          </p:cTn>
                        </p:par>
                        <p:par>
                          <p:cTn fill="hold" id="12" nodeType="afterGroup">
                            <p:stCondLst>
                              <p:cond delay="500"/>
                            </p:stCondLst>
                            <p:childTnLst>
                              <p:par>
                                <p:cTn fill="hold" grpId="0" id="13" nodeType="afterEffect" presetClass="entr" presetID="23" presetSubtype="16">
                                  <p:stCondLst>
                                    <p:cond delay="0"/>
                                  </p:stCondLst>
                                  <p:childTnLst>
                                    <p:set>
                                      <p:cBhvr>
                                        <p:cTn dur="1" fill="hold" id="14">
                                          <p:stCondLst>
                                            <p:cond delay="0"/>
                                          </p:stCondLst>
                                        </p:cTn>
                                        <p:tgtEl>
                                          <p:spTgt spid="3077"/>
                                        </p:tgtEl>
                                        <p:attrNameLst>
                                          <p:attrName>style.visibility</p:attrName>
                                        </p:attrNameLst>
                                      </p:cBhvr>
                                      <p:to>
                                        <p:strVal val="visible"/>
                                      </p:to>
                                    </p:set>
                                    <p:anim calcmode="lin" valueType="num">
                                      <p:cBhvr>
                                        <p:cTn dur="500" fill="hold" id="15"/>
                                        <p:tgtEl>
                                          <p:spTgt spid="3077"/>
                                        </p:tgtEl>
                                        <p:attrNameLst>
                                          <p:attrName>ppt_w</p:attrName>
                                        </p:attrNameLst>
                                      </p:cBhvr>
                                      <p:tavLst>
                                        <p:tav tm="0">
                                          <p:val>
                                            <p:fltVal val="0"/>
                                          </p:val>
                                        </p:tav>
                                        <p:tav tm="100000">
                                          <p:val>
                                            <p:strVal val="#ppt_w"/>
                                          </p:val>
                                        </p:tav>
                                      </p:tavLst>
                                    </p:anim>
                                    <p:anim calcmode="lin" valueType="num">
                                      <p:cBhvr>
                                        <p:cTn dur="500" fill="hold" id="16"/>
                                        <p:tgtEl>
                                          <p:spTgt spid="3077"/>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1" presetSubtype="0">
                                  <p:stCondLst>
                                    <p:cond delay="0"/>
                                  </p:stCondLst>
                                  <p:childTnLst>
                                    <p:set>
                                      <p:cBhvr>
                                        <p:cTn dur="1" fill="hold" id="19">
                                          <p:stCondLst>
                                            <p:cond delay="0"/>
                                          </p:stCondLst>
                                        </p:cTn>
                                        <p:tgtEl>
                                          <p:spTgt spid="3075"/>
                                        </p:tgtEl>
                                        <p:attrNameLst>
                                          <p:attrName>style.visibility</p:attrName>
                                        </p:attrNameLst>
                                      </p:cBhvr>
                                      <p:to>
                                        <p:strVal val="visible"/>
                                      </p:to>
                                    </p:set>
                                  </p:childTnLst>
                                </p:cTn>
                              </p:par>
                            </p:childTnLst>
                          </p:cTn>
                        </p:par>
                        <p:par>
                          <p:cTn fill="hold" id="20" nodeType="afterGroup">
                            <p:stCondLst>
                              <p:cond delay="1001"/>
                            </p:stCondLst>
                            <p:childTnLst>
                              <p:par>
                                <p:cTn fill="hold" grpId="1" id="21" nodeType="afterEffect" presetClass="emph" presetID="6" presetSubtype="0">
                                  <p:stCondLst>
                                    <p:cond delay="0"/>
                                  </p:stCondLst>
                                  <p:childTnLst>
                                    <p:animScale>
                                      <p:cBhvr>
                                        <p:cTn dur="500" fill="hold" id="22"/>
                                        <p:tgtEl>
                                          <p:spTgt spid="3075"/>
                                        </p:tgtEl>
                                      </p:cBhvr>
                                      <p:by x="150000" y="150000"/>
                                    </p:animScale>
                                  </p:childTnLst>
                                </p:cTn>
                              </p:par>
                              <p:par>
                                <p:cTn fill="hold" grpId="2" id="23" nodeType="withEffect" presetClass="exit" presetID="10" presetSubtype="0">
                                  <p:stCondLst>
                                    <p:cond delay="0"/>
                                  </p:stCondLst>
                                  <p:childTnLst>
                                    <p:animEffect filter="">
                                      <p:cBhvr>
                                        <p:cTn dur="500" id="24"/>
                                        <p:tgtEl>
                                          <p:spTgt spid="3075"/>
                                        </p:tgtEl>
                                      </p:cBhvr>
                                    </p:animEffect>
                                    <p:set>
                                      <p:cBhvr>
                                        <p:cTn dur="1" fill="hold" id="25">
                                          <p:stCondLst>
                                            <p:cond delay="499"/>
                                          </p:stCondLst>
                                        </p:cTn>
                                        <p:tgtEl>
                                          <p:spTgt spid="3075"/>
                                        </p:tgtEl>
                                        <p:attrNameLst>
                                          <p:attrName>style.visibility</p:attrName>
                                        </p:attrNameLst>
                                      </p:cBhvr>
                                      <p:to>
                                        <p:strVal val="hidden"/>
                                      </p:to>
                                    </p:set>
                                  </p:childTnLst>
                                </p:cTn>
                              </p:par>
                              <p:par>
                                <p:cTn fill="hold" grpId="0" id="26" nodeType="withEffect" presetClass="entr" presetID="22" presetSubtype="8">
                                  <p:stCondLst>
                                    <p:cond delay="200"/>
                                  </p:stCondLst>
                                  <p:childTnLst>
                                    <p:set>
                                      <p:cBhvr>
                                        <p:cTn dur="1" fill="hold" id="27">
                                          <p:stCondLst>
                                            <p:cond delay="0"/>
                                          </p:stCondLst>
                                        </p:cTn>
                                        <p:tgtEl>
                                          <p:spTgt spid="3082"/>
                                        </p:tgtEl>
                                        <p:attrNameLst>
                                          <p:attrName>style.visibility</p:attrName>
                                        </p:attrNameLst>
                                      </p:cBhvr>
                                      <p:to>
                                        <p:strVal val="visible"/>
                                      </p:to>
                                    </p:set>
                                    <p:animEffect filter="">
                                      <p:cBhvr>
                                        <p:cTn dur="500" id="28"/>
                                        <p:tgtEl>
                                          <p:spTgt spid="3082"/>
                                        </p:tgtEl>
                                      </p:cBhvr>
                                    </p:animEffect>
                                  </p:childTnLst>
                                </p:cTn>
                              </p:par>
                              <p:par>
                                <p:cTn fill="hold" grpId="0" id="29" nodeType="withEffect" presetClass="entr" presetID="10" presetSubtype="0">
                                  <p:stCondLst>
                                    <p:cond delay="400"/>
                                  </p:stCondLst>
                                  <p:childTnLst>
                                    <p:set>
                                      <p:cBhvr>
                                        <p:cTn dur="1" fill="hold" id="30">
                                          <p:stCondLst>
                                            <p:cond delay="0"/>
                                          </p:stCondLst>
                                        </p:cTn>
                                        <p:tgtEl>
                                          <p:spTgt spid="3078"/>
                                        </p:tgtEl>
                                        <p:attrNameLst>
                                          <p:attrName>style.visibility</p:attrName>
                                        </p:attrNameLst>
                                      </p:cBhvr>
                                      <p:to>
                                        <p:strVal val="visible"/>
                                      </p:to>
                                    </p:set>
                                    <p:animEffect filter="">
                                      <p:cBhvr>
                                        <p:cTn dur="500" id="31"/>
                                        <p:tgtEl>
                                          <p:spTgt spid="3078"/>
                                        </p:tgtEl>
                                      </p:cBhvr>
                                    </p:animEffect>
                                  </p:childTnLst>
                                </p:cTn>
                              </p:par>
                              <p:par>
                                <p:cTn accel="50000" fill="hold" grpId="1" id="32" nodeType="withEffect" presetClass="path" presetID="63" presetSubtype="0">
                                  <p:stCondLst>
                                    <p:cond delay="400"/>
                                  </p:stCondLst>
                                  <p:childTnLst>
                                    <p:animMotion origin="layout" path="M -0.87926 -3.44126E-06 L -4.00989E-06 -3.44126E-06" pathEditMode="relative" ptsTypes="AA" rAng="0">
                                      <p:cBhvr>
                                        <p:cTn dur="500" fill="hold" id="33"/>
                                        <p:tgtEl>
                                          <p:spTgt spid="3078"/>
                                        </p:tgtEl>
                                        <p:attrNameLst>
                                          <p:attrName>ppt_x,ppt_y</p:attrName>
                                        </p:attrNameLst>
                                      </p:cBhvr>
                                      <p:rCtr x="4396300" y="0"/>
                                    </p:animMotion>
                                  </p:childTnLst>
                                </p:cTn>
                              </p:par>
                            </p:childTnLst>
                          </p:cTn>
                        </p:par>
                        <p:par>
                          <p:cTn fill="hold" id="34" nodeType="afterGroup">
                            <p:stCondLst>
                              <p:cond delay="1901"/>
                            </p:stCondLst>
                            <p:childTnLst>
                              <p:par>
                                <p:cTn fill="hold" id="35" nodeType="afterEffect" presetClass="entr" presetID="2" presetSubtype="1">
                                  <p:stCondLst>
                                    <p:cond delay="0"/>
                                  </p:stCondLst>
                                  <p:childTnLst>
                                    <p:set>
                                      <p:cBhvr>
                                        <p:cTn dur="1" fill="hold" id="36">
                                          <p:stCondLst>
                                            <p:cond delay="0"/>
                                          </p:stCondLst>
                                        </p:cTn>
                                        <p:tgtEl>
                                          <p:spTgt spid="3084"/>
                                        </p:tgtEl>
                                        <p:attrNameLst>
                                          <p:attrName>style.visibility</p:attrName>
                                        </p:attrNameLst>
                                      </p:cBhvr>
                                      <p:to>
                                        <p:strVal val="visible"/>
                                      </p:to>
                                    </p:set>
                                    <p:anim calcmode="lin" valueType="num">
                                      <p:cBhvr>
                                        <p:cTn dur="500" fill="hold" id="37"/>
                                        <p:tgtEl>
                                          <p:spTgt spid="3084"/>
                                        </p:tgtEl>
                                        <p:attrNameLst>
                                          <p:attrName>ppt_x</p:attrName>
                                        </p:attrNameLst>
                                      </p:cBhvr>
                                      <p:tavLst>
                                        <p:tav tm="0">
                                          <p:val>
                                            <p:strVal val="#ppt_x"/>
                                          </p:val>
                                        </p:tav>
                                        <p:tav tm="100000">
                                          <p:val>
                                            <p:strVal val="#ppt_x"/>
                                          </p:val>
                                        </p:tav>
                                      </p:tavLst>
                                    </p:anim>
                                    <p:anim calcmode="lin" valueType="num">
                                      <p:cBhvr>
                                        <p:cTn dur="500" fill="hold" id="38"/>
                                        <p:tgtEl>
                                          <p:spTgt spid="3084"/>
                                        </p:tgtEl>
                                        <p:attrNameLst>
                                          <p:attrName>ppt_y</p:attrName>
                                        </p:attrNameLst>
                                      </p:cBhvr>
                                      <p:tavLst>
                                        <p:tav tm="0">
                                          <p:val>
                                            <p:strVal val="0-#ppt_h/2"/>
                                          </p:val>
                                        </p:tav>
                                        <p:tav tm="100000">
                                          <p:val>
                                            <p:strVal val="#ppt_y"/>
                                          </p:val>
                                        </p:tav>
                                      </p:tavLst>
                                    </p:anim>
                                  </p:childTnLst>
                                </p:cTn>
                              </p:par>
                              <p:par>
                                <p:cTn fill="hold" id="39" nodeType="withEffect" presetClass="emph" presetID="8" presetSubtype="0">
                                  <p:stCondLst>
                                    <p:cond delay="0"/>
                                  </p:stCondLst>
                                  <p:childTnLst>
                                    <p:animRot by="43200000">
                                      <p:cBhvr>
                                        <p:cTn dur="400" fill="hold" id="40"/>
                                        <p:tgtEl>
                                          <p:spTgt spid="3084"/>
                                        </p:tgtEl>
                                        <p:attrNameLst>
                                          <p:attrName>r</p:attrName>
                                        </p:attrNameLst>
                                      </p:cBhvr>
                                    </p:animRot>
                                  </p:childTnLst>
                                </p:cTn>
                              </p:par>
                            </p:childTnLst>
                          </p:cTn>
                        </p:par>
                        <p:par>
                          <p:cTn fill="hold" id="41" nodeType="afterGroup">
                            <p:stCondLst>
                              <p:cond delay="2401"/>
                            </p:stCondLst>
                            <p:childTnLst>
                              <p:par>
                                <p:cTn fill="hold" id="42" nodeType="afterEffect" presetClass="entr" presetID="25" presetSubtype="0">
                                  <p:stCondLst>
                                    <p:cond delay="0"/>
                                  </p:stCondLst>
                                  <p:childTnLst>
                                    <p:set>
                                      <p:cBhvr>
                                        <p:cTn dur="1" fill="hold" id="43">
                                          <p:stCondLst>
                                            <p:cond delay="0"/>
                                          </p:stCondLst>
                                        </p:cTn>
                                        <p:tgtEl>
                                          <p:spTgt spid="3079"/>
                                        </p:tgtEl>
                                        <p:attrNameLst>
                                          <p:attrName>style.visibility</p:attrName>
                                        </p:attrNameLst>
                                      </p:cBhvr>
                                      <p:to>
                                        <p:strVal val="visible"/>
                                      </p:to>
                                    </p:set>
                                    <p:anim calcmode="lin" valueType="num">
                                      <p:cBhvr>
                                        <p:cTn decel="50000" dur="250" fill="hold" id="44">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decel="50000" dur="250" fill="hold" id="45">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accel="50000" dur="250" fill="hold" id="46">
                                          <p:stCondLst>
                                            <p:cond delay="250"/>
                                          </p:stCondLst>
                                        </p:cTn>
                                        <p:tgtEl>
                                          <p:spTgt spid="3079"/>
                                        </p:tgtEl>
                                        <p:attrNameLst>
                                          <p:attrName>ppt_w</p:attrName>
                                        </p:attrNameLst>
                                      </p:cBhvr>
                                      <p:tavLst>
                                        <p:tav tm="0">
                                          <p:val>
                                            <p:strVal val="#ppt_w*.05"/>
                                          </p:val>
                                        </p:tav>
                                        <p:tav tm="100000">
                                          <p:val>
                                            <p:strVal val="#ppt_w"/>
                                          </p:val>
                                        </p:tav>
                                      </p:tavLst>
                                    </p:anim>
                                    <p:anim calcmode="lin" valueType="num">
                                      <p:cBhvr>
                                        <p:cTn dur="500" fill="hold" id="47"/>
                                        <p:tgtEl>
                                          <p:spTgt spid="3079"/>
                                        </p:tgtEl>
                                        <p:attrNameLst>
                                          <p:attrName>ppt_h</p:attrName>
                                        </p:attrNameLst>
                                      </p:cBhvr>
                                      <p:tavLst>
                                        <p:tav tm="0">
                                          <p:val>
                                            <p:strVal val="#ppt_h"/>
                                          </p:val>
                                        </p:tav>
                                        <p:tav tm="100000">
                                          <p:val>
                                            <p:strVal val="#ppt_h"/>
                                          </p:val>
                                        </p:tav>
                                      </p:tavLst>
                                    </p:anim>
                                    <p:anim calcmode="lin" valueType="num">
                                      <p:cBhvr>
                                        <p:cTn decel="50000" dur="250" fill="hold" id="48">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decel="50000" dur="250" fill="hold" id="49">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accel="50000" dur="250" fill="hold" id="50">
                                          <p:stCondLst>
                                            <p:cond delay="250"/>
                                          </p:stCondLst>
                                        </p:cTn>
                                        <p:tgtEl>
                                          <p:spTgt spid="3079"/>
                                        </p:tgtEl>
                                        <p:attrNameLst>
                                          <p:attrName>ppt_y</p:attrName>
                                        </p:attrNameLst>
                                      </p:cBhvr>
                                      <p:tavLst>
                                        <p:tav tm="0">
                                          <p:val>
                                            <p:strVal val="#ppt_y+.1"/>
                                          </p:val>
                                        </p:tav>
                                        <p:tav tm="100000">
                                          <p:val>
                                            <p:strVal val="#ppt_y"/>
                                          </p:val>
                                        </p:tav>
                                      </p:tavLst>
                                    </p:anim>
                                    <p:animEffect filter="">
                                      <p:cBhvr>
                                        <p:cTn decel="50000" dur="500" id="51">
                                          <p:stCondLst>
                                            <p:cond delay="0"/>
                                          </p:stCondLst>
                                        </p:cTn>
                                        <p:tgtEl>
                                          <p:spTgt spid="30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5"/>
      <p:bldP grpId="1" spid="3075"/>
      <p:bldP grpId="2" spid="3075"/>
      <p:bldP grpId="0" rev="1" spid="3076"/>
      <p:bldP grpId="0" spid="3077"/>
      <p:bldP grpId="0" spid="3078"/>
      <p:bldP grpId="1" spid="3078"/>
      <p:bldP grpId="0" spid="308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291"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2"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2293"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2294"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2295"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2296"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2297"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2298"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2299"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2300"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2301"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2302"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230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2、文化的定义</a:t>
            </a:r>
          </a:p>
        </p:txBody>
      </p:sp>
      <p:sp>
        <p:nvSpPr>
          <p:cNvPr id="12304" name="Text Box 44"/>
          <p:cNvSpPr>
            <a:spLocks noChangeArrowheads="1"/>
          </p:cNvSpPr>
          <p:nvPr/>
        </p:nvSpPr>
        <p:spPr bwMode="auto">
          <a:xfrm>
            <a:off x="552450" y="3336925"/>
            <a:ext cx="56165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FF0000"/>
                </a:solidFill>
                <a:latin charset="0" panose="020f0502020204030204" pitchFamily="34" typeface="Calibri"/>
                <a:sym charset="-122" panose="02010600030101010101" pitchFamily="2" typeface="宋体"/>
              </a:rPr>
              <a:t>仅指精神财富，包括宗教、信仰、风俗习惯、道德情操、学术思想、文学艺术、科学技术、各种制度等。下面这两句话中的“文化”的含义，均适应于它的狭义定义。</a:t>
            </a:r>
          </a:p>
        </p:txBody>
      </p:sp>
      <p:sp>
        <p:nvSpPr>
          <p:cNvPr id="12305" name="Text Box 44"/>
          <p:cNvSpPr>
            <a:spLocks noChangeArrowheads="1"/>
          </p:cNvSpPr>
          <p:nvPr/>
        </p:nvSpPr>
        <p:spPr bwMode="auto">
          <a:xfrm>
            <a:off x="552450" y="4660900"/>
            <a:ext cx="5616575"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Bef>
                <a:spcPts val="1200"/>
              </a:spcBef>
            </a:pPr>
            <a:r>
              <a:rPr altLang="en-US" lang="zh-CN">
                <a:solidFill>
                  <a:srgbClr val="000000"/>
                </a:solidFill>
                <a:latin charset="0" panose="020f0502020204030204" pitchFamily="34" typeface="Calibri"/>
                <a:sym charset="-122" panose="02010600030101010101" pitchFamily="2" typeface="宋体"/>
              </a:rPr>
              <a:t>许多许多历史才可以培养一点点传统，许多许多传统才可以培养一点点文化。——民国初陈之反《剑桥导引》</a:t>
            </a:r>
          </a:p>
          <a:p>
            <a:pPr>
              <a:spcBef>
                <a:spcPts val="1200"/>
              </a:spcBef>
            </a:pPr>
            <a:r>
              <a:rPr altLang="en-US" lang="zh-CN">
                <a:solidFill>
                  <a:srgbClr val="000000"/>
                </a:solidFill>
                <a:latin charset="0" panose="020f0502020204030204" pitchFamily="34" typeface="Calibri"/>
                <a:sym charset="-122" panose="02010600030101010101" pitchFamily="2" typeface="宋体"/>
              </a:rPr>
              <a:t>文化就是一种不需要思考就能表现出来的思维模式和行为模式。——《美国传统词典》</a:t>
            </a:r>
          </a:p>
        </p:txBody>
      </p:sp>
      <p:sp>
        <p:nvSpPr>
          <p:cNvPr id="12306" name="TextBox 53"/>
          <p:cNvSpPr>
            <a:spLocks noChangeArrowheads="1" noChangeAspect="1"/>
          </p:cNvSpPr>
          <p:nvPr/>
        </p:nvSpPr>
        <p:spPr bwMode="auto">
          <a:xfrm>
            <a:off x="747713" y="2681288"/>
            <a:ext cx="43275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狭义的文化：</a:t>
            </a:r>
          </a:p>
        </p:txBody>
      </p:sp>
      <p:sp>
        <p:nvSpPr>
          <p:cNvPr id="12307" name="矩形 8"/>
          <p:cNvSpPr>
            <a:spLocks noChangeArrowheads="1"/>
          </p:cNvSpPr>
          <p:nvPr/>
        </p:nvSpPr>
        <p:spPr bwMode="auto">
          <a:xfrm>
            <a:off x="552450" y="2681288"/>
            <a:ext cx="98425" cy="401637"/>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C000"/>
              </a:solidFill>
              <a:latin charset="0" panose="020f0502020204030204" pitchFamily="34" typeface="Calibri"/>
              <a:cs charset="0" panose="020f0502020204030204" pitchFamily="34" typeface="Calibri"/>
              <a:sym charset="0" panose="020f0502020204030204" pitchFamily="34" typeface="Calibri"/>
            </a:endParaRPr>
          </a:p>
        </p:txBody>
      </p:sp>
      <p:pic>
        <p:nvPicPr>
          <p:cNvPr id="12308" name="Picture 2"/>
          <p:cNvPicPr>
            <a:picLocks noChangeArrowheads="1" noChangeAspect="1"/>
          </p:cNvPicPr>
          <p:nvPr/>
        </p:nvPicPr>
        <p:blipFill>
          <a:blip r:embed="rId4">
            <a:extLst>
              <a:ext uri="{28A0092B-C50C-407E-A947-70E740481C1C}">
                <a14:useLocalDpi val="0"/>
              </a:ext>
            </a:extLst>
          </a:blip>
          <a:stretch>
            <a:fillRect/>
          </a:stretch>
        </p:blipFill>
        <p:spPr bwMode="auto">
          <a:xfrm>
            <a:off x="6384925" y="1393825"/>
            <a:ext cx="4210050" cy="4914900"/>
          </a:xfrm>
          <a:prstGeom prst="rect">
            <a:avLst/>
          </a:prstGeom>
          <a:noFill/>
          <a:ln cmpd="sng" w="9525">
            <a:solidFill>
              <a:schemeClr val="bg1"/>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2307"/>
                                        </p:tgtEl>
                                        <p:attrNameLst>
                                          <p:attrName>style.visibility</p:attrName>
                                        </p:attrNameLst>
                                      </p:cBhvr>
                                      <p:to>
                                        <p:strVal val="visible"/>
                                      </p:to>
                                    </p:set>
                                    <p:anim calcmode="lin" valueType="num">
                                      <p:cBhvr>
                                        <p:cTn dur="500" fill="hold" id="7"/>
                                        <p:tgtEl>
                                          <p:spTgt spid="12307"/>
                                        </p:tgtEl>
                                        <p:attrNameLst>
                                          <p:attrName>ppt_x</p:attrName>
                                        </p:attrNameLst>
                                      </p:cBhvr>
                                      <p:tavLst>
                                        <p:tav tm="0">
                                          <p:val>
                                            <p:strVal val="1+#ppt_w/2"/>
                                          </p:val>
                                        </p:tav>
                                        <p:tav tm="100000">
                                          <p:val>
                                            <p:strVal val="#ppt_x"/>
                                          </p:val>
                                        </p:tav>
                                      </p:tavLst>
                                    </p:anim>
                                    <p:anim calcmode="lin" valueType="num">
                                      <p:cBhvr>
                                        <p:cTn dur="500" fill="hold" id="8"/>
                                        <p:tgtEl>
                                          <p:spTgt spid="1230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iterate type="lt">
                                    <p:tmPct val="10000"/>
                                  </p:iterate>
                                  <p:childTnLst>
                                    <p:set>
                                      <p:cBhvr>
                                        <p:cTn dur="1" fill="hold" id="10">
                                          <p:stCondLst>
                                            <p:cond delay="0"/>
                                          </p:stCondLst>
                                        </p:cTn>
                                        <p:tgtEl>
                                          <p:spTgt spid="12306"/>
                                        </p:tgtEl>
                                        <p:attrNameLst>
                                          <p:attrName>style.visibility</p:attrName>
                                        </p:attrNameLst>
                                      </p:cBhvr>
                                      <p:to>
                                        <p:strVal val="visible"/>
                                      </p:to>
                                    </p:set>
                                    <p:anim calcmode="lin" valueType="num">
                                      <p:cBhvr>
                                        <p:cTn dur="500" fill="hold" id="11"/>
                                        <p:tgtEl>
                                          <p:spTgt spid="12306"/>
                                        </p:tgtEl>
                                        <p:attrNameLst>
                                          <p:attrName>ppt_x</p:attrName>
                                        </p:attrNameLst>
                                      </p:cBhvr>
                                      <p:tavLst>
                                        <p:tav tm="0">
                                          <p:val>
                                            <p:strVal val="1+#ppt_w/2"/>
                                          </p:val>
                                        </p:tav>
                                        <p:tav tm="100000">
                                          <p:val>
                                            <p:strVal val="#ppt_x"/>
                                          </p:val>
                                        </p:tav>
                                      </p:tavLst>
                                    </p:anim>
                                    <p:anim calcmode="lin" valueType="num">
                                      <p:cBhvr>
                                        <p:cTn dur="500" fill="hold" id="12"/>
                                        <p:tgtEl>
                                          <p:spTgt spid="1230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00"/>
                            </p:stCondLst>
                            <p:childTnLst>
                              <p:par>
                                <p:cTn fill="hold" grpId="0" id="14" nodeType="afterEffect" presetClass="entr" presetID="52" presetSubtype="0">
                                  <p:stCondLst>
                                    <p:cond delay="0"/>
                                  </p:stCondLst>
                                  <p:childTnLst>
                                    <p:set>
                                      <p:cBhvr>
                                        <p:cTn dur="1" fill="hold" id="15">
                                          <p:stCondLst>
                                            <p:cond delay="0"/>
                                          </p:stCondLst>
                                        </p:cTn>
                                        <p:tgtEl>
                                          <p:spTgt spid="12304"/>
                                        </p:tgtEl>
                                        <p:attrNameLst>
                                          <p:attrName>style.visibility</p:attrName>
                                        </p:attrNameLst>
                                      </p:cBhvr>
                                      <p:to>
                                        <p:strVal val="visible"/>
                                      </p:to>
                                    </p:set>
                                    <p:animScale>
                                      <p:cBhvr>
                                        <p:cTn decel="50000" dur="1000" fill="hold" id="16">
                                          <p:stCondLst>
                                            <p:cond delay="0"/>
                                          </p:stCondLst>
                                        </p:cTn>
                                        <p:tgtEl>
                                          <p:spTgt spid="1230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7">
                                          <p:stCondLst>
                                            <p:cond delay="0"/>
                                          </p:stCondLst>
                                        </p:cTn>
                                        <p:tgtEl>
                                          <p:spTgt spid="12304"/>
                                        </p:tgtEl>
                                        <p:attrNameLst>
                                          <p:attrName>ppt_x,ppt_y</p:attrName>
                                        </p:attrNameLst>
                                      </p:cBhvr>
                                      <p:rCtr x="0" y="0"/>
                                    </p:animMotion>
                                    <p:animEffect filter="">
                                      <p:cBhvr>
                                        <p:cTn dur="1000" id="18"/>
                                        <p:tgtEl>
                                          <p:spTgt spid="12304"/>
                                        </p:tgtEl>
                                      </p:cBhvr>
                                    </p:animEffect>
                                  </p:childTnLst>
                                </p:cTn>
                              </p:par>
                              <p:par>
                                <p:cTn fill="hold" grpId="0" id="19" nodeType="withEffect" presetClass="entr" presetID="52" presetSubtype="0">
                                  <p:stCondLst>
                                    <p:cond delay="200"/>
                                  </p:stCondLst>
                                  <p:childTnLst>
                                    <p:set>
                                      <p:cBhvr>
                                        <p:cTn dur="1" fill="hold" id="20">
                                          <p:stCondLst>
                                            <p:cond delay="0"/>
                                          </p:stCondLst>
                                        </p:cTn>
                                        <p:tgtEl>
                                          <p:spTgt spid="12305"/>
                                        </p:tgtEl>
                                        <p:attrNameLst>
                                          <p:attrName>style.visibility</p:attrName>
                                        </p:attrNameLst>
                                      </p:cBhvr>
                                      <p:to>
                                        <p:strVal val="visible"/>
                                      </p:to>
                                    </p:set>
                                    <p:animScale>
                                      <p:cBhvr>
                                        <p:cTn decel="50000" dur="1000" fill="hold" id="21">
                                          <p:stCondLst>
                                            <p:cond delay="0"/>
                                          </p:stCondLst>
                                        </p:cTn>
                                        <p:tgtEl>
                                          <p:spTgt spid="1230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2">
                                          <p:stCondLst>
                                            <p:cond delay="0"/>
                                          </p:stCondLst>
                                        </p:cTn>
                                        <p:tgtEl>
                                          <p:spTgt spid="12305"/>
                                        </p:tgtEl>
                                        <p:attrNameLst>
                                          <p:attrName>ppt_x,ppt_y</p:attrName>
                                        </p:attrNameLst>
                                      </p:cBhvr>
                                      <p:rCtr x="0" y="0"/>
                                    </p:animMotion>
                                    <p:animEffect filter="">
                                      <p:cBhvr>
                                        <p:cTn dur="1000" id="23"/>
                                        <p:tgtEl>
                                          <p:spTgt spid="123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04"/>
      <p:bldP grpId="0" spid="12305"/>
      <p:bldP grpId="0" spid="12306"/>
      <p:bldP grpId="0" spid="1230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15"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6"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3317"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3318"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3319"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3320"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3321"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3322"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3323"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3324"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3325"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3326"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332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2、文化的定义</a:t>
            </a:r>
          </a:p>
        </p:txBody>
      </p:sp>
      <p:sp>
        <p:nvSpPr>
          <p:cNvPr id="13328" name="TextBox 9"/>
          <p:cNvSpPr>
            <a:spLocks noChangeArrowheads="1"/>
          </p:cNvSpPr>
          <p:nvPr/>
        </p:nvSpPr>
        <p:spPr bwMode="auto">
          <a:xfrm>
            <a:off x="481013" y="3509963"/>
            <a:ext cx="6696075" cy="28224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为什么中国人过年的时候，无论怎样辛苦，都要回家和家人团聚？——这是我们的文化传统。</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为什么许多人喜欢喝可乐，穿牛仔，看欧美的电影？——这是因为他们喜欢欧美的文化。</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为什么中国、日本、韩国、越南都拥有共同的传统节日？——这是因为我们是在共同的中华文化圈。</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为什么南方人喜吃甜与鲜，北方人喜欢辣与咸？——这是因为我们拥有不同的饮食文化。</a:t>
            </a:r>
          </a:p>
        </p:txBody>
      </p:sp>
      <p:sp>
        <p:nvSpPr>
          <p:cNvPr id="13329" name="TextBox 53"/>
          <p:cNvSpPr>
            <a:spLocks noChangeArrowheads="1" noChangeAspect="1"/>
          </p:cNvSpPr>
          <p:nvPr/>
        </p:nvSpPr>
        <p:spPr bwMode="auto">
          <a:xfrm>
            <a:off x="481013" y="2781300"/>
            <a:ext cx="6696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那么，从文化的角度，我们就可以很好地回答了篇首的问题：</a:t>
            </a:r>
          </a:p>
        </p:txBody>
      </p:sp>
      <p:pic>
        <p:nvPicPr>
          <p:cNvPr id="13330" name="Picture 3"/>
          <p:cNvPicPr>
            <a:picLocks noChangeArrowheads="1" noChangeAspect="1"/>
          </p:cNvPicPr>
          <p:nvPr/>
        </p:nvPicPr>
        <p:blipFill>
          <a:blip r:embed="rId4">
            <a:extLst>
              <a:ext uri="{28A0092B-C50C-407E-A947-70E740481C1C}">
                <a14:useLocalDpi val="0"/>
              </a:ext>
            </a:extLst>
          </a:blip>
          <a:stretch>
            <a:fillRect/>
          </a:stretch>
        </p:blipFill>
        <p:spPr bwMode="auto">
          <a:xfrm>
            <a:off x="7753350" y="0"/>
            <a:ext cx="3313113"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13329"/>
                                        </p:tgtEl>
                                        <p:attrNameLst>
                                          <p:attrName>style.visibility</p:attrName>
                                        </p:attrNameLst>
                                      </p:cBhvr>
                                      <p:to>
                                        <p:strVal val="visible"/>
                                      </p:to>
                                    </p:set>
                                    <p:anim calcmode="fmla" valueType="clr">
                                      <p:cBhvr override="childStyle">
                                        <p:cTn dur="170" id="7"/>
                                        <p:tgtEl>
                                          <p:spTgt spid="13329"/>
                                        </p:tgtEl>
                                        <p:attrNameLst>
                                          <p:attrName>style.color</p:attrName>
                                        </p:attrNameLst>
                                      </p:cBhvr>
                                      <p:tavLst>
                                        <p:tav tm="0">
                                          <p:val>
                                            <p:clrVal>
                                              <a:schemeClr val="accent1"/>
                                            </p:clrVal>
                                          </p:val>
                                        </p:tav>
                                        <p:tav tm="50000">
                                          <p:val>
                                            <p:clrVal>
                                              <a:schemeClr val="accent1"/>
                                            </p:clrVal>
                                          </p:val>
                                        </p:tav>
                                      </p:tavLst>
                                    </p:anim>
                                    <p:anim calcmode="fmla" valueType="clr">
                                      <p:cBhvr>
                                        <p:cTn dur="170" id="8"/>
                                        <p:tgtEl>
                                          <p:spTgt spid="13329"/>
                                        </p:tgtEl>
                                        <p:attrNameLst>
                                          <p:attrName>fillcolor</p:attrName>
                                        </p:attrNameLst>
                                      </p:cBhvr>
                                      <p:tavLst>
                                        <p:tav tm="0">
                                          <p:val>
                                            <p:clrVal>
                                              <a:schemeClr val="accent1"/>
                                            </p:clrVal>
                                          </p:val>
                                        </p:tav>
                                        <p:tav tm="50000">
                                          <p:val>
                                            <p:clrVal>
                                              <a:schemeClr val="accent1"/>
                                            </p:clrVal>
                                          </p:val>
                                        </p:tav>
                                      </p:tavLst>
                                    </p:anim>
                                    <p:set>
                                      <p:cBhvr>
                                        <p:cTn dur="170" id="9"/>
                                        <p:tgtEl>
                                          <p:spTgt spid="13329"/>
                                        </p:tgtEl>
                                        <p:attrNameLst>
                                          <p:attrName>fill.type</p:attrName>
                                        </p:attrNameLst>
                                      </p:cBhvr>
                                      <p:to>
                                        <p:strVal val="solid"/>
                                      </p:to>
                                    </p:set>
                                  </p:childTnLst>
                                </p:cTn>
                              </p:par>
                            </p:childTnLst>
                          </p:cTn>
                        </p:par>
                        <p:par>
                          <p:cTn fill="hold" id="10" nodeType="afterGroup">
                            <p:stCondLst>
                              <p:cond delay="170"/>
                            </p:stCondLst>
                            <p:childTnLst>
                              <p:par>
                                <p:cTn fill="hold" grpId="0" id="11" nodeType="afterEffect" presetClass="entr" presetID="52" presetSubtype="0">
                                  <p:stCondLst>
                                    <p:cond delay="0"/>
                                  </p:stCondLst>
                                  <p:iterate type="lt">
                                    <p:tmPct val="0"/>
                                  </p:iterate>
                                  <p:childTnLst>
                                    <p:set>
                                      <p:cBhvr>
                                        <p:cTn dur="1" fill="hold" id="12">
                                          <p:stCondLst>
                                            <p:cond delay="0"/>
                                          </p:stCondLst>
                                        </p:cTn>
                                        <p:tgtEl>
                                          <p:spTgt spid="13328"/>
                                        </p:tgtEl>
                                        <p:attrNameLst>
                                          <p:attrName>style.visibility</p:attrName>
                                        </p:attrNameLst>
                                      </p:cBhvr>
                                      <p:to>
                                        <p:strVal val="visible"/>
                                      </p:to>
                                    </p:set>
                                    <p:animScale>
                                      <p:cBhvr>
                                        <p:cTn decel="50000" dur="1000" fill="hold" id="13">
                                          <p:stCondLst>
                                            <p:cond delay="0"/>
                                          </p:stCondLst>
                                        </p:cTn>
                                        <p:tgtEl>
                                          <p:spTgt spid="133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13328"/>
                                        </p:tgtEl>
                                        <p:attrNameLst>
                                          <p:attrName>ppt_x,ppt_y</p:attrName>
                                        </p:attrNameLst>
                                      </p:cBhvr>
                                      <p:rCtr x="0" y="0"/>
                                    </p:animMotion>
                                    <p:animEffect filter="">
                                      <p:cBhvr>
                                        <p:cTn dur="1000" id="15"/>
                                        <p:tgtEl>
                                          <p:spTgt spid="133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28"/>
      <p:bldP grpId="0" spid="133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339"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0"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4341"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4342"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4343"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4344"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4345"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4346"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4347"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4348"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4349"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4350"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435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3、文化的特性</a:t>
            </a:r>
          </a:p>
        </p:txBody>
      </p:sp>
      <p:sp>
        <p:nvSpPr>
          <p:cNvPr id="14352" name="矩形 1"/>
          <p:cNvSpPr>
            <a:spLocks noChangeArrowheads="1"/>
          </p:cNvSpPr>
          <p:nvPr/>
        </p:nvSpPr>
        <p:spPr bwMode="auto">
          <a:xfrm>
            <a:off x="611188" y="2420938"/>
            <a:ext cx="504825" cy="3168650"/>
          </a:xfrm>
          <a:custGeom>
            <a:gdLst>
              <a:gd fmla="*/ 0 w 504056" name="T0"/>
              <a:gd fmla="*/ 0 h 3168352" name="T1"/>
              <a:gd fmla="*/ 504056 w 504056" name="T2"/>
              <a:gd fmla="*/ 3168352 h 3168352" name="T3"/>
            </a:gdLst>
            <a:rect b="T3" l="T0" r="T2" t="T1"/>
            <a:pathLst/>
          </a:custGeom>
          <a:gradFill rotWithShape="1">
            <a:gsLst>
              <a:gs pos="0">
                <a:srgbClr val="D7F155"/>
              </a:gs>
              <a:gs pos="59000">
                <a:srgbClr val="A8CA2C"/>
              </a:gs>
              <a:gs pos="90999">
                <a:srgbClr val="86A123"/>
              </a:gs>
              <a:gs pos="100000">
                <a:srgbClr val="86A123"/>
              </a:gs>
            </a:gsLst>
            <a:path path="rect">
              <a:fillToRect b="100000" r="100000"/>
            </a:path>
          </a:gradFill>
          <a:ln cap="flat" cmpd="sng" w="19050">
            <a:solidFill>
              <a:srgbClr val="9BBB59"/>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4353" name="TextBox 6"/>
          <p:cNvSpPr>
            <a:spLocks noChangeArrowheads="1"/>
          </p:cNvSpPr>
          <p:nvPr/>
        </p:nvSpPr>
        <p:spPr bwMode="auto">
          <a:xfrm>
            <a:off x="671513" y="37179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人类独有共有的</a:t>
            </a:r>
          </a:p>
        </p:txBody>
      </p:sp>
      <p:sp>
        <p:nvSpPr>
          <p:cNvPr id="14354" name="TextBox 7"/>
          <p:cNvSpPr>
            <a:spLocks noChangeArrowheads="1"/>
          </p:cNvSpPr>
          <p:nvPr/>
        </p:nvSpPr>
        <p:spPr bwMode="auto">
          <a:xfrm>
            <a:off x="466725" y="2349500"/>
            <a:ext cx="64643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7200">
                <a:solidFill>
                  <a:srgbClr val="76923C"/>
                </a:solidFill>
                <a:latin charset="0" panose="020b0606020202030204" pitchFamily="34" typeface="Arial Narrow"/>
                <a:sym charset="0" panose="020b0606020202030204" pitchFamily="34" typeface="Arial Narrow"/>
              </a:rPr>
              <a:t>1</a:t>
            </a:r>
          </a:p>
        </p:txBody>
      </p:sp>
      <p:sp>
        <p:nvSpPr>
          <p:cNvPr id="14355" name="TextBox 8"/>
          <p:cNvSpPr>
            <a:spLocks noChangeArrowheads="1"/>
          </p:cNvSpPr>
          <p:nvPr/>
        </p:nvSpPr>
        <p:spPr bwMode="auto">
          <a:xfrm>
            <a:off x="1216025" y="3168650"/>
            <a:ext cx="1196975" cy="2587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文化是人类社会遗产，是人类所独有的和共有的，个人的喜好如不能被社会接受的，不能算作文化。</a:t>
            </a:r>
          </a:p>
        </p:txBody>
      </p:sp>
      <p:sp>
        <p:nvSpPr>
          <p:cNvPr id="14356" name="矩形 1"/>
          <p:cNvSpPr>
            <a:spLocks noChangeArrowheads="1"/>
          </p:cNvSpPr>
          <p:nvPr/>
        </p:nvSpPr>
        <p:spPr bwMode="auto">
          <a:xfrm>
            <a:off x="2771775" y="2420938"/>
            <a:ext cx="504825" cy="3168650"/>
          </a:xfrm>
          <a:custGeom>
            <a:gdLst>
              <a:gd fmla="*/ 0 w 504056" name="T0"/>
              <a:gd fmla="*/ 0 h 3168352" name="T1"/>
              <a:gd fmla="*/ 504056 w 504056" name="T2"/>
              <a:gd fmla="*/ 3168352 h 3168352" name="T3"/>
            </a:gdLst>
            <a:rect b="T3" l="T0" r="T2" t="T1"/>
            <a:pathLst/>
          </a:custGeom>
          <a:gradFill rotWithShape="1">
            <a:gsLst>
              <a:gs pos="0">
                <a:srgbClr val="FFFF00"/>
              </a:gs>
              <a:gs pos="46999">
                <a:srgbClr val="FFC000"/>
              </a:gs>
              <a:gs pos="89000">
                <a:srgbClr val="E36C09"/>
              </a:gs>
              <a:gs pos="100000">
                <a:srgbClr val="E36C09"/>
              </a:gs>
            </a:gsLst>
            <a:path path="rect">
              <a:fillToRect b="100000" r="100000"/>
            </a:path>
          </a:gradFill>
          <a:ln cap="flat" cmpd="sng" w="19050">
            <a:solidFill>
              <a:srgbClr val="D2A000"/>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4357" name="TextBox 10"/>
          <p:cNvSpPr>
            <a:spLocks noChangeArrowheads="1"/>
          </p:cNvSpPr>
          <p:nvPr/>
        </p:nvSpPr>
        <p:spPr bwMode="auto">
          <a:xfrm>
            <a:off x="2832100" y="37179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需要后天学习的</a:t>
            </a:r>
          </a:p>
        </p:txBody>
      </p:sp>
      <p:sp>
        <p:nvSpPr>
          <p:cNvPr id="14358" name="TextBox 11"/>
          <p:cNvSpPr>
            <a:spLocks noChangeArrowheads="1"/>
          </p:cNvSpPr>
          <p:nvPr/>
        </p:nvSpPr>
        <p:spPr bwMode="auto">
          <a:xfrm>
            <a:off x="2627313" y="2349500"/>
            <a:ext cx="64643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7200">
                <a:solidFill>
                  <a:srgbClr val="E36C09"/>
                </a:solidFill>
                <a:latin charset="0" panose="020b0606020202030204" pitchFamily="34" typeface="Arial Narrow"/>
                <a:sym charset="0" panose="020b0606020202030204" pitchFamily="34" typeface="Arial Narrow"/>
              </a:rPr>
              <a:t>2</a:t>
            </a:r>
          </a:p>
        </p:txBody>
      </p:sp>
      <p:sp>
        <p:nvSpPr>
          <p:cNvPr id="14359" name="TextBox 12"/>
          <p:cNvSpPr>
            <a:spLocks noChangeArrowheads="1"/>
          </p:cNvSpPr>
          <p:nvPr/>
        </p:nvSpPr>
        <p:spPr bwMode="auto">
          <a:xfrm>
            <a:off x="3375025" y="3168650"/>
            <a:ext cx="1196975" cy="2587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文化是通过后天习得的。一个人具有什么文化并不取决于他的种族，而是取决于他所生活的文化环境。</a:t>
            </a:r>
          </a:p>
        </p:txBody>
      </p:sp>
      <p:sp>
        <p:nvSpPr>
          <p:cNvPr id="14360" name="矩形 1"/>
          <p:cNvSpPr>
            <a:spLocks noChangeArrowheads="1"/>
          </p:cNvSpPr>
          <p:nvPr/>
        </p:nvSpPr>
        <p:spPr bwMode="auto">
          <a:xfrm>
            <a:off x="4932363" y="2420938"/>
            <a:ext cx="503237" cy="3168650"/>
          </a:xfrm>
          <a:custGeom>
            <a:gdLst>
              <a:gd fmla="*/ 0 w 504056" name="T0"/>
              <a:gd fmla="*/ 0 h 3168352" name="T1"/>
              <a:gd fmla="*/ 504056 w 504056" name="T2"/>
              <a:gd fmla="*/ 3168352 h 3168352" name="T3"/>
            </a:gdLst>
            <a:rect b="T3" l="T0" r="T2" t="T1"/>
            <a:pathLst/>
          </a:custGeom>
          <a:gradFill rotWithShape="1">
            <a:gsLst>
              <a:gs pos="0">
                <a:srgbClr val="D7F155"/>
              </a:gs>
              <a:gs pos="59000">
                <a:srgbClr val="A8CA2C"/>
              </a:gs>
              <a:gs pos="90999">
                <a:srgbClr val="86A123"/>
              </a:gs>
              <a:gs pos="100000">
                <a:srgbClr val="86A123"/>
              </a:gs>
            </a:gsLst>
            <a:path path="rect">
              <a:fillToRect b="100000" r="100000"/>
            </a:path>
          </a:gradFill>
          <a:ln cap="flat" cmpd="sng" w="19050">
            <a:solidFill>
              <a:srgbClr val="9BBB59"/>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4361" name="TextBox 14"/>
          <p:cNvSpPr>
            <a:spLocks noChangeArrowheads="1"/>
          </p:cNvSpPr>
          <p:nvPr/>
        </p:nvSpPr>
        <p:spPr bwMode="auto">
          <a:xfrm>
            <a:off x="4992688" y="37179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大部分不自觉的</a:t>
            </a:r>
          </a:p>
        </p:txBody>
      </p:sp>
      <p:sp>
        <p:nvSpPr>
          <p:cNvPr id="14362" name="TextBox 15"/>
          <p:cNvSpPr>
            <a:spLocks noChangeArrowheads="1"/>
          </p:cNvSpPr>
          <p:nvPr/>
        </p:nvSpPr>
        <p:spPr bwMode="auto">
          <a:xfrm>
            <a:off x="4787900" y="2349500"/>
            <a:ext cx="29876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rgbClr val="000000"/>
                </a:solidFill>
                <a:latin charset="0" panose="020f0502020204030204" pitchFamily="34" typeface="Calibri"/>
                <a:cs charset="0" panose="020f0502020204030204" pitchFamily="34" typeface="Calibri"/>
                <a:sym charset="0" panose="020f0502020204030204" pitchFamily="34" typeface="Calibri"/>
              </a:rPr>
              <a:t>3</a:t>
            </a:r>
          </a:p>
        </p:txBody>
      </p:sp>
      <p:sp>
        <p:nvSpPr>
          <p:cNvPr id="14363" name="TextBox 16"/>
          <p:cNvSpPr>
            <a:spLocks noChangeArrowheads="1"/>
          </p:cNvSpPr>
          <p:nvPr/>
        </p:nvSpPr>
        <p:spPr bwMode="auto">
          <a:xfrm>
            <a:off x="5535613" y="3168650"/>
            <a:ext cx="1196975" cy="2587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我们对于自己的文化的许多方面都视为当然，只是在与异文化接触时，才会感到自己文化的独特之处。</a:t>
            </a:r>
          </a:p>
        </p:txBody>
      </p:sp>
      <p:sp>
        <p:nvSpPr>
          <p:cNvPr id="14364" name="矩形 1"/>
          <p:cNvSpPr>
            <a:spLocks noChangeArrowheads="1"/>
          </p:cNvSpPr>
          <p:nvPr/>
        </p:nvSpPr>
        <p:spPr bwMode="auto">
          <a:xfrm>
            <a:off x="7092950" y="2420938"/>
            <a:ext cx="503238" cy="3168650"/>
          </a:xfrm>
          <a:custGeom>
            <a:gdLst>
              <a:gd fmla="*/ 0 w 504056" name="T0"/>
              <a:gd fmla="*/ 0 h 3168352" name="T1"/>
              <a:gd fmla="*/ 504056 w 504056" name="T2"/>
              <a:gd fmla="*/ 3168352 h 3168352" name="T3"/>
            </a:gdLst>
            <a:rect b="T3" l="T0" r="T2" t="T1"/>
            <a:pathLst/>
          </a:custGeom>
          <a:gradFill rotWithShape="1">
            <a:gsLst>
              <a:gs pos="0">
                <a:srgbClr val="FFFF00"/>
              </a:gs>
              <a:gs pos="46999">
                <a:srgbClr val="FFC000"/>
              </a:gs>
              <a:gs pos="89000">
                <a:srgbClr val="E36C09"/>
              </a:gs>
              <a:gs pos="100000">
                <a:srgbClr val="E36C09"/>
              </a:gs>
            </a:gsLst>
            <a:path path="rect">
              <a:fillToRect b="100000" r="100000"/>
            </a:path>
          </a:gradFill>
          <a:ln cap="flat" cmpd="sng" w="19050">
            <a:solidFill>
              <a:srgbClr val="D2A000"/>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4365" name="TextBox 18"/>
          <p:cNvSpPr>
            <a:spLocks noChangeArrowheads="1"/>
          </p:cNvSpPr>
          <p:nvPr/>
        </p:nvSpPr>
        <p:spPr bwMode="auto">
          <a:xfrm>
            <a:off x="7153274" y="37179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人们行动的指南</a:t>
            </a:r>
          </a:p>
        </p:txBody>
      </p:sp>
      <p:sp>
        <p:nvSpPr>
          <p:cNvPr id="14366" name="TextBox 19"/>
          <p:cNvSpPr>
            <a:spLocks noChangeArrowheads="1"/>
          </p:cNvSpPr>
          <p:nvPr/>
        </p:nvSpPr>
        <p:spPr bwMode="auto">
          <a:xfrm>
            <a:off x="6948489" y="2349500"/>
            <a:ext cx="64643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7200">
                <a:solidFill>
                  <a:srgbClr val="E36C09"/>
                </a:solidFill>
                <a:latin charset="0" panose="020b0606020202030204" pitchFamily="34" typeface="Arial Narrow"/>
                <a:sym charset="0" panose="020b0606020202030204" pitchFamily="34" typeface="Arial Narrow"/>
              </a:rPr>
              <a:t>4</a:t>
            </a:r>
          </a:p>
        </p:txBody>
      </p:sp>
      <p:sp>
        <p:nvSpPr>
          <p:cNvPr id="14367" name="TextBox 20"/>
          <p:cNvSpPr>
            <a:spLocks noChangeArrowheads="1"/>
          </p:cNvSpPr>
          <p:nvPr/>
        </p:nvSpPr>
        <p:spPr bwMode="auto">
          <a:xfrm>
            <a:off x="7696199" y="3168650"/>
            <a:ext cx="1196975" cy="2587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文化可比作是心灵的软件，也就是说文化支配着人的行为。我们的一言一行都是我们的文化所规定的。</a:t>
            </a:r>
          </a:p>
        </p:txBody>
      </p:sp>
      <p:sp>
        <p:nvSpPr>
          <p:cNvPr id="14368" name="矩形 1"/>
          <p:cNvSpPr>
            <a:spLocks noChangeArrowheads="1"/>
          </p:cNvSpPr>
          <p:nvPr/>
        </p:nvSpPr>
        <p:spPr bwMode="auto">
          <a:xfrm>
            <a:off x="9266238" y="2420938"/>
            <a:ext cx="503237" cy="3168650"/>
          </a:xfrm>
          <a:custGeom>
            <a:gdLst>
              <a:gd fmla="*/ 0 w 504056" name="T0"/>
              <a:gd fmla="*/ 0 h 3168352" name="T1"/>
              <a:gd fmla="*/ 504056 w 504056" name="T2"/>
              <a:gd fmla="*/ 3168352 h 3168352" name="T3"/>
            </a:gdLst>
            <a:rect b="T3" l="T0" r="T2" t="T1"/>
            <a:pathLst/>
          </a:custGeom>
          <a:gradFill rotWithShape="1">
            <a:gsLst>
              <a:gs pos="0">
                <a:srgbClr val="D7F155"/>
              </a:gs>
              <a:gs pos="59000">
                <a:srgbClr val="A8CA2C"/>
              </a:gs>
              <a:gs pos="90999">
                <a:srgbClr val="86A123"/>
              </a:gs>
              <a:gs pos="100000">
                <a:srgbClr val="86A123"/>
              </a:gs>
            </a:gsLst>
            <a:path path="rect">
              <a:fillToRect b="100000" r="100000"/>
            </a:path>
          </a:gradFill>
          <a:ln cap="flat" cmpd="sng" w="19050">
            <a:solidFill>
              <a:srgbClr val="9BBB59"/>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4369" name="TextBox 22"/>
          <p:cNvSpPr>
            <a:spLocks noChangeArrowheads="1"/>
          </p:cNvSpPr>
          <p:nvPr/>
        </p:nvSpPr>
        <p:spPr bwMode="auto">
          <a:xfrm>
            <a:off x="9326564" y="3717925"/>
            <a:ext cx="1783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是动态的变化的</a:t>
            </a:r>
          </a:p>
        </p:txBody>
      </p:sp>
      <p:sp>
        <p:nvSpPr>
          <p:cNvPr id="14370" name="TextBox 23"/>
          <p:cNvSpPr>
            <a:spLocks noChangeArrowheads="1"/>
          </p:cNvSpPr>
          <p:nvPr/>
        </p:nvSpPr>
        <p:spPr bwMode="auto">
          <a:xfrm>
            <a:off x="9121774" y="2349500"/>
            <a:ext cx="64643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7200">
                <a:solidFill>
                  <a:srgbClr val="76923C"/>
                </a:solidFill>
                <a:latin charset="0" panose="020b0606020202030204" pitchFamily="34" typeface="Arial Narrow"/>
                <a:sym charset="0" panose="020b0606020202030204" pitchFamily="34" typeface="Arial Narrow"/>
              </a:rPr>
              <a:t>5</a:t>
            </a:r>
          </a:p>
        </p:txBody>
      </p:sp>
      <p:sp>
        <p:nvSpPr>
          <p:cNvPr id="14371" name="TextBox 24"/>
          <p:cNvSpPr>
            <a:spLocks noChangeArrowheads="1"/>
          </p:cNvSpPr>
          <p:nvPr/>
        </p:nvSpPr>
        <p:spPr bwMode="auto">
          <a:xfrm>
            <a:off x="9869489" y="3168650"/>
            <a:ext cx="1196975" cy="2587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文化的形态与一定的历史时期相联系，文化一旦形成就具有一定的稳定性，但同时又是不断变化的。</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14355"/>
                                        </p:tgtEl>
                                        <p:attrNameLst>
                                          <p:attrName>style.visibility</p:attrName>
                                        </p:attrNameLst>
                                      </p:cBhvr>
                                      <p:to>
                                        <p:strVal val="visible"/>
                                      </p:to>
                                    </p:set>
                                    <p:anim calcmode="lin" valueType="num">
                                      <p:cBhvr>
                                        <p:cTn dur="500" fill="hold" id="7"/>
                                        <p:tgtEl>
                                          <p:spTgt spid="14355"/>
                                        </p:tgtEl>
                                        <p:attrNameLst>
                                          <p:attrName>ppt_x</p:attrName>
                                        </p:attrNameLst>
                                      </p:cBhvr>
                                      <p:tavLst>
                                        <p:tav tm="0">
                                          <p:val>
                                            <p:strVal val="#ppt_x"/>
                                          </p:val>
                                        </p:tav>
                                        <p:tav tm="100000">
                                          <p:val>
                                            <p:strVal val="#ppt_x"/>
                                          </p:val>
                                        </p:tav>
                                      </p:tavLst>
                                    </p:anim>
                                    <p:anim calcmode="lin" valueType="num">
                                      <p:cBhvr>
                                        <p:cTn dur="500" fill="hold" id="8"/>
                                        <p:tgtEl>
                                          <p:spTgt spid="1435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150"/>
                                  </p:stCondLst>
                                  <p:childTnLst>
                                    <p:set>
                                      <p:cBhvr>
                                        <p:cTn dur="1" fill="hold" id="10">
                                          <p:stCondLst>
                                            <p:cond delay="0"/>
                                          </p:stCondLst>
                                        </p:cTn>
                                        <p:tgtEl>
                                          <p:spTgt spid="14359"/>
                                        </p:tgtEl>
                                        <p:attrNameLst>
                                          <p:attrName>style.visibility</p:attrName>
                                        </p:attrNameLst>
                                      </p:cBhvr>
                                      <p:to>
                                        <p:strVal val="visible"/>
                                      </p:to>
                                    </p:set>
                                    <p:anim calcmode="lin" valueType="num">
                                      <p:cBhvr>
                                        <p:cTn dur="500" fill="hold" id="11"/>
                                        <p:tgtEl>
                                          <p:spTgt spid="14359"/>
                                        </p:tgtEl>
                                        <p:attrNameLst>
                                          <p:attrName>ppt_x</p:attrName>
                                        </p:attrNameLst>
                                      </p:cBhvr>
                                      <p:tavLst>
                                        <p:tav tm="0">
                                          <p:val>
                                            <p:strVal val="#ppt_x"/>
                                          </p:val>
                                        </p:tav>
                                        <p:tav tm="100000">
                                          <p:val>
                                            <p:strVal val="#ppt_x"/>
                                          </p:val>
                                        </p:tav>
                                      </p:tavLst>
                                    </p:anim>
                                    <p:anim calcmode="lin" valueType="num">
                                      <p:cBhvr>
                                        <p:cTn dur="500" fill="hold" id="12"/>
                                        <p:tgtEl>
                                          <p:spTgt spid="14359"/>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300"/>
                                  </p:stCondLst>
                                  <p:childTnLst>
                                    <p:set>
                                      <p:cBhvr>
                                        <p:cTn dur="1" fill="hold" id="14">
                                          <p:stCondLst>
                                            <p:cond delay="0"/>
                                          </p:stCondLst>
                                        </p:cTn>
                                        <p:tgtEl>
                                          <p:spTgt spid="14363"/>
                                        </p:tgtEl>
                                        <p:attrNameLst>
                                          <p:attrName>style.visibility</p:attrName>
                                        </p:attrNameLst>
                                      </p:cBhvr>
                                      <p:to>
                                        <p:strVal val="visible"/>
                                      </p:to>
                                    </p:set>
                                    <p:anim calcmode="lin" valueType="num">
                                      <p:cBhvr>
                                        <p:cTn dur="500" fill="hold" id="15"/>
                                        <p:tgtEl>
                                          <p:spTgt spid="14363"/>
                                        </p:tgtEl>
                                        <p:attrNameLst>
                                          <p:attrName>ppt_x</p:attrName>
                                        </p:attrNameLst>
                                      </p:cBhvr>
                                      <p:tavLst>
                                        <p:tav tm="0">
                                          <p:val>
                                            <p:strVal val="#ppt_x"/>
                                          </p:val>
                                        </p:tav>
                                        <p:tav tm="100000">
                                          <p:val>
                                            <p:strVal val="#ppt_x"/>
                                          </p:val>
                                        </p:tav>
                                      </p:tavLst>
                                    </p:anim>
                                    <p:anim calcmode="lin" valueType="num">
                                      <p:cBhvr>
                                        <p:cTn dur="500" fill="hold" id="16"/>
                                        <p:tgtEl>
                                          <p:spTgt spid="14363"/>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450"/>
                                  </p:stCondLst>
                                  <p:childTnLst>
                                    <p:set>
                                      <p:cBhvr>
                                        <p:cTn dur="1" fill="hold" id="18">
                                          <p:stCondLst>
                                            <p:cond delay="0"/>
                                          </p:stCondLst>
                                        </p:cTn>
                                        <p:tgtEl>
                                          <p:spTgt spid="14367"/>
                                        </p:tgtEl>
                                        <p:attrNameLst>
                                          <p:attrName>style.visibility</p:attrName>
                                        </p:attrNameLst>
                                      </p:cBhvr>
                                      <p:to>
                                        <p:strVal val="visible"/>
                                      </p:to>
                                    </p:set>
                                    <p:anim calcmode="lin" valueType="num">
                                      <p:cBhvr>
                                        <p:cTn dur="500" fill="hold" id="19"/>
                                        <p:tgtEl>
                                          <p:spTgt spid="14367"/>
                                        </p:tgtEl>
                                        <p:attrNameLst>
                                          <p:attrName>ppt_x</p:attrName>
                                        </p:attrNameLst>
                                      </p:cBhvr>
                                      <p:tavLst>
                                        <p:tav tm="0">
                                          <p:val>
                                            <p:strVal val="#ppt_x"/>
                                          </p:val>
                                        </p:tav>
                                        <p:tav tm="100000">
                                          <p:val>
                                            <p:strVal val="#ppt_x"/>
                                          </p:val>
                                        </p:tav>
                                      </p:tavLst>
                                    </p:anim>
                                    <p:anim calcmode="lin" valueType="num">
                                      <p:cBhvr>
                                        <p:cTn dur="500" fill="hold" id="20"/>
                                        <p:tgtEl>
                                          <p:spTgt spid="14367"/>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600"/>
                                  </p:stCondLst>
                                  <p:childTnLst>
                                    <p:set>
                                      <p:cBhvr>
                                        <p:cTn dur="1" fill="hold" id="22">
                                          <p:stCondLst>
                                            <p:cond delay="0"/>
                                          </p:stCondLst>
                                        </p:cTn>
                                        <p:tgtEl>
                                          <p:spTgt spid="14371"/>
                                        </p:tgtEl>
                                        <p:attrNameLst>
                                          <p:attrName>style.visibility</p:attrName>
                                        </p:attrNameLst>
                                      </p:cBhvr>
                                      <p:to>
                                        <p:strVal val="visible"/>
                                      </p:to>
                                    </p:set>
                                    <p:anim calcmode="lin" valueType="num">
                                      <p:cBhvr>
                                        <p:cTn dur="500" fill="hold" id="23"/>
                                        <p:tgtEl>
                                          <p:spTgt spid="14371"/>
                                        </p:tgtEl>
                                        <p:attrNameLst>
                                          <p:attrName>ppt_x</p:attrName>
                                        </p:attrNameLst>
                                      </p:cBhvr>
                                      <p:tavLst>
                                        <p:tav tm="0">
                                          <p:val>
                                            <p:strVal val="#ppt_x"/>
                                          </p:val>
                                        </p:tav>
                                        <p:tav tm="100000">
                                          <p:val>
                                            <p:strVal val="#ppt_x"/>
                                          </p:val>
                                        </p:tav>
                                      </p:tavLst>
                                    </p:anim>
                                    <p:anim calcmode="lin" valueType="num">
                                      <p:cBhvr>
                                        <p:cTn dur="500" fill="hold" id="24"/>
                                        <p:tgtEl>
                                          <p:spTgt spid="143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55"/>
      <p:bldP grpId="0" spid="14359"/>
      <p:bldP grpId="0" spid="14363"/>
      <p:bldP grpId="0" spid="14367"/>
      <p:bldP grpId="0" spid="1437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3"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4"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5365"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5366"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5367"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5368"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5369"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5370"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5371"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5372"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5373"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5374"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537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4、文化与文明</a:t>
            </a:r>
          </a:p>
        </p:txBody>
      </p:sp>
      <p:sp>
        <p:nvSpPr>
          <p:cNvPr id="15376"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1</a:t>
            </a:r>
          </a:p>
        </p:txBody>
      </p:sp>
      <p:sp>
        <p:nvSpPr>
          <p:cNvPr id="15377" name="直接连接符 26"/>
          <p:cNvSpPr>
            <a:spLocks noChangeShapeType="1"/>
          </p:cNvSpPr>
          <p:nvPr/>
        </p:nvSpPr>
        <p:spPr bwMode="auto">
          <a:xfrm flipH="1">
            <a:off x="552450" y="3213100"/>
            <a:ext cx="5580063" cy="0"/>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
        <p:nvSpPr>
          <p:cNvPr id="15378" name="TextBox 27"/>
          <p:cNvSpPr>
            <a:spLocks noChangeArrowheads="1"/>
          </p:cNvSpPr>
          <p:nvPr/>
        </p:nvSpPr>
        <p:spPr bwMode="auto">
          <a:xfrm>
            <a:off x="1417638" y="2752725"/>
            <a:ext cx="2240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文化的产生早于文明</a:t>
            </a:r>
          </a:p>
        </p:txBody>
      </p:sp>
      <p:sp>
        <p:nvSpPr>
          <p:cNvPr id="15379" name="Text Box 44"/>
          <p:cNvSpPr>
            <a:spLocks noChangeArrowheads="1"/>
          </p:cNvSpPr>
          <p:nvPr/>
        </p:nvSpPr>
        <p:spPr bwMode="auto">
          <a:xfrm>
            <a:off x="552450" y="3717925"/>
            <a:ext cx="56165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从时间上来看，文化的产生早于文明的产生，可以说，文明是文化发展到一定阶段中形成的。文化通常与自然相对应，而文明一般与野蛮相对应。</a:t>
            </a:r>
          </a:p>
        </p:txBody>
      </p:sp>
      <p:sp>
        <p:nvSpPr>
          <p:cNvPr id="15380" name="Text Box 44"/>
          <p:cNvSpPr>
            <a:spLocks noChangeArrowheads="1"/>
          </p:cNvSpPr>
          <p:nvPr/>
        </p:nvSpPr>
        <p:spPr bwMode="auto">
          <a:xfrm>
            <a:off x="552450" y="5040313"/>
            <a:ext cx="56165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在原始时代，只有文化，而没有文明，一般称原始时代的文化为“原始文化”，而不说“原始文明”。因此，学术界往往把文明看作是文化的最高形式或高等形式。</a:t>
            </a:r>
          </a:p>
        </p:txBody>
      </p:sp>
      <p:sp>
        <p:nvSpPr>
          <p:cNvPr id="15381" name="直接连接符 3"/>
          <p:cNvSpPr>
            <a:spLocks noChangeShapeType="1"/>
          </p:cNvSpPr>
          <p:nvPr/>
        </p:nvSpPr>
        <p:spPr bwMode="auto">
          <a:xfrm flipH="1">
            <a:off x="6242050" y="2681288"/>
            <a:ext cx="0" cy="3700462"/>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pic>
        <p:nvPicPr>
          <p:cNvPr id="15382" name="Picture 4"/>
          <p:cNvPicPr>
            <a:picLocks noChangeArrowheads="1" noChangeAspect="1"/>
          </p:cNvPicPr>
          <p:nvPr/>
        </p:nvPicPr>
        <p:blipFill>
          <a:blip r:embed="rId4">
            <a:extLst>
              <a:ext uri="{28A0092B-C50C-407E-A947-70E740481C1C}">
                <a14:useLocalDpi val="0"/>
              </a:ext>
            </a:extLst>
          </a:blip>
          <a:stretch>
            <a:fillRect/>
          </a:stretch>
        </p:blipFill>
        <p:spPr bwMode="auto">
          <a:xfrm>
            <a:off x="8299450" y="1473200"/>
            <a:ext cx="3895725" cy="4619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5379"/>
                                        </p:tgtEl>
                                        <p:attrNameLst>
                                          <p:attrName>style.visibility</p:attrName>
                                        </p:attrNameLst>
                                      </p:cBhvr>
                                      <p:to>
                                        <p:strVal val="visible"/>
                                      </p:to>
                                    </p:set>
                                    <p:animScale>
                                      <p:cBhvr>
                                        <p:cTn decel="50000" dur="1000" fill="hold" id="7">
                                          <p:stCondLst>
                                            <p:cond delay="0"/>
                                          </p:stCondLst>
                                        </p:cTn>
                                        <p:tgtEl>
                                          <p:spTgt spid="1537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15379"/>
                                        </p:tgtEl>
                                        <p:attrNameLst>
                                          <p:attrName>ppt_x,ppt_y</p:attrName>
                                        </p:attrNameLst>
                                      </p:cBhvr>
                                      <p:rCtr x="0" y="0"/>
                                    </p:animMotion>
                                    <p:animEffect filter="">
                                      <p:cBhvr>
                                        <p:cTn dur="1000" id="9"/>
                                        <p:tgtEl>
                                          <p:spTgt spid="15379"/>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15380"/>
                                        </p:tgtEl>
                                        <p:attrNameLst>
                                          <p:attrName>style.visibility</p:attrName>
                                        </p:attrNameLst>
                                      </p:cBhvr>
                                      <p:to>
                                        <p:strVal val="visible"/>
                                      </p:to>
                                    </p:set>
                                    <p:animScale>
                                      <p:cBhvr>
                                        <p:cTn decel="50000" dur="1000" fill="hold" id="12">
                                          <p:stCondLst>
                                            <p:cond delay="0"/>
                                          </p:stCondLst>
                                        </p:cTn>
                                        <p:tgtEl>
                                          <p:spTgt spid="1538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15380"/>
                                        </p:tgtEl>
                                        <p:attrNameLst>
                                          <p:attrName>ppt_x,ppt_y</p:attrName>
                                        </p:attrNameLst>
                                      </p:cBhvr>
                                      <p:rCtr x="0" y="0"/>
                                    </p:animMotion>
                                    <p:animEffect filter="">
                                      <p:cBhvr>
                                        <p:cTn dur="1000" id="14"/>
                                        <p:tgtEl>
                                          <p:spTgt spid="153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79"/>
      <p:bldP grpId="0" spid="1538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387"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8"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6389"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6390"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6391"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6392"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6393"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6394"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6395"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6396"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6397"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6398"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639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4、文化与文明</a:t>
            </a:r>
          </a:p>
        </p:txBody>
      </p:sp>
      <p:sp>
        <p:nvSpPr>
          <p:cNvPr id="16400" name="直接连接符 26"/>
          <p:cNvSpPr>
            <a:spLocks noChangeShapeType="1"/>
          </p:cNvSpPr>
          <p:nvPr/>
        </p:nvSpPr>
        <p:spPr bwMode="auto">
          <a:xfrm flipH="1">
            <a:off x="552450" y="3213100"/>
            <a:ext cx="5580063" cy="0"/>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
        <p:nvSpPr>
          <p:cNvPr id="16401" name="TextBox 27"/>
          <p:cNvSpPr>
            <a:spLocks noChangeArrowheads="1"/>
          </p:cNvSpPr>
          <p:nvPr/>
        </p:nvSpPr>
        <p:spPr bwMode="auto">
          <a:xfrm>
            <a:off x="552450" y="2276475"/>
            <a:ext cx="5616575"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5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其实，从“文化（culture）”和“文明（civilization）”这两个单词的词源上我们就可以清楚地看出两者的区别。</a:t>
            </a:r>
          </a:p>
        </p:txBody>
      </p:sp>
      <p:sp>
        <p:nvSpPr>
          <p:cNvPr id="16402" name="Text Box 44"/>
          <p:cNvSpPr>
            <a:spLocks noChangeArrowheads="1"/>
          </p:cNvSpPr>
          <p:nvPr/>
        </p:nvSpPr>
        <p:spPr bwMode="auto">
          <a:xfrm>
            <a:off x="552450" y="3500438"/>
            <a:ext cx="56165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“文化 （culture）”这个单词的词根“cult-”的原始意义是“耕作”，这很清楚地表明了“文化”这个概念的本义是属于与“农耕”相联系的原始部落时代的范畴；</a:t>
            </a:r>
          </a:p>
        </p:txBody>
      </p:sp>
      <p:sp>
        <p:nvSpPr>
          <p:cNvPr id="16403" name="Text Box 44"/>
          <p:cNvSpPr>
            <a:spLocks noChangeArrowheads="1"/>
          </p:cNvSpPr>
          <p:nvPr/>
        </p:nvSpPr>
        <p:spPr bwMode="auto">
          <a:xfrm>
            <a:off x="552450" y="4824413"/>
            <a:ext cx="56165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而“文明（civilization）”这个单词的词根“civ-”的原始意义是“市民”，这也同样清晰地表明了“文明”这个概念的本义是属于与伴随着“市民”的出现而同时产生的“城市”及工商业相联系的青铜时代的范畴。</a:t>
            </a:r>
          </a:p>
        </p:txBody>
      </p:sp>
      <p:sp>
        <p:nvSpPr>
          <p:cNvPr id="16404" name="直接连接符 3"/>
          <p:cNvSpPr>
            <a:spLocks noChangeShapeType="1"/>
          </p:cNvSpPr>
          <p:nvPr/>
        </p:nvSpPr>
        <p:spPr bwMode="auto">
          <a:xfrm flipH="1">
            <a:off x="6242050" y="2276475"/>
            <a:ext cx="0" cy="4105275"/>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pic>
        <p:nvPicPr>
          <p:cNvPr id="16405" name="Picture 5"/>
          <p:cNvPicPr>
            <a:picLocks noChangeArrowheads="1" noChangeAspect="1"/>
          </p:cNvPicPr>
          <p:nvPr/>
        </p:nvPicPr>
        <p:blipFill>
          <a:blip r:embed="rId4">
            <a:extLst>
              <a:ext uri="{28A0092B-C50C-407E-A947-70E740481C1C}">
                <a14:useLocalDpi val="0"/>
              </a:ext>
            </a:extLst>
          </a:blip>
          <a:stretch>
            <a:fillRect/>
          </a:stretch>
        </p:blipFill>
        <p:spPr bwMode="auto">
          <a:xfrm>
            <a:off x="7023100" y="1412875"/>
            <a:ext cx="4691063" cy="4886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16401"/>
                                        </p:tgtEl>
                                        <p:attrNameLst>
                                          <p:attrName>style.visibility</p:attrName>
                                        </p:attrNameLst>
                                      </p:cBhvr>
                                      <p:to>
                                        <p:strVal val="visible"/>
                                      </p:to>
                                    </p:set>
                                    <p:animEffect filter="">
                                      <p:cBhvr>
                                        <p:cTn dur="500" id="7"/>
                                        <p:tgtEl>
                                          <p:spTgt spid="16401"/>
                                        </p:tgtEl>
                                      </p:cBhvr>
                                    </p:animEffect>
                                  </p:childTnLst>
                                </p:cTn>
                              </p:par>
                            </p:childTnLst>
                          </p:cTn>
                        </p:par>
                        <p:par>
                          <p:cTn fill="hold" id="8" nodeType="afterGroup">
                            <p:stCondLst>
                              <p:cond delay="500"/>
                            </p:stCondLst>
                            <p:childTnLst>
                              <p:par>
                                <p:cTn fill="hold" grpId="0" id="9" nodeType="afterEffect" presetClass="entr" presetID="52" presetSubtype="0">
                                  <p:stCondLst>
                                    <p:cond delay="0"/>
                                  </p:stCondLst>
                                  <p:childTnLst>
                                    <p:set>
                                      <p:cBhvr>
                                        <p:cTn dur="1" fill="hold" id="10">
                                          <p:stCondLst>
                                            <p:cond delay="0"/>
                                          </p:stCondLst>
                                        </p:cTn>
                                        <p:tgtEl>
                                          <p:spTgt spid="16402"/>
                                        </p:tgtEl>
                                        <p:attrNameLst>
                                          <p:attrName>style.visibility</p:attrName>
                                        </p:attrNameLst>
                                      </p:cBhvr>
                                      <p:to>
                                        <p:strVal val="visible"/>
                                      </p:to>
                                    </p:set>
                                    <p:animScale>
                                      <p:cBhvr>
                                        <p:cTn decel="50000" dur="1000" fill="hold" id="11">
                                          <p:stCondLst>
                                            <p:cond delay="0"/>
                                          </p:stCondLst>
                                        </p:cTn>
                                        <p:tgtEl>
                                          <p:spTgt spid="1640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2">
                                          <p:stCondLst>
                                            <p:cond delay="0"/>
                                          </p:stCondLst>
                                        </p:cTn>
                                        <p:tgtEl>
                                          <p:spTgt spid="16402"/>
                                        </p:tgtEl>
                                        <p:attrNameLst>
                                          <p:attrName>ppt_x,ppt_y</p:attrName>
                                        </p:attrNameLst>
                                      </p:cBhvr>
                                      <p:rCtr x="0" y="0"/>
                                    </p:animMotion>
                                    <p:animEffect filter="">
                                      <p:cBhvr>
                                        <p:cTn dur="1000" id="13"/>
                                        <p:tgtEl>
                                          <p:spTgt spid="16402"/>
                                        </p:tgtEl>
                                      </p:cBhvr>
                                    </p:animEffect>
                                  </p:childTnLst>
                                </p:cTn>
                              </p:par>
                              <p:par>
                                <p:cTn fill="hold" grpId="0" id="14" nodeType="withEffect" presetClass="entr" presetID="52" presetSubtype="0">
                                  <p:stCondLst>
                                    <p:cond delay="200"/>
                                  </p:stCondLst>
                                  <p:childTnLst>
                                    <p:set>
                                      <p:cBhvr>
                                        <p:cTn dur="1" fill="hold" id="15">
                                          <p:stCondLst>
                                            <p:cond delay="0"/>
                                          </p:stCondLst>
                                        </p:cTn>
                                        <p:tgtEl>
                                          <p:spTgt spid="16403"/>
                                        </p:tgtEl>
                                        <p:attrNameLst>
                                          <p:attrName>style.visibility</p:attrName>
                                        </p:attrNameLst>
                                      </p:cBhvr>
                                      <p:to>
                                        <p:strVal val="visible"/>
                                      </p:to>
                                    </p:set>
                                    <p:animScale>
                                      <p:cBhvr>
                                        <p:cTn decel="50000" dur="1000" fill="hold" id="16">
                                          <p:stCondLst>
                                            <p:cond delay="0"/>
                                          </p:stCondLst>
                                        </p:cTn>
                                        <p:tgtEl>
                                          <p:spTgt spid="1640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7">
                                          <p:stCondLst>
                                            <p:cond delay="0"/>
                                          </p:stCondLst>
                                        </p:cTn>
                                        <p:tgtEl>
                                          <p:spTgt spid="16403"/>
                                        </p:tgtEl>
                                        <p:attrNameLst>
                                          <p:attrName>ppt_x,ppt_y</p:attrName>
                                        </p:attrNameLst>
                                      </p:cBhvr>
                                      <p:rCtr x="0" y="0"/>
                                    </p:animMotion>
                                    <p:animEffect filter="">
                                      <p:cBhvr>
                                        <p:cTn dur="1000" id="18"/>
                                        <p:tgtEl>
                                          <p:spTgt spid="16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01"/>
      <p:bldP grpId="0" spid="16402"/>
      <p:bldP grpId="0" spid="1640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1"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2"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7413"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7414"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7415"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7416"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7417"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7418"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7419"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7420"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7421"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7422"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17423"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42050" y="1562100"/>
            <a:ext cx="5953125" cy="445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24"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4、文化与文明</a:t>
            </a:r>
          </a:p>
        </p:txBody>
      </p:sp>
      <p:sp>
        <p:nvSpPr>
          <p:cNvPr id="17425"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2</a:t>
            </a:r>
          </a:p>
        </p:txBody>
      </p:sp>
      <p:sp>
        <p:nvSpPr>
          <p:cNvPr id="17426" name="直接连接符 26"/>
          <p:cNvSpPr>
            <a:spLocks noChangeShapeType="1"/>
          </p:cNvSpPr>
          <p:nvPr/>
        </p:nvSpPr>
        <p:spPr bwMode="auto">
          <a:xfrm flipH="1">
            <a:off x="552450" y="3213100"/>
            <a:ext cx="5580063" cy="0"/>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
        <p:nvSpPr>
          <p:cNvPr id="17427" name="TextBox 27"/>
          <p:cNvSpPr>
            <a:spLocks noChangeArrowheads="1"/>
          </p:cNvSpPr>
          <p:nvPr/>
        </p:nvSpPr>
        <p:spPr bwMode="auto">
          <a:xfrm>
            <a:off x="1344613" y="2752725"/>
            <a:ext cx="4824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文化对应一定的族群或团体，而文明无边界</a:t>
            </a:r>
          </a:p>
        </p:txBody>
      </p:sp>
      <p:sp>
        <p:nvSpPr>
          <p:cNvPr id="17428" name="Text Box 44"/>
          <p:cNvSpPr>
            <a:spLocks noChangeArrowheads="1"/>
          </p:cNvSpPr>
          <p:nvPr/>
        </p:nvSpPr>
        <p:spPr bwMode="auto">
          <a:xfrm>
            <a:off x="552450" y="3717925"/>
            <a:ext cx="56165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从空间上来看，文明没有明确的边界，它是跨民族的，跨国界的；而广义的文化泛指全人类的文化，相对性的文化概念是指某一个民族或社群的文化。</a:t>
            </a:r>
          </a:p>
        </p:txBody>
      </p:sp>
      <p:sp>
        <p:nvSpPr>
          <p:cNvPr id="17429" name="Text Box 44"/>
          <p:cNvSpPr>
            <a:spLocks noChangeArrowheads="1"/>
          </p:cNvSpPr>
          <p:nvPr/>
        </p:nvSpPr>
        <p:spPr bwMode="auto">
          <a:xfrm>
            <a:off x="552450" y="5040312"/>
            <a:ext cx="56165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比如，各国、各民族乃至于各族群的文化会有差异，而文明却不会有冲突，只是文明的程度不同而已。</a:t>
            </a:r>
          </a:p>
        </p:txBody>
      </p:sp>
      <p:sp>
        <p:nvSpPr>
          <p:cNvPr id="17430" name="直接连接符 3"/>
          <p:cNvSpPr>
            <a:spLocks noChangeShapeType="1"/>
          </p:cNvSpPr>
          <p:nvPr/>
        </p:nvSpPr>
        <p:spPr bwMode="auto">
          <a:xfrm flipH="1">
            <a:off x="6242050" y="1412875"/>
            <a:ext cx="0" cy="4968875"/>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Tree>
  </p:cSld>
  <p:clrMapOvr>
    <a:masterClrMapping/>
  </p:clrMapOvr>
  <p:transition spd="slow">
    <p:wipe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7428"/>
                                        </p:tgtEl>
                                        <p:attrNameLst>
                                          <p:attrName>style.visibility</p:attrName>
                                        </p:attrNameLst>
                                      </p:cBhvr>
                                      <p:to>
                                        <p:strVal val="visible"/>
                                      </p:to>
                                    </p:set>
                                    <p:animScale>
                                      <p:cBhvr>
                                        <p:cTn decel="50000" dur="1000" fill="hold" id="7">
                                          <p:stCondLst>
                                            <p:cond delay="0"/>
                                          </p:stCondLst>
                                        </p:cTn>
                                        <p:tgtEl>
                                          <p:spTgt spid="174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17428"/>
                                        </p:tgtEl>
                                        <p:attrNameLst>
                                          <p:attrName>ppt_x,ppt_y</p:attrName>
                                        </p:attrNameLst>
                                      </p:cBhvr>
                                      <p:rCtr x="0" y="0"/>
                                    </p:animMotion>
                                    <p:animEffect filter="">
                                      <p:cBhvr>
                                        <p:cTn dur="1000" id="9"/>
                                        <p:tgtEl>
                                          <p:spTgt spid="17428"/>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17429"/>
                                        </p:tgtEl>
                                        <p:attrNameLst>
                                          <p:attrName>style.visibility</p:attrName>
                                        </p:attrNameLst>
                                      </p:cBhvr>
                                      <p:to>
                                        <p:strVal val="visible"/>
                                      </p:to>
                                    </p:set>
                                    <p:animScale>
                                      <p:cBhvr>
                                        <p:cTn decel="50000" dur="1000" fill="hold" id="12">
                                          <p:stCondLst>
                                            <p:cond delay="0"/>
                                          </p:stCondLst>
                                        </p:cTn>
                                        <p:tgtEl>
                                          <p:spTgt spid="174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17429"/>
                                        </p:tgtEl>
                                        <p:attrNameLst>
                                          <p:attrName>ppt_x,ppt_y</p:attrName>
                                        </p:attrNameLst>
                                      </p:cBhvr>
                                      <p:rCtr x="0" y="0"/>
                                    </p:animMotion>
                                    <p:animEffect filter="">
                                      <p:cBhvr>
                                        <p:cTn dur="1000" id="14"/>
                                        <p:tgtEl>
                                          <p:spTgt spid="174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28"/>
      <p:bldP grpId="0" spid="1742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35"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6"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8437"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8438"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8439"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8440"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8441"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8442"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8443"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8444"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8445"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8446"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844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4、文化与文明</a:t>
            </a:r>
          </a:p>
        </p:txBody>
      </p:sp>
      <p:sp>
        <p:nvSpPr>
          <p:cNvPr id="18448"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3</a:t>
            </a:r>
          </a:p>
        </p:txBody>
      </p:sp>
      <p:sp>
        <p:nvSpPr>
          <p:cNvPr id="18449" name="直接连接符 26"/>
          <p:cNvSpPr>
            <a:spLocks noChangeShapeType="1"/>
          </p:cNvSpPr>
          <p:nvPr/>
        </p:nvSpPr>
        <p:spPr bwMode="auto">
          <a:xfrm flipH="1">
            <a:off x="552450" y="3213100"/>
            <a:ext cx="5580063" cy="0"/>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
        <p:nvSpPr>
          <p:cNvPr id="18450" name="TextBox 27"/>
          <p:cNvSpPr>
            <a:spLocks noChangeArrowheads="1"/>
          </p:cNvSpPr>
          <p:nvPr/>
        </p:nvSpPr>
        <p:spPr bwMode="auto">
          <a:xfrm>
            <a:off x="1344613" y="2752725"/>
            <a:ext cx="4824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文化偏重于精神，文明偏重于物质</a:t>
            </a:r>
          </a:p>
        </p:txBody>
      </p:sp>
      <p:sp>
        <p:nvSpPr>
          <p:cNvPr id="18451" name="Text Box 44"/>
          <p:cNvSpPr>
            <a:spLocks noChangeArrowheads="1"/>
          </p:cNvSpPr>
          <p:nvPr/>
        </p:nvSpPr>
        <p:spPr bwMode="auto">
          <a:xfrm>
            <a:off x="552450" y="3717925"/>
            <a:ext cx="56165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从形态上来看，文化偏重于精神和规范，而文明偏重于物质和技术。文明较容易比较和衡量，较易区分高低，如古埃及的金字塔、中国的长城、秦代的兵马俑等。</a:t>
            </a:r>
          </a:p>
        </p:txBody>
      </p:sp>
      <p:sp>
        <p:nvSpPr>
          <p:cNvPr id="18452" name="Text Box 44"/>
          <p:cNvSpPr>
            <a:spLocks noChangeArrowheads="1"/>
          </p:cNvSpPr>
          <p:nvPr/>
        </p:nvSpPr>
        <p:spPr bwMode="auto">
          <a:xfrm>
            <a:off x="552450" y="5040312"/>
            <a:ext cx="56165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因而，文明在考古学使用最为普遍；而文化则难以比较，因为各民族的价值观念不同，而价值是相对的。</a:t>
            </a:r>
          </a:p>
        </p:txBody>
      </p:sp>
      <p:sp>
        <p:nvSpPr>
          <p:cNvPr id="18453" name="直接连接符 3"/>
          <p:cNvSpPr>
            <a:spLocks noChangeShapeType="1"/>
          </p:cNvSpPr>
          <p:nvPr/>
        </p:nvSpPr>
        <p:spPr bwMode="auto">
          <a:xfrm flipH="1">
            <a:off x="6242050" y="1412875"/>
            <a:ext cx="0" cy="4968875"/>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pic>
        <p:nvPicPr>
          <p:cNvPr id="18454" name="图片 9"/>
          <p:cNvPicPr>
            <a:picLocks noChangeArrowheads="1" noChangeAspect="1"/>
          </p:cNvPicPr>
          <p:nvPr/>
        </p:nvPicPr>
        <p:blipFill>
          <a:blip r:embed="rId4">
            <a:extLst>
              <a:ext uri="{28A0092B-C50C-407E-A947-70E740481C1C}">
                <a14:useLocalDpi val="0"/>
              </a:ext>
            </a:extLst>
          </a:blip>
          <a:stretch>
            <a:fillRect/>
          </a:stretch>
        </p:blipFill>
        <p:spPr bwMode="auto">
          <a:xfrm>
            <a:off x="6529388" y="1366838"/>
            <a:ext cx="3960812" cy="5086350"/>
          </a:xfrm>
          <a:prstGeom prst="rect">
            <a:avLst/>
          </a:prstGeom>
          <a:noFill/>
          <a:ln cmpd="sng" w="9525">
            <a:solidFill>
              <a:schemeClr val="bg1"/>
            </a:solidFill>
            <a:miter lim="800000"/>
          </a:ln>
          <a:extLst>
            <a:ext uri="{909E8E84-426E-40DD-AFC4-6F175D3DCCD1}">
              <a14:hiddenFill>
                <a:solidFill>
                  <a:srgbClr val="FFFFFF"/>
                </a:solidFill>
              </a14:hiddenFill>
            </a:ext>
          </a:extLst>
        </p:spPr>
      </p:pic>
    </p:spTree>
  </p:cSld>
  <p:clrMapOvr>
    <a:masterClrMapping/>
  </p:clrMapOvr>
  <p:transition spd="slow">
    <p:wipe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8451"/>
                                        </p:tgtEl>
                                        <p:attrNameLst>
                                          <p:attrName>style.visibility</p:attrName>
                                        </p:attrNameLst>
                                      </p:cBhvr>
                                      <p:to>
                                        <p:strVal val="visible"/>
                                      </p:to>
                                    </p:set>
                                    <p:animScale>
                                      <p:cBhvr>
                                        <p:cTn decel="50000" dur="1000" fill="hold" id="7">
                                          <p:stCondLst>
                                            <p:cond delay="0"/>
                                          </p:stCondLst>
                                        </p:cTn>
                                        <p:tgtEl>
                                          <p:spTgt spid="184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18451"/>
                                        </p:tgtEl>
                                        <p:attrNameLst>
                                          <p:attrName>ppt_x,ppt_y</p:attrName>
                                        </p:attrNameLst>
                                      </p:cBhvr>
                                      <p:rCtr x="0" y="0"/>
                                    </p:animMotion>
                                    <p:animEffect filter="">
                                      <p:cBhvr>
                                        <p:cTn dur="1000" id="9"/>
                                        <p:tgtEl>
                                          <p:spTgt spid="18451"/>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18452"/>
                                        </p:tgtEl>
                                        <p:attrNameLst>
                                          <p:attrName>style.visibility</p:attrName>
                                        </p:attrNameLst>
                                      </p:cBhvr>
                                      <p:to>
                                        <p:strVal val="visible"/>
                                      </p:to>
                                    </p:set>
                                    <p:animScale>
                                      <p:cBhvr>
                                        <p:cTn decel="50000" dur="1000" fill="hold" id="12">
                                          <p:stCondLst>
                                            <p:cond delay="0"/>
                                          </p:stCondLst>
                                        </p:cTn>
                                        <p:tgtEl>
                                          <p:spTgt spid="184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18452"/>
                                        </p:tgtEl>
                                        <p:attrNameLst>
                                          <p:attrName>ppt_x,ppt_y</p:attrName>
                                        </p:attrNameLst>
                                      </p:cBhvr>
                                      <p:rCtr x="0" y="0"/>
                                    </p:animMotion>
                                    <p:animEffect filter="">
                                      <p:cBhvr>
                                        <p:cTn dur="1000" id="14"/>
                                        <p:tgtEl>
                                          <p:spTgt spid="184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51"/>
      <p:bldP grpId="0" spid="1845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459"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0"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9461"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9462"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9463"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9464"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9465"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9466"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9467"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9468"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9469"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9470"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947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4、文化与文明</a:t>
            </a:r>
          </a:p>
        </p:txBody>
      </p:sp>
      <p:sp>
        <p:nvSpPr>
          <p:cNvPr id="19472" name="矩形 25"/>
          <p:cNvSpPr>
            <a:spLocks noChangeArrowheads="1"/>
          </p:cNvSpPr>
          <p:nvPr/>
        </p:nvSpPr>
        <p:spPr bwMode="auto">
          <a:xfrm>
            <a:off x="552450" y="3500438"/>
            <a:ext cx="588963" cy="531812"/>
          </a:xfrm>
          <a:prstGeom prst="rect">
            <a:avLst/>
          </a:prstGeom>
          <a:solidFill>
            <a:srgbClr val="FF000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4</a:t>
            </a:r>
          </a:p>
        </p:txBody>
      </p:sp>
      <p:sp>
        <p:nvSpPr>
          <p:cNvPr id="19473" name="直接连接符 26"/>
          <p:cNvSpPr>
            <a:spLocks noChangeShapeType="1"/>
          </p:cNvSpPr>
          <p:nvPr/>
        </p:nvSpPr>
        <p:spPr bwMode="auto">
          <a:xfrm flipH="1">
            <a:off x="552450" y="4032250"/>
            <a:ext cx="5580063" cy="0"/>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sp>
        <p:nvSpPr>
          <p:cNvPr id="19474" name="TextBox 27"/>
          <p:cNvSpPr>
            <a:spLocks noChangeArrowheads="1"/>
          </p:cNvSpPr>
          <p:nvPr/>
        </p:nvSpPr>
        <p:spPr bwMode="auto">
          <a:xfrm>
            <a:off x="1344613" y="3573463"/>
            <a:ext cx="48244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文化一词是中性的，文明一词是褒义的</a:t>
            </a:r>
          </a:p>
        </p:txBody>
      </p:sp>
      <p:sp>
        <p:nvSpPr>
          <p:cNvPr id="19475" name="Text Box 44"/>
          <p:cNvSpPr>
            <a:spLocks noChangeArrowheads="1"/>
          </p:cNvSpPr>
          <p:nvPr/>
        </p:nvSpPr>
        <p:spPr bwMode="auto">
          <a:xfrm>
            <a:off x="552450" y="4476749"/>
            <a:ext cx="5257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从词义来看，“文化”是中性的，使用范围很广；而文明是褒性的，使用范围较窄。</a:t>
            </a:r>
          </a:p>
        </p:txBody>
      </p:sp>
      <p:sp>
        <p:nvSpPr>
          <p:cNvPr id="19476" name="Text Box 44"/>
          <p:cNvSpPr>
            <a:spLocks noChangeArrowheads="1"/>
          </p:cNvSpPr>
          <p:nvPr/>
        </p:nvSpPr>
        <p:spPr bwMode="auto">
          <a:xfrm>
            <a:off x="552450" y="5441949"/>
            <a:ext cx="5257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例如，可以说酒文化、食文化、服饰文化，但一般不说“酒文明”、“食文明”和“服饰文明”。</a:t>
            </a:r>
          </a:p>
        </p:txBody>
      </p:sp>
      <p:sp>
        <p:nvSpPr>
          <p:cNvPr id="19477" name="直接连接符 3"/>
          <p:cNvSpPr>
            <a:spLocks noChangeShapeType="1"/>
          </p:cNvSpPr>
          <p:nvPr/>
        </p:nvSpPr>
        <p:spPr bwMode="auto">
          <a:xfrm flipH="1">
            <a:off x="6242050" y="1412875"/>
            <a:ext cx="0" cy="4968875"/>
          </a:xfrm>
          <a:prstGeom prst="line">
            <a:avLst/>
          </a:prstGeom>
          <a:noFill/>
          <a:ln cap="flat" cmpd="sng" w="9525">
            <a:solidFill>
              <a:srgbClr val="FF0000">
                <a:alpha val="64000"/>
              </a:srgbClr>
            </a:solidFill>
            <a:round/>
          </a:ln>
          <a:extLst>
            <a:ext uri="{909E8E84-426E-40DD-AFC4-6F175D3DCCD1}">
              <a14:hiddenFill>
                <a:noFill/>
              </a14:hiddenFill>
            </a:ext>
          </a:extLst>
        </p:spPr>
        <p:txBody>
          <a:bodyPr/>
          <a:lstStyle/>
          <a:p>
            <a:endParaRPr altLang="en-US" lang="zh-CN"/>
          </a:p>
        </p:txBody>
      </p:sp>
      <p:pic>
        <p:nvPicPr>
          <p:cNvPr id="19478" name="Picture 4"/>
          <p:cNvPicPr>
            <a:picLocks noChangeArrowheads="1" noChangeAspect="1"/>
          </p:cNvPicPr>
          <p:nvPr/>
        </p:nvPicPr>
        <p:blipFill>
          <a:blip r:embed="rId4">
            <a:extLst>
              <a:ext uri="{28A0092B-C50C-407E-A947-70E740481C1C}">
                <a14:useLocalDpi val="0"/>
              </a:ext>
            </a:extLst>
          </a:blip>
          <a:stretch>
            <a:fillRect/>
          </a:stretch>
        </p:blipFill>
        <p:spPr bwMode="auto">
          <a:xfrm>
            <a:off x="6026150" y="735013"/>
            <a:ext cx="6169025" cy="6122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wipe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9475"/>
                                        </p:tgtEl>
                                        <p:attrNameLst>
                                          <p:attrName>style.visibility</p:attrName>
                                        </p:attrNameLst>
                                      </p:cBhvr>
                                      <p:to>
                                        <p:strVal val="visible"/>
                                      </p:to>
                                    </p:set>
                                    <p:animScale>
                                      <p:cBhvr>
                                        <p:cTn decel="50000" dur="1000" fill="hold" id="7">
                                          <p:stCondLst>
                                            <p:cond delay="0"/>
                                          </p:stCondLst>
                                        </p:cTn>
                                        <p:tgtEl>
                                          <p:spTgt spid="194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19475"/>
                                        </p:tgtEl>
                                        <p:attrNameLst>
                                          <p:attrName>ppt_x,ppt_y</p:attrName>
                                        </p:attrNameLst>
                                      </p:cBhvr>
                                      <p:rCtr x="0" y="0"/>
                                    </p:animMotion>
                                    <p:animEffect filter="">
                                      <p:cBhvr>
                                        <p:cTn dur="1000" id="9"/>
                                        <p:tgtEl>
                                          <p:spTgt spid="19475"/>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19476"/>
                                        </p:tgtEl>
                                        <p:attrNameLst>
                                          <p:attrName>style.visibility</p:attrName>
                                        </p:attrNameLst>
                                      </p:cBhvr>
                                      <p:to>
                                        <p:strVal val="visible"/>
                                      </p:to>
                                    </p:set>
                                    <p:animScale>
                                      <p:cBhvr>
                                        <p:cTn decel="50000" dur="1000" fill="hold" id="12">
                                          <p:stCondLst>
                                            <p:cond delay="0"/>
                                          </p:stCondLst>
                                        </p:cTn>
                                        <p:tgtEl>
                                          <p:spTgt spid="194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19476"/>
                                        </p:tgtEl>
                                        <p:attrNameLst>
                                          <p:attrName>ppt_x,ppt_y</p:attrName>
                                        </p:attrNameLst>
                                      </p:cBhvr>
                                      <p:rCtr x="0" y="0"/>
                                    </p:animMotion>
                                    <p:animEffect filter="">
                                      <p:cBhvr>
                                        <p:cTn dur="1000" id="14"/>
                                        <p:tgtEl>
                                          <p:spTgt spid="194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75"/>
      <p:bldP grpId="0" spid="1947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Picture 2"/>
          <p:cNvPicPr>
            <a:picLocks noChangeArrowheads="1" noChangeAspect="1"/>
          </p:cNvPicPr>
          <p:nvPr/>
        </p:nvPicPr>
        <p:blipFill>
          <a:blip r:embed="rId2">
            <a:extLst>
              <a:ext uri="{28A0092B-C50C-407E-A947-70E740481C1C}">
                <a14:useLocalDpi val="0"/>
              </a:ext>
            </a:extLst>
          </a:blip>
          <a:srcRect l="1102"/>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3" name="TextBox 3"/>
          <p:cNvSpPr>
            <a:spLocks noChangeArrowheads="1"/>
          </p:cNvSpPr>
          <p:nvPr/>
        </p:nvSpPr>
        <p:spPr bwMode="auto">
          <a:xfrm>
            <a:off x="10309224" y="6302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16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过渡页</a:t>
            </a:r>
          </a:p>
        </p:txBody>
      </p:sp>
      <p:sp>
        <p:nvSpPr>
          <p:cNvPr id="20484" name="直接连接符 4"/>
          <p:cNvSpPr>
            <a:spLocks noChangeShapeType="1"/>
          </p:cNvSpPr>
          <p:nvPr/>
        </p:nvSpPr>
        <p:spPr bwMode="auto">
          <a:xfrm>
            <a:off x="9553575" y="6470650"/>
            <a:ext cx="649288" cy="1588"/>
          </a:xfrm>
          <a:prstGeom prst="line">
            <a:avLst/>
          </a:prstGeom>
          <a:noFill/>
          <a:ln cap="flat" cmpd="sng" w="9525">
            <a:solidFill>
              <a:schemeClr val="accent1"/>
            </a:solidFill>
            <a:round/>
          </a:ln>
          <a:extLst>
            <a:ext uri="{909E8E84-426E-40DD-AFC4-6F175D3DCCD1}">
              <a14:hiddenFill>
                <a:noFill/>
              </a14:hiddenFill>
            </a:ext>
          </a:extLst>
        </p:spPr>
        <p:txBody>
          <a:bodyPr/>
          <a:lstStyle/>
          <a:p>
            <a:endParaRPr altLang="en-US" lang="zh-CN"/>
          </a:p>
        </p:txBody>
      </p:sp>
      <p:sp>
        <p:nvSpPr>
          <p:cNvPr id="20485" name="直接连接符 5"/>
          <p:cNvSpPr>
            <a:spLocks noChangeShapeType="1"/>
          </p:cNvSpPr>
          <p:nvPr/>
        </p:nvSpPr>
        <p:spPr bwMode="auto">
          <a:xfrm>
            <a:off x="11218863" y="6470650"/>
            <a:ext cx="647700" cy="1588"/>
          </a:xfrm>
          <a:prstGeom prst="line">
            <a:avLst/>
          </a:prstGeom>
          <a:noFill/>
          <a:ln cap="flat" cmpd="sng" w="9525">
            <a:solidFill>
              <a:schemeClr val="accent1"/>
            </a:solidFill>
            <a:round/>
          </a:ln>
          <a:extLst>
            <a:ext uri="{909E8E84-426E-40DD-AFC4-6F175D3DCCD1}">
              <a14:hiddenFill>
                <a:noFill/>
              </a14:hiddenFill>
            </a:ext>
          </a:extLst>
        </p:spPr>
        <p:txBody>
          <a:bodyPr/>
          <a:lstStyle/>
          <a:p>
            <a:endParaRPr altLang="en-US" lang="zh-CN"/>
          </a:p>
        </p:txBody>
      </p:sp>
      <p:sp>
        <p:nvSpPr>
          <p:cNvPr id="20486" name="直接连接符 7"/>
          <p:cNvSpPr>
            <a:spLocks noChangeShapeType="1"/>
          </p:cNvSpPr>
          <p:nvPr/>
        </p:nvSpPr>
        <p:spPr bwMode="auto">
          <a:xfrm>
            <a:off x="7897813" y="3238500"/>
            <a:ext cx="4297362" cy="1588"/>
          </a:xfrm>
          <a:prstGeom prst="line">
            <a:avLst/>
          </a:prstGeom>
          <a:noFill/>
          <a:ln cap="flat" cmpd="sng" w="9525">
            <a:solidFill>
              <a:schemeClr val="accent1"/>
            </a:solidFill>
            <a:round/>
          </a:ln>
          <a:extLst>
            <a:ext uri="{909E8E84-426E-40DD-AFC4-6F175D3DCCD1}">
              <a14:hiddenFill>
                <a:noFill/>
              </a14:hiddenFill>
            </a:ext>
          </a:extLst>
        </p:spPr>
        <p:txBody>
          <a:bodyPr/>
          <a:lstStyle/>
          <a:p>
            <a:endParaRPr altLang="en-US" lang="zh-CN"/>
          </a:p>
        </p:txBody>
      </p:sp>
      <p:sp>
        <p:nvSpPr>
          <p:cNvPr id="20487" name="TextBox 8"/>
          <p:cNvSpPr>
            <a:spLocks noChangeArrowheads="1"/>
          </p:cNvSpPr>
          <p:nvPr/>
        </p:nvSpPr>
        <p:spPr bwMode="auto">
          <a:xfrm>
            <a:off x="8739189" y="2420938"/>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20488" name="矩形 10"/>
          <p:cNvSpPr>
            <a:spLocks noChangeArrowheads="1"/>
          </p:cNvSpPr>
          <p:nvPr/>
        </p:nvSpPr>
        <p:spPr bwMode="auto">
          <a:xfrm>
            <a:off x="7897814" y="33496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企业文化的起源</a:t>
            </a:r>
          </a:p>
        </p:txBody>
      </p:sp>
      <p:sp>
        <p:nvSpPr>
          <p:cNvPr id="20489" name="矩形 11"/>
          <p:cNvSpPr>
            <a:spLocks noChangeArrowheads="1"/>
          </p:cNvSpPr>
          <p:nvPr/>
        </p:nvSpPr>
        <p:spPr bwMode="auto">
          <a:xfrm>
            <a:off x="7897814" y="37814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企业文化的定义</a:t>
            </a:r>
          </a:p>
        </p:txBody>
      </p:sp>
      <p:sp>
        <p:nvSpPr>
          <p:cNvPr id="20490" name="矩形 12"/>
          <p:cNvSpPr>
            <a:spLocks noChangeArrowheads="1"/>
          </p:cNvSpPr>
          <p:nvPr/>
        </p:nvSpPr>
        <p:spPr bwMode="auto">
          <a:xfrm>
            <a:off x="7897814" y="42132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优秀文化的重要性</a:t>
            </a:r>
          </a:p>
        </p:txBody>
      </p:sp>
      <p:sp>
        <p:nvSpPr>
          <p:cNvPr id="20491" name="矩形 13"/>
          <p:cNvSpPr>
            <a:spLocks noChangeArrowheads="1"/>
          </p:cNvSpPr>
          <p:nvPr/>
        </p:nvSpPr>
        <p:spPr bwMode="auto">
          <a:xfrm>
            <a:off x="7897814" y="46450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企业文化的功能</a:t>
            </a:r>
          </a:p>
        </p:txBody>
      </p:sp>
      <p:sp>
        <p:nvSpPr>
          <p:cNvPr id="20492" name="矩形 9"/>
          <p:cNvSpPr>
            <a:spLocks noChangeArrowheads="1"/>
          </p:cNvSpPr>
          <p:nvPr/>
        </p:nvSpPr>
        <p:spPr bwMode="auto">
          <a:xfrm>
            <a:off x="7897814" y="50768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不同的企业文化举例</a:t>
            </a:r>
          </a:p>
        </p:txBody>
      </p:sp>
      <p:sp>
        <p:nvSpPr>
          <p:cNvPr id="20493" name="矩形 14"/>
          <p:cNvSpPr>
            <a:spLocks noChangeArrowheads="1"/>
          </p:cNvSpPr>
          <p:nvPr/>
        </p:nvSpPr>
        <p:spPr bwMode="auto">
          <a:xfrm>
            <a:off x="7897814" y="55086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企业文化的认识误区</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00"/>
                                  </p:stCondLst>
                                  <p:childTnLst>
                                    <p:set>
                                      <p:cBhvr>
                                        <p:cTn dur="1" fill="hold" id="6">
                                          <p:stCondLst>
                                            <p:cond delay="0"/>
                                          </p:stCondLst>
                                        </p:cTn>
                                        <p:tgtEl>
                                          <p:spTgt spid="20487"/>
                                        </p:tgtEl>
                                        <p:attrNameLst>
                                          <p:attrName>style.visibility</p:attrName>
                                        </p:attrNameLst>
                                      </p:cBhvr>
                                      <p:to>
                                        <p:strVal val="visible"/>
                                      </p:to>
                                    </p:set>
                                    <p:animEffect filter="">
                                      <p:cBhvr>
                                        <p:cTn dur="500" id="7"/>
                                        <p:tgtEl>
                                          <p:spTgt spid="20487"/>
                                        </p:tgtEl>
                                      </p:cBhvr>
                                    </p:animEffect>
                                  </p:childTnLst>
                                </p:cTn>
                              </p:par>
                              <p:par>
                                <p:cTn accel="50000" fill="hold" grpId="1" id="8" nodeType="withEffect" presetClass="path" presetID="63" presetSubtype="0">
                                  <p:stCondLst>
                                    <p:cond delay="200"/>
                                  </p:stCondLst>
                                  <p:childTnLst>
                                    <p:animMotion origin="layout" path="M -0.87926 -3.44126E-06 L -4.00989E-06 -3.44126E-06" pathEditMode="relative" ptsTypes="AA" rAng="0">
                                      <p:cBhvr>
                                        <p:cTn dur="500" fill="hold" id="9"/>
                                        <p:tgtEl>
                                          <p:spTgt spid="20487"/>
                                        </p:tgtEl>
                                        <p:attrNameLst>
                                          <p:attrName>ppt_x,ppt_y</p:attrName>
                                        </p:attrNameLst>
                                      </p:cBhvr>
                                      <p:rCtr x="4396300" y="0"/>
                                    </p:animMotion>
                                  </p:childTnLst>
                                </p:cTn>
                              </p:par>
                              <p:par>
                                <p:cTn fill="hold" grpId="0" id="10" nodeType="withEffect" presetClass="entr" presetID="10" presetSubtype="0">
                                  <p:stCondLst>
                                    <p:cond delay="400"/>
                                  </p:stCondLst>
                                  <p:childTnLst>
                                    <p:set>
                                      <p:cBhvr>
                                        <p:cTn dur="1" fill="hold" id="11">
                                          <p:stCondLst>
                                            <p:cond delay="0"/>
                                          </p:stCondLst>
                                        </p:cTn>
                                        <p:tgtEl>
                                          <p:spTgt spid="20486"/>
                                        </p:tgtEl>
                                        <p:attrNameLst>
                                          <p:attrName>style.visibility</p:attrName>
                                        </p:attrNameLst>
                                      </p:cBhvr>
                                      <p:to>
                                        <p:strVal val="visible"/>
                                      </p:to>
                                    </p:set>
                                    <p:animEffect filter="">
                                      <p:cBhvr>
                                        <p:cTn dur="500" id="12"/>
                                        <p:tgtEl>
                                          <p:spTgt spid="20486"/>
                                        </p:tgtEl>
                                      </p:cBhvr>
                                    </p:animEffect>
                                  </p:childTnLst>
                                </p:cTn>
                              </p:par>
                              <p:par>
                                <p:cTn accel="50000" fill="hold" grpId="1" id="13" nodeType="withEffect" presetClass="path" presetID="63" presetSubtype="0">
                                  <p:stCondLst>
                                    <p:cond delay="400"/>
                                  </p:stCondLst>
                                  <p:childTnLst>
                                    <p:animMotion origin="layout" path="M -0.87926 -3.44126E-06 L -4.00989E-06 -3.44126E-06" pathEditMode="relative" ptsTypes="AA" rAng="0">
                                      <p:cBhvr>
                                        <p:cTn dur="500" fill="hold" id="14"/>
                                        <p:tgtEl>
                                          <p:spTgt spid="20486"/>
                                        </p:tgtEl>
                                        <p:attrNameLst>
                                          <p:attrName>ppt_x,ppt_y</p:attrName>
                                        </p:attrNameLst>
                                      </p:cBhvr>
                                      <p:rCtr x="4396300" y="0"/>
                                    </p:animMotion>
                                  </p:childTnLst>
                                </p:cTn>
                              </p:par>
                            </p:childTnLst>
                          </p:cTn>
                        </p:par>
                        <p:par>
                          <p:cTn fill="hold" id="15" nodeType="afterGroup">
                            <p:stCondLst>
                              <p:cond delay="900"/>
                            </p:stCondLst>
                            <p:childTnLst>
                              <p:par>
                                <p:cTn fill="hold" grpId="0" id="16" nodeType="afterEffect" presetClass="entr" presetID="52" presetSubtype="0">
                                  <p:stCondLst>
                                    <p:cond delay="0"/>
                                  </p:stCondLst>
                                  <p:childTnLst>
                                    <p:set>
                                      <p:cBhvr>
                                        <p:cTn dur="1" fill="hold" id="17">
                                          <p:stCondLst>
                                            <p:cond delay="0"/>
                                          </p:stCondLst>
                                        </p:cTn>
                                        <p:tgtEl>
                                          <p:spTgt spid="20488"/>
                                        </p:tgtEl>
                                        <p:attrNameLst>
                                          <p:attrName>style.visibility</p:attrName>
                                        </p:attrNameLst>
                                      </p:cBhvr>
                                      <p:to>
                                        <p:strVal val="visible"/>
                                      </p:to>
                                    </p:set>
                                    <p:animScale>
                                      <p:cBhvr>
                                        <p:cTn decel="50000" dur="1000" fill="hold" id="18">
                                          <p:stCondLst>
                                            <p:cond delay="0"/>
                                          </p:stCondLst>
                                        </p:cTn>
                                        <p:tgtEl>
                                          <p:spTgt spid="204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20488"/>
                                        </p:tgtEl>
                                        <p:attrNameLst>
                                          <p:attrName>ppt_x,ppt_y</p:attrName>
                                        </p:attrNameLst>
                                      </p:cBhvr>
                                      <p:rCtr x="0" y="0"/>
                                    </p:animMotion>
                                    <p:animEffect filter="">
                                      <p:cBhvr>
                                        <p:cTn dur="1000" id="20"/>
                                        <p:tgtEl>
                                          <p:spTgt spid="20488"/>
                                        </p:tgtEl>
                                      </p:cBhvr>
                                    </p:animEffect>
                                  </p:childTnLst>
                                </p:cTn>
                              </p:par>
                              <p:par>
                                <p:cTn fill="hold" grpId="0" id="21" nodeType="withEffect" presetClass="entr" presetID="52" presetSubtype="0">
                                  <p:stCondLst>
                                    <p:cond delay="200"/>
                                  </p:stCondLst>
                                  <p:iterate type="lt">
                                    <p:tmPct val="0"/>
                                  </p:iterate>
                                  <p:childTnLst>
                                    <p:set>
                                      <p:cBhvr>
                                        <p:cTn dur="1" fill="hold" id="22">
                                          <p:stCondLst>
                                            <p:cond delay="0"/>
                                          </p:stCondLst>
                                        </p:cTn>
                                        <p:tgtEl>
                                          <p:spTgt spid="20489"/>
                                        </p:tgtEl>
                                        <p:attrNameLst>
                                          <p:attrName>style.visibility</p:attrName>
                                        </p:attrNameLst>
                                      </p:cBhvr>
                                      <p:to>
                                        <p:strVal val="visible"/>
                                      </p:to>
                                    </p:set>
                                    <p:animScale>
                                      <p:cBhvr>
                                        <p:cTn decel="50000" dur="1000" fill="hold" id="23">
                                          <p:stCondLst>
                                            <p:cond delay="0"/>
                                          </p:stCondLst>
                                        </p:cTn>
                                        <p:tgtEl>
                                          <p:spTgt spid="2048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4">
                                          <p:stCondLst>
                                            <p:cond delay="0"/>
                                          </p:stCondLst>
                                        </p:cTn>
                                        <p:tgtEl>
                                          <p:spTgt spid="20489"/>
                                        </p:tgtEl>
                                        <p:attrNameLst>
                                          <p:attrName>ppt_x,ppt_y</p:attrName>
                                        </p:attrNameLst>
                                      </p:cBhvr>
                                      <p:rCtr x="0" y="0"/>
                                    </p:animMotion>
                                    <p:animEffect filter="">
                                      <p:cBhvr>
                                        <p:cTn dur="1000" id="25"/>
                                        <p:tgtEl>
                                          <p:spTgt spid="20489"/>
                                        </p:tgtEl>
                                      </p:cBhvr>
                                    </p:animEffect>
                                  </p:childTnLst>
                                </p:cTn>
                              </p:par>
                              <p:par>
                                <p:cTn fill="hold" grpId="0" id="26" nodeType="withEffect" presetClass="entr" presetID="52" presetSubtype="0">
                                  <p:stCondLst>
                                    <p:cond delay="400"/>
                                  </p:stCondLst>
                                  <p:iterate type="lt">
                                    <p:tmPct val="0"/>
                                  </p:iterate>
                                  <p:childTnLst>
                                    <p:set>
                                      <p:cBhvr>
                                        <p:cTn dur="1" fill="hold" id="27">
                                          <p:stCondLst>
                                            <p:cond delay="0"/>
                                          </p:stCondLst>
                                        </p:cTn>
                                        <p:tgtEl>
                                          <p:spTgt spid="20490"/>
                                        </p:tgtEl>
                                        <p:attrNameLst>
                                          <p:attrName>style.visibility</p:attrName>
                                        </p:attrNameLst>
                                      </p:cBhvr>
                                      <p:to>
                                        <p:strVal val="visible"/>
                                      </p:to>
                                    </p:set>
                                    <p:animScale>
                                      <p:cBhvr>
                                        <p:cTn decel="50000" dur="1000" fill="hold" id="28">
                                          <p:stCondLst>
                                            <p:cond delay="0"/>
                                          </p:stCondLst>
                                        </p:cTn>
                                        <p:tgtEl>
                                          <p:spTgt spid="2049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9">
                                          <p:stCondLst>
                                            <p:cond delay="0"/>
                                          </p:stCondLst>
                                        </p:cTn>
                                        <p:tgtEl>
                                          <p:spTgt spid="20490"/>
                                        </p:tgtEl>
                                        <p:attrNameLst>
                                          <p:attrName>ppt_x,ppt_y</p:attrName>
                                        </p:attrNameLst>
                                      </p:cBhvr>
                                      <p:rCtr x="0" y="0"/>
                                    </p:animMotion>
                                    <p:animEffect filter="">
                                      <p:cBhvr>
                                        <p:cTn dur="1000" id="30"/>
                                        <p:tgtEl>
                                          <p:spTgt spid="20490"/>
                                        </p:tgtEl>
                                      </p:cBhvr>
                                    </p:animEffect>
                                  </p:childTnLst>
                                </p:cTn>
                              </p:par>
                              <p:par>
                                <p:cTn fill="hold" grpId="0" id="31" nodeType="withEffect" presetClass="entr" presetID="52" presetSubtype="0">
                                  <p:stCondLst>
                                    <p:cond delay="600"/>
                                  </p:stCondLst>
                                  <p:iterate type="lt">
                                    <p:tmPct val="0"/>
                                  </p:iterate>
                                  <p:childTnLst>
                                    <p:set>
                                      <p:cBhvr>
                                        <p:cTn dur="1" fill="hold" id="32">
                                          <p:stCondLst>
                                            <p:cond delay="0"/>
                                          </p:stCondLst>
                                        </p:cTn>
                                        <p:tgtEl>
                                          <p:spTgt spid="20491"/>
                                        </p:tgtEl>
                                        <p:attrNameLst>
                                          <p:attrName>style.visibility</p:attrName>
                                        </p:attrNameLst>
                                      </p:cBhvr>
                                      <p:to>
                                        <p:strVal val="visible"/>
                                      </p:to>
                                    </p:set>
                                    <p:animScale>
                                      <p:cBhvr>
                                        <p:cTn decel="50000" dur="1000" fill="hold" id="33">
                                          <p:stCondLst>
                                            <p:cond delay="0"/>
                                          </p:stCondLst>
                                        </p:cTn>
                                        <p:tgtEl>
                                          <p:spTgt spid="2049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4">
                                          <p:stCondLst>
                                            <p:cond delay="0"/>
                                          </p:stCondLst>
                                        </p:cTn>
                                        <p:tgtEl>
                                          <p:spTgt spid="20491"/>
                                        </p:tgtEl>
                                        <p:attrNameLst>
                                          <p:attrName>ppt_x,ppt_y</p:attrName>
                                        </p:attrNameLst>
                                      </p:cBhvr>
                                      <p:rCtr x="0" y="0"/>
                                    </p:animMotion>
                                    <p:animEffect filter="">
                                      <p:cBhvr>
                                        <p:cTn dur="1000" id="35"/>
                                        <p:tgtEl>
                                          <p:spTgt spid="20491"/>
                                        </p:tgtEl>
                                      </p:cBhvr>
                                    </p:animEffect>
                                  </p:childTnLst>
                                </p:cTn>
                              </p:par>
                              <p:par>
                                <p:cTn fill="hold" grpId="0" id="36" nodeType="withEffect" presetClass="entr" presetID="52" presetSubtype="0">
                                  <p:stCondLst>
                                    <p:cond delay="800"/>
                                  </p:stCondLst>
                                  <p:iterate type="lt">
                                    <p:tmPct val="0"/>
                                  </p:iterate>
                                  <p:childTnLst>
                                    <p:set>
                                      <p:cBhvr>
                                        <p:cTn dur="1" fill="hold" id="37">
                                          <p:stCondLst>
                                            <p:cond delay="0"/>
                                          </p:stCondLst>
                                        </p:cTn>
                                        <p:tgtEl>
                                          <p:spTgt spid="20492"/>
                                        </p:tgtEl>
                                        <p:attrNameLst>
                                          <p:attrName>style.visibility</p:attrName>
                                        </p:attrNameLst>
                                      </p:cBhvr>
                                      <p:to>
                                        <p:strVal val="visible"/>
                                      </p:to>
                                    </p:set>
                                    <p:animScale>
                                      <p:cBhvr>
                                        <p:cTn decel="50000" dur="1000" fill="hold" id="38">
                                          <p:stCondLst>
                                            <p:cond delay="0"/>
                                          </p:stCondLst>
                                        </p:cTn>
                                        <p:tgtEl>
                                          <p:spTgt spid="204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9">
                                          <p:stCondLst>
                                            <p:cond delay="0"/>
                                          </p:stCondLst>
                                        </p:cTn>
                                        <p:tgtEl>
                                          <p:spTgt spid="20492"/>
                                        </p:tgtEl>
                                        <p:attrNameLst>
                                          <p:attrName>ppt_x,ppt_y</p:attrName>
                                        </p:attrNameLst>
                                      </p:cBhvr>
                                      <p:rCtr x="0" y="0"/>
                                    </p:animMotion>
                                    <p:animEffect filter="">
                                      <p:cBhvr>
                                        <p:cTn dur="1000" id="40"/>
                                        <p:tgtEl>
                                          <p:spTgt spid="20492"/>
                                        </p:tgtEl>
                                      </p:cBhvr>
                                    </p:animEffect>
                                  </p:childTnLst>
                                </p:cTn>
                              </p:par>
                              <p:par>
                                <p:cTn fill="hold" grpId="0" id="41" nodeType="withEffect" presetClass="entr" presetID="52" presetSubtype="0">
                                  <p:stCondLst>
                                    <p:cond delay="1000"/>
                                  </p:stCondLst>
                                  <p:iterate type="lt">
                                    <p:tmPct val="0"/>
                                  </p:iterate>
                                  <p:childTnLst>
                                    <p:set>
                                      <p:cBhvr>
                                        <p:cTn dur="1" fill="hold" id="42">
                                          <p:stCondLst>
                                            <p:cond delay="0"/>
                                          </p:stCondLst>
                                        </p:cTn>
                                        <p:tgtEl>
                                          <p:spTgt spid="20493"/>
                                        </p:tgtEl>
                                        <p:attrNameLst>
                                          <p:attrName>style.visibility</p:attrName>
                                        </p:attrNameLst>
                                      </p:cBhvr>
                                      <p:to>
                                        <p:strVal val="visible"/>
                                      </p:to>
                                    </p:set>
                                    <p:animScale>
                                      <p:cBhvr>
                                        <p:cTn decel="50000" dur="1000" fill="hold" id="43">
                                          <p:stCondLst>
                                            <p:cond delay="0"/>
                                          </p:stCondLst>
                                        </p:cTn>
                                        <p:tgtEl>
                                          <p:spTgt spid="2049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4">
                                          <p:stCondLst>
                                            <p:cond delay="0"/>
                                          </p:stCondLst>
                                        </p:cTn>
                                        <p:tgtEl>
                                          <p:spTgt spid="20493"/>
                                        </p:tgtEl>
                                        <p:attrNameLst>
                                          <p:attrName>ppt_x,ppt_y</p:attrName>
                                        </p:attrNameLst>
                                      </p:cBhvr>
                                      <p:rCtr x="0" y="0"/>
                                    </p:animMotion>
                                    <p:animEffect filter="">
                                      <p:cBhvr>
                                        <p:cTn dur="1000" id="45"/>
                                        <p:tgtEl>
                                          <p:spTgt spid="204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6"/>
      <p:bldP grpId="1" spid="20486"/>
      <p:bldP grpId="0" spid="20487"/>
      <p:bldP grpId="1" spid="20487"/>
      <p:bldP grpId="0" spid="20488"/>
      <p:bldP grpId="0" spid="20489"/>
      <p:bldP grpId="0" spid="20490"/>
      <p:bldP grpId="0" spid="20491"/>
      <p:bldP grpId="0" spid="20492"/>
      <p:bldP grpId="0" spid="2049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150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1509"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151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151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151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151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1514"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151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1516"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1517"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15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9" name="TextBox 5"/>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1600">
                <a:solidFill>
                  <a:schemeClr val="bg1"/>
                </a:solidFill>
                <a:latin charset="-122" panose="020b0503020204020204" pitchFamily="34" typeface="微软雅黑"/>
                <a:ea charset="-122" panose="020b0503020204020204" pitchFamily="34" typeface="微软雅黑"/>
                <a:sym charset="0" panose="020f0502020204030204" pitchFamily="34" typeface="Calibri"/>
              </a:rPr>
              <a:t>1、企业文化的起源</a:t>
            </a:r>
          </a:p>
        </p:txBody>
      </p:sp>
      <p:sp>
        <p:nvSpPr>
          <p:cNvPr id="21520" name="Text Box 44"/>
          <p:cNvSpPr>
            <a:spLocks noChangeArrowheads="1"/>
          </p:cNvSpPr>
          <p:nvPr/>
        </p:nvSpPr>
        <p:spPr bwMode="auto">
          <a:xfrm>
            <a:off x="6384925" y="2000250"/>
            <a:ext cx="545306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rgbClr val="000000"/>
                </a:solidFill>
                <a:latin charset="0" panose="020f0502020204030204" pitchFamily="34" typeface="Calibri"/>
                <a:cs charset="0" panose="020f0502020204030204" pitchFamily="34" typeface="Calibri"/>
                <a:sym charset="0" panose="020f0502020204030204" pitchFamily="34" typeface="Calibri"/>
              </a:rPr>
              <a:t>20世纪70年代中后期，世界经济史上最震撼人心的事情莫过于日本经济的迅速崛起。日本作为二战的战败国，在一片废墟上重建自己的国家。战后30年，日本经济总量增长了55倍，日本的汽车、电器、钢铁产业异军突起，风靡世界。</a:t>
            </a:r>
          </a:p>
        </p:txBody>
      </p:sp>
      <p:sp>
        <p:nvSpPr>
          <p:cNvPr id="21521" name="Text Box 44"/>
          <p:cNvSpPr>
            <a:spLocks noChangeArrowheads="1"/>
          </p:cNvSpPr>
          <p:nvPr/>
        </p:nvSpPr>
        <p:spPr bwMode="auto">
          <a:xfrm>
            <a:off x="6384925" y="3937000"/>
            <a:ext cx="54530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这股突如其来且异常强劲的“日本冲击波”迅速影响着全球几乎所有的市场，改变了世界经济的大格局。日本经济崛起的秘密何在？西方国家，尤其是美国的企业界和管理学界陷入了深深的反思之中。</a:t>
            </a:r>
          </a:p>
        </p:txBody>
      </p:sp>
      <p:pic>
        <p:nvPicPr>
          <p:cNvPr id="21522" name="Picture 2"/>
          <p:cNvPicPr>
            <a:picLocks noChangeArrowheads="1" noChangeAspect="1"/>
          </p:cNvPicPr>
          <p:nvPr/>
        </p:nvPicPr>
        <p:blipFill>
          <a:blip r:embed="rId4">
            <a:extLst>
              <a:ext uri="{28A0092B-C50C-407E-A947-70E740481C1C}">
                <a14:useLocalDpi val="0"/>
              </a:ext>
            </a:extLst>
          </a:blip>
          <a:stretch>
            <a:fillRect/>
          </a:stretch>
        </p:blipFill>
        <p:spPr bwMode="auto">
          <a:xfrm>
            <a:off x="644525" y="1828800"/>
            <a:ext cx="5381625" cy="3678238"/>
          </a:xfrm>
          <a:prstGeom prst="rect">
            <a:avLst/>
          </a:prstGeom>
          <a:noFill/>
          <a:ln cmpd="sng" w="19050">
            <a:solidFill>
              <a:srgbClr val="00B0F0"/>
            </a:solidFill>
            <a:miter lim="800000"/>
          </a:ln>
          <a:extLst>
            <a:ext uri="{909E8E84-426E-40DD-AFC4-6F175D3DCCD1}">
              <a14:hiddenFill>
                <a:solidFill>
                  <a:srgbClr val="FFFFFF"/>
                </a:solidFill>
              </a14:hiddenFill>
            </a:ext>
          </a:extLst>
        </p:spPr>
      </p:pic>
      <p:sp>
        <p:nvSpPr>
          <p:cNvPr id="21523" name="直接连接符 3"/>
          <p:cNvSpPr>
            <a:spLocks noChangeShapeType="1"/>
          </p:cNvSpPr>
          <p:nvPr/>
        </p:nvSpPr>
        <p:spPr bwMode="auto">
          <a:xfrm>
            <a:off x="6457950" y="1828800"/>
            <a:ext cx="532765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1524" name="直接连接符 11"/>
          <p:cNvSpPr>
            <a:spLocks noChangeShapeType="1"/>
          </p:cNvSpPr>
          <p:nvPr/>
        </p:nvSpPr>
        <p:spPr bwMode="auto">
          <a:xfrm>
            <a:off x="6457950" y="5507038"/>
            <a:ext cx="5327650" cy="1587"/>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1520"/>
                                        </p:tgtEl>
                                        <p:attrNameLst>
                                          <p:attrName>style.visibility</p:attrName>
                                        </p:attrNameLst>
                                      </p:cBhvr>
                                      <p:to>
                                        <p:strVal val="visible"/>
                                      </p:to>
                                    </p:set>
                                    <p:animScale>
                                      <p:cBhvr>
                                        <p:cTn decel="50000" dur="1000" fill="hold" id="7">
                                          <p:stCondLst>
                                            <p:cond delay="0"/>
                                          </p:stCondLst>
                                        </p:cTn>
                                        <p:tgtEl>
                                          <p:spTgt spid="215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1520"/>
                                        </p:tgtEl>
                                        <p:attrNameLst>
                                          <p:attrName>ppt_x,ppt_y</p:attrName>
                                        </p:attrNameLst>
                                      </p:cBhvr>
                                      <p:rCtr x="0" y="0"/>
                                    </p:animMotion>
                                    <p:animEffect filter="">
                                      <p:cBhvr>
                                        <p:cTn dur="1000" id="9"/>
                                        <p:tgtEl>
                                          <p:spTgt spid="21520"/>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1521"/>
                                        </p:tgtEl>
                                        <p:attrNameLst>
                                          <p:attrName>style.visibility</p:attrName>
                                        </p:attrNameLst>
                                      </p:cBhvr>
                                      <p:to>
                                        <p:strVal val="visible"/>
                                      </p:to>
                                    </p:set>
                                    <p:animScale>
                                      <p:cBhvr>
                                        <p:cTn decel="50000" dur="1000" fill="hold" id="12">
                                          <p:stCondLst>
                                            <p:cond delay="0"/>
                                          </p:stCondLst>
                                        </p:cTn>
                                        <p:tgtEl>
                                          <p:spTgt spid="215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1521"/>
                                        </p:tgtEl>
                                        <p:attrNameLst>
                                          <p:attrName>ppt_x,ppt_y</p:attrName>
                                        </p:attrNameLst>
                                      </p:cBhvr>
                                      <p:rCtr x="0" y="0"/>
                                    </p:animMotion>
                                    <p:animEffect filter="">
                                      <p:cBhvr>
                                        <p:cTn dur="1000" id="14"/>
                                        <p:tgtEl>
                                          <p:spTgt spid="215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20"/>
      <p:bldP grpId="0" spid="215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Picture 3"/>
          <p:cNvPicPr>
            <a:picLocks noChangeArrowheads="1" noChangeAspect="1"/>
          </p:cNvPicPr>
          <p:nvPr/>
        </p:nvPicPr>
        <p:blipFill>
          <a:blip r:embed="rId2">
            <a:extLst>
              <a:ext uri="{28A0092B-C50C-407E-A947-70E740481C1C}">
                <a14:useLocalDpi val="0"/>
              </a:ext>
            </a:extLst>
          </a:blip>
          <a:srcRect l="1102"/>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99" name="Picture 4"/>
          <p:cNvPicPr>
            <a:picLocks noChangeArrowheads="1" noChangeAspect="1"/>
          </p:cNvPicPr>
          <p:nvPr/>
        </p:nvPicPr>
        <p:blipFill>
          <a:blip r:embed="rId3">
            <a:extLst>
              <a:ext uri="{28A0092B-C50C-407E-A947-70E740481C1C}">
                <a14:useLocalDpi val="0"/>
              </a:ext>
            </a:extLst>
          </a:blip>
          <a:srcRect b="902" t="394"/>
          <a:stretch>
            <a:fillRect/>
          </a:stretch>
        </p:blipFill>
        <p:spPr bwMode="auto">
          <a:xfrm>
            <a:off x="1273175" y="0"/>
            <a:ext cx="5334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00" name="TextBox 3"/>
          <p:cNvSpPr>
            <a:spLocks noChangeArrowheads="1"/>
          </p:cNvSpPr>
          <p:nvPr/>
        </p:nvSpPr>
        <p:spPr bwMode="auto">
          <a:xfrm>
            <a:off x="10309224" y="6302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1600">
                <a:solidFill>
                  <a:srgbClr val="EFEFEF"/>
                </a:solidFill>
                <a:latin charset="-122" panose="020b0503020204020204" pitchFamily="34" typeface="微软雅黑"/>
                <a:ea charset="-122" panose="020b0503020204020204" pitchFamily="34" typeface="微软雅黑"/>
                <a:sym charset="-122" panose="020b0503020204020204" pitchFamily="34" typeface="微软雅黑"/>
              </a:rPr>
              <a:t>目录页</a:t>
            </a:r>
          </a:p>
        </p:txBody>
      </p:sp>
      <p:sp>
        <p:nvSpPr>
          <p:cNvPr id="4101" name="直接连接符 5"/>
          <p:cNvSpPr>
            <a:spLocks noChangeShapeType="1"/>
          </p:cNvSpPr>
          <p:nvPr/>
        </p:nvSpPr>
        <p:spPr bwMode="auto">
          <a:xfrm>
            <a:off x="9553575" y="6470650"/>
            <a:ext cx="649288" cy="1588"/>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02" name="直接连接符 6"/>
          <p:cNvSpPr>
            <a:spLocks noChangeShapeType="1"/>
          </p:cNvSpPr>
          <p:nvPr/>
        </p:nvSpPr>
        <p:spPr bwMode="auto">
          <a:xfrm>
            <a:off x="11218863" y="6470650"/>
            <a:ext cx="647700" cy="1588"/>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pic>
        <p:nvPicPr>
          <p:cNvPr id="4103" name="Picture 9"/>
          <p:cNvPicPr>
            <a:picLocks noChangeArrowheads="1" noChangeAspect="1"/>
          </p:cNvPicPr>
          <p:nvPr/>
        </p:nvPicPr>
        <p:blipFill>
          <a:blip r:embed="rId4">
            <a:extLst>
              <a:ext uri="{28A0092B-C50C-407E-A947-70E740481C1C}">
                <a14:useLocalDpi val="0"/>
              </a:ext>
            </a:extLst>
          </a:blip>
          <a:stretch>
            <a:fillRect/>
          </a:stretch>
        </p:blipFill>
        <p:spPr bwMode="auto">
          <a:xfrm>
            <a:off x="7789863" y="1592263"/>
            <a:ext cx="360045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4" name="Picture 6"/>
          <p:cNvPicPr>
            <a:picLocks noChangeArrowheads="1" noChangeAspect="1"/>
          </p:cNvPicPr>
          <p:nvPr/>
        </p:nvPicPr>
        <p:blipFill>
          <a:blip r:embed="rId5">
            <a:extLst>
              <a:ext uri="{28A0092B-C50C-407E-A947-70E740481C1C}">
                <a14:useLocalDpi val="0"/>
              </a:ext>
            </a:extLst>
          </a:blip>
          <a:stretch>
            <a:fillRect/>
          </a:stretch>
        </p:blipFill>
        <p:spPr bwMode="auto">
          <a:xfrm>
            <a:off x="4702175" y="2767013"/>
            <a:ext cx="360045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5" name="Picture 3"/>
          <p:cNvPicPr>
            <a:picLocks noChangeArrowheads="1" noChangeAspect="1"/>
          </p:cNvPicPr>
          <p:nvPr/>
        </p:nvPicPr>
        <p:blipFill>
          <a:blip r:embed="rId6">
            <a:extLst>
              <a:ext uri="{28A0092B-C50C-407E-A947-70E740481C1C}">
                <a14:useLocalDpi val="0"/>
              </a:ext>
            </a:extLst>
          </a:blip>
          <a:stretch>
            <a:fillRect/>
          </a:stretch>
        </p:blipFill>
        <p:spPr bwMode="auto">
          <a:xfrm>
            <a:off x="2209800" y="638175"/>
            <a:ext cx="3598863"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06" name="Oval 9"/>
          <p:cNvSpPr>
            <a:spLocks noChangeArrowheads="1" noChangeAspect="1"/>
          </p:cNvSpPr>
          <p:nvPr/>
        </p:nvSpPr>
        <p:spPr bwMode="auto">
          <a:xfrm>
            <a:off x="2389188" y="819150"/>
            <a:ext cx="3240087" cy="3238500"/>
          </a:xfrm>
          <a:custGeom>
            <a:gdLst>
              <a:gd fmla="+- 1465 0 0" name="G0"/>
              <a:gd fmla="+- 21600 0 1465" name="G1"/>
              <a:gd fmla="+- 21600 0 1465"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w="9525">
                <a:solidFill>
                  <a:srgbClr val="000000"/>
                </a:solidFill>
                <a:round/>
                <a:headEnd/>
                <a:tailEnd/>
              </a14:hiddenLine>
            </a:ext>
          </a:extLst>
        </p:spPr>
        <p:txBody>
          <a:bodyPr anchor="ctr"/>
          <a:lstStyle>
            <a:lvl1pPr>
              <a:tabLst>
                <a:tab pos="136525"/>
              </a:tabLst>
              <a:defRPr>
                <a:solidFill>
                  <a:schemeClr val="tx1"/>
                </a:solidFill>
                <a:latin charset="0" panose="020b0604020202020204" pitchFamily="34" typeface="Arial"/>
              </a:defRPr>
            </a:lvl1pPr>
            <a:lvl2pPr>
              <a:tabLst>
                <a:tab pos="136525"/>
              </a:tabLst>
              <a:defRPr>
                <a:solidFill>
                  <a:schemeClr val="tx1"/>
                </a:solidFill>
                <a:latin charset="0" panose="020b0604020202020204" pitchFamily="34" typeface="Arial"/>
              </a:defRPr>
            </a:lvl2pPr>
            <a:lvl3pPr>
              <a:tabLst>
                <a:tab pos="136525"/>
              </a:tabLst>
              <a:defRPr>
                <a:solidFill>
                  <a:schemeClr val="tx1"/>
                </a:solidFill>
                <a:latin charset="0" panose="020b0604020202020204" pitchFamily="34" typeface="Arial"/>
              </a:defRPr>
            </a:lvl3pPr>
            <a:lvl4pPr>
              <a:tabLst>
                <a:tab pos="136525"/>
              </a:tabLst>
              <a:defRPr>
                <a:solidFill>
                  <a:schemeClr val="tx1"/>
                </a:solidFill>
                <a:latin charset="0" panose="020b0604020202020204" pitchFamily="34" typeface="Arial"/>
              </a:defRPr>
            </a:lvl4pPr>
            <a:lvl5pPr>
              <a:tabLst>
                <a:tab pos="136525"/>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9pPr>
          </a:lstStyle>
          <a:p>
            <a:pPr algn="ctr" fontAlgn="ctr" lvl="2" marL="0">
              <a:buClr>
                <a:srgbClr val="FF0000"/>
              </a:buClr>
              <a:buSzPct val="70000"/>
            </a:pPr>
            <a:endParaRPr altLang="zh-CN" b="1" i="1" lang="zh-CN">
              <a:solidFill>
                <a:srgbClr val="FFFFFF"/>
              </a:solidFill>
              <a:latin charset="0" panose="020f0502020204030204" pitchFamily="34" typeface="Calibri"/>
              <a:sym charset="-122" panose="02010600030101010101" pitchFamily="2" typeface="宋体"/>
            </a:endParaRPr>
          </a:p>
        </p:txBody>
      </p:sp>
      <p:sp>
        <p:nvSpPr>
          <p:cNvPr id="4107" name="Oval 9"/>
          <p:cNvSpPr>
            <a:spLocks noChangeArrowheads="1" noChangeAspect="1"/>
          </p:cNvSpPr>
          <p:nvPr/>
        </p:nvSpPr>
        <p:spPr bwMode="auto">
          <a:xfrm>
            <a:off x="4881563" y="2946400"/>
            <a:ext cx="3240087" cy="3240088"/>
          </a:xfrm>
          <a:custGeom>
            <a:gdLst>
              <a:gd fmla="+- 1465 0 0" name="G0"/>
              <a:gd fmla="+- 21600 0 1465" name="G1"/>
              <a:gd fmla="+- 21600 0 1465"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w="9525">
                <a:solidFill>
                  <a:srgbClr val="000000"/>
                </a:solidFill>
                <a:round/>
                <a:headEnd/>
                <a:tailEnd/>
              </a14:hiddenLine>
            </a:ext>
          </a:extLst>
        </p:spPr>
        <p:txBody>
          <a:bodyPr anchor="ctr"/>
          <a:lstStyle>
            <a:lvl1pPr>
              <a:tabLst>
                <a:tab pos="136525"/>
              </a:tabLst>
              <a:defRPr>
                <a:solidFill>
                  <a:schemeClr val="tx1"/>
                </a:solidFill>
                <a:latin charset="0" panose="020b0604020202020204" pitchFamily="34" typeface="Arial"/>
              </a:defRPr>
            </a:lvl1pPr>
            <a:lvl2pPr>
              <a:tabLst>
                <a:tab pos="136525"/>
              </a:tabLst>
              <a:defRPr>
                <a:solidFill>
                  <a:schemeClr val="tx1"/>
                </a:solidFill>
                <a:latin charset="0" panose="020b0604020202020204" pitchFamily="34" typeface="Arial"/>
              </a:defRPr>
            </a:lvl2pPr>
            <a:lvl3pPr>
              <a:tabLst>
                <a:tab pos="136525"/>
              </a:tabLst>
              <a:defRPr>
                <a:solidFill>
                  <a:schemeClr val="tx1"/>
                </a:solidFill>
                <a:latin charset="0" panose="020b0604020202020204" pitchFamily="34" typeface="Arial"/>
              </a:defRPr>
            </a:lvl3pPr>
            <a:lvl4pPr>
              <a:tabLst>
                <a:tab pos="136525"/>
              </a:tabLst>
              <a:defRPr>
                <a:solidFill>
                  <a:schemeClr val="tx1"/>
                </a:solidFill>
                <a:latin charset="0" panose="020b0604020202020204" pitchFamily="34" typeface="Arial"/>
              </a:defRPr>
            </a:lvl4pPr>
            <a:lvl5pPr>
              <a:tabLst>
                <a:tab pos="136525"/>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9pPr>
          </a:lstStyle>
          <a:p>
            <a:pPr algn="ctr" fontAlgn="ctr" lvl="2" marL="0">
              <a:buClr>
                <a:srgbClr val="FF0000"/>
              </a:buClr>
              <a:buSzPct val="70000"/>
            </a:pPr>
            <a:endParaRPr altLang="zh-CN" b="1" i="1" lang="zh-CN">
              <a:solidFill>
                <a:srgbClr val="FFFFFF"/>
              </a:solidFill>
              <a:latin charset="0" panose="020f0502020204030204" pitchFamily="34" typeface="Calibri"/>
              <a:sym charset="-122" panose="02010600030101010101" pitchFamily="2" typeface="宋体"/>
            </a:endParaRPr>
          </a:p>
        </p:txBody>
      </p:sp>
      <p:sp>
        <p:nvSpPr>
          <p:cNvPr id="4108" name="Oval 9"/>
          <p:cNvSpPr>
            <a:spLocks noChangeArrowheads="1" noChangeAspect="1"/>
          </p:cNvSpPr>
          <p:nvPr/>
        </p:nvSpPr>
        <p:spPr bwMode="auto">
          <a:xfrm>
            <a:off x="7969250" y="1773238"/>
            <a:ext cx="3240088" cy="3240087"/>
          </a:xfrm>
          <a:custGeom>
            <a:gdLst>
              <a:gd fmla="+- 1465 0 0" name="G0"/>
              <a:gd fmla="+- 21600 0 1465" name="G1"/>
              <a:gd fmla="+- 21600 0 1465"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w="9525">
                <a:solidFill>
                  <a:srgbClr val="000000"/>
                </a:solidFill>
                <a:round/>
                <a:headEnd/>
                <a:tailEnd/>
              </a14:hiddenLine>
            </a:ext>
          </a:extLst>
        </p:spPr>
        <p:txBody>
          <a:bodyPr anchor="ctr"/>
          <a:lstStyle>
            <a:lvl1pPr>
              <a:tabLst>
                <a:tab pos="136525"/>
              </a:tabLst>
              <a:defRPr>
                <a:solidFill>
                  <a:schemeClr val="tx1"/>
                </a:solidFill>
                <a:latin charset="0" panose="020b0604020202020204" pitchFamily="34" typeface="Arial"/>
              </a:defRPr>
            </a:lvl1pPr>
            <a:lvl2pPr>
              <a:tabLst>
                <a:tab pos="136525"/>
              </a:tabLst>
              <a:defRPr>
                <a:solidFill>
                  <a:schemeClr val="tx1"/>
                </a:solidFill>
                <a:latin charset="0" panose="020b0604020202020204" pitchFamily="34" typeface="Arial"/>
              </a:defRPr>
            </a:lvl2pPr>
            <a:lvl3pPr>
              <a:tabLst>
                <a:tab pos="136525"/>
              </a:tabLst>
              <a:defRPr>
                <a:solidFill>
                  <a:schemeClr val="tx1"/>
                </a:solidFill>
                <a:latin charset="0" panose="020b0604020202020204" pitchFamily="34" typeface="Arial"/>
              </a:defRPr>
            </a:lvl3pPr>
            <a:lvl4pPr>
              <a:tabLst>
                <a:tab pos="136525"/>
              </a:tabLst>
              <a:defRPr>
                <a:solidFill>
                  <a:schemeClr val="tx1"/>
                </a:solidFill>
                <a:latin charset="0" panose="020b0604020202020204" pitchFamily="34" typeface="Arial"/>
              </a:defRPr>
            </a:lvl4pPr>
            <a:lvl5pPr>
              <a:tabLst>
                <a:tab pos="136525"/>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defRPr>
            </a:lvl9pPr>
          </a:lstStyle>
          <a:p>
            <a:pPr algn="ctr" fontAlgn="ctr" lvl="2" marL="0">
              <a:buClr>
                <a:srgbClr val="FF0000"/>
              </a:buClr>
              <a:buSzPct val="70000"/>
            </a:pPr>
            <a:endParaRPr altLang="zh-CN" b="1" i="1" lang="zh-CN">
              <a:solidFill>
                <a:srgbClr val="FFFFFF"/>
              </a:solidFill>
              <a:latin charset="0" panose="020f0502020204030204" pitchFamily="34" typeface="Calibri"/>
              <a:sym charset="-122" panose="02010600030101010101" pitchFamily="2" typeface="宋体"/>
            </a:endParaRPr>
          </a:p>
        </p:txBody>
      </p:sp>
      <p:sp>
        <p:nvSpPr>
          <p:cNvPr id="4109" name="直接连接符 10"/>
          <p:cNvSpPr>
            <a:spLocks noChangeShapeType="1"/>
          </p:cNvSpPr>
          <p:nvPr/>
        </p:nvSpPr>
        <p:spPr bwMode="auto">
          <a:xfrm>
            <a:off x="10736263" y="4538663"/>
            <a:ext cx="690562" cy="474662"/>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10" name="直接连接符 12"/>
          <p:cNvSpPr>
            <a:spLocks noChangeShapeType="1"/>
          </p:cNvSpPr>
          <p:nvPr/>
        </p:nvSpPr>
        <p:spPr bwMode="auto">
          <a:xfrm flipH="1">
            <a:off x="11426825" y="5013325"/>
            <a:ext cx="0" cy="287338"/>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11" name="TextBox 13"/>
          <p:cNvSpPr>
            <a:spLocks noChangeArrowheads="1"/>
          </p:cNvSpPr>
          <p:nvPr/>
        </p:nvSpPr>
        <p:spPr bwMode="auto">
          <a:xfrm>
            <a:off x="10058399" y="550068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4112" name="直接连接符 15"/>
          <p:cNvSpPr>
            <a:spLocks noChangeShapeType="1"/>
          </p:cNvSpPr>
          <p:nvPr/>
        </p:nvSpPr>
        <p:spPr bwMode="auto">
          <a:xfrm flipH="1">
            <a:off x="2190750" y="3584575"/>
            <a:ext cx="673100" cy="276225"/>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13" name="TextBox 18"/>
          <p:cNvSpPr>
            <a:spLocks noChangeArrowheads="1"/>
          </p:cNvSpPr>
          <p:nvPr/>
        </p:nvSpPr>
        <p:spPr bwMode="auto">
          <a:xfrm>
            <a:off x="2043113" y="453866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4114" name="直接连接符 20"/>
          <p:cNvSpPr>
            <a:spLocks noChangeShapeType="1"/>
          </p:cNvSpPr>
          <p:nvPr/>
        </p:nvSpPr>
        <p:spPr bwMode="auto">
          <a:xfrm flipH="1" flipV="1">
            <a:off x="6502400" y="1773238"/>
            <a:ext cx="0" cy="117475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15" name="直接连接符 22"/>
          <p:cNvSpPr>
            <a:spLocks noChangeShapeType="1"/>
          </p:cNvSpPr>
          <p:nvPr/>
        </p:nvSpPr>
        <p:spPr bwMode="auto">
          <a:xfrm flipV="1">
            <a:off x="6502400" y="1370013"/>
            <a:ext cx="531813" cy="403225"/>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16" name="TextBox 23"/>
          <p:cNvSpPr>
            <a:spLocks noChangeArrowheads="1"/>
          </p:cNvSpPr>
          <p:nvPr/>
        </p:nvSpPr>
        <p:spPr bwMode="auto">
          <a:xfrm>
            <a:off x="7105649" y="112395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117" name="直接连接符 2057"/>
          <p:cNvSpPr>
            <a:spLocks noChangeShapeType="1"/>
          </p:cNvSpPr>
          <p:nvPr/>
        </p:nvSpPr>
        <p:spPr bwMode="auto">
          <a:xfrm>
            <a:off x="2190750" y="3860800"/>
            <a:ext cx="1588" cy="504825"/>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Tree>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106"/>
                                        </p:tgtEl>
                                        <p:attrNameLst>
                                          <p:attrName>style.visibility</p:attrName>
                                        </p:attrNameLst>
                                      </p:cBhvr>
                                      <p:to>
                                        <p:strVal val="visible"/>
                                      </p:to>
                                    </p:set>
                                    <p:anim calcmode="lin" valueType="num">
                                      <p:cBhvr>
                                        <p:cTn dur="500" fill="hold" id="7"/>
                                        <p:tgtEl>
                                          <p:spTgt spid="4106"/>
                                        </p:tgtEl>
                                        <p:attrNameLst>
                                          <p:attrName>ppt_w</p:attrName>
                                        </p:attrNameLst>
                                      </p:cBhvr>
                                      <p:tavLst>
                                        <p:tav tm="0">
                                          <p:val>
                                            <p:fltVal val="0"/>
                                          </p:val>
                                        </p:tav>
                                        <p:tav tm="100000">
                                          <p:val>
                                            <p:strVal val="#ppt_w"/>
                                          </p:val>
                                        </p:tav>
                                      </p:tavLst>
                                    </p:anim>
                                    <p:anim calcmode="lin" valueType="num">
                                      <p:cBhvr>
                                        <p:cTn dur="500" fill="hold" id="8"/>
                                        <p:tgtEl>
                                          <p:spTgt spid="4106"/>
                                        </p:tgtEl>
                                        <p:attrNameLst>
                                          <p:attrName>ppt_h</p:attrName>
                                        </p:attrNameLst>
                                      </p:cBhvr>
                                      <p:tavLst>
                                        <p:tav tm="0">
                                          <p:val>
                                            <p:fltVal val="0"/>
                                          </p:val>
                                        </p:tav>
                                        <p:tav tm="100000">
                                          <p:val>
                                            <p:strVal val="#ppt_h"/>
                                          </p:val>
                                        </p:tav>
                                      </p:tavLst>
                                    </p:anim>
                                    <p:animEffect filter="">
                                      <p:cBhvr>
                                        <p:cTn dur="500" id="9"/>
                                        <p:tgtEl>
                                          <p:spTgt spid="4106"/>
                                        </p:tgtEl>
                                      </p:cBhvr>
                                    </p:animEffect>
                                  </p:childTnLst>
                                </p:cTn>
                              </p:par>
                              <p:par>
                                <p:cTn autoRev="1" fill="hold" grpId="1" id="10" nodeType="withEffect" presetClass="emph" presetID="6" presetSubtype="0" repeatCount="indefinite">
                                  <p:stCondLst>
                                    <p:cond delay="0"/>
                                  </p:stCondLst>
                                  <p:childTnLst>
                                    <p:animScale>
                                      <p:cBhvr>
                                        <p:cTn dur="1100" fill="hold" id="11"/>
                                        <p:tgtEl>
                                          <p:spTgt spid="4106"/>
                                        </p:tgtEl>
                                      </p:cBhvr>
                                      <p:by x="120000" y="120000"/>
                                    </p:animScale>
                                  </p:childTnLst>
                                </p:cTn>
                              </p:par>
                              <p:par>
                                <p:cTn fill="hold" grpId="0" id="12" nodeType="withEffect" presetClass="entr" presetID="10" presetSubtype="0">
                                  <p:stCondLst>
                                    <p:cond delay="0"/>
                                  </p:stCondLst>
                                  <p:childTnLst>
                                    <p:set>
                                      <p:cBhvr>
                                        <p:cTn dur="1" fill="hold" id="13">
                                          <p:stCondLst>
                                            <p:cond delay="0"/>
                                          </p:stCondLst>
                                        </p:cTn>
                                        <p:tgtEl>
                                          <p:spTgt spid="4107"/>
                                        </p:tgtEl>
                                        <p:attrNameLst>
                                          <p:attrName>style.visibility</p:attrName>
                                        </p:attrNameLst>
                                      </p:cBhvr>
                                      <p:to>
                                        <p:strVal val="visible"/>
                                      </p:to>
                                    </p:set>
                                    <p:anim calcmode="lin" valueType="num">
                                      <p:cBhvr>
                                        <p:cTn dur="500" fill="hold" id="14"/>
                                        <p:tgtEl>
                                          <p:spTgt spid="4107"/>
                                        </p:tgtEl>
                                        <p:attrNameLst>
                                          <p:attrName>ppt_w</p:attrName>
                                        </p:attrNameLst>
                                      </p:cBhvr>
                                      <p:tavLst>
                                        <p:tav tm="0">
                                          <p:val>
                                            <p:fltVal val="0"/>
                                          </p:val>
                                        </p:tav>
                                        <p:tav tm="100000">
                                          <p:val>
                                            <p:strVal val="#ppt_w"/>
                                          </p:val>
                                        </p:tav>
                                      </p:tavLst>
                                    </p:anim>
                                    <p:anim calcmode="lin" valueType="num">
                                      <p:cBhvr>
                                        <p:cTn dur="500" fill="hold" id="15"/>
                                        <p:tgtEl>
                                          <p:spTgt spid="4107"/>
                                        </p:tgtEl>
                                        <p:attrNameLst>
                                          <p:attrName>ppt_h</p:attrName>
                                        </p:attrNameLst>
                                      </p:cBhvr>
                                      <p:tavLst>
                                        <p:tav tm="0">
                                          <p:val>
                                            <p:fltVal val="0"/>
                                          </p:val>
                                        </p:tav>
                                        <p:tav tm="100000">
                                          <p:val>
                                            <p:strVal val="#ppt_h"/>
                                          </p:val>
                                        </p:tav>
                                      </p:tavLst>
                                    </p:anim>
                                    <p:animEffect filter="">
                                      <p:cBhvr>
                                        <p:cTn dur="500" id="16"/>
                                        <p:tgtEl>
                                          <p:spTgt spid="4107"/>
                                        </p:tgtEl>
                                      </p:cBhvr>
                                    </p:animEffect>
                                  </p:childTnLst>
                                </p:cTn>
                              </p:par>
                              <p:par>
                                <p:cTn autoRev="1" fill="hold" grpId="1" id="17" nodeType="withEffect" presetClass="emph" presetID="6" presetSubtype="0" repeatCount="indefinite">
                                  <p:stCondLst>
                                    <p:cond delay="0"/>
                                  </p:stCondLst>
                                  <p:childTnLst>
                                    <p:animScale>
                                      <p:cBhvr>
                                        <p:cTn dur="1100" fill="hold" id="18"/>
                                        <p:tgtEl>
                                          <p:spTgt spid="4107"/>
                                        </p:tgtEl>
                                      </p:cBhvr>
                                      <p:by x="120000" y="120000"/>
                                    </p:animScale>
                                  </p:childTnLst>
                                </p:cTn>
                              </p:par>
                              <p:par>
                                <p:cTn fill="hold" grpId="0" id="19" nodeType="withEffect" presetClass="entr" presetID="10" presetSubtype="0">
                                  <p:stCondLst>
                                    <p:cond delay="0"/>
                                  </p:stCondLst>
                                  <p:childTnLst>
                                    <p:set>
                                      <p:cBhvr>
                                        <p:cTn dur="1" fill="hold" id="20">
                                          <p:stCondLst>
                                            <p:cond delay="0"/>
                                          </p:stCondLst>
                                        </p:cTn>
                                        <p:tgtEl>
                                          <p:spTgt spid="4108"/>
                                        </p:tgtEl>
                                        <p:attrNameLst>
                                          <p:attrName>style.visibility</p:attrName>
                                        </p:attrNameLst>
                                      </p:cBhvr>
                                      <p:to>
                                        <p:strVal val="visible"/>
                                      </p:to>
                                    </p:set>
                                    <p:anim calcmode="lin" valueType="num">
                                      <p:cBhvr>
                                        <p:cTn dur="500" fill="hold" id="21"/>
                                        <p:tgtEl>
                                          <p:spTgt spid="4108"/>
                                        </p:tgtEl>
                                        <p:attrNameLst>
                                          <p:attrName>ppt_w</p:attrName>
                                        </p:attrNameLst>
                                      </p:cBhvr>
                                      <p:tavLst>
                                        <p:tav tm="0">
                                          <p:val>
                                            <p:fltVal val="0"/>
                                          </p:val>
                                        </p:tav>
                                        <p:tav tm="100000">
                                          <p:val>
                                            <p:strVal val="#ppt_w"/>
                                          </p:val>
                                        </p:tav>
                                      </p:tavLst>
                                    </p:anim>
                                    <p:anim calcmode="lin" valueType="num">
                                      <p:cBhvr>
                                        <p:cTn dur="500" fill="hold" id="22"/>
                                        <p:tgtEl>
                                          <p:spTgt spid="4108"/>
                                        </p:tgtEl>
                                        <p:attrNameLst>
                                          <p:attrName>ppt_h</p:attrName>
                                        </p:attrNameLst>
                                      </p:cBhvr>
                                      <p:tavLst>
                                        <p:tav tm="0">
                                          <p:val>
                                            <p:fltVal val="0"/>
                                          </p:val>
                                        </p:tav>
                                        <p:tav tm="100000">
                                          <p:val>
                                            <p:strVal val="#ppt_h"/>
                                          </p:val>
                                        </p:tav>
                                      </p:tavLst>
                                    </p:anim>
                                    <p:animEffect filter="">
                                      <p:cBhvr>
                                        <p:cTn dur="500" id="23"/>
                                        <p:tgtEl>
                                          <p:spTgt spid="4108"/>
                                        </p:tgtEl>
                                      </p:cBhvr>
                                    </p:animEffect>
                                  </p:childTnLst>
                                </p:cTn>
                              </p:par>
                              <p:par>
                                <p:cTn autoRev="1" fill="hold" grpId="1" id="24" nodeType="withEffect" presetClass="emph" presetID="6" presetSubtype="0" repeatCount="indefinite">
                                  <p:stCondLst>
                                    <p:cond delay="0"/>
                                  </p:stCondLst>
                                  <p:childTnLst>
                                    <p:animScale>
                                      <p:cBhvr>
                                        <p:cTn dur="1100" fill="hold" id="25"/>
                                        <p:tgtEl>
                                          <p:spTgt spid="4108"/>
                                        </p:tgtEl>
                                      </p:cBhvr>
                                      <p:by x="120000" y="120000"/>
                                    </p:animScale>
                                  </p:childTnLst>
                                </p:cTn>
                              </p:par>
                              <p:par>
                                <p:cTn fill="hold" id="26" nodeType="withEffect" presetClass="entr" presetID="10" presetSubtype="0">
                                  <p:stCondLst>
                                    <p:cond delay="0"/>
                                  </p:stCondLst>
                                  <p:childTnLst>
                                    <p:set>
                                      <p:cBhvr>
                                        <p:cTn dur="1" fill="hold" id="27">
                                          <p:stCondLst>
                                            <p:cond delay="0"/>
                                          </p:stCondLst>
                                        </p:cTn>
                                        <p:tgtEl>
                                          <p:spTgt spid="4105"/>
                                        </p:tgtEl>
                                        <p:attrNameLst>
                                          <p:attrName>style.visibility</p:attrName>
                                        </p:attrNameLst>
                                      </p:cBhvr>
                                      <p:to>
                                        <p:strVal val="visible"/>
                                      </p:to>
                                    </p:set>
                                    <p:anim calcmode="lin" valueType="num">
                                      <p:cBhvr>
                                        <p:cTn dur="500" fill="hold" id="28"/>
                                        <p:tgtEl>
                                          <p:spTgt spid="4105"/>
                                        </p:tgtEl>
                                        <p:attrNameLst>
                                          <p:attrName>ppt_w</p:attrName>
                                        </p:attrNameLst>
                                      </p:cBhvr>
                                      <p:tavLst>
                                        <p:tav tm="0">
                                          <p:val>
                                            <p:fltVal val="0"/>
                                          </p:val>
                                        </p:tav>
                                        <p:tav tm="100000">
                                          <p:val>
                                            <p:strVal val="#ppt_w"/>
                                          </p:val>
                                        </p:tav>
                                      </p:tavLst>
                                    </p:anim>
                                    <p:anim calcmode="lin" valueType="num">
                                      <p:cBhvr>
                                        <p:cTn dur="500" fill="hold" id="29"/>
                                        <p:tgtEl>
                                          <p:spTgt spid="4105"/>
                                        </p:tgtEl>
                                        <p:attrNameLst>
                                          <p:attrName>ppt_h</p:attrName>
                                        </p:attrNameLst>
                                      </p:cBhvr>
                                      <p:tavLst>
                                        <p:tav tm="0">
                                          <p:val>
                                            <p:fltVal val="0"/>
                                          </p:val>
                                        </p:tav>
                                        <p:tav tm="100000">
                                          <p:val>
                                            <p:strVal val="#ppt_h"/>
                                          </p:val>
                                        </p:tav>
                                      </p:tavLst>
                                    </p:anim>
                                    <p:animEffect filter="">
                                      <p:cBhvr>
                                        <p:cTn dur="500" id="30"/>
                                        <p:tgtEl>
                                          <p:spTgt spid="4105"/>
                                        </p:tgtEl>
                                      </p:cBhvr>
                                    </p:animEffect>
                                  </p:childTnLst>
                                </p:cTn>
                              </p:par>
                              <p:par>
                                <p:cTn autoRev="1" fill="hold" id="31" nodeType="withEffect" presetClass="emph" presetID="6" presetSubtype="0" repeatCount="indefinite">
                                  <p:stCondLst>
                                    <p:cond delay="0"/>
                                  </p:stCondLst>
                                  <p:childTnLst>
                                    <p:animScale>
                                      <p:cBhvr>
                                        <p:cTn dur="1100" fill="hold" id="32"/>
                                        <p:tgtEl>
                                          <p:spTgt spid="4105"/>
                                        </p:tgtEl>
                                      </p:cBhvr>
                                      <p:by x="80000" y="80000"/>
                                    </p:animScale>
                                  </p:childTnLst>
                                </p:cTn>
                              </p:par>
                              <p:par>
                                <p:cTn fill="hold" id="33" nodeType="withEffect" presetClass="entr" presetID="10" presetSubtype="0">
                                  <p:stCondLst>
                                    <p:cond delay="0"/>
                                  </p:stCondLst>
                                  <p:childTnLst>
                                    <p:set>
                                      <p:cBhvr>
                                        <p:cTn dur="1" fill="hold" id="34">
                                          <p:stCondLst>
                                            <p:cond delay="0"/>
                                          </p:stCondLst>
                                        </p:cTn>
                                        <p:tgtEl>
                                          <p:spTgt spid="4104"/>
                                        </p:tgtEl>
                                        <p:attrNameLst>
                                          <p:attrName>style.visibility</p:attrName>
                                        </p:attrNameLst>
                                      </p:cBhvr>
                                      <p:to>
                                        <p:strVal val="visible"/>
                                      </p:to>
                                    </p:set>
                                    <p:anim calcmode="lin" valueType="num">
                                      <p:cBhvr>
                                        <p:cTn dur="500" fill="hold" id="35"/>
                                        <p:tgtEl>
                                          <p:spTgt spid="4104"/>
                                        </p:tgtEl>
                                        <p:attrNameLst>
                                          <p:attrName>ppt_w</p:attrName>
                                        </p:attrNameLst>
                                      </p:cBhvr>
                                      <p:tavLst>
                                        <p:tav tm="0">
                                          <p:val>
                                            <p:fltVal val="0"/>
                                          </p:val>
                                        </p:tav>
                                        <p:tav tm="100000">
                                          <p:val>
                                            <p:strVal val="#ppt_w"/>
                                          </p:val>
                                        </p:tav>
                                      </p:tavLst>
                                    </p:anim>
                                    <p:anim calcmode="lin" valueType="num">
                                      <p:cBhvr>
                                        <p:cTn dur="500" fill="hold" id="36"/>
                                        <p:tgtEl>
                                          <p:spTgt spid="4104"/>
                                        </p:tgtEl>
                                        <p:attrNameLst>
                                          <p:attrName>ppt_h</p:attrName>
                                        </p:attrNameLst>
                                      </p:cBhvr>
                                      <p:tavLst>
                                        <p:tav tm="0">
                                          <p:val>
                                            <p:fltVal val="0"/>
                                          </p:val>
                                        </p:tav>
                                        <p:tav tm="100000">
                                          <p:val>
                                            <p:strVal val="#ppt_h"/>
                                          </p:val>
                                        </p:tav>
                                      </p:tavLst>
                                    </p:anim>
                                    <p:animEffect filter="">
                                      <p:cBhvr>
                                        <p:cTn dur="500" id="37"/>
                                        <p:tgtEl>
                                          <p:spTgt spid="4104"/>
                                        </p:tgtEl>
                                      </p:cBhvr>
                                    </p:animEffect>
                                  </p:childTnLst>
                                </p:cTn>
                              </p:par>
                              <p:par>
                                <p:cTn autoRev="1" fill="hold" id="38" nodeType="withEffect" presetClass="emph" presetID="6" presetSubtype="0" repeatCount="indefinite">
                                  <p:stCondLst>
                                    <p:cond delay="0"/>
                                  </p:stCondLst>
                                  <p:childTnLst>
                                    <p:animScale>
                                      <p:cBhvr>
                                        <p:cTn dur="1100" fill="hold" id="39"/>
                                        <p:tgtEl>
                                          <p:spTgt spid="4104"/>
                                        </p:tgtEl>
                                      </p:cBhvr>
                                      <p:by x="80000" y="80000"/>
                                    </p:animScale>
                                  </p:childTnLst>
                                </p:cTn>
                              </p:par>
                              <p:par>
                                <p:cTn fill="hold" id="40" nodeType="withEffect" presetClass="entr" presetID="10" presetSubtype="0">
                                  <p:stCondLst>
                                    <p:cond delay="0"/>
                                  </p:stCondLst>
                                  <p:childTnLst>
                                    <p:set>
                                      <p:cBhvr>
                                        <p:cTn dur="1" fill="hold" id="41">
                                          <p:stCondLst>
                                            <p:cond delay="0"/>
                                          </p:stCondLst>
                                        </p:cTn>
                                        <p:tgtEl>
                                          <p:spTgt spid="4103"/>
                                        </p:tgtEl>
                                        <p:attrNameLst>
                                          <p:attrName>style.visibility</p:attrName>
                                        </p:attrNameLst>
                                      </p:cBhvr>
                                      <p:to>
                                        <p:strVal val="visible"/>
                                      </p:to>
                                    </p:set>
                                    <p:anim calcmode="lin" valueType="num">
                                      <p:cBhvr>
                                        <p:cTn dur="500" fill="hold" id="42"/>
                                        <p:tgtEl>
                                          <p:spTgt spid="4103"/>
                                        </p:tgtEl>
                                        <p:attrNameLst>
                                          <p:attrName>ppt_w</p:attrName>
                                        </p:attrNameLst>
                                      </p:cBhvr>
                                      <p:tavLst>
                                        <p:tav tm="0">
                                          <p:val>
                                            <p:fltVal val="0"/>
                                          </p:val>
                                        </p:tav>
                                        <p:tav tm="100000">
                                          <p:val>
                                            <p:strVal val="#ppt_w"/>
                                          </p:val>
                                        </p:tav>
                                      </p:tavLst>
                                    </p:anim>
                                    <p:anim calcmode="lin" valueType="num">
                                      <p:cBhvr>
                                        <p:cTn dur="500" fill="hold" id="43"/>
                                        <p:tgtEl>
                                          <p:spTgt spid="4103"/>
                                        </p:tgtEl>
                                        <p:attrNameLst>
                                          <p:attrName>ppt_h</p:attrName>
                                        </p:attrNameLst>
                                      </p:cBhvr>
                                      <p:tavLst>
                                        <p:tav tm="0">
                                          <p:val>
                                            <p:fltVal val="0"/>
                                          </p:val>
                                        </p:tav>
                                        <p:tav tm="100000">
                                          <p:val>
                                            <p:strVal val="#ppt_h"/>
                                          </p:val>
                                        </p:tav>
                                      </p:tavLst>
                                    </p:anim>
                                    <p:animEffect filter="">
                                      <p:cBhvr>
                                        <p:cTn dur="500" id="44"/>
                                        <p:tgtEl>
                                          <p:spTgt spid="4103"/>
                                        </p:tgtEl>
                                      </p:cBhvr>
                                    </p:animEffect>
                                  </p:childTnLst>
                                </p:cTn>
                              </p:par>
                              <p:par>
                                <p:cTn autoRev="1" fill="hold" id="45" nodeType="withEffect" presetClass="emph" presetID="6" presetSubtype="0" repeatCount="indefinite">
                                  <p:stCondLst>
                                    <p:cond delay="0"/>
                                  </p:stCondLst>
                                  <p:childTnLst>
                                    <p:animScale>
                                      <p:cBhvr>
                                        <p:cTn dur="1100" fill="hold" id="46"/>
                                        <p:tgtEl>
                                          <p:spTgt spid="4103"/>
                                        </p:tgtEl>
                                      </p:cBhvr>
                                      <p:by x="80000" y="8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06"/>
      <p:bldP grpId="1" spid="4106"/>
      <p:bldP grpId="0" spid="4107"/>
      <p:bldP grpId="1" spid="4107"/>
      <p:bldP grpId="0" spid="4108"/>
      <p:bldP grpId="1" spid="410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253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2533"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253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253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253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253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2538"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253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2540"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2541"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254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43" name="TextBox 5"/>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1600">
                <a:solidFill>
                  <a:schemeClr val="bg1"/>
                </a:solidFill>
                <a:latin charset="-122" panose="020b0503020204020204" pitchFamily="34" typeface="微软雅黑"/>
                <a:ea charset="-122" panose="020b0503020204020204" pitchFamily="34" typeface="微软雅黑"/>
                <a:sym charset="0" panose="020f0502020204030204" pitchFamily="34" typeface="Calibri"/>
              </a:rPr>
              <a:t>1、企业文化的起源</a:t>
            </a:r>
          </a:p>
        </p:txBody>
      </p:sp>
      <p:sp>
        <p:nvSpPr>
          <p:cNvPr id="22544" name="Text Box 44"/>
          <p:cNvSpPr>
            <a:spLocks noChangeArrowheads="1"/>
          </p:cNvSpPr>
          <p:nvPr/>
        </p:nvSpPr>
        <p:spPr bwMode="auto">
          <a:xfrm>
            <a:off x="644525" y="1412875"/>
            <a:ext cx="2428875" cy="36576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各国众多致力于企业经营管理研究的学者在考察研究了日本企业的许多成功经验后一致认为：仅注重“硬”的方面，强调理性管理的时代已经过去了；既注重“硬”的方面管理、更注重“软”的方面的管理时代已经来临。这“软”的方面，便是企业文化！</a:t>
            </a:r>
          </a:p>
        </p:txBody>
      </p:sp>
      <p:sp>
        <p:nvSpPr>
          <p:cNvPr id="22545" name="Text Box 44"/>
          <p:cNvSpPr>
            <a:spLocks noChangeArrowheads="1"/>
          </p:cNvSpPr>
          <p:nvPr/>
        </p:nvSpPr>
        <p:spPr bwMode="auto">
          <a:xfrm>
            <a:off x="8616949" y="2965450"/>
            <a:ext cx="2357438"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企业文化学，作为工商管理和市场营销专业的专业课程，是一门管理学科，是管理理论的重要组成部分。但中国的企业文化研究还停留在粗浅的阶段，中国企业文化研究严重滞后于中国企业文化发展实践。</a:t>
            </a:r>
          </a:p>
        </p:txBody>
      </p:sp>
      <p:sp>
        <p:nvSpPr>
          <p:cNvPr id="22546" name="直接连接符 2"/>
          <p:cNvSpPr>
            <a:spLocks noChangeShapeType="1"/>
          </p:cNvSpPr>
          <p:nvPr/>
        </p:nvSpPr>
        <p:spPr bwMode="auto">
          <a:xfrm>
            <a:off x="644525" y="5300663"/>
            <a:ext cx="2355850" cy="1587"/>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2547" name="直接连接符 10"/>
          <p:cNvSpPr>
            <a:spLocks noChangeShapeType="1"/>
          </p:cNvSpPr>
          <p:nvPr/>
        </p:nvSpPr>
        <p:spPr bwMode="auto">
          <a:xfrm>
            <a:off x="8616950" y="2781300"/>
            <a:ext cx="2357438"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2548" name="直接连接符 12"/>
          <p:cNvSpPr>
            <a:spLocks noChangeShapeType="1"/>
          </p:cNvSpPr>
          <p:nvPr/>
        </p:nvSpPr>
        <p:spPr bwMode="auto">
          <a:xfrm>
            <a:off x="644525" y="5332413"/>
            <a:ext cx="235585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2549" name="直接连接符 13"/>
          <p:cNvSpPr>
            <a:spLocks noChangeShapeType="1"/>
          </p:cNvSpPr>
          <p:nvPr/>
        </p:nvSpPr>
        <p:spPr bwMode="auto">
          <a:xfrm>
            <a:off x="8616950" y="2749550"/>
            <a:ext cx="2357438"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pic>
        <p:nvPicPr>
          <p:cNvPr id="22550" name="Picture 2"/>
          <p:cNvPicPr>
            <a:picLocks noChangeArrowheads="1" noChangeAspect="1"/>
          </p:cNvPicPr>
          <p:nvPr/>
        </p:nvPicPr>
        <p:blipFill>
          <a:blip r:embed="rId4">
            <a:extLst>
              <a:ext uri="{28A0092B-C50C-407E-A947-70E740481C1C}">
                <a14:useLocalDpi val="0"/>
              </a:ext>
            </a:extLst>
          </a:blip>
          <a:stretch>
            <a:fillRect/>
          </a:stretch>
        </p:blipFill>
        <p:spPr bwMode="auto">
          <a:xfrm>
            <a:off x="3236913" y="1404938"/>
            <a:ext cx="5175250" cy="5119687"/>
          </a:xfrm>
          <a:prstGeom prst="rect">
            <a:avLst/>
          </a:prstGeom>
          <a:noFill/>
          <a:ln cmpd="sng" w="9525">
            <a:solidFill>
              <a:srgbClr val="A5A5A5"/>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2544"/>
                                        </p:tgtEl>
                                        <p:attrNameLst>
                                          <p:attrName>style.visibility</p:attrName>
                                        </p:attrNameLst>
                                      </p:cBhvr>
                                      <p:to>
                                        <p:strVal val="visible"/>
                                      </p:to>
                                    </p:set>
                                    <p:animScale>
                                      <p:cBhvr>
                                        <p:cTn decel="50000" dur="1000" fill="hold" id="7">
                                          <p:stCondLst>
                                            <p:cond delay="0"/>
                                          </p:stCondLst>
                                        </p:cTn>
                                        <p:tgtEl>
                                          <p:spTgt spid="225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2544"/>
                                        </p:tgtEl>
                                        <p:attrNameLst>
                                          <p:attrName>ppt_x,ppt_y</p:attrName>
                                        </p:attrNameLst>
                                      </p:cBhvr>
                                      <p:rCtr x="0" y="0"/>
                                    </p:animMotion>
                                    <p:animEffect filter="">
                                      <p:cBhvr>
                                        <p:cTn dur="1000" id="9"/>
                                        <p:tgtEl>
                                          <p:spTgt spid="22544"/>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2545"/>
                                        </p:tgtEl>
                                        <p:attrNameLst>
                                          <p:attrName>style.visibility</p:attrName>
                                        </p:attrNameLst>
                                      </p:cBhvr>
                                      <p:to>
                                        <p:strVal val="visible"/>
                                      </p:to>
                                    </p:set>
                                    <p:animScale>
                                      <p:cBhvr>
                                        <p:cTn decel="50000" dur="1000" fill="hold" id="12">
                                          <p:stCondLst>
                                            <p:cond delay="0"/>
                                          </p:stCondLst>
                                        </p:cTn>
                                        <p:tgtEl>
                                          <p:spTgt spid="225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2545"/>
                                        </p:tgtEl>
                                        <p:attrNameLst>
                                          <p:attrName>ppt_x,ppt_y</p:attrName>
                                        </p:attrNameLst>
                                      </p:cBhvr>
                                      <p:rCtr x="0" y="0"/>
                                    </p:animMotion>
                                    <p:animEffect filter="">
                                      <p:cBhvr>
                                        <p:cTn dur="1000" id="14"/>
                                        <p:tgtEl>
                                          <p:spTgt spid="225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44"/>
      <p:bldP grpId="0" spid="2254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55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355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3557"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355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355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356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356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3562"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356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3564"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3565"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356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6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2、企业文化的定义</a:t>
            </a:r>
          </a:p>
        </p:txBody>
      </p:sp>
      <p:pic>
        <p:nvPicPr>
          <p:cNvPr id="23568" name="Picture 6"/>
          <p:cNvPicPr>
            <a:picLocks noChangeArrowheads="1" noChangeAspect="1"/>
          </p:cNvPicPr>
          <p:nvPr/>
        </p:nvPicPr>
        <p:blipFill>
          <a:blip r:embed="rId4">
            <a:extLst>
              <a:ext uri="{28A0092B-C50C-407E-A947-70E740481C1C}">
                <a14:useLocalDpi val="0"/>
              </a:ext>
            </a:extLst>
          </a:blip>
          <a:stretch>
            <a:fillRect/>
          </a:stretch>
        </p:blipFill>
        <p:spPr bwMode="auto">
          <a:xfrm>
            <a:off x="650875" y="1557338"/>
            <a:ext cx="7127875" cy="4751387"/>
          </a:xfrm>
          <a:prstGeom prst="rect">
            <a:avLst/>
          </a:prstGeom>
          <a:noFill/>
          <a:ln cmpd="sng" w="9525">
            <a:solidFill>
              <a:srgbClr val="A5A5A5"/>
            </a:solidFill>
            <a:miter lim="800000"/>
          </a:ln>
          <a:extLst>
            <a:ext uri="{909E8E84-426E-40DD-AFC4-6F175D3DCCD1}">
              <a14:hiddenFill>
                <a:solidFill>
                  <a:srgbClr val="FFFFFF"/>
                </a:solidFill>
              </a14:hiddenFill>
            </a:ext>
          </a:extLst>
        </p:spPr>
      </p:pic>
      <p:sp>
        <p:nvSpPr>
          <p:cNvPr id="23569" name="Text Box 44"/>
          <p:cNvSpPr>
            <a:spLocks noChangeArrowheads="1"/>
          </p:cNvSpPr>
          <p:nvPr/>
        </p:nvSpPr>
        <p:spPr bwMode="auto">
          <a:xfrm>
            <a:off x="8042274" y="1558925"/>
            <a:ext cx="3795713"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当你进入一个企业时，就会感觉到这个企业的一种氛围，这是企业通过自身生产经营的产品及服务，反映出的企业特有的群体意识、价值观念和行为规范，这种氛围实质上就是企业文化。</a:t>
            </a:r>
          </a:p>
        </p:txBody>
      </p:sp>
      <p:sp>
        <p:nvSpPr>
          <p:cNvPr id="23570" name="Text Box 44"/>
          <p:cNvSpPr>
            <a:spLocks noChangeArrowheads="1"/>
          </p:cNvSpPr>
          <p:nvPr/>
        </p:nvSpPr>
        <p:spPr bwMode="auto">
          <a:xfrm>
            <a:off x="8042274" y="3937000"/>
            <a:ext cx="3795713"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企业文化也没有一个确切的定义，我们选取通用的定义为：企业文化是企业的全体成员在生产、经营和管理中共同习得并享有的以价值观为核心的一系列观念、制度、行为规范及物质表征的总和。</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3569"/>
                                        </p:tgtEl>
                                        <p:attrNameLst>
                                          <p:attrName>style.visibility</p:attrName>
                                        </p:attrNameLst>
                                      </p:cBhvr>
                                      <p:to>
                                        <p:strVal val="visible"/>
                                      </p:to>
                                    </p:set>
                                    <p:animScale>
                                      <p:cBhvr>
                                        <p:cTn decel="50000" dur="1000" fill="hold" id="7">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3569"/>
                                        </p:tgtEl>
                                        <p:attrNameLst>
                                          <p:attrName>ppt_x,ppt_y</p:attrName>
                                        </p:attrNameLst>
                                      </p:cBhvr>
                                      <p:rCtr x="0" y="0"/>
                                    </p:animMotion>
                                    <p:animEffect filter="">
                                      <p:cBhvr>
                                        <p:cTn dur="1000" id="9"/>
                                        <p:tgtEl>
                                          <p:spTgt spid="23569"/>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3570"/>
                                        </p:tgtEl>
                                        <p:attrNameLst>
                                          <p:attrName>style.visibility</p:attrName>
                                        </p:attrNameLst>
                                      </p:cBhvr>
                                      <p:to>
                                        <p:strVal val="visible"/>
                                      </p:to>
                                    </p:set>
                                    <p:animScale>
                                      <p:cBhvr>
                                        <p:cTn decel="50000" dur="1000" fill="hold" id="12">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3570"/>
                                        </p:tgtEl>
                                        <p:attrNameLst>
                                          <p:attrName>ppt_x,ppt_y</p:attrName>
                                        </p:attrNameLst>
                                      </p:cBhvr>
                                      <p:rCtr x="0" y="0"/>
                                    </p:animMotion>
                                    <p:animEffect filter="">
                                      <p:cBhvr>
                                        <p:cTn dur="1000" id="14"/>
                                        <p:tgtEl>
                                          <p:spTgt spid="235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69"/>
      <p:bldP grpId="0" spid="2357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79"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4580"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4581"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4582"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4583"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4584"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4585"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4586"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4587"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4588"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4589"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459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9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2、企业文化的定义</a:t>
            </a:r>
          </a:p>
        </p:txBody>
      </p:sp>
      <p:sp>
        <p:nvSpPr>
          <p:cNvPr id="24592" name="Text Box 44"/>
          <p:cNvSpPr>
            <a:spLocks noChangeArrowheads="1"/>
          </p:cNvSpPr>
          <p:nvPr/>
        </p:nvSpPr>
        <p:spPr bwMode="auto">
          <a:xfrm>
            <a:off x="6889749" y="1890713"/>
            <a:ext cx="49498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是整个社会文化中的“亚文化”或“次文化”。企业文化在国外也称之为公司文化、组织文化、社团文化等。任何企业都是有文化的，不存在没有文化的组织，只有不同文化的组织。文化是企业的头脑。一个企业没有文化就等于没有灵魂。</a:t>
            </a:r>
          </a:p>
        </p:txBody>
      </p:sp>
      <p:sp>
        <p:nvSpPr>
          <p:cNvPr id="24593" name="Text Box 44"/>
          <p:cNvSpPr>
            <a:spLocks noChangeArrowheads="1"/>
          </p:cNvSpPr>
          <p:nvPr/>
        </p:nvSpPr>
        <p:spPr bwMode="auto">
          <a:xfrm>
            <a:off x="6889749" y="3937000"/>
            <a:ext cx="49498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貌似不可琢磨，其实在企业内部如同空气一般无处不在。衡量企业文化的标准，只有显著程度、优劣和现实性，而不是有或无。只要有人群存在，他们的行为就构成一定的文化。对企业来讲，企业文化无处不在，只是我们视而不见，或者其支离破碎罢了。</a:t>
            </a:r>
          </a:p>
        </p:txBody>
      </p:sp>
      <p:pic>
        <p:nvPicPr>
          <p:cNvPr id="24594" name="Picture 8"/>
          <p:cNvPicPr>
            <a:picLocks noChangeArrowheads="1" noChangeAspect="1"/>
          </p:cNvPicPr>
          <p:nvPr/>
        </p:nvPicPr>
        <p:blipFill>
          <a:blip r:embed="rId4">
            <a:extLst>
              <a:ext uri="{28A0092B-C50C-407E-A947-70E740481C1C}">
                <a14:useLocalDpi val="0"/>
              </a:ext>
            </a:extLst>
          </a:blip>
          <a:stretch>
            <a:fillRect/>
          </a:stretch>
        </p:blipFill>
        <p:spPr bwMode="auto">
          <a:xfrm>
            <a:off x="336550" y="1603375"/>
            <a:ext cx="3111500" cy="4667250"/>
          </a:xfrm>
          <a:prstGeom prst="rect">
            <a:avLst/>
          </a:prstGeom>
          <a:noFill/>
          <a:ln cmpd="sng" w="19050">
            <a:solidFill>
              <a:srgbClr val="00B0F0"/>
            </a:solidFill>
            <a:miter lim="800000"/>
          </a:ln>
          <a:extLst>
            <a:ext uri="{909E8E84-426E-40DD-AFC4-6F175D3DCCD1}">
              <a14:hiddenFill>
                <a:solidFill>
                  <a:srgbClr val="FFFFFF"/>
                </a:solidFill>
              </a14:hiddenFill>
            </a:ext>
          </a:extLst>
        </p:spPr>
      </p:pic>
      <p:pic>
        <p:nvPicPr>
          <p:cNvPr id="24595" name="Picture 9"/>
          <p:cNvPicPr>
            <a:picLocks noChangeArrowheads="1" noChangeAspect="1"/>
          </p:cNvPicPr>
          <p:nvPr/>
        </p:nvPicPr>
        <p:blipFill>
          <a:blip r:embed="rId5">
            <a:extLst>
              <a:ext uri="{28A0092B-C50C-407E-A947-70E740481C1C}">
                <a14:useLocalDpi val="0"/>
              </a:ext>
            </a:extLst>
          </a:blip>
          <a:stretch>
            <a:fillRect/>
          </a:stretch>
        </p:blipFill>
        <p:spPr bwMode="auto">
          <a:xfrm>
            <a:off x="3578225" y="1603375"/>
            <a:ext cx="3109913" cy="4667250"/>
          </a:xfrm>
          <a:prstGeom prst="rect">
            <a:avLst/>
          </a:prstGeom>
          <a:noFill/>
          <a:ln cmpd="sng" w="19050">
            <a:solidFill>
              <a:srgbClr val="00B0F0"/>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4592"/>
                                        </p:tgtEl>
                                        <p:attrNameLst>
                                          <p:attrName>style.visibility</p:attrName>
                                        </p:attrNameLst>
                                      </p:cBhvr>
                                      <p:to>
                                        <p:strVal val="visible"/>
                                      </p:to>
                                    </p:set>
                                    <p:animScale>
                                      <p:cBhvr>
                                        <p:cTn decel="50000" dur="1000" fill="hold" id="7">
                                          <p:stCondLst>
                                            <p:cond delay="0"/>
                                          </p:stCondLst>
                                        </p:cTn>
                                        <p:tgtEl>
                                          <p:spTgt spid="245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4592"/>
                                        </p:tgtEl>
                                        <p:attrNameLst>
                                          <p:attrName>ppt_x,ppt_y</p:attrName>
                                        </p:attrNameLst>
                                      </p:cBhvr>
                                      <p:rCtr x="0" y="0"/>
                                    </p:animMotion>
                                    <p:animEffect filter="">
                                      <p:cBhvr>
                                        <p:cTn dur="1000" id="9"/>
                                        <p:tgtEl>
                                          <p:spTgt spid="24592"/>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4593"/>
                                        </p:tgtEl>
                                        <p:attrNameLst>
                                          <p:attrName>style.visibility</p:attrName>
                                        </p:attrNameLst>
                                      </p:cBhvr>
                                      <p:to>
                                        <p:strVal val="visible"/>
                                      </p:to>
                                    </p:set>
                                    <p:animScale>
                                      <p:cBhvr>
                                        <p:cTn decel="50000" dur="1000" fill="hold" id="12">
                                          <p:stCondLst>
                                            <p:cond delay="0"/>
                                          </p:stCondLst>
                                        </p:cTn>
                                        <p:tgtEl>
                                          <p:spTgt spid="2459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4593"/>
                                        </p:tgtEl>
                                        <p:attrNameLst>
                                          <p:attrName>ppt_x,ppt_y</p:attrName>
                                        </p:attrNameLst>
                                      </p:cBhvr>
                                      <p:rCtr x="0" y="0"/>
                                    </p:animMotion>
                                    <p:animEffect filter="">
                                      <p:cBhvr>
                                        <p:cTn dur="1000" id="14"/>
                                        <p:tgtEl>
                                          <p:spTgt spid="245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92"/>
      <p:bldP grpId="0" spid="2459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560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5605"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560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560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560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560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5610"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561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5612"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5613"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56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1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3、优秀文化的重要性</a:t>
            </a:r>
          </a:p>
        </p:txBody>
      </p:sp>
      <p:sp>
        <p:nvSpPr>
          <p:cNvPr id="25616" name="Text Box 44"/>
          <p:cNvSpPr>
            <a:spLocks noChangeArrowheads="1"/>
          </p:cNvSpPr>
          <p:nvPr/>
        </p:nvSpPr>
        <p:spPr bwMode="auto">
          <a:xfrm>
            <a:off x="6961189" y="2151063"/>
            <a:ext cx="47323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文化优劣的判断标准是什么？判断一个企业文化优劣的主要标准是看企业文化能否提升企业竞争能力。凡是有利于企业竞争能力提高的文化就是先进的文化，否则就是落后文化。</a:t>
            </a:r>
          </a:p>
        </p:txBody>
      </p:sp>
      <p:sp>
        <p:nvSpPr>
          <p:cNvPr id="25617" name="Text Box 44"/>
          <p:cNvSpPr>
            <a:spLocks noChangeArrowheads="1"/>
          </p:cNvSpPr>
          <p:nvPr/>
        </p:nvSpPr>
        <p:spPr bwMode="auto">
          <a:xfrm>
            <a:off x="6961189" y="3937000"/>
            <a:ext cx="473233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一个优秀的企业必有蕴藏于内的优秀的企业文化。优秀的企业文化，是企业成长的根本原因。企业之间的竞争越来越表现为文化的竞争，资源是会枯竭的，唯有文化生生不息。</a:t>
            </a:r>
          </a:p>
        </p:txBody>
      </p:sp>
      <p:pic>
        <p:nvPicPr>
          <p:cNvPr id="25618" name="Picture 2"/>
          <p:cNvPicPr>
            <a:picLocks noChangeArrowheads="1" noChangeAspect="1"/>
          </p:cNvPicPr>
          <p:nvPr/>
        </p:nvPicPr>
        <p:blipFill>
          <a:blip r:embed="rId4">
            <a:extLst>
              <a:ext uri="{28A0092B-C50C-407E-A947-70E740481C1C}">
                <a14:useLocalDpi val="0"/>
              </a:ext>
            </a:extLst>
          </a:blip>
          <a:stretch>
            <a:fillRect/>
          </a:stretch>
        </p:blipFill>
        <p:spPr bwMode="auto">
          <a:xfrm>
            <a:off x="671513" y="1752600"/>
            <a:ext cx="5957887" cy="3967163"/>
          </a:xfrm>
          <a:prstGeom prst="rect">
            <a:avLst/>
          </a:prstGeom>
          <a:noFill/>
          <a:ln cmpd="sng" w="19050">
            <a:solidFill>
              <a:srgbClr val="00B0F0"/>
            </a:solidFill>
            <a:miter lim="800000"/>
          </a:ln>
          <a:extLst>
            <a:ext uri="{909E8E84-426E-40DD-AFC4-6F175D3DCCD1}">
              <a14:hiddenFill>
                <a:solidFill>
                  <a:srgbClr val="FFFFFF"/>
                </a:solidFill>
              </a14:hiddenFill>
            </a:ext>
          </a:extLst>
        </p:spPr>
      </p:pic>
      <p:sp>
        <p:nvSpPr>
          <p:cNvPr id="25619" name="直接连接符 6"/>
          <p:cNvSpPr>
            <a:spLocks noChangeShapeType="1"/>
          </p:cNvSpPr>
          <p:nvPr/>
        </p:nvSpPr>
        <p:spPr bwMode="auto">
          <a:xfrm>
            <a:off x="6889750" y="1930400"/>
            <a:ext cx="478790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5620" name="直接连接符 8"/>
          <p:cNvSpPr>
            <a:spLocks noChangeShapeType="1"/>
          </p:cNvSpPr>
          <p:nvPr/>
        </p:nvSpPr>
        <p:spPr bwMode="auto">
          <a:xfrm>
            <a:off x="6889750" y="1960563"/>
            <a:ext cx="478790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5621" name="直接连接符 9"/>
          <p:cNvSpPr>
            <a:spLocks noChangeShapeType="1"/>
          </p:cNvSpPr>
          <p:nvPr/>
        </p:nvSpPr>
        <p:spPr bwMode="auto">
          <a:xfrm>
            <a:off x="6889750" y="5487988"/>
            <a:ext cx="478790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
        <p:nvSpPr>
          <p:cNvPr id="25622" name="直接连接符 10"/>
          <p:cNvSpPr>
            <a:spLocks noChangeShapeType="1"/>
          </p:cNvSpPr>
          <p:nvPr/>
        </p:nvSpPr>
        <p:spPr bwMode="auto">
          <a:xfrm>
            <a:off x="6889750" y="5518150"/>
            <a:ext cx="4787900" cy="0"/>
          </a:xfrm>
          <a:prstGeom prst="line">
            <a:avLst/>
          </a:prstGeom>
          <a:noFill/>
          <a:ln cap="flat" cmpd="sng" w="19050">
            <a:solidFill>
              <a:srgbClr val="4A7EBB">
                <a:alpha val="62000"/>
              </a:srgbClr>
            </a:solidFill>
            <a:round/>
          </a:ln>
          <a:extLst>
            <a:ext uri="{909E8E84-426E-40DD-AFC4-6F175D3DCCD1}">
              <a14:hiddenFill>
                <a:noFill/>
              </a14:hiddenFill>
            </a:ext>
          </a:extLst>
        </p:spPr>
        <p:txBody>
          <a:bodyPr/>
          <a:lstStyle/>
          <a:p>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5616"/>
                                        </p:tgtEl>
                                        <p:attrNameLst>
                                          <p:attrName>style.visibility</p:attrName>
                                        </p:attrNameLst>
                                      </p:cBhvr>
                                      <p:to>
                                        <p:strVal val="visible"/>
                                      </p:to>
                                    </p:set>
                                    <p:animScale>
                                      <p:cBhvr>
                                        <p:cTn decel="50000" dur="1000" fill="hold" id="7">
                                          <p:stCondLst>
                                            <p:cond delay="0"/>
                                          </p:stCondLst>
                                        </p:cTn>
                                        <p:tgtEl>
                                          <p:spTgt spid="256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5616"/>
                                        </p:tgtEl>
                                        <p:attrNameLst>
                                          <p:attrName>ppt_x,ppt_y</p:attrName>
                                        </p:attrNameLst>
                                      </p:cBhvr>
                                      <p:rCtr x="0" y="0"/>
                                    </p:animMotion>
                                    <p:animEffect filter="">
                                      <p:cBhvr>
                                        <p:cTn dur="1000" id="9"/>
                                        <p:tgtEl>
                                          <p:spTgt spid="25616"/>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5617"/>
                                        </p:tgtEl>
                                        <p:attrNameLst>
                                          <p:attrName>style.visibility</p:attrName>
                                        </p:attrNameLst>
                                      </p:cBhvr>
                                      <p:to>
                                        <p:strVal val="visible"/>
                                      </p:to>
                                    </p:set>
                                    <p:animScale>
                                      <p:cBhvr>
                                        <p:cTn decel="50000" dur="1000" fill="hold" id="12">
                                          <p:stCondLst>
                                            <p:cond delay="0"/>
                                          </p:stCondLst>
                                        </p:cTn>
                                        <p:tgtEl>
                                          <p:spTgt spid="256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5617"/>
                                        </p:tgtEl>
                                        <p:attrNameLst>
                                          <p:attrName>ppt_x,ppt_y</p:attrName>
                                        </p:attrNameLst>
                                      </p:cBhvr>
                                      <p:rCtr x="0" y="0"/>
                                    </p:animMotion>
                                    <p:animEffect filter="">
                                      <p:cBhvr>
                                        <p:cTn dur="1000" id="14"/>
                                        <p:tgtEl>
                                          <p:spTgt spid="256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16"/>
      <p:bldP grpId="0" spid="256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2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662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6629"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663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663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663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663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6634"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663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6636"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6637"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66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3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3、优秀文化的重要性</a:t>
            </a:r>
          </a:p>
        </p:txBody>
      </p:sp>
      <p:sp>
        <p:nvSpPr>
          <p:cNvPr id="26640" name="Text Box 44"/>
          <p:cNvSpPr>
            <a:spLocks noChangeArrowheads="1"/>
          </p:cNvSpPr>
          <p:nvPr/>
        </p:nvSpPr>
        <p:spPr bwMode="auto">
          <a:xfrm>
            <a:off x="6961189" y="1700213"/>
            <a:ext cx="47323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决定一个人、一个企业、一个国家和民族能否强大、能否成功的核心要素是他的软件，而不是他的硬件。所谓的软件，对于一个企业而言，就是指由企业经营理念及企业行为习惯等无形要素构成的企业文化。</a:t>
            </a:r>
          </a:p>
        </p:txBody>
      </p:sp>
      <p:sp>
        <p:nvSpPr>
          <p:cNvPr id="26641" name="Text Box 44"/>
          <p:cNvSpPr>
            <a:spLocks noChangeArrowheads="1"/>
          </p:cNvSpPr>
          <p:nvPr/>
        </p:nvSpPr>
        <p:spPr bwMode="auto">
          <a:xfrm>
            <a:off x="6961189" y="3724275"/>
            <a:ext cx="47323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而文化具有独特性、难交易性、难模仿性的特质，使得文化成为企业核心专长与技能的源泉，是企业可持续发展的基本驱动力。</a:t>
            </a:r>
          </a:p>
        </p:txBody>
      </p:sp>
      <p:pic>
        <p:nvPicPr>
          <p:cNvPr id="26642" name="Picture 3"/>
          <p:cNvPicPr>
            <a:picLocks noChangeArrowheads="1" noChangeAspect="1"/>
          </p:cNvPicPr>
          <p:nvPr/>
        </p:nvPicPr>
        <p:blipFill>
          <a:blip r:embed="rId4">
            <a:extLst>
              <a:ext uri="{28A0092B-C50C-407E-A947-70E740481C1C}">
                <a14:useLocalDpi val="0"/>
              </a:ext>
            </a:extLst>
          </a:blip>
          <a:stretch>
            <a:fillRect/>
          </a:stretch>
        </p:blipFill>
        <p:spPr bwMode="auto">
          <a:xfrm>
            <a:off x="-38100" y="2349500"/>
            <a:ext cx="6403975" cy="417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6640"/>
                                        </p:tgtEl>
                                        <p:attrNameLst>
                                          <p:attrName>style.visibility</p:attrName>
                                        </p:attrNameLst>
                                      </p:cBhvr>
                                      <p:to>
                                        <p:strVal val="visible"/>
                                      </p:to>
                                    </p:set>
                                    <p:animScale>
                                      <p:cBhvr>
                                        <p:cTn decel="50000" dur="1000" fill="hold" id="7">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6640"/>
                                        </p:tgtEl>
                                        <p:attrNameLst>
                                          <p:attrName>ppt_x,ppt_y</p:attrName>
                                        </p:attrNameLst>
                                      </p:cBhvr>
                                      <p:rCtr x="0" y="0"/>
                                    </p:animMotion>
                                    <p:animEffect filter="">
                                      <p:cBhvr>
                                        <p:cTn dur="1000" id="9"/>
                                        <p:tgtEl>
                                          <p:spTgt spid="26640"/>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6641"/>
                                        </p:tgtEl>
                                        <p:attrNameLst>
                                          <p:attrName>style.visibility</p:attrName>
                                        </p:attrNameLst>
                                      </p:cBhvr>
                                      <p:to>
                                        <p:strVal val="visible"/>
                                      </p:to>
                                    </p:set>
                                    <p:animScale>
                                      <p:cBhvr>
                                        <p:cTn decel="50000" dur="1000" fill="hold" id="12">
                                          <p:stCondLst>
                                            <p:cond delay="0"/>
                                          </p:stCondLst>
                                        </p:cTn>
                                        <p:tgtEl>
                                          <p:spTgt spid="266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6641"/>
                                        </p:tgtEl>
                                        <p:attrNameLst>
                                          <p:attrName>ppt_x,ppt_y</p:attrName>
                                        </p:attrNameLst>
                                      </p:cBhvr>
                                      <p:rCtr x="0" y="0"/>
                                    </p:animMotion>
                                    <p:animEffect filter="">
                                      <p:cBhvr>
                                        <p:cTn dur="1000" id="14"/>
                                        <p:tgtEl>
                                          <p:spTgt spid="266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40"/>
      <p:bldP grpId="0" spid="2664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5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765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7653"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765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765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765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765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7658"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765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7660"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7661"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766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6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4、企业文化的功能</a:t>
            </a:r>
          </a:p>
        </p:txBody>
      </p:sp>
      <p:sp>
        <p:nvSpPr>
          <p:cNvPr id="27664" name="Text Box 44"/>
          <p:cNvSpPr>
            <a:spLocks noChangeArrowheads="1"/>
          </p:cNvSpPr>
          <p:nvPr/>
        </p:nvSpPr>
        <p:spPr bwMode="auto">
          <a:xfrm>
            <a:off x="6600824" y="2435225"/>
            <a:ext cx="504031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美国知名管理行为和领导权威约翰.科特教授与其研究小组，用了11年时间，对企业文化对企业经营业绩的影响力进行研究，结果证明：凡是重视企业文化建设的公司，其经营业绩远远胜于那些不重视企业文化建设的公司。</a:t>
            </a:r>
          </a:p>
        </p:txBody>
      </p:sp>
      <p:sp>
        <p:nvSpPr>
          <p:cNvPr id="27665" name="Text Box 44"/>
          <p:cNvSpPr>
            <a:spLocks noChangeArrowheads="1"/>
          </p:cNvSpPr>
          <p:nvPr/>
        </p:nvSpPr>
        <p:spPr bwMode="auto">
          <a:xfrm>
            <a:off x="6600824" y="4383088"/>
            <a:ext cx="504031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企业管理从“经验管理（人治）”到“科学管理（法治）”到 “文化管理（文治）”的演进过程说明，企业文化对企业的生存和发展的作用越来越大，成为企业竞争力的基石和决定企业兴衰的关键因素。</a:t>
            </a:r>
          </a:p>
        </p:txBody>
      </p:sp>
      <p:pic>
        <p:nvPicPr>
          <p:cNvPr id="27666" name="Picture 3"/>
          <p:cNvPicPr>
            <a:picLocks noChangeArrowheads="1" noChangeAspect="1"/>
          </p:cNvPicPr>
          <p:nvPr/>
        </p:nvPicPr>
        <p:blipFill>
          <a:blip r:embed="rId4">
            <a:extLst>
              <a:ext uri="{28A0092B-C50C-407E-A947-70E740481C1C}">
                <a14:useLocalDpi val="0"/>
              </a:ext>
            </a:extLst>
          </a:blip>
          <a:stretch>
            <a:fillRect/>
          </a:stretch>
        </p:blipFill>
        <p:spPr bwMode="auto">
          <a:xfrm>
            <a:off x="644525" y="1435100"/>
            <a:ext cx="4368800" cy="5003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7664"/>
                                        </p:tgtEl>
                                        <p:attrNameLst>
                                          <p:attrName>style.visibility</p:attrName>
                                        </p:attrNameLst>
                                      </p:cBhvr>
                                      <p:to>
                                        <p:strVal val="visible"/>
                                      </p:to>
                                    </p:set>
                                    <p:animScale>
                                      <p:cBhvr>
                                        <p:cTn decel="50000" dur="1000" fill="hold" id="7">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7664"/>
                                        </p:tgtEl>
                                        <p:attrNameLst>
                                          <p:attrName>ppt_x,ppt_y</p:attrName>
                                        </p:attrNameLst>
                                      </p:cBhvr>
                                      <p:rCtr x="0" y="0"/>
                                    </p:animMotion>
                                    <p:animEffect filter="">
                                      <p:cBhvr>
                                        <p:cTn dur="1000" id="9"/>
                                        <p:tgtEl>
                                          <p:spTgt spid="27664"/>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7665"/>
                                        </p:tgtEl>
                                        <p:attrNameLst>
                                          <p:attrName>style.visibility</p:attrName>
                                        </p:attrNameLst>
                                      </p:cBhvr>
                                      <p:to>
                                        <p:strVal val="visible"/>
                                      </p:to>
                                    </p:set>
                                    <p:animScale>
                                      <p:cBhvr>
                                        <p:cTn decel="50000" dur="1000" fill="hold" id="12">
                                          <p:stCondLst>
                                            <p:cond delay="0"/>
                                          </p:stCondLst>
                                        </p:cTn>
                                        <p:tgtEl>
                                          <p:spTgt spid="276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7665"/>
                                        </p:tgtEl>
                                        <p:attrNameLst>
                                          <p:attrName>ppt_x,ppt_y</p:attrName>
                                        </p:attrNameLst>
                                      </p:cBhvr>
                                      <p:rCtr x="0" y="0"/>
                                    </p:animMotion>
                                    <p:animEffect filter="">
                                      <p:cBhvr>
                                        <p:cTn dur="1000" id="14"/>
                                        <p:tgtEl>
                                          <p:spTgt spid="276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64"/>
      <p:bldP grpId="0" spid="2766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67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7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867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8677"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867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867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868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868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8682"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868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8684"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8685"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868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4、企业文化的功能</a:t>
            </a:r>
          </a:p>
        </p:txBody>
      </p:sp>
      <p:grpSp>
        <p:nvGrpSpPr>
          <p:cNvPr id="28688" name="Group 16"/>
          <p:cNvGrpSpPr/>
          <p:nvPr/>
        </p:nvGrpSpPr>
        <p:grpSpPr>
          <a:xfrm>
            <a:off x="676275" y="1484313"/>
            <a:ext cx="3549650" cy="2016125"/>
            <a:chExt cx="3549440" cy="2016223"/>
          </a:xfrm>
        </p:grpSpPr>
        <p:sp>
          <p:nvSpPr>
            <p:cNvPr id="28689"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691" name="Rektangel 76"/>
            <p:cNvSpPr>
              <a:spLocks noChangeArrowheads="1"/>
            </p:cNvSpPr>
            <p:nvPr/>
          </p:nvSpPr>
          <p:spPr bwMode="auto">
            <a:xfrm>
              <a:off x="898729" y="107187"/>
              <a:ext cx="2520280"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凝聚功能</a:t>
              </a:r>
            </a:p>
          </p:txBody>
        </p:sp>
        <p:grpSp>
          <p:nvGrpSpPr>
            <p:cNvPr id="28692" name="Group 20"/>
            <p:cNvGrpSpPr/>
            <p:nvPr/>
          </p:nvGrpSpPr>
          <p:grpSpPr>
            <a:xfrm>
              <a:off x="178649" y="31676"/>
              <a:ext cx="504000" cy="530740"/>
              <a:chExt cx="504000" cy="530740"/>
            </a:xfrm>
          </p:grpSpPr>
          <p:sp>
            <p:nvSpPr>
              <p:cNvPr id="28693"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694" name="Tekstboks 54"/>
              <p:cNvSpPr>
                <a:spLocks noChangeArrowheads="1"/>
              </p:cNvSpPr>
              <p:nvPr/>
            </p:nvSpPr>
            <p:spPr bwMode="auto">
              <a:xfrm>
                <a:off x="45818" y="7520"/>
                <a:ext cx="360659" cy="518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i="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1</a:t>
                </a:r>
              </a:p>
            </p:txBody>
          </p:sp>
        </p:grpSp>
        <p:sp>
          <p:nvSpPr>
            <p:cNvPr id="28695" name="Tekstboks 72"/>
            <p:cNvSpPr>
              <a:spLocks noChangeArrowheads="1"/>
            </p:cNvSpPr>
            <p:nvPr/>
          </p:nvSpPr>
          <p:spPr bwMode="auto">
            <a:xfrm>
              <a:off x="40944" y="648072"/>
              <a:ext cx="3492000" cy="1371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企业文化是企业的粘合剂，可以把员工紧紧地团结在一起，使他们目的明确、协调一致。从而能够形成强大的凝聚力，也就是我们常说的“拧成一股绳”，“劲儿往一处使”。</a:t>
              </a:r>
            </a:p>
          </p:txBody>
        </p:sp>
      </p:grpSp>
      <p:grpSp>
        <p:nvGrpSpPr>
          <p:cNvPr id="28696" name="Group 24"/>
          <p:cNvGrpSpPr/>
          <p:nvPr/>
        </p:nvGrpSpPr>
        <p:grpSpPr>
          <a:xfrm>
            <a:off x="8080375" y="1484313"/>
            <a:ext cx="3549650" cy="2016125"/>
            <a:chExt cx="3549440" cy="2016223"/>
          </a:xfrm>
        </p:grpSpPr>
        <p:sp>
          <p:nvSpPr>
            <p:cNvPr id="28697"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699" name="Rektangel 76"/>
            <p:cNvSpPr>
              <a:spLocks noChangeArrowheads="1"/>
            </p:cNvSpPr>
            <p:nvPr/>
          </p:nvSpPr>
          <p:spPr bwMode="auto">
            <a:xfrm>
              <a:off x="898728" y="107187"/>
              <a:ext cx="2520280"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激励功能</a:t>
              </a:r>
            </a:p>
          </p:txBody>
        </p:sp>
        <p:grpSp>
          <p:nvGrpSpPr>
            <p:cNvPr id="28700" name="Group 28"/>
            <p:cNvGrpSpPr/>
            <p:nvPr/>
          </p:nvGrpSpPr>
          <p:grpSpPr>
            <a:xfrm>
              <a:off x="178649" y="31676"/>
              <a:ext cx="504000" cy="530740"/>
              <a:chExt cx="504000" cy="530740"/>
            </a:xfrm>
          </p:grpSpPr>
          <p:sp>
            <p:nvSpPr>
              <p:cNvPr id="28701"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02" name="Tekstboks 54"/>
              <p:cNvSpPr>
                <a:spLocks noChangeArrowheads="1"/>
              </p:cNvSpPr>
              <p:nvPr/>
            </p:nvSpPr>
            <p:spPr bwMode="auto">
              <a:xfrm>
                <a:off x="45819" y="7520"/>
                <a:ext cx="360659" cy="518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3</a:t>
                </a:r>
              </a:p>
            </p:txBody>
          </p:sp>
        </p:grpSp>
        <p:sp>
          <p:nvSpPr>
            <p:cNvPr id="28703" name="Tekstboks 72"/>
            <p:cNvSpPr>
              <a:spLocks noChangeArrowheads="1"/>
            </p:cNvSpPr>
            <p:nvPr/>
          </p:nvSpPr>
          <p:spPr bwMode="auto">
            <a:xfrm>
              <a:off x="40943" y="648072"/>
              <a:ext cx="3492000" cy="1115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企业文化所形成的企业内部的文化氛围和价值导向能够起到精神激励的作用，将员工的积极性、主动性和创造性调动与激发出来。（前提是：员工认同）</a:t>
              </a:r>
            </a:p>
          </p:txBody>
        </p:sp>
      </p:grpSp>
      <p:grpSp>
        <p:nvGrpSpPr>
          <p:cNvPr id="28704" name="Group 32"/>
          <p:cNvGrpSpPr/>
          <p:nvPr/>
        </p:nvGrpSpPr>
        <p:grpSpPr>
          <a:xfrm>
            <a:off x="4378325" y="1484313"/>
            <a:ext cx="3549650" cy="2016125"/>
            <a:chExt cx="3549440" cy="2016223"/>
          </a:xfrm>
        </p:grpSpPr>
        <p:sp>
          <p:nvSpPr>
            <p:cNvPr id="28705"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07" name="Rektangel 76"/>
            <p:cNvSpPr>
              <a:spLocks noChangeArrowheads="1"/>
            </p:cNvSpPr>
            <p:nvPr/>
          </p:nvSpPr>
          <p:spPr bwMode="auto">
            <a:xfrm>
              <a:off x="898729" y="107187"/>
              <a:ext cx="2520280"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导向功能</a:t>
              </a:r>
            </a:p>
          </p:txBody>
        </p:sp>
        <p:grpSp>
          <p:nvGrpSpPr>
            <p:cNvPr id="28708" name="Group 36"/>
            <p:cNvGrpSpPr/>
            <p:nvPr/>
          </p:nvGrpSpPr>
          <p:grpSpPr>
            <a:xfrm>
              <a:off x="178649" y="31676"/>
              <a:ext cx="504000" cy="530740"/>
              <a:chExt cx="504000" cy="530740"/>
            </a:xfrm>
          </p:grpSpPr>
          <p:sp>
            <p:nvSpPr>
              <p:cNvPr id="28709"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10" name="Tekstboks 54"/>
              <p:cNvSpPr>
                <a:spLocks noChangeArrowheads="1"/>
              </p:cNvSpPr>
              <p:nvPr/>
            </p:nvSpPr>
            <p:spPr bwMode="auto">
              <a:xfrm>
                <a:off x="45819" y="7520"/>
                <a:ext cx="360659" cy="518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2</a:t>
                </a:r>
              </a:p>
            </p:txBody>
          </p:sp>
        </p:grpSp>
        <p:sp>
          <p:nvSpPr>
            <p:cNvPr id="28711" name="Tekstboks 72"/>
            <p:cNvSpPr>
              <a:spLocks noChangeArrowheads="1"/>
            </p:cNvSpPr>
            <p:nvPr/>
          </p:nvSpPr>
          <p:spPr bwMode="auto">
            <a:xfrm>
              <a:off x="40944" y="648072"/>
              <a:ext cx="3492000" cy="1115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企业的愿景、使命、价值观与企业精神，能够为企业提供具有长远意义的、更大范围的正确方向，为企业在市场竞争中基本竞争战略和政策的制定提供依据。</a:t>
              </a:r>
            </a:p>
          </p:txBody>
        </p:sp>
      </p:grpSp>
      <p:grpSp>
        <p:nvGrpSpPr>
          <p:cNvPr id="28712" name="Group 40"/>
          <p:cNvGrpSpPr/>
          <p:nvPr/>
        </p:nvGrpSpPr>
        <p:grpSpPr>
          <a:xfrm>
            <a:off x="676275" y="3933825"/>
            <a:ext cx="3549650" cy="2016125"/>
            <a:chExt cx="3549440" cy="2016223"/>
          </a:xfrm>
        </p:grpSpPr>
        <p:sp>
          <p:nvSpPr>
            <p:cNvPr id="28713"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15" name="Rektangel 76"/>
            <p:cNvSpPr>
              <a:spLocks noChangeArrowheads="1"/>
            </p:cNvSpPr>
            <p:nvPr/>
          </p:nvSpPr>
          <p:spPr bwMode="auto">
            <a:xfrm>
              <a:off x="898729" y="107187"/>
              <a:ext cx="2520280"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约束功能</a:t>
              </a:r>
            </a:p>
          </p:txBody>
        </p:sp>
        <p:grpSp>
          <p:nvGrpSpPr>
            <p:cNvPr id="28716" name="Group 44"/>
            <p:cNvGrpSpPr/>
            <p:nvPr/>
          </p:nvGrpSpPr>
          <p:grpSpPr>
            <a:xfrm>
              <a:off x="178649" y="31676"/>
              <a:ext cx="504000" cy="530740"/>
              <a:chExt cx="504000" cy="530740"/>
            </a:xfrm>
          </p:grpSpPr>
          <p:sp>
            <p:nvSpPr>
              <p:cNvPr id="28717"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18" name="Tekstboks 54"/>
              <p:cNvSpPr>
                <a:spLocks noChangeArrowheads="1"/>
              </p:cNvSpPr>
              <p:nvPr/>
            </p:nvSpPr>
            <p:spPr bwMode="auto">
              <a:xfrm>
                <a:off x="45818" y="7520"/>
                <a:ext cx="360659" cy="518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4</a:t>
                </a:r>
              </a:p>
            </p:txBody>
          </p:sp>
        </p:grpSp>
        <p:sp>
          <p:nvSpPr>
            <p:cNvPr id="28719" name="Tekstboks 72"/>
            <p:cNvSpPr>
              <a:spLocks noChangeArrowheads="1"/>
            </p:cNvSpPr>
            <p:nvPr/>
          </p:nvSpPr>
          <p:spPr bwMode="auto">
            <a:xfrm>
              <a:off x="40944" y="648073"/>
              <a:ext cx="3492000" cy="1115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企业文化对那些不利于企业长远发展的不该做、不能做的行为，常常发挥一种“软约束”的作用，为企业提供“免疫”功能，更具有持久的约束力和控制力。</a:t>
              </a:r>
            </a:p>
          </p:txBody>
        </p:sp>
      </p:grpSp>
      <p:grpSp>
        <p:nvGrpSpPr>
          <p:cNvPr id="28720" name="Group 48"/>
          <p:cNvGrpSpPr/>
          <p:nvPr/>
        </p:nvGrpSpPr>
        <p:grpSpPr>
          <a:xfrm>
            <a:off x="4378325" y="3933825"/>
            <a:ext cx="3549650" cy="2032000"/>
            <a:chExt cx="3549440" cy="2033067"/>
          </a:xfrm>
        </p:grpSpPr>
        <p:sp>
          <p:nvSpPr>
            <p:cNvPr id="28721"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23" name="Rektangel 76"/>
            <p:cNvSpPr>
              <a:spLocks noChangeArrowheads="1"/>
            </p:cNvSpPr>
            <p:nvPr/>
          </p:nvSpPr>
          <p:spPr bwMode="auto">
            <a:xfrm>
              <a:off x="898729" y="107188"/>
              <a:ext cx="2520280" cy="3659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辐射功能</a:t>
              </a:r>
            </a:p>
          </p:txBody>
        </p:sp>
        <p:grpSp>
          <p:nvGrpSpPr>
            <p:cNvPr id="28724" name="Group 52"/>
            <p:cNvGrpSpPr/>
            <p:nvPr/>
          </p:nvGrpSpPr>
          <p:grpSpPr>
            <a:xfrm>
              <a:off x="178649" y="31676"/>
              <a:ext cx="504000" cy="530740"/>
              <a:chExt cx="504000" cy="530740"/>
            </a:xfrm>
          </p:grpSpPr>
          <p:sp>
            <p:nvSpPr>
              <p:cNvPr id="28725"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26" name="Tekstboks 54"/>
              <p:cNvSpPr>
                <a:spLocks noChangeArrowheads="1"/>
              </p:cNvSpPr>
              <p:nvPr/>
            </p:nvSpPr>
            <p:spPr bwMode="auto">
              <a:xfrm>
                <a:off x="45819" y="7520"/>
                <a:ext cx="360659" cy="51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5</a:t>
                </a:r>
              </a:p>
            </p:txBody>
          </p:sp>
        </p:grpSp>
        <p:sp>
          <p:nvSpPr>
            <p:cNvPr id="28727" name="Tekstboks 72"/>
            <p:cNvSpPr>
              <a:spLocks noChangeArrowheads="1"/>
            </p:cNvSpPr>
            <p:nvPr/>
          </p:nvSpPr>
          <p:spPr bwMode="auto">
            <a:xfrm>
              <a:off x="40944" y="648071"/>
              <a:ext cx="3492000" cy="1372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企业文化会通过各种渠道对社会产生影响。企业文化的传播将帮助企业树立良好的公众形象，提升企业的社会知名度和美誉度。优秀的企业文化也将对社会文化的发展产生重要的影响。</a:t>
              </a:r>
            </a:p>
          </p:txBody>
        </p:sp>
      </p:grpSp>
      <p:grpSp>
        <p:nvGrpSpPr>
          <p:cNvPr id="28728" name="Group 56"/>
          <p:cNvGrpSpPr/>
          <p:nvPr/>
        </p:nvGrpSpPr>
        <p:grpSpPr>
          <a:xfrm>
            <a:off x="8080375" y="3933825"/>
            <a:ext cx="3549650" cy="2016125"/>
            <a:chExt cx="3549440" cy="2016223"/>
          </a:xfrm>
        </p:grpSpPr>
        <p:sp>
          <p:nvSpPr>
            <p:cNvPr id="28729" name="Rounded Rectangle 27"/>
            <p:cNvSpPr>
              <a:spLocks noChangeArrowheads="1"/>
            </p:cNvSpPr>
            <p:nvPr/>
          </p:nvSpPr>
          <p:spPr bwMode="auto">
            <a:xfrm flipH="1" rot="16200000">
              <a:off x="781216" y="-751998"/>
              <a:ext cx="1987003" cy="3549440"/>
            </a:xfrm>
            <a:prstGeom prst="roundRect">
              <a:avLst>
                <a:gd fmla="val 7866" name="adj"/>
              </a:avLst>
            </a:prstGeom>
            <a:solidFill>
              <a:srgbClr val="FFFFFF"/>
            </a:solidFill>
            <a:ln cmpd="sng" w="6350">
              <a:solidFill>
                <a:srgbClr val="A5A5A5"/>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31" name="Rektangel 76"/>
            <p:cNvSpPr>
              <a:spLocks noChangeArrowheads="1"/>
            </p:cNvSpPr>
            <p:nvPr/>
          </p:nvSpPr>
          <p:spPr bwMode="auto">
            <a:xfrm>
              <a:off x="898728" y="107187"/>
              <a:ext cx="2520280"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rPr>
                <a:t>品牌功能</a:t>
              </a:r>
            </a:p>
          </p:txBody>
        </p:sp>
        <p:grpSp>
          <p:nvGrpSpPr>
            <p:cNvPr id="28732" name="Group 60"/>
            <p:cNvGrpSpPr/>
            <p:nvPr/>
          </p:nvGrpSpPr>
          <p:grpSpPr>
            <a:xfrm>
              <a:off x="178649" y="31676"/>
              <a:ext cx="504000" cy="530740"/>
              <a:chExt cx="504000" cy="530740"/>
            </a:xfrm>
          </p:grpSpPr>
          <p:sp>
            <p:nvSpPr>
              <p:cNvPr id="28733" name="Ellipse 53"/>
              <p:cNvSpPr>
                <a:spLocks noChangeArrowheads="1"/>
              </p:cNvSpPr>
              <p:nvPr/>
            </p:nvSpPr>
            <p:spPr bwMode="auto">
              <a:xfrm>
                <a:off x="0" y="0"/>
                <a:ext cx="504000" cy="504001"/>
              </a:xfrm>
              <a:prstGeom prst="ellipse">
                <a:avLst/>
              </a:prstGeom>
              <a:solidFill>
                <a:srgbClr val="FFFFFF">
                  <a:alpha val="60999"/>
                </a:srgbClr>
              </a:solidFill>
              <a:ln cmpd="sng" w="9525">
                <a:solidFill>
                  <a:srgbClr val="FFFFFF"/>
                </a:solidFill>
                <a:round/>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b="1" i="1" lang="zh-CN">
                  <a:solidFill>
                    <a:srgbClr val="FFFFFF"/>
                  </a:solidFill>
                  <a:latin charset="0" panose="020f0502020204030204" pitchFamily="34" typeface="Calibri"/>
                  <a:sym charset="0" panose="020f0502020204030204" pitchFamily="34" typeface="Calibri"/>
                </a:endParaRPr>
              </a:p>
            </p:txBody>
          </p:sp>
          <p:sp>
            <p:nvSpPr>
              <p:cNvPr id="28734" name="Tekstboks 54"/>
              <p:cNvSpPr>
                <a:spLocks noChangeArrowheads="1"/>
              </p:cNvSpPr>
              <p:nvPr/>
            </p:nvSpPr>
            <p:spPr bwMode="auto">
              <a:xfrm>
                <a:off x="45819" y="7520"/>
                <a:ext cx="360659" cy="518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zh-CN" sz="2800">
                    <a:solidFill>
                      <a:srgbClr val="0070C0"/>
                    </a:solidFill>
                    <a:latin charset="-128" panose="020b0600070205080204" pitchFamily="34" typeface="MS PGothic"/>
                    <a:ea charset="-128" panose="020b0600070205080204" pitchFamily="34" typeface="MS PGothic"/>
                    <a:sym charset="-128" panose="020b0600070205080204" pitchFamily="34" typeface="MS PGothic"/>
                  </a:rPr>
                  <a:t>6</a:t>
                </a:r>
              </a:p>
            </p:txBody>
          </p:sp>
        </p:grpSp>
        <p:sp>
          <p:nvSpPr>
            <p:cNvPr id="28735" name="Tekstboks 72"/>
            <p:cNvSpPr>
              <a:spLocks noChangeArrowheads="1"/>
            </p:cNvSpPr>
            <p:nvPr/>
          </p:nvSpPr>
          <p:spPr bwMode="auto">
            <a:xfrm>
              <a:off x="40943" y="648071"/>
              <a:ext cx="3492000" cy="1371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20000"/>
                </a:lnSpc>
              </a:pPr>
              <a:r>
                <a:rPr altLang="en-US" lang="zh-CN" sz="14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企业在公众心目中的品牌形象，是一个由以产品服务为主的“硬件”和以企业文化为主的“软件”所组成的复合体。优秀的企业文化，对于提升企业的品牌形象将发挥巨大的作用。</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28688"/>
                                        </p:tgtEl>
                                        <p:attrNameLst>
                                          <p:attrName>style.visibility</p:attrName>
                                        </p:attrNameLst>
                                      </p:cBhvr>
                                      <p:to>
                                        <p:strVal val="visible"/>
                                      </p:to>
                                    </p:set>
                                    <p:animScale>
                                      <p:cBhvr>
                                        <p:cTn decel="50000" dur="1000" fill="hold" id="7">
                                          <p:stCondLst>
                                            <p:cond delay="0"/>
                                          </p:stCondLst>
                                        </p:cTn>
                                        <p:tgtEl>
                                          <p:spTgt spid="286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8688"/>
                                        </p:tgtEl>
                                        <p:attrNameLst>
                                          <p:attrName>ppt_x,ppt_y</p:attrName>
                                        </p:attrNameLst>
                                      </p:cBhvr>
                                      <p:rCtr x="0" y="0"/>
                                    </p:animMotion>
                                    <p:animEffect filter="">
                                      <p:cBhvr>
                                        <p:cTn dur="1000" id="9"/>
                                        <p:tgtEl>
                                          <p:spTgt spid="28688"/>
                                        </p:tgtEl>
                                      </p:cBhvr>
                                    </p:animEffect>
                                  </p:childTnLst>
                                </p:cTn>
                              </p:par>
                              <p:par>
                                <p:cTn fill="hold" id="10" nodeType="withEffect" presetClass="entr" presetID="52" presetSubtype="0">
                                  <p:stCondLst>
                                    <p:cond delay="200"/>
                                  </p:stCondLst>
                                  <p:childTnLst>
                                    <p:set>
                                      <p:cBhvr>
                                        <p:cTn dur="1" fill="hold" id="11">
                                          <p:stCondLst>
                                            <p:cond delay="0"/>
                                          </p:stCondLst>
                                        </p:cTn>
                                        <p:tgtEl>
                                          <p:spTgt spid="28704"/>
                                        </p:tgtEl>
                                        <p:attrNameLst>
                                          <p:attrName>style.visibility</p:attrName>
                                        </p:attrNameLst>
                                      </p:cBhvr>
                                      <p:to>
                                        <p:strVal val="visible"/>
                                      </p:to>
                                    </p:set>
                                    <p:animScale>
                                      <p:cBhvr>
                                        <p:cTn decel="50000" dur="1000" fill="hold" id="12">
                                          <p:stCondLst>
                                            <p:cond delay="0"/>
                                          </p:stCondLst>
                                        </p:cTn>
                                        <p:tgtEl>
                                          <p:spTgt spid="2870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8704"/>
                                        </p:tgtEl>
                                        <p:attrNameLst>
                                          <p:attrName>ppt_x,ppt_y</p:attrName>
                                        </p:attrNameLst>
                                      </p:cBhvr>
                                      <p:rCtr x="0" y="0"/>
                                    </p:animMotion>
                                    <p:animEffect filter="">
                                      <p:cBhvr>
                                        <p:cTn dur="1000" id="14"/>
                                        <p:tgtEl>
                                          <p:spTgt spid="28704"/>
                                        </p:tgtEl>
                                      </p:cBhvr>
                                    </p:animEffect>
                                  </p:childTnLst>
                                </p:cTn>
                              </p:par>
                              <p:par>
                                <p:cTn fill="hold" id="15" nodeType="withEffect" presetClass="entr" presetID="52" presetSubtype="0">
                                  <p:stCondLst>
                                    <p:cond delay="400"/>
                                  </p:stCondLst>
                                  <p:childTnLst>
                                    <p:set>
                                      <p:cBhvr>
                                        <p:cTn dur="1" fill="hold" id="16">
                                          <p:stCondLst>
                                            <p:cond delay="0"/>
                                          </p:stCondLst>
                                        </p:cTn>
                                        <p:tgtEl>
                                          <p:spTgt spid="28696"/>
                                        </p:tgtEl>
                                        <p:attrNameLst>
                                          <p:attrName>style.visibility</p:attrName>
                                        </p:attrNameLst>
                                      </p:cBhvr>
                                      <p:to>
                                        <p:strVal val="visible"/>
                                      </p:to>
                                    </p:set>
                                    <p:animScale>
                                      <p:cBhvr>
                                        <p:cTn decel="50000" dur="1000" fill="hold" id="17">
                                          <p:stCondLst>
                                            <p:cond delay="0"/>
                                          </p:stCondLst>
                                        </p:cTn>
                                        <p:tgtEl>
                                          <p:spTgt spid="286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8">
                                          <p:stCondLst>
                                            <p:cond delay="0"/>
                                          </p:stCondLst>
                                        </p:cTn>
                                        <p:tgtEl>
                                          <p:spTgt spid="28696"/>
                                        </p:tgtEl>
                                        <p:attrNameLst>
                                          <p:attrName>ppt_x,ppt_y</p:attrName>
                                        </p:attrNameLst>
                                      </p:cBhvr>
                                      <p:rCtr x="0" y="0"/>
                                    </p:animMotion>
                                    <p:animEffect filter="">
                                      <p:cBhvr>
                                        <p:cTn dur="1000" id="19"/>
                                        <p:tgtEl>
                                          <p:spTgt spid="28696"/>
                                        </p:tgtEl>
                                      </p:cBhvr>
                                    </p:animEffect>
                                  </p:childTnLst>
                                </p:cTn>
                              </p:par>
                              <p:par>
                                <p:cTn fill="hold" id="20" nodeType="withEffect" presetClass="entr" presetID="52" presetSubtype="0">
                                  <p:stCondLst>
                                    <p:cond delay="600"/>
                                  </p:stCondLst>
                                  <p:childTnLst>
                                    <p:set>
                                      <p:cBhvr>
                                        <p:cTn dur="1" fill="hold" id="21">
                                          <p:stCondLst>
                                            <p:cond delay="0"/>
                                          </p:stCondLst>
                                        </p:cTn>
                                        <p:tgtEl>
                                          <p:spTgt spid="28712"/>
                                        </p:tgtEl>
                                        <p:attrNameLst>
                                          <p:attrName>style.visibility</p:attrName>
                                        </p:attrNameLst>
                                      </p:cBhvr>
                                      <p:to>
                                        <p:strVal val="visible"/>
                                      </p:to>
                                    </p:set>
                                    <p:animScale>
                                      <p:cBhvr>
                                        <p:cTn decel="50000" dur="1000" fill="hold" id="22">
                                          <p:stCondLst>
                                            <p:cond delay="0"/>
                                          </p:stCondLst>
                                        </p:cTn>
                                        <p:tgtEl>
                                          <p:spTgt spid="287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28712"/>
                                        </p:tgtEl>
                                        <p:attrNameLst>
                                          <p:attrName>ppt_x,ppt_y</p:attrName>
                                        </p:attrNameLst>
                                      </p:cBhvr>
                                      <p:rCtr x="0" y="0"/>
                                    </p:animMotion>
                                    <p:animEffect filter="">
                                      <p:cBhvr>
                                        <p:cTn dur="1000" id="24"/>
                                        <p:tgtEl>
                                          <p:spTgt spid="28712"/>
                                        </p:tgtEl>
                                      </p:cBhvr>
                                    </p:animEffect>
                                  </p:childTnLst>
                                </p:cTn>
                              </p:par>
                              <p:par>
                                <p:cTn fill="hold" id="25" nodeType="withEffect" presetClass="entr" presetID="52" presetSubtype="0">
                                  <p:stCondLst>
                                    <p:cond delay="800"/>
                                  </p:stCondLst>
                                  <p:childTnLst>
                                    <p:set>
                                      <p:cBhvr>
                                        <p:cTn dur="1" fill="hold" id="26">
                                          <p:stCondLst>
                                            <p:cond delay="0"/>
                                          </p:stCondLst>
                                        </p:cTn>
                                        <p:tgtEl>
                                          <p:spTgt spid="28720"/>
                                        </p:tgtEl>
                                        <p:attrNameLst>
                                          <p:attrName>style.visibility</p:attrName>
                                        </p:attrNameLst>
                                      </p:cBhvr>
                                      <p:to>
                                        <p:strVal val="visible"/>
                                      </p:to>
                                    </p:set>
                                    <p:animScale>
                                      <p:cBhvr>
                                        <p:cTn decel="50000" dur="1000" fill="hold" id="27">
                                          <p:stCondLst>
                                            <p:cond delay="0"/>
                                          </p:stCondLst>
                                        </p:cTn>
                                        <p:tgtEl>
                                          <p:spTgt spid="287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28720"/>
                                        </p:tgtEl>
                                        <p:attrNameLst>
                                          <p:attrName>ppt_x,ppt_y</p:attrName>
                                        </p:attrNameLst>
                                      </p:cBhvr>
                                      <p:rCtr x="0" y="0"/>
                                    </p:animMotion>
                                    <p:animEffect filter="">
                                      <p:cBhvr>
                                        <p:cTn dur="1000" id="29"/>
                                        <p:tgtEl>
                                          <p:spTgt spid="28720"/>
                                        </p:tgtEl>
                                      </p:cBhvr>
                                    </p:animEffect>
                                  </p:childTnLst>
                                </p:cTn>
                              </p:par>
                              <p:par>
                                <p:cTn fill="hold" id="30" nodeType="withEffect" presetClass="entr" presetID="52" presetSubtype="0">
                                  <p:stCondLst>
                                    <p:cond delay="1000"/>
                                  </p:stCondLst>
                                  <p:childTnLst>
                                    <p:set>
                                      <p:cBhvr>
                                        <p:cTn dur="1" fill="hold" id="31">
                                          <p:stCondLst>
                                            <p:cond delay="0"/>
                                          </p:stCondLst>
                                        </p:cTn>
                                        <p:tgtEl>
                                          <p:spTgt spid="28728"/>
                                        </p:tgtEl>
                                        <p:attrNameLst>
                                          <p:attrName>style.visibility</p:attrName>
                                        </p:attrNameLst>
                                      </p:cBhvr>
                                      <p:to>
                                        <p:strVal val="visible"/>
                                      </p:to>
                                    </p:set>
                                    <p:animScale>
                                      <p:cBhvr>
                                        <p:cTn decel="50000" dur="1000" fill="hold" id="32">
                                          <p:stCondLst>
                                            <p:cond delay="0"/>
                                          </p:stCondLst>
                                        </p:cTn>
                                        <p:tgtEl>
                                          <p:spTgt spid="287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3">
                                          <p:stCondLst>
                                            <p:cond delay="0"/>
                                          </p:stCondLst>
                                        </p:cTn>
                                        <p:tgtEl>
                                          <p:spTgt spid="28728"/>
                                        </p:tgtEl>
                                        <p:attrNameLst>
                                          <p:attrName>ppt_x,ppt_y</p:attrName>
                                        </p:attrNameLst>
                                      </p:cBhvr>
                                      <p:rCtr x="0" y="0"/>
                                    </p:animMotion>
                                    <p:animEffect filter="">
                                      <p:cBhvr>
                                        <p:cTn dur="1000" id="34"/>
                                        <p:tgtEl>
                                          <p:spTgt spid="287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69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699"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9700"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9701"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29702"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29703"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29704"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29705"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29706"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29707"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29708"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29709"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2971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71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5、不同的企业文化举例</a:t>
            </a:r>
          </a:p>
        </p:txBody>
      </p:sp>
      <p:sp>
        <p:nvSpPr>
          <p:cNvPr id="29712" name="矩形 5"/>
          <p:cNvSpPr>
            <a:spLocks noChangeArrowheads="1"/>
          </p:cNvSpPr>
          <p:nvPr/>
        </p:nvSpPr>
        <p:spPr bwMode="auto">
          <a:xfrm>
            <a:off x="6615113" y="1895475"/>
            <a:ext cx="588962" cy="531813"/>
          </a:xfrm>
          <a:prstGeom prst="rect">
            <a:avLst/>
          </a:prstGeom>
          <a:solidFill>
            <a:srgbClr val="0070C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1</a:t>
            </a:r>
          </a:p>
        </p:txBody>
      </p:sp>
      <p:sp>
        <p:nvSpPr>
          <p:cNvPr id="29713" name="直接连接符 6"/>
          <p:cNvSpPr>
            <a:spLocks noChangeShapeType="1"/>
          </p:cNvSpPr>
          <p:nvPr/>
        </p:nvSpPr>
        <p:spPr bwMode="auto">
          <a:xfrm flipH="1">
            <a:off x="6615113" y="2427288"/>
            <a:ext cx="5580062" cy="1587"/>
          </a:xfrm>
          <a:prstGeom prst="line">
            <a:avLst/>
          </a:prstGeom>
          <a:noFill/>
          <a:ln cap="flat" cmpd="sng" w="9525">
            <a:solidFill>
              <a:srgbClr val="0070C0">
                <a:alpha val="64000"/>
              </a:srgbClr>
            </a:solidFill>
            <a:round/>
          </a:ln>
          <a:extLst>
            <a:ext uri="{909E8E84-426E-40DD-AFC4-6F175D3DCCD1}">
              <a14:hiddenFill>
                <a:noFill/>
              </a14:hiddenFill>
            </a:ext>
          </a:extLst>
        </p:spPr>
        <p:txBody>
          <a:bodyPr/>
          <a:lstStyle/>
          <a:p>
            <a:endParaRPr altLang="en-US" lang="zh-CN"/>
          </a:p>
        </p:txBody>
      </p:sp>
      <p:sp>
        <p:nvSpPr>
          <p:cNvPr id="29714" name="TextBox 7"/>
          <p:cNvSpPr>
            <a:spLocks noChangeArrowheads="1"/>
          </p:cNvSpPr>
          <p:nvPr/>
        </p:nvSpPr>
        <p:spPr bwMode="auto">
          <a:xfrm>
            <a:off x="7370764" y="1968500"/>
            <a:ext cx="42719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“象文化” 尊重、友好 ——人本型</a:t>
            </a:r>
          </a:p>
        </p:txBody>
      </p:sp>
      <p:sp>
        <p:nvSpPr>
          <p:cNvPr id="29715" name="Text Box 44"/>
          <p:cNvSpPr>
            <a:spLocks noChangeArrowheads="1"/>
          </p:cNvSpPr>
          <p:nvPr/>
        </p:nvSpPr>
        <p:spPr bwMode="auto">
          <a:xfrm>
            <a:off x="6600824" y="3165475"/>
            <a:ext cx="50403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象文化企业的工作环境是友好的，领导者的形象犹如一位导师，企业的管理重心在于强调“以人为本”，企业的成功则意味着人力资源获得了充分重视和开发。</a:t>
            </a:r>
          </a:p>
        </p:txBody>
      </p:sp>
      <p:sp>
        <p:nvSpPr>
          <p:cNvPr id="29716" name="Text Box 44"/>
          <p:cNvSpPr>
            <a:spLocks noChangeArrowheads="1"/>
          </p:cNvSpPr>
          <p:nvPr/>
        </p:nvSpPr>
        <p:spPr bwMode="auto">
          <a:xfrm>
            <a:off x="6600824" y="4749800"/>
            <a:ext cx="5040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对这类企业文化的代表提供了10家企业，它们是万科、青啤、长虹、海信、远东、雅戈尔、红塔、格兰仕、三九和波司登。</a:t>
            </a:r>
          </a:p>
        </p:txBody>
      </p:sp>
      <p:pic>
        <p:nvPicPr>
          <p:cNvPr id="29717"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89075" y="1700213"/>
            <a:ext cx="3327400" cy="4284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9715"/>
                                        </p:tgtEl>
                                        <p:attrNameLst>
                                          <p:attrName>style.visibility</p:attrName>
                                        </p:attrNameLst>
                                      </p:cBhvr>
                                      <p:to>
                                        <p:strVal val="visible"/>
                                      </p:to>
                                    </p:set>
                                    <p:animScale>
                                      <p:cBhvr>
                                        <p:cTn decel="50000" dur="1000" fill="hold" id="7">
                                          <p:stCondLst>
                                            <p:cond delay="0"/>
                                          </p:stCondLst>
                                        </p:cTn>
                                        <p:tgtEl>
                                          <p:spTgt spid="297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29715"/>
                                        </p:tgtEl>
                                        <p:attrNameLst>
                                          <p:attrName>ppt_x,ppt_y</p:attrName>
                                        </p:attrNameLst>
                                      </p:cBhvr>
                                      <p:rCtr x="0" y="0"/>
                                    </p:animMotion>
                                    <p:animEffect filter="">
                                      <p:cBhvr>
                                        <p:cTn dur="1000" id="9"/>
                                        <p:tgtEl>
                                          <p:spTgt spid="29715"/>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29716"/>
                                        </p:tgtEl>
                                        <p:attrNameLst>
                                          <p:attrName>style.visibility</p:attrName>
                                        </p:attrNameLst>
                                      </p:cBhvr>
                                      <p:to>
                                        <p:strVal val="visible"/>
                                      </p:to>
                                    </p:set>
                                    <p:animScale>
                                      <p:cBhvr>
                                        <p:cTn decel="50000" dur="1000" fill="hold" id="12">
                                          <p:stCondLst>
                                            <p:cond delay="0"/>
                                          </p:stCondLst>
                                        </p:cTn>
                                        <p:tgtEl>
                                          <p:spTgt spid="297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29716"/>
                                        </p:tgtEl>
                                        <p:attrNameLst>
                                          <p:attrName>ppt_x,ppt_y</p:attrName>
                                        </p:attrNameLst>
                                      </p:cBhvr>
                                      <p:rCtr x="0" y="0"/>
                                    </p:animMotion>
                                    <p:animEffect filter="">
                                      <p:cBhvr>
                                        <p:cTn dur="1000" id="14"/>
                                        <p:tgtEl>
                                          <p:spTgt spid="297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715"/>
      <p:bldP grpId="0" spid="297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2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072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0725"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072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072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072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072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0730"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073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0732"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0733"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073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3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5、不同的企业文化举例</a:t>
            </a:r>
          </a:p>
        </p:txBody>
      </p:sp>
      <p:sp>
        <p:nvSpPr>
          <p:cNvPr id="30736"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2</a:t>
            </a:r>
          </a:p>
        </p:txBody>
      </p:sp>
      <p:sp>
        <p:nvSpPr>
          <p:cNvPr id="30737" name="直接连接符 6"/>
          <p:cNvSpPr>
            <a:spLocks noChangeShapeType="1"/>
          </p:cNvSpPr>
          <p:nvPr/>
        </p:nvSpPr>
        <p:spPr bwMode="auto">
          <a:xfrm flipH="1">
            <a:off x="6615113" y="2420938"/>
            <a:ext cx="5580062" cy="0"/>
          </a:xfrm>
          <a:prstGeom prst="line">
            <a:avLst/>
          </a:prstGeom>
          <a:noFill/>
          <a:ln cap="flat" cmpd="sng" w="9525">
            <a:solidFill>
              <a:srgbClr val="0070C0">
                <a:alpha val="64000"/>
              </a:srgbClr>
            </a:solidFill>
            <a:round/>
          </a:ln>
          <a:extLst>
            <a:ext uri="{909E8E84-426E-40DD-AFC4-6F175D3DCCD1}">
              <a14:hiddenFill>
                <a:noFill/>
              </a14:hiddenFill>
            </a:ext>
          </a:extLst>
        </p:spPr>
        <p:txBody>
          <a:bodyPr/>
          <a:lstStyle/>
          <a:p>
            <a:endParaRPr altLang="en-US" lang="zh-CN"/>
          </a:p>
        </p:txBody>
      </p:sp>
      <p:sp>
        <p:nvSpPr>
          <p:cNvPr id="30738" name="TextBox 7"/>
          <p:cNvSpPr>
            <a:spLocks noChangeArrowheads="1"/>
          </p:cNvSpPr>
          <p:nvPr/>
        </p:nvSpPr>
        <p:spPr bwMode="auto">
          <a:xfrm>
            <a:off x="7370764" y="1962150"/>
            <a:ext cx="42719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“狼文化” 强者、冒险 ——活力型</a:t>
            </a:r>
          </a:p>
        </p:txBody>
      </p:sp>
      <p:sp>
        <p:nvSpPr>
          <p:cNvPr id="30739" name="Text Box 44"/>
          <p:cNvSpPr>
            <a:spLocks noChangeArrowheads="1"/>
          </p:cNvSpPr>
          <p:nvPr/>
        </p:nvSpPr>
        <p:spPr bwMode="auto">
          <a:xfrm>
            <a:off x="6600824" y="2708275"/>
            <a:ext cx="5040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狼群中有着强烈的危机感，它们生性敏捷而具备攻击性，重视团队作战并能持之以恒。狼性精神，是一种强者精神。</a:t>
            </a:r>
          </a:p>
        </p:txBody>
      </p:sp>
      <p:sp>
        <p:nvSpPr>
          <p:cNvPr id="30740" name="Text Box 44"/>
          <p:cNvSpPr>
            <a:spLocks noChangeArrowheads="1"/>
          </p:cNvSpPr>
          <p:nvPr/>
        </p:nvSpPr>
        <p:spPr bwMode="auto">
          <a:xfrm>
            <a:off x="6600824" y="3933825"/>
            <a:ext cx="5040313"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在狼文化特征的企业里，充满活力，有着富于创造性的工作环境；领导者往往以革新者和敢于冒险的形象出现；企业最为看重的是在行业的领先位置；而企业的成功就在于能获取独特的产品和服务。华为、格力、娃哈哈、李宁、比亚迪、复星、吉利，都是中国企业狼文化的典型代表。</a:t>
            </a:r>
          </a:p>
        </p:txBody>
      </p:sp>
      <p:pic>
        <p:nvPicPr>
          <p:cNvPr id="30741" name="Picture 2"/>
          <p:cNvPicPr>
            <a:picLocks noChangeArrowheads="1" noChangeAspect="1"/>
          </p:cNvPicPr>
          <p:nvPr/>
        </p:nvPicPr>
        <p:blipFill>
          <a:blip r:embed="rId4">
            <a:extLst>
              <a:ext uri="{28A0092B-C50C-407E-A947-70E740481C1C}">
                <a14:useLocalDpi val="0"/>
              </a:ext>
            </a:extLst>
          </a:blip>
          <a:stretch>
            <a:fillRect/>
          </a:stretch>
        </p:blipFill>
        <p:spPr bwMode="auto">
          <a:xfrm>
            <a:off x="1654175" y="1685925"/>
            <a:ext cx="3209925" cy="4124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30739"/>
                                        </p:tgtEl>
                                        <p:attrNameLst>
                                          <p:attrName>style.visibility</p:attrName>
                                        </p:attrNameLst>
                                      </p:cBhvr>
                                      <p:to>
                                        <p:strVal val="visible"/>
                                      </p:to>
                                    </p:set>
                                    <p:animScale>
                                      <p:cBhvr>
                                        <p:cTn decel="50000" dur="1000" fill="hold" id="7">
                                          <p:stCondLst>
                                            <p:cond delay="0"/>
                                          </p:stCondLst>
                                        </p:cTn>
                                        <p:tgtEl>
                                          <p:spTgt spid="307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30739"/>
                                        </p:tgtEl>
                                        <p:attrNameLst>
                                          <p:attrName>ppt_x,ppt_y</p:attrName>
                                        </p:attrNameLst>
                                      </p:cBhvr>
                                      <p:rCtr x="0" y="0"/>
                                    </p:animMotion>
                                    <p:animEffect filter="">
                                      <p:cBhvr>
                                        <p:cTn dur="1000" id="9"/>
                                        <p:tgtEl>
                                          <p:spTgt spid="30739"/>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30740"/>
                                        </p:tgtEl>
                                        <p:attrNameLst>
                                          <p:attrName>style.visibility</p:attrName>
                                        </p:attrNameLst>
                                      </p:cBhvr>
                                      <p:to>
                                        <p:strVal val="visible"/>
                                      </p:to>
                                    </p:set>
                                    <p:animScale>
                                      <p:cBhvr>
                                        <p:cTn decel="50000" dur="1000" fill="hold" id="12">
                                          <p:stCondLst>
                                            <p:cond delay="0"/>
                                          </p:stCondLst>
                                        </p:cTn>
                                        <p:tgtEl>
                                          <p:spTgt spid="307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30740"/>
                                        </p:tgtEl>
                                        <p:attrNameLst>
                                          <p:attrName>ppt_x,ppt_y</p:attrName>
                                        </p:attrNameLst>
                                      </p:cBhvr>
                                      <p:rCtr x="0" y="0"/>
                                    </p:animMotion>
                                    <p:animEffect filter="">
                                      <p:cBhvr>
                                        <p:cTn dur="1000" id="14"/>
                                        <p:tgtEl>
                                          <p:spTgt spid="307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39"/>
      <p:bldP grpId="0" spid="3074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74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4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174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1749"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175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175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175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175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1754"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175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1756"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1757"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175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5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5、不同的企业文化举例</a:t>
            </a:r>
          </a:p>
        </p:txBody>
      </p:sp>
      <p:sp>
        <p:nvSpPr>
          <p:cNvPr id="31760"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3</a:t>
            </a:r>
          </a:p>
        </p:txBody>
      </p:sp>
      <p:sp>
        <p:nvSpPr>
          <p:cNvPr id="31761" name="直接连接符 6"/>
          <p:cNvSpPr>
            <a:spLocks noChangeShapeType="1"/>
          </p:cNvSpPr>
          <p:nvPr/>
        </p:nvSpPr>
        <p:spPr bwMode="auto">
          <a:xfrm flipH="1">
            <a:off x="6615113" y="2420938"/>
            <a:ext cx="5580062" cy="0"/>
          </a:xfrm>
          <a:prstGeom prst="line">
            <a:avLst/>
          </a:prstGeom>
          <a:noFill/>
          <a:ln cap="flat" cmpd="sng" w="9525">
            <a:solidFill>
              <a:srgbClr val="0070C0">
                <a:alpha val="64000"/>
              </a:srgbClr>
            </a:solidFill>
            <a:round/>
          </a:ln>
          <a:extLst>
            <a:ext uri="{909E8E84-426E-40DD-AFC4-6F175D3DCCD1}">
              <a14:hiddenFill>
                <a:noFill/>
              </a14:hiddenFill>
            </a:ext>
          </a:extLst>
        </p:spPr>
        <p:txBody>
          <a:bodyPr/>
          <a:lstStyle/>
          <a:p>
            <a:endParaRPr altLang="en-US" lang="zh-CN"/>
          </a:p>
        </p:txBody>
      </p:sp>
      <p:sp>
        <p:nvSpPr>
          <p:cNvPr id="31762" name="TextBox 7"/>
          <p:cNvSpPr>
            <a:spLocks noChangeArrowheads="1"/>
          </p:cNvSpPr>
          <p:nvPr/>
        </p:nvSpPr>
        <p:spPr bwMode="auto">
          <a:xfrm>
            <a:off x="7370764" y="1962150"/>
            <a:ext cx="42719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“鹰文化” 目标、绩效——市场型</a:t>
            </a:r>
          </a:p>
        </p:txBody>
      </p:sp>
      <p:sp>
        <p:nvSpPr>
          <p:cNvPr id="31763" name="Text Box 44"/>
          <p:cNvSpPr>
            <a:spLocks noChangeArrowheads="1"/>
          </p:cNvSpPr>
          <p:nvPr/>
        </p:nvSpPr>
        <p:spPr bwMode="auto">
          <a:xfrm>
            <a:off x="6600824" y="3011488"/>
            <a:ext cx="50403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具有鹰文化的企业氛围是结果导向型的组织，领导以推动者和出奇制胜的竞争者形象出现，企业靠强调胜出来凝聚员工，企业的成功也就意味着高市场份额和拥有市场领先地位。</a:t>
            </a:r>
          </a:p>
        </p:txBody>
      </p:sp>
      <p:sp>
        <p:nvSpPr>
          <p:cNvPr id="31764" name="Text Box 44"/>
          <p:cNvSpPr>
            <a:spLocks noChangeArrowheads="1"/>
          </p:cNvSpPr>
          <p:nvPr/>
        </p:nvSpPr>
        <p:spPr bwMode="auto">
          <a:xfrm>
            <a:off x="6600824" y="4605338"/>
            <a:ext cx="5040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这类公司以联想、国美、伊利、TCL、平安、光明、春兰、喜之郎、小天鹅、雨润、思念等公司为代表。</a:t>
            </a:r>
          </a:p>
        </p:txBody>
      </p:sp>
      <p:pic>
        <p:nvPicPr>
          <p:cNvPr id="31765" name="Picture 2"/>
          <p:cNvPicPr>
            <a:picLocks noChangeArrowheads="1" noChangeAspect="1"/>
          </p:cNvPicPr>
          <p:nvPr/>
        </p:nvPicPr>
        <p:blipFill>
          <a:blip r:embed="rId4">
            <a:extLst>
              <a:ext uri="{28A0092B-C50C-407E-A947-70E740481C1C}">
                <a14:useLocalDpi val="0"/>
              </a:ext>
            </a:extLst>
          </a:blip>
          <a:stretch>
            <a:fillRect/>
          </a:stretch>
        </p:blipFill>
        <p:spPr bwMode="auto">
          <a:xfrm>
            <a:off x="1243013" y="1635125"/>
            <a:ext cx="3767137" cy="4211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31763"/>
                                        </p:tgtEl>
                                        <p:attrNameLst>
                                          <p:attrName>style.visibility</p:attrName>
                                        </p:attrNameLst>
                                      </p:cBhvr>
                                      <p:to>
                                        <p:strVal val="visible"/>
                                      </p:to>
                                    </p:set>
                                    <p:animScale>
                                      <p:cBhvr>
                                        <p:cTn decel="50000" dur="1000" fill="hold" id="7">
                                          <p:stCondLst>
                                            <p:cond delay="0"/>
                                          </p:stCondLst>
                                        </p:cTn>
                                        <p:tgtEl>
                                          <p:spTgt spid="317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31763"/>
                                        </p:tgtEl>
                                        <p:attrNameLst>
                                          <p:attrName>ppt_x,ppt_y</p:attrName>
                                        </p:attrNameLst>
                                      </p:cBhvr>
                                      <p:rCtr x="0" y="0"/>
                                    </p:animMotion>
                                    <p:animEffect filter="">
                                      <p:cBhvr>
                                        <p:cTn dur="1000" id="9"/>
                                        <p:tgtEl>
                                          <p:spTgt spid="31763"/>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31764"/>
                                        </p:tgtEl>
                                        <p:attrNameLst>
                                          <p:attrName>style.visibility</p:attrName>
                                        </p:attrNameLst>
                                      </p:cBhvr>
                                      <p:to>
                                        <p:strVal val="visible"/>
                                      </p:to>
                                    </p:set>
                                    <p:animScale>
                                      <p:cBhvr>
                                        <p:cTn decel="50000" dur="1000" fill="hold" id="12">
                                          <p:stCondLst>
                                            <p:cond delay="0"/>
                                          </p:stCondLst>
                                        </p:cTn>
                                        <p:tgtEl>
                                          <p:spTgt spid="317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31764"/>
                                        </p:tgtEl>
                                        <p:attrNameLst>
                                          <p:attrName>ppt_x,ppt_y</p:attrName>
                                        </p:attrNameLst>
                                      </p:cBhvr>
                                      <p:rCtr x="0" y="0"/>
                                    </p:animMotion>
                                    <p:animEffect filter="">
                                      <p:cBhvr>
                                        <p:cTn dur="1000" id="14"/>
                                        <p:tgtEl>
                                          <p:spTgt spid="317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63"/>
      <p:bldP grpId="0" spid="3176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3" name="TextBox 2"/>
          <p:cNvSpPr>
            <a:spLocks noChangeArrowheads="1"/>
          </p:cNvSpPr>
          <p:nvPr/>
        </p:nvSpPr>
        <p:spPr bwMode="auto">
          <a:xfrm>
            <a:off x="10309224" y="6302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过渡页</a:t>
            </a:r>
          </a:p>
        </p:txBody>
      </p:sp>
      <p:sp>
        <p:nvSpPr>
          <p:cNvPr id="5124" name="直接连接符 3"/>
          <p:cNvSpPr>
            <a:spLocks noChangeShapeType="1"/>
          </p:cNvSpPr>
          <p:nvPr/>
        </p:nvSpPr>
        <p:spPr bwMode="auto">
          <a:xfrm>
            <a:off x="9553575" y="6470650"/>
            <a:ext cx="649288" cy="1588"/>
          </a:xfrm>
          <a:prstGeom prst="line">
            <a:avLst/>
          </a:prstGeom>
          <a:noFill/>
          <a:ln cap="flat" cmpd="sng" w="9525">
            <a:solidFill>
              <a:schemeClr val="accent2"/>
            </a:solidFill>
            <a:round/>
          </a:ln>
          <a:extLst>
            <a:ext uri="{909E8E84-426E-40DD-AFC4-6F175D3DCCD1}">
              <a14:hiddenFill>
                <a:noFill/>
              </a14:hiddenFill>
            </a:ext>
          </a:extLst>
        </p:spPr>
        <p:txBody>
          <a:bodyPr/>
          <a:lstStyle/>
          <a:p>
            <a:endParaRPr altLang="en-US" lang="zh-CN"/>
          </a:p>
        </p:txBody>
      </p:sp>
      <p:sp>
        <p:nvSpPr>
          <p:cNvPr id="5125" name="直接连接符 4"/>
          <p:cNvSpPr>
            <a:spLocks noChangeShapeType="1"/>
          </p:cNvSpPr>
          <p:nvPr/>
        </p:nvSpPr>
        <p:spPr bwMode="auto">
          <a:xfrm>
            <a:off x="11218863" y="6470650"/>
            <a:ext cx="647700" cy="1588"/>
          </a:xfrm>
          <a:prstGeom prst="line">
            <a:avLst/>
          </a:prstGeom>
          <a:noFill/>
          <a:ln cap="flat" cmpd="sng" w="9525">
            <a:solidFill>
              <a:schemeClr val="accent2"/>
            </a:solidFill>
            <a:round/>
          </a:ln>
          <a:extLst>
            <a:ext uri="{909E8E84-426E-40DD-AFC4-6F175D3DCCD1}">
              <a14:hiddenFill>
                <a:noFill/>
              </a14:hiddenFill>
            </a:ext>
          </a:extLst>
        </p:spPr>
        <p:txBody>
          <a:bodyPr/>
          <a:lstStyle/>
          <a:p>
            <a:endParaRPr altLang="en-US" lang="zh-CN"/>
          </a:p>
        </p:txBody>
      </p:sp>
      <p:sp>
        <p:nvSpPr>
          <p:cNvPr id="5126" name="直接连接符 7"/>
          <p:cNvSpPr>
            <a:spLocks noChangeShapeType="1"/>
          </p:cNvSpPr>
          <p:nvPr/>
        </p:nvSpPr>
        <p:spPr bwMode="auto">
          <a:xfrm>
            <a:off x="7897813" y="3238500"/>
            <a:ext cx="4297362" cy="1588"/>
          </a:xfrm>
          <a:prstGeom prst="line">
            <a:avLst/>
          </a:prstGeom>
          <a:noFill/>
          <a:ln cap="flat" cmpd="sng" w="9525">
            <a:solidFill>
              <a:schemeClr val="accent2"/>
            </a:solidFill>
            <a:round/>
          </a:ln>
          <a:extLst>
            <a:ext uri="{909E8E84-426E-40DD-AFC4-6F175D3DCCD1}">
              <a14:hiddenFill>
                <a:noFill/>
              </a14:hiddenFill>
            </a:ext>
          </a:extLst>
        </p:spPr>
        <p:txBody>
          <a:bodyPr/>
          <a:lstStyle/>
          <a:p>
            <a:endParaRPr altLang="en-US" lang="zh-CN"/>
          </a:p>
        </p:txBody>
      </p:sp>
      <p:sp>
        <p:nvSpPr>
          <p:cNvPr id="5127" name="TextBox 8"/>
          <p:cNvSpPr>
            <a:spLocks noChangeArrowheads="1"/>
          </p:cNvSpPr>
          <p:nvPr/>
        </p:nvSpPr>
        <p:spPr bwMode="auto">
          <a:xfrm>
            <a:off x="8739189" y="2420938"/>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5128" name="矩形 10"/>
          <p:cNvSpPr>
            <a:spLocks noChangeArrowheads="1"/>
          </p:cNvSpPr>
          <p:nvPr/>
        </p:nvSpPr>
        <p:spPr bwMode="auto">
          <a:xfrm>
            <a:off x="7897814" y="33496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文化的起源</a:t>
            </a:r>
          </a:p>
        </p:txBody>
      </p:sp>
      <p:sp>
        <p:nvSpPr>
          <p:cNvPr id="5129" name="矩形 11"/>
          <p:cNvSpPr>
            <a:spLocks noChangeArrowheads="1"/>
          </p:cNvSpPr>
          <p:nvPr/>
        </p:nvSpPr>
        <p:spPr bwMode="auto">
          <a:xfrm>
            <a:off x="7897814" y="3829050"/>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文化的定义</a:t>
            </a:r>
          </a:p>
        </p:txBody>
      </p:sp>
      <p:sp>
        <p:nvSpPr>
          <p:cNvPr id="5130" name="矩形 12"/>
          <p:cNvSpPr>
            <a:spLocks noChangeArrowheads="1"/>
          </p:cNvSpPr>
          <p:nvPr/>
        </p:nvSpPr>
        <p:spPr bwMode="auto">
          <a:xfrm>
            <a:off x="7897814" y="430847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文化的特性</a:t>
            </a:r>
          </a:p>
        </p:txBody>
      </p:sp>
      <p:sp>
        <p:nvSpPr>
          <p:cNvPr id="5131" name="矩形 13"/>
          <p:cNvSpPr>
            <a:spLocks noChangeArrowheads="1"/>
          </p:cNvSpPr>
          <p:nvPr/>
        </p:nvSpPr>
        <p:spPr bwMode="auto">
          <a:xfrm>
            <a:off x="7897814" y="4787900"/>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文化与文明</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00"/>
                                  </p:stCondLst>
                                  <p:childTnLst>
                                    <p:set>
                                      <p:cBhvr>
                                        <p:cTn dur="1" fill="hold" id="6">
                                          <p:stCondLst>
                                            <p:cond delay="0"/>
                                          </p:stCondLst>
                                        </p:cTn>
                                        <p:tgtEl>
                                          <p:spTgt spid="5127"/>
                                        </p:tgtEl>
                                        <p:attrNameLst>
                                          <p:attrName>style.visibility</p:attrName>
                                        </p:attrNameLst>
                                      </p:cBhvr>
                                      <p:to>
                                        <p:strVal val="visible"/>
                                      </p:to>
                                    </p:set>
                                    <p:animEffect filter="">
                                      <p:cBhvr>
                                        <p:cTn dur="500" id="7"/>
                                        <p:tgtEl>
                                          <p:spTgt spid="5127"/>
                                        </p:tgtEl>
                                      </p:cBhvr>
                                    </p:animEffect>
                                  </p:childTnLst>
                                </p:cTn>
                              </p:par>
                              <p:par>
                                <p:cTn accel="50000" fill="hold" grpId="1" id="8" nodeType="withEffect" presetClass="path" presetID="63" presetSubtype="0">
                                  <p:stCondLst>
                                    <p:cond delay="200"/>
                                  </p:stCondLst>
                                  <p:childTnLst>
                                    <p:animMotion origin="layout" path="M -0.87926 -3.44126E-06 L -4.00989E-06 -3.44126E-06" pathEditMode="relative" ptsTypes="AA" rAng="0">
                                      <p:cBhvr>
                                        <p:cTn dur="500" fill="hold" id="9"/>
                                        <p:tgtEl>
                                          <p:spTgt spid="5127"/>
                                        </p:tgtEl>
                                        <p:attrNameLst>
                                          <p:attrName>ppt_x,ppt_y</p:attrName>
                                        </p:attrNameLst>
                                      </p:cBhvr>
                                      <p:rCtr x="4396300" y="0"/>
                                    </p:animMotion>
                                  </p:childTnLst>
                                </p:cTn>
                              </p:par>
                              <p:par>
                                <p:cTn fill="hold" grpId="0" id="10" nodeType="withEffect" presetClass="entr" presetID="10" presetSubtype="0">
                                  <p:stCondLst>
                                    <p:cond delay="400"/>
                                  </p:stCondLst>
                                  <p:childTnLst>
                                    <p:set>
                                      <p:cBhvr>
                                        <p:cTn dur="1" fill="hold" id="11">
                                          <p:stCondLst>
                                            <p:cond delay="0"/>
                                          </p:stCondLst>
                                        </p:cTn>
                                        <p:tgtEl>
                                          <p:spTgt spid="5126"/>
                                        </p:tgtEl>
                                        <p:attrNameLst>
                                          <p:attrName>style.visibility</p:attrName>
                                        </p:attrNameLst>
                                      </p:cBhvr>
                                      <p:to>
                                        <p:strVal val="visible"/>
                                      </p:to>
                                    </p:set>
                                    <p:animEffect filter="">
                                      <p:cBhvr>
                                        <p:cTn dur="500" id="12"/>
                                        <p:tgtEl>
                                          <p:spTgt spid="5126"/>
                                        </p:tgtEl>
                                      </p:cBhvr>
                                    </p:animEffect>
                                  </p:childTnLst>
                                </p:cTn>
                              </p:par>
                              <p:par>
                                <p:cTn accel="50000" fill="hold" grpId="1" id="13" nodeType="withEffect" presetClass="path" presetID="63" presetSubtype="0">
                                  <p:stCondLst>
                                    <p:cond delay="400"/>
                                  </p:stCondLst>
                                  <p:childTnLst>
                                    <p:animMotion origin="layout" path="M -0.87926 -3.44126E-06 L -4.00989E-06 -3.44126E-06" pathEditMode="relative" ptsTypes="AA" rAng="0">
                                      <p:cBhvr>
                                        <p:cTn dur="500" fill="hold" id="14"/>
                                        <p:tgtEl>
                                          <p:spTgt spid="5126"/>
                                        </p:tgtEl>
                                        <p:attrNameLst>
                                          <p:attrName>ppt_x,ppt_y</p:attrName>
                                        </p:attrNameLst>
                                      </p:cBhvr>
                                      <p:rCtr x="4396300" y="0"/>
                                    </p:animMotion>
                                  </p:childTnLst>
                                </p:cTn>
                              </p:par>
                            </p:childTnLst>
                          </p:cTn>
                        </p:par>
                        <p:par>
                          <p:cTn fill="hold" id="15" nodeType="afterGroup">
                            <p:stCondLst>
                              <p:cond delay="900"/>
                            </p:stCondLst>
                            <p:childTnLst>
                              <p:par>
                                <p:cTn fill="hold" grpId="0" id="16" nodeType="afterEffect" presetClass="entr" presetID="52" presetSubtype="0">
                                  <p:stCondLst>
                                    <p:cond delay="0"/>
                                  </p:stCondLst>
                                  <p:childTnLst>
                                    <p:set>
                                      <p:cBhvr>
                                        <p:cTn dur="1" fill="hold" id="17">
                                          <p:stCondLst>
                                            <p:cond delay="0"/>
                                          </p:stCondLst>
                                        </p:cTn>
                                        <p:tgtEl>
                                          <p:spTgt spid="5128"/>
                                        </p:tgtEl>
                                        <p:attrNameLst>
                                          <p:attrName>style.visibility</p:attrName>
                                        </p:attrNameLst>
                                      </p:cBhvr>
                                      <p:to>
                                        <p:strVal val="visible"/>
                                      </p:to>
                                    </p:set>
                                    <p:animScale>
                                      <p:cBhvr>
                                        <p:cTn decel="50000" dur="1000" fill="hold" id="18">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5128"/>
                                        </p:tgtEl>
                                        <p:attrNameLst>
                                          <p:attrName>ppt_x,ppt_y</p:attrName>
                                        </p:attrNameLst>
                                      </p:cBhvr>
                                      <p:rCtr x="0" y="0"/>
                                    </p:animMotion>
                                    <p:animEffect filter="">
                                      <p:cBhvr>
                                        <p:cTn dur="1000" id="20"/>
                                        <p:tgtEl>
                                          <p:spTgt spid="5128"/>
                                        </p:tgtEl>
                                      </p:cBhvr>
                                    </p:animEffect>
                                  </p:childTnLst>
                                </p:cTn>
                              </p:par>
                              <p:par>
                                <p:cTn fill="hold" grpId="0" id="21" nodeType="withEffect" presetClass="entr" presetID="52" presetSubtype="0">
                                  <p:stCondLst>
                                    <p:cond delay="200"/>
                                  </p:stCondLst>
                                  <p:iterate type="lt">
                                    <p:tmPct val="0"/>
                                  </p:iterate>
                                  <p:childTnLst>
                                    <p:set>
                                      <p:cBhvr>
                                        <p:cTn dur="1" fill="hold" id="22">
                                          <p:stCondLst>
                                            <p:cond delay="0"/>
                                          </p:stCondLst>
                                        </p:cTn>
                                        <p:tgtEl>
                                          <p:spTgt spid="5129"/>
                                        </p:tgtEl>
                                        <p:attrNameLst>
                                          <p:attrName>style.visibility</p:attrName>
                                        </p:attrNameLst>
                                      </p:cBhvr>
                                      <p:to>
                                        <p:strVal val="visible"/>
                                      </p:to>
                                    </p:set>
                                    <p:animScale>
                                      <p:cBhvr>
                                        <p:cTn decel="50000" dur="1000" fill="hold" id="23">
                                          <p:stCondLst>
                                            <p:cond delay="0"/>
                                          </p:stCondLst>
                                        </p:cTn>
                                        <p:tgtEl>
                                          <p:spTgt spid="51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4">
                                          <p:stCondLst>
                                            <p:cond delay="0"/>
                                          </p:stCondLst>
                                        </p:cTn>
                                        <p:tgtEl>
                                          <p:spTgt spid="5129"/>
                                        </p:tgtEl>
                                        <p:attrNameLst>
                                          <p:attrName>ppt_x,ppt_y</p:attrName>
                                        </p:attrNameLst>
                                      </p:cBhvr>
                                      <p:rCtr x="0" y="0"/>
                                    </p:animMotion>
                                    <p:animEffect filter="">
                                      <p:cBhvr>
                                        <p:cTn dur="1000" id="25"/>
                                        <p:tgtEl>
                                          <p:spTgt spid="5129"/>
                                        </p:tgtEl>
                                      </p:cBhvr>
                                    </p:animEffect>
                                  </p:childTnLst>
                                </p:cTn>
                              </p:par>
                              <p:par>
                                <p:cTn fill="hold" grpId="0" id="26" nodeType="withEffect" presetClass="entr" presetID="52" presetSubtype="0">
                                  <p:stCondLst>
                                    <p:cond delay="400"/>
                                  </p:stCondLst>
                                  <p:iterate type="lt">
                                    <p:tmPct val="0"/>
                                  </p:iterate>
                                  <p:childTnLst>
                                    <p:set>
                                      <p:cBhvr>
                                        <p:cTn dur="1" fill="hold" id="27">
                                          <p:stCondLst>
                                            <p:cond delay="0"/>
                                          </p:stCondLst>
                                        </p:cTn>
                                        <p:tgtEl>
                                          <p:spTgt spid="5130"/>
                                        </p:tgtEl>
                                        <p:attrNameLst>
                                          <p:attrName>style.visibility</p:attrName>
                                        </p:attrNameLst>
                                      </p:cBhvr>
                                      <p:to>
                                        <p:strVal val="visible"/>
                                      </p:to>
                                    </p:set>
                                    <p:animScale>
                                      <p:cBhvr>
                                        <p:cTn decel="50000" dur="1000" fill="hold" id="28">
                                          <p:stCondLst>
                                            <p:cond delay="0"/>
                                          </p:stCondLst>
                                        </p:cTn>
                                        <p:tgtEl>
                                          <p:spTgt spid="51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9">
                                          <p:stCondLst>
                                            <p:cond delay="0"/>
                                          </p:stCondLst>
                                        </p:cTn>
                                        <p:tgtEl>
                                          <p:spTgt spid="5130"/>
                                        </p:tgtEl>
                                        <p:attrNameLst>
                                          <p:attrName>ppt_x,ppt_y</p:attrName>
                                        </p:attrNameLst>
                                      </p:cBhvr>
                                      <p:rCtr x="0" y="0"/>
                                    </p:animMotion>
                                    <p:animEffect filter="">
                                      <p:cBhvr>
                                        <p:cTn dur="1000" id="30"/>
                                        <p:tgtEl>
                                          <p:spTgt spid="5130"/>
                                        </p:tgtEl>
                                      </p:cBhvr>
                                    </p:animEffect>
                                  </p:childTnLst>
                                </p:cTn>
                              </p:par>
                              <p:par>
                                <p:cTn fill="hold" grpId="0" id="31" nodeType="withEffect" presetClass="entr" presetID="52" presetSubtype="0">
                                  <p:stCondLst>
                                    <p:cond delay="600"/>
                                  </p:stCondLst>
                                  <p:iterate type="lt">
                                    <p:tmPct val="0"/>
                                  </p:iterate>
                                  <p:childTnLst>
                                    <p:set>
                                      <p:cBhvr>
                                        <p:cTn dur="1" fill="hold" id="32">
                                          <p:stCondLst>
                                            <p:cond delay="0"/>
                                          </p:stCondLst>
                                        </p:cTn>
                                        <p:tgtEl>
                                          <p:spTgt spid="5131"/>
                                        </p:tgtEl>
                                        <p:attrNameLst>
                                          <p:attrName>style.visibility</p:attrName>
                                        </p:attrNameLst>
                                      </p:cBhvr>
                                      <p:to>
                                        <p:strVal val="visible"/>
                                      </p:to>
                                    </p:set>
                                    <p:animScale>
                                      <p:cBhvr>
                                        <p:cTn decel="50000" dur="1000" fill="hold" id="33">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4">
                                          <p:stCondLst>
                                            <p:cond delay="0"/>
                                          </p:stCondLst>
                                        </p:cTn>
                                        <p:tgtEl>
                                          <p:spTgt spid="5131"/>
                                        </p:tgtEl>
                                        <p:attrNameLst>
                                          <p:attrName>ppt_x,ppt_y</p:attrName>
                                        </p:attrNameLst>
                                      </p:cBhvr>
                                      <p:rCtr x="0" y="0"/>
                                    </p:animMotion>
                                    <p:animEffect filter="">
                                      <p:cBhvr>
                                        <p:cTn dur="1000" id="35"/>
                                        <p:tgtEl>
                                          <p:spTgt spid="5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6"/>
      <p:bldP grpId="1" spid="5126"/>
      <p:bldP grpId="0" spid="5127"/>
      <p:bldP grpId="1" spid="5127"/>
      <p:bldP grpId="0" spid="5128"/>
      <p:bldP grpId="0" spid="5129"/>
      <p:bldP grpId="0" spid="5130"/>
      <p:bldP grpId="0" spid="513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77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277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2773"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277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277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277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277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2778"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277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2780"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2781"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278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8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5、不同的企业文化举例</a:t>
            </a:r>
          </a:p>
        </p:txBody>
      </p:sp>
      <p:sp>
        <p:nvSpPr>
          <p:cNvPr id="32784"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w="9525">
                <a:solidFill>
                  <a:srgbClr val="000000"/>
                </a:solidFill>
                <a:miter lim="800000"/>
                <a:headEnd/>
                <a:tailEnd/>
              </a14:hiddenLine>
            </a:ext>
          </a:extLst>
        </p:spPr>
        <p:txBody>
          <a:bodyPr anchor="ctr" lIns="0" rIns="0"/>
          <a:lstStyle/>
          <a:p>
            <a:pPr algn="ctr">
              <a:lnSpc>
                <a:spcPct val="120000"/>
              </a:lnSpc>
              <a:spcBef>
                <a:spcPts val="600"/>
              </a:spcBef>
              <a:spcAft>
                <a:spcPts val="600"/>
              </a:spcAft>
            </a:pPr>
            <a:r>
              <a:rPr altLang="zh-CN" lang="en-US" sz="2800">
                <a:solidFill>
                  <a:srgbClr val="FFFFFF"/>
                </a:solidFill>
                <a:latin charset="0" panose="020b0806030902050204" pitchFamily="34" typeface="Impact"/>
                <a:ea charset="-122" panose="020b0503020204020204" pitchFamily="34" typeface="微软雅黑"/>
                <a:sym charset="0" panose="020b0806030902050204" pitchFamily="34" typeface="Impact"/>
              </a:rPr>
              <a:t>4</a:t>
            </a:r>
          </a:p>
        </p:txBody>
      </p:sp>
      <p:sp>
        <p:nvSpPr>
          <p:cNvPr id="32785" name="直接连接符 6"/>
          <p:cNvSpPr>
            <a:spLocks noChangeShapeType="1"/>
          </p:cNvSpPr>
          <p:nvPr/>
        </p:nvSpPr>
        <p:spPr bwMode="auto">
          <a:xfrm flipH="1">
            <a:off x="6615113" y="2420938"/>
            <a:ext cx="5580062" cy="0"/>
          </a:xfrm>
          <a:prstGeom prst="line">
            <a:avLst/>
          </a:prstGeom>
          <a:noFill/>
          <a:ln cap="flat" cmpd="sng" w="9525">
            <a:solidFill>
              <a:srgbClr val="0070C0">
                <a:alpha val="64000"/>
              </a:srgbClr>
            </a:solidFill>
            <a:round/>
          </a:ln>
          <a:extLst>
            <a:ext uri="{909E8E84-426E-40DD-AFC4-6F175D3DCCD1}">
              <a14:hiddenFill>
                <a:noFill/>
              </a14:hiddenFill>
            </a:ext>
          </a:extLst>
        </p:spPr>
        <p:txBody>
          <a:bodyPr/>
          <a:lstStyle/>
          <a:p>
            <a:endParaRPr altLang="en-US" lang="zh-CN"/>
          </a:p>
        </p:txBody>
      </p:sp>
      <p:sp>
        <p:nvSpPr>
          <p:cNvPr id="32786" name="TextBox 7"/>
          <p:cNvSpPr>
            <a:spLocks noChangeArrowheads="1"/>
          </p:cNvSpPr>
          <p:nvPr/>
        </p:nvSpPr>
        <p:spPr bwMode="auto">
          <a:xfrm>
            <a:off x="7370764" y="1962150"/>
            <a:ext cx="42719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“羚羊文化” 温和、敏捷——稳健型</a:t>
            </a:r>
          </a:p>
        </p:txBody>
      </p:sp>
      <p:sp>
        <p:nvSpPr>
          <p:cNvPr id="32787" name="Text Box 44"/>
          <p:cNvSpPr>
            <a:spLocks noChangeArrowheads="1"/>
          </p:cNvSpPr>
          <p:nvPr/>
        </p:nvSpPr>
        <p:spPr bwMode="auto">
          <a:xfrm>
            <a:off x="6600824" y="2781300"/>
            <a:ext cx="5040313"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羚羊的品性是在温和中见敏捷，能快速反应但绝不失稳健。代表性企业有如海尔、中兴、苏宁、美的、汇源、燕啤等企业。由于以追求稳健发展为最大特征，因此这类企业的工作环境规范；企业靠规则凝聚员工；企业强调运营的有效性加稳定性；企业的成功是凭借可靠的服务、良好的运行和低成本。</a:t>
            </a:r>
          </a:p>
        </p:txBody>
      </p:sp>
      <p:sp>
        <p:nvSpPr>
          <p:cNvPr id="32788" name="Text Box 44"/>
          <p:cNvSpPr>
            <a:spLocks noChangeArrowheads="1"/>
          </p:cNvSpPr>
          <p:nvPr/>
        </p:nvSpPr>
        <p:spPr bwMode="auto">
          <a:xfrm>
            <a:off x="6600824" y="5119688"/>
            <a:ext cx="50403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为什么会出现这四种文化呢？我们认为，是核心价值观的不同造就了文化的不同。</a:t>
            </a:r>
          </a:p>
        </p:txBody>
      </p:sp>
      <p:pic>
        <p:nvPicPr>
          <p:cNvPr id="32789" name="Picture 2"/>
          <p:cNvPicPr>
            <a:picLocks noChangeArrowheads="1" noChangeAspect="1"/>
          </p:cNvPicPr>
          <p:nvPr/>
        </p:nvPicPr>
        <p:blipFill>
          <a:blip r:embed="rId4">
            <a:extLst>
              <a:ext uri="{28A0092B-C50C-407E-A947-70E740481C1C}">
                <a14:useLocalDpi val="0"/>
              </a:ext>
            </a:extLst>
          </a:blip>
          <a:stretch>
            <a:fillRect/>
          </a:stretch>
        </p:blipFill>
        <p:spPr bwMode="auto">
          <a:xfrm>
            <a:off x="914400" y="1889125"/>
            <a:ext cx="4714875" cy="3959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32787"/>
                                        </p:tgtEl>
                                        <p:attrNameLst>
                                          <p:attrName>style.visibility</p:attrName>
                                        </p:attrNameLst>
                                      </p:cBhvr>
                                      <p:to>
                                        <p:strVal val="visible"/>
                                      </p:to>
                                    </p:set>
                                    <p:animScale>
                                      <p:cBhvr>
                                        <p:cTn decel="50000" dur="1000" fill="hold" id="7">
                                          <p:stCondLst>
                                            <p:cond delay="0"/>
                                          </p:stCondLst>
                                        </p:cTn>
                                        <p:tgtEl>
                                          <p:spTgt spid="3278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32787"/>
                                        </p:tgtEl>
                                        <p:attrNameLst>
                                          <p:attrName>ppt_x,ppt_y</p:attrName>
                                        </p:attrNameLst>
                                      </p:cBhvr>
                                      <p:rCtr x="0" y="0"/>
                                    </p:animMotion>
                                    <p:animEffect filter="">
                                      <p:cBhvr>
                                        <p:cTn dur="1000" id="9"/>
                                        <p:tgtEl>
                                          <p:spTgt spid="32787"/>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32788"/>
                                        </p:tgtEl>
                                        <p:attrNameLst>
                                          <p:attrName>style.visibility</p:attrName>
                                        </p:attrNameLst>
                                      </p:cBhvr>
                                      <p:to>
                                        <p:strVal val="visible"/>
                                      </p:to>
                                    </p:set>
                                    <p:animScale>
                                      <p:cBhvr>
                                        <p:cTn decel="50000" dur="1000" fill="hold" id="12">
                                          <p:stCondLst>
                                            <p:cond delay="0"/>
                                          </p:stCondLst>
                                        </p:cTn>
                                        <p:tgtEl>
                                          <p:spTgt spid="327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32788"/>
                                        </p:tgtEl>
                                        <p:attrNameLst>
                                          <p:attrName>ppt_x,ppt_y</p:attrName>
                                        </p:attrNameLst>
                                      </p:cBhvr>
                                      <p:rCtr x="0" y="0"/>
                                    </p:animMotion>
                                    <p:animEffect filter="">
                                      <p:cBhvr>
                                        <p:cTn dur="1000" id="14"/>
                                        <p:tgtEl>
                                          <p:spTgt spid="327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87"/>
      <p:bldP grpId="0" spid="3278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79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379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379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3797"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379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379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380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380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3802"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380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3804"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3805"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380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380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3808" name="Group 16"/>
          <p:cNvGrpSpPr/>
          <p:nvPr/>
        </p:nvGrpSpPr>
        <p:grpSpPr>
          <a:xfrm>
            <a:off x="5881688" y="2889250"/>
            <a:ext cx="4895850" cy="431800"/>
            <a:chExt cx="4896544" cy="432048"/>
          </a:xfrm>
        </p:grpSpPr>
        <p:sp>
          <p:nvSpPr>
            <p:cNvPr id="33809"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810"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1</a:t>
              </a:r>
            </a:p>
          </p:txBody>
        </p:sp>
        <p:sp>
          <p:nvSpPr>
            <p:cNvPr id="33811" name="TextBox 21"/>
            <p:cNvSpPr>
              <a:spLocks noChangeArrowheads="1"/>
            </p:cNvSpPr>
            <p:nvPr/>
          </p:nvSpPr>
          <p:spPr bwMode="auto">
            <a:xfrm>
              <a:off x="602455"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认为企业文化就是思想政治工作</a:t>
              </a:r>
            </a:p>
          </p:txBody>
        </p:sp>
      </p:grpSp>
      <p:grpSp>
        <p:nvGrpSpPr>
          <p:cNvPr id="33812" name="Group 20"/>
          <p:cNvGrpSpPr/>
          <p:nvPr/>
        </p:nvGrpSpPr>
        <p:grpSpPr>
          <a:xfrm>
            <a:off x="5881688" y="3509963"/>
            <a:ext cx="4895850" cy="431800"/>
            <a:chExt cx="4896544" cy="432048"/>
          </a:xfrm>
        </p:grpSpPr>
        <p:sp>
          <p:nvSpPr>
            <p:cNvPr id="33813" name="矩形 31"/>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814" name="矩形 32"/>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2</a:t>
              </a:r>
            </a:p>
          </p:txBody>
        </p:sp>
        <p:sp>
          <p:nvSpPr>
            <p:cNvPr id="33815" name="TextBox 33"/>
            <p:cNvSpPr>
              <a:spLocks noChangeArrowheads="1"/>
            </p:cNvSpPr>
            <p:nvPr/>
          </p:nvSpPr>
          <p:spPr bwMode="auto">
            <a:xfrm>
              <a:off x="602455"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认为企业文化就是文娱体育活动</a:t>
              </a:r>
            </a:p>
          </p:txBody>
        </p:sp>
      </p:grpSp>
      <p:grpSp>
        <p:nvGrpSpPr>
          <p:cNvPr id="33816" name="Group 24"/>
          <p:cNvGrpSpPr/>
          <p:nvPr/>
        </p:nvGrpSpPr>
        <p:grpSpPr>
          <a:xfrm>
            <a:off x="5881688" y="4130675"/>
            <a:ext cx="4895850" cy="431800"/>
            <a:chExt cx="4896544" cy="432048"/>
          </a:xfrm>
        </p:grpSpPr>
        <p:sp>
          <p:nvSpPr>
            <p:cNvPr id="33817" name="矩形 35"/>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818" name="矩形 36"/>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3</a:t>
              </a:r>
            </a:p>
          </p:txBody>
        </p:sp>
        <p:sp>
          <p:nvSpPr>
            <p:cNvPr id="33819" name="TextBox 37"/>
            <p:cNvSpPr>
              <a:spLocks noChangeArrowheads="1"/>
            </p:cNvSpPr>
            <p:nvPr/>
          </p:nvSpPr>
          <p:spPr bwMode="auto">
            <a:xfrm>
              <a:off x="602455"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认为企业文化就是墙贴标语口号</a:t>
              </a:r>
            </a:p>
          </p:txBody>
        </p:sp>
      </p:grpSp>
      <p:grpSp>
        <p:nvGrpSpPr>
          <p:cNvPr id="33820" name="Group 28"/>
          <p:cNvGrpSpPr/>
          <p:nvPr/>
        </p:nvGrpSpPr>
        <p:grpSpPr>
          <a:xfrm>
            <a:off x="5881688" y="4752975"/>
            <a:ext cx="4895850" cy="431800"/>
            <a:chExt cx="4896544" cy="432048"/>
          </a:xfrm>
        </p:grpSpPr>
        <p:sp>
          <p:nvSpPr>
            <p:cNvPr id="33821" name="矩形 3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822" name="矩形 4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4</a:t>
              </a:r>
            </a:p>
          </p:txBody>
        </p:sp>
        <p:sp>
          <p:nvSpPr>
            <p:cNvPr id="33823" name="TextBox 41"/>
            <p:cNvSpPr>
              <a:spLocks noChangeArrowheads="1"/>
            </p:cNvSpPr>
            <p:nvPr/>
          </p:nvSpPr>
          <p:spPr bwMode="auto">
            <a:xfrm>
              <a:off x="602455"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认为企业文化就是企业标志</a:t>
              </a:r>
            </a:p>
          </p:txBody>
        </p:sp>
      </p:grpSp>
      <p:grpSp>
        <p:nvGrpSpPr>
          <p:cNvPr id="33824" name="Group 32"/>
          <p:cNvGrpSpPr/>
          <p:nvPr/>
        </p:nvGrpSpPr>
        <p:grpSpPr>
          <a:xfrm>
            <a:off x="5881688" y="5373688"/>
            <a:ext cx="4895850" cy="431800"/>
            <a:chExt cx="4896544" cy="432048"/>
          </a:xfrm>
        </p:grpSpPr>
        <p:sp>
          <p:nvSpPr>
            <p:cNvPr id="33825" name="矩形 43"/>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826" name="矩形 44"/>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5</a:t>
              </a:r>
            </a:p>
          </p:txBody>
        </p:sp>
        <p:sp>
          <p:nvSpPr>
            <p:cNvPr id="33827" name="TextBox 45"/>
            <p:cNvSpPr>
              <a:spLocks noChangeArrowheads="1"/>
            </p:cNvSpPr>
            <p:nvPr/>
          </p:nvSpPr>
          <p:spPr bwMode="auto">
            <a:xfrm>
              <a:off x="602455"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认为老板文化就是企业文化</a:t>
              </a:r>
            </a:p>
          </p:txBody>
        </p:sp>
      </p:grpSp>
      <p:sp>
        <p:nvSpPr>
          <p:cNvPr id="33828" name="Text Box 44"/>
          <p:cNvSpPr>
            <a:spLocks noChangeArrowheads="1"/>
          </p:cNvSpPr>
          <p:nvPr/>
        </p:nvSpPr>
        <p:spPr bwMode="auto">
          <a:xfrm>
            <a:off x="644525" y="1339850"/>
            <a:ext cx="103489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企业文化在中国还是一个新生事物，在探索创新的过程中还不免存在许多问题和缺陷，在认识上更是存在许多误区。我们简单罗列如下，请大家参考：</a:t>
            </a:r>
          </a:p>
        </p:txBody>
      </p:sp>
      <p:pic>
        <p:nvPicPr>
          <p:cNvPr id="33829" name="Picture 2"/>
          <p:cNvPicPr>
            <a:picLocks noChangeArrowheads="1" noChangeAspect="1"/>
          </p:cNvPicPr>
          <p:nvPr/>
        </p:nvPicPr>
        <p:blipFill>
          <a:blip r:embed="rId4">
            <a:extLst>
              <a:ext uri="{28A0092B-C50C-407E-A947-70E740481C1C}">
                <a14:useLocalDpi val="0"/>
              </a:ext>
            </a:extLst>
          </a:blip>
          <a:stretch>
            <a:fillRect/>
          </a:stretch>
        </p:blipFill>
        <p:spPr bwMode="auto">
          <a:xfrm>
            <a:off x="1057275" y="2276475"/>
            <a:ext cx="3562350" cy="4249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3808"/>
                                        </p:tgtEl>
                                        <p:attrNameLst>
                                          <p:attrName>style.visibility</p:attrName>
                                        </p:attrNameLst>
                                      </p:cBhvr>
                                      <p:to>
                                        <p:strVal val="visible"/>
                                      </p:to>
                                    </p:set>
                                    <p:anim calcmode="lin" valueType="num">
                                      <p:cBhvr>
                                        <p:cTn dur="500" fill="hold" id="7"/>
                                        <p:tgtEl>
                                          <p:spTgt spid="33808"/>
                                        </p:tgtEl>
                                        <p:attrNameLst>
                                          <p:attrName>ppt_x</p:attrName>
                                        </p:attrNameLst>
                                      </p:cBhvr>
                                      <p:tavLst>
                                        <p:tav tm="0">
                                          <p:val>
                                            <p:strVal val="0-#ppt_w/2"/>
                                          </p:val>
                                        </p:tav>
                                        <p:tav tm="100000">
                                          <p:val>
                                            <p:strVal val="#ppt_x"/>
                                          </p:val>
                                        </p:tav>
                                      </p:tavLst>
                                    </p:anim>
                                    <p:anim calcmode="lin" valueType="num">
                                      <p:cBhvr>
                                        <p:cTn dur="500" fill="hold" id="8"/>
                                        <p:tgtEl>
                                          <p:spTgt spid="3380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100"/>
                                  </p:stCondLst>
                                  <p:childTnLst>
                                    <p:set>
                                      <p:cBhvr>
                                        <p:cTn dur="1" fill="hold" id="10">
                                          <p:stCondLst>
                                            <p:cond delay="0"/>
                                          </p:stCondLst>
                                        </p:cTn>
                                        <p:tgtEl>
                                          <p:spTgt spid="33812"/>
                                        </p:tgtEl>
                                        <p:attrNameLst>
                                          <p:attrName>style.visibility</p:attrName>
                                        </p:attrNameLst>
                                      </p:cBhvr>
                                      <p:to>
                                        <p:strVal val="visible"/>
                                      </p:to>
                                    </p:set>
                                    <p:anim calcmode="lin" valueType="num">
                                      <p:cBhvr>
                                        <p:cTn dur="500" fill="hold" id="11"/>
                                        <p:tgtEl>
                                          <p:spTgt spid="33812"/>
                                        </p:tgtEl>
                                        <p:attrNameLst>
                                          <p:attrName>ppt_x</p:attrName>
                                        </p:attrNameLst>
                                      </p:cBhvr>
                                      <p:tavLst>
                                        <p:tav tm="0">
                                          <p:val>
                                            <p:strVal val="0-#ppt_w/2"/>
                                          </p:val>
                                        </p:tav>
                                        <p:tav tm="100000">
                                          <p:val>
                                            <p:strVal val="#ppt_x"/>
                                          </p:val>
                                        </p:tav>
                                      </p:tavLst>
                                    </p:anim>
                                    <p:anim calcmode="lin" valueType="num">
                                      <p:cBhvr>
                                        <p:cTn dur="500" fill="hold" id="12"/>
                                        <p:tgtEl>
                                          <p:spTgt spid="3381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200"/>
                                  </p:stCondLst>
                                  <p:childTnLst>
                                    <p:set>
                                      <p:cBhvr>
                                        <p:cTn dur="1" fill="hold" id="14">
                                          <p:stCondLst>
                                            <p:cond delay="0"/>
                                          </p:stCondLst>
                                        </p:cTn>
                                        <p:tgtEl>
                                          <p:spTgt spid="33816"/>
                                        </p:tgtEl>
                                        <p:attrNameLst>
                                          <p:attrName>style.visibility</p:attrName>
                                        </p:attrNameLst>
                                      </p:cBhvr>
                                      <p:to>
                                        <p:strVal val="visible"/>
                                      </p:to>
                                    </p:set>
                                    <p:anim calcmode="lin" valueType="num">
                                      <p:cBhvr>
                                        <p:cTn dur="500" fill="hold" id="15"/>
                                        <p:tgtEl>
                                          <p:spTgt spid="33816"/>
                                        </p:tgtEl>
                                        <p:attrNameLst>
                                          <p:attrName>ppt_x</p:attrName>
                                        </p:attrNameLst>
                                      </p:cBhvr>
                                      <p:tavLst>
                                        <p:tav tm="0">
                                          <p:val>
                                            <p:strVal val="0-#ppt_w/2"/>
                                          </p:val>
                                        </p:tav>
                                        <p:tav tm="100000">
                                          <p:val>
                                            <p:strVal val="#ppt_x"/>
                                          </p:val>
                                        </p:tav>
                                      </p:tavLst>
                                    </p:anim>
                                    <p:anim calcmode="lin" valueType="num">
                                      <p:cBhvr>
                                        <p:cTn dur="500" fill="hold" id="16"/>
                                        <p:tgtEl>
                                          <p:spTgt spid="338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300"/>
                                  </p:stCondLst>
                                  <p:childTnLst>
                                    <p:set>
                                      <p:cBhvr>
                                        <p:cTn dur="1" fill="hold" id="18">
                                          <p:stCondLst>
                                            <p:cond delay="0"/>
                                          </p:stCondLst>
                                        </p:cTn>
                                        <p:tgtEl>
                                          <p:spTgt spid="33824"/>
                                        </p:tgtEl>
                                        <p:attrNameLst>
                                          <p:attrName>style.visibility</p:attrName>
                                        </p:attrNameLst>
                                      </p:cBhvr>
                                      <p:to>
                                        <p:strVal val="visible"/>
                                      </p:to>
                                    </p:set>
                                    <p:anim calcmode="lin" valueType="num">
                                      <p:cBhvr>
                                        <p:cTn dur="500" fill="hold" id="19"/>
                                        <p:tgtEl>
                                          <p:spTgt spid="33824"/>
                                        </p:tgtEl>
                                        <p:attrNameLst>
                                          <p:attrName>ppt_x</p:attrName>
                                        </p:attrNameLst>
                                      </p:cBhvr>
                                      <p:tavLst>
                                        <p:tav tm="0">
                                          <p:val>
                                            <p:strVal val="0-#ppt_w/2"/>
                                          </p:val>
                                        </p:tav>
                                        <p:tav tm="100000">
                                          <p:val>
                                            <p:strVal val="#ppt_x"/>
                                          </p:val>
                                        </p:tav>
                                      </p:tavLst>
                                    </p:anim>
                                    <p:anim calcmode="lin" valueType="num">
                                      <p:cBhvr>
                                        <p:cTn dur="500" fill="hold" id="20"/>
                                        <p:tgtEl>
                                          <p:spTgt spid="33824"/>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400"/>
                                  </p:stCondLst>
                                  <p:childTnLst>
                                    <p:set>
                                      <p:cBhvr>
                                        <p:cTn dur="1" fill="hold" id="22">
                                          <p:stCondLst>
                                            <p:cond delay="0"/>
                                          </p:stCondLst>
                                        </p:cTn>
                                        <p:tgtEl>
                                          <p:spTgt spid="33820"/>
                                        </p:tgtEl>
                                        <p:attrNameLst>
                                          <p:attrName>style.visibility</p:attrName>
                                        </p:attrNameLst>
                                      </p:cBhvr>
                                      <p:to>
                                        <p:strVal val="visible"/>
                                      </p:to>
                                    </p:set>
                                    <p:anim calcmode="lin" valueType="num">
                                      <p:cBhvr>
                                        <p:cTn dur="500" fill="hold" id="23"/>
                                        <p:tgtEl>
                                          <p:spTgt spid="33820"/>
                                        </p:tgtEl>
                                        <p:attrNameLst>
                                          <p:attrName>ppt_x</p:attrName>
                                        </p:attrNameLst>
                                      </p:cBhvr>
                                      <p:tavLst>
                                        <p:tav tm="0">
                                          <p:val>
                                            <p:strVal val="0-#ppt_w/2"/>
                                          </p:val>
                                        </p:tav>
                                        <p:tav tm="100000">
                                          <p:val>
                                            <p:strVal val="#ppt_x"/>
                                          </p:val>
                                        </p:tav>
                                      </p:tavLst>
                                    </p:anim>
                                    <p:anim calcmode="lin" valueType="num">
                                      <p:cBhvr>
                                        <p:cTn dur="500" fill="hold" id="24"/>
                                        <p:tgtEl>
                                          <p:spTgt spid="338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81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19"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4820"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4821"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4822"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4823"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4824"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4825"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4826"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4827"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4828"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4829"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483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3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4832" name="Group 16"/>
          <p:cNvGrpSpPr/>
          <p:nvPr/>
        </p:nvGrpSpPr>
        <p:grpSpPr>
          <a:xfrm>
            <a:off x="6529388" y="2555875"/>
            <a:ext cx="4897437" cy="431800"/>
            <a:chExt cx="4896544" cy="432048"/>
          </a:xfrm>
        </p:grpSpPr>
        <p:sp>
          <p:nvSpPr>
            <p:cNvPr id="34833"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4834"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1</a:t>
              </a:r>
            </a:p>
          </p:txBody>
        </p:sp>
        <p:sp>
          <p:nvSpPr>
            <p:cNvPr id="34835" name="TextBox 21"/>
            <p:cNvSpPr>
              <a:spLocks noChangeArrowheads="1"/>
            </p:cNvSpPr>
            <p:nvPr/>
          </p:nvSpPr>
          <p:spPr bwMode="auto">
            <a:xfrm>
              <a:off x="602458"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认为企业文化就是思想政治工作</a:t>
              </a:r>
            </a:p>
          </p:txBody>
        </p:sp>
      </p:grpSp>
      <p:sp>
        <p:nvSpPr>
          <p:cNvPr id="34836" name="Text Box 44"/>
          <p:cNvSpPr>
            <a:spLocks noChangeArrowheads="1"/>
          </p:cNvSpPr>
          <p:nvPr/>
        </p:nvSpPr>
        <p:spPr bwMode="auto">
          <a:xfrm>
            <a:off x="6529389" y="3346450"/>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思想政治工作的主要功能是“政治导向”，而企业文化偏重于体现企业的风貌，是一种高层次的管理艺术，其目的在于引导企业员工形成一种共同价值取向，以提高企业的经济效益，满足员工的精神需求。</a:t>
            </a:r>
          </a:p>
        </p:txBody>
      </p:sp>
      <p:sp>
        <p:nvSpPr>
          <p:cNvPr id="34837" name="Text Box 44"/>
          <p:cNvSpPr>
            <a:spLocks noChangeArrowheads="1"/>
          </p:cNvSpPr>
          <p:nvPr/>
        </p:nvSpPr>
        <p:spPr bwMode="auto">
          <a:xfrm>
            <a:off x="6529389" y="4932363"/>
            <a:ext cx="50403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因此，我们的一些企业光靠请一两个党支部书记、指导员，成立党支部、团支部，这并不是企业文化的全部。</a:t>
            </a:r>
          </a:p>
        </p:txBody>
      </p:sp>
      <p:pic>
        <p:nvPicPr>
          <p:cNvPr id="3483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652588" y="1457325"/>
            <a:ext cx="3509962" cy="4851400"/>
          </a:xfrm>
          <a:prstGeom prst="rect">
            <a:avLst/>
          </a:prstGeom>
          <a:noFill/>
          <a:ln cmpd="sng" w="19050">
            <a:solidFill>
              <a:srgbClr val="FFC000"/>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4832"/>
                                        </p:tgtEl>
                                        <p:attrNameLst>
                                          <p:attrName>style.visibility</p:attrName>
                                        </p:attrNameLst>
                                      </p:cBhvr>
                                      <p:to>
                                        <p:strVal val="visible"/>
                                      </p:to>
                                    </p:set>
                                    <p:animEffect filter="">
                                      <p:cBhvr>
                                        <p:cTn dur="500" id="7"/>
                                        <p:tgtEl>
                                          <p:spTgt spid="34832"/>
                                        </p:tgtEl>
                                      </p:cBhvr>
                                    </p:animEffect>
                                  </p:childTnLst>
                                </p:cTn>
                              </p:par>
                              <p:par>
                                <p:cTn accel="50000" fill="hold" id="8" nodeType="withEffect" presetClass="path" presetID="63" presetSubtype="0">
                                  <p:stCondLst>
                                    <p:cond delay="0"/>
                                  </p:stCondLst>
                                  <p:childTnLst>
                                    <p:animMotion origin="layout" path="M -0.87926 -3.44126E-06 L -4.00989E-06 -3.44126E-06" pathEditMode="relative" ptsTypes="AA" rAng="0">
                                      <p:cBhvr>
                                        <p:cTn dur="500" fill="hold" id="9"/>
                                        <p:tgtEl>
                                          <p:spTgt spid="34832"/>
                                        </p:tgtEl>
                                        <p:attrNameLst>
                                          <p:attrName>ppt_x,ppt_y</p:attrName>
                                        </p:attrNameLst>
                                      </p:cBhvr>
                                      <p:rCtr x="439630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4836"/>
                                        </p:tgtEl>
                                        <p:attrNameLst>
                                          <p:attrName>style.visibility</p:attrName>
                                        </p:attrNameLst>
                                      </p:cBhvr>
                                      <p:to>
                                        <p:strVal val="visible"/>
                                      </p:to>
                                    </p:set>
                                    <p:animScale>
                                      <p:cBhvr>
                                        <p:cTn decel="50000" dur="1000" fill="hold" id="13">
                                          <p:stCondLst>
                                            <p:cond delay="0"/>
                                          </p:stCondLst>
                                        </p:cTn>
                                        <p:tgtEl>
                                          <p:spTgt spid="348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34836"/>
                                        </p:tgtEl>
                                        <p:attrNameLst>
                                          <p:attrName>ppt_x,ppt_y</p:attrName>
                                        </p:attrNameLst>
                                      </p:cBhvr>
                                      <p:rCtr x="0" y="0"/>
                                    </p:animMotion>
                                    <p:animEffect filter="">
                                      <p:cBhvr>
                                        <p:cTn dur="1000" id="15"/>
                                        <p:tgtEl>
                                          <p:spTgt spid="34836"/>
                                        </p:tgtEl>
                                      </p:cBhvr>
                                    </p:animEffect>
                                  </p:childTnLst>
                                </p:cTn>
                              </p:par>
                              <p:par>
                                <p:cTn fill="hold" grpId="0" id="16" nodeType="withEffect" presetClass="entr" presetID="52" presetSubtype="0">
                                  <p:stCondLst>
                                    <p:cond delay="200"/>
                                  </p:stCondLst>
                                  <p:childTnLst>
                                    <p:set>
                                      <p:cBhvr>
                                        <p:cTn dur="1" fill="hold" id="17">
                                          <p:stCondLst>
                                            <p:cond delay="0"/>
                                          </p:stCondLst>
                                        </p:cTn>
                                        <p:tgtEl>
                                          <p:spTgt spid="34837"/>
                                        </p:tgtEl>
                                        <p:attrNameLst>
                                          <p:attrName>style.visibility</p:attrName>
                                        </p:attrNameLst>
                                      </p:cBhvr>
                                      <p:to>
                                        <p:strVal val="visible"/>
                                      </p:to>
                                    </p:set>
                                    <p:animScale>
                                      <p:cBhvr>
                                        <p:cTn decel="50000" dur="1000" fill="hold" id="18">
                                          <p:stCondLst>
                                            <p:cond delay="0"/>
                                          </p:stCondLst>
                                        </p:cTn>
                                        <p:tgtEl>
                                          <p:spTgt spid="348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4837"/>
                                        </p:tgtEl>
                                        <p:attrNameLst>
                                          <p:attrName>ppt_x,ppt_y</p:attrName>
                                        </p:attrNameLst>
                                      </p:cBhvr>
                                      <p:rCtr x="0" y="0"/>
                                    </p:animMotion>
                                    <p:animEffect filter="">
                                      <p:cBhvr>
                                        <p:cTn dur="1000" id="20"/>
                                        <p:tgtEl>
                                          <p:spTgt spid="348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36"/>
      <p:bldP grpId="0" spid="3483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84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584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584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5845"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584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584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584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584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5850"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585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5852"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5853"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585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585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5856" name="Group 16"/>
          <p:cNvGrpSpPr/>
          <p:nvPr/>
        </p:nvGrpSpPr>
        <p:grpSpPr>
          <a:xfrm>
            <a:off x="6529388" y="2555875"/>
            <a:ext cx="4897437" cy="431800"/>
            <a:chExt cx="4896544" cy="432048"/>
          </a:xfrm>
        </p:grpSpPr>
        <p:sp>
          <p:nvSpPr>
            <p:cNvPr id="35857"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5858"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2</a:t>
              </a:r>
            </a:p>
          </p:txBody>
        </p:sp>
        <p:sp>
          <p:nvSpPr>
            <p:cNvPr id="35859" name="TextBox 21"/>
            <p:cNvSpPr>
              <a:spLocks noChangeArrowheads="1"/>
            </p:cNvSpPr>
            <p:nvPr/>
          </p:nvSpPr>
          <p:spPr bwMode="auto">
            <a:xfrm>
              <a:off x="602458"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认为企业文化就是文娱体育活动</a:t>
              </a:r>
            </a:p>
          </p:txBody>
        </p:sp>
      </p:grpSp>
      <p:sp>
        <p:nvSpPr>
          <p:cNvPr id="35860" name="Text Box 44"/>
          <p:cNvSpPr>
            <a:spLocks noChangeArrowheads="1"/>
          </p:cNvSpPr>
          <p:nvPr/>
        </p:nvSpPr>
        <p:spPr bwMode="auto">
          <a:xfrm>
            <a:off x="6529389" y="3346450"/>
            <a:ext cx="50403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此观点具有相当的普遍性，其根源在于许多企业管理者在他们的讲话中或经验介绍材料里谈到加强企业文化建设时就列举一系列文体活动的内容。</a:t>
            </a:r>
          </a:p>
        </p:txBody>
      </p:sp>
      <p:sp>
        <p:nvSpPr>
          <p:cNvPr id="35861" name="Text Box 44"/>
          <p:cNvSpPr>
            <a:spLocks noChangeArrowheads="1"/>
          </p:cNvSpPr>
          <p:nvPr/>
        </p:nvSpPr>
        <p:spPr bwMode="auto">
          <a:xfrm>
            <a:off x="6529389" y="4705350"/>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而在实际工作中又把举办几场球类比赛或放几场电影、搞几次文艺演出，组织什么运动队、宣传队等一律称为企业文化建设，于是，上行下效，以讹传讹，导致许多员工说起企业文化就是文体活动。</a:t>
            </a:r>
          </a:p>
        </p:txBody>
      </p:sp>
      <p:pic>
        <p:nvPicPr>
          <p:cNvPr id="35862" name="Picture 2"/>
          <p:cNvPicPr>
            <a:picLocks noChangeArrowheads="1" noChangeAspect="1"/>
          </p:cNvPicPr>
          <p:nvPr/>
        </p:nvPicPr>
        <p:blipFill>
          <a:blip r:embed="rId4">
            <a:extLst>
              <a:ext uri="{28A0092B-C50C-407E-A947-70E740481C1C}">
                <a14:useLocalDpi val="0"/>
              </a:ext>
            </a:extLst>
          </a:blip>
          <a:stretch>
            <a:fillRect/>
          </a:stretch>
        </p:blipFill>
        <p:spPr bwMode="auto">
          <a:xfrm>
            <a:off x="492125" y="2555875"/>
            <a:ext cx="5749925" cy="3571875"/>
          </a:xfrm>
          <a:prstGeom prst="rect">
            <a:avLst/>
          </a:prstGeom>
          <a:noFill/>
          <a:ln cmpd="sng" w="19050">
            <a:solidFill>
              <a:srgbClr val="FFC000"/>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5856"/>
                                        </p:tgtEl>
                                        <p:attrNameLst>
                                          <p:attrName>style.visibility</p:attrName>
                                        </p:attrNameLst>
                                      </p:cBhvr>
                                      <p:to>
                                        <p:strVal val="visible"/>
                                      </p:to>
                                    </p:set>
                                    <p:animEffect filter="">
                                      <p:cBhvr>
                                        <p:cTn dur="500" id="7"/>
                                        <p:tgtEl>
                                          <p:spTgt spid="35856"/>
                                        </p:tgtEl>
                                      </p:cBhvr>
                                    </p:animEffect>
                                  </p:childTnLst>
                                </p:cTn>
                              </p:par>
                              <p:par>
                                <p:cTn accel="50000" fill="hold" id="8" nodeType="withEffect" presetClass="path" presetID="63" presetSubtype="0">
                                  <p:stCondLst>
                                    <p:cond delay="0"/>
                                  </p:stCondLst>
                                  <p:childTnLst>
                                    <p:animMotion origin="layout" path="M -0.87926 -3.44126E-06 L -4.00989E-06 -3.44126E-06" pathEditMode="relative" ptsTypes="AA" rAng="0">
                                      <p:cBhvr>
                                        <p:cTn dur="500" fill="hold" id="9"/>
                                        <p:tgtEl>
                                          <p:spTgt spid="35856"/>
                                        </p:tgtEl>
                                        <p:attrNameLst>
                                          <p:attrName>ppt_x,ppt_y</p:attrName>
                                        </p:attrNameLst>
                                      </p:cBhvr>
                                      <p:rCtr x="439630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5860"/>
                                        </p:tgtEl>
                                        <p:attrNameLst>
                                          <p:attrName>style.visibility</p:attrName>
                                        </p:attrNameLst>
                                      </p:cBhvr>
                                      <p:to>
                                        <p:strVal val="visible"/>
                                      </p:to>
                                    </p:set>
                                    <p:animScale>
                                      <p:cBhvr>
                                        <p:cTn decel="50000" dur="1000" fill="hold" id="13">
                                          <p:stCondLst>
                                            <p:cond delay="0"/>
                                          </p:stCondLst>
                                        </p:cTn>
                                        <p:tgtEl>
                                          <p:spTgt spid="358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35860"/>
                                        </p:tgtEl>
                                        <p:attrNameLst>
                                          <p:attrName>ppt_x,ppt_y</p:attrName>
                                        </p:attrNameLst>
                                      </p:cBhvr>
                                      <p:rCtr x="0" y="0"/>
                                    </p:animMotion>
                                    <p:animEffect filter="">
                                      <p:cBhvr>
                                        <p:cTn dur="1000" id="15"/>
                                        <p:tgtEl>
                                          <p:spTgt spid="35860"/>
                                        </p:tgtEl>
                                      </p:cBhvr>
                                    </p:animEffect>
                                  </p:childTnLst>
                                </p:cTn>
                              </p:par>
                              <p:par>
                                <p:cTn fill="hold" grpId="0" id="16" nodeType="withEffect" presetClass="entr" presetID="52" presetSubtype="0">
                                  <p:stCondLst>
                                    <p:cond delay="200"/>
                                  </p:stCondLst>
                                  <p:childTnLst>
                                    <p:set>
                                      <p:cBhvr>
                                        <p:cTn dur="1" fill="hold" id="17">
                                          <p:stCondLst>
                                            <p:cond delay="0"/>
                                          </p:stCondLst>
                                        </p:cTn>
                                        <p:tgtEl>
                                          <p:spTgt spid="35861"/>
                                        </p:tgtEl>
                                        <p:attrNameLst>
                                          <p:attrName>style.visibility</p:attrName>
                                        </p:attrNameLst>
                                      </p:cBhvr>
                                      <p:to>
                                        <p:strVal val="visible"/>
                                      </p:to>
                                    </p:set>
                                    <p:animScale>
                                      <p:cBhvr>
                                        <p:cTn decel="50000" dur="1000" fill="hold" id="18">
                                          <p:stCondLst>
                                            <p:cond delay="0"/>
                                          </p:stCondLst>
                                        </p:cTn>
                                        <p:tgtEl>
                                          <p:spTgt spid="358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5861"/>
                                        </p:tgtEl>
                                        <p:attrNameLst>
                                          <p:attrName>ppt_x,ppt_y</p:attrName>
                                        </p:attrNameLst>
                                      </p:cBhvr>
                                      <p:rCtr x="0" y="0"/>
                                    </p:animMotion>
                                    <p:animEffect filter="">
                                      <p:cBhvr>
                                        <p:cTn dur="1000" id="20"/>
                                        <p:tgtEl>
                                          <p:spTgt spid="358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60"/>
      <p:bldP grpId="0" spid="3586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86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86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686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6869"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687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687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687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687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6874"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687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6876"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6877"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687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87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6880" name="Group 16"/>
          <p:cNvGrpSpPr/>
          <p:nvPr/>
        </p:nvGrpSpPr>
        <p:grpSpPr>
          <a:xfrm>
            <a:off x="6529388" y="1917700"/>
            <a:ext cx="4897437" cy="431800"/>
            <a:chExt cx="4896544" cy="432048"/>
          </a:xfrm>
        </p:grpSpPr>
        <p:sp>
          <p:nvSpPr>
            <p:cNvPr id="36881"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6882"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3</a:t>
              </a:r>
            </a:p>
          </p:txBody>
        </p:sp>
        <p:sp>
          <p:nvSpPr>
            <p:cNvPr id="36883" name="TextBox 21"/>
            <p:cNvSpPr>
              <a:spLocks noChangeArrowheads="1"/>
            </p:cNvSpPr>
            <p:nvPr/>
          </p:nvSpPr>
          <p:spPr bwMode="auto">
            <a:xfrm>
              <a:off x="602458"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认为企业文化就是墙贴标语口号</a:t>
              </a:r>
            </a:p>
          </p:txBody>
        </p:sp>
      </p:grpSp>
      <p:sp>
        <p:nvSpPr>
          <p:cNvPr id="36884" name="Text Box 44"/>
          <p:cNvSpPr>
            <a:spLocks noChangeArrowheads="1"/>
          </p:cNvSpPr>
          <p:nvPr/>
        </p:nvSpPr>
        <p:spPr bwMode="auto">
          <a:xfrm>
            <a:off x="6529389" y="2565401"/>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许多企业到处都悬挂或张贴诸如“团结”、“拼搏”、“进取”、“奉献”、“效率就是生命，顾客就是上帝！”之类的标语口号，这些口号看起来颜色鲜艳、赏心悦目，念起来朗朗上口、铿锵有力，因而大家都认为，这就是企业文化。</a:t>
            </a:r>
          </a:p>
        </p:txBody>
      </p:sp>
      <p:sp>
        <p:nvSpPr>
          <p:cNvPr id="36885" name="Text Box 44"/>
          <p:cNvSpPr>
            <a:spLocks noChangeArrowheads="1"/>
          </p:cNvSpPr>
          <p:nvPr/>
        </p:nvSpPr>
        <p:spPr bwMode="auto">
          <a:xfrm>
            <a:off x="6529389" y="4437063"/>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而许多企业的实践证明，形成真正的企业文化远非提出几个口号那样简单和容易。企业文化的形成是一个渐进的过程，是企业文化从被员工认可、接受到真心实意自觉实行的过程，是从实践到理论、再从理论到实践的认识深化过程。</a:t>
            </a:r>
          </a:p>
        </p:txBody>
      </p:sp>
      <p:pic>
        <p:nvPicPr>
          <p:cNvPr id="36886" name="Picture 2"/>
          <p:cNvPicPr>
            <a:picLocks noChangeArrowheads="1" noChangeAspect="1"/>
          </p:cNvPicPr>
          <p:nvPr/>
        </p:nvPicPr>
        <p:blipFill>
          <a:blip r:embed="rId4">
            <a:extLst>
              <a:ext uri="{28A0092B-C50C-407E-A947-70E740481C1C}">
                <a14:useLocalDpi val="0"/>
              </a:ext>
            </a:extLst>
          </a:blip>
          <a:stretch>
            <a:fillRect/>
          </a:stretch>
        </p:blipFill>
        <p:spPr bwMode="auto">
          <a:xfrm>
            <a:off x="481013" y="1917700"/>
            <a:ext cx="5715000" cy="4076700"/>
          </a:xfrm>
          <a:prstGeom prst="rect">
            <a:avLst/>
          </a:prstGeom>
          <a:noFill/>
          <a:ln cmpd="sng" w="19050">
            <a:solidFill>
              <a:srgbClr val="0070C0"/>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6880"/>
                                        </p:tgtEl>
                                        <p:attrNameLst>
                                          <p:attrName>style.visibility</p:attrName>
                                        </p:attrNameLst>
                                      </p:cBhvr>
                                      <p:to>
                                        <p:strVal val="visible"/>
                                      </p:to>
                                    </p:set>
                                    <p:animEffect filter="">
                                      <p:cBhvr>
                                        <p:cTn dur="500" id="7"/>
                                        <p:tgtEl>
                                          <p:spTgt spid="36880"/>
                                        </p:tgtEl>
                                      </p:cBhvr>
                                    </p:animEffect>
                                  </p:childTnLst>
                                </p:cTn>
                              </p:par>
                              <p:par>
                                <p:cTn accel="50000" fill="hold" id="8" nodeType="withEffect" presetClass="path" presetID="63" presetSubtype="0">
                                  <p:stCondLst>
                                    <p:cond delay="0"/>
                                  </p:stCondLst>
                                  <p:childTnLst>
                                    <p:animMotion origin="layout" path="M -0.87926 -3.44126E-06 L -4.00989E-06 -3.44126E-06" pathEditMode="relative" ptsTypes="AA" rAng="0">
                                      <p:cBhvr>
                                        <p:cTn dur="500" fill="hold" id="9"/>
                                        <p:tgtEl>
                                          <p:spTgt spid="36880"/>
                                        </p:tgtEl>
                                        <p:attrNameLst>
                                          <p:attrName>ppt_x,ppt_y</p:attrName>
                                        </p:attrNameLst>
                                      </p:cBhvr>
                                      <p:rCtr x="439630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6884"/>
                                        </p:tgtEl>
                                        <p:attrNameLst>
                                          <p:attrName>style.visibility</p:attrName>
                                        </p:attrNameLst>
                                      </p:cBhvr>
                                      <p:to>
                                        <p:strVal val="visible"/>
                                      </p:to>
                                    </p:set>
                                    <p:animScale>
                                      <p:cBhvr>
                                        <p:cTn decel="50000" dur="1000" fill="hold" id="13">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36884"/>
                                        </p:tgtEl>
                                        <p:attrNameLst>
                                          <p:attrName>ppt_x,ppt_y</p:attrName>
                                        </p:attrNameLst>
                                      </p:cBhvr>
                                      <p:rCtr x="0" y="0"/>
                                    </p:animMotion>
                                    <p:animEffect filter="">
                                      <p:cBhvr>
                                        <p:cTn dur="1000" id="15"/>
                                        <p:tgtEl>
                                          <p:spTgt spid="36884"/>
                                        </p:tgtEl>
                                      </p:cBhvr>
                                    </p:animEffect>
                                  </p:childTnLst>
                                </p:cTn>
                              </p:par>
                              <p:par>
                                <p:cTn fill="hold" grpId="0" id="16" nodeType="withEffect" presetClass="entr" presetID="52" presetSubtype="0">
                                  <p:stCondLst>
                                    <p:cond delay="200"/>
                                  </p:stCondLst>
                                  <p:childTnLst>
                                    <p:set>
                                      <p:cBhvr>
                                        <p:cTn dur="1" fill="hold" id="17">
                                          <p:stCondLst>
                                            <p:cond delay="0"/>
                                          </p:stCondLst>
                                        </p:cTn>
                                        <p:tgtEl>
                                          <p:spTgt spid="36885"/>
                                        </p:tgtEl>
                                        <p:attrNameLst>
                                          <p:attrName>style.visibility</p:attrName>
                                        </p:attrNameLst>
                                      </p:cBhvr>
                                      <p:to>
                                        <p:strVal val="visible"/>
                                      </p:to>
                                    </p:set>
                                    <p:animScale>
                                      <p:cBhvr>
                                        <p:cTn decel="50000" dur="1000" fill="hold" id="18">
                                          <p:stCondLst>
                                            <p:cond delay="0"/>
                                          </p:stCondLst>
                                        </p:cTn>
                                        <p:tgtEl>
                                          <p:spTgt spid="3688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6885"/>
                                        </p:tgtEl>
                                        <p:attrNameLst>
                                          <p:attrName>ppt_x,ppt_y</p:attrName>
                                        </p:attrNameLst>
                                      </p:cBhvr>
                                      <p:rCtr x="0" y="0"/>
                                    </p:animMotion>
                                    <p:animEffect filter="">
                                      <p:cBhvr>
                                        <p:cTn dur="1000" id="20"/>
                                        <p:tgtEl>
                                          <p:spTgt spid="368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84"/>
      <p:bldP grpId="0" spid="3688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89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89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789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7893"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789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789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789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789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7898"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789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7900"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7901"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790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90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7904" name="Group 16"/>
          <p:cNvGrpSpPr/>
          <p:nvPr/>
        </p:nvGrpSpPr>
        <p:grpSpPr>
          <a:xfrm>
            <a:off x="6529388" y="2112963"/>
            <a:ext cx="4897437" cy="431800"/>
            <a:chExt cx="4896544" cy="432048"/>
          </a:xfrm>
        </p:grpSpPr>
        <p:sp>
          <p:nvSpPr>
            <p:cNvPr id="37905"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7906"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4</a:t>
              </a:r>
            </a:p>
          </p:txBody>
        </p:sp>
        <p:sp>
          <p:nvSpPr>
            <p:cNvPr id="37907" name="TextBox 21"/>
            <p:cNvSpPr>
              <a:spLocks noChangeArrowheads="1"/>
            </p:cNvSpPr>
            <p:nvPr/>
          </p:nvSpPr>
          <p:spPr bwMode="auto">
            <a:xfrm>
              <a:off x="602458"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认为企业文化就是企业标志</a:t>
              </a:r>
            </a:p>
          </p:txBody>
        </p:sp>
      </p:grpSp>
      <p:sp>
        <p:nvSpPr>
          <p:cNvPr id="37908" name="Text Box 44"/>
          <p:cNvSpPr>
            <a:spLocks noChangeArrowheads="1"/>
          </p:cNvSpPr>
          <p:nvPr/>
        </p:nvSpPr>
        <p:spPr bwMode="auto">
          <a:xfrm>
            <a:off x="6529389" y="2762251"/>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把企业文化等同于CIS设计。CIS仅是企业文化的外显部分。CIS的作用在于，让公众通过该系统辨别企业身份，使之脱颖而出。它所侧重的是企业信息的传播与企业形象的塑造，并不是企业文化的全部。</a:t>
            </a:r>
          </a:p>
        </p:txBody>
      </p:sp>
      <p:sp>
        <p:nvSpPr>
          <p:cNvPr id="37909" name="Text Box 44"/>
          <p:cNvSpPr>
            <a:spLocks noChangeArrowheads="1"/>
          </p:cNvSpPr>
          <p:nvPr/>
        </p:nvSpPr>
        <p:spPr bwMode="auto">
          <a:xfrm>
            <a:off x="6529389" y="4338638"/>
            <a:ext cx="50403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70C0"/>
                </a:solidFill>
                <a:latin charset="0" panose="020f0502020204030204" pitchFamily="34" typeface="Calibri"/>
                <a:sym charset="-122" panose="02010600030101010101" pitchFamily="2" typeface="宋体"/>
              </a:rPr>
              <a:t>企业文化建设更重要的是核心理念层的建设，它引导着员工的行为和规范，这是企业文化建设的根本。所以，我们一些企业在重金聘请专家进行包装的同时，还不能忘了包装的东西如何融入自身企业，让全体职工自觉接受并付之行动。</a:t>
            </a:r>
          </a:p>
        </p:txBody>
      </p:sp>
      <p:pic>
        <p:nvPicPr>
          <p:cNvPr id="37910" name="Picture 2"/>
          <p:cNvPicPr>
            <a:picLocks noChangeArrowheads="1" noChangeAspect="1"/>
          </p:cNvPicPr>
          <p:nvPr/>
        </p:nvPicPr>
        <p:blipFill>
          <a:blip r:embed="rId4">
            <a:extLst>
              <a:ext uri="{28A0092B-C50C-407E-A947-70E740481C1C}">
                <a14:useLocalDpi val="0"/>
              </a:ext>
            </a:extLst>
          </a:blip>
          <a:stretch>
            <a:fillRect/>
          </a:stretch>
        </p:blipFill>
        <p:spPr bwMode="auto">
          <a:xfrm>
            <a:off x="339725" y="2112963"/>
            <a:ext cx="5973763" cy="3979862"/>
          </a:xfrm>
          <a:prstGeom prst="rect">
            <a:avLst/>
          </a:prstGeom>
          <a:noFill/>
          <a:ln cmpd="sng" w="19050">
            <a:solidFill>
              <a:srgbClr val="0070C0"/>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7904"/>
                                        </p:tgtEl>
                                        <p:attrNameLst>
                                          <p:attrName>style.visibility</p:attrName>
                                        </p:attrNameLst>
                                      </p:cBhvr>
                                      <p:to>
                                        <p:strVal val="visible"/>
                                      </p:to>
                                    </p:set>
                                    <p:animEffect filter="">
                                      <p:cBhvr>
                                        <p:cTn dur="500" id="7"/>
                                        <p:tgtEl>
                                          <p:spTgt spid="37904"/>
                                        </p:tgtEl>
                                      </p:cBhvr>
                                    </p:animEffect>
                                  </p:childTnLst>
                                </p:cTn>
                              </p:par>
                              <p:par>
                                <p:cTn accel="50000" fill="hold" id="8" nodeType="withEffect" presetClass="path" presetID="63" presetSubtype="0">
                                  <p:stCondLst>
                                    <p:cond delay="0"/>
                                  </p:stCondLst>
                                  <p:childTnLst>
                                    <p:animMotion origin="layout" path="M -0.87926 -3.44126E-06 L -4.00989E-06 -3.44126E-06" pathEditMode="relative" ptsTypes="AA" rAng="0">
                                      <p:cBhvr>
                                        <p:cTn dur="500" fill="hold" id="9"/>
                                        <p:tgtEl>
                                          <p:spTgt spid="37904"/>
                                        </p:tgtEl>
                                        <p:attrNameLst>
                                          <p:attrName>ppt_x,ppt_y</p:attrName>
                                        </p:attrNameLst>
                                      </p:cBhvr>
                                      <p:rCtr x="439630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7908"/>
                                        </p:tgtEl>
                                        <p:attrNameLst>
                                          <p:attrName>style.visibility</p:attrName>
                                        </p:attrNameLst>
                                      </p:cBhvr>
                                      <p:to>
                                        <p:strVal val="visible"/>
                                      </p:to>
                                    </p:set>
                                    <p:animScale>
                                      <p:cBhvr>
                                        <p:cTn decel="50000" dur="1000" fill="hold" id="13">
                                          <p:stCondLst>
                                            <p:cond delay="0"/>
                                          </p:stCondLst>
                                        </p:cTn>
                                        <p:tgtEl>
                                          <p:spTgt spid="3790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37908"/>
                                        </p:tgtEl>
                                        <p:attrNameLst>
                                          <p:attrName>ppt_x,ppt_y</p:attrName>
                                        </p:attrNameLst>
                                      </p:cBhvr>
                                      <p:rCtr x="0" y="0"/>
                                    </p:animMotion>
                                    <p:animEffect filter="">
                                      <p:cBhvr>
                                        <p:cTn dur="1000" id="15"/>
                                        <p:tgtEl>
                                          <p:spTgt spid="37908"/>
                                        </p:tgtEl>
                                      </p:cBhvr>
                                    </p:animEffect>
                                  </p:childTnLst>
                                </p:cTn>
                              </p:par>
                              <p:par>
                                <p:cTn fill="hold" grpId="0" id="16" nodeType="withEffect" presetClass="entr" presetID="52" presetSubtype="0">
                                  <p:stCondLst>
                                    <p:cond delay="200"/>
                                  </p:stCondLst>
                                  <p:childTnLst>
                                    <p:set>
                                      <p:cBhvr>
                                        <p:cTn dur="1" fill="hold" id="17">
                                          <p:stCondLst>
                                            <p:cond delay="0"/>
                                          </p:stCondLst>
                                        </p:cTn>
                                        <p:tgtEl>
                                          <p:spTgt spid="37909"/>
                                        </p:tgtEl>
                                        <p:attrNameLst>
                                          <p:attrName>style.visibility</p:attrName>
                                        </p:attrNameLst>
                                      </p:cBhvr>
                                      <p:to>
                                        <p:strVal val="visible"/>
                                      </p:to>
                                    </p:set>
                                    <p:animScale>
                                      <p:cBhvr>
                                        <p:cTn decel="50000" dur="1000" fill="hold" id="18">
                                          <p:stCondLst>
                                            <p:cond delay="0"/>
                                          </p:stCondLst>
                                        </p:cTn>
                                        <p:tgtEl>
                                          <p:spTgt spid="3790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7909"/>
                                        </p:tgtEl>
                                        <p:attrNameLst>
                                          <p:attrName>ppt_x,ppt_y</p:attrName>
                                        </p:attrNameLst>
                                      </p:cBhvr>
                                      <p:rCtr x="0" y="0"/>
                                    </p:animMotion>
                                    <p:animEffect filter="">
                                      <p:cBhvr>
                                        <p:cTn dur="1000" id="20"/>
                                        <p:tgtEl>
                                          <p:spTgt spid="379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908"/>
      <p:bldP grpId="0" spid="3790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91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91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891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8917" name="TextBox 5"/>
          <p:cNvSpPr>
            <a:spLocks noChangeArrowheads="1"/>
          </p:cNvSpPr>
          <p:nvPr/>
        </p:nvSpPr>
        <p:spPr bwMode="auto">
          <a:xfrm>
            <a:off x="3808412"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3891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0070C0"/>
                </a:solidFill>
                <a:latin charset="0" panose="02020500000000000000" pitchFamily="18" typeface="Broadway"/>
                <a:ea charset="-122" panose="02010609060101010101" pitchFamily="49" typeface="楷体"/>
                <a:sym charset="-122" pitchFamily="1" typeface="经典繁仿黑"/>
              </a:rPr>
              <a:t>LOGO</a:t>
            </a:r>
          </a:p>
        </p:txBody>
      </p:sp>
      <p:sp>
        <p:nvSpPr>
          <p:cNvPr id="3891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3892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3892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38922" name="矩形 10"/>
          <p:cNvSpPr>
            <a:spLocks noChangeArrowheads="1"/>
          </p:cNvSpPr>
          <p:nvPr/>
        </p:nvSpPr>
        <p:spPr bwMode="auto">
          <a:xfrm>
            <a:off x="11033125" y="492125"/>
            <a:ext cx="1093788"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3892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38924" name="TextBox 12"/>
          <p:cNvSpPr>
            <a:spLocks noChangeArrowheads="1"/>
          </p:cNvSpPr>
          <p:nvPr/>
        </p:nvSpPr>
        <p:spPr bwMode="auto">
          <a:xfrm>
            <a:off x="6148388" y="446088"/>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企业文化概述</a:t>
            </a:r>
          </a:p>
        </p:txBody>
      </p:sp>
      <p:sp>
        <p:nvSpPr>
          <p:cNvPr id="38925" name="TextBox 13"/>
          <p:cNvSpPr>
            <a:spLocks noChangeArrowheads="1"/>
          </p:cNvSpPr>
          <p:nvPr/>
        </p:nvSpPr>
        <p:spPr bwMode="auto">
          <a:xfrm>
            <a:off x="8951914" y="492125"/>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389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8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92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6、企业文化的认识误区</a:t>
            </a:r>
          </a:p>
        </p:txBody>
      </p:sp>
      <p:grpSp>
        <p:nvGrpSpPr>
          <p:cNvPr id="38928" name="Group 16"/>
          <p:cNvGrpSpPr/>
          <p:nvPr/>
        </p:nvGrpSpPr>
        <p:grpSpPr>
          <a:xfrm>
            <a:off x="6529388" y="1700213"/>
            <a:ext cx="4897437" cy="431800"/>
            <a:chExt cx="4896544" cy="432048"/>
          </a:xfrm>
        </p:grpSpPr>
        <p:sp>
          <p:nvSpPr>
            <p:cNvPr id="38929" name="矩形 19"/>
            <p:cNvSpPr>
              <a:spLocks noChangeArrowheads="1"/>
            </p:cNvSpPr>
            <p:nvPr/>
          </p:nvSpPr>
          <p:spPr bwMode="auto">
            <a:xfrm>
              <a:off x="0" y="0"/>
              <a:ext cx="4896544" cy="432048"/>
            </a:xfrm>
            <a:prstGeom prst="rect">
              <a:avLst/>
            </a:prstGeom>
            <a:noFill/>
            <a:ln cap="flat" cmpd="sng" w="12700">
              <a:solidFill>
                <a:srgbClr val="3782C5"/>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8930"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cap="flat" cmpd="sng" w="12700">
              <a:solidFill>
                <a:srgbClr val="3782C5"/>
              </a:solidFill>
              <a:miter lim="800000"/>
            </a:ln>
          </p:spPr>
          <p:txBody>
            <a:bodyPr anchor="ctr"/>
            <a:lstStyle/>
            <a:p>
              <a:pPr algn="ctr"/>
              <a:r>
                <a:rPr altLang="zh-CN" lang="en-US">
                  <a:solidFill>
                    <a:srgbClr val="FFFFFF"/>
                  </a:solidFill>
                  <a:latin charset="0" panose="020f0502020204030204" pitchFamily="34" typeface="Calibri"/>
                  <a:cs charset="0" panose="020f0502020204030204" pitchFamily="34" typeface="Calibri"/>
                  <a:sym charset="0" panose="020f0502020204030204" pitchFamily="34" typeface="Calibri"/>
                </a:rPr>
                <a:t>5</a:t>
              </a:r>
            </a:p>
          </p:txBody>
        </p:sp>
        <p:sp>
          <p:nvSpPr>
            <p:cNvPr id="38931" name="TextBox 21"/>
            <p:cNvSpPr>
              <a:spLocks noChangeArrowheads="1"/>
            </p:cNvSpPr>
            <p:nvPr/>
          </p:nvSpPr>
          <p:spPr bwMode="auto">
            <a:xfrm>
              <a:off x="602458" y="60395"/>
              <a:ext cx="4078064" cy="335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认为老板文化就是企业文化</a:t>
              </a:r>
            </a:p>
          </p:txBody>
        </p:sp>
      </p:grpSp>
      <p:sp>
        <p:nvSpPr>
          <p:cNvPr id="38932" name="Text Box 44"/>
          <p:cNvSpPr>
            <a:spLocks noChangeArrowheads="1"/>
          </p:cNvSpPr>
          <p:nvPr/>
        </p:nvSpPr>
        <p:spPr bwMode="auto">
          <a:xfrm>
            <a:off x="6529389" y="2320925"/>
            <a:ext cx="50403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在许多中小型企业，老板的思想和文化对企业文化有很大的影响，甚至企业文化被老板的文化所代替。可以肯定的是，老板文化不等于企业文化。</a:t>
            </a:r>
          </a:p>
        </p:txBody>
      </p:sp>
      <p:sp>
        <p:nvSpPr>
          <p:cNvPr id="38933" name="Text Box 44"/>
          <p:cNvSpPr>
            <a:spLocks noChangeArrowheads="1"/>
          </p:cNvSpPr>
          <p:nvPr/>
        </p:nvSpPr>
        <p:spPr bwMode="auto">
          <a:xfrm>
            <a:off x="6529389" y="3500438"/>
            <a:ext cx="5040312"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但老板都想将自己的个人文化转变成企业文化，所以企业文化也必然凝聚了老板的文化精髓。在企业初创时，老板文化在企业文化的形成中起到决定性的作用，随着企业的发展，老板文化的作用逐渐减小，并逐步走向民主与开放。企业所有员工共同参与讨论并提炼企业文化，使得企业员工的价值观趋于一致，所以这时的企业文化更多的融入了集体的智慧。</a:t>
            </a:r>
          </a:p>
        </p:txBody>
      </p:sp>
      <p:pic>
        <p:nvPicPr>
          <p:cNvPr id="38934" name="Picture 2"/>
          <p:cNvPicPr>
            <a:picLocks noChangeArrowheads="1" noChangeAspect="1"/>
          </p:cNvPicPr>
          <p:nvPr/>
        </p:nvPicPr>
        <p:blipFill>
          <a:blip r:embed="rId4">
            <a:extLst>
              <a:ext uri="{28A0092B-C50C-407E-A947-70E740481C1C}">
                <a14:useLocalDpi val="0"/>
              </a:ext>
            </a:extLst>
          </a:blip>
          <a:stretch>
            <a:fillRect/>
          </a:stretch>
        </p:blipFill>
        <p:spPr bwMode="auto">
          <a:xfrm>
            <a:off x="0" y="1700213"/>
            <a:ext cx="6264275" cy="4110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8928"/>
                                        </p:tgtEl>
                                        <p:attrNameLst>
                                          <p:attrName>style.visibility</p:attrName>
                                        </p:attrNameLst>
                                      </p:cBhvr>
                                      <p:to>
                                        <p:strVal val="visible"/>
                                      </p:to>
                                    </p:set>
                                    <p:animEffect filter="">
                                      <p:cBhvr>
                                        <p:cTn dur="500" id="7"/>
                                        <p:tgtEl>
                                          <p:spTgt spid="38928"/>
                                        </p:tgtEl>
                                      </p:cBhvr>
                                    </p:animEffect>
                                  </p:childTnLst>
                                </p:cTn>
                              </p:par>
                              <p:par>
                                <p:cTn accel="50000" fill="hold" id="8" nodeType="withEffect" presetClass="path" presetID="63" presetSubtype="0">
                                  <p:stCondLst>
                                    <p:cond delay="0"/>
                                  </p:stCondLst>
                                  <p:childTnLst>
                                    <p:animMotion origin="layout" path="M -0.87926 -3.44126E-06 L -4.00989E-06 -3.44126E-06" pathEditMode="relative" ptsTypes="AA" rAng="0">
                                      <p:cBhvr>
                                        <p:cTn dur="500" fill="hold" id="9"/>
                                        <p:tgtEl>
                                          <p:spTgt spid="38928"/>
                                        </p:tgtEl>
                                        <p:attrNameLst>
                                          <p:attrName>ppt_x,ppt_y</p:attrName>
                                        </p:attrNameLst>
                                      </p:cBhvr>
                                      <p:rCtr x="4396300" y="0"/>
                                    </p:animMotion>
                                  </p:childTnLst>
                                </p:cTn>
                              </p:par>
                            </p:childTnLst>
                          </p:cTn>
                        </p:par>
                        <p:par>
                          <p:cTn fill="hold" id="10" nodeType="afterGroup">
                            <p:stCondLst>
                              <p:cond delay="500"/>
                            </p:stCondLst>
                            <p:childTnLst>
                              <p:par>
                                <p:cTn fill="hold" grpId="0" id="11" nodeType="afterEffect" presetClass="entr" presetID="52" presetSubtype="0">
                                  <p:stCondLst>
                                    <p:cond delay="0"/>
                                  </p:stCondLst>
                                  <p:childTnLst>
                                    <p:set>
                                      <p:cBhvr>
                                        <p:cTn dur="1" fill="hold" id="12">
                                          <p:stCondLst>
                                            <p:cond delay="0"/>
                                          </p:stCondLst>
                                        </p:cTn>
                                        <p:tgtEl>
                                          <p:spTgt spid="38932"/>
                                        </p:tgtEl>
                                        <p:attrNameLst>
                                          <p:attrName>style.visibility</p:attrName>
                                        </p:attrNameLst>
                                      </p:cBhvr>
                                      <p:to>
                                        <p:strVal val="visible"/>
                                      </p:to>
                                    </p:set>
                                    <p:animScale>
                                      <p:cBhvr>
                                        <p:cTn decel="50000" dur="1000" fill="hold" id="13">
                                          <p:stCondLst>
                                            <p:cond delay="0"/>
                                          </p:stCondLst>
                                        </p:cTn>
                                        <p:tgtEl>
                                          <p:spTgt spid="389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4">
                                          <p:stCondLst>
                                            <p:cond delay="0"/>
                                          </p:stCondLst>
                                        </p:cTn>
                                        <p:tgtEl>
                                          <p:spTgt spid="38932"/>
                                        </p:tgtEl>
                                        <p:attrNameLst>
                                          <p:attrName>ppt_x,ppt_y</p:attrName>
                                        </p:attrNameLst>
                                      </p:cBhvr>
                                      <p:rCtr x="0" y="0"/>
                                    </p:animMotion>
                                    <p:animEffect filter="">
                                      <p:cBhvr>
                                        <p:cTn dur="1000" id="15"/>
                                        <p:tgtEl>
                                          <p:spTgt spid="38932"/>
                                        </p:tgtEl>
                                      </p:cBhvr>
                                    </p:animEffect>
                                  </p:childTnLst>
                                </p:cTn>
                              </p:par>
                              <p:par>
                                <p:cTn fill="hold" grpId="0" id="16" nodeType="withEffect" presetClass="entr" presetID="52" presetSubtype="0">
                                  <p:stCondLst>
                                    <p:cond delay="200"/>
                                  </p:stCondLst>
                                  <p:childTnLst>
                                    <p:set>
                                      <p:cBhvr>
                                        <p:cTn dur="1" fill="hold" id="17">
                                          <p:stCondLst>
                                            <p:cond delay="0"/>
                                          </p:stCondLst>
                                        </p:cTn>
                                        <p:tgtEl>
                                          <p:spTgt spid="38933"/>
                                        </p:tgtEl>
                                        <p:attrNameLst>
                                          <p:attrName>style.visibility</p:attrName>
                                        </p:attrNameLst>
                                      </p:cBhvr>
                                      <p:to>
                                        <p:strVal val="visible"/>
                                      </p:to>
                                    </p:set>
                                    <p:animScale>
                                      <p:cBhvr>
                                        <p:cTn decel="50000" dur="1000" fill="hold" id="18">
                                          <p:stCondLst>
                                            <p:cond delay="0"/>
                                          </p:stCondLst>
                                        </p:cTn>
                                        <p:tgtEl>
                                          <p:spTgt spid="389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8933"/>
                                        </p:tgtEl>
                                        <p:attrNameLst>
                                          <p:attrName>ppt_x,ppt_y</p:attrName>
                                        </p:attrNameLst>
                                      </p:cBhvr>
                                      <p:rCtr x="0" y="0"/>
                                    </p:animMotion>
                                    <p:animEffect filter="">
                                      <p:cBhvr>
                                        <p:cTn dur="1000" id="20"/>
                                        <p:tgtEl>
                                          <p:spTgt spid="389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32"/>
      <p:bldP grpId="0" spid="3893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9938"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9939" name="TextBox 2"/>
          <p:cNvSpPr>
            <a:spLocks noChangeArrowheads="1"/>
          </p:cNvSpPr>
          <p:nvPr/>
        </p:nvSpPr>
        <p:spPr bwMode="auto">
          <a:xfrm>
            <a:off x="10309224" y="6302375"/>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1600">
                <a:solidFill>
                  <a:srgbClr val="76B531"/>
                </a:solidFill>
                <a:latin charset="-122" panose="020b0503020204020204" pitchFamily="34" typeface="微软雅黑"/>
                <a:ea charset="-122" panose="020b0503020204020204" pitchFamily="34" typeface="微软雅黑"/>
                <a:sym charset="-122" panose="020b0503020204020204" pitchFamily="34" typeface="微软雅黑"/>
              </a:rPr>
              <a:t>过渡页</a:t>
            </a:r>
          </a:p>
        </p:txBody>
      </p:sp>
      <p:sp>
        <p:nvSpPr>
          <p:cNvPr id="39940" name="直接连接符 3"/>
          <p:cNvSpPr>
            <a:spLocks noChangeShapeType="1"/>
          </p:cNvSpPr>
          <p:nvPr/>
        </p:nvSpPr>
        <p:spPr bwMode="auto">
          <a:xfrm>
            <a:off x="9553575" y="6470650"/>
            <a:ext cx="649288" cy="1588"/>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39941" name="直接连接符 4"/>
          <p:cNvSpPr>
            <a:spLocks noChangeShapeType="1"/>
          </p:cNvSpPr>
          <p:nvPr/>
        </p:nvSpPr>
        <p:spPr bwMode="auto">
          <a:xfrm>
            <a:off x="11218863" y="6470650"/>
            <a:ext cx="647700" cy="1588"/>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39942" name="直接连接符 7"/>
          <p:cNvSpPr>
            <a:spLocks noChangeShapeType="1"/>
          </p:cNvSpPr>
          <p:nvPr/>
        </p:nvSpPr>
        <p:spPr bwMode="auto">
          <a:xfrm>
            <a:off x="7897813" y="3238500"/>
            <a:ext cx="4297362" cy="1588"/>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39943" name="TextBox 8"/>
          <p:cNvSpPr>
            <a:spLocks noChangeArrowheads="1"/>
          </p:cNvSpPr>
          <p:nvPr/>
        </p:nvSpPr>
        <p:spPr bwMode="auto">
          <a:xfrm>
            <a:off x="8739189" y="2420938"/>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78B832"/>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39944" name="矩形 10"/>
          <p:cNvSpPr>
            <a:spLocks noChangeArrowheads="1"/>
          </p:cNvSpPr>
          <p:nvPr/>
        </p:nvSpPr>
        <p:spPr bwMode="auto">
          <a:xfrm>
            <a:off x="7897814" y="334962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精神层文化（核心层）</a:t>
            </a:r>
          </a:p>
        </p:txBody>
      </p:sp>
      <p:sp>
        <p:nvSpPr>
          <p:cNvPr id="39945" name="矩形 11"/>
          <p:cNvSpPr>
            <a:spLocks noChangeArrowheads="1"/>
          </p:cNvSpPr>
          <p:nvPr/>
        </p:nvSpPr>
        <p:spPr bwMode="auto">
          <a:xfrm>
            <a:off x="7897814" y="3829050"/>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制度层文化（中间层）</a:t>
            </a:r>
          </a:p>
        </p:txBody>
      </p:sp>
      <p:sp>
        <p:nvSpPr>
          <p:cNvPr id="39946" name="矩形 12"/>
          <p:cNvSpPr>
            <a:spLocks noChangeArrowheads="1"/>
          </p:cNvSpPr>
          <p:nvPr/>
        </p:nvSpPr>
        <p:spPr bwMode="auto">
          <a:xfrm>
            <a:off x="7897814" y="4308475"/>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物质层文化（外显层）</a:t>
            </a:r>
          </a:p>
        </p:txBody>
      </p:sp>
      <p:sp>
        <p:nvSpPr>
          <p:cNvPr id="39947" name="矩形 13"/>
          <p:cNvSpPr>
            <a:spLocks noChangeArrowheads="1"/>
          </p:cNvSpPr>
          <p:nvPr/>
        </p:nvSpPr>
        <p:spPr bwMode="auto">
          <a:xfrm>
            <a:off x="7897814" y="4787900"/>
            <a:ext cx="39608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 企业文化的同心圆模型</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00"/>
                                  </p:stCondLst>
                                  <p:childTnLst>
                                    <p:set>
                                      <p:cBhvr>
                                        <p:cTn dur="1" fill="hold" id="6">
                                          <p:stCondLst>
                                            <p:cond delay="0"/>
                                          </p:stCondLst>
                                        </p:cTn>
                                        <p:tgtEl>
                                          <p:spTgt spid="39943"/>
                                        </p:tgtEl>
                                        <p:attrNameLst>
                                          <p:attrName>style.visibility</p:attrName>
                                        </p:attrNameLst>
                                      </p:cBhvr>
                                      <p:to>
                                        <p:strVal val="visible"/>
                                      </p:to>
                                    </p:set>
                                    <p:animEffect filter="">
                                      <p:cBhvr>
                                        <p:cTn dur="500" id="7"/>
                                        <p:tgtEl>
                                          <p:spTgt spid="39943"/>
                                        </p:tgtEl>
                                      </p:cBhvr>
                                    </p:animEffect>
                                  </p:childTnLst>
                                </p:cTn>
                              </p:par>
                              <p:par>
                                <p:cTn accel="50000" fill="hold" grpId="1" id="8" nodeType="withEffect" presetClass="path" presetID="63" presetSubtype="0">
                                  <p:stCondLst>
                                    <p:cond delay="200"/>
                                  </p:stCondLst>
                                  <p:childTnLst>
                                    <p:animMotion origin="layout" path="M -0.87926 -3.44126E-06 L -4.00989E-06 -3.44126E-06" pathEditMode="relative" ptsTypes="AA" rAng="0">
                                      <p:cBhvr>
                                        <p:cTn dur="500" fill="hold" id="9"/>
                                        <p:tgtEl>
                                          <p:spTgt spid="39943"/>
                                        </p:tgtEl>
                                        <p:attrNameLst>
                                          <p:attrName>ppt_x,ppt_y</p:attrName>
                                        </p:attrNameLst>
                                      </p:cBhvr>
                                      <p:rCtr x="4396300" y="0"/>
                                    </p:animMotion>
                                  </p:childTnLst>
                                </p:cTn>
                              </p:par>
                              <p:par>
                                <p:cTn fill="hold" grpId="0" id="10" nodeType="withEffect" presetClass="entr" presetID="10" presetSubtype="0">
                                  <p:stCondLst>
                                    <p:cond delay="400"/>
                                  </p:stCondLst>
                                  <p:childTnLst>
                                    <p:set>
                                      <p:cBhvr>
                                        <p:cTn dur="1" fill="hold" id="11">
                                          <p:stCondLst>
                                            <p:cond delay="0"/>
                                          </p:stCondLst>
                                        </p:cTn>
                                        <p:tgtEl>
                                          <p:spTgt spid="39942"/>
                                        </p:tgtEl>
                                        <p:attrNameLst>
                                          <p:attrName>style.visibility</p:attrName>
                                        </p:attrNameLst>
                                      </p:cBhvr>
                                      <p:to>
                                        <p:strVal val="visible"/>
                                      </p:to>
                                    </p:set>
                                    <p:animEffect filter="">
                                      <p:cBhvr>
                                        <p:cTn dur="500" id="12"/>
                                        <p:tgtEl>
                                          <p:spTgt spid="39942"/>
                                        </p:tgtEl>
                                      </p:cBhvr>
                                    </p:animEffect>
                                  </p:childTnLst>
                                </p:cTn>
                              </p:par>
                              <p:par>
                                <p:cTn accel="50000" fill="hold" grpId="1" id="13" nodeType="withEffect" presetClass="path" presetID="63" presetSubtype="0">
                                  <p:stCondLst>
                                    <p:cond delay="400"/>
                                  </p:stCondLst>
                                  <p:childTnLst>
                                    <p:animMotion origin="layout" path="M -0.87926 -3.44126E-06 L -4.00989E-06 -3.44126E-06" pathEditMode="relative" ptsTypes="AA" rAng="0">
                                      <p:cBhvr>
                                        <p:cTn dur="500" fill="hold" id="14"/>
                                        <p:tgtEl>
                                          <p:spTgt spid="39942"/>
                                        </p:tgtEl>
                                        <p:attrNameLst>
                                          <p:attrName>ppt_x,ppt_y</p:attrName>
                                        </p:attrNameLst>
                                      </p:cBhvr>
                                      <p:rCtr x="4396300" y="0"/>
                                    </p:animMotion>
                                  </p:childTnLst>
                                </p:cTn>
                              </p:par>
                            </p:childTnLst>
                          </p:cTn>
                        </p:par>
                        <p:par>
                          <p:cTn fill="hold" id="15" nodeType="afterGroup">
                            <p:stCondLst>
                              <p:cond delay="900"/>
                            </p:stCondLst>
                            <p:childTnLst>
                              <p:par>
                                <p:cTn fill="hold" grpId="0" id="16" nodeType="afterEffect" presetClass="entr" presetID="52" presetSubtype="0">
                                  <p:stCondLst>
                                    <p:cond delay="0"/>
                                  </p:stCondLst>
                                  <p:childTnLst>
                                    <p:set>
                                      <p:cBhvr>
                                        <p:cTn dur="1" fill="hold" id="17">
                                          <p:stCondLst>
                                            <p:cond delay="0"/>
                                          </p:stCondLst>
                                        </p:cTn>
                                        <p:tgtEl>
                                          <p:spTgt spid="39944"/>
                                        </p:tgtEl>
                                        <p:attrNameLst>
                                          <p:attrName>style.visibility</p:attrName>
                                        </p:attrNameLst>
                                      </p:cBhvr>
                                      <p:to>
                                        <p:strVal val="visible"/>
                                      </p:to>
                                    </p:set>
                                    <p:animScale>
                                      <p:cBhvr>
                                        <p:cTn decel="50000" dur="1000" fill="hold" id="18">
                                          <p:stCondLst>
                                            <p:cond delay="0"/>
                                          </p:stCondLst>
                                        </p:cTn>
                                        <p:tgtEl>
                                          <p:spTgt spid="399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9">
                                          <p:stCondLst>
                                            <p:cond delay="0"/>
                                          </p:stCondLst>
                                        </p:cTn>
                                        <p:tgtEl>
                                          <p:spTgt spid="39944"/>
                                        </p:tgtEl>
                                        <p:attrNameLst>
                                          <p:attrName>ppt_x,ppt_y</p:attrName>
                                        </p:attrNameLst>
                                      </p:cBhvr>
                                      <p:rCtr x="0" y="0"/>
                                    </p:animMotion>
                                    <p:animEffect filter="">
                                      <p:cBhvr>
                                        <p:cTn dur="1000" id="20"/>
                                        <p:tgtEl>
                                          <p:spTgt spid="39944"/>
                                        </p:tgtEl>
                                      </p:cBhvr>
                                    </p:animEffect>
                                  </p:childTnLst>
                                </p:cTn>
                              </p:par>
                              <p:par>
                                <p:cTn fill="hold" grpId="0" id="21" nodeType="withEffect" presetClass="entr" presetID="52" presetSubtype="0">
                                  <p:stCondLst>
                                    <p:cond delay="200"/>
                                  </p:stCondLst>
                                  <p:iterate type="lt">
                                    <p:tmPct val="0"/>
                                  </p:iterate>
                                  <p:childTnLst>
                                    <p:set>
                                      <p:cBhvr>
                                        <p:cTn dur="1" fill="hold" id="22">
                                          <p:stCondLst>
                                            <p:cond delay="0"/>
                                          </p:stCondLst>
                                        </p:cTn>
                                        <p:tgtEl>
                                          <p:spTgt spid="39945"/>
                                        </p:tgtEl>
                                        <p:attrNameLst>
                                          <p:attrName>style.visibility</p:attrName>
                                        </p:attrNameLst>
                                      </p:cBhvr>
                                      <p:to>
                                        <p:strVal val="visible"/>
                                      </p:to>
                                    </p:set>
                                    <p:animScale>
                                      <p:cBhvr>
                                        <p:cTn decel="50000" dur="1000" fill="hold" id="23">
                                          <p:stCondLst>
                                            <p:cond delay="0"/>
                                          </p:stCondLst>
                                        </p:cTn>
                                        <p:tgtEl>
                                          <p:spTgt spid="399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4">
                                          <p:stCondLst>
                                            <p:cond delay="0"/>
                                          </p:stCondLst>
                                        </p:cTn>
                                        <p:tgtEl>
                                          <p:spTgt spid="39945"/>
                                        </p:tgtEl>
                                        <p:attrNameLst>
                                          <p:attrName>ppt_x,ppt_y</p:attrName>
                                        </p:attrNameLst>
                                      </p:cBhvr>
                                      <p:rCtr x="0" y="0"/>
                                    </p:animMotion>
                                    <p:animEffect filter="">
                                      <p:cBhvr>
                                        <p:cTn dur="1000" id="25"/>
                                        <p:tgtEl>
                                          <p:spTgt spid="39945"/>
                                        </p:tgtEl>
                                      </p:cBhvr>
                                    </p:animEffect>
                                  </p:childTnLst>
                                </p:cTn>
                              </p:par>
                              <p:par>
                                <p:cTn fill="hold" grpId="0" id="26" nodeType="withEffect" presetClass="entr" presetID="52" presetSubtype="0">
                                  <p:stCondLst>
                                    <p:cond delay="400"/>
                                  </p:stCondLst>
                                  <p:iterate type="lt">
                                    <p:tmPct val="0"/>
                                  </p:iterate>
                                  <p:childTnLst>
                                    <p:set>
                                      <p:cBhvr>
                                        <p:cTn dur="1" fill="hold" id="27">
                                          <p:stCondLst>
                                            <p:cond delay="0"/>
                                          </p:stCondLst>
                                        </p:cTn>
                                        <p:tgtEl>
                                          <p:spTgt spid="39946"/>
                                        </p:tgtEl>
                                        <p:attrNameLst>
                                          <p:attrName>style.visibility</p:attrName>
                                        </p:attrNameLst>
                                      </p:cBhvr>
                                      <p:to>
                                        <p:strVal val="visible"/>
                                      </p:to>
                                    </p:set>
                                    <p:animScale>
                                      <p:cBhvr>
                                        <p:cTn decel="50000" dur="1000" fill="hold" id="28">
                                          <p:stCondLst>
                                            <p:cond delay="0"/>
                                          </p:stCondLst>
                                        </p:cTn>
                                        <p:tgtEl>
                                          <p:spTgt spid="399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9">
                                          <p:stCondLst>
                                            <p:cond delay="0"/>
                                          </p:stCondLst>
                                        </p:cTn>
                                        <p:tgtEl>
                                          <p:spTgt spid="39946"/>
                                        </p:tgtEl>
                                        <p:attrNameLst>
                                          <p:attrName>ppt_x,ppt_y</p:attrName>
                                        </p:attrNameLst>
                                      </p:cBhvr>
                                      <p:rCtr x="0" y="0"/>
                                    </p:animMotion>
                                    <p:animEffect filter="">
                                      <p:cBhvr>
                                        <p:cTn dur="1000" id="30"/>
                                        <p:tgtEl>
                                          <p:spTgt spid="39946"/>
                                        </p:tgtEl>
                                      </p:cBhvr>
                                    </p:animEffect>
                                  </p:childTnLst>
                                </p:cTn>
                              </p:par>
                              <p:par>
                                <p:cTn fill="hold" grpId="0" id="31" nodeType="withEffect" presetClass="entr" presetID="52" presetSubtype="0">
                                  <p:stCondLst>
                                    <p:cond delay="600"/>
                                  </p:stCondLst>
                                  <p:iterate type="lt">
                                    <p:tmPct val="0"/>
                                  </p:iterate>
                                  <p:childTnLst>
                                    <p:set>
                                      <p:cBhvr>
                                        <p:cTn dur="1" fill="hold" id="32">
                                          <p:stCondLst>
                                            <p:cond delay="0"/>
                                          </p:stCondLst>
                                        </p:cTn>
                                        <p:tgtEl>
                                          <p:spTgt spid="39947"/>
                                        </p:tgtEl>
                                        <p:attrNameLst>
                                          <p:attrName>style.visibility</p:attrName>
                                        </p:attrNameLst>
                                      </p:cBhvr>
                                      <p:to>
                                        <p:strVal val="visible"/>
                                      </p:to>
                                    </p:set>
                                    <p:animScale>
                                      <p:cBhvr>
                                        <p:cTn decel="50000" dur="1000" fill="hold" id="33">
                                          <p:stCondLst>
                                            <p:cond delay="0"/>
                                          </p:stCondLst>
                                        </p:cTn>
                                        <p:tgtEl>
                                          <p:spTgt spid="399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4">
                                          <p:stCondLst>
                                            <p:cond delay="0"/>
                                          </p:stCondLst>
                                        </p:cTn>
                                        <p:tgtEl>
                                          <p:spTgt spid="39947"/>
                                        </p:tgtEl>
                                        <p:attrNameLst>
                                          <p:attrName>ppt_x,ppt_y</p:attrName>
                                        </p:attrNameLst>
                                      </p:cBhvr>
                                      <p:rCtr x="0" y="0"/>
                                    </p:animMotion>
                                    <p:animEffect filter="">
                                      <p:cBhvr>
                                        <p:cTn dur="1000" id="35"/>
                                        <p:tgtEl>
                                          <p:spTgt spid="399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42"/>
      <p:bldP grpId="1" spid="39942"/>
      <p:bldP grpId="0" spid="39943"/>
      <p:bldP grpId="1" spid="39943"/>
      <p:bldP grpId="0" spid="39944"/>
      <p:bldP grpId="0" spid="39945"/>
      <p:bldP grpId="0" spid="39946"/>
      <p:bldP grpId="0" spid="39947"/>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6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6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096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0965"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096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096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096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096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0970"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097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0972"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0973"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097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75" name="Text Box 44"/>
          <p:cNvSpPr>
            <a:spLocks noChangeArrowheads="1"/>
          </p:cNvSpPr>
          <p:nvPr/>
        </p:nvSpPr>
        <p:spPr bwMode="auto">
          <a:xfrm>
            <a:off x="6384925" y="3035300"/>
            <a:ext cx="54530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企业文化常常要通过规章制度和物质形态表现出来，不同的企业文化有不同的企业管理制度，表现出不同的物质形态，相应地也创造出不同的物质财富。</a:t>
            </a:r>
          </a:p>
        </p:txBody>
      </p:sp>
      <p:sp>
        <p:nvSpPr>
          <p:cNvPr id="40976" name="Text Box 44"/>
          <p:cNvSpPr>
            <a:spLocks noChangeArrowheads="1"/>
          </p:cNvSpPr>
          <p:nvPr/>
        </p:nvSpPr>
        <p:spPr bwMode="auto">
          <a:xfrm>
            <a:off x="6384925" y="4311650"/>
            <a:ext cx="54530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这就是企业文化的三层次结构：精神文化、制度文化、物质文化。精神文化是基础，是核心，是企业文化的内容实质，制度文化和物质文化是在精神文化基础上表现出来或形成的形式和结果。</a:t>
            </a:r>
          </a:p>
        </p:txBody>
      </p:sp>
      <p:grpSp>
        <p:nvGrpSpPr>
          <p:cNvPr id="40977" name="Group 17"/>
          <p:cNvGrpSpPr/>
          <p:nvPr/>
        </p:nvGrpSpPr>
        <p:grpSpPr>
          <a:xfrm>
            <a:off x="839788" y="1708150"/>
            <a:ext cx="4013200" cy="4025900"/>
            <a:chExt cx="4013200" cy="4025900"/>
          </a:xfrm>
        </p:grpSpPr>
        <p:sp>
          <p:nvSpPr>
            <p:cNvPr id="40978" name="等腰三角形 8"/>
            <p:cNvSpPr>
              <a:spLocks noChangeArrowheads="1"/>
            </p:cNvSpPr>
            <p:nvPr/>
          </p:nvSpPr>
          <p:spPr bwMode="auto">
            <a:xfrm>
              <a:off x="0" y="0"/>
              <a:ext cx="4013200" cy="4025900"/>
            </a:xfrm>
            <a:prstGeom prst="triangle">
              <a:avLst>
                <a:gd fmla="val 50000" name="adj"/>
              </a:avLst>
            </a:prstGeom>
            <a:gradFill rotWithShape="1">
              <a:gsLst>
                <a:gs pos="0">
                  <a:srgbClr val="E1F3CE"/>
                </a:gs>
                <a:gs pos="51656">
                  <a:srgbClr val="A7DA71"/>
                </a:gs>
                <a:gs pos="100000">
                  <a:srgbClr val="E1F3CE"/>
                </a:gs>
              </a:gsLst>
              <a:lin ang="5400000" scaled="1"/>
            </a:gradFill>
            <a:ln cmpd="sng" w="9525">
              <a:solidFill>
                <a:srgbClr val="A7DA71"/>
              </a:solidFill>
              <a:miter lim="800000"/>
            </a:ln>
          </p:spPr>
          <p:txBody>
            <a:bodyPr/>
            <a:lstStyle/>
            <a:p>
              <a:endParaRPr altLang="en-US" lang="zh-CN"/>
            </a:p>
          </p:txBody>
        </p:sp>
        <p:sp>
          <p:nvSpPr>
            <p:cNvPr id="40979" name="等腰三角形 10"/>
            <p:cNvSpPr>
              <a:spLocks noChangeArrowheads="1"/>
            </p:cNvSpPr>
            <p:nvPr/>
          </p:nvSpPr>
          <p:spPr bwMode="auto">
            <a:xfrm>
              <a:off x="41638" y="48387"/>
              <a:ext cx="3941208" cy="3960440"/>
            </a:xfrm>
            <a:prstGeom prst="triangle">
              <a:avLst>
                <a:gd fmla="val 50000" name="adj"/>
              </a:avLst>
            </a:prstGeom>
            <a:gradFill rotWithShape="1">
              <a:gsLst>
                <a:gs pos="0">
                  <a:srgbClr val="A7DA71"/>
                </a:gs>
                <a:gs pos="7999">
                  <a:srgbClr val="A7DA71"/>
                </a:gs>
                <a:gs pos="50000">
                  <a:srgbClr val="6DAA2D"/>
                </a:gs>
                <a:gs pos="51656">
                  <a:srgbClr val="6DAA2D"/>
                </a:gs>
                <a:gs pos="98000">
                  <a:srgbClr val="A7DA71"/>
                </a:gs>
                <a:gs pos="100000">
                  <a:srgbClr val="C4E79F"/>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40980" name="Group 20"/>
          <p:cNvGrpSpPr/>
          <p:nvPr/>
        </p:nvGrpSpPr>
        <p:grpSpPr>
          <a:xfrm>
            <a:off x="2808288" y="2381250"/>
            <a:ext cx="2641600" cy="962025"/>
            <a:chExt cx="2641600" cy="962025"/>
          </a:xfrm>
        </p:grpSpPr>
        <p:sp>
          <p:nvSpPr>
            <p:cNvPr id="40981" name="任意多边形 13"/>
            <p:cNvSpPr>
              <a:spLocks noChangeArrowheads="1"/>
            </p:cNvSpPr>
            <p:nvPr/>
          </p:nvSpPr>
          <p:spPr bwMode="auto">
            <a:xfrm>
              <a:off x="0" y="0"/>
              <a:ext cx="2641600" cy="9620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FFFFF"/>
                </a:gs>
                <a:gs pos="51656">
                  <a:srgbClr val="F0F0F0"/>
                </a:gs>
                <a:gs pos="100000">
                  <a:srgbClr val="FFFFFF"/>
                </a:gs>
              </a:gsLst>
              <a:lin ang="5400000" scaled="1"/>
            </a:gradFill>
            <a:ln cmpd="sng" w="9525">
              <a:solidFill>
                <a:srgbClr val="DDDDDD"/>
              </a:solidFill>
              <a:miter lim="800000"/>
            </a:ln>
          </p:spPr>
          <p:txBody>
            <a:bodyPr anchor="ctr" wrap="none"/>
            <a:lstStyle/>
            <a:p>
              <a:endParaRPr altLang="zh-CN" lang="zh-CN">
                <a:solidFill>
                  <a:srgbClr val="000000"/>
                </a:solidFill>
                <a:ea charset="-122" panose="020b0503020204020204" pitchFamily="34" typeface="微软雅黑"/>
              </a:endParaRPr>
            </a:p>
          </p:txBody>
        </p:sp>
        <p:sp>
          <p:nvSpPr>
            <p:cNvPr id="40982" name="任意多边形 14"/>
            <p:cNvSpPr>
              <a:spLocks noChangeArrowheads="1"/>
            </p:cNvSpPr>
            <p:nvPr/>
          </p:nvSpPr>
          <p:spPr bwMode="auto">
            <a:xfrm>
              <a:off x="33867" y="27517"/>
              <a:ext cx="2590800" cy="9239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lgn="ctr">
                <a:lnSpc>
                  <a:spcPct val="150000"/>
                </a:lnSpc>
              </a:pPr>
              <a:r>
                <a:rPr altLang="en-US" lang="zh-CN" sz="2400">
                  <a:solidFill>
                    <a:srgbClr val="646464"/>
                  </a:solidFill>
                  <a:ea charset="-122" panose="020b0503020204020204" pitchFamily="34" typeface="微软雅黑"/>
                </a:rPr>
                <a:t>精神层文化</a:t>
              </a:r>
            </a:p>
          </p:txBody>
        </p:sp>
      </p:grpSp>
      <p:grpSp>
        <p:nvGrpSpPr>
          <p:cNvPr id="40983" name="Group 23"/>
          <p:cNvGrpSpPr/>
          <p:nvPr/>
        </p:nvGrpSpPr>
        <p:grpSpPr>
          <a:xfrm>
            <a:off x="2808288" y="3463925"/>
            <a:ext cx="2641600" cy="962025"/>
            <a:chExt cx="2641600" cy="962025"/>
          </a:xfrm>
        </p:grpSpPr>
        <p:sp>
          <p:nvSpPr>
            <p:cNvPr id="40984" name="任意多边形 16"/>
            <p:cNvSpPr>
              <a:spLocks noChangeArrowheads="1"/>
            </p:cNvSpPr>
            <p:nvPr/>
          </p:nvSpPr>
          <p:spPr bwMode="auto">
            <a:xfrm>
              <a:off x="0" y="0"/>
              <a:ext cx="2641600" cy="9620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FFFFF"/>
                </a:gs>
                <a:gs pos="51656">
                  <a:srgbClr val="F0F0F0"/>
                </a:gs>
                <a:gs pos="100000">
                  <a:srgbClr val="FFFFFF"/>
                </a:gs>
              </a:gsLst>
              <a:lin ang="5400000" scaled="1"/>
            </a:gradFill>
            <a:ln cmpd="sng" w="9525">
              <a:solidFill>
                <a:srgbClr val="DDDDDD"/>
              </a:solidFill>
              <a:miter lim="800000"/>
            </a:ln>
          </p:spPr>
          <p:txBody>
            <a:bodyPr anchor="ctr" wrap="none"/>
            <a:lstStyle/>
            <a:p>
              <a:endParaRPr altLang="zh-CN" lang="zh-CN">
                <a:solidFill>
                  <a:srgbClr val="000000"/>
                </a:solidFill>
                <a:ea charset="-122" panose="020b0503020204020204" pitchFamily="34" typeface="微软雅黑"/>
              </a:endParaRPr>
            </a:p>
          </p:txBody>
        </p:sp>
        <p:sp>
          <p:nvSpPr>
            <p:cNvPr id="40985" name="任意多边形 17"/>
            <p:cNvSpPr>
              <a:spLocks noChangeArrowheads="1"/>
            </p:cNvSpPr>
            <p:nvPr/>
          </p:nvSpPr>
          <p:spPr bwMode="auto">
            <a:xfrm>
              <a:off x="33867" y="27517"/>
              <a:ext cx="2590800" cy="9239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lgn="ctr">
                <a:lnSpc>
                  <a:spcPct val="150000"/>
                </a:lnSpc>
              </a:pPr>
              <a:r>
                <a:rPr altLang="en-US" lang="zh-CN" sz="2400">
                  <a:solidFill>
                    <a:srgbClr val="646464"/>
                  </a:solidFill>
                  <a:ea charset="-122" panose="020b0503020204020204" pitchFamily="34" typeface="微软雅黑"/>
                </a:rPr>
                <a:t>制度层文化</a:t>
              </a:r>
            </a:p>
          </p:txBody>
        </p:sp>
      </p:grpSp>
      <p:grpSp>
        <p:nvGrpSpPr>
          <p:cNvPr id="40986" name="Group 26"/>
          <p:cNvGrpSpPr/>
          <p:nvPr/>
        </p:nvGrpSpPr>
        <p:grpSpPr>
          <a:xfrm>
            <a:off x="2808288" y="4546600"/>
            <a:ext cx="2641600" cy="962025"/>
            <a:chExt cx="2641600" cy="962025"/>
          </a:xfrm>
        </p:grpSpPr>
        <p:sp>
          <p:nvSpPr>
            <p:cNvPr id="40987" name="任意多边形 19"/>
            <p:cNvSpPr>
              <a:spLocks noChangeArrowheads="1"/>
            </p:cNvSpPr>
            <p:nvPr/>
          </p:nvSpPr>
          <p:spPr bwMode="auto">
            <a:xfrm>
              <a:off x="0" y="0"/>
              <a:ext cx="2641600" cy="9620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FFFFF"/>
                </a:gs>
                <a:gs pos="51656">
                  <a:srgbClr val="F0F0F0"/>
                </a:gs>
                <a:gs pos="100000">
                  <a:srgbClr val="FFFFFF"/>
                </a:gs>
              </a:gsLst>
              <a:lin ang="5400000" scaled="1"/>
            </a:gradFill>
            <a:ln cmpd="sng" w="9525">
              <a:solidFill>
                <a:srgbClr val="DDDDDD"/>
              </a:solidFill>
              <a:miter lim="800000"/>
            </a:ln>
          </p:spPr>
          <p:txBody>
            <a:bodyPr anchor="ctr" wrap="none"/>
            <a:lstStyle/>
            <a:p>
              <a:endParaRPr altLang="zh-CN" lang="zh-CN">
                <a:solidFill>
                  <a:srgbClr val="000000"/>
                </a:solidFill>
                <a:ea charset="-122" panose="020b0503020204020204" pitchFamily="34" typeface="微软雅黑"/>
              </a:endParaRPr>
            </a:p>
          </p:txBody>
        </p:sp>
        <p:sp>
          <p:nvSpPr>
            <p:cNvPr id="40988" name="任意多边形 20"/>
            <p:cNvSpPr>
              <a:spLocks noChangeArrowheads="1"/>
            </p:cNvSpPr>
            <p:nvPr/>
          </p:nvSpPr>
          <p:spPr bwMode="auto">
            <a:xfrm>
              <a:off x="33867" y="27517"/>
              <a:ext cx="2590800" cy="923925"/>
            </a:xfrm>
            <a:custGeom>
              <a:gdLst>
                <a:gd fmla="*/ 0 w 2641600" name="T0"/>
                <a:gd fmla="*/ 160341 h 962025" name="T1"/>
                <a:gd fmla="*/ 160341 w 2641600" name="T2"/>
                <a:gd fmla="*/ 0 h 962025" name="T3"/>
                <a:gd fmla="*/ 2481259 w 2641600" name="T4"/>
                <a:gd fmla="*/ 0 h 962025" name="T5"/>
                <a:gd fmla="*/ 2641600 w 2641600" name="T6"/>
                <a:gd fmla="*/ 160341 h 962025" name="T7"/>
                <a:gd fmla="*/ 2641600 w 2641600" name="T8"/>
                <a:gd fmla="*/ 801684 h 962025" name="T9"/>
                <a:gd fmla="*/ 2481259 w 2641600" name="T10"/>
                <a:gd fmla="*/ 962025 h 962025" name="T11"/>
                <a:gd fmla="*/ 160341 w 2641600" name="T12"/>
                <a:gd fmla="*/ 962025 h 962025" name="T13"/>
                <a:gd fmla="*/ 0 w 2641600" name="T14"/>
                <a:gd fmla="*/ 801684 h 962025" name="T15"/>
                <a:gd fmla="*/ 0 w 2641600" name="T16"/>
                <a:gd fmla="*/ 160341 h 9620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641600" name="T27"/>
                <a:gd fmla="*/ 0 h 962025" name="T28"/>
                <a:gd fmla="*/ 2641600 w 2641600" name="T29"/>
                <a:gd fmla="*/ 962025 h 9620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algn="ctr">
                <a:lnSpc>
                  <a:spcPct val="150000"/>
                </a:lnSpc>
              </a:pPr>
              <a:r>
                <a:rPr altLang="en-US" lang="zh-CN" sz="2400">
                  <a:solidFill>
                    <a:srgbClr val="646464"/>
                  </a:solidFill>
                  <a:ea charset="-122" panose="020b0503020204020204" pitchFamily="34" typeface="微软雅黑"/>
                </a:rPr>
                <a:t>物质层文化</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0975"/>
                                        </p:tgtEl>
                                        <p:attrNameLst>
                                          <p:attrName>style.visibility</p:attrName>
                                        </p:attrNameLst>
                                      </p:cBhvr>
                                      <p:to>
                                        <p:strVal val="visible"/>
                                      </p:to>
                                    </p:set>
                                    <p:animScale>
                                      <p:cBhvr>
                                        <p:cTn decel="50000" dur="1000" fill="hold" id="7">
                                          <p:stCondLst>
                                            <p:cond delay="0"/>
                                          </p:stCondLst>
                                        </p:cTn>
                                        <p:tgtEl>
                                          <p:spTgt spid="409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0975"/>
                                        </p:tgtEl>
                                        <p:attrNameLst>
                                          <p:attrName>ppt_x,ppt_y</p:attrName>
                                        </p:attrNameLst>
                                      </p:cBhvr>
                                      <p:rCtr x="0" y="0"/>
                                    </p:animMotion>
                                    <p:animEffect filter="">
                                      <p:cBhvr>
                                        <p:cTn dur="1000" id="9"/>
                                        <p:tgtEl>
                                          <p:spTgt spid="40975"/>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0976"/>
                                        </p:tgtEl>
                                        <p:attrNameLst>
                                          <p:attrName>style.visibility</p:attrName>
                                        </p:attrNameLst>
                                      </p:cBhvr>
                                      <p:to>
                                        <p:strVal val="visible"/>
                                      </p:to>
                                    </p:set>
                                    <p:animScale>
                                      <p:cBhvr>
                                        <p:cTn decel="50000" dur="1000" fill="hold" id="12">
                                          <p:stCondLst>
                                            <p:cond delay="0"/>
                                          </p:stCondLst>
                                        </p:cTn>
                                        <p:tgtEl>
                                          <p:spTgt spid="409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0976"/>
                                        </p:tgtEl>
                                        <p:attrNameLst>
                                          <p:attrName>ppt_x,ppt_y</p:attrName>
                                        </p:attrNameLst>
                                      </p:cBhvr>
                                      <p:rCtr x="0" y="0"/>
                                    </p:animMotion>
                                    <p:animEffect filter="">
                                      <p:cBhvr>
                                        <p:cTn dur="1000" id="14"/>
                                        <p:tgtEl>
                                          <p:spTgt spid="40976"/>
                                        </p:tgtEl>
                                      </p:cBhvr>
                                    </p:animEffect>
                                  </p:childTnLst>
                                </p:cTn>
                              </p:par>
                            </p:childTnLst>
                          </p:cTn>
                        </p:par>
                        <p:par>
                          <p:cTn fill="hold" id="15" nodeType="afterGroup">
                            <p:stCondLst>
                              <p:cond delay="1200"/>
                            </p:stCondLst>
                            <p:childTnLst>
                              <p:par>
                                <p:cTn fill="hold" id="16" nodeType="afterEffect" presetClass="entr" presetID="10" presetSubtype="0">
                                  <p:stCondLst>
                                    <p:cond delay="0"/>
                                  </p:stCondLst>
                                  <p:childTnLst>
                                    <p:set>
                                      <p:cBhvr>
                                        <p:cTn dur="1" fill="hold" id="17">
                                          <p:stCondLst>
                                            <p:cond delay="0"/>
                                          </p:stCondLst>
                                        </p:cTn>
                                        <p:tgtEl>
                                          <p:spTgt spid="40977"/>
                                        </p:tgtEl>
                                        <p:attrNameLst>
                                          <p:attrName>style.visibility</p:attrName>
                                        </p:attrNameLst>
                                      </p:cBhvr>
                                      <p:to>
                                        <p:strVal val="visible"/>
                                      </p:to>
                                    </p:set>
                                    <p:anim calcmode="lin" valueType="num">
                                      <p:cBhvr>
                                        <p:cTn dur="500" fill="hold" id="18"/>
                                        <p:tgtEl>
                                          <p:spTgt spid="40977"/>
                                        </p:tgtEl>
                                        <p:attrNameLst>
                                          <p:attrName>ppt_w</p:attrName>
                                        </p:attrNameLst>
                                      </p:cBhvr>
                                      <p:tavLst>
                                        <p:tav tm="0">
                                          <p:val>
                                            <p:fltVal val="0"/>
                                          </p:val>
                                        </p:tav>
                                        <p:tav tm="100000">
                                          <p:val>
                                            <p:strVal val="#ppt_w"/>
                                          </p:val>
                                        </p:tav>
                                      </p:tavLst>
                                    </p:anim>
                                    <p:anim calcmode="lin" valueType="num">
                                      <p:cBhvr>
                                        <p:cTn dur="500" fill="hold" id="19"/>
                                        <p:tgtEl>
                                          <p:spTgt spid="40977"/>
                                        </p:tgtEl>
                                        <p:attrNameLst>
                                          <p:attrName>ppt_h</p:attrName>
                                        </p:attrNameLst>
                                      </p:cBhvr>
                                      <p:tavLst>
                                        <p:tav tm="0">
                                          <p:val>
                                            <p:fltVal val="0"/>
                                          </p:val>
                                        </p:tav>
                                        <p:tav tm="100000">
                                          <p:val>
                                            <p:strVal val="#ppt_h"/>
                                          </p:val>
                                        </p:tav>
                                      </p:tavLst>
                                    </p:anim>
                                    <p:animEffect filter="">
                                      <p:cBhvr>
                                        <p:cTn dur="500" id="20"/>
                                        <p:tgtEl>
                                          <p:spTgt spid="40977"/>
                                        </p:tgtEl>
                                      </p:cBhvr>
                                    </p:animEffect>
                                  </p:childTnLst>
                                </p:cTn>
                              </p:par>
                              <p:par>
                                <p:cTn fill="hold" id="21" nodeType="withEffect" presetClass="entr" presetID="22" presetSubtype="8">
                                  <p:stCondLst>
                                    <p:cond delay="600"/>
                                  </p:stCondLst>
                                  <p:childTnLst>
                                    <p:set>
                                      <p:cBhvr>
                                        <p:cTn dur="1" fill="hold" id="22">
                                          <p:stCondLst>
                                            <p:cond delay="0"/>
                                          </p:stCondLst>
                                        </p:cTn>
                                        <p:tgtEl>
                                          <p:spTgt spid="40980"/>
                                        </p:tgtEl>
                                        <p:attrNameLst>
                                          <p:attrName>style.visibility</p:attrName>
                                        </p:attrNameLst>
                                      </p:cBhvr>
                                      <p:to>
                                        <p:strVal val="visible"/>
                                      </p:to>
                                    </p:set>
                                    <p:animEffect filter="">
                                      <p:cBhvr>
                                        <p:cTn dur="500" id="23"/>
                                        <p:tgtEl>
                                          <p:spTgt spid="40980"/>
                                        </p:tgtEl>
                                      </p:cBhvr>
                                    </p:animEffect>
                                  </p:childTnLst>
                                </p:cTn>
                              </p:par>
                              <p:par>
                                <p:cTn fill="hold" id="24" nodeType="withEffect" presetClass="entr" presetID="22" presetSubtype="8">
                                  <p:stCondLst>
                                    <p:cond delay="800"/>
                                  </p:stCondLst>
                                  <p:childTnLst>
                                    <p:set>
                                      <p:cBhvr>
                                        <p:cTn dur="1" fill="hold" id="25">
                                          <p:stCondLst>
                                            <p:cond delay="0"/>
                                          </p:stCondLst>
                                        </p:cTn>
                                        <p:tgtEl>
                                          <p:spTgt spid="40983"/>
                                        </p:tgtEl>
                                        <p:attrNameLst>
                                          <p:attrName>style.visibility</p:attrName>
                                        </p:attrNameLst>
                                      </p:cBhvr>
                                      <p:to>
                                        <p:strVal val="visible"/>
                                      </p:to>
                                    </p:set>
                                    <p:animEffect filter="">
                                      <p:cBhvr>
                                        <p:cTn dur="500" id="26"/>
                                        <p:tgtEl>
                                          <p:spTgt spid="40983"/>
                                        </p:tgtEl>
                                      </p:cBhvr>
                                    </p:animEffect>
                                  </p:childTnLst>
                                </p:cTn>
                              </p:par>
                              <p:par>
                                <p:cTn fill="hold" id="27" nodeType="withEffect" presetClass="entr" presetID="22" presetSubtype="8">
                                  <p:stCondLst>
                                    <p:cond delay="1000"/>
                                  </p:stCondLst>
                                  <p:childTnLst>
                                    <p:set>
                                      <p:cBhvr>
                                        <p:cTn dur="1" fill="hold" id="28">
                                          <p:stCondLst>
                                            <p:cond delay="0"/>
                                          </p:stCondLst>
                                        </p:cTn>
                                        <p:tgtEl>
                                          <p:spTgt spid="40986"/>
                                        </p:tgtEl>
                                        <p:attrNameLst>
                                          <p:attrName>style.visibility</p:attrName>
                                        </p:attrNameLst>
                                      </p:cBhvr>
                                      <p:to>
                                        <p:strVal val="visible"/>
                                      </p:to>
                                    </p:set>
                                    <p:animEffect filter="">
                                      <p:cBhvr>
                                        <p:cTn dur="500" id="29"/>
                                        <p:tgtEl>
                                          <p:spTgt spid="409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75"/>
      <p:bldP grpId="0" spid="40976"/>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98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98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98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989"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199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199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199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199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1994"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199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1996"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1997"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199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99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sp>
        <p:nvSpPr>
          <p:cNvPr id="42000" name="Text Box 44"/>
          <p:cNvSpPr>
            <a:spLocks noChangeArrowheads="1"/>
          </p:cNvSpPr>
          <p:nvPr/>
        </p:nvSpPr>
        <p:spPr bwMode="auto">
          <a:xfrm>
            <a:off x="6457949" y="2297113"/>
            <a:ext cx="51847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精神层文化主要是指企业的领导和员工共同信守的基本理念、价值标准、职业道德及精神风貌，它是企业文化的核心和灵魂，是形成企业文化的物质层和制度层的基础和原因。</a:t>
            </a:r>
          </a:p>
        </p:txBody>
      </p:sp>
      <p:sp>
        <p:nvSpPr>
          <p:cNvPr id="42001" name="Text Box 44"/>
          <p:cNvSpPr>
            <a:spLocks noChangeArrowheads="1"/>
          </p:cNvSpPr>
          <p:nvPr/>
        </p:nvSpPr>
        <p:spPr bwMode="auto">
          <a:xfrm>
            <a:off x="6457949" y="3835400"/>
            <a:ext cx="51847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精神层文化也称为理念层文化，它是企业经营管理的指导思想，是企业价值观的集中表现，是企业之“魂”。有的企业也将其所有的理念统称为“企业哲学”。有没有精神层，是衡量一个组织是否形成自己的企业文化的主要标志。</a:t>
            </a:r>
          </a:p>
        </p:txBody>
      </p:sp>
      <p:grpSp>
        <p:nvGrpSpPr>
          <p:cNvPr id="42002" name="Group 18"/>
          <p:cNvGrpSpPr/>
          <p:nvPr/>
        </p:nvGrpSpPr>
        <p:grpSpPr>
          <a:xfrm>
            <a:off x="2036763" y="1557338"/>
            <a:ext cx="3629025" cy="1989137"/>
            <a:chExt cx="3629135" cy="1990170"/>
          </a:xfrm>
        </p:grpSpPr>
        <p:sp>
          <p:nvSpPr>
            <p:cNvPr id="42004" name="对角圆角矩形 4"/>
            <p:cNvSpPr>
              <a:spLocks noChangeArrowheads="1"/>
            </p:cNvSpPr>
            <p:nvPr/>
          </p:nvSpPr>
          <p:spPr bwMode="auto">
            <a:xfrm>
              <a:off x="89753" y="89107"/>
              <a:ext cx="3449629" cy="1172873"/>
            </a:xfrm>
            <a:custGeom>
              <a:gdLst>
                <a:gd fmla="*/ 0 w 3600400" name="T0"/>
                <a:gd fmla="*/ 0 h 1224136" name="T1"/>
                <a:gd fmla="*/ 3600400 w 3600400" name="T2"/>
                <a:gd fmla="*/ 1224136 h 1224136" name="T3"/>
              </a:gdLst>
              <a:rect b="T3" l="T0" r="T2" t="T1"/>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005" name="对角圆角矩形 4"/>
            <p:cNvSpPr>
              <a:spLocks noChangeArrowheads="1"/>
            </p:cNvSpPr>
            <p:nvPr/>
          </p:nvSpPr>
          <p:spPr bwMode="auto">
            <a:xfrm>
              <a:off x="101296" y="89106"/>
              <a:ext cx="3425729" cy="1172873"/>
            </a:xfrm>
            <a:custGeom>
              <a:gdLst>
                <a:gd fmla="*/ 0 w 3718474" name="T0"/>
                <a:gd fmla="*/ 0 h 1273101" name="T1"/>
                <a:gd fmla="*/ 3718474 w 3718474" name="T2"/>
                <a:gd fmla="*/ 1273101 h 1273101" name="T3"/>
              </a:gdLst>
              <a:rect b="T3" l="T0" r="T2" t="T1"/>
              <a:pathLst/>
            </a:custGeom>
            <a:solidFill>
              <a:srgbClr val="689CDA"/>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006" name="TextBox 15"/>
            <p:cNvSpPr>
              <a:spLocks noChangeArrowheads="1"/>
            </p:cNvSpPr>
            <p:nvPr/>
          </p:nvSpPr>
          <p:spPr bwMode="auto">
            <a:xfrm>
              <a:off x="360040" y="216024"/>
              <a:ext cx="2854565" cy="10429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企业愿景、企业使命、核心价值观、企业精神、企业道德、企业作风等；</a:t>
              </a:r>
            </a:p>
          </p:txBody>
        </p:sp>
        <p:sp>
          <p:nvSpPr>
            <p:cNvPr id="42007" name="TextBox 16"/>
            <p:cNvSpPr>
              <a:spLocks noChangeArrowheads="1"/>
            </p:cNvSpPr>
            <p:nvPr/>
          </p:nvSpPr>
          <p:spPr bwMode="auto">
            <a:xfrm>
              <a:off x="113194" y="1429355"/>
              <a:ext cx="2695118" cy="3964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核心理念系统</a:t>
              </a:r>
            </a:p>
          </p:txBody>
        </p:sp>
        <p:sp>
          <p:nvSpPr>
            <p:cNvPr id="42008" name="TextBox 22"/>
            <p:cNvSpPr>
              <a:spLocks noChangeArrowheads="1"/>
            </p:cNvSpPr>
            <p:nvPr/>
          </p:nvSpPr>
          <p:spPr bwMode="auto">
            <a:xfrm>
              <a:off x="3154049" y="821123"/>
              <a:ext cx="372976" cy="45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b="1" lang="en-US" sz="2400">
                  <a:solidFill>
                    <a:schemeClr val="bg1"/>
                  </a:solidFill>
                  <a:ea charset="-122" panose="020b0503020204020204" pitchFamily="34" typeface="微软雅黑"/>
                  <a:sym charset="0" panose="020b0604020202020204" pitchFamily="34" typeface="Arial"/>
                </a:rPr>
                <a:t>1</a:t>
              </a:r>
            </a:p>
          </p:txBody>
        </p:sp>
      </p:grpSp>
      <p:grpSp>
        <p:nvGrpSpPr>
          <p:cNvPr id="42009" name="Group 25"/>
          <p:cNvGrpSpPr/>
          <p:nvPr/>
        </p:nvGrpSpPr>
        <p:grpSpPr>
          <a:xfrm>
            <a:off x="2036763" y="4030663"/>
            <a:ext cx="3629025" cy="1990725"/>
            <a:chExt cx="3629135" cy="1990170"/>
          </a:xfrm>
        </p:grpSpPr>
        <p:sp>
          <p:nvSpPr>
            <p:cNvPr id="42011" name="对角圆角矩形 4"/>
            <p:cNvSpPr>
              <a:spLocks noChangeArrowheads="1"/>
            </p:cNvSpPr>
            <p:nvPr/>
          </p:nvSpPr>
          <p:spPr bwMode="auto">
            <a:xfrm>
              <a:off x="89753" y="89107"/>
              <a:ext cx="3449629" cy="1172873"/>
            </a:xfrm>
            <a:custGeom>
              <a:gdLst>
                <a:gd fmla="*/ 0 w 3600400" name="T0"/>
                <a:gd fmla="*/ 0 h 1224136" name="T1"/>
                <a:gd fmla="*/ 3600400 w 3600400" name="T2"/>
                <a:gd fmla="*/ 1224136 h 1224136" name="T3"/>
              </a:gdLst>
              <a:rect b="T3" l="T0" r="T2" t="T1"/>
              <a:pathLst/>
            </a:custGeom>
            <a:solidFill>
              <a:srgbClr val="76923C"/>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012" name="对角圆角矩形 4"/>
            <p:cNvSpPr>
              <a:spLocks noChangeArrowheads="1"/>
            </p:cNvSpPr>
            <p:nvPr/>
          </p:nvSpPr>
          <p:spPr bwMode="auto">
            <a:xfrm>
              <a:off x="101296" y="89106"/>
              <a:ext cx="3425729" cy="1172873"/>
            </a:xfrm>
            <a:custGeom>
              <a:gdLst>
                <a:gd fmla="*/ 0 w 3718474" name="T0"/>
                <a:gd fmla="*/ 0 h 1273101" name="T1"/>
                <a:gd fmla="*/ 3718474 w 3718474" name="T2"/>
                <a:gd fmla="*/ 1273101 h 1273101" name="T3"/>
              </a:gdLst>
              <a:rect b="T3" l="T0" r="T2" t="T1"/>
              <a:pathLst/>
            </a:custGeom>
            <a:solidFill>
              <a:srgbClr val="9BBB59"/>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013" name="TextBox 20"/>
            <p:cNvSpPr>
              <a:spLocks noChangeArrowheads="1"/>
            </p:cNvSpPr>
            <p:nvPr/>
          </p:nvSpPr>
          <p:spPr bwMode="auto">
            <a:xfrm>
              <a:off x="385795" y="248658"/>
              <a:ext cx="2854565" cy="1042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品牌理念、营销理念、服务理念、用人/人才理念、品质理念等。</a:t>
              </a:r>
            </a:p>
          </p:txBody>
        </p:sp>
        <p:sp>
          <p:nvSpPr>
            <p:cNvPr id="42014" name="TextBox 21"/>
            <p:cNvSpPr>
              <a:spLocks noChangeArrowheads="1"/>
            </p:cNvSpPr>
            <p:nvPr/>
          </p:nvSpPr>
          <p:spPr bwMode="auto">
            <a:xfrm>
              <a:off x="113194" y="1429355"/>
              <a:ext cx="3193215" cy="3961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698335"/>
                  </a:solidFill>
                  <a:latin charset="-122" panose="020b0503020204020204" pitchFamily="34" typeface="微软雅黑"/>
                  <a:ea charset="-122" panose="020b0503020204020204" pitchFamily="34" typeface="微软雅黑"/>
                  <a:sym charset="-122" panose="020b0503020204020204" pitchFamily="34" typeface="微软雅黑"/>
                </a:rPr>
                <a:t>各模块理念集成</a:t>
              </a:r>
            </a:p>
          </p:txBody>
        </p:sp>
        <p:sp>
          <p:nvSpPr>
            <p:cNvPr id="42015" name="TextBox 23"/>
            <p:cNvSpPr>
              <a:spLocks noChangeArrowheads="1"/>
            </p:cNvSpPr>
            <p:nvPr/>
          </p:nvSpPr>
          <p:spPr bwMode="auto">
            <a:xfrm>
              <a:off x="3119921" y="801323"/>
              <a:ext cx="372976" cy="457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b="1" lang="en-US" sz="2400">
                  <a:solidFill>
                    <a:schemeClr val="bg1"/>
                  </a:solidFill>
                  <a:ea charset="-122" panose="020b0503020204020204" pitchFamily="34" typeface="微软雅黑"/>
                  <a:sym charset="0" panose="020b0604020202020204" pitchFamily="34" typeface="Arial"/>
                </a:rPr>
                <a:t>2</a:t>
              </a:r>
            </a:p>
          </p:txBody>
        </p:sp>
      </p:grpSp>
      <p:sp>
        <p:nvSpPr>
          <p:cNvPr id="42016" name="矩形 24"/>
          <p:cNvSpPr>
            <a:spLocks noChangeArrowheads="1"/>
          </p:cNvSpPr>
          <p:nvPr/>
        </p:nvSpPr>
        <p:spPr bwMode="auto">
          <a:xfrm>
            <a:off x="841375" y="2636838"/>
            <a:ext cx="628650" cy="2376487"/>
          </a:xfrm>
          <a:prstGeom prst="rect">
            <a:avLst/>
          </a:prstGeom>
          <a:gradFill rotWithShape="1">
            <a:gsLst>
              <a:gs pos="0">
                <a:srgbClr val="A7DA71"/>
              </a:gs>
              <a:gs pos="32999">
                <a:srgbClr val="A7DA71"/>
              </a:gs>
              <a:gs pos="100000">
                <a:srgbClr val="6DAA2D"/>
              </a:gs>
            </a:gsLst>
            <a:lin ang="5400000" scaled="1"/>
          </a:gradFill>
          <a:ln cap="flat" cmpd="sng" w="3175">
            <a:solidFill>
              <a:srgbClr val="A7DA71"/>
            </a:solidFill>
            <a:miter lim="800000"/>
          </a:ln>
        </p:spPr>
        <p:txBody>
          <a:bodyPr anchor="ctr" lIns="0" rIns="0"/>
          <a:lstStyle/>
          <a:p>
            <a:pPr algn="ctr">
              <a:lnSpc>
                <a:spcPct val="120000"/>
              </a:lnSpc>
              <a:spcBef>
                <a:spcPts val="600"/>
              </a:spcBef>
              <a:spcAft>
                <a:spcPts val="600"/>
              </a:spcAft>
            </a:pPr>
            <a:endParaRPr altLang="zh-CN" lang="zh-CN" sz="1600">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42017" name="TextBox 25"/>
          <p:cNvSpPr>
            <a:spLocks noChangeArrowheads="1"/>
          </p:cNvSpPr>
          <p:nvPr/>
        </p:nvSpPr>
        <p:spPr bwMode="auto">
          <a:xfrm>
            <a:off x="909638" y="2593975"/>
            <a:ext cx="50800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2400"/>
              </a:lnSpc>
            </a:pP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核心层文化</a:t>
            </a:r>
          </a:p>
        </p:txBody>
      </p:sp>
      <p:sp>
        <p:nvSpPr>
          <p:cNvPr id="42018" name="椭圆 4"/>
          <p:cNvSpPr>
            <a:spLocks noChangeArrowheads="1"/>
          </p:cNvSpPr>
          <p:nvPr/>
        </p:nvSpPr>
        <p:spPr bwMode="auto">
          <a:xfrm>
            <a:off x="1089025" y="2689225"/>
            <a:ext cx="150813" cy="150813"/>
          </a:xfrm>
          <a:prstGeom prst="ellipse">
            <a:avLst/>
          </a:prstGeom>
          <a:solidFill>
            <a:schemeClr val="bg1"/>
          </a:solidFill>
          <a:ln cap="flat" cmpd="sng" w="25400">
            <a:solidFill>
              <a:srgbClr val="92D050"/>
            </a:solidFill>
            <a:round/>
          </a:ln>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sp>
        <p:nvSpPr>
          <p:cNvPr id="42019" name="椭圆 27"/>
          <p:cNvSpPr>
            <a:spLocks noChangeArrowheads="1"/>
          </p:cNvSpPr>
          <p:nvPr/>
        </p:nvSpPr>
        <p:spPr bwMode="auto">
          <a:xfrm>
            <a:off x="1089025" y="4770438"/>
            <a:ext cx="150813" cy="150812"/>
          </a:xfrm>
          <a:prstGeom prst="ellipse">
            <a:avLst/>
          </a:prstGeom>
          <a:solidFill>
            <a:schemeClr val="bg1"/>
          </a:solidFill>
          <a:ln cap="flat" cmpd="sng" w="25400">
            <a:solidFill>
              <a:srgbClr val="92D050"/>
            </a:solidFill>
            <a:round/>
          </a:ln>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sp>
        <p:nvSpPr>
          <p:cNvPr id="42020" name="直接连接符 28"/>
          <p:cNvSpPr>
            <a:spLocks noChangeShapeType="1"/>
          </p:cNvSpPr>
          <p:nvPr/>
        </p:nvSpPr>
        <p:spPr bwMode="auto">
          <a:xfrm flipH="1" flipV="1">
            <a:off x="1165225" y="2133600"/>
            <a:ext cx="0" cy="555625"/>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42021" name="直接连接符 30"/>
          <p:cNvSpPr>
            <a:spLocks noChangeShapeType="1"/>
          </p:cNvSpPr>
          <p:nvPr/>
        </p:nvSpPr>
        <p:spPr bwMode="auto">
          <a:xfrm flipV="1">
            <a:off x="1165225" y="1917700"/>
            <a:ext cx="801688" cy="215900"/>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42022" name="直接连接符 2048"/>
          <p:cNvSpPr>
            <a:spLocks noChangeShapeType="1"/>
          </p:cNvSpPr>
          <p:nvPr/>
        </p:nvSpPr>
        <p:spPr bwMode="auto">
          <a:xfrm flipH="1">
            <a:off x="1165225" y="4921250"/>
            <a:ext cx="0" cy="539750"/>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42023" name="直接连接符 2052"/>
          <p:cNvSpPr>
            <a:spLocks noChangeShapeType="1"/>
          </p:cNvSpPr>
          <p:nvPr/>
        </p:nvSpPr>
        <p:spPr bwMode="auto">
          <a:xfrm>
            <a:off x="1155700" y="5461000"/>
            <a:ext cx="620713" cy="273050"/>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42024" name="直接连接符 2054"/>
          <p:cNvSpPr>
            <a:spLocks noChangeShapeType="1"/>
          </p:cNvSpPr>
          <p:nvPr/>
        </p:nvSpPr>
        <p:spPr bwMode="auto">
          <a:xfrm>
            <a:off x="10490200" y="2133600"/>
            <a:ext cx="1295400" cy="0"/>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
        <p:nvSpPr>
          <p:cNvPr id="42025" name="直接连接符 2057"/>
          <p:cNvSpPr>
            <a:spLocks noChangeShapeType="1"/>
          </p:cNvSpPr>
          <p:nvPr/>
        </p:nvSpPr>
        <p:spPr bwMode="auto">
          <a:xfrm>
            <a:off x="11785600" y="2133600"/>
            <a:ext cx="1588" cy="1252538"/>
          </a:xfrm>
          <a:prstGeom prst="line">
            <a:avLst/>
          </a:prstGeom>
          <a:noFill/>
          <a:ln cap="flat" cmpd="sng" w="9525">
            <a:solidFill>
              <a:srgbClr val="9BBB59"/>
            </a:solidFill>
            <a:round/>
          </a:ln>
          <a:extLst>
            <a:ext uri="{909E8E84-426E-40DD-AFC4-6F175D3DCCD1}">
              <a14:hiddenFill>
                <a:noFill/>
              </a14:hiddenFill>
            </a:ext>
          </a:extLst>
        </p:spPr>
        <p:txBody>
          <a:bodyPr/>
          <a:lstStyle/>
          <a:p>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2000"/>
                                        </p:tgtEl>
                                        <p:attrNameLst>
                                          <p:attrName>style.visibility</p:attrName>
                                        </p:attrNameLst>
                                      </p:cBhvr>
                                      <p:to>
                                        <p:strVal val="visible"/>
                                      </p:to>
                                    </p:set>
                                    <p:animScale>
                                      <p:cBhvr>
                                        <p:cTn decel="50000" dur="1000" fill="hold" id="7">
                                          <p:stCondLst>
                                            <p:cond delay="0"/>
                                          </p:stCondLst>
                                        </p:cTn>
                                        <p:tgtEl>
                                          <p:spTgt spid="4200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2000"/>
                                        </p:tgtEl>
                                        <p:attrNameLst>
                                          <p:attrName>ppt_x,ppt_y</p:attrName>
                                        </p:attrNameLst>
                                      </p:cBhvr>
                                      <p:rCtr x="0" y="0"/>
                                    </p:animMotion>
                                    <p:animEffect filter="">
                                      <p:cBhvr>
                                        <p:cTn dur="1000" id="9"/>
                                        <p:tgtEl>
                                          <p:spTgt spid="42000"/>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2001"/>
                                        </p:tgtEl>
                                        <p:attrNameLst>
                                          <p:attrName>style.visibility</p:attrName>
                                        </p:attrNameLst>
                                      </p:cBhvr>
                                      <p:to>
                                        <p:strVal val="visible"/>
                                      </p:to>
                                    </p:set>
                                    <p:animScale>
                                      <p:cBhvr>
                                        <p:cTn decel="50000" dur="1000" fill="hold" id="12">
                                          <p:stCondLst>
                                            <p:cond delay="0"/>
                                          </p:stCondLst>
                                        </p:cTn>
                                        <p:tgtEl>
                                          <p:spTgt spid="4200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2001"/>
                                        </p:tgtEl>
                                        <p:attrNameLst>
                                          <p:attrName>ppt_x,ppt_y</p:attrName>
                                        </p:attrNameLst>
                                      </p:cBhvr>
                                      <p:rCtr x="0" y="0"/>
                                    </p:animMotion>
                                    <p:animEffect filter="">
                                      <p:cBhvr>
                                        <p:cTn dur="1000" id="14"/>
                                        <p:tgtEl>
                                          <p:spTgt spid="420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000"/>
      <p:bldP grpId="0" spid="4200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147"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48"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6149"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6150"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6151"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6152"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6153"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6154"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6155"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6156"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6157"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6158"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6159" name="TextBox 1"/>
          <p:cNvSpPr>
            <a:spLocks noChangeArrowheads="1"/>
          </p:cNvSpPr>
          <p:nvPr/>
        </p:nvSpPr>
        <p:spPr bwMode="auto">
          <a:xfrm>
            <a:off x="481013" y="4694238"/>
            <a:ext cx="6480175" cy="14569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为什么中国人过年的时候，无论怎样辛苦，都要回家和家人团聚？ </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为什么许多人喜欢喝可乐，穿牛仔，看欧美的电影？ </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为什么中国、日本、韩国、越南都拥有共同的传统节日？ </a:t>
            </a:r>
          </a:p>
          <a:p>
            <a:pPr>
              <a:lnSpc>
                <a:spcPct val="140000"/>
              </a:lnSpc>
              <a:buFont charset="2" panose="05000000000000000000" pitchFamily="2" typeface="Wingdings"/>
              <a:buChar char="p"/>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为什么南方人喜吃甜与鲜，北方人喜欢辣与咸？</a:t>
            </a:r>
          </a:p>
        </p:txBody>
      </p:sp>
      <p:sp>
        <p:nvSpPr>
          <p:cNvPr id="6160" name="TextBox 53"/>
          <p:cNvSpPr>
            <a:spLocks noChangeArrowheads="1" noChangeAspect="1"/>
          </p:cNvSpPr>
          <p:nvPr/>
        </p:nvSpPr>
        <p:spPr bwMode="auto">
          <a:xfrm>
            <a:off x="747713" y="3965575"/>
            <a:ext cx="43275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请您思考</a:t>
            </a:r>
          </a:p>
        </p:txBody>
      </p:sp>
      <p:sp>
        <p:nvSpPr>
          <p:cNvPr id="6161" name="矩形 8"/>
          <p:cNvSpPr>
            <a:spLocks noChangeArrowheads="1"/>
          </p:cNvSpPr>
          <p:nvPr/>
        </p:nvSpPr>
        <p:spPr bwMode="auto">
          <a:xfrm>
            <a:off x="552450" y="3963988"/>
            <a:ext cx="98425" cy="401637"/>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C000"/>
              </a:solidFill>
              <a:latin charset="0" panose="020f0502020204030204" pitchFamily="34" typeface="Calibri"/>
              <a:cs charset="0" panose="020f0502020204030204" pitchFamily="34" typeface="Calibri"/>
              <a:sym charset="0" panose="020f0502020204030204" pitchFamily="34" typeface="Calibri"/>
            </a:endParaRPr>
          </a:p>
        </p:txBody>
      </p:sp>
      <p:pic>
        <p:nvPicPr>
          <p:cNvPr id="6162" name="Picture 2"/>
          <p:cNvPicPr>
            <a:picLocks noChangeArrowheads="1" noChangeAspect="1"/>
          </p:cNvPicPr>
          <p:nvPr/>
        </p:nvPicPr>
        <p:blipFill>
          <a:blip r:embed="rId4">
            <a:extLst>
              <a:ext uri="{28A0092B-C50C-407E-A947-70E740481C1C}">
                <a14:useLocalDpi val="0"/>
              </a:ext>
            </a:extLst>
          </a:blip>
          <a:stretch>
            <a:fillRect/>
          </a:stretch>
        </p:blipFill>
        <p:spPr bwMode="auto">
          <a:xfrm>
            <a:off x="6883400" y="1700213"/>
            <a:ext cx="3965575" cy="504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6161"/>
                                        </p:tgtEl>
                                        <p:attrNameLst>
                                          <p:attrName>style.visibility</p:attrName>
                                        </p:attrNameLst>
                                      </p:cBhvr>
                                      <p:to>
                                        <p:strVal val="visible"/>
                                      </p:to>
                                    </p:set>
                                    <p:anim calcmode="lin" valueType="num">
                                      <p:cBhvr>
                                        <p:cTn dur="500" fill="hold" id="7"/>
                                        <p:tgtEl>
                                          <p:spTgt spid="6161"/>
                                        </p:tgtEl>
                                        <p:attrNameLst>
                                          <p:attrName>ppt_x</p:attrName>
                                        </p:attrNameLst>
                                      </p:cBhvr>
                                      <p:tavLst>
                                        <p:tav tm="0">
                                          <p:val>
                                            <p:strVal val="1+#ppt_w/2"/>
                                          </p:val>
                                        </p:tav>
                                        <p:tav tm="100000">
                                          <p:val>
                                            <p:strVal val="#ppt_x"/>
                                          </p:val>
                                        </p:tav>
                                      </p:tavLst>
                                    </p:anim>
                                    <p:anim calcmode="lin" valueType="num">
                                      <p:cBhvr>
                                        <p:cTn dur="500" fill="hold" id="8"/>
                                        <p:tgtEl>
                                          <p:spTgt spid="616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iterate type="lt">
                                    <p:tmPct val="10000"/>
                                  </p:iterate>
                                  <p:childTnLst>
                                    <p:set>
                                      <p:cBhvr>
                                        <p:cTn dur="1" fill="hold" id="10">
                                          <p:stCondLst>
                                            <p:cond delay="0"/>
                                          </p:stCondLst>
                                        </p:cTn>
                                        <p:tgtEl>
                                          <p:spTgt spid="6160"/>
                                        </p:tgtEl>
                                        <p:attrNameLst>
                                          <p:attrName>style.visibility</p:attrName>
                                        </p:attrNameLst>
                                      </p:cBhvr>
                                      <p:to>
                                        <p:strVal val="visible"/>
                                      </p:to>
                                    </p:set>
                                    <p:anim calcmode="lin" valueType="num">
                                      <p:cBhvr>
                                        <p:cTn dur="500" fill="hold" id="11"/>
                                        <p:tgtEl>
                                          <p:spTgt spid="6160"/>
                                        </p:tgtEl>
                                        <p:attrNameLst>
                                          <p:attrName>ppt_x</p:attrName>
                                        </p:attrNameLst>
                                      </p:cBhvr>
                                      <p:tavLst>
                                        <p:tav tm="0">
                                          <p:val>
                                            <p:strVal val="1+#ppt_w/2"/>
                                          </p:val>
                                        </p:tav>
                                        <p:tav tm="100000">
                                          <p:val>
                                            <p:strVal val="#ppt_x"/>
                                          </p:val>
                                        </p:tav>
                                      </p:tavLst>
                                    </p:anim>
                                    <p:anim calcmode="lin" valueType="num">
                                      <p:cBhvr>
                                        <p:cTn dur="500" fill="hold" id="12"/>
                                        <p:tgtEl>
                                          <p:spTgt spid="616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00"/>
                            </p:stCondLst>
                            <p:childTnLst>
                              <p:par>
                                <p:cTn fill="hold" grpId="0" id="14" nodeType="afterEffect" presetClass="entr" presetID="52" presetSubtype="0">
                                  <p:stCondLst>
                                    <p:cond delay="0"/>
                                  </p:stCondLst>
                                  <p:iterate type="lt">
                                    <p:tmPct val="0"/>
                                  </p:iterate>
                                  <p:childTnLst>
                                    <p:set>
                                      <p:cBhvr>
                                        <p:cTn dur="1" fill="hold" id="15">
                                          <p:stCondLst>
                                            <p:cond delay="0"/>
                                          </p:stCondLst>
                                        </p:cTn>
                                        <p:tgtEl>
                                          <p:spTgt spid="6159"/>
                                        </p:tgtEl>
                                        <p:attrNameLst>
                                          <p:attrName>style.visibility</p:attrName>
                                        </p:attrNameLst>
                                      </p:cBhvr>
                                      <p:to>
                                        <p:strVal val="visible"/>
                                      </p:to>
                                    </p:set>
                                    <p:animScale>
                                      <p:cBhvr>
                                        <p:cTn decel="50000" dur="1000" fill="hold" id="16">
                                          <p:stCondLst>
                                            <p:cond delay="0"/>
                                          </p:stCondLst>
                                        </p:cTn>
                                        <p:tgtEl>
                                          <p:spTgt spid="615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7">
                                          <p:stCondLst>
                                            <p:cond delay="0"/>
                                          </p:stCondLst>
                                        </p:cTn>
                                        <p:tgtEl>
                                          <p:spTgt spid="6159"/>
                                        </p:tgtEl>
                                        <p:attrNameLst>
                                          <p:attrName>ppt_x,ppt_y</p:attrName>
                                        </p:attrNameLst>
                                      </p:cBhvr>
                                      <p:rCtr x="0" y="0"/>
                                    </p:animMotion>
                                    <p:animEffect filter="">
                                      <p:cBhvr>
                                        <p:cTn dur="1000" id="18"/>
                                        <p:tgtEl>
                                          <p:spTgt spid="61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59"/>
      <p:bldP grpId="0" spid="6160"/>
      <p:bldP grpId="0" spid="6161"/>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301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301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3013"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301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301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301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301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3018"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301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3020"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3021"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30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2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3024"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25"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3026"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27" name="Text Box 44"/>
          <p:cNvSpPr>
            <a:spLocks noChangeArrowheads="1"/>
          </p:cNvSpPr>
          <p:nvPr/>
        </p:nvSpPr>
        <p:spPr bwMode="auto">
          <a:xfrm>
            <a:off x="1165225" y="2851150"/>
            <a:ext cx="47879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企业愿景（或称企业远景）企业是对未来的一种憧憬和期望，是企业努力经营想要达到的长期目标，是企业发展的蓝图，体现企业永恒的追求。</a:t>
            </a:r>
          </a:p>
        </p:txBody>
      </p:sp>
      <p:sp>
        <p:nvSpPr>
          <p:cNvPr id="43028" name="Text Box 44"/>
          <p:cNvSpPr>
            <a:spLocks noChangeArrowheads="1"/>
          </p:cNvSpPr>
          <p:nvPr/>
        </p:nvSpPr>
        <p:spPr bwMode="auto">
          <a:xfrm>
            <a:off x="1165225" y="4129088"/>
            <a:ext cx="47879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企业愿景要解决一个问题即“我们要成为什么？”反映了管理者对企业与业务的期望，描绘了未来向何处去，旨在为企业未来定位，它是引导企业前进的“灯塔”。</a:t>
            </a:r>
          </a:p>
        </p:txBody>
      </p:sp>
      <p:sp>
        <p:nvSpPr>
          <p:cNvPr id="43029" name="TextBox 6"/>
          <p:cNvSpPr>
            <a:spLocks noChangeArrowheads="1"/>
          </p:cNvSpPr>
          <p:nvPr/>
        </p:nvSpPr>
        <p:spPr bwMode="auto">
          <a:xfrm rot="18836568">
            <a:off x="516675" y="236171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企业愿景</a:t>
            </a:r>
          </a:p>
        </p:txBody>
      </p:sp>
      <p:sp>
        <p:nvSpPr>
          <p:cNvPr id="43030"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3031"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企业愿景举例：</a:t>
            </a:r>
          </a:p>
        </p:txBody>
      </p:sp>
      <p:sp>
        <p:nvSpPr>
          <p:cNvPr id="43032" name="矩形 9"/>
          <p:cNvSpPr>
            <a:spLocks noChangeArrowheads="1"/>
          </p:cNvSpPr>
          <p:nvPr/>
        </p:nvSpPr>
        <p:spPr bwMode="auto">
          <a:xfrm>
            <a:off x="6242050" y="2781300"/>
            <a:ext cx="5399088" cy="2767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迪斯尼公司——成为全球的超级娱乐公司；</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索尼——成为最知名的企业，改变日本产品在世界上的劣质形象；</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联想公司——未来的联想应该是高科技的联想、服务的联想、国际化的联想；</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戴尔计算机公司——在市场份额、股东回报和客户满意度三个方面成为世界领先的基于开放标准的计算机公司。</a:t>
            </a:r>
          </a:p>
        </p:txBody>
      </p:sp>
      <p:sp>
        <p:nvSpPr>
          <p:cNvPr id="43033" name="TextBox 26"/>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1</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3027"/>
                                        </p:tgtEl>
                                        <p:attrNameLst>
                                          <p:attrName>style.visibility</p:attrName>
                                        </p:attrNameLst>
                                      </p:cBhvr>
                                      <p:to>
                                        <p:strVal val="visible"/>
                                      </p:to>
                                    </p:set>
                                    <p:animScale>
                                      <p:cBhvr>
                                        <p:cTn decel="50000" dur="1000" fill="hold" id="7">
                                          <p:stCondLst>
                                            <p:cond delay="0"/>
                                          </p:stCondLst>
                                        </p:cTn>
                                        <p:tgtEl>
                                          <p:spTgt spid="430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3027"/>
                                        </p:tgtEl>
                                        <p:attrNameLst>
                                          <p:attrName>ppt_x,ppt_y</p:attrName>
                                        </p:attrNameLst>
                                      </p:cBhvr>
                                      <p:rCtr x="0" y="0"/>
                                    </p:animMotion>
                                    <p:animEffect filter="">
                                      <p:cBhvr>
                                        <p:cTn dur="1000" id="9"/>
                                        <p:tgtEl>
                                          <p:spTgt spid="43027"/>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3028"/>
                                        </p:tgtEl>
                                        <p:attrNameLst>
                                          <p:attrName>style.visibility</p:attrName>
                                        </p:attrNameLst>
                                      </p:cBhvr>
                                      <p:to>
                                        <p:strVal val="visible"/>
                                      </p:to>
                                    </p:set>
                                    <p:animScale>
                                      <p:cBhvr>
                                        <p:cTn decel="50000" dur="1000" fill="hold" id="12">
                                          <p:stCondLst>
                                            <p:cond delay="0"/>
                                          </p:stCondLst>
                                        </p:cTn>
                                        <p:tgtEl>
                                          <p:spTgt spid="430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3028"/>
                                        </p:tgtEl>
                                        <p:attrNameLst>
                                          <p:attrName>ppt_x,ppt_y</p:attrName>
                                        </p:attrNameLst>
                                      </p:cBhvr>
                                      <p:rCtr x="0" y="0"/>
                                    </p:animMotion>
                                    <p:animEffect filter="">
                                      <p:cBhvr>
                                        <p:cTn dur="1000" id="14"/>
                                        <p:tgtEl>
                                          <p:spTgt spid="43028"/>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3031"/>
                                        </p:tgtEl>
                                        <p:attrNameLst>
                                          <p:attrName>style.visibility</p:attrName>
                                        </p:attrNameLst>
                                      </p:cBhvr>
                                      <p:to>
                                        <p:strVal val="visible"/>
                                      </p:to>
                                    </p:set>
                                    <p:anim calcmode="lin" valueType="num">
                                      <p:cBhvr>
                                        <p:cTn dur="500" fill="hold" id="18"/>
                                        <p:tgtEl>
                                          <p:spTgt spid="43031"/>
                                        </p:tgtEl>
                                        <p:attrNameLst>
                                          <p:attrName>ppt_x</p:attrName>
                                        </p:attrNameLst>
                                      </p:cBhvr>
                                      <p:tavLst>
                                        <p:tav tm="0">
                                          <p:val>
                                            <p:strVal val="#ppt_x"/>
                                          </p:val>
                                        </p:tav>
                                        <p:tav tm="100000">
                                          <p:val>
                                            <p:strVal val="#ppt_x"/>
                                          </p:val>
                                        </p:tav>
                                      </p:tavLst>
                                    </p:anim>
                                    <p:anim calcmode="lin" valueType="num">
                                      <p:cBhvr>
                                        <p:cTn dur="500" fill="hold" id="19"/>
                                        <p:tgtEl>
                                          <p:spTgt spid="43031"/>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3032"/>
                                        </p:tgtEl>
                                        <p:attrNameLst>
                                          <p:attrName>style.visibility</p:attrName>
                                        </p:attrNameLst>
                                      </p:cBhvr>
                                      <p:to>
                                        <p:strVal val="visible"/>
                                      </p:to>
                                    </p:set>
                                    <p:animEffect filter="">
                                      <p:cBhvr>
                                        <p:cTn dur="500" id="23"/>
                                        <p:tgtEl>
                                          <p:spTgt spid="43032"/>
                                        </p:tgtEl>
                                      </p:cBhvr>
                                    </p:animEffect>
                                  </p:childTnLst>
                                </p:cTn>
                              </p:par>
                            </p:childTnLst>
                          </p:cTn>
                        </p:par>
                        <p:par>
                          <p:cTn fill="hold" id="24" nodeType="afterGroup">
                            <p:stCondLst>
                              <p:cond delay="2200"/>
                            </p:stCondLst>
                            <p:childTnLst>
                              <p:par>
                                <p:cTn fill="hold" grpId="0" id="25" nodeType="afterEffect" presetClass="entr" presetID="10" presetSubtype="0">
                                  <p:stCondLst>
                                    <p:cond delay="0"/>
                                  </p:stCondLst>
                                  <p:iterate type="wd">
                                    <p:tmPct val="10000"/>
                                  </p:iterate>
                                  <p:childTnLst>
                                    <p:set>
                                      <p:cBhvr>
                                        <p:cTn dur="1" fill="hold" id="26">
                                          <p:stCondLst>
                                            <p:cond delay="0"/>
                                          </p:stCondLst>
                                        </p:cTn>
                                        <p:tgtEl>
                                          <p:spTgt spid="43032"/>
                                        </p:tgtEl>
                                        <p:attrNameLst>
                                          <p:attrName>style.visibility</p:attrName>
                                        </p:attrNameLst>
                                      </p:cBhvr>
                                      <p:to>
                                        <p:strVal val="visible"/>
                                      </p:to>
                                    </p:set>
                                    <p:animEffect filter="">
                                      <p:cBhvr>
                                        <p:cTn dur="500" id="27"/>
                                        <p:tgtEl>
                                          <p:spTgt spid="43032"/>
                                        </p:tgtEl>
                                      </p:cBhvr>
                                    </p:animEffect>
                                  </p:childTnLst>
                                </p:cTn>
                              </p:par>
                            </p:childTnLst>
                          </p:cTn>
                        </p:par>
                        <p:par>
                          <p:cTn fill="hold" id="28" nodeType="afterGroup">
                            <p:stCondLst>
                              <p:cond delay="270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43032"/>
                                        </p:tgtEl>
                                        <p:attrNameLst>
                                          <p:attrName>style.visibility</p:attrName>
                                        </p:attrNameLst>
                                      </p:cBhvr>
                                      <p:to>
                                        <p:strVal val="visible"/>
                                      </p:to>
                                    </p:set>
                                    <p:animEffect filter="">
                                      <p:cBhvr>
                                        <p:cTn dur="500" id="31"/>
                                        <p:tgtEl>
                                          <p:spTgt spid="43032"/>
                                        </p:tgtEl>
                                      </p:cBhvr>
                                    </p:animEffect>
                                  </p:childTnLst>
                                </p:cTn>
                              </p:par>
                            </p:childTnLst>
                          </p:cTn>
                        </p:par>
                        <p:par>
                          <p:cTn fill="hold" id="32" nodeType="afterGroup">
                            <p:stCondLst>
                              <p:cond delay="32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43032"/>
                                        </p:tgtEl>
                                        <p:attrNameLst>
                                          <p:attrName>style.visibility</p:attrName>
                                        </p:attrNameLst>
                                      </p:cBhvr>
                                      <p:to>
                                        <p:strVal val="visible"/>
                                      </p:to>
                                    </p:set>
                                    <p:animEffect filter="">
                                      <p:cBhvr>
                                        <p:cTn dur="500" id="35"/>
                                        <p:tgtEl>
                                          <p:spTgt spid="430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027"/>
      <p:bldP grpId="0" spid="43028"/>
      <p:bldP grpId="0" spid="43031"/>
      <p:bldP grpId="0" spid="43032" uiExpand="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403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03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403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4037"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403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403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404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404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4042"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404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4044"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4045"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404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04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4048"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049"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4050"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4051" name="Text Box 44"/>
          <p:cNvSpPr>
            <a:spLocks noChangeArrowheads="1"/>
          </p:cNvSpPr>
          <p:nvPr/>
        </p:nvSpPr>
        <p:spPr bwMode="auto">
          <a:xfrm>
            <a:off x="1165225" y="2689226"/>
            <a:ext cx="478790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企业使命就是指“企业的业务（任务）是什么？”，它描述了一个组织在社会中为其顾客生产产品和提供服务的基本功能，一个组织的使命是其存在的原因，是企业经营管理的全部意义所在。</a:t>
            </a:r>
          </a:p>
        </p:txBody>
      </p:sp>
      <p:sp>
        <p:nvSpPr>
          <p:cNvPr id="44052" name="Text Box 44"/>
          <p:cNvSpPr>
            <a:spLocks noChangeArrowheads="1"/>
          </p:cNvSpPr>
          <p:nvPr/>
        </p:nvSpPr>
        <p:spPr bwMode="auto">
          <a:xfrm>
            <a:off x="1165225" y="4238625"/>
            <a:ext cx="47879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企业使命为企业建立了统一的精神和追求，可以焕起所有员工崇高的使命感，是引导和激发全体员工持之以恒、为企业不断实现新的发展和超越而努力奋斗的动力之源。</a:t>
            </a:r>
          </a:p>
        </p:txBody>
      </p:sp>
      <p:sp>
        <p:nvSpPr>
          <p:cNvPr id="44053" name="TextBox 6"/>
          <p:cNvSpPr>
            <a:spLocks noChangeArrowheads="1"/>
          </p:cNvSpPr>
          <p:nvPr/>
        </p:nvSpPr>
        <p:spPr bwMode="auto">
          <a:xfrm rot="18836568">
            <a:off x="516675" y="236171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企业使命</a:t>
            </a:r>
          </a:p>
        </p:txBody>
      </p:sp>
      <p:sp>
        <p:nvSpPr>
          <p:cNvPr id="44054"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4055"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企业使命举例：</a:t>
            </a:r>
          </a:p>
        </p:txBody>
      </p:sp>
      <p:sp>
        <p:nvSpPr>
          <p:cNvPr id="44056" name="矩形 9"/>
          <p:cNvSpPr>
            <a:spLocks noChangeArrowheads="1"/>
          </p:cNvSpPr>
          <p:nvPr/>
        </p:nvSpPr>
        <p:spPr bwMode="auto">
          <a:xfrm>
            <a:off x="6242050" y="2781300"/>
            <a:ext cx="5399088" cy="2602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迪斯尼公司——使人们过得快活；</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索尼——体验发展技术，造福大众的快乐；</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沃尔玛——天天低价；</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阿里巴巴——让天下没有难做的生意；</a:t>
            </a:r>
          </a:p>
          <a:p>
            <a:pPr>
              <a:lnSpc>
                <a:spcPct val="130000"/>
              </a:lnSpc>
              <a:spcBef>
                <a:spcPts val="6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IBM——无论是一大步，还是一小步，总是带动世界的脚步。</a:t>
            </a:r>
          </a:p>
        </p:txBody>
      </p:sp>
      <p:sp>
        <p:nvSpPr>
          <p:cNvPr id="44057" name="TextBox 11"/>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2</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4051"/>
                                        </p:tgtEl>
                                        <p:attrNameLst>
                                          <p:attrName>style.visibility</p:attrName>
                                        </p:attrNameLst>
                                      </p:cBhvr>
                                      <p:to>
                                        <p:strVal val="visible"/>
                                      </p:to>
                                    </p:set>
                                    <p:animScale>
                                      <p:cBhvr>
                                        <p:cTn decel="50000" dur="1000" fill="hold" id="7">
                                          <p:stCondLst>
                                            <p:cond delay="0"/>
                                          </p:stCondLst>
                                        </p:cTn>
                                        <p:tgtEl>
                                          <p:spTgt spid="440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4051"/>
                                        </p:tgtEl>
                                        <p:attrNameLst>
                                          <p:attrName>ppt_x,ppt_y</p:attrName>
                                        </p:attrNameLst>
                                      </p:cBhvr>
                                      <p:rCtr x="0" y="0"/>
                                    </p:animMotion>
                                    <p:animEffect filter="">
                                      <p:cBhvr>
                                        <p:cTn dur="1000" id="9"/>
                                        <p:tgtEl>
                                          <p:spTgt spid="44051"/>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4052"/>
                                        </p:tgtEl>
                                        <p:attrNameLst>
                                          <p:attrName>style.visibility</p:attrName>
                                        </p:attrNameLst>
                                      </p:cBhvr>
                                      <p:to>
                                        <p:strVal val="visible"/>
                                      </p:to>
                                    </p:set>
                                    <p:animScale>
                                      <p:cBhvr>
                                        <p:cTn decel="50000" dur="1000" fill="hold" id="12">
                                          <p:stCondLst>
                                            <p:cond delay="0"/>
                                          </p:stCondLst>
                                        </p:cTn>
                                        <p:tgtEl>
                                          <p:spTgt spid="440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4052"/>
                                        </p:tgtEl>
                                        <p:attrNameLst>
                                          <p:attrName>ppt_x,ppt_y</p:attrName>
                                        </p:attrNameLst>
                                      </p:cBhvr>
                                      <p:rCtr x="0" y="0"/>
                                    </p:animMotion>
                                    <p:animEffect filter="">
                                      <p:cBhvr>
                                        <p:cTn dur="1000" id="14"/>
                                        <p:tgtEl>
                                          <p:spTgt spid="44052"/>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4055"/>
                                        </p:tgtEl>
                                        <p:attrNameLst>
                                          <p:attrName>style.visibility</p:attrName>
                                        </p:attrNameLst>
                                      </p:cBhvr>
                                      <p:to>
                                        <p:strVal val="visible"/>
                                      </p:to>
                                    </p:set>
                                    <p:anim calcmode="lin" valueType="num">
                                      <p:cBhvr>
                                        <p:cTn dur="500" fill="hold" id="18"/>
                                        <p:tgtEl>
                                          <p:spTgt spid="44055"/>
                                        </p:tgtEl>
                                        <p:attrNameLst>
                                          <p:attrName>ppt_x</p:attrName>
                                        </p:attrNameLst>
                                      </p:cBhvr>
                                      <p:tavLst>
                                        <p:tav tm="0">
                                          <p:val>
                                            <p:strVal val="#ppt_x"/>
                                          </p:val>
                                        </p:tav>
                                        <p:tav tm="100000">
                                          <p:val>
                                            <p:strVal val="#ppt_x"/>
                                          </p:val>
                                        </p:tav>
                                      </p:tavLst>
                                    </p:anim>
                                    <p:anim calcmode="lin" valueType="num">
                                      <p:cBhvr>
                                        <p:cTn dur="500" fill="hold" id="19"/>
                                        <p:tgtEl>
                                          <p:spTgt spid="4405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4056"/>
                                        </p:tgtEl>
                                        <p:attrNameLst>
                                          <p:attrName>style.visibility</p:attrName>
                                        </p:attrNameLst>
                                      </p:cBhvr>
                                      <p:to>
                                        <p:strVal val="visible"/>
                                      </p:to>
                                    </p:set>
                                    <p:animEffect filter="">
                                      <p:cBhvr>
                                        <p:cTn dur="500" id="23"/>
                                        <p:tgtEl>
                                          <p:spTgt spid="44056"/>
                                        </p:tgtEl>
                                      </p:cBhvr>
                                    </p:animEffect>
                                  </p:childTnLst>
                                </p:cTn>
                              </p:par>
                            </p:childTnLst>
                          </p:cTn>
                        </p:par>
                        <p:par>
                          <p:cTn fill="hold" id="24" nodeType="afterGroup">
                            <p:stCondLst>
                              <p:cond delay="2200"/>
                            </p:stCondLst>
                            <p:childTnLst>
                              <p:par>
                                <p:cTn fill="hold" grpId="0" id="25" nodeType="afterEffect" presetClass="entr" presetID="10" presetSubtype="0">
                                  <p:stCondLst>
                                    <p:cond delay="0"/>
                                  </p:stCondLst>
                                  <p:iterate type="wd">
                                    <p:tmPct val="10000"/>
                                  </p:iterate>
                                  <p:childTnLst>
                                    <p:set>
                                      <p:cBhvr>
                                        <p:cTn dur="1" fill="hold" id="26">
                                          <p:stCondLst>
                                            <p:cond delay="0"/>
                                          </p:stCondLst>
                                        </p:cTn>
                                        <p:tgtEl>
                                          <p:spTgt spid="44056"/>
                                        </p:tgtEl>
                                        <p:attrNameLst>
                                          <p:attrName>style.visibility</p:attrName>
                                        </p:attrNameLst>
                                      </p:cBhvr>
                                      <p:to>
                                        <p:strVal val="visible"/>
                                      </p:to>
                                    </p:set>
                                    <p:animEffect filter="">
                                      <p:cBhvr>
                                        <p:cTn dur="500" id="27"/>
                                        <p:tgtEl>
                                          <p:spTgt spid="44056"/>
                                        </p:tgtEl>
                                      </p:cBhvr>
                                    </p:animEffect>
                                  </p:childTnLst>
                                </p:cTn>
                              </p:par>
                            </p:childTnLst>
                          </p:cTn>
                        </p:par>
                        <p:par>
                          <p:cTn fill="hold" id="28" nodeType="afterGroup">
                            <p:stCondLst>
                              <p:cond delay="270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44056"/>
                                        </p:tgtEl>
                                        <p:attrNameLst>
                                          <p:attrName>style.visibility</p:attrName>
                                        </p:attrNameLst>
                                      </p:cBhvr>
                                      <p:to>
                                        <p:strVal val="visible"/>
                                      </p:to>
                                    </p:set>
                                    <p:animEffect filter="">
                                      <p:cBhvr>
                                        <p:cTn dur="500" id="31"/>
                                        <p:tgtEl>
                                          <p:spTgt spid="44056"/>
                                        </p:tgtEl>
                                      </p:cBhvr>
                                    </p:animEffect>
                                  </p:childTnLst>
                                </p:cTn>
                              </p:par>
                            </p:childTnLst>
                          </p:cTn>
                        </p:par>
                        <p:par>
                          <p:cTn fill="hold" id="32" nodeType="afterGroup">
                            <p:stCondLst>
                              <p:cond delay="32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44056"/>
                                        </p:tgtEl>
                                        <p:attrNameLst>
                                          <p:attrName>style.visibility</p:attrName>
                                        </p:attrNameLst>
                                      </p:cBhvr>
                                      <p:to>
                                        <p:strVal val="visible"/>
                                      </p:to>
                                    </p:set>
                                    <p:animEffect filter="">
                                      <p:cBhvr>
                                        <p:cTn dur="500" id="35"/>
                                        <p:tgtEl>
                                          <p:spTgt spid="44056"/>
                                        </p:tgtEl>
                                      </p:cBhvr>
                                    </p:animEffect>
                                  </p:childTnLst>
                                </p:cTn>
                              </p:par>
                            </p:childTnLst>
                          </p:cTn>
                        </p:par>
                        <p:par>
                          <p:cTn fill="hold" id="36" nodeType="afterGroup">
                            <p:stCondLst>
                              <p:cond delay="3700"/>
                            </p:stCondLst>
                            <p:childTnLst>
                              <p:par>
                                <p:cTn fill="hold" grpId="0" id="37" nodeType="afterEffect" presetClass="entr" presetID="10" presetSubtype="0">
                                  <p:stCondLst>
                                    <p:cond delay="0"/>
                                  </p:stCondLst>
                                  <p:iterate type="wd">
                                    <p:tmPct val="10000"/>
                                  </p:iterate>
                                  <p:childTnLst>
                                    <p:set>
                                      <p:cBhvr>
                                        <p:cTn dur="1" fill="hold" id="38">
                                          <p:stCondLst>
                                            <p:cond delay="0"/>
                                          </p:stCondLst>
                                        </p:cTn>
                                        <p:tgtEl>
                                          <p:spTgt spid="44056"/>
                                        </p:tgtEl>
                                        <p:attrNameLst>
                                          <p:attrName>style.visibility</p:attrName>
                                        </p:attrNameLst>
                                      </p:cBhvr>
                                      <p:to>
                                        <p:strVal val="visible"/>
                                      </p:to>
                                    </p:set>
                                    <p:animEffect filter="">
                                      <p:cBhvr>
                                        <p:cTn dur="500" id="39"/>
                                        <p:tgtEl>
                                          <p:spTgt spid="440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051"/>
      <p:bldP grpId="0" spid="44052"/>
      <p:bldP grpId="0" spid="44055"/>
      <p:bldP grpId="0" spid="44056" uiExpand="1"/>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05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059"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5060"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5061"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5062"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5063"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5064"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5065"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5066"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5067"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5068"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5069"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507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07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5072"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073"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5074"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5075" name="Text Box 44"/>
          <p:cNvSpPr>
            <a:spLocks noChangeArrowheads="1"/>
          </p:cNvSpPr>
          <p:nvPr/>
        </p:nvSpPr>
        <p:spPr bwMode="auto">
          <a:xfrm>
            <a:off x="1165225" y="2689226"/>
            <a:ext cx="478790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价值观是指一个人对周围客观事物的是非曲直、好坏善恶的评价标准。企业的核心价值观是企业要实现自身愿景、使命所必须遵循的最基本的价值标准和价值信仰，是企业经营的一套永恒的指导原则，是企业得以安身立命的根本。</a:t>
            </a:r>
          </a:p>
        </p:txBody>
      </p:sp>
      <p:sp>
        <p:nvSpPr>
          <p:cNvPr id="45076" name="Text Box 44"/>
          <p:cNvSpPr>
            <a:spLocks noChangeArrowheads="1"/>
          </p:cNvSpPr>
          <p:nvPr/>
        </p:nvSpPr>
        <p:spPr bwMode="auto">
          <a:xfrm>
            <a:off x="1165225" y="4572000"/>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即是企业倡导什么、反对什么、赞赏什么、批判什么的基本原则。核心价值观在企业的文化体系中处于核心地位，是企业的灵魂。</a:t>
            </a:r>
          </a:p>
        </p:txBody>
      </p:sp>
      <p:sp>
        <p:nvSpPr>
          <p:cNvPr id="45077" name="TextBox 6"/>
          <p:cNvSpPr>
            <a:spLocks noChangeArrowheads="1"/>
          </p:cNvSpPr>
          <p:nvPr/>
        </p:nvSpPr>
        <p:spPr bwMode="auto">
          <a:xfrm rot="18836568">
            <a:off x="429034" y="2321252"/>
            <a:ext cx="13258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核心价值观</a:t>
            </a:r>
          </a:p>
        </p:txBody>
      </p:sp>
      <p:sp>
        <p:nvSpPr>
          <p:cNvPr id="45078"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5079"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核心价值观举例：</a:t>
            </a:r>
          </a:p>
        </p:txBody>
      </p:sp>
      <p:sp>
        <p:nvSpPr>
          <p:cNvPr id="45080" name="矩形 9"/>
          <p:cNvSpPr>
            <a:spLocks noChangeArrowheads="1"/>
          </p:cNvSpPr>
          <p:nvPr/>
        </p:nvSpPr>
        <p:spPr bwMode="auto">
          <a:xfrm>
            <a:off x="6242050" y="2708275"/>
            <a:ext cx="5399088" cy="3172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通用电气的核心价值观——坚持诚信、注重业绩、渴望变革。</a:t>
            </a:r>
          </a:p>
          <a:p>
            <a:pPr>
              <a:lnSpc>
                <a:spcPct val="130000"/>
              </a:lnSpc>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星巴克的核心价值观——为客人煮好每一杯咖啡。你可能今天面对的是第100位客人，可对客人来说，喝到的却是第一杯咖啡。</a:t>
            </a:r>
          </a:p>
          <a:p>
            <a:pPr>
              <a:lnSpc>
                <a:spcPct val="130000"/>
              </a:lnSpc>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IBM公司的核心价值观——第一，尊重员工；第二，用户至上；第三，追求卓越。</a:t>
            </a:r>
          </a:p>
          <a:p>
            <a:pPr>
              <a:lnSpc>
                <a:spcPct val="130000"/>
              </a:lnSpc>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麦当劳的核心价值观——QSCV（质量、服务、清洁、价值）。</a:t>
            </a:r>
          </a:p>
        </p:txBody>
      </p:sp>
      <p:sp>
        <p:nvSpPr>
          <p:cNvPr id="45081" name="TextBox 11"/>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3</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5075"/>
                                        </p:tgtEl>
                                        <p:attrNameLst>
                                          <p:attrName>style.visibility</p:attrName>
                                        </p:attrNameLst>
                                      </p:cBhvr>
                                      <p:to>
                                        <p:strVal val="visible"/>
                                      </p:to>
                                    </p:set>
                                    <p:animScale>
                                      <p:cBhvr>
                                        <p:cTn decel="50000" dur="1000" fill="hold" id="7">
                                          <p:stCondLst>
                                            <p:cond delay="0"/>
                                          </p:stCondLst>
                                        </p:cTn>
                                        <p:tgtEl>
                                          <p:spTgt spid="450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5075"/>
                                        </p:tgtEl>
                                        <p:attrNameLst>
                                          <p:attrName>ppt_x,ppt_y</p:attrName>
                                        </p:attrNameLst>
                                      </p:cBhvr>
                                      <p:rCtr x="0" y="0"/>
                                    </p:animMotion>
                                    <p:animEffect filter="">
                                      <p:cBhvr>
                                        <p:cTn dur="1000" id="9"/>
                                        <p:tgtEl>
                                          <p:spTgt spid="45075"/>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5076"/>
                                        </p:tgtEl>
                                        <p:attrNameLst>
                                          <p:attrName>style.visibility</p:attrName>
                                        </p:attrNameLst>
                                      </p:cBhvr>
                                      <p:to>
                                        <p:strVal val="visible"/>
                                      </p:to>
                                    </p:set>
                                    <p:animScale>
                                      <p:cBhvr>
                                        <p:cTn decel="50000" dur="1000" fill="hold" id="12">
                                          <p:stCondLst>
                                            <p:cond delay="0"/>
                                          </p:stCondLst>
                                        </p:cTn>
                                        <p:tgtEl>
                                          <p:spTgt spid="450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5076"/>
                                        </p:tgtEl>
                                        <p:attrNameLst>
                                          <p:attrName>ppt_x,ppt_y</p:attrName>
                                        </p:attrNameLst>
                                      </p:cBhvr>
                                      <p:rCtr x="0" y="0"/>
                                    </p:animMotion>
                                    <p:animEffect filter="">
                                      <p:cBhvr>
                                        <p:cTn dur="1000" id="14"/>
                                        <p:tgtEl>
                                          <p:spTgt spid="45076"/>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5079"/>
                                        </p:tgtEl>
                                        <p:attrNameLst>
                                          <p:attrName>style.visibility</p:attrName>
                                        </p:attrNameLst>
                                      </p:cBhvr>
                                      <p:to>
                                        <p:strVal val="visible"/>
                                      </p:to>
                                    </p:set>
                                    <p:anim calcmode="lin" valueType="num">
                                      <p:cBhvr>
                                        <p:cTn dur="500" fill="hold" id="18"/>
                                        <p:tgtEl>
                                          <p:spTgt spid="45079"/>
                                        </p:tgtEl>
                                        <p:attrNameLst>
                                          <p:attrName>ppt_x</p:attrName>
                                        </p:attrNameLst>
                                      </p:cBhvr>
                                      <p:tavLst>
                                        <p:tav tm="0">
                                          <p:val>
                                            <p:strVal val="#ppt_x"/>
                                          </p:val>
                                        </p:tav>
                                        <p:tav tm="100000">
                                          <p:val>
                                            <p:strVal val="#ppt_x"/>
                                          </p:val>
                                        </p:tav>
                                      </p:tavLst>
                                    </p:anim>
                                    <p:anim calcmode="lin" valueType="num">
                                      <p:cBhvr>
                                        <p:cTn dur="500" fill="hold" id="19"/>
                                        <p:tgtEl>
                                          <p:spTgt spid="45079"/>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5080"/>
                                        </p:tgtEl>
                                        <p:attrNameLst>
                                          <p:attrName>style.visibility</p:attrName>
                                        </p:attrNameLst>
                                      </p:cBhvr>
                                      <p:to>
                                        <p:strVal val="visible"/>
                                      </p:to>
                                    </p:set>
                                    <p:animEffect filter="">
                                      <p:cBhvr>
                                        <p:cTn dur="500" id="23"/>
                                        <p:tgtEl>
                                          <p:spTgt spid="45080"/>
                                        </p:tgtEl>
                                      </p:cBhvr>
                                    </p:animEffect>
                                  </p:childTnLst>
                                </p:cTn>
                              </p:par>
                            </p:childTnLst>
                          </p:cTn>
                        </p:par>
                        <p:par>
                          <p:cTn fill="hold" id="24" nodeType="afterGroup">
                            <p:stCondLst>
                              <p:cond delay="2200"/>
                            </p:stCondLst>
                            <p:childTnLst>
                              <p:par>
                                <p:cTn fill="hold" grpId="0" id="25" nodeType="afterEffect" presetClass="entr" presetID="10" presetSubtype="0">
                                  <p:stCondLst>
                                    <p:cond delay="0"/>
                                  </p:stCondLst>
                                  <p:iterate type="wd">
                                    <p:tmPct val="10000"/>
                                  </p:iterate>
                                  <p:childTnLst>
                                    <p:set>
                                      <p:cBhvr>
                                        <p:cTn dur="1" fill="hold" id="26">
                                          <p:stCondLst>
                                            <p:cond delay="0"/>
                                          </p:stCondLst>
                                        </p:cTn>
                                        <p:tgtEl>
                                          <p:spTgt spid="45080"/>
                                        </p:tgtEl>
                                        <p:attrNameLst>
                                          <p:attrName>style.visibility</p:attrName>
                                        </p:attrNameLst>
                                      </p:cBhvr>
                                      <p:to>
                                        <p:strVal val="visible"/>
                                      </p:to>
                                    </p:set>
                                    <p:animEffect filter="">
                                      <p:cBhvr>
                                        <p:cTn dur="500" id="27"/>
                                        <p:tgtEl>
                                          <p:spTgt spid="45080"/>
                                        </p:tgtEl>
                                      </p:cBhvr>
                                    </p:animEffect>
                                  </p:childTnLst>
                                </p:cTn>
                              </p:par>
                            </p:childTnLst>
                          </p:cTn>
                        </p:par>
                        <p:par>
                          <p:cTn fill="hold" id="28" nodeType="afterGroup">
                            <p:stCondLst>
                              <p:cond delay="270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45080"/>
                                        </p:tgtEl>
                                        <p:attrNameLst>
                                          <p:attrName>style.visibility</p:attrName>
                                        </p:attrNameLst>
                                      </p:cBhvr>
                                      <p:to>
                                        <p:strVal val="visible"/>
                                      </p:to>
                                    </p:set>
                                    <p:animEffect filter="">
                                      <p:cBhvr>
                                        <p:cTn dur="500" id="31"/>
                                        <p:tgtEl>
                                          <p:spTgt spid="45080"/>
                                        </p:tgtEl>
                                      </p:cBhvr>
                                    </p:animEffect>
                                  </p:childTnLst>
                                </p:cTn>
                              </p:par>
                            </p:childTnLst>
                          </p:cTn>
                        </p:par>
                        <p:par>
                          <p:cTn fill="hold" id="32" nodeType="afterGroup">
                            <p:stCondLst>
                              <p:cond delay="32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45080"/>
                                        </p:tgtEl>
                                        <p:attrNameLst>
                                          <p:attrName>style.visibility</p:attrName>
                                        </p:attrNameLst>
                                      </p:cBhvr>
                                      <p:to>
                                        <p:strVal val="visible"/>
                                      </p:to>
                                    </p:set>
                                    <p:animEffect filter="">
                                      <p:cBhvr>
                                        <p:cTn dur="500" id="35"/>
                                        <p:tgtEl>
                                          <p:spTgt spid="450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075"/>
      <p:bldP grpId="0" spid="45076"/>
      <p:bldP grpId="0" spid="45079"/>
      <p:bldP grpId="0" spid="45080" uiExpand="1"/>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08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8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608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6085"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608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608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608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608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6090"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609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6092"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6093"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609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9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6096"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97"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6098"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99" name="Text Box 44"/>
          <p:cNvSpPr>
            <a:spLocks noChangeArrowheads="1"/>
          </p:cNvSpPr>
          <p:nvPr/>
        </p:nvSpPr>
        <p:spPr bwMode="auto">
          <a:xfrm>
            <a:off x="1165225" y="3022600"/>
            <a:ext cx="47879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企业精神：指企业员工所具有的共同内心态度、思想境界和理想追求。它表达着企业的精神风貌和企业的风气（所以，企业精神类同企业风气）。</a:t>
            </a:r>
          </a:p>
        </p:txBody>
      </p:sp>
      <p:sp>
        <p:nvSpPr>
          <p:cNvPr id="46100" name="Text Box 44"/>
          <p:cNvSpPr>
            <a:spLocks noChangeArrowheads="1"/>
          </p:cNvSpPr>
          <p:nvPr/>
        </p:nvSpPr>
        <p:spPr bwMode="auto">
          <a:xfrm>
            <a:off x="1165225" y="4365625"/>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FF0000"/>
                </a:solidFill>
                <a:latin charset="0" panose="020f0502020204030204" pitchFamily="34" typeface="Calibri"/>
                <a:sym charset="-122" panose="02010600030101010101" pitchFamily="2" typeface="宋体"/>
              </a:rPr>
              <a:t>注意：广义的企业精神就是指企业的精神层文化，与企业理念、企业哲学的内涵相似，主要是指企业经营管理的指导思想。</a:t>
            </a:r>
          </a:p>
        </p:txBody>
      </p:sp>
      <p:sp>
        <p:nvSpPr>
          <p:cNvPr id="46101" name="TextBox 6"/>
          <p:cNvSpPr>
            <a:spLocks noChangeArrowheads="1"/>
          </p:cNvSpPr>
          <p:nvPr/>
        </p:nvSpPr>
        <p:spPr bwMode="auto">
          <a:xfrm rot="18836568">
            <a:off x="543885" y="2319887"/>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企业精神</a:t>
            </a:r>
          </a:p>
        </p:txBody>
      </p:sp>
      <p:sp>
        <p:nvSpPr>
          <p:cNvPr id="46102"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6103"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企业精神举例：</a:t>
            </a:r>
          </a:p>
        </p:txBody>
      </p:sp>
      <p:sp>
        <p:nvSpPr>
          <p:cNvPr id="46104" name="矩形 9"/>
          <p:cNvSpPr>
            <a:spLocks noChangeArrowheads="1"/>
          </p:cNvSpPr>
          <p:nvPr/>
        </p:nvSpPr>
        <p:spPr bwMode="auto">
          <a:xfrm>
            <a:off x="6242050" y="2708275"/>
            <a:ext cx="5399088" cy="23362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海尔精神——敬业报国，追求卓越。</a:t>
            </a:r>
          </a:p>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松下“七精神”——产业报国，光明正大，和睦团结，奋斗向上，礼貌谦让，顺应时势，感恩戴德。</a:t>
            </a:r>
          </a:p>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中国铁建十一局集团第五工程有限公司——不畏艰辛 ，勇攀高峰，行业领先，创誉中外。</a:t>
            </a:r>
          </a:p>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SANY精神——自强不息，产业报国。</a:t>
            </a:r>
          </a:p>
        </p:txBody>
      </p:sp>
      <p:sp>
        <p:nvSpPr>
          <p:cNvPr id="46105" name="TextBox 11"/>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4</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6099"/>
                                        </p:tgtEl>
                                        <p:attrNameLst>
                                          <p:attrName>style.visibility</p:attrName>
                                        </p:attrNameLst>
                                      </p:cBhvr>
                                      <p:to>
                                        <p:strVal val="visible"/>
                                      </p:to>
                                    </p:set>
                                    <p:animScale>
                                      <p:cBhvr>
                                        <p:cTn decel="50000" dur="1000" fill="hold" id="7">
                                          <p:stCondLst>
                                            <p:cond delay="0"/>
                                          </p:stCondLst>
                                        </p:cTn>
                                        <p:tgtEl>
                                          <p:spTgt spid="460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6099"/>
                                        </p:tgtEl>
                                        <p:attrNameLst>
                                          <p:attrName>ppt_x,ppt_y</p:attrName>
                                        </p:attrNameLst>
                                      </p:cBhvr>
                                      <p:rCtr x="0" y="0"/>
                                    </p:animMotion>
                                    <p:animEffect filter="">
                                      <p:cBhvr>
                                        <p:cTn dur="1000" id="9"/>
                                        <p:tgtEl>
                                          <p:spTgt spid="46099"/>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6100"/>
                                        </p:tgtEl>
                                        <p:attrNameLst>
                                          <p:attrName>style.visibility</p:attrName>
                                        </p:attrNameLst>
                                      </p:cBhvr>
                                      <p:to>
                                        <p:strVal val="visible"/>
                                      </p:to>
                                    </p:set>
                                    <p:animScale>
                                      <p:cBhvr>
                                        <p:cTn decel="50000" dur="1000" fill="hold" id="12">
                                          <p:stCondLst>
                                            <p:cond delay="0"/>
                                          </p:stCondLst>
                                        </p:cTn>
                                        <p:tgtEl>
                                          <p:spTgt spid="4610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6100"/>
                                        </p:tgtEl>
                                        <p:attrNameLst>
                                          <p:attrName>ppt_x,ppt_y</p:attrName>
                                        </p:attrNameLst>
                                      </p:cBhvr>
                                      <p:rCtr x="0" y="0"/>
                                    </p:animMotion>
                                    <p:animEffect filter="">
                                      <p:cBhvr>
                                        <p:cTn dur="1000" id="14"/>
                                        <p:tgtEl>
                                          <p:spTgt spid="46100"/>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6103"/>
                                        </p:tgtEl>
                                        <p:attrNameLst>
                                          <p:attrName>style.visibility</p:attrName>
                                        </p:attrNameLst>
                                      </p:cBhvr>
                                      <p:to>
                                        <p:strVal val="visible"/>
                                      </p:to>
                                    </p:set>
                                    <p:anim calcmode="lin" valueType="num">
                                      <p:cBhvr>
                                        <p:cTn dur="500" fill="hold" id="18"/>
                                        <p:tgtEl>
                                          <p:spTgt spid="46103"/>
                                        </p:tgtEl>
                                        <p:attrNameLst>
                                          <p:attrName>ppt_x</p:attrName>
                                        </p:attrNameLst>
                                      </p:cBhvr>
                                      <p:tavLst>
                                        <p:tav tm="0">
                                          <p:val>
                                            <p:strVal val="#ppt_x"/>
                                          </p:val>
                                        </p:tav>
                                        <p:tav tm="100000">
                                          <p:val>
                                            <p:strVal val="#ppt_x"/>
                                          </p:val>
                                        </p:tav>
                                      </p:tavLst>
                                    </p:anim>
                                    <p:anim calcmode="lin" valueType="num">
                                      <p:cBhvr>
                                        <p:cTn dur="500" fill="hold" id="19"/>
                                        <p:tgtEl>
                                          <p:spTgt spid="46103"/>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6104"/>
                                        </p:tgtEl>
                                        <p:attrNameLst>
                                          <p:attrName>style.visibility</p:attrName>
                                        </p:attrNameLst>
                                      </p:cBhvr>
                                      <p:to>
                                        <p:strVal val="visible"/>
                                      </p:to>
                                    </p:set>
                                    <p:animEffect filter="">
                                      <p:cBhvr>
                                        <p:cTn dur="500" id="23"/>
                                        <p:tgtEl>
                                          <p:spTgt spid="46104"/>
                                        </p:tgtEl>
                                      </p:cBhvr>
                                    </p:animEffect>
                                  </p:childTnLst>
                                </p:cTn>
                              </p:par>
                            </p:childTnLst>
                          </p:cTn>
                        </p:par>
                        <p:par>
                          <p:cTn fill="hold" id="24" nodeType="afterGroup">
                            <p:stCondLst>
                              <p:cond delay="2200"/>
                            </p:stCondLst>
                            <p:childTnLst>
                              <p:par>
                                <p:cTn fill="hold" grpId="0" id="25" nodeType="afterEffect" presetClass="entr" presetID="10" presetSubtype="0">
                                  <p:stCondLst>
                                    <p:cond delay="0"/>
                                  </p:stCondLst>
                                  <p:iterate type="wd">
                                    <p:tmPct val="10000"/>
                                  </p:iterate>
                                  <p:childTnLst>
                                    <p:set>
                                      <p:cBhvr>
                                        <p:cTn dur="1" fill="hold" id="26">
                                          <p:stCondLst>
                                            <p:cond delay="0"/>
                                          </p:stCondLst>
                                        </p:cTn>
                                        <p:tgtEl>
                                          <p:spTgt spid="46104"/>
                                        </p:tgtEl>
                                        <p:attrNameLst>
                                          <p:attrName>style.visibility</p:attrName>
                                        </p:attrNameLst>
                                      </p:cBhvr>
                                      <p:to>
                                        <p:strVal val="visible"/>
                                      </p:to>
                                    </p:set>
                                    <p:animEffect filter="">
                                      <p:cBhvr>
                                        <p:cTn dur="500" id="27"/>
                                        <p:tgtEl>
                                          <p:spTgt spid="46104"/>
                                        </p:tgtEl>
                                      </p:cBhvr>
                                    </p:animEffect>
                                  </p:childTnLst>
                                </p:cTn>
                              </p:par>
                            </p:childTnLst>
                          </p:cTn>
                        </p:par>
                        <p:par>
                          <p:cTn fill="hold" id="28" nodeType="afterGroup">
                            <p:stCondLst>
                              <p:cond delay="270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46104"/>
                                        </p:tgtEl>
                                        <p:attrNameLst>
                                          <p:attrName>style.visibility</p:attrName>
                                        </p:attrNameLst>
                                      </p:cBhvr>
                                      <p:to>
                                        <p:strVal val="visible"/>
                                      </p:to>
                                    </p:set>
                                    <p:animEffect filter="">
                                      <p:cBhvr>
                                        <p:cTn dur="500" id="31"/>
                                        <p:tgtEl>
                                          <p:spTgt spid="46104"/>
                                        </p:tgtEl>
                                      </p:cBhvr>
                                    </p:animEffect>
                                  </p:childTnLst>
                                </p:cTn>
                              </p:par>
                            </p:childTnLst>
                          </p:cTn>
                        </p:par>
                        <p:par>
                          <p:cTn fill="hold" id="32" nodeType="afterGroup">
                            <p:stCondLst>
                              <p:cond delay="3200"/>
                            </p:stCondLst>
                            <p:childTnLst>
                              <p:par>
                                <p:cTn fill="hold" grpId="0" id="33" nodeType="afterEffect" presetClass="entr" presetID="10" presetSubtype="0">
                                  <p:stCondLst>
                                    <p:cond delay="0"/>
                                  </p:stCondLst>
                                  <p:iterate type="wd">
                                    <p:tmPct val="10000"/>
                                  </p:iterate>
                                  <p:childTnLst>
                                    <p:set>
                                      <p:cBhvr>
                                        <p:cTn dur="1" fill="hold" id="34">
                                          <p:stCondLst>
                                            <p:cond delay="0"/>
                                          </p:stCondLst>
                                        </p:cTn>
                                        <p:tgtEl>
                                          <p:spTgt spid="46104"/>
                                        </p:tgtEl>
                                        <p:attrNameLst>
                                          <p:attrName>style.visibility</p:attrName>
                                        </p:attrNameLst>
                                      </p:cBhvr>
                                      <p:to>
                                        <p:strVal val="visible"/>
                                      </p:to>
                                    </p:set>
                                    <p:animEffect filter="">
                                      <p:cBhvr>
                                        <p:cTn dur="500" id="35"/>
                                        <p:tgtEl>
                                          <p:spTgt spid="46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099"/>
      <p:bldP grpId="0" spid="46100"/>
      <p:bldP grpId="0" spid="46103"/>
      <p:bldP grpId="0" spid="46104" uiExpand="1"/>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710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0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710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7109"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711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711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711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711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7114"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711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7116"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7117"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71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1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7120"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21"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7122"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23" name="Text Box 44"/>
          <p:cNvSpPr>
            <a:spLocks noChangeArrowheads="1"/>
          </p:cNvSpPr>
          <p:nvPr/>
        </p:nvSpPr>
        <p:spPr bwMode="auto">
          <a:xfrm>
            <a:off x="1165225" y="3022600"/>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企业道德是指企业依靠社会舆论、传统习惯和内心信念来维持的，以善恶评价为标推的道德原则、道德规范和道德活动的综合。</a:t>
            </a:r>
          </a:p>
        </p:txBody>
      </p:sp>
      <p:sp>
        <p:nvSpPr>
          <p:cNvPr id="47124" name="Text Box 44"/>
          <p:cNvSpPr>
            <a:spLocks noChangeArrowheads="1"/>
          </p:cNvSpPr>
          <p:nvPr/>
        </p:nvSpPr>
        <p:spPr bwMode="auto">
          <a:xfrm>
            <a:off x="1165225" y="4365625"/>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在处理内、外关系过程中始终保持高水平的道德标准是实现最大成功的关键（蒙牛：小胜凭智，大胜靠德）。</a:t>
            </a:r>
          </a:p>
        </p:txBody>
      </p:sp>
      <p:sp>
        <p:nvSpPr>
          <p:cNvPr id="47125" name="TextBox 6"/>
          <p:cNvSpPr>
            <a:spLocks noChangeArrowheads="1"/>
          </p:cNvSpPr>
          <p:nvPr/>
        </p:nvSpPr>
        <p:spPr bwMode="auto">
          <a:xfrm rot="18836568">
            <a:off x="543885" y="2319887"/>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企业道德</a:t>
            </a:r>
          </a:p>
        </p:txBody>
      </p:sp>
      <p:sp>
        <p:nvSpPr>
          <p:cNvPr id="47126"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7127"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企业精神举例：</a:t>
            </a:r>
          </a:p>
        </p:txBody>
      </p:sp>
      <p:sp>
        <p:nvSpPr>
          <p:cNvPr id="47128" name="矩形 9"/>
          <p:cNvSpPr>
            <a:spLocks noChangeArrowheads="1"/>
          </p:cNvSpPr>
          <p:nvPr/>
        </p:nvSpPr>
        <p:spPr bwMode="auto">
          <a:xfrm>
            <a:off x="6242050" y="2565400"/>
            <a:ext cx="5399088"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杭州胡庆余堂药店——戒欺：采办务真，修制务精；药业关系性命，尤为万不可欺。</a:t>
            </a:r>
          </a:p>
        </p:txBody>
      </p:sp>
      <p:sp>
        <p:nvSpPr>
          <p:cNvPr id="47129" name="TextBox 11"/>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5</a:t>
            </a:r>
          </a:p>
        </p:txBody>
      </p:sp>
      <p:sp>
        <p:nvSpPr>
          <p:cNvPr id="47130" name="Text Box 44"/>
          <p:cNvSpPr>
            <a:spLocks noChangeArrowheads="1"/>
          </p:cNvSpPr>
          <p:nvPr/>
        </p:nvSpPr>
        <p:spPr bwMode="auto">
          <a:xfrm>
            <a:off x="6242050" y="3573463"/>
            <a:ext cx="5399088" cy="2240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Aft>
                <a:spcPts val="600"/>
              </a:spcAft>
            </a:pPr>
            <a:r>
              <a:rPr altLang="en-US" b="1" lang="zh-CN">
                <a:solidFill>
                  <a:srgbClr val="7CBF33"/>
                </a:solidFill>
                <a:latin charset="0" panose="020f0502020204030204" pitchFamily="34" typeface="Calibri"/>
                <a:sym charset="-122" panose="02010600030101010101" pitchFamily="2" typeface="宋体"/>
              </a:rPr>
              <a:t>道德标准高的企业与道德水平较低的竞争者相比主要有三大优势：</a:t>
            </a:r>
          </a:p>
          <a:p>
            <a:pPr>
              <a:spcAft>
                <a:spcPts val="600"/>
              </a:spcAft>
            </a:pPr>
            <a:r>
              <a:rPr altLang="en-US" b="1" lang="zh-CN">
                <a:solidFill>
                  <a:srgbClr val="7CBF33"/>
                </a:solidFill>
                <a:latin charset="0" panose="020f0502020204030204" pitchFamily="34" typeface="Calibri"/>
                <a:sym charset="-122" panose="02010600030101010101" pitchFamily="2" typeface="宋体"/>
              </a:rPr>
              <a:t>1）更能激发员工的干劲；</a:t>
            </a:r>
          </a:p>
          <a:p>
            <a:pPr>
              <a:spcAft>
                <a:spcPts val="600"/>
              </a:spcAft>
            </a:pPr>
            <a:r>
              <a:rPr altLang="en-US" b="1" lang="zh-CN">
                <a:solidFill>
                  <a:srgbClr val="7CBF33"/>
                </a:solidFill>
                <a:latin charset="0" panose="020f0502020204030204" pitchFamily="34" typeface="Calibri"/>
                <a:sym charset="-122" panose="02010600030101010101" pitchFamily="2" typeface="宋体"/>
              </a:rPr>
              <a:t>2）更容易吸引到高水平的人才，从而拥有了基本的竞争优势和获利保障；</a:t>
            </a:r>
          </a:p>
          <a:p>
            <a:pPr>
              <a:spcAft>
                <a:spcPts val="600"/>
              </a:spcAft>
            </a:pPr>
            <a:r>
              <a:rPr altLang="en-US" b="1" lang="zh-CN">
                <a:solidFill>
                  <a:srgbClr val="7CBF33"/>
                </a:solidFill>
                <a:latin charset="0" panose="020f0502020204030204" pitchFamily="34" typeface="Calibri"/>
                <a:sym charset="-122" panose="02010600030101010101" pitchFamily="2" typeface="宋体"/>
              </a:rPr>
              <a:t>3）可以与客户、竞争对手和公众建立起更好的关系，从而更有利于企业追求利润。</a:t>
            </a:r>
          </a:p>
        </p:txBody>
      </p:sp>
      <p:sp>
        <p:nvSpPr>
          <p:cNvPr id="47131" name="直接连接符 15"/>
          <p:cNvSpPr>
            <a:spLocks noChangeShapeType="1"/>
          </p:cNvSpPr>
          <p:nvPr/>
        </p:nvSpPr>
        <p:spPr bwMode="auto">
          <a:xfrm>
            <a:off x="6242050" y="3429000"/>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7123"/>
                                        </p:tgtEl>
                                        <p:attrNameLst>
                                          <p:attrName>style.visibility</p:attrName>
                                        </p:attrNameLst>
                                      </p:cBhvr>
                                      <p:to>
                                        <p:strVal val="visible"/>
                                      </p:to>
                                    </p:set>
                                    <p:animScale>
                                      <p:cBhvr>
                                        <p:cTn decel="50000" dur="1000" fill="hold" id="7">
                                          <p:stCondLst>
                                            <p:cond delay="0"/>
                                          </p:stCondLst>
                                        </p:cTn>
                                        <p:tgtEl>
                                          <p:spTgt spid="471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7123"/>
                                        </p:tgtEl>
                                        <p:attrNameLst>
                                          <p:attrName>ppt_x,ppt_y</p:attrName>
                                        </p:attrNameLst>
                                      </p:cBhvr>
                                      <p:rCtr x="0" y="0"/>
                                    </p:animMotion>
                                    <p:animEffect filter="">
                                      <p:cBhvr>
                                        <p:cTn dur="1000" id="9"/>
                                        <p:tgtEl>
                                          <p:spTgt spid="47123"/>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7124"/>
                                        </p:tgtEl>
                                        <p:attrNameLst>
                                          <p:attrName>style.visibility</p:attrName>
                                        </p:attrNameLst>
                                      </p:cBhvr>
                                      <p:to>
                                        <p:strVal val="visible"/>
                                      </p:to>
                                    </p:set>
                                    <p:animScale>
                                      <p:cBhvr>
                                        <p:cTn decel="50000" dur="1000" fill="hold" id="12">
                                          <p:stCondLst>
                                            <p:cond delay="0"/>
                                          </p:stCondLst>
                                        </p:cTn>
                                        <p:tgtEl>
                                          <p:spTgt spid="471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7124"/>
                                        </p:tgtEl>
                                        <p:attrNameLst>
                                          <p:attrName>ppt_x,ppt_y</p:attrName>
                                        </p:attrNameLst>
                                      </p:cBhvr>
                                      <p:rCtr x="0" y="0"/>
                                    </p:animMotion>
                                    <p:animEffect filter="">
                                      <p:cBhvr>
                                        <p:cTn dur="1000" id="14"/>
                                        <p:tgtEl>
                                          <p:spTgt spid="47124"/>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7127"/>
                                        </p:tgtEl>
                                        <p:attrNameLst>
                                          <p:attrName>style.visibility</p:attrName>
                                        </p:attrNameLst>
                                      </p:cBhvr>
                                      <p:to>
                                        <p:strVal val="visible"/>
                                      </p:to>
                                    </p:set>
                                    <p:anim calcmode="lin" valueType="num">
                                      <p:cBhvr>
                                        <p:cTn dur="500" fill="hold" id="18"/>
                                        <p:tgtEl>
                                          <p:spTgt spid="47127"/>
                                        </p:tgtEl>
                                        <p:attrNameLst>
                                          <p:attrName>ppt_x</p:attrName>
                                        </p:attrNameLst>
                                      </p:cBhvr>
                                      <p:tavLst>
                                        <p:tav tm="0">
                                          <p:val>
                                            <p:strVal val="#ppt_x"/>
                                          </p:val>
                                        </p:tav>
                                        <p:tav tm="100000">
                                          <p:val>
                                            <p:strVal val="#ppt_x"/>
                                          </p:val>
                                        </p:tav>
                                      </p:tavLst>
                                    </p:anim>
                                    <p:anim calcmode="lin" valueType="num">
                                      <p:cBhvr>
                                        <p:cTn dur="500" fill="hold" id="19"/>
                                        <p:tgtEl>
                                          <p:spTgt spid="47127"/>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7128"/>
                                        </p:tgtEl>
                                        <p:attrNameLst>
                                          <p:attrName>style.visibility</p:attrName>
                                        </p:attrNameLst>
                                      </p:cBhvr>
                                      <p:to>
                                        <p:strVal val="visible"/>
                                      </p:to>
                                    </p:set>
                                    <p:animEffect filter="">
                                      <p:cBhvr>
                                        <p:cTn dur="500" id="23"/>
                                        <p:tgtEl>
                                          <p:spTgt spid="47128"/>
                                        </p:tgtEl>
                                      </p:cBhvr>
                                    </p:animEffect>
                                  </p:childTnLst>
                                </p:cTn>
                              </p:par>
                            </p:childTnLst>
                          </p:cTn>
                        </p:par>
                        <p:par>
                          <p:cTn fill="hold" id="24" nodeType="afterGroup">
                            <p:stCondLst>
                              <p:cond delay="2200"/>
                            </p:stCondLst>
                            <p:childTnLst>
                              <p:par>
                                <p:cTn fill="hold" grpId="0" id="25" nodeType="afterEffect" presetClass="entr" presetID="52" presetSubtype="0">
                                  <p:stCondLst>
                                    <p:cond delay="0"/>
                                  </p:stCondLst>
                                  <p:childTnLst>
                                    <p:set>
                                      <p:cBhvr>
                                        <p:cTn dur="1" fill="hold" id="26">
                                          <p:stCondLst>
                                            <p:cond delay="0"/>
                                          </p:stCondLst>
                                        </p:cTn>
                                        <p:tgtEl>
                                          <p:spTgt spid="47130"/>
                                        </p:tgtEl>
                                        <p:attrNameLst>
                                          <p:attrName>style.visibility</p:attrName>
                                        </p:attrNameLst>
                                      </p:cBhvr>
                                      <p:to>
                                        <p:strVal val="visible"/>
                                      </p:to>
                                    </p:set>
                                    <p:animScale>
                                      <p:cBhvr>
                                        <p:cTn decel="50000" dur="1000" fill="hold" id="27">
                                          <p:stCondLst>
                                            <p:cond delay="0"/>
                                          </p:stCondLst>
                                        </p:cTn>
                                        <p:tgtEl>
                                          <p:spTgt spid="471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47130"/>
                                        </p:tgtEl>
                                        <p:attrNameLst>
                                          <p:attrName>ppt_x,ppt_y</p:attrName>
                                        </p:attrNameLst>
                                      </p:cBhvr>
                                      <p:rCtr x="0" y="0"/>
                                    </p:animMotion>
                                    <p:animEffect filter="">
                                      <p:cBhvr>
                                        <p:cTn dur="1000" id="29"/>
                                        <p:tgtEl>
                                          <p:spTgt spid="471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123"/>
      <p:bldP grpId="0" spid="47124"/>
      <p:bldP grpId="0" spid="47127"/>
      <p:bldP grpId="0" spid="47128"/>
      <p:bldP grpId="0" spid="47130"/>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13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31"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8132"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8133"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8134"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8135"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8136"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8137"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8138"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8139"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8140"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8141"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814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43"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1、精神层文化（核心层）</a:t>
            </a:r>
          </a:p>
        </p:txBody>
      </p:sp>
      <p:pic>
        <p:nvPicPr>
          <p:cNvPr id="48144" name="Picture 2"/>
          <p:cNvPicPr>
            <a:picLocks noChangeArrowheads="1" noChangeAspect="1"/>
          </p:cNvPicPr>
          <p:nvPr/>
        </p:nvPicPr>
        <p:blipFill>
          <a:blip r:embed="rId4">
            <a:extLst>
              <a:ext uri="{28A0092B-C50C-407E-A947-70E740481C1C}">
                <a14:useLocalDpi val="0"/>
              </a:ext>
            </a:extLst>
          </a:blip>
          <a:stretch>
            <a:fillRect/>
          </a:stretch>
        </p:blipFill>
        <p:spPr bwMode="auto">
          <a:xfrm>
            <a:off x="625475" y="5913438"/>
            <a:ext cx="5400675" cy="347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45"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pic>
        <p:nvPicPr>
          <p:cNvPr id="48146"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3250" y="1947863"/>
            <a:ext cx="145415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8147" name="Text Box 44"/>
          <p:cNvSpPr>
            <a:spLocks noChangeArrowheads="1"/>
          </p:cNvSpPr>
          <p:nvPr/>
        </p:nvSpPr>
        <p:spPr bwMode="auto">
          <a:xfrm>
            <a:off x="1165225" y="3022600"/>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企业作风是企业处事待物所表现出的一贯的态度或行为，是企业在长期生产经营过程中形成的独特风格。</a:t>
            </a:r>
          </a:p>
        </p:txBody>
      </p:sp>
      <p:sp>
        <p:nvSpPr>
          <p:cNvPr id="48148" name="Text Box 44"/>
          <p:cNvSpPr>
            <a:spLocks noChangeArrowheads="1"/>
          </p:cNvSpPr>
          <p:nvPr/>
        </p:nvSpPr>
        <p:spPr bwMode="auto">
          <a:xfrm>
            <a:off x="1165225" y="4365625"/>
            <a:ext cx="47879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企业作风能反映和折射一个企业的精神风貌和员工的精神状态，体现企业整体素质和对外形象。</a:t>
            </a:r>
          </a:p>
        </p:txBody>
      </p:sp>
      <p:sp>
        <p:nvSpPr>
          <p:cNvPr id="48149" name="TextBox 6"/>
          <p:cNvSpPr>
            <a:spLocks noChangeArrowheads="1"/>
          </p:cNvSpPr>
          <p:nvPr/>
        </p:nvSpPr>
        <p:spPr bwMode="auto">
          <a:xfrm rot="18836568">
            <a:off x="543885" y="2319887"/>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企业作风</a:t>
            </a:r>
          </a:p>
        </p:txBody>
      </p:sp>
      <p:sp>
        <p:nvSpPr>
          <p:cNvPr id="48150" name="直接连接符 8"/>
          <p:cNvSpPr>
            <a:spLocks noChangeShapeType="1"/>
          </p:cNvSpPr>
          <p:nvPr/>
        </p:nvSpPr>
        <p:spPr bwMode="auto">
          <a:xfrm>
            <a:off x="6242050" y="2420938"/>
            <a:ext cx="5399088" cy="0"/>
          </a:xfrm>
          <a:prstGeom prst="line">
            <a:avLst/>
          </a:prstGeom>
          <a:noFill/>
          <a:ln cap="flat" cmpd="sng" w="9525">
            <a:solidFill>
              <a:srgbClr val="D8D8D8"/>
            </a:solidFill>
            <a:round/>
          </a:ln>
          <a:extLst>
            <a:ext uri="{909E8E84-426E-40DD-AFC4-6F175D3DCCD1}">
              <a14:hiddenFill>
                <a:noFill/>
              </a14:hiddenFill>
            </a:ext>
          </a:extLst>
        </p:spPr>
        <p:txBody>
          <a:bodyPr/>
          <a:lstStyle/>
          <a:p>
            <a:endParaRPr altLang="en-US" lang="zh-CN"/>
          </a:p>
        </p:txBody>
      </p:sp>
      <p:sp>
        <p:nvSpPr>
          <p:cNvPr id="48151" name="Text Box 44"/>
          <p:cNvSpPr>
            <a:spLocks noChangeArrowheads="1"/>
          </p:cNvSpPr>
          <p:nvPr/>
        </p:nvSpPr>
        <p:spPr bwMode="auto">
          <a:xfrm>
            <a:off x="6242050" y="1876425"/>
            <a:ext cx="47879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en-US" b="1" lang="zh-CN">
                <a:solidFill>
                  <a:srgbClr val="76B531"/>
                </a:solidFill>
                <a:latin charset="0" panose="020f0502020204030204" pitchFamily="34" typeface="Calibri"/>
                <a:sym charset="-122" panose="02010600030101010101" pitchFamily="2" typeface="宋体"/>
              </a:rPr>
              <a:t>企业作风举例：</a:t>
            </a:r>
          </a:p>
        </p:txBody>
      </p:sp>
      <p:sp>
        <p:nvSpPr>
          <p:cNvPr id="48152" name="矩形 9"/>
          <p:cNvSpPr>
            <a:spLocks noChangeArrowheads="1"/>
          </p:cNvSpPr>
          <p:nvPr/>
        </p:nvSpPr>
        <p:spPr bwMode="auto">
          <a:xfrm>
            <a:off x="6242050" y="2708275"/>
            <a:ext cx="5399088" cy="190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某企业作风——团结进取，勇于创新，雷厉风行，求真务实。</a:t>
            </a:r>
          </a:p>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海尔作风——迅速反应，马上行动。（现改为：人单合一，速决速胜。）</a:t>
            </a:r>
          </a:p>
          <a:p>
            <a:pPr>
              <a:lnSpc>
                <a:spcPct val="130000"/>
              </a:lnSpc>
              <a:spcBef>
                <a:spcPts val="300"/>
              </a:spcBef>
              <a:spcAft>
                <a:spcPts val="600"/>
              </a:spcAft>
              <a:buFont charset="2" panose="05000000000000000000" pitchFamily="2" typeface="Wingdings"/>
              <a:buChar char="q"/>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太阳雨作风——快速反应，效率为先。</a:t>
            </a:r>
          </a:p>
        </p:txBody>
      </p:sp>
      <p:sp>
        <p:nvSpPr>
          <p:cNvPr id="48153" name="TextBox 11"/>
          <p:cNvSpPr>
            <a:spLocks noChangeArrowheads="1"/>
          </p:cNvSpPr>
          <p:nvPr/>
        </p:nvSpPr>
        <p:spPr bwMode="auto">
          <a:xfrm>
            <a:off x="5305425" y="1557338"/>
            <a:ext cx="690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6000">
                <a:solidFill>
                  <a:schemeClr val="bg1"/>
                </a:solidFill>
                <a:latin charset="0" panose="020b0a04020102020204" pitchFamily="34" typeface="Arial Black"/>
                <a:sym charset="0" panose="020b0a04020102020204" pitchFamily="34" typeface="Arial Black"/>
              </a:rPr>
              <a:t>6</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8147"/>
                                        </p:tgtEl>
                                        <p:attrNameLst>
                                          <p:attrName>style.visibility</p:attrName>
                                        </p:attrNameLst>
                                      </p:cBhvr>
                                      <p:to>
                                        <p:strVal val="visible"/>
                                      </p:to>
                                    </p:set>
                                    <p:animScale>
                                      <p:cBhvr>
                                        <p:cTn decel="50000" dur="1000" fill="hold" id="7">
                                          <p:stCondLst>
                                            <p:cond delay="0"/>
                                          </p:stCondLst>
                                        </p:cTn>
                                        <p:tgtEl>
                                          <p:spTgt spid="481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8147"/>
                                        </p:tgtEl>
                                        <p:attrNameLst>
                                          <p:attrName>ppt_x,ppt_y</p:attrName>
                                        </p:attrNameLst>
                                      </p:cBhvr>
                                      <p:rCtr x="0" y="0"/>
                                    </p:animMotion>
                                    <p:animEffect filter="">
                                      <p:cBhvr>
                                        <p:cTn dur="1000" id="9"/>
                                        <p:tgtEl>
                                          <p:spTgt spid="48147"/>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8148"/>
                                        </p:tgtEl>
                                        <p:attrNameLst>
                                          <p:attrName>style.visibility</p:attrName>
                                        </p:attrNameLst>
                                      </p:cBhvr>
                                      <p:to>
                                        <p:strVal val="visible"/>
                                      </p:to>
                                    </p:set>
                                    <p:animScale>
                                      <p:cBhvr>
                                        <p:cTn decel="50000" dur="1000" fill="hold" id="12">
                                          <p:stCondLst>
                                            <p:cond delay="0"/>
                                          </p:stCondLst>
                                        </p:cTn>
                                        <p:tgtEl>
                                          <p:spTgt spid="481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8148"/>
                                        </p:tgtEl>
                                        <p:attrNameLst>
                                          <p:attrName>ppt_x,ppt_y</p:attrName>
                                        </p:attrNameLst>
                                      </p:cBhvr>
                                      <p:rCtr x="0" y="0"/>
                                    </p:animMotion>
                                    <p:animEffect filter="">
                                      <p:cBhvr>
                                        <p:cTn dur="1000" id="14"/>
                                        <p:tgtEl>
                                          <p:spTgt spid="48148"/>
                                        </p:tgtEl>
                                      </p:cBhvr>
                                    </p:animEffect>
                                  </p:childTnLst>
                                </p:cTn>
                              </p:par>
                            </p:childTnLst>
                          </p:cTn>
                        </p:par>
                        <p:par>
                          <p:cTn fill="hold" id="15" nodeType="afterGroup">
                            <p:stCondLst>
                              <p:cond delay="1200"/>
                            </p:stCondLst>
                            <p:childTnLst>
                              <p:par>
                                <p:cTn fill="hold" grpId="0" id="16" nodeType="afterEffect" presetClass="entr" presetID="2" presetSubtype="1">
                                  <p:stCondLst>
                                    <p:cond delay="0"/>
                                  </p:stCondLst>
                                  <p:iterate type="lt">
                                    <p:tmPct val="10000"/>
                                  </p:iterate>
                                  <p:childTnLst>
                                    <p:set>
                                      <p:cBhvr>
                                        <p:cTn dur="1" fill="hold" id="17">
                                          <p:stCondLst>
                                            <p:cond delay="0"/>
                                          </p:stCondLst>
                                        </p:cTn>
                                        <p:tgtEl>
                                          <p:spTgt spid="48151"/>
                                        </p:tgtEl>
                                        <p:attrNameLst>
                                          <p:attrName>style.visibility</p:attrName>
                                        </p:attrNameLst>
                                      </p:cBhvr>
                                      <p:to>
                                        <p:strVal val="visible"/>
                                      </p:to>
                                    </p:set>
                                    <p:anim calcmode="lin" valueType="num">
                                      <p:cBhvr>
                                        <p:cTn dur="500" fill="hold" id="18"/>
                                        <p:tgtEl>
                                          <p:spTgt spid="48151"/>
                                        </p:tgtEl>
                                        <p:attrNameLst>
                                          <p:attrName>ppt_x</p:attrName>
                                        </p:attrNameLst>
                                      </p:cBhvr>
                                      <p:tavLst>
                                        <p:tav tm="0">
                                          <p:val>
                                            <p:strVal val="#ppt_x"/>
                                          </p:val>
                                        </p:tav>
                                        <p:tav tm="100000">
                                          <p:val>
                                            <p:strVal val="#ppt_x"/>
                                          </p:val>
                                        </p:tav>
                                      </p:tavLst>
                                    </p:anim>
                                    <p:anim calcmode="lin" valueType="num">
                                      <p:cBhvr>
                                        <p:cTn dur="500" fill="hold" id="19"/>
                                        <p:tgtEl>
                                          <p:spTgt spid="48151"/>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700"/>
                            </p:stCondLst>
                            <p:childTnLst>
                              <p:par>
                                <p:cTn fill="hold" grpId="0" id="21" nodeType="afterEffect" presetClass="entr" presetID="10" presetSubtype="0">
                                  <p:stCondLst>
                                    <p:cond delay="0"/>
                                  </p:stCondLst>
                                  <p:iterate type="wd">
                                    <p:tmPct val="10000"/>
                                  </p:iterate>
                                  <p:childTnLst>
                                    <p:set>
                                      <p:cBhvr>
                                        <p:cTn dur="1" fill="hold" id="22">
                                          <p:stCondLst>
                                            <p:cond delay="0"/>
                                          </p:stCondLst>
                                        </p:cTn>
                                        <p:tgtEl>
                                          <p:spTgt spid="48152"/>
                                        </p:tgtEl>
                                        <p:attrNameLst>
                                          <p:attrName>style.visibility</p:attrName>
                                        </p:attrNameLst>
                                      </p:cBhvr>
                                      <p:to>
                                        <p:strVal val="visible"/>
                                      </p:to>
                                    </p:set>
                                    <p:animEffect filter="">
                                      <p:cBhvr>
                                        <p:cTn dur="500" id="23"/>
                                        <p:tgtEl>
                                          <p:spTgt spid="48152"/>
                                        </p:tgtEl>
                                      </p:cBhvr>
                                    </p:animEffect>
                                  </p:childTnLst>
                                </p:cTn>
                              </p:par>
                            </p:childTnLst>
                          </p:cTn>
                        </p:par>
                        <p:par>
                          <p:cTn fill="hold" id="24" nodeType="afterGroup">
                            <p:stCondLst>
                              <p:cond delay="2200"/>
                            </p:stCondLst>
                            <p:childTnLst>
                              <p:par>
                                <p:cTn fill="hold" grpId="0" id="25" nodeType="afterEffect" presetClass="entr" presetID="10" presetSubtype="0">
                                  <p:stCondLst>
                                    <p:cond delay="0"/>
                                  </p:stCondLst>
                                  <p:iterate type="wd">
                                    <p:tmPct val="10000"/>
                                  </p:iterate>
                                  <p:childTnLst>
                                    <p:set>
                                      <p:cBhvr>
                                        <p:cTn dur="1" fill="hold" id="26">
                                          <p:stCondLst>
                                            <p:cond delay="0"/>
                                          </p:stCondLst>
                                        </p:cTn>
                                        <p:tgtEl>
                                          <p:spTgt spid="48152"/>
                                        </p:tgtEl>
                                        <p:attrNameLst>
                                          <p:attrName>style.visibility</p:attrName>
                                        </p:attrNameLst>
                                      </p:cBhvr>
                                      <p:to>
                                        <p:strVal val="visible"/>
                                      </p:to>
                                    </p:set>
                                    <p:animEffect filter="">
                                      <p:cBhvr>
                                        <p:cTn dur="500" id="27"/>
                                        <p:tgtEl>
                                          <p:spTgt spid="48152"/>
                                        </p:tgtEl>
                                      </p:cBhvr>
                                    </p:animEffect>
                                  </p:childTnLst>
                                </p:cTn>
                              </p:par>
                            </p:childTnLst>
                          </p:cTn>
                        </p:par>
                        <p:par>
                          <p:cTn fill="hold" id="28" nodeType="afterGroup">
                            <p:stCondLst>
                              <p:cond delay="270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48152"/>
                                        </p:tgtEl>
                                        <p:attrNameLst>
                                          <p:attrName>style.visibility</p:attrName>
                                        </p:attrNameLst>
                                      </p:cBhvr>
                                      <p:to>
                                        <p:strVal val="visible"/>
                                      </p:to>
                                    </p:set>
                                    <p:animEffect filter="">
                                      <p:cBhvr>
                                        <p:cTn dur="500" id="31"/>
                                        <p:tgtEl>
                                          <p:spTgt spid="481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147"/>
      <p:bldP grpId="0" spid="48148"/>
      <p:bldP grpId="0" spid="48151"/>
      <p:bldP grpId="0" spid="48152" uiExpand="1"/>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915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9155"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9156"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9157"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49158"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49159"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49160"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49161"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49162"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49163"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49164"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49165"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49166"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916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2、制度层文化（中间层）</a:t>
            </a:r>
          </a:p>
        </p:txBody>
      </p:sp>
      <p:sp>
        <p:nvSpPr>
          <p:cNvPr id="49168" name="Text Box 44"/>
          <p:cNvSpPr>
            <a:spLocks noChangeArrowheads="1"/>
          </p:cNvSpPr>
          <p:nvPr/>
        </p:nvSpPr>
        <p:spPr bwMode="auto">
          <a:xfrm>
            <a:off x="7537449" y="2871788"/>
            <a:ext cx="43211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制度层文化，是指具有本企业文化特色的各种规章制度、道德规范和行为准则的总称，也包括企业内部长期形成的企业风俗，反映出特定企业组织的“游戏规则”。</a:t>
            </a:r>
          </a:p>
        </p:txBody>
      </p:sp>
      <p:sp>
        <p:nvSpPr>
          <p:cNvPr id="49169" name="Text Box 44"/>
          <p:cNvSpPr>
            <a:spLocks noChangeArrowheads="1"/>
          </p:cNvSpPr>
          <p:nvPr/>
        </p:nvSpPr>
        <p:spPr bwMode="auto">
          <a:xfrm>
            <a:off x="7537449" y="4454525"/>
            <a:ext cx="43211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制度层文化是企业文化理论研究与企业实际运作结合最紧密的部分，具有将精神文化转化为物质文化的功能，它属于企业文化的中间层。企业制度层有的也称之为行为层文化。</a:t>
            </a:r>
          </a:p>
        </p:txBody>
      </p:sp>
      <p:grpSp>
        <p:nvGrpSpPr>
          <p:cNvPr id="49170" name="Group 18"/>
          <p:cNvGrpSpPr/>
          <p:nvPr/>
        </p:nvGrpSpPr>
        <p:grpSpPr>
          <a:xfrm>
            <a:off x="409575" y="1416050"/>
            <a:ext cx="6889750" cy="4102100"/>
            <a:chExt cx="6891064" cy="4102084"/>
          </a:xfrm>
        </p:grpSpPr>
        <p:sp>
          <p:nvSpPr>
            <p:cNvPr id="49171" name="椭圆 13"/>
            <p:cNvSpPr>
              <a:spLocks noChangeArrowheads="1"/>
            </p:cNvSpPr>
            <p:nvPr/>
          </p:nvSpPr>
          <p:spPr bwMode="auto">
            <a:xfrm>
              <a:off x="0" y="0"/>
              <a:ext cx="6891064" cy="4102084"/>
            </a:xfrm>
            <a:custGeom>
              <a:gdLst>
                <a:gd fmla="*/ 0 w 6891064" name="T0"/>
                <a:gd fmla="*/ 0 h 4102084" name="T1"/>
                <a:gd fmla="*/ 6891064 w 6891064" name="T2"/>
                <a:gd fmla="*/ 4102084 h 4102084" name="T3"/>
              </a:gdLst>
              <a:rect b="T3" l="T0" r="T2" t="T1"/>
              <a:pathLst/>
            </a:custGeom>
            <a:gradFill rotWithShape="1">
              <a:gsLst>
                <a:gs pos="0">
                  <a:srgbClr val="67922E"/>
                </a:gs>
                <a:gs pos="31000">
                  <a:srgbClr val="BBD927"/>
                </a:gs>
                <a:gs pos="100000">
                  <a:srgbClr val="91A52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9172" name="椭圆 32"/>
            <p:cNvSpPr>
              <a:spLocks noChangeArrowheads="1"/>
            </p:cNvSpPr>
            <p:nvPr/>
          </p:nvSpPr>
          <p:spPr bwMode="auto">
            <a:xfrm>
              <a:off x="238604" y="258740"/>
              <a:ext cx="2142238" cy="21422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9173" name="椭圆 33"/>
            <p:cNvSpPr>
              <a:spLocks noChangeArrowheads="1"/>
            </p:cNvSpPr>
            <p:nvPr/>
          </p:nvSpPr>
          <p:spPr bwMode="auto">
            <a:xfrm>
              <a:off x="2016224" y="1701344"/>
              <a:ext cx="2142238" cy="21422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9174" name="椭圆 34"/>
            <p:cNvSpPr>
              <a:spLocks noChangeArrowheads="1"/>
            </p:cNvSpPr>
            <p:nvPr/>
          </p:nvSpPr>
          <p:spPr bwMode="auto">
            <a:xfrm>
              <a:off x="648072" y="2488776"/>
              <a:ext cx="1071119" cy="107111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9175" name="椭圆 35"/>
            <p:cNvSpPr>
              <a:spLocks noChangeArrowheads="1"/>
            </p:cNvSpPr>
            <p:nvPr/>
          </p:nvSpPr>
          <p:spPr bwMode="auto">
            <a:xfrm>
              <a:off x="4499433" y="1417657"/>
              <a:ext cx="2142238" cy="21422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49176" name="TextBox 36"/>
          <p:cNvSpPr>
            <a:spLocks noChangeArrowheads="1"/>
          </p:cNvSpPr>
          <p:nvPr/>
        </p:nvSpPr>
        <p:spPr bwMode="auto">
          <a:xfrm>
            <a:off x="1125538" y="4297363"/>
            <a:ext cx="9144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4F6128"/>
                </a:solidFill>
                <a:latin charset="-122" panose="020b0503020204020204" pitchFamily="34" typeface="微软雅黑"/>
                <a:ea charset="-122" panose="020b0503020204020204" pitchFamily="34" typeface="微软雅黑"/>
                <a:sym charset="-122" panose="020b0503020204020204" pitchFamily="34" typeface="微软雅黑"/>
              </a:rPr>
              <a:t>制度</a:t>
            </a:r>
          </a:p>
        </p:txBody>
      </p:sp>
      <p:sp>
        <p:nvSpPr>
          <p:cNvPr id="49177" name="TextBox 37"/>
          <p:cNvSpPr>
            <a:spLocks noChangeArrowheads="1"/>
          </p:cNvSpPr>
          <p:nvPr/>
        </p:nvSpPr>
        <p:spPr bwMode="auto">
          <a:xfrm>
            <a:off x="839788" y="2422525"/>
            <a:ext cx="181451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2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各组织普遍存在的管理制度；如人事管理制度（有的融入《员工手册》当中）。</a:t>
            </a:r>
          </a:p>
        </p:txBody>
      </p:sp>
      <p:sp>
        <p:nvSpPr>
          <p:cNvPr id="49178" name="TextBox 38"/>
          <p:cNvSpPr>
            <a:spLocks noChangeArrowheads="1"/>
          </p:cNvSpPr>
          <p:nvPr/>
        </p:nvSpPr>
        <p:spPr bwMode="auto">
          <a:xfrm>
            <a:off x="1066800" y="2055813"/>
            <a:ext cx="1285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rgbClr val="4F6128"/>
                </a:solidFill>
                <a:latin charset="-122" panose="020b0503020204020204" pitchFamily="34" typeface="微软雅黑"/>
                <a:ea charset="-122" panose="020b0503020204020204" pitchFamily="34" typeface="微软雅黑"/>
                <a:sym charset="-122" panose="020b0503020204020204" pitchFamily="34" typeface="微软雅黑"/>
              </a:rPr>
              <a:t>一般制度</a:t>
            </a:r>
          </a:p>
        </p:txBody>
      </p:sp>
      <p:sp>
        <p:nvSpPr>
          <p:cNvPr id="49179" name="TextBox 39"/>
          <p:cNvSpPr>
            <a:spLocks noChangeArrowheads="1"/>
          </p:cNvSpPr>
          <p:nvPr/>
        </p:nvSpPr>
        <p:spPr bwMode="auto">
          <a:xfrm>
            <a:off x="2625725" y="3879850"/>
            <a:ext cx="181292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2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组织特有的一些制度，如员工评议干部制度、干部员工平等对话制度、总结表彰制度等。</a:t>
            </a:r>
          </a:p>
        </p:txBody>
      </p:sp>
      <p:sp>
        <p:nvSpPr>
          <p:cNvPr id="49180" name="TextBox 40"/>
          <p:cNvSpPr>
            <a:spLocks noChangeArrowheads="1"/>
          </p:cNvSpPr>
          <p:nvPr/>
        </p:nvSpPr>
        <p:spPr bwMode="auto">
          <a:xfrm>
            <a:off x="2851150" y="3514725"/>
            <a:ext cx="1285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rgbClr val="4F6128"/>
                </a:solidFill>
                <a:latin charset="-122" panose="020b0503020204020204" pitchFamily="34" typeface="微软雅黑"/>
                <a:ea charset="-122" panose="020b0503020204020204" pitchFamily="34" typeface="微软雅黑"/>
                <a:sym charset="-122" panose="020b0503020204020204" pitchFamily="34" typeface="微软雅黑"/>
              </a:rPr>
              <a:t>特殊制度</a:t>
            </a:r>
          </a:p>
        </p:txBody>
      </p:sp>
      <p:sp>
        <p:nvSpPr>
          <p:cNvPr id="49181" name="TextBox 41"/>
          <p:cNvSpPr>
            <a:spLocks noChangeArrowheads="1"/>
          </p:cNvSpPr>
          <p:nvPr/>
        </p:nvSpPr>
        <p:spPr bwMode="auto">
          <a:xfrm>
            <a:off x="5146675" y="3636963"/>
            <a:ext cx="1814513"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2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它是指组织内部长期形成、约定俗成的典礼、仪式、风俗活动等。</a:t>
            </a:r>
          </a:p>
        </p:txBody>
      </p:sp>
      <p:sp>
        <p:nvSpPr>
          <p:cNvPr id="49182" name="TextBox 42"/>
          <p:cNvSpPr>
            <a:spLocks noChangeArrowheads="1"/>
          </p:cNvSpPr>
          <p:nvPr/>
        </p:nvSpPr>
        <p:spPr bwMode="auto">
          <a:xfrm>
            <a:off x="5373688" y="3270250"/>
            <a:ext cx="1285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rgbClr val="4F6128"/>
                </a:solidFill>
                <a:latin charset="-122" panose="020b0503020204020204" pitchFamily="34" typeface="微软雅黑"/>
                <a:ea charset="-122" panose="020b0503020204020204" pitchFamily="34" typeface="微软雅黑"/>
                <a:sym charset="-122" panose="020b0503020204020204" pitchFamily="34" typeface="微软雅黑"/>
              </a:rPr>
              <a:t>组织风俗</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9168"/>
                                        </p:tgtEl>
                                        <p:attrNameLst>
                                          <p:attrName>style.visibility</p:attrName>
                                        </p:attrNameLst>
                                      </p:cBhvr>
                                      <p:to>
                                        <p:strVal val="visible"/>
                                      </p:to>
                                    </p:set>
                                    <p:animScale>
                                      <p:cBhvr>
                                        <p:cTn decel="50000" dur="1000" fill="hold" id="7">
                                          <p:stCondLst>
                                            <p:cond delay="0"/>
                                          </p:stCondLst>
                                        </p:cTn>
                                        <p:tgtEl>
                                          <p:spTgt spid="491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49168"/>
                                        </p:tgtEl>
                                        <p:attrNameLst>
                                          <p:attrName>ppt_x,ppt_y</p:attrName>
                                        </p:attrNameLst>
                                      </p:cBhvr>
                                      <p:rCtr x="0" y="0"/>
                                    </p:animMotion>
                                    <p:animEffect filter="">
                                      <p:cBhvr>
                                        <p:cTn dur="1000" id="9"/>
                                        <p:tgtEl>
                                          <p:spTgt spid="49168"/>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49169"/>
                                        </p:tgtEl>
                                        <p:attrNameLst>
                                          <p:attrName>style.visibility</p:attrName>
                                        </p:attrNameLst>
                                      </p:cBhvr>
                                      <p:to>
                                        <p:strVal val="visible"/>
                                      </p:to>
                                    </p:set>
                                    <p:animScale>
                                      <p:cBhvr>
                                        <p:cTn decel="50000" dur="1000" fill="hold" id="12">
                                          <p:stCondLst>
                                            <p:cond delay="0"/>
                                          </p:stCondLst>
                                        </p:cTn>
                                        <p:tgtEl>
                                          <p:spTgt spid="491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49169"/>
                                        </p:tgtEl>
                                        <p:attrNameLst>
                                          <p:attrName>ppt_x,ppt_y</p:attrName>
                                        </p:attrNameLst>
                                      </p:cBhvr>
                                      <p:rCtr x="0" y="0"/>
                                    </p:animMotion>
                                    <p:animEffect filter="">
                                      <p:cBhvr>
                                        <p:cTn dur="1000" id="14"/>
                                        <p:tgtEl>
                                          <p:spTgt spid="49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168"/>
      <p:bldP grpId="0" spid="49169"/>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17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0179"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0180"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0181"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50182"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50183"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50184"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50185"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50186"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50187"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0188"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50189"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50190"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019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3、物质层文化（外显层）</a:t>
            </a:r>
          </a:p>
        </p:txBody>
      </p:sp>
      <p:pic>
        <p:nvPicPr>
          <p:cNvPr id="50192" name="Picture 3"/>
          <p:cNvPicPr>
            <a:picLocks noChangeArrowheads="1" noChangeAspect="1"/>
          </p:cNvPicPr>
          <p:nvPr/>
        </p:nvPicPr>
        <p:blipFill>
          <a:blip r:embed="rId4">
            <a:extLst>
              <a:ext uri="{28A0092B-C50C-407E-A947-70E740481C1C}">
                <a14:useLocalDpi val="0"/>
              </a:ext>
            </a:extLst>
          </a:blip>
          <a:stretch>
            <a:fillRect/>
          </a:stretch>
        </p:blipFill>
        <p:spPr bwMode="auto">
          <a:xfrm flipH="1">
            <a:off x="0" y="1438275"/>
            <a:ext cx="7489825" cy="508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0193" name="Text Box 44"/>
          <p:cNvSpPr>
            <a:spLocks noChangeArrowheads="1"/>
          </p:cNvSpPr>
          <p:nvPr/>
        </p:nvSpPr>
        <p:spPr bwMode="auto">
          <a:xfrm>
            <a:off x="7321549" y="2628900"/>
            <a:ext cx="45370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物质层又可以称为器物层，是企业文化在物质上的体现，是企业创造的看得见、摸得着的直观物质文化，反映出企业的大众传播形象。</a:t>
            </a:r>
          </a:p>
        </p:txBody>
      </p:sp>
      <p:sp>
        <p:nvSpPr>
          <p:cNvPr id="50194" name="Text Box 44"/>
          <p:cNvSpPr>
            <a:spLocks noChangeArrowheads="1"/>
          </p:cNvSpPr>
          <p:nvPr/>
        </p:nvSpPr>
        <p:spPr bwMode="auto">
          <a:xfrm>
            <a:off x="7321549" y="3978275"/>
            <a:ext cx="45370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企业生产的产品和提供的服务是企业生产经营的成果，它是企业物质文化的首要内容。其次是企业创造的生产环境、企业建筑、企业广告、产品包装与设计、员工服饰等，它们都是企业物质文化的主要内容。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50193"/>
                                        </p:tgtEl>
                                        <p:attrNameLst>
                                          <p:attrName>style.visibility</p:attrName>
                                        </p:attrNameLst>
                                      </p:cBhvr>
                                      <p:to>
                                        <p:strVal val="visible"/>
                                      </p:to>
                                    </p:set>
                                    <p:animScale>
                                      <p:cBhvr>
                                        <p:cTn decel="50000" dur="1000" fill="hold" id="7">
                                          <p:stCondLst>
                                            <p:cond delay="0"/>
                                          </p:stCondLst>
                                        </p:cTn>
                                        <p:tgtEl>
                                          <p:spTgt spid="5019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50193"/>
                                        </p:tgtEl>
                                        <p:attrNameLst>
                                          <p:attrName>ppt_x,ppt_y</p:attrName>
                                        </p:attrNameLst>
                                      </p:cBhvr>
                                      <p:rCtr x="0" y="0"/>
                                    </p:animMotion>
                                    <p:animEffect filter="">
                                      <p:cBhvr>
                                        <p:cTn dur="1000" id="9"/>
                                        <p:tgtEl>
                                          <p:spTgt spid="50193"/>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50194"/>
                                        </p:tgtEl>
                                        <p:attrNameLst>
                                          <p:attrName>style.visibility</p:attrName>
                                        </p:attrNameLst>
                                      </p:cBhvr>
                                      <p:to>
                                        <p:strVal val="visible"/>
                                      </p:to>
                                    </p:set>
                                    <p:animScale>
                                      <p:cBhvr>
                                        <p:cTn decel="50000" dur="1000" fill="hold" id="12">
                                          <p:stCondLst>
                                            <p:cond delay="0"/>
                                          </p:stCondLst>
                                        </p:cTn>
                                        <p:tgtEl>
                                          <p:spTgt spid="5019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50194"/>
                                        </p:tgtEl>
                                        <p:attrNameLst>
                                          <p:attrName>ppt_x,ppt_y</p:attrName>
                                        </p:attrNameLst>
                                      </p:cBhvr>
                                      <p:rCtr x="0" y="0"/>
                                    </p:animMotion>
                                    <p:animEffect filter="">
                                      <p:cBhvr>
                                        <p:cTn dur="1000" id="14"/>
                                        <p:tgtEl>
                                          <p:spTgt spid="501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193"/>
      <p:bldP grpId="0" spid="50194"/>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0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03"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1204"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1205"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51206"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51207"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51208"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51209"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51210"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51211"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1212"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51213"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512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1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4、企业文化的同心圆模型</a:t>
            </a:r>
          </a:p>
        </p:txBody>
      </p:sp>
      <p:sp>
        <p:nvSpPr>
          <p:cNvPr id="51216" name="Text Box 44"/>
          <p:cNvSpPr>
            <a:spLocks noChangeArrowheads="1"/>
          </p:cNvSpPr>
          <p:nvPr/>
        </p:nvSpPr>
        <p:spPr bwMode="auto">
          <a:xfrm>
            <a:off x="7034214" y="2068513"/>
            <a:ext cx="48244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企业文化的核心层、制度层、物质层共同形成一个完整的体系，三个层面的内容对企业的运营都缺一不可。一般而言，企业文化建设的物质层内容相对容易解决，制度层的工作明显难度较大，而核心层的构造和改变则最为不易。</a:t>
            </a:r>
          </a:p>
        </p:txBody>
      </p:sp>
      <p:sp>
        <p:nvSpPr>
          <p:cNvPr id="51217" name="Text Box 44"/>
          <p:cNvSpPr>
            <a:spLocks noChangeArrowheads="1"/>
          </p:cNvSpPr>
          <p:nvPr/>
        </p:nvSpPr>
        <p:spPr bwMode="auto">
          <a:xfrm>
            <a:off x="7034214" y="3978275"/>
            <a:ext cx="48244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在有关企业文化的研究中，常常会用到图示的“企业文化同心圆”，它比较形象和深刻地演绎了企业文化精神层、制度层、物质层三个层面的系统性辩证关系。</a:t>
            </a:r>
          </a:p>
        </p:txBody>
      </p:sp>
      <p:sp>
        <p:nvSpPr>
          <p:cNvPr id="51218" name="Oval 4"/>
          <p:cNvSpPr>
            <a:spLocks noChangeArrowheads="1"/>
          </p:cNvSpPr>
          <p:nvPr/>
        </p:nvSpPr>
        <p:spPr bwMode="auto">
          <a:xfrm>
            <a:off x="1778000" y="2349500"/>
            <a:ext cx="3095625" cy="3095625"/>
          </a:xfrm>
          <a:prstGeom prst="ellipse">
            <a:avLst/>
          </a:prstGeom>
          <a:gradFill rotWithShape="1">
            <a:gsLst>
              <a:gs pos="0">
                <a:srgbClr val="759436"/>
              </a:gs>
              <a:gs pos="79999">
                <a:srgbClr val="9BC247"/>
              </a:gs>
              <a:gs pos="100000">
                <a:srgbClr val="9BC545"/>
              </a:gs>
            </a:gsLst>
            <a:lin ang="5400000" scaled="1"/>
          </a:gradFill>
          <a:ln cap="flat" cmpd="sng" w="9525">
            <a:solidFill>
              <a:schemeClr val="bg1"/>
            </a:solidFill>
            <a:round/>
          </a:ln>
        </p:spPr>
        <p:txBody>
          <a:bodyPr anchor="ctr" wrap="none"/>
          <a:lstStyle/>
          <a:p>
            <a:endParaRPr altLang="zh-CN" lang="zh-CN">
              <a:solidFill>
                <a:srgbClr val="FFFFFF"/>
              </a:solidFill>
              <a:latin charset="0" panose="020f0502020204030204" pitchFamily="34" typeface="Calibri"/>
              <a:cs charset="0" panose="020f0502020204030204" pitchFamily="34" typeface="Calibri"/>
              <a:sym charset="0" panose="020f0502020204030204" pitchFamily="34" typeface="Calibri"/>
            </a:endParaRPr>
          </a:p>
        </p:txBody>
      </p:sp>
      <p:sp>
        <p:nvSpPr>
          <p:cNvPr id="51219" name="Oval 6"/>
          <p:cNvSpPr>
            <a:spLocks noChangeArrowheads="1"/>
          </p:cNvSpPr>
          <p:nvPr/>
        </p:nvSpPr>
        <p:spPr bwMode="auto">
          <a:xfrm>
            <a:off x="2244725" y="2817813"/>
            <a:ext cx="2160588" cy="2160587"/>
          </a:xfrm>
          <a:prstGeom prst="ellipse">
            <a:avLst/>
          </a:prstGeom>
          <a:gradFill rotWithShape="1">
            <a:gsLst>
              <a:gs pos="0">
                <a:srgbClr val="C96C1F"/>
              </a:gs>
              <a:gs pos="79999">
                <a:srgbClr val="FF8F33"/>
              </a:gs>
              <a:gs pos="100000">
                <a:srgbClr val="FF8F35"/>
              </a:gs>
            </a:gsLst>
            <a:lin ang="5400000" scaled="1"/>
          </a:gradFill>
          <a:ln cap="flat" cmpd="sng" w="9525">
            <a:solidFill>
              <a:schemeClr val="bg1"/>
            </a:solidFill>
            <a:round/>
          </a:ln>
        </p:spPr>
        <p:txBody>
          <a:bodyPr anchor="ctr" bIns="30632" lIns="61265" rIns="61265" tIns="30632"/>
          <a:lstStyle/>
          <a:p>
            <a:pPr algn="ctr"/>
            <a:r>
              <a:rPr altLang="en-US" b="1" lang="zh-CN" sz="1000">
                <a:solidFill>
                  <a:srgbClr val="000000"/>
                </a:solidFill>
                <a:latin charset="0" panose="02020603050405020304" pitchFamily="18" typeface="Times New Roman"/>
                <a:ea charset="-122" panose="02010609060101010101" pitchFamily="49" typeface="黑体"/>
                <a:sym charset="-122" panose="02010609060101010101" pitchFamily="49" typeface="黑体"/>
              </a:rPr>
              <a:t> </a:t>
            </a:r>
          </a:p>
        </p:txBody>
      </p:sp>
      <p:sp>
        <p:nvSpPr>
          <p:cNvPr id="51220" name="Text Box 7"/>
          <p:cNvSpPr>
            <a:spLocks noChangeArrowheads="1"/>
          </p:cNvSpPr>
          <p:nvPr/>
        </p:nvSpPr>
        <p:spPr bwMode="auto">
          <a:xfrm>
            <a:off x="2811463" y="5033962"/>
            <a:ext cx="992187" cy="335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0632" lIns="61265" rIns="61265" tIns="30632">
            <a:spAutoFit/>
          </a:bodyPr>
          <a:lstStyle/>
          <a:p>
            <a:pPr algn="ctr"/>
            <a:r>
              <a:rPr altLang="en-US" lang="zh-CN">
                <a:solidFill>
                  <a:srgbClr val="FFFFFF"/>
                </a:solidFill>
                <a:latin charset="0" panose="02020603050405020304" pitchFamily="18" typeface="Times New Roman"/>
                <a:ea charset="-122" panose="020b0503020204020204" pitchFamily="34" typeface="微软雅黑"/>
                <a:sym charset="-122" panose="02010609060101010101" pitchFamily="49" typeface="黑体"/>
              </a:rPr>
              <a:t>物质层</a:t>
            </a:r>
          </a:p>
        </p:txBody>
      </p:sp>
      <p:sp>
        <p:nvSpPr>
          <p:cNvPr id="51221" name="Text Box 21"/>
          <p:cNvSpPr>
            <a:spLocks noChangeArrowheads="1"/>
          </p:cNvSpPr>
          <p:nvPr/>
        </p:nvSpPr>
        <p:spPr bwMode="auto">
          <a:xfrm>
            <a:off x="2811463" y="4530725"/>
            <a:ext cx="992187" cy="335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0632" lIns="61265" rIns="61265" tIns="30632">
            <a:spAutoFit/>
          </a:bodyPr>
          <a:lstStyle/>
          <a:p>
            <a:pPr algn="ctr"/>
            <a:r>
              <a:rPr altLang="en-US" lang="zh-CN">
                <a:solidFill>
                  <a:srgbClr val="FFFFFF"/>
                </a:solidFill>
                <a:latin charset="0" panose="02020603050405020304" pitchFamily="18" typeface="Times New Roman"/>
                <a:ea charset="-122" panose="020b0503020204020204" pitchFamily="34" typeface="微软雅黑"/>
                <a:sym charset="-122" panose="02010609060101010101" pitchFamily="49" typeface="黑体"/>
              </a:rPr>
              <a:t>制度层</a:t>
            </a:r>
          </a:p>
        </p:txBody>
      </p:sp>
      <p:sp>
        <p:nvSpPr>
          <p:cNvPr id="51222" name="Oval 8"/>
          <p:cNvSpPr>
            <a:spLocks noChangeArrowheads="1"/>
          </p:cNvSpPr>
          <p:nvPr/>
        </p:nvSpPr>
        <p:spPr bwMode="auto">
          <a:xfrm>
            <a:off x="2732088" y="3303588"/>
            <a:ext cx="1187450" cy="1187450"/>
          </a:xfrm>
          <a:prstGeom prst="ellipse">
            <a:avLst/>
          </a:prstGeom>
          <a:gradFill rotWithShape="1">
            <a:gsLst>
              <a:gs pos="0">
                <a:srgbClr val="992F2B"/>
              </a:gs>
              <a:gs pos="79999">
                <a:srgbClr val="C93D39"/>
              </a:gs>
              <a:gs pos="100000">
                <a:srgbClr val="CD3A36"/>
              </a:gs>
            </a:gsLst>
            <a:lin ang="5400000" scaled="1"/>
          </a:gradFill>
          <a:ln cap="flat" cmpd="sng" w="9525">
            <a:solidFill>
              <a:schemeClr val="bg1"/>
            </a:solidFill>
            <a:round/>
          </a:ln>
        </p:spPr>
        <p:txBody>
          <a:bodyPr anchor="ctr" bIns="30632" lIns="61265" rIns="61265" tIns="30632"/>
          <a:lstStyle/>
          <a:p>
            <a:pPr algn="ctr"/>
            <a:r>
              <a:rPr altLang="en-US" lang="zh-CN">
                <a:solidFill>
                  <a:srgbClr val="FFFFFF"/>
                </a:solidFill>
                <a:latin charset="0" panose="02020603050405020304" pitchFamily="18" typeface="Times New Roman"/>
                <a:ea charset="-122" panose="020b0503020204020204" pitchFamily="34" typeface="微软雅黑"/>
                <a:sym charset="-122" panose="02010609060101010101" pitchFamily="49" typeface="黑体"/>
              </a:rPr>
              <a:t>精神层</a:t>
            </a:r>
          </a:p>
        </p:txBody>
      </p:sp>
      <p:sp>
        <p:nvSpPr>
          <p:cNvPr id="51223" name="线形标注 3(带强调线) 31"/>
          <p:cNvSpPr/>
          <p:nvPr/>
        </p:nvSpPr>
        <p:spPr bwMode="auto">
          <a:xfrm>
            <a:off x="3848100" y="1555750"/>
            <a:ext cx="2536825" cy="649288"/>
          </a:xfrm>
          <a:prstGeom prst="accentCallout3">
            <a:avLst>
              <a:gd fmla="val 18750" name="adj1"/>
              <a:gd fmla="val -8329" name="adj2"/>
              <a:gd fmla="val 18750" name="adj3"/>
              <a:gd fmla="val -16667" name="adj4"/>
              <a:gd fmla="val 100000" name="adj5"/>
              <a:gd fmla="val -16667" name="adj6"/>
              <a:gd fmla="val 237495" name="adj7"/>
              <a:gd fmla="val 431" name="adj8"/>
            </a:avLst>
          </a:prstGeom>
          <a:noFill/>
          <a:ln cap="flat" cmpd="sng" w="9525">
            <a:solidFill>
              <a:srgbClr val="E36C09">
                <a:alpha val="65999"/>
              </a:srgbClr>
            </a:solidFill>
            <a:miter lim="800000"/>
          </a:ln>
          <a:extLst>
            <a:ext uri="{909E8E84-426E-40DD-AFC4-6F175D3DCCD1}">
              <a14:hiddenFill>
                <a:solidFill>
                  <a:srgbClr val="FFFFFF"/>
                </a:solidFill>
              </a14:hiddenFill>
            </a:ext>
          </a:extLst>
        </p:spPr>
        <p:txBody>
          <a:bodyPr anchor="ctr"/>
          <a:lstStyle/>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企业的内部游戏规则</a:t>
            </a:r>
          </a:p>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企业文化的制度保证</a:t>
            </a:r>
          </a:p>
        </p:txBody>
      </p:sp>
      <p:sp>
        <p:nvSpPr>
          <p:cNvPr id="51224" name="线形标注 3(带强调线) 1"/>
          <p:cNvSpPr/>
          <p:nvPr/>
        </p:nvSpPr>
        <p:spPr bwMode="auto">
          <a:xfrm>
            <a:off x="868363" y="1555750"/>
            <a:ext cx="2439987" cy="649288"/>
          </a:xfrm>
          <a:prstGeom prst="accentCallout3">
            <a:avLst>
              <a:gd fmla="val 18750" name="adj1"/>
              <a:gd fmla="val -8329" name="adj2"/>
              <a:gd fmla="val 18750" name="adj3"/>
              <a:gd fmla="val -16667" name="adj4"/>
              <a:gd fmla="val 100000" name="adj5"/>
              <a:gd fmla="val -16667" name="adj6"/>
              <a:gd fmla="val 327278" name="adj7"/>
              <a:gd fmla="val 80213" name="adj8"/>
            </a:avLst>
          </a:prstGeom>
          <a:noFill/>
          <a:ln cap="flat" cmpd="sng" w="9525">
            <a:solidFill>
              <a:srgbClr val="FF4B4B">
                <a:alpha val="65999"/>
              </a:srgbClr>
            </a:solidFill>
            <a:miter lim="800000"/>
          </a:ln>
          <a:extLst>
            <a:ext uri="{909E8E84-426E-40DD-AFC4-6F175D3DCCD1}">
              <a14:hiddenFill>
                <a:solidFill>
                  <a:srgbClr val="FFFFFF"/>
                </a:solidFill>
              </a14:hiddenFill>
            </a:ext>
          </a:extLst>
        </p:spPr>
        <p:txBody>
          <a:bodyPr anchor="ctr"/>
          <a:lstStyle/>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企业的核心价值导向</a:t>
            </a:r>
          </a:p>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企业文化的深层内涵</a:t>
            </a:r>
          </a:p>
        </p:txBody>
      </p:sp>
      <p:sp>
        <p:nvSpPr>
          <p:cNvPr id="51225" name="线形标注 2(带强调线) 34"/>
          <p:cNvSpPr/>
          <p:nvPr/>
        </p:nvSpPr>
        <p:spPr bwMode="auto">
          <a:xfrm>
            <a:off x="3705225" y="5661025"/>
            <a:ext cx="2824163" cy="612775"/>
          </a:xfrm>
          <a:prstGeom prst="accentCallout2">
            <a:avLst>
              <a:gd fmla="val 18750" name="adj1"/>
              <a:gd fmla="val -8329" name="adj2"/>
              <a:gd fmla="val 18750" name="adj3"/>
              <a:gd fmla="val -16667" name="adj4"/>
              <a:gd fmla="val -51162" name="adj5"/>
              <a:gd fmla="val -21657" name="adj6"/>
            </a:avLst>
          </a:prstGeom>
          <a:noFill/>
          <a:ln cap="flat" cmpd="sng" w="9525">
            <a:solidFill>
              <a:srgbClr val="76B531">
                <a:alpha val="65999"/>
              </a:srgbClr>
            </a:solidFill>
            <a:miter lim="800000"/>
          </a:ln>
          <a:extLst>
            <a:ext uri="{909E8E84-426E-40DD-AFC4-6F175D3DCCD1}">
              <a14:hiddenFill>
                <a:solidFill>
                  <a:srgbClr val="FFFFFF"/>
                </a:solidFill>
              </a14:hiddenFill>
            </a:ext>
          </a:extLst>
        </p:spPr>
        <p:txBody>
          <a:bodyPr anchor="ctr"/>
          <a:lstStyle/>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企业的大众传播形象</a:t>
            </a:r>
          </a:p>
          <a:p>
            <a:pPr algn="just">
              <a:lnSpc>
                <a:spcPct val="130000"/>
              </a:lnSpc>
            </a:pPr>
            <a:r>
              <a:rPr altLang="en-US" lang="zh-CN" sz="16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企业文化的外在表现</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51216"/>
                                        </p:tgtEl>
                                        <p:attrNameLst>
                                          <p:attrName>style.visibility</p:attrName>
                                        </p:attrNameLst>
                                      </p:cBhvr>
                                      <p:to>
                                        <p:strVal val="visible"/>
                                      </p:to>
                                    </p:set>
                                    <p:animScale>
                                      <p:cBhvr>
                                        <p:cTn decel="50000" dur="1000" fill="hold" id="7">
                                          <p:stCondLst>
                                            <p:cond delay="0"/>
                                          </p:stCondLst>
                                        </p:cTn>
                                        <p:tgtEl>
                                          <p:spTgt spid="512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51216"/>
                                        </p:tgtEl>
                                        <p:attrNameLst>
                                          <p:attrName>ppt_x,ppt_y</p:attrName>
                                        </p:attrNameLst>
                                      </p:cBhvr>
                                      <p:rCtr x="0" y="0"/>
                                    </p:animMotion>
                                    <p:animEffect filter="">
                                      <p:cBhvr>
                                        <p:cTn dur="1000" id="9"/>
                                        <p:tgtEl>
                                          <p:spTgt spid="51216"/>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51217"/>
                                        </p:tgtEl>
                                        <p:attrNameLst>
                                          <p:attrName>style.visibility</p:attrName>
                                        </p:attrNameLst>
                                      </p:cBhvr>
                                      <p:to>
                                        <p:strVal val="visible"/>
                                      </p:to>
                                    </p:set>
                                    <p:animScale>
                                      <p:cBhvr>
                                        <p:cTn decel="50000" dur="1000" fill="hold" id="12">
                                          <p:stCondLst>
                                            <p:cond delay="0"/>
                                          </p:stCondLst>
                                        </p:cTn>
                                        <p:tgtEl>
                                          <p:spTgt spid="512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51217"/>
                                        </p:tgtEl>
                                        <p:attrNameLst>
                                          <p:attrName>ppt_x,ppt_y</p:attrName>
                                        </p:attrNameLst>
                                      </p:cBhvr>
                                      <p:rCtr x="0" y="0"/>
                                    </p:animMotion>
                                    <p:animEffect filter="">
                                      <p:cBhvr>
                                        <p:cTn dur="1000" id="14"/>
                                        <p:tgtEl>
                                          <p:spTgt spid="512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16"/>
      <p:bldP grpId="0" spid="51217"/>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22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2227" name="直接连接符 3"/>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2228" name="直接连接符 4"/>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2229" name="TextBox 5"/>
          <p:cNvSpPr>
            <a:spLocks noChangeArrowheads="1"/>
          </p:cNvSpPr>
          <p:nvPr/>
        </p:nvSpPr>
        <p:spPr bwMode="auto">
          <a:xfrm>
            <a:off x="3808412"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10600030101010101" pitchFamily="2" typeface="宋体"/>
              </a:rPr>
              <a:t>文化知识概述</a:t>
            </a:r>
          </a:p>
        </p:txBody>
      </p:sp>
      <p:sp>
        <p:nvSpPr>
          <p:cNvPr id="52230" name="TextBox 6"/>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76B531"/>
                </a:solidFill>
                <a:latin charset="0" panose="02020500000000000000" pitchFamily="18" typeface="Broadway"/>
                <a:ea charset="-122" panose="02010609060101010101" pitchFamily="49" typeface="楷体"/>
                <a:sym charset="-122" pitchFamily="1" typeface="经典繁仿黑"/>
              </a:rPr>
              <a:t>LOGO</a:t>
            </a:r>
          </a:p>
        </p:txBody>
      </p:sp>
      <p:sp>
        <p:nvSpPr>
          <p:cNvPr id="52231" name="直接连接符 7"/>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52232" name="直接连接符 8"/>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52233" name="直接连接符 9"/>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52234" name="矩形 10"/>
          <p:cNvSpPr>
            <a:spLocks noChangeArrowheads="1"/>
          </p:cNvSpPr>
          <p:nvPr/>
        </p:nvSpPr>
        <p:spPr bwMode="auto">
          <a:xfrm>
            <a:off x="11033125" y="503238"/>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52235" name="直接连接符 11"/>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52236" name="TextBox 12"/>
          <p:cNvSpPr>
            <a:spLocks noChangeArrowheads="1"/>
          </p:cNvSpPr>
          <p:nvPr/>
        </p:nvSpPr>
        <p:spPr bwMode="auto">
          <a:xfrm>
            <a:off x="6270624" y="5032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52237" name="TextBox 13"/>
          <p:cNvSpPr>
            <a:spLocks noChangeArrowheads="1"/>
          </p:cNvSpPr>
          <p:nvPr/>
        </p:nvSpPr>
        <p:spPr bwMode="auto">
          <a:xfrm>
            <a:off x="8734424" y="457200"/>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企业文化体系</a:t>
            </a:r>
          </a:p>
        </p:txBody>
      </p:sp>
      <p:pic>
        <p:nvPicPr>
          <p:cNvPr id="522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223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4、企业文化的同心圆模型</a:t>
            </a:r>
          </a:p>
        </p:txBody>
      </p:sp>
      <p:pic>
        <p:nvPicPr>
          <p:cNvPr id="52240" name="Picture 2"/>
          <p:cNvPicPr>
            <a:picLocks noChangeArrowheads="1" noChangeAspect="1"/>
          </p:cNvPicPr>
          <p:nvPr/>
        </p:nvPicPr>
        <p:blipFill>
          <a:blip r:embed="rId4">
            <a:extLst>
              <a:ext uri="{28A0092B-C50C-407E-A947-70E740481C1C}">
                <a14:useLocalDpi val="0"/>
              </a:ext>
            </a:extLst>
          </a:blip>
          <a:stretch>
            <a:fillRect/>
          </a:stretch>
        </p:blipFill>
        <p:spPr bwMode="auto">
          <a:xfrm>
            <a:off x="1435100" y="1339850"/>
            <a:ext cx="9571038" cy="5337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2241" name="TextBox 13"/>
          <p:cNvSpPr>
            <a:spLocks noChangeArrowheads="1"/>
          </p:cNvSpPr>
          <p:nvPr/>
        </p:nvSpPr>
        <p:spPr bwMode="auto">
          <a:xfrm rot="18836568">
            <a:off x="1167708" y="2312825"/>
            <a:ext cx="26479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案例：海尔的三层文化</a:t>
            </a:r>
          </a:p>
        </p:txBody>
      </p:sp>
      <p:sp>
        <p:nvSpPr>
          <p:cNvPr id="52242" name="Text Box 44"/>
          <p:cNvSpPr>
            <a:spLocks noChangeArrowheads="1"/>
          </p:cNvSpPr>
          <p:nvPr/>
        </p:nvSpPr>
        <p:spPr bwMode="auto">
          <a:xfrm>
            <a:off x="3544888" y="1846263"/>
            <a:ext cx="56483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张瑞敏就是把海尔文化按照上述的同心圆进行划分的。他说，因此，当一个人注意海尔文化时，首先看到的是整洁规范的厂容厂貌、秩序井然的管理生产，接着就是优良的产品质量和服务质量，这都是物质层的东西。这些东西都需要制定一套完善的制度、规范和标准来规范，这就到了制度层面上。</a:t>
            </a:r>
          </a:p>
        </p:txBody>
      </p:sp>
      <p:sp>
        <p:nvSpPr>
          <p:cNvPr id="52243" name="Text Box 44"/>
          <p:cNvSpPr>
            <a:spLocks noChangeArrowheads="1"/>
          </p:cNvSpPr>
          <p:nvPr/>
        </p:nvSpPr>
        <p:spPr bwMode="auto">
          <a:xfrm>
            <a:off x="2106613" y="4235450"/>
            <a:ext cx="59769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还有人要问，你的制度、规范和标准是依据什么制定出来的呢？这就到了最核心的层面——观念层上了，即有什么样的观念才能在制度层产生什么样的制度，在物质层面才能有什么样的体现。因而企业文化建设中最重要的是观念层的内容。</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52242"/>
                                        </p:tgtEl>
                                        <p:attrNameLst>
                                          <p:attrName>style.visibility</p:attrName>
                                        </p:attrNameLst>
                                      </p:cBhvr>
                                      <p:to>
                                        <p:strVal val="visible"/>
                                      </p:to>
                                    </p:set>
                                    <p:animScale>
                                      <p:cBhvr>
                                        <p:cTn decel="50000" dur="1000" fill="hold" id="7">
                                          <p:stCondLst>
                                            <p:cond delay="0"/>
                                          </p:stCondLst>
                                        </p:cTn>
                                        <p:tgtEl>
                                          <p:spTgt spid="522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52242"/>
                                        </p:tgtEl>
                                        <p:attrNameLst>
                                          <p:attrName>ppt_x,ppt_y</p:attrName>
                                        </p:attrNameLst>
                                      </p:cBhvr>
                                      <p:rCtr x="0" y="0"/>
                                    </p:animMotion>
                                    <p:animEffect filter="">
                                      <p:cBhvr>
                                        <p:cTn dur="1000" id="9"/>
                                        <p:tgtEl>
                                          <p:spTgt spid="52242"/>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52243"/>
                                        </p:tgtEl>
                                        <p:attrNameLst>
                                          <p:attrName>style.visibility</p:attrName>
                                        </p:attrNameLst>
                                      </p:cBhvr>
                                      <p:to>
                                        <p:strVal val="visible"/>
                                      </p:to>
                                    </p:set>
                                    <p:animScale>
                                      <p:cBhvr>
                                        <p:cTn decel="50000" dur="1000" fill="hold" id="12">
                                          <p:stCondLst>
                                            <p:cond delay="0"/>
                                          </p:stCondLst>
                                        </p:cTn>
                                        <p:tgtEl>
                                          <p:spTgt spid="522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52243"/>
                                        </p:tgtEl>
                                        <p:attrNameLst>
                                          <p:attrName>ppt_x,ppt_y</p:attrName>
                                        </p:attrNameLst>
                                      </p:cBhvr>
                                      <p:rCtr x="0" y="0"/>
                                    </p:animMotion>
                                    <p:animEffect filter="">
                                      <p:cBhvr>
                                        <p:cTn dur="1000" id="14"/>
                                        <p:tgtEl>
                                          <p:spTgt spid="522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242"/>
      <p:bldP grpId="0" spid="522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1"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2"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7173"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7174"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7175"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7176"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7177"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7178"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7179"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7180"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7181"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7182"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pic>
        <p:nvPicPr>
          <p:cNvPr id="7183" name="Picture 2"/>
          <p:cNvPicPr>
            <a:picLocks noChangeArrowheads="1" noChangeAspect="1"/>
          </p:cNvPicPr>
          <p:nvPr/>
        </p:nvPicPr>
        <p:blipFill>
          <a:blip r:embed="rId4">
            <a:extLst>
              <a:ext uri="{28A0092B-C50C-407E-A947-70E740481C1C}">
                <a14:useLocalDpi val="0"/>
              </a:ext>
            </a:extLst>
          </a:blip>
          <a:stretch>
            <a:fillRect/>
          </a:stretch>
        </p:blipFill>
        <p:spPr bwMode="auto">
          <a:xfrm>
            <a:off x="8194675" y="1400175"/>
            <a:ext cx="4000500" cy="5457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84"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en-US" sz="1600">
                <a:solidFill>
                  <a:schemeClr val="bg1"/>
                </a:solidFill>
                <a:latin charset="-122" panose="020b0503020204020204" pitchFamily="34" typeface="微软雅黑"/>
                <a:ea charset="-122" panose="020b0503020204020204" pitchFamily="34" typeface="微软雅黑"/>
                <a:sym charset="0" panose="020f0502020204030204" pitchFamily="34" typeface="Calibri"/>
              </a:rPr>
              <a:t>1、文化的起源</a:t>
            </a:r>
          </a:p>
        </p:txBody>
      </p:sp>
      <p:sp>
        <p:nvSpPr>
          <p:cNvPr id="7185" name="Text Box 44"/>
          <p:cNvSpPr>
            <a:spLocks noChangeArrowheads="1"/>
          </p:cNvSpPr>
          <p:nvPr/>
        </p:nvSpPr>
        <p:spPr bwMode="auto">
          <a:xfrm>
            <a:off x="644525" y="2493963"/>
            <a:ext cx="5524500"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文化”一词始见于战国末期的《易传》：“观乎天文，以察时变；观乎人文，以化成天下”。“文”，从纹理之义演化而来。日月往来交错文饰于天，即“天文”，亦即天道自然规律。同样，“人文”，指人伦社会规律，即社会生活中人与人之间纵横交织的关系，如君臣、父子、夫妻、兄弟、朋友等构成复杂的网络，具有纹理表象。</a:t>
            </a:r>
          </a:p>
        </p:txBody>
      </p:sp>
      <p:sp>
        <p:nvSpPr>
          <p:cNvPr id="7186" name="Text Box 44"/>
          <p:cNvSpPr>
            <a:spLocks noChangeArrowheads="1"/>
          </p:cNvSpPr>
          <p:nvPr/>
        </p:nvSpPr>
        <p:spPr bwMode="auto">
          <a:xfrm>
            <a:off x="644525" y="4887913"/>
            <a:ext cx="55245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这段话说，治国者须观察天文，以明了时序之变化，又须观察人文，使天下之人均能遵从文明礼仪。在这里，“人文”与“化成天下”紧密联系，“文治教化”的思想已十分明确。</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7185"/>
                                        </p:tgtEl>
                                        <p:attrNameLst>
                                          <p:attrName>style.visibility</p:attrName>
                                        </p:attrNameLst>
                                      </p:cBhvr>
                                      <p:to>
                                        <p:strVal val="visible"/>
                                      </p:to>
                                    </p:set>
                                    <p:animScale>
                                      <p:cBhvr>
                                        <p:cTn decel="50000" dur="1000" fill="hold" id="7">
                                          <p:stCondLst>
                                            <p:cond delay="0"/>
                                          </p:stCondLst>
                                        </p:cTn>
                                        <p:tgtEl>
                                          <p:spTgt spid="718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7185"/>
                                        </p:tgtEl>
                                        <p:attrNameLst>
                                          <p:attrName>ppt_x,ppt_y</p:attrName>
                                        </p:attrNameLst>
                                      </p:cBhvr>
                                      <p:rCtr x="0" y="0"/>
                                    </p:animMotion>
                                    <p:animEffect filter="">
                                      <p:cBhvr>
                                        <p:cTn dur="1000" id="9"/>
                                        <p:tgtEl>
                                          <p:spTgt spid="7185"/>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7186"/>
                                        </p:tgtEl>
                                        <p:attrNameLst>
                                          <p:attrName>style.visibility</p:attrName>
                                        </p:attrNameLst>
                                      </p:cBhvr>
                                      <p:to>
                                        <p:strVal val="visible"/>
                                      </p:to>
                                    </p:set>
                                    <p:animScale>
                                      <p:cBhvr>
                                        <p:cTn decel="50000" dur="1000" fill="hold" id="12">
                                          <p:stCondLst>
                                            <p:cond delay="0"/>
                                          </p:stCondLst>
                                        </p:cTn>
                                        <p:tgtEl>
                                          <p:spTgt spid="718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7186"/>
                                        </p:tgtEl>
                                        <p:attrNameLst>
                                          <p:attrName>ppt_x,ppt_y</p:attrName>
                                        </p:attrNameLst>
                                      </p:cBhvr>
                                      <p:rCtr x="0" y="0"/>
                                    </p:animMotion>
                                    <p:animEffect filter="">
                                      <p:cBhvr>
                                        <p:cTn dur="1000" id="14"/>
                                        <p:tgtEl>
                                          <p:spTgt spid="71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85"/>
      <p:bldP grpId="0" spid="7186"/>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250" name="Picture 2"/>
          <p:cNvPicPr>
            <a:picLocks noChangeArrowheads="1" noChangeAspect="1"/>
          </p:cNvPicPr>
          <p:nvPr/>
        </p:nvPicPr>
        <p:blipFill>
          <a:blip r:embed="rId2">
            <a:extLst>
              <a:ext uri="{28A0092B-C50C-407E-A947-70E740481C1C}">
                <a14:useLocalDpi val="0"/>
              </a:ext>
            </a:extLst>
          </a:blip>
          <a:srcRect l="1102"/>
          <a:stretch>
            <a:fillRect/>
          </a:stretch>
        </p:blipFill>
        <p:spPr bwMode="auto">
          <a:xfrm>
            <a:off x="0" y="0"/>
            <a:ext cx="1219517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3251" name="标题 1"/>
          <p:cNvSpPr>
            <a:spLocks noChangeArrowheads="1"/>
          </p:cNvSpPr>
          <p:nvPr/>
        </p:nvSpPr>
        <p:spPr bwMode="auto">
          <a:xfrm>
            <a:off x="3678238" y="1238250"/>
            <a:ext cx="4838700" cy="1470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r>
              <a:rPr altLang="zh-CN" lang="en-US" sz="7200">
                <a:solidFill>
                  <a:schemeClr val="bg1"/>
                </a:solidFill>
                <a:latin charset="0" panose="02020500000000000000" pitchFamily="18" typeface="Broadway"/>
                <a:sym charset="0" panose="02020500000000000000" pitchFamily="18" typeface="Broadway"/>
              </a:rPr>
              <a:t>Thanks</a:t>
            </a:r>
          </a:p>
        </p:txBody>
      </p:sp>
      <p:sp>
        <p:nvSpPr>
          <p:cNvPr id="53252" name="TextBox 10"/>
          <p:cNvSpPr>
            <a:spLocks noChangeArrowheads="1"/>
          </p:cNvSpPr>
          <p:nvPr/>
        </p:nvSpPr>
        <p:spPr bwMode="auto">
          <a:xfrm>
            <a:off x="7353299" y="5334000"/>
            <a:ext cx="32813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20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http://weibo.com/teliss</a:t>
            </a:r>
          </a:p>
        </p:txBody>
      </p:sp>
      <p:sp>
        <p:nvSpPr>
          <p:cNvPr id="53253" name="TextBox 12"/>
          <p:cNvSpPr>
            <a:spLocks noChangeArrowheads="1"/>
          </p:cNvSpPr>
          <p:nvPr/>
        </p:nvSpPr>
        <p:spPr bwMode="auto">
          <a:xfrm>
            <a:off x="7353299" y="4784725"/>
            <a:ext cx="2992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20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http://t.qq.com/teliss</a:t>
            </a:r>
          </a:p>
        </p:txBody>
      </p:sp>
      <p:sp>
        <p:nvSpPr>
          <p:cNvPr id="53254" name="TextBox 13"/>
          <p:cNvSpPr>
            <a:spLocks noChangeArrowheads="1"/>
          </p:cNvSpPr>
          <p:nvPr/>
        </p:nvSpPr>
        <p:spPr bwMode="auto">
          <a:xfrm>
            <a:off x="7353299" y="4235450"/>
            <a:ext cx="24161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20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布衣公子/@teliss</a:t>
            </a:r>
          </a:p>
        </p:txBody>
      </p:sp>
      <p:pic>
        <p:nvPicPr>
          <p:cNvPr id="53255" name="图片 14"/>
          <p:cNvPicPr>
            <a:picLocks noChangeArrowheads="1" noChangeAspect="1"/>
          </p:cNvPicPr>
          <p:nvPr/>
        </p:nvPicPr>
        <p:blipFill>
          <a:blip r:embed="rId3">
            <a:extLst>
              <a:ext uri="{28A0092B-C50C-407E-A947-70E740481C1C}">
                <a14:useLocalDpi val="0"/>
              </a:ext>
            </a:extLst>
          </a:blip>
          <a:stretch>
            <a:fillRect/>
          </a:stretch>
        </p:blipFill>
        <p:spPr bwMode="auto">
          <a:xfrm>
            <a:off x="6921500" y="4256088"/>
            <a:ext cx="358775" cy="360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3256" name="Picture 11"/>
          <p:cNvPicPr>
            <a:picLocks noChangeArrowheads="1" noChangeAspect="1"/>
          </p:cNvPicPr>
          <p:nvPr/>
        </p:nvPicPr>
        <p:blipFill>
          <a:blip r:embed="rId4">
            <a:extLst>
              <a:ext uri="{28A0092B-C50C-407E-A947-70E740481C1C}">
                <a14:useLocalDpi val="0"/>
              </a:ext>
            </a:extLst>
          </a:blip>
          <a:stretch>
            <a:fillRect/>
          </a:stretch>
        </p:blipFill>
        <p:spPr bwMode="auto">
          <a:xfrm>
            <a:off x="3360738" y="4067175"/>
            <a:ext cx="2916237" cy="1817688"/>
          </a:xfrm>
          <a:prstGeom prst="rect">
            <a:avLst/>
          </a:prstGeom>
          <a:noFill/>
          <a:ln cmpd="sng" w="38100">
            <a:solidFill>
              <a:srgbClr val="FFFFFF"/>
            </a:solidFill>
            <a:miter lim="800000"/>
          </a:ln>
          <a:extLst>
            <a:ext uri="{909E8E84-426E-40DD-AFC4-6F175D3DCCD1}">
              <a14:hiddenFill>
                <a:solidFill>
                  <a:srgbClr val="FFFFFF"/>
                </a:solidFill>
              </a14:hiddenFill>
            </a:ext>
          </a:extLst>
        </p:spPr>
      </p:pic>
      <p:pic>
        <p:nvPicPr>
          <p:cNvPr id="53257" name="Picture 4"/>
          <p:cNvPicPr>
            <a:picLocks noChangeArrowheads="1" noChangeAspect="1"/>
          </p:cNvPicPr>
          <p:nvPr/>
        </p:nvPicPr>
        <p:blipFill>
          <a:blip r:embed="rId5">
            <a:extLst>
              <a:ext uri="{28A0092B-C50C-407E-A947-70E740481C1C}">
                <a14:useLocalDpi val="0"/>
              </a:ext>
            </a:extLst>
          </a:blip>
          <a:stretch>
            <a:fillRect/>
          </a:stretch>
        </p:blipFill>
        <p:spPr bwMode="auto">
          <a:xfrm>
            <a:off x="6921500" y="4830763"/>
            <a:ext cx="447675" cy="401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3258" name="Picture 3"/>
          <p:cNvPicPr>
            <a:picLocks noChangeArrowheads="1" noChangeAspect="1"/>
          </p:cNvPicPr>
          <p:nvPr/>
        </p:nvPicPr>
        <p:blipFill>
          <a:blip r:embed="rId6">
            <a:extLst>
              <a:ext uri="{28A0092B-C50C-407E-A947-70E740481C1C}">
                <a14:useLocalDpi val="0"/>
              </a:ext>
            </a:extLst>
          </a:blip>
          <a:stretch>
            <a:fillRect/>
          </a:stretch>
        </p:blipFill>
        <p:spPr bwMode="auto">
          <a:xfrm>
            <a:off x="6921500" y="5354638"/>
            <a:ext cx="395288" cy="357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blinds/>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3256"/>
                                        </p:tgtEl>
                                        <p:attrNameLst>
                                          <p:attrName>style.visibility</p:attrName>
                                        </p:attrNameLst>
                                      </p:cBhvr>
                                      <p:to>
                                        <p:strVal val="visible"/>
                                      </p:to>
                                    </p:set>
                                    <p:anim calcmode="lin" valueType="num">
                                      <p:cBhvr>
                                        <p:cTn dur="500" fill="hold" id="7"/>
                                        <p:tgtEl>
                                          <p:spTgt spid="53256"/>
                                        </p:tgtEl>
                                        <p:attrNameLst>
                                          <p:attrName>ppt_w</p:attrName>
                                        </p:attrNameLst>
                                      </p:cBhvr>
                                      <p:tavLst>
                                        <p:tav tm="0">
                                          <p:val>
                                            <p:fltVal val="0"/>
                                          </p:val>
                                        </p:tav>
                                        <p:tav tm="100000">
                                          <p:val>
                                            <p:strVal val="#ppt_w"/>
                                          </p:val>
                                        </p:tav>
                                      </p:tavLst>
                                    </p:anim>
                                    <p:anim calcmode="lin" valueType="num">
                                      <p:cBhvr>
                                        <p:cTn dur="500" fill="hold" id="8"/>
                                        <p:tgtEl>
                                          <p:spTgt spid="53256"/>
                                        </p:tgtEl>
                                        <p:attrNameLst>
                                          <p:attrName>ppt_h</p:attrName>
                                        </p:attrNameLst>
                                      </p:cBhvr>
                                      <p:tavLst>
                                        <p:tav tm="0">
                                          <p:val>
                                            <p:fltVal val="0"/>
                                          </p:val>
                                        </p:tav>
                                        <p:tav tm="100000">
                                          <p:val>
                                            <p:strVal val="#ppt_h"/>
                                          </p:val>
                                        </p:tav>
                                      </p:tavLst>
                                    </p:anim>
                                    <p:animEffect filter="">
                                      <p:cBhvr>
                                        <p:cTn dur="500" id="9"/>
                                        <p:tgtEl>
                                          <p:spTgt spid="53256"/>
                                        </p:tgtEl>
                                      </p:cBhvr>
                                    </p:animEffect>
                                    <p:anim calcmode="lin" valueType="num">
                                      <p:cBhvr>
                                        <p:cTn dur="500" fill="hold" id="10"/>
                                        <p:tgtEl>
                                          <p:spTgt spid="53256"/>
                                        </p:tgtEl>
                                        <p:attrNameLst>
                                          <p:attrName>ppt_x</p:attrName>
                                        </p:attrNameLst>
                                      </p:cBhvr>
                                      <p:tavLst>
                                        <p:tav tm="0">
                                          <p:val>
                                            <p:fltVal val="0.5"/>
                                          </p:val>
                                        </p:tav>
                                        <p:tav tm="100000">
                                          <p:val>
                                            <p:strVal val="#ppt_x"/>
                                          </p:val>
                                        </p:tav>
                                      </p:tavLst>
                                    </p:anim>
                                    <p:anim calcmode="lin" valueType="num">
                                      <p:cBhvr>
                                        <p:cTn dur="500" fill="hold" id="11"/>
                                        <p:tgtEl>
                                          <p:spTgt spid="53256"/>
                                        </p:tgtEl>
                                        <p:attrNameLst>
                                          <p:attrName>ppt_y</p:attrName>
                                        </p:attrNameLst>
                                      </p:cBhvr>
                                      <p:tavLst>
                                        <p:tav tm="0">
                                          <p:val>
                                            <p:fltVal val="0.5"/>
                                          </p:val>
                                        </p:tav>
                                        <p:tav tm="100000">
                                          <p:val>
                                            <p:strVal val="#ppt_y"/>
                                          </p:val>
                                        </p:tav>
                                      </p:tavLst>
                                    </p:anim>
                                  </p:childTnLst>
                                </p:cTn>
                              </p:par>
                              <p:par>
                                <p:cTn fill="hold" id="12" nodeType="withEffect" presetClass="emph" presetID="8" presetSubtype="0">
                                  <p:stCondLst>
                                    <p:cond delay="0"/>
                                  </p:stCondLst>
                                  <p:childTnLst>
                                    <p:animRot by="43200000">
                                      <p:cBhvr>
                                        <p:cTn dur="500" fill="hold" id="13"/>
                                        <p:tgtEl>
                                          <p:spTgt spid="53256"/>
                                        </p:tgtEl>
                                        <p:attrNameLst>
                                          <p:attrName>r</p:attrName>
                                        </p:attrNameLst>
                                      </p:cBhvr>
                                    </p:animRot>
                                  </p:childTnLst>
                                </p:cTn>
                              </p:par>
                            </p:childTnLst>
                          </p:cTn>
                        </p:par>
                        <p:par>
                          <p:cTn fill="hold" id="14" nodeType="afterGroup">
                            <p:stCondLst>
                              <p:cond delay="500"/>
                            </p:stCondLst>
                            <p:childTnLst>
                              <p:par>
                                <p:cTn fill="hold" id="15" nodeType="afterEffect" presetClass="entr" presetID="10" presetSubtype="0">
                                  <p:stCondLst>
                                    <p:cond delay="0"/>
                                  </p:stCondLst>
                                  <p:childTnLst>
                                    <p:set>
                                      <p:cBhvr>
                                        <p:cTn dur="1" fill="hold" id="16">
                                          <p:stCondLst>
                                            <p:cond delay="0"/>
                                          </p:stCondLst>
                                        </p:cTn>
                                        <p:tgtEl>
                                          <p:spTgt spid="53255"/>
                                        </p:tgtEl>
                                        <p:attrNameLst>
                                          <p:attrName>style.visibility</p:attrName>
                                        </p:attrNameLst>
                                      </p:cBhvr>
                                      <p:to>
                                        <p:strVal val="visible"/>
                                      </p:to>
                                    </p:set>
                                    <p:animEffect filter="">
                                      <p:cBhvr>
                                        <p:cTn dur="500" id="17"/>
                                        <p:tgtEl>
                                          <p:spTgt spid="53255"/>
                                        </p:tgtEl>
                                      </p:cBhvr>
                                    </p:animEffect>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53254"/>
                                        </p:tgtEl>
                                        <p:attrNameLst>
                                          <p:attrName>style.visibility</p:attrName>
                                        </p:attrNameLst>
                                      </p:cBhvr>
                                      <p:to>
                                        <p:strVal val="visible"/>
                                      </p:to>
                                    </p:set>
                                    <p:animEffect filter="">
                                      <p:cBhvr>
                                        <p:cTn dur="500" id="21"/>
                                        <p:tgtEl>
                                          <p:spTgt spid="53254"/>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53257"/>
                                        </p:tgtEl>
                                        <p:attrNameLst>
                                          <p:attrName>style.visibility</p:attrName>
                                        </p:attrNameLst>
                                      </p:cBhvr>
                                      <p:to>
                                        <p:strVal val="visible"/>
                                      </p:to>
                                    </p:set>
                                    <p:animEffect filter="">
                                      <p:cBhvr>
                                        <p:cTn dur="500" id="25"/>
                                        <p:tgtEl>
                                          <p:spTgt spid="53257"/>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53253"/>
                                        </p:tgtEl>
                                        <p:attrNameLst>
                                          <p:attrName>style.visibility</p:attrName>
                                        </p:attrNameLst>
                                      </p:cBhvr>
                                      <p:to>
                                        <p:strVal val="visible"/>
                                      </p:to>
                                    </p:set>
                                    <p:animEffect filter="">
                                      <p:cBhvr>
                                        <p:cTn dur="500" id="29"/>
                                        <p:tgtEl>
                                          <p:spTgt spid="53253"/>
                                        </p:tgtEl>
                                      </p:cBhvr>
                                    </p:animEffec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53258"/>
                                        </p:tgtEl>
                                        <p:attrNameLst>
                                          <p:attrName>style.visibility</p:attrName>
                                        </p:attrNameLst>
                                      </p:cBhvr>
                                      <p:to>
                                        <p:strVal val="visible"/>
                                      </p:to>
                                    </p:set>
                                    <p:animEffect filter="">
                                      <p:cBhvr>
                                        <p:cTn dur="500" id="33"/>
                                        <p:tgtEl>
                                          <p:spTgt spid="53258"/>
                                        </p:tgtEl>
                                      </p:cBhvr>
                                    </p:animEffect>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53252"/>
                                        </p:tgtEl>
                                        <p:attrNameLst>
                                          <p:attrName>style.visibility</p:attrName>
                                        </p:attrNameLst>
                                      </p:cBhvr>
                                      <p:to>
                                        <p:strVal val="visible"/>
                                      </p:to>
                                    </p:set>
                                    <p:animEffect filter="">
                                      <p:cBhvr>
                                        <p:cTn dur="500" id="37"/>
                                        <p:tgtEl>
                                          <p:spTgt spid="532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252"/>
      <p:bldP grpId="0" spid="53253"/>
      <p:bldP grpId="0" spid="5325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195"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6"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8197"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8198"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8199"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8200"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8201"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8202"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8203"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8204"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8205"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8206"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8207"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en-US" sz="1600">
                <a:solidFill>
                  <a:schemeClr val="bg1"/>
                </a:solidFill>
                <a:latin charset="-122" panose="020b0503020204020204" pitchFamily="34" typeface="微软雅黑"/>
                <a:ea charset="-122" panose="020b0503020204020204" pitchFamily="34" typeface="微软雅黑"/>
                <a:sym charset="0" panose="020f0502020204030204" pitchFamily="34" typeface="Calibri"/>
              </a:rPr>
              <a:t>1、文化的起源</a:t>
            </a:r>
          </a:p>
        </p:txBody>
      </p:sp>
      <p:sp>
        <p:nvSpPr>
          <p:cNvPr id="8208" name="Text Box 44"/>
          <p:cNvSpPr>
            <a:spLocks noChangeArrowheads="1"/>
          </p:cNvSpPr>
          <p:nvPr/>
        </p:nvSpPr>
        <p:spPr bwMode="auto">
          <a:xfrm>
            <a:off x="644525" y="2860676"/>
            <a:ext cx="545306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后由西汉刘向在其所著《说苑》中组合成“文化”一词。如“圣人之治天下也，先文德而后武力。凡武之兴，为不服也。文化不改，然后加诛”（《说苑•指武》）。这里的“文化”，或与天造地设的自然对举，或与无教化的“质朴”、“野蛮”对举。</a:t>
            </a:r>
          </a:p>
        </p:txBody>
      </p:sp>
      <p:sp>
        <p:nvSpPr>
          <p:cNvPr id="8209" name="Text Box 44"/>
          <p:cNvSpPr>
            <a:spLocks noChangeArrowheads="1"/>
          </p:cNvSpPr>
          <p:nvPr/>
        </p:nvSpPr>
        <p:spPr bwMode="auto">
          <a:xfrm>
            <a:off x="644525" y="4887913"/>
            <a:ext cx="54530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因此，在汉语系统中，“文化”的本义就是“以文教化”，它表示对人性情的陶冶、品德的教养，本属精神领域的范畴。随着时间的流变和空间的差异，现在“文化”已成为一个内涵丰富、外延宽广的多维概念。</a:t>
            </a:r>
          </a:p>
        </p:txBody>
      </p:sp>
      <p:pic>
        <p:nvPicPr>
          <p:cNvPr id="8210" name="Picture 2"/>
          <p:cNvPicPr>
            <a:picLocks noChangeArrowheads="1" noChangeAspect="1"/>
          </p:cNvPicPr>
          <p:nvPr/>
        </p:nvPicPr>
        <p:blipFill>
          <a:blip r:embed="rId4">
            <a:extLst>
              <a:ext uri="{28A0092B-C50C-407E-A947-70E740481C1C}">
                <a14:useLocalDpi val="0"/>
              </a:ext>
            </a:extLst>
          </a:blip>
          <a:stretch>
            <a:fillRect/>
          </a:stretch>
        </p:blipFill>
        <p:spPr bwMode="auto">
          <a:xfrm>
            <a:off x="6303963" y="1196975"/>
            <a:ext cx="5891212" cy="4824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8208"/>
                                        </p:tgtEl>
                                        <p:attrNameLst>
                                          <p:attrName>style.visibility</p:attrName>
                                        </p:attrNameLst>
                                      </p:cBhvr>
                                      <p:to>
                                        <p:strVal val="visible"/>
                                      </p:to>
                                    </p:set>
                                    <p:animScale>
                                      <p:cBhvr>
                                        <p:cTn decel="50000" dur="1000" fill="hold" id="7">
                                          <p:stCondLst>
                                            <p:cond delay="0"/>
                                          </p:stCondLst>
                                        </p:cTn>
                                        <p:tgtEl>
                                          <p:spTgt spid="820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8208"/>
                                        </p:tgtEl>
                                        <p:attrNameLst>
                                          <p:attrName>ppt_x,ppt_y</p:attrName>
                                        </p:attrNameLst>
                                      </p:cBhvr>
                                      <p:rCtr x="0" y="0"/>
                                    </p:animMotion>
                                    <p:animEffect filter="">
                                      <p:cBhvr>
                                        <p:cTn dur="1000" id="9"/>
                                        <p:tgtEl>
                                          <p:spTgt spid="8208"/>
                                        </p:tgtEl>
                                      </p:cBhvr>
                                    </p:animEffect>
                                  </p:childTnLst>
                                </p:cTn>
                              </p:par>
                              <p:par>
                                <p:cTn fill="hold" grpId="0" id="10" nodeType="withEffect" presetClass="entr" presetID="52" presetSubtype="0">
                                  <p:stCondLst>
                                    <p:cond delay="200"/>
                                  </p:stCondLst>
                                  <p:childTnLst>
                                    <p:set>
                                      <p:cBhvr>
                                        <p:cTn dur="1" fill="hold" id="11">
                                          <p:stCondLst>
                                            <p:cond delay="0"/>
                                          </p:stCondLst>
                                        </p:cTn>
                                        <p:tgtEl>
                                          <p:spTgt spid="8209"/>
                                        </p:tgtEl>
                                        <p:attrNameLst>
                                          <p:attrName>style.visibility</p:attrName>
                                        </p:attrNameLst>
                                      </p:cBhvr>
                                      <p:to>
                                        <p:strVal val="visible"/>
                                      </p:to>
                                    </p:set>
                                    <p:animScale>
                                      <p:cBhvr>
                                        <p:cTn decel="50000" dur="1000" fill="hold" id="12">
                                          <p:stCondLst>
                                            <p:cond delay="0"/>
                                          </p:stCondLst>
                                        </p:cTn>
                                        <p:tgtEl>
                                          <p:spTgt spid="820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3">
                                          <p:stCondLst>
                                            <p:cond delay="0"/>
                                          </p:stCondLst>
                                        </p:cTn>
                                        <p:tgtEl>
                                          <p:spTgt spid="8209"/>
                                        </p:tgtEl>
                                        <p:attrNameLst>
                                          <p:attrName>ppt_x,ppt_y</p:attrName>
                                        </p:attrNameLst>
                                      </p:cBhvr>
                                      <p:rCtr x="0" y="0"/>
                                    </p:animMotion>
                                    <p:animEffect filter="">
                                      <p:cBhvr>
                                        <p:cTn dur="1000" id="14"/>
                                        <p:tgtEl>
                                          <p:spTgt spid="82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08"/>
      <p:bldP grpId="0" spid="820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19"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0"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9221"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9222"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9223"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9224"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9225"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9226"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9227"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9228"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9229"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9230"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9231"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r>
              <a:rPr altLang="zh-CN" b="1" lang="en-US" sz="1600">
                <a:solidFill>
                  <a:schemeClr val="bg1"/>
                </a:solidFill>
                <a:latin charset="-122" panose="020b0503020204020204" pitchFamily="34" typeface="微软雅黑"/>
                <a:ea charset="-122" panose="020b0503020204020204" pitchFamily="34" typeface="微软雅黑"/>
                <a:sym charset="0" panose="020f0502020204030204" pitchFamily="34" typeface="Calibri"/>
              </a:rPr>
              <a:t>1、文化的起源</a:t>
            </a:r>
          </a:p>
        </p:txBody>
      </p:sp>
      <p:sp>
        <p:nvSpPr>
          <p:cNvPr id="9232" name="Text Box 44"/>
          <p:cNvSpPr>
            <a:spLocks noChangeArrowheads="1"/>
          </p:cNvSpPr>
          <p:nvPr/>
        </p:nvSpPr>
        <p:spPr bwMode="auto">
          <a:xfrm>
            <a:off x="644525" y="4373563"/>
            <a:ext cx="545306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a:solidFill>
                  <a:srgbClr val="000000"/>
                </a:solidFill>
                <a:latin charset="0" panose="020f0502020204030204" pitchFamily="34" typeface="Calibri"/>
                <a:cs charset="0" panose="020f0502020204030204" pitchFamily="34" typeface="Calibri"/>
                <a:sym charset="0" panose="020f0502020204030204" pitchFamily="34" typeface="Calibri"/>
              </a:rPr>
              <a:t>19世纪末，西方思想传来，翻译者把“文化”一词用来说明英文的Culture一词，Culture一词在拉丁语和中古英语中，指耕种土地的意思，类同于文化之“教化”之一。因为文化修养和种庄稼一样，必须经过辛勤的耕耘，才能获得丰硕的果实。</a:t>
            </a:r>
          </a:p>
        </p:txBody>
      </p:sp>
      <p:pic>
        <p:nvPicPr>
          <p:cNvPr id="9233" name="Picture 4"/>
          <p:cNvPicPr>
            <a:picLocks noChangeArrowheads="1" noChangeAspect="1"/>
          </p:cNvPicPr>
          <p:nvPr/>
        </p:nvPicPr>
        <p:blipFill>
          <a:blip r:embed="rId4">
            <a:extLst>
              <a:ext uri="{28A0092B-C50C-407E-A947-70E740481C1C}">
                <a14:useLocalDpi val="0"/>
              </a:ext>
            </a:extLst>
          </a:blip>
          <a:srcRect b="2634" t="2634"/>
          <a:stretch>
            <a:fillRect/>
          </a:stretch>
        </p:blipFill>
        <p:spPr bwMode="auto">
          <a:xfrm>
            <a:off x="6889750" y="1436688"/>
            <a:ext cx="3600450" cy="4800600"/>
          </a:xfrm>
          <a:prstGeom prst="rect">
            <a:avLst/>
          </a:prstGeom>
          <a:noFill/>
          <a:ln cmpd="sng" w="9525">
            <a:solidFill>
              <a:schemeClr val="bg1"/>
            </a:solidFill>
            <a:miter lim="800000"/>
          </a:ln>
          <a:extLst>
            <a:ext uri="{909E8E84-426E-40DD-AFC4-6F175D3DCCD1}">
              <a14:hiddenFill>
                <a:solidFill>
                  <a:srgbClr val="FFFFFF"/>
                </a:solidFill>
              </a14:hiddenFill>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9232"/>
                                        </p:tgtEl>
                                        <p:attrNameLst>
                                          <p:attrName>style.visibility</p:attrName>
                                        </p:attrNameLst>
                                      </p:cBhvr>
                                      <p:to>
                                        <p:strVal val="visible"/>
                                      </p:to>
                                    </p:set>
                                    <p:animScale>
                                      <p:cBhvr>
                                        <p:cTn decel="50000" dur="1000" fill="hold" id="7">
                                          <p:stCondLst>
                                            <p:cond delay="0"/>
                                          </p:stCondLst>
                                        </p:cTn>
                                        <p:tgtEl>
                                          <p:spTgt spid="92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9232"/>
                                        </p:tgtEl>
                                        <p:attrNameLst>
                                          <p:attrName>ppt_x,ppt_y</p:attrName>
                                        </p:attrNameLst>
                                      </p:cBhvr>
                                      <p:rCtr x="0" y="0"/>
                                    </p:animMotion>
                                    <p:animEffect filter="">
                                      <p:cBhvr>
                                        <p:cTn dur="1000" id="9"/>
                                        <p:tgtEl>
                                          <p:spTgt spid="92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3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43"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4"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0245"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0246"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0247"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0248"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0249"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0250"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0251"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0252"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0253"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0254"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0255"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2、文化的定义</a:t>
            </a:r>
          </a:p>
        </p:txBody>
      </p:sp>
      <p:pic>
        <p:nvPicPr>
          <p:cNvPr id="10256" name="Picture 2"/>
          <p:cNvPicPr>
            <a:picLocks noChangeArrowheads="1" noChangeAspect="1"/>
          </p:cNvPicPr>
          <p:nvPr/>
        </p:nvPicPr>
        <p:blipFill>
          <a:blip r:embed="rId4">
            <a:extLst>
              <a:ext uri="{28A0092B-C50C-407E-A947-70E740481C1C}">
                <a14:useLocalDpi val="0"/>
              </a:ext>
            </a:extLst>
          </a:blip>
          <a:stretch>
            <a:fillRect/>
          </a:stretch>
        </p:blipFill>
        <p:spPr bwMode="auto">
          <a:xfrm>
            <a:off x="5546725" y="1989138"/>
            <a:ext cx="6648450" cy="3644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7" name="Text Box 44"/>
          <p:cNvSpPr>
            <a:spLocks noChangeArrowheads="1"/>
          </p:cNvSpPr>
          <p:nvPr/>
        </p:nvSpPr>
        <p:spPr bwMode="auto">
          <a:xfrm>
            <a:off x="644525" y="4149725"/>
            <a:ext cx="4589463"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关于“文化”的定义，历来有不少争论，各门各派都有不同的定义。主要原因在于“文化”的定义众说纷纭及其内容的丰富多元；到目前为止，已经多达200多种的定义（从1871年-1951年已有164种定义）。因此，定义“文化”本身成为一个有趣的、争论不休的学术现象。</a:t>
            </a:r>
          </a:p>
        </p:txBody>
      </p:sp>
      <p:sp>
        <p:nvSpPr>
          <p:cNvPr id="10258" name="直接连接符 4"/>
          <p:cNvSpPr>
            <a:spLocks noChangeShapeType="1"/>
          </p:cNvSpPr>
          <p:nvPr/>
        </p:nvSpPr>
        <p:spPr bwMode="auto">
          <a:xfrm flipH="1">
            <a:off x="5378450" y="3860800"/>
            <a:ext cx="0" cy="2425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0259" name="直接连接符 7"/>
          <p:cNvSpPr>
            <a:spLocks noChangeShapeType="1"/>
          </p:cNvSpPr>
          <p:nvPr/>
        </p:nvSpPr>
        <p:spPr bwMode="auto">
          <a:xfrm flipH="1">
            <a:off x="2425700" y="3860800"/>
            <a:ext cx="2951163" cy="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6">
                                  <p:stCondLst>
                                    <p:cond delay="0"/>
                                  </p:stCondLst>
                                  <p:childTnLst>
                                    <p:set>
                                      <p:cBhvr>
                                        <p:cTn dur="1" fill="hold" id="6">
                                          <p:stCondLst>
                                            <p:cond delay="0"/>
                                          </p:stCondLst>
                                        </p:cTn>
                                        <p:tgtEl>
                                          <p:spTgt spid="10257">
                                            <p:txEl>
                                              <p:pRg end="0" st="0"/>
                                            </p:txEl>
                                          </p:spTgt>
                                        </p:tgtEl>
                                        <p:attrNameLst>
                                          <p:attrName>style.visibility</p:attrName>
                                        </p:attrNameLst>
                                      </p:cBhvr>
                                      <p:to>
                                        <p:strVal val="visible"/>
                                      </p:to>
                                    </p:set>
                                    <p:anim calcmode="lin" valueType="num">
                                      <p:cBhvr>
                                        <p:cTn dur="500" fill="hold" id="7"/>
                                        <p:tgtEl>
                                          <p:spTgt spid="10257">
                                            <p:txEl>
                                              <p:pRg end="0" st="0"/>
                                            </p:txEl>
                                          </p:spTgt>
                                        </p:tgtEl>
                                        <p:attrNameLst>
                                          <p:attrName>ppt_w</p:attrName>
                                        </p:attrNameLst>
                                      </p:cBhvr>
                                      <p:tavLst>
                                        <p:tav tm="0">
                                          <p:val>
                                            <p:strVal val="(6*min(max(#ppt_w*#ppt_h,.3),1)-7.4)/-.7*#ppt_w"/>
                                          </p:val>
                                        </p:tav>
                                        <p:tav tm="100000">
                                          <p:val>
                                            <p:strVal val="#ppt_w"/>
                                          </p:val>
                                        </p:tav>
                                      </p:tavLst>
                                    </p:anim>
                                    <p:anim calcmode="lin" valueType="num">
                                      <p:cBhvr>
                                        <p:cTn dur="500" fill="hold" id="8"/>
                                        <p:tgtEl>
                                          <p:spTgt spid="10257">
                                            <p:txEl>
                                              <p:pRg end="0" st="0"/>
                                            </p:txEl>
                                          </p:spTgt>
                                        </p:tgtEl>
                                        <p:attrNameLst>
                                          <p:attrName>ppt_h</p:attrName>
                                        </p:attrNameLst>
                                      </p:cBhvr>
                                      <p:tavLst>
                                        <p:tav tm="0">
                                          <p:val>
                                            <p:strVal val="(6*min(max(#ppt_w*#ppt_h,.3),1)-7.4)/-.7*#ppt_h"/>
                                          </p:val>
                                        </p:tav>
                                        <p:tav tm="100000">
                                          <p:val>
                                            <p:strVal val="#ppt_h"/>
                                          </p:val>
                                        </p:tav>
                                      </p:tavLst>
                                    </p:anim>
                                    <p:anim calcmode="lin" valueType="num">
                                      <p:cBhvr>
                                        <p:cTn dur="500" fill="hold" id="9"/>
                                        <p:tgtEl>
                                          <p:spTgt spid="10257">
                                            <p:txEl>
                                              <p:pRg end="0" st="0"/>
                                            </p:txEl>
                                          </p:spTgt>
                                        </p:tgtEl>
                                        <p:attrNameLst>
                                          <p:attrName>ppt_x</p:attrName>
                                        </p:attrNameLst>
                                      </p:cBhvr>
                                      <p:tavLst>
                                        <p:tav tm="0">
                                          <p:val>
                                            <p:fltVal val="0.5"/>
                                          </p:val>
                                        </p:tav>
                                        <p:tav tm="100000">
                                          <p:val>
                                            <p:strVal val="#ppt_x"/>
                                          </p:val>
                                        </p:tav>
                                      </p:tavLst>
                                    </p:anim>
                                    <p:anim calcmode="lin" valueType="num">
                                      <p:cBhvr>
                                        <p:cTn dur="500" fill="hold" id="10"/>
                                        <p:tgtEl>
                                          <p:spTgt spid="10257">
                                            <p:txEl>
                                              <p:pRg end="0" st="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1025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Picture 11"/>
          <p:cNvPicPr>
            <a:picLocks noChangeArrowheads="1" noChangeAspect="1"/>
          </p:cNvPicPr>
          <p:nvPr/>
        </p:nvPicPr>
        <p:blipFill>
          <a:blip r:embed="rId2">
            <a:extLst>
              <a:ext uri="{28A0092B-C50C-407E-A947-70E740481C1C}">
                <a14:useLocalDpi val="0"/>
              </a:ext>
            </a:extLst>
          </a:blip>
          <a:stretch>
            <a:fillRect/>
          </a:stretch>
        </p:blipFill>
        <p:spPr bwMode="auto">
          <a:xfrm>
            <a:off x="665163" y="260350"/>
            <a:ext cx="11530012" cy="874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67" name="Picture 10"/>
          <p:cNvPicPr>
            <a:picLocks noChangeArrowheads="1" noChangeAspect="1"/>
          </p:cNvPicPr>
          <p:nvPr/>
        </p:nvPicPr>
        <p:blipFill>
          <a:blip r:embed="rId3">
            <a:extLst>
              <a:ext uri="{28A0092B-C50C-407E-A947-70E740481C1C}">
                <a14:useLocalDpi val="0"/>
              </a:ext>
            </a:extLst>
          </a:blip>
          <a:stretch>
            <a:fillRect/>
          </a:stretch>
        </p:blipFill>
        <p:spPr bwMode="auto">
          <a:xfrm>
            <a:off x="241300" y="333375"/>
            <a:ext cx="31464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8" name="直接连接符 2"/>
          <p:cNvSpPr>
            <a:spLocks noChangeShapeType="1"/>
          </p:cNvSpPr>
          <p:nvPr/>
        </p:nvSpPr>
        <p:spPr bwMode="auto">
          <a:xfrm flipH="1">
            <a:off x="58816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1269" name="直接连接符 21"/>
          <p:cNvSpPr>
            <a:spLocks noChangeShapeType="1"/>
          </p:cNvSpPr>
          <p:nvPr/>
        </p:nvSpPr>
        <p:spPr bwMode="auto">
          <a:xfrm flipH="1">
            <a:off x="84343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1270" name="TextBox 3"/>
          <p:cNvSpPr>
            <a:spLocks noChangeArrowheads="1"/>
          </p:cNvSpPr>
          <p:nvPr/>
        </p:nvSpPr>
        <p:spPr bwMode="auto">
          <a:xfrm>
            <a:off x="3649662" y="447675"/>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文化知识概述</a:t>
            </a:r>
          </a:p>
        </p:txBody>
      </p:sp>
      <p:sp>
        <p:nvSpPr>
          <p:cNvPr id="11271" name="TextBox 23"/>
          <p:cNvSpPr>
            <a:spLocks noChangeArrowheads="1"/>
          </p:cNvSpPr>
          <p:nvPr/>
        </p:nvSpPr>
        <p:spPr bwMode="auto">
          <a:xfrm>
            <a:off x="10839449" y="6094413"/>
            <a:ext cx="1235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zh-CN">
                <a:solidFill>
                  <a:srgbClr val="E60000"/>
                </a:solidFill>
                <a:latin charset="0" panose="02020500000000000000" pitchFamily="18" typeface="Broadway"/>
                <a:ea charset="-122" panose="02010609060101010101" pitchFamily="49" typeface="楷体"/>
                <a:sym charset="-122" pitchFamily="1" typeface="经典繁仿黑"/>
              </a:rPr>
              <a:t>LOGO</a:t>
            </a:r>
          </a:p>
        </p:txBody>
      </p:sp>
      <p:sp>
        <p:nvSpPr>
          <p:cNvPr id="11272" name="直接连接符 24"/>
          <p:cNvSpPr>
            <a:spLocks noChangeShapeType="1"/>
          </p:cNvSpPr>
          <p:nvPr/>
        </p:nvSpPr>
        <p:spPr bwMode="auto">
          <a:xfrm>
            <a:off x="0" y="6526213"/>
            <a:ext cx="10766425" cy="0"/>
          </a:xfrm>
          <a:prstGeom prst="line">
            <a:avLst/>
          </a:prstGeom>
          <a:noFill/>
          <a:ln cap="flat" cmpd="sng" w="9525">
            <a:solidFill>
              <a:srgbClr val="A5A5A5"/>
            </a:solidFill>
            <a:round/>
          </a:ln>
          <a:extLst>
            <a:ext uri="{909E8E84-426E-40DD-AFC4-6F175D3DCCD1}">
              <a14:hiddenFill>
                <a:noFill/>
              </a14:hiddenFill>
            </a:ext>
          </a:extLst>
        </p:spPr>
        <p:txBody>
          <a:bodyPr/>
          <a:lstStyle/>
          <a:p>
            <a:endParaRPr altLang="en-US" lang="zh-CN"/>
          </a:p>
        </p:txBody>
      </p:sp>
      <p:sp>
        <p:nvSpPr>
          <p:cNvPr id="11273" name="直接连接符 25"/>
          <p:cNvSpPr>
            <a:spLocks noChangeShapeType="1"/>
          </p:cNvSpPr>
          <p:nvPr/>
        </p:nvSpPr>
        <p:spPr bwMode="auto">
          <a:xfrm flipH="1" flipV="1">
            <a:off x="10766425" y="6094413"/>
            <a:ext cx="0" cy="431800"/>
          </a:xfrm>
          <a:prstGeom prst="line">
            <a:avLst/>
          </a:prstGeom>
          <a:noFill/>
          <a:ln cap="flat" cmpd="sng" w="38100">
            <a:solidFill>
              <a:srgbClr val="A5A5A5"/>
            </a:solidFill>
            <a:round/>
          </a:ln>
          <a:extLst>
            <a:ext uri="{909E8E84-426E-40DD-AFC4-6F175D3DCCD1}">
              <a14:hiddenFill>
                <a:noFill/>
              </a14:hiddenFill>
            </a:ext>
          </a:extLst>
        </p:spPr>
        <p:txBody>
          <a:bodyPr/>
          <a:lstStyle/>
          <a:p>
            <a:endParaRPr altLang="en-US" lang="zh-CN"/>
          </a:p>
        </p:txBody>
      </p:sp>
      <p:sp>
        <p:nvSpPr>
          <p:cNvPr id="11274" name="直接连接符 26"/>
          <p:cNvSpPr>
            <a:spLocks noChangeShapeType="1"/>
          </p:cNvSpPr>
          <p:nvPr/>
        </p:nvSpPr>
        <p:spPr bwMode="auto">
          <a:xfrm flipH="1" flipV="1">
            <a:off x="10850563" y="6237288"/>
            <a:ext cx="0" cy="288925"/>
          </a:xfrm>
          <a:prstGeom prst="line">
            <a:avLst/>
          </a:prstGeom>
          <a:noFill/>
          <a:ln cap="flat" cmpd="sng" w="38100">
            <a:solidFill>
              <a:srgbClr val="FFC000"/>
            </a:solidFill>
            <a:round/>
          </a:ln>
          <a:extLst>
            <a:ext uri="{909E8E84-426E-40DD-AFC4-6F175D3DCCD1}">
              <a14:hiddenFill>
                <a:noFill/>
              </a14:hiddenFill>
            </a:ext>
          </a:extLst>
        </p:spPr>
        <p:txBody>
          <a:bodyPr/>
          <a:lstStyle/>
          <a:p>
            <a:endParaRPr altLang="en-US" lang="zh-CN"/>
          </a:p>
        </p:txBody>
      </p:sp>
      <p:sp>
        <p:nvSpPr>
          <p:cNvPr id="11275" name="矩形 27"/>
          <p:cNvSpPr>
            <a:spLocks noChangeArrowheads="1"/>
          </p:cNvSpPr>
          <p:nvPr/>
        </p:nvSpPr>
        <p:spPr bwMode="auto">
          <a:xfrm>
            <a:off x="11033125" y="493713"/>
            <a:ext cx="109378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zh-CN" lang="zh-CN" sz="1600">
                <a:solidFill>
                  <a:srgbClr val="BFBFBF"/>
                </a:solidFill>
                <a:latin charset="-122" panose="020b0503020204020204" pitchFamily="34" typeface="微软雅黑"/>
                <a:ea charset="-122" panose="020b0503020204020204" pitchFamily="34" typeface="微软雅黑"/>
                <a:sym charset="-122" panose="020b0503020204020204" pitchFamily="34" typeface="微软雅黑"/>
              </a:rPr>
              <a:t>第 *  页</a:t>
            </a:r>
          </a:p>
        </p:txBody>
      </p:sp>
      <p:sp>
        <p:nvSpPr>
          <p:cNvPr id="11276" name="直接连接符 28"/>
          <p:cNvSpPr>
            <a:spLocks noChangeShapeType="1"/>
          </p:cNvSpPr>
          <p:nvPr/>
        </p:nvSpPr>
        <p:spPr bwMode="auto">
          <a:xfrm flipH="1">
            <a:off x="10987088" y="387350"/>
            <a:ext cx="0" cy="647700"/>
          </a:xfrm>
          <a:prstGeom prst="line">
            <a:avLst/>
          </a:prstGeom>
          <a:noFill/>
          <a:ln cap="flat" cmpd="sng" w="9525">
            <a:solidFill>
              <a:srgbClr val="BFBFBF"/>
            </a:solidFill>
            <a:round/>
          </a:ln>
          <a:extLst>
            <a:ext uri="{909E8E84-426E-40DD-AFC4-6F175D3DCCD1}">
              <a14:hiddenFill>
                <a:noFill/>
              </a14:hiddenFill>
            </a:ext>
          </a:extLst>
        </p:spPr>
        <p:txBody>
          <a:bodyPr/>
          <a:lstStyle/>
          <a:p>
            <a:endParaRPr altLang="en-US" lang="zh-CN"/>
          </a:p>
        </p:txBody>
      </p:sp>
      <p:sp>
        <p:nvSpPr>
          <p:cNvPr id="11277" name="TextBox 29"/>
          <p:cNvSpPr>
            <a:spLocks noChangeArrowheads="1"/>
          </p:cNvSpPr>
          <p:nvPr/>
        </p:nvSpPr>
        <p:spPr bwMode="auto">
          <a:xfrm>
            <a:off x="638492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企业文化概述</a:t>
            </a:r>
          </a:p>
        </p:txBody>
      </p:sp>
      <p:sp>
        <p:nvSpPr>
          <p:cNvPr id="11278" name="TextBox 30"/>
          <p:cNvSpPr>
            <a:spLocks noChangeArrowheads="1"/>
          </p:cNvSpPr>
          <p:nvPr/>
        </p:nvSpPr>
        <p:spPr bwMode="auto">
          <a:xfrm>
            <a:off x="8920164" y="493713"/>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zh-CN">
                <a:solidFill>
                  <a:srgbClr val="D8D8D8"/>
                </a:solidFill>
                <a:latin charset="-122" panose="020b0503020204020204" pitchFamily="34" typeface="微软雅黑"/>
                <a:ea charset="-122" panose="020b0503020204020204" pitchFamily="34" typeface="微软雅黑"/>
                <a:sym charset="-122" panose="020b0503020204020204" pitchFamily="34" typeface="微软雅黑"/>
              </a:rPr>
              <a:t>企业文化体系</a:t>
            </a:r>
          </a:p>
        </p:txBody>
      </p:sp>
      <p:sp>
        <p:nvSpPr>
          <p:cNvPr id="11279" name="TextBox 2"/>
          <p:cNvSpPr>
            <a:spLocks noChangeArrowheads="1"/>
          </p:cNvSpPr>
          <p:nvPr/>
        </p:nvSpPr>
        <p:spPr bwMode="auto">
          <a:xfrm>
            <a:off x="644525" y="446088"/>
            <a:ext cx="26447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2、文化的定义</a:t>
            </a:r>
          </a:p>
        </p:txBody>
      </p:sp>
      <p:sp>
        <p:nvSpPr>
          <p:cNvPr id="11280" name="Text Box 44"/>
          <p:cNvSpPr>
            <a:spLocks noChangeArrowheads="1"/>
          </p:cNvSpPr>
          <p:nvPr/>
        </p:nvSpPr>
        <p:spPr bwMode="auto">
          <a:xfrm>
            <a:off x="552450" y="3563938"/>
            <a:ext cx="54530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广义的文化定义：人类在社会历史发展过程中所创造的物质财富和精神财富的总和（《现代汉语词典上的解释》）。</a:t>
            </a:r>
          </a:p>
        </p:txBody>
      </p:sp>
      <p:sp>
        <p:nvSpPr>
          <p:cNvPr id="11281" name="Text Box 44"/>
          <p:cNvSpPr>
            <a:spLocks noChangeArrowheads="1"/>
          </p:cNvSpPr>
          <p:nvPr/>
        </p:nvSpPr>
        <p:spPr bwMode="auto">
          <a:xfrm>
            <a:off x="552450" y="4887913"/>
            <a:ext cx="54530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000000"/>
                </a:solidFill>
                <a:latin charset="0" panose="020f0502020204030204" pitchFamily="34" typeface="Calibri"/>
                <a:sym charset="-122" panose="02010600030101010101" pitchFamily="2" typeface="宋体"/>
              </a:rPr>
              <a:t>从广义的定义上，我们可以将文化理解为：文化是人类区别于其它动物的独特创造，包括人类所创造的一切成果——物质成果和精神成果。即，一切非纯自然的东西都可称为文化。</a:t>
            </a:r>
          </a:p>
        </p:txBody>
      </p:sp>
      <p:sp>
        <p:nvSpPr>
          <p:cNvPr id="11282" name="TextBox 53"/>
          <p:cNvSpPr>
            <a:spLocks noChangeArrowheads="1" noChangeAspect="1"/>
          </p:cNvSpPr>
          <p:nvPr/>
        </p:nvSpPr>
        <p:spPr bwMode="auto">
          <a:xfrm>
            <a:off x="747713" y="2908300"/>
            <a:ext cx="43275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FF0000"/>
                </a:solidFill>
                <a:latin charset="-122" panose="020b0503020204020204" pitchFamily="34" typeface="微软雅黑"/>
                <a:ea charset="-122" panose="020b0503020204020204" pitchFamily="34" typeface="微软雅黑"/>
                <a:sym charset="-122" panose="020b0503020204020204" pitchFamily="34" typeface="微软雅黑"/>
              </a:rPr>
              <a:t>广义的文化：</a:t>
            </a:r>
          </a:p>
        </p:txBody>
      </p:sp>
      <p:sp>
        <p:nvSpPr>
          <p:cNvPr id="11283" name="矩形 8"/>
          <p:cNvSpPr>
            <a:spLocks noChangeArrowheads="1"/>
          </p:cNvSpPr>
          <p:nvPr/>
        </p:nvSpPr>
        <p:spPr bwMode="auto">
          <a:xfrm>
            <a:off x="552450" y="2908300"/>
            <a:ext cx="98425" cy="400050"/>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C000"/>
              </a:solidFill>
              <a:latin charset="0" panose="020f0502020204030204" pitchFamily="34" typeface="Calibri"/>
              <a:cs charset="0" panose="020f0502020204030204" pitchFamily="34" typeface="Calibri"/>
              <a:sym charset="0" panose="020f0502020204030204" pitchFamily="34" typeface="Calibri"/>
            </a:endParaRPr>
          </a:p>
        </p:txBody>
      </p:sp>
      <p:pic>
        <p:nvPicPr>
          <p:cNvPr id="11284" name="Picture 2"/>
          <p:cNvPicPr>
            <a:picLocks noChangeArrowheads="1" noChangeAspect="1"/>
          </p:cNvPicPr>
          <p:nvPr/>
        </p:nvPicPr>
        <p:blipFill>
          <a:blip r:embed="rId4">
            <a:extLst>
              <a:ext uri="{28A0092B-C50C-407E-A947-70E740481C1C}">
                <a14:useLocalDpi val="0"/>
              </a:ext>
            </a:extLst>
          </a:blip>
          <a:stretch>
            <a:fillRect/>
          </a:stretch>
        </p:blipFill>
        <p:spPr bwMode="auto">
          <a:xfrm>
            <a:off x="6457950" y="1270000"/>
            <a:ext cx="4013200" cy="5254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1283"/>
                                        </p:tgtEl>
                                        <p:attrNameLst>
                                          <p:attrName>style.visibility</p:attrName>
                                        </p:attrNameLst>
                                      </p:cBhvr>
                                      <p:to>
                                        <p:strVal val="visible"/>
                                      </p:to>
                                    </p:set>
                                    <p:anim calcmode="lin" valueType="num">
                                      <p:cBhvr>
                                        <p:cTn dur="500" fill="hold" id="7"/>
                                        <p:tgtEl>
                                          <p:spTgt spid="11283"/>
                                        </p:tgtEl>
                                        <p:attrNameLst>
                                          <p:attrName>ppt_x</p:attrName>
                                        </p:attrNameLst>
                                      </p:cBhvr>
                                      <p:tavLst>
                                        <p:tav tm="0">
                                          <p:val>
                                            <p:strVal val="1+#ppt_w/2"/>
                                          </p:val>
                                        </p:tav>
                                        <p:tav tm="100000">
                                          <p:val>
                                            <p:strVal val="#ppt_x"/>
                                          </p:val>
                                        </p:tav>
                                      </p:tavLst>
                                    </p:anim>
                                    <p:anim calcmode="lin" valueType="num">
                                      <p:cBhvr>
                                        <p:cTn dur="500" fill="hold" id="8"/>
                                        <p:tgtEl>
                                          <p:spTgt spid="1128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iterate type="lt">
                                    <p:tmPct val="10000"/>
                                  </p:iterate>
                                  <p:childTnLst>
                                    <p:set>
                                      <p:cBhvr>
                                        <p:cTn dur="1" fill="hold" id="10">
                                          <p:stCondLst>
                                            <p:cond delay="0"/>
                                          </p:stCondLst>
                                        </p:cTn>
                                        <p:tgtEl>
                                          <p:spTgt spid="11282"/>
                                        </p:tgtEl>
                                        <p:attrNameLst>
                                          <p:attrName>style.visibility</p:attrName>
                                        </p:attrNameLst>
                                      </p:cBhvr>
                                      <p:to>
                                        <p:strVal val="visible"/>
                                      </p:to>
                                    </p:set>
                                    <p:anim calcmode="lin" valueType="num">
                                      <p:cBhvr>
                                        <p:cTn dur="500" fill="hold" id="11"/>
                                        <p:tgtEl>
                                          <p:spTgt spid="11282"/>
                                        </p:tgtEl>
                                        <p:attrNameLst>
                                          <p:attrName>ppt_x</p:attrName>
                                        </p:attrNameLst>
                                      </p:cBhvr>
                                      <p:tavLst>
                                        <p:tav tm="0">
                                          <p:val>
                                            <p:strVal val="1+#ppt_w/2"/>
                                          </p:val>
                                        </p:tav>
                                        <p:tav tm="100000">
                                          <p:val>
                                            <p:strVal val="#ppt_x"/>
                                          </p:val>
                                        </p:tav>
                                      </p:tavLst>
                                    </p:anim>
                                    <p:anim calcmode="lin" valueType="num">
                                      <p:cBhvr>
                                        <p:cTn dur="500" fill="hold" id="12"/>
                                        <p:tgtEl>
                                          <p:spTgt spid="1128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00"/>
                            </p:stCondLst>
                            <p:childTnLst>
                              <p:par>
                                <p:cTn fill="hold" grpId="0" id="14" nodeType="afterEffect" presetClass="entr" presetID="52" presetSubtype="0">
                                  <p:stCondLst>
                                    <p:cond delay="0"/>
                                  </p:stCondLst>
                                  <p:childTnLst>
                                    <p:set>
                                      <p:cBhvr>
                                        <p:cTn dur="1" fill="hold" id="15">
                                          <p:stCondLst>
                                            <p:cond delay="0"/>
                                          </p:stCondLst>
                                        </p:cTn>
                                        <p:tgtEl>
                                          <p:spTgt spid="11280"/>
                                        </p:tgtEl>
                                        <p:attrNameLst>
                                          <p:attrName>style.visibility</p:attrName>
                                        </p:attrNameLst>
                                      </p:cBhvr>
                                      <p:to>
                                        <p:strVal val="visible"/>
                                      </p:to>
                                    </p:set>
                                    <p:animScale>
                                      <p:cBhvr>
                                        <p:cTn decel="50000" dur="1000" fill="hold" id="16">
                                          <p:stCondLst>
                                            <p:cond delay="0"/>
                                          </p:stCondLst>
                                        </p:cTn>
                                        <p:tgtEl>
                                          <p:spTgt spid="1128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7">
                                          <p:stCondLst>
                                            <p:cond delay="0"/>
                                          </p:stCondLst>
                                        </p:cTn>
                                        <p:tgtEl>
                                          <p:spTgt spid="11280"/>
                                        </p:tgtEl>
                                        <p:attrNameLst>
                                          <p:attrName>ppt_x,ppt_y</p:attrName>
                                        </p:attrNameLst>
                                      </p:cBhvr>
                                      <p:rCtr x="0" y="0"/>
                                    </p:animMotion>
                                    <p:animEffect filter="">
                                      <p:cBhvr>
                                        <p:cTn dur="1000" id="18"/>
                                        <p:tgtEl>
                                          <p:spTgt spid="11280"/>
                                        </p:tgtEl>
                                      </p:cBhvr>
                                    </p:animEffect>
                                  </p:childTnLst>
                                </p:cTn>
                              </p:par>
                              <p:par>
                                <p:cTn fill="hold" grpId="0" id="19" nodeType="withEffect" presetClass="entr" presetID="52" presetSubtype="0">
                                  <p:stCondLst>
                                    <p:cond delay="200"/>
                                  </p:stCondLst>
                                  <p:childTnLst>
                                    <p:set>
                                      <p:cBhvr>
                                        <p:cTn dur="1" fill="hold" id="20">
                                          <p:stCondLst>
                                            <p:cond delay="0"/>
                                          </p:stCondLst>
                                        </p:cTn>
                                        <p:tgtEl>
                                          <p:spTgt spid="11281"/>
                                        </p:tgtEl>
                                        <p:attrNameLst>
                                          <p:attrName>style.visibility</p:attrName>
                                        </p:attrNameLst>
                                      </p:cBhvr>
                                      <p:to>
                                        <p:strVal val="visible"/>
                                      </p:to>
                                    </p:set>
                                    <p:animScale>
                                      <p:cBhvr>
                                        <p:cTn decel="50000" dur="1000" fill="hold" id="21">
                                          <p:stCondLst>
                                            <p:cond delay="0"/>
                                          </p:stCondLst>
                                        </p:cTn>
                                        <p:tgtEl>
                                          <p:spTgt spid="112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2">
                                          <p:stCondLst>
                                            <p:cond delay="0"/>
                                          </p:stCondLst>
                                        </p:cTn>
                                        <p:tgtEl>
                                          <p:spTgt spid="11281"/>
                                        </p:tgtEl>
                                        <p:attrNameLst>
                                          <p:attrName>ppt_x,ppt_y</p:attrName>
                                        </p:attrNameLst>
                                      </p:cBhvr>
                                      <p:rCtr x="0" y="0"/>
                                    </p:animMotion>
                                    <p:animEffect filter="">
                                      <p:cBhvr>
                                        <p:cTn dur="1000" id="23"/>
                                        <p:tgtEl>
                                          <p:spTgt spid="112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80"/>
      <p:bldP grpId="0" spid="11281"/>
      <p:bldP grpId="0" spid="11282"/>
      <p:bldP grpId="0" spid="1128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528</Paragraphs>
  <Slides>50</Slides>
  <Notes>0</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50</vt:i4>
      </vt:variant>
    </vt:vector>
  </HeadingPairs>
  <TitlesOfParts>
    <vt:vector baseType="lpstr" size="68">
      <vt:lpstr>Arial</vt:lpstr>
      <vt:lpstr>Calibri</vt:lpstr>
      <vt:lpstr>宋体</vt:lpstr>
      <vt:lpstr>Calibri Light</vt:lpstr>
      <vt:lpstr>微软雅黑</vt:lpstr>
      <vt:lpstr>Tahoma</vt:lpstr>
      <vt:lpstr>Lao UI</vt:lpstr>
      <vt:lpstr>Broadway</vt:lpstr>
      <vt:lpstr>楷体</vt:lpstr>
      <vt:lpstr>经典繁仿黑</vt:lpstr>
      <vt:lpstr>Wingdings</vt:lpstr>
      <vt:lpstr>Arial Narrow</vt:lpstr>
      <vt:lpstr>Impact</vt:lpstr>
      <vt:lpstr>MS PGothic</vt:lpstr>
      <vt:lpstr>Arial Black</vt:lpstr>
      <vt:lpstr>Times New Roman</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2012-10-07T00:28:00Z</dcterms:created>
  <cp:lastModifiedBy>Administrator</cp:lastModifiedBy>
  <dcterms:modified xsi:type="dcterms:W3CDTF">2021-08-20T10:54:12Z</dcterms:modified>
  <cp:revision>1062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2052-9.1.0.4994</vt:lpwstr>
  </property>
</Properties>
</file>