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0" r:id="rId2"/>
  </p:sldMasterIdLst>
  <p:notesMasterIdLst>
    <p:notesMasterId r:id="rId3"/>
  </p:notesMasterIdLst>
  <p:sldIdLst>
    <p:sldId id="1352" r:id="rId4"/>
    <p:sldId id="1354" r:id="rId5"/>
    <p:sldId id="1353" r:id="rId6"/>
    <p:sldId id="1355" r:id="rId7"/>
    <p:sldId id="1358" r:id="rId8"/>
    <p:sldId id="1362" r:id="rId9"/>
    <p:sldId id="1359" r:id="rId10"/>
    <p:sldId id="1360" r:id="rId11"/>
    <p:sldId id="1367" r:id="rId12"/>
    <p:sldId id="1366" r:id="rId13"/>
    <p:sldId id="1368" r:id="rId14"/>
    <p:sldId id="1361" r:id="rId15"/>
    <p:sldId id="1363" r:id="rId16"/>
    <p:sldId id="1356" r:id="rId17"/>
    <p:sldId id="1373" r:id="rId18"/>
    <p:sldId id="1374" r:id="rId19"/>
    <p:sldId id="1375" r:id="rId20"/>
    <p:sldId id="1376" r:id="rId21"/>
    <p:sldId id="1377" r:id="rId22"/>
    <p:sldId id="1378" r:id="rId23"/>
    <p:sldId id="1379" r:id="rId24"/>
    <p:sldId id="1357" r:id="rId25"/>
    <p:sldId id="1371" r:id="rId26"/>
    <p:sldId id="1382" r:id="rId27"/>
    <p:sldId id="1381" r:id="rId28"/>
    <p:sldId id="1383" r:id="rId29"/>
    <p:sldId id="1384" r:id="rId30"/>
    <p:sldId id="1385" r:id="rId31"/>
    <p:sldId id="1386" r:id="rId32"/>
    <p:sldId id="1387" r:id="rId33"/>
    <p:sldId id="1389" r:id="rId34"/>
    <p:sldId id="1390" r:id="rId35"/>
    <p:sldId id="1388" r:id="rId36"/>
    <p:sldId id="1397" r:id="rId37"/>
    <p:sldId id="1398" r:id="rId38"/>
    <p:sldId id="1399" r:id="rId39"/>
    <p:sldId id="1403" r:id="rId40"/>
    <p:sldId id="1404" r:id="rId41"/>
    <p:sldId id="1400" r:id="rId42"/>
    <p:sldId id="1391" r:id="rId43"/>
    <p:sldId id="1401" r:id="rId44"/>
    <p:sldId id="1402" r:id="rId45"/>
    <p:sldId id="1408" r:id="rId46"/>
    <p:sldId id="1409" r:id="rId47"/>
    <p:sldId id="1410" r:id="rId48"/>
    <p:sldId id="1405" r:id="rId49"/>
    <p:sldId id="1411" r:id="rId50"/>
    <p:sldId id="1412" r:id="rId51"/>
    <p:sldId id="1392" r:id="rId52"/>
    <p:sldId id="1407" r:id="rId53"/>
    <p:sldId id="1413" r:id="rId54"/>
    <p:sldId id="1415" r:id="rId55"/>
    <p:sldId id="1419" r:id="rId56"/>
    <p:sldId id="1420" r:id="rId57"/>
    <p:sldId id="1414" r:id="rId58"/>
    <p:sldId id="1416" r:id="rId59"/>
    <p:sldId id="1417" r:id="rId60"/>
    <p:sldId id="1393" r:id="rId61"/>
    <p:sldId id="1418" r:id="rId62"/>
    <p:sldId id="1421" r:id="rId63"/>
    <p:sldId id="1424" r:id="rId64"/>
    <p:sldId id="1425" r:id="rId65"/>
    <p:sldId id="1426" r:id="rId66"/>
    <p:sldId id="1427" r:id="rId67"/>
    <p:sldId id="1428" r:id="rId68"/>
    <p:sldId id="1394" r:id="rId69"/>
    <p:sldId id="1422" r:id="rId70"/>
    <p:sldId id="1423" r:id="rId71"/>
    <p:sldId id="1429" r:id="rId72"/>
    <p:sldId id="1430" r:id="rId73"/>
    <p:sldId id="1432" r:id="rId74"/>
    <p:sldId id="1395" r:id="rId75"/>
    <p:sldId id="1431" r:id="rId76"/>
    <p:sldId id="1433" r:id="rId77"/>
    <p:sldId id="1437" r:id="rId78"/>
    <p:sldId id="1438" r:id="rId79"/>
    <p:sldId id="1439" r:id="rId80"/>
    <p:sldId id="1434" r:id="rId81"/>
    <p:sldId id="1396" r:id="rId82"/>
    <p:sldId id="1435" r:id="rId83"/>
    <p:sldId id="1436" r:id="rId84"/>
    <p:sldId id="1440" r:id="rId85"/>
  </p:sldIdLst>
  <p:sldSz cx="12192000" cy="6858000"/>
  <p:notesSz cx="6858000" cy="9144000"/>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3" autoAdjust="0"/>
    <p:restoredTop sz="96314" autoAdjust="0"/>
  </p:normalViewPr>
  <p:slideViewPr>
    <p:cSldViewPr snapToGrid="0" showGuides="1">
      <p:cViewPr varScale="1">
        <p:scale>
          <a:sx n="108" d="100"/>
          <a:sy n="108" d="100"/>
        </p:scale>
        <p:origin x="696" y="108"/>
      </p:cViewPr>
      <p:guideLst>
        <p:guide pos="3863"/>
        <p:guide orient="horz" pos="2160"/>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slides/slide60.xml" Type="http://schemas.openxmlformats.org/officeDocument/2006/relationships/slide"/><Relationship Id="rId64" Target="slides/slide61.xml" Type="http://schemas.openxmlformats.org/officeDocument/2006/relationships/slide"/><Relationship Id="rId65" Target="slides/slide62.xml" Type="http://schemas.openxmlformats.org/officeDocument/2006/relationships/slide"/><Relationship Id="rId66" Target="slides/slide63.xml" Type="http://schemas.openxmlformats.org/officeDocument/2006/relationships/slide"/><Relationship Id="rId67" Target="slides/slide64.xml" Type="http://schemas.openxmlformats.org/officeDocument/2006/relationships/slide"/><Relationship Id="rId68" Target="slides/slide65.xml" Type="http://schemas.openxmlformats.org/officeDocument/2006/relationships/slide"/><Relationship Id="rId69" Target="slides/slide66.xml" Type="http://schemas.openxmlformats.org/officeDocument/2006/relationships/slide"/><Relationship Id="rId7" Target="slides/slide4.xml" Type="http://schemas.openxmlformats.org/officeDocument/2006/relationships/slide"/><Relationship Id="rId70" Target="slides/slide67.xml" Type="http://schemas.openxmlformats.org/officeDocument/2006/relationships/slide"/><Relationship Id="rId71" Target="slides/slide68.xml" Type="http://schemas.openxmlformats.org/officeDocument/2006/relationships/slide"/><Relationship Id="rId72" Target="slides/slide69.xml" Type="http://schemas.openxmlformats.org/officeDocument/2006/relationships/slide"/><Relationship Id="rId73" Target="slides/slide70.xml" Type="http://schemas.openxmlformats.org/officeDocument/2006/relationships/slide"/><Relationship Id="rId74" Target="slides/slide71.xml" Type="http://schemas.openxmlformats.org/officeDocument/2006/relationships/slide"/><Relationship Id="rId75" Target="slides/slide72.xml" Type="http://schemas.openxmlformats.org/officeDocument/2006/relationships/slide"/><Relationship Id="rId76" Target="slides/slide73.xml" Type="http://schemas.openxmlformats.org/officeDocument/2006/relationships/slide"/><Relationship Id="rId77" Target="slides/slide74.xml" Type="http://schemas.openxmlformats.org/officeDocument/2006/relationships/slide"/><Relationship Id="rId78" Target="slides/slide75.xml" Type="http://schemas.openxmlformats.org/officeDocument/2006/relationships/slide"/><Relationship Id="rId79" Target="slides/slide76.xml" Type="http://schemas.openxmlformats.org/officeDocument/2006/relationships/slide"/><Relationship Id="rId8" Target="slides/slide5.xml" Type="http://schemas.openxmlformats.org/officeDocument/2006/relationships/slide"/><Relationship Id="rId80" Target="slides/slide77.xml" Type="http://schemas.openxmlformats.org/officeDocument/2006/relationships/slide"/><Relationship Id="rId81" Target="slides/slide78.xml" Type="http://schemas.openxmlformats.org/officeDocument/2006/relationships/slide"/><Relationship Id="rId82" Target="slides/slide79.xml" Type="http://schemas.openxmlformats.org/officeDocument/2006/relationships/slide"/><Relationship Id="rId83" Target="slides/slide80.xml" Type="http://schemas.openxmlformats.org/officeDocument/2006/relationships/slide"/><Relationship Id="rId84" Target="slides/slide81.xml" Type="http://schemas.openxmlformats.org/officeDocument/2006/relationships/slide"/><Relationship Id="rId85" Target="slides/slide82.xml" Type="http://schemas.openxmlformats.org/officeDocument/2006/relationships/slide"/><Relationship Id="rId86" Target="tags/tag42.xml" Type="http://schemas.openxmlformats.org/officeDocument/2006/relationships/tags"/><Relationship Id="rId87" Target="presProps.xml" Type="http://schemas.openxmlformats.org/officeDocument/2006/relationships/presProps"/><Relationship Id="rId88" Target="viewProps.xml" Type="http://schemas.openxmlformats.org/officeDocument/2006/relationships/viewProps"/><Relationship Id="rId89" Target="theme/theme1.xml" Type="http://schemas.openxmlformats.org/officeDocument/2006/relationships/theme"/><Relationship Id="rId9" Target="slides/slide6.xml" Type="http://schemas.openxmlformats.org/officeDocument/2006/relationships/slide"/><Relationship Id="rId90"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2020/7/19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58.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6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72.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7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8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049382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737276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680896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518047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845107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59033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121629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71457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798505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400579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423691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025106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59920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02492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36462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p:spTree>
      <p:nvGrpSpPr>
        <p:cNvPr id="1" name=""/>
        <p:cNvGrpSpPr/>
        <p:nvPr/>
      </p:nvGrpSpPr>
      <p:grpSpPr>
        <a:xfrm>
          <a:off x="0" y="0"/>
          <a:ext cx="0" cy="0"/>
        </a:xfrm>
      </p:grpSpPr>
    </p:spTree>
    <p:extLst>
      <p:ext uri="{BB962C8B-B14F-4D97-AF65-F5344CB8AC3E}">
        <p14:creationId val="2093205648"/>
      </p:ext>
    </p:extLst>
  </p:cSld>
  <p:clrMapOvr>
    <a:masterClrMapping/>
  </p:clrMapOvr>
  <mc:AlternateContent>
    <mc:Choice Requires="p14">
      <p:transition p14:dur="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855497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543414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83921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07292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93177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066659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p:spTree>
      <p:nvGrpSpPr>
        <p:cNvPr id="1" name=""/>
        <p:cNvGrpSpPr/>
        <p:nvPr/>
      </p:nvGrpSpPr>
      <p:grpSpPr>
        <a:xfrm>
          <a:off x="0" y="0"/>
          <a:ext cx="0" cy="0"/>
        </a:xfrm>
      </p:grpSpPr>
    </p:spTree>
    <p:extLst>
      <p:ext uri="{BB962C8B-B14F-4D97-AF65-F5344CB8AC3E}">
        <p14:creationId val="2774392454"/>
      </p:ext>
    </p:extLst>
  </p:cSld>
  <p:clrMapOvr>
    <a:masterClrMapping/>
  </p:clrMapOvr>
  <mc:AlternateContent>
    <mc:Choice Requires="p14">
      <p:transition p14:dur="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
    <p:bg>
      <p:bgPr>
        <a:pattFill prst="pct5">
          <a:fgClr>
            <a:schemeClr val="bg1">
              <a:lumMod val="95000"/>
            </a:schemeClr>
          </a:fgClr>
          <a:bgClr>
            <a:schemeClr val="bg1"/>
          </a:bgClr>
        </a:pattFill>
        <a:effectLst/>
      </p:bgPr>
    </p:bg>
    <p:spTree>
      <p:nvGrpSpPr>
        <p:cNvPr id="1" name=""/>
        <p:cNvGrpSpPr/>
        <p:nvPr/>
      </p:nvGrpSpPr>
      <p:grpSpPr>
        <a:xfrm>
          <a:off x="0" y="0"/>
          <a:ext cx="0" cy="0"/>
        </a:xfrm>
      </p:grpSpPr>
      <p:sp>
        <p:nvSpPr>
          <p:cNvPr id="17" name="矩形 16">
            <a:extLst>
              <a:ext uri="{FF2B5EF4-FFF2-40B4-BE49-F238E27FC236}">
                <a16:creationId xmlns:a16="http://schemas.microsoft.com/office/drawing/2014/main" id="{F7431540-A2CD-477C-94D9-9B3DB6184E22}"/>
              </a:ext>
            </a:extLst>
          </p:cNvPr>
          <p:cNvSpPr/>
          <p:nvPr userDrawn="1"/>
        </p:nvSpPr>
        <p:spPr>
          <a:xfrm>
            <a:off x="335280" y="256032"/>
            <a:ext cx="11521440" cy="638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a:extLst>
              <a:ext uri="{FF2B5EF4-FFF2-40B4-BE49-F238E27FC236}">
                <a16:creationId xmlns:a16="http://schemas.microsoft.com/office/drawing/2014/main" id="{58A20E6A-7D8A-416F-9D9D-790A387D2F76}"/>
              </a:ext>
            </a:extLst>
          </p:cNvPr>
          <p:cNvCxnSpPr/>
          <p:nvPr userDrawn="1"/>
        </p:nvCxnSpPr>
        <p:spPr>
          <a:xfrm>
            <a:off x="1520962" y="873920"/>
            <a:ext cx="10671038" cy="21690"/>
          </a:xfrm>
          <a:prstGeom prst="line">
            <a:avLst/>
          </a:prstGeom>
          <a:ln>
            <a:solidFill>
              <a:srgbClr val="B82E24"/>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5" name="TextBox 20">
            <a:extLst>
              <a:ext uri="{FF2B5EF4-FFF2-40B4-BE49-F238E27FC236}">
                <a16:creationId xmlns:a16="http://schemas.microsoft.com/office/drawing/2014/main" id="{6EBC778C-B1EB-4120-9D59-8B23E60EBA87}"/>
              </a:ext>
            </a:extLst>
          </p:cNvPr>
          <p:cNvSpPr txBox="1"/>
          <p:nvPr userDrawn="1"/>
        </p:nvSpPr>
        <p:spPr>
          <a:xfrm>
            <a:off x="8342103" y="286120"/>
            <a:ext cx="3139697" cy="4001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C00000"/>
                </a:solidFill>
                <a:effectLst/>
                <a:uLnTx/>
                <a:uFillTx/>
                <a:latin typeface="方正粗黑宋简体" panose="02000000000000000000" pitchFamily="2" charset="-122"/>
                <a:ea typeface="方正粗黑宋简体" panose="02000000000000000000" pitchFamily="2" charset="-122"/>
                <a:cs typeface="+mn-cs"/>
              </a:rPr>
              <a:t>中华人民共和国民法典</a:t>
            </a:r>
            <a:endParaRPr kumimoji="0" lang="en-US" altLang="zh-CN" sz="2000" b="0" i="0" u="none" strike="noStrike" kern="1200" cap="none" spc="0" normalizeH="0" baseline="0" noProof="0">
              <a:ln>
                <a:noFill/>
              </a:ln>
              <a:solidFill>
                <a:srgbClr val="C00000"/>
              </a:solidFill>
              <a:effectLst/>
              <a:uLnTx/>
              <a:uFillTx/>
              <a:latin typeface="方正粗黑宋简体" panose="02000000000000000000" pitchFamily="2" charset="-122"/>
              <a:ea typeface="方正粗黑宋简体" panose="02000000000000000000" pitchFamily="2" charset="-122"/>
              <a:cs typeface="+mn-cs"/>
            </a:endParaRPr>
          </a:p>
        </p:txBody>
      </p:sp>
      <p:sp>
        <p:nvSpPr>
          <p:cNvPr id="6" name="TextBox 19">
            <a:extLst>
              <a:ext uri="{FF2B5EF4-FFF2-40B4-BE49-F238E27FC236}">
                <a16:creationId xmlns:a16="http://schemas.microsoft.com/office/drawing/2014/main" id="{F16E2487-AEA1-43D6-8DEB-A61FF14B3E9A}"/>
              </a:ext>
            </a:extLst>
          </p:cNvPr>
          <p:cNvSpPr txBox="1"/>
          <p:nvPr userDrawn="1"/>
        </p:nvSpPr>
        <p:spPr>
          <a:xfrm>
            <a:off x="8138489" y="589472"/>
            <a:ext cx="3903954" cy="307777"/>
          </a:xfrm>
          <a:prstGeom prst="rect">
            <a:avLst/>
          </a:prstGeom>
          <a:noFill/>
          <a:effectLst/>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C00000"/>
                </a:solidFill>
                <a:effectLst/>
                <a:uLnTx/>
                <a:uFillTx/>
                <a:latin typeface="方正粗黑宋简体" panose="02000000000000000000" pitchFamily="2" charset="-122"/>
                <a:ea typeface="方正粗黑宋简体" panose="02000000000000000000" pitchFamily="2" charset="-122"/>
                <a:cs typeface="+mn-cs"/>
              </a:rPr>
              <a:t>Civil code of the people's Republic of China</a:t>
            </a:r>
            <a:endParaRPr kumimoji="0" lang="zh-CN" altLang="en-US" sz="1400" b="0" i="0" u="none" strike="noStrike" kern="1200" cap="none" spc="0" normalizeH="0" baseline="0" noProof="0">
              <a:ln>
                <a:noFill/>
              </a:ln>
              <a:solidFill>
                <a:srgbClr val="C00000"/>
              </a:solidFill>
              <a:effectLst/>
              <a:uLnTx/>
              <a:uFillTx/>
              <a:latin typeface="方正粗黑宋简体" panose="02000000000000000000" pitchFamily="2" charset="-122"/>
              <a:ea typeface="方正粗黑宋简体" panose="02000000000000000000" pitchFamily="2" charset="-122"/>
              <a:cs typeface="+mn-cs"/>
            </a:endParaRPr>
          </a:p>
        </p:txBody>
      </p:sp>
      <p:grpSp>
        <p:nvGrpSpPr>
          <p:cNvPr id="8" name="组合 7">
            <a:extLst>
              <a:ext uri="{FF2B5EF4-FFF2-40B4-BE49-F238E27FC236}">
                <a16:creationId xmlns:a16="http://schemas.microsoft.com/office/drawing/2014/main" id="{62AC5843-49BA-4C4D-8F8A-88DCB4CA7C96}"/>
              </a:ext>
            </a:extLst>
          </p:cNvPr>
          <p:cNvGrpSpPr/>
          <p:nvPr userDrawn="1"/>
        </p:nvGrpSpPr>
        <p:grpSpPr>
          <a:xfrm>
            <a:off x="11154751" y="286120"/>
            <a:ext cx="1084593" cy="1179561"/>
            <a:chOff x="3043164" y="319245"/>
            <a:chExt cx="1084593" cy="1179561"/>
          </a:xfrm>
        </p:grpSpPr>
        <p:sp>
          <p:nvSpPr>
            <p:cNvPr id="9" name="星形: 五角 23">
              <a:extLst>
                <a:ext uri="{FF2B5EF4-FFF2-40B4-BE49-F238E27FC236}">
                  <a16:creationId xmlns:a16="http://schemas.microsoft.com/office/drawing/2014/main" id="{02E48648-2450-40CE-A4EB-5BE5C0A4D621}"/>
                </a:ext>
              </a:extLst>
            </p:cNvPr>
            <p:cNvSpPr/>
            <p:nvPr userDrawn="1"/>
          </p:nvSpPr>
          <p:spPr>
            <a:xfrm rot="1495425">
              <a:off x="3599229" y="319245"/>
              <a:ext cx="176733" cy="176733"/>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弧形 9">
              <a:extLst>
                <a:ext uri="{FF2B5EF4-FFF2-40B4-BE49-F238E27FC236}">
                  <a16:creationId xmlns:a16="http://schemas.microsoft.com/office/drawing/2014/main" id="{E975B120-130B-441C-8A42-964706C7CBB4}"/>
                </a:ext>
              </a:extLst>
            </p:cNvPr>
            <p:cNvSpPr/>
            <p:nvPr userDrawn="1"/>
          </p:nvSpPr>
          <p:spPr>
            <a:xfrm rot="18157996">
              <a:off x="3043164" y="414213"/>
              <a:ext cx="1084593" cy="1084593"/>
            </a:xfrm>
            <a:prstGeom prst="arc">
              <a:avLst>
                <a:gd name="adj1" fmla="val 16200000"/>
                <a:gd name="adj2" fmla="val 19673504"/>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星形: 五角 25">
              <a:extLst>
                <a:ext uri="{FF2B5EF4-FFF2-40B4-BE49-F238E27FC236}">
                  <a16:creationId xmlns:a16="http://schemas.microsoft.com/office/drawing/2014/main" id="{AA73E871-1EB3-4AC7-8B6E-15F8C2FAE9A5}"/>
                </a:ext>
              </a:extLst>
            </p:cNvPr>
            <p:cNvSpPr/>
            <p:nvPr userDrawn="1"/>
          </p:nvSpPr>
          <p:spPr>
            <a:xfrm rot="1495425">
              <a:off x="3406204" y="485764"/>
              <a:ext cx="73778" cy="7377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26">
              <a:extLst>
                <a:ext uri="{FF2B5EF4-FFF2-40B4-BE49-F238E27FC236}">
                  <a16:creationId xmlns:a16="http://schemas.microsoft.com/office/drawing/2014/main" id="{ED60F25E-9873-4B51-97F0-9CB1A11D6E79}"/>
                </a:ext>
              </a:extLst>
            </p:cNvPr>
            <p:cNvSpPr/>
            <p:nvPr userDrawn="1"/>
          </p:nvSpPr>
          <p:spPr>
            <a:xfrm rot="1495425">
              <a:off x="3308206" y="349423"/>
              <a:ext cx="73778" cy="7377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27">
              <a:extLst>
                <a:ext uri="{FF2B5EF4-FFF2-40B4-BE49-F238E27FC236}">
                  <a16:creationId xmlns:a16="http://schemas.microsoft.com/office/drawing/2014/main" id="{1C9B5EBF-9C60-46A1-8C18-E67472849586}"/>
                </a:ext>
              </a:extLst>
            </p:cNvPr>
            <p:cNvSpPr/>
            <p:nvPr userDrawn="1"/>
          </p:nvSpPr>
          <p:spPr>
            <a:xfrm rot="1495425" flipH="1" flipV="1">
              <a:off x="3219316" y="511919"/>
              <a:ext cx="45719" cy="4571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28">
              <a:extLst>
                <a:ext uri="{FF2B5EF4-FFF2-40B4-BE49-F238E27FC236}">
                  <a16:creationId xmlns:a16="http://schemas.microsoft.com/office/drawing/2014/main" id="{34FEA447-E913-4108-846C-F369DCA56F80}"/>
                </a:ext>
              </a:extLst>
            </p:cNvPr>
            <p:cNvSpPr/>
            <p:nvPr userDrawn="1"/>
          </p:nvSpPr>
          <p:spPr>
            <a:xfrm rot="1495425" flipH="1" flipV="1">
              <a:off x="3469233" y="354388"/>
              <a:ext cx="45719" cy="4571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a:extLst>
              <a:ext uri="{FF2B5EF4-FFF2-40B4-BE49-F238E27FC236}">
                <a16:creationId xmlns:a16="http://schemas.microsoft.com/office/drawing/2014/main" id="{2B8968CA-C4AF-4EB9-8772-9F759A9FDAAD}"/>
              </a:ext>
            </a:extLst>
          </p:cNvPr>
          <p:cNvPicPr>
            <a:picLocks noChangeAspect="1"/>
          </p:cNvPicPr>
          <p:nvPr userDrawn="1"/>
        </p:nvPicPr>
        <p:blipFill>
          <a:blip r:embed="rId1">
            <a:extLst>
              <a:ext uri="{28A0092B-C50C-407E-A947-70E740481C1C}">
                <a14:useLocalDpi val="0"/>
              </a:ext>
            </a:extLst>
          </a:blip>
          <a:stretch>
            <a:fillRect/>
          </a:stretch>
        </p:blipFill>
        <p:spPr>
          <a:xfrm>
            <a:off x="378641" y="180376"/>
            <a:ext cx="1776289" cy="1011708"/>
          </a:xfrm>
          <a:prstGeom prst="rect">
            <a:avLst/>
          </a:prstGeom>
        </p:spPr>
      </p:pic>
    </p:spTree>
    <p:extLst>
      <p:ext uri="{BB962C8B-B14F-4D97-AF65-F5344CB8AC3E}">
        <p14:creationId val="704398940"/>
      </p:ext>
    </p:extLst>
  </p:cSld>
  <p:clrMapOvr>
    <a:masterClrMapping/>
  </p:clrMapOvr>
  <mc:AlternateContent>
    <mc:Choice Requires="p14">
      <p:transition p14:dur="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
    <p:spTree>
      <p:nvGrpSpPr>
        <p:cNvPr id="1" name=""/>
        <p:cNvGrpSpPr/>
        <p:nvPr/>
      </p:nvGrpSpPr>
      <p:grpSpPr>
        <a:xfrm>
          <a:off x="0" y="0"/>
          <a:ext cx="0" cy="0"/>
        </a:xfrm>
      </p:grpSpPr>
      <p:sp>
        <p:nvSpPr>
          <p:cNvPr id="2" name="标题 1">
            <a:extLst>
              <a:ext uri="{FF2B5EF4-FFF2-40B4-BE49-F238E27FC236}">
                <a16:creationId xmlns:a16="http://schemas.microsoft.com/office/drawing/2014/main" id="{809E9003-7939-464C-A877-4C33C40C4C8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3888295709"/>
      </p:ext>
    </p:extLst>
  </p:cSld>
  <p:clrMapOvr>
    <a:masterClrMapping/>
  </p:clrMapOvr>
  <mc:AlternateContent>
    <mc:Choice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97146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824628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384063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707855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504126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media/image2.jpeg" Type="http://schemas.openxmlformats.org/officeDocument/2006/relationships/image"/><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3A64DAB1-3F8A-4236-B731-AD2E9033833D}"/>
              </a:ext>
            </a:extLst>
          </p:cNvPr>
          <p:cNvPicPr>
            <a:picLocks noChangeAspect="1"/>
          </p:cNvPicPr>
          <p:nvPr userDrawn="1"/>
        </p:nvPicPr>
        <p:blipFill>
          <a:blip r:embed="rId5">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518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6" r:id="rId3"/>
    <p:sldLayoutId id="2147483689" r:id="rId4"/>
  </p:sldLayoutIdLst>
  <mc:AlternateContent>
    <mc:Choice Requires="p14">
      <p:transition p14:dur="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2020/7/19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00412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tags/tag8.xml" Type="http://schemas.openxmlformats.org/officeDocument/2006/relationships/tags"/><Relationship Id="rId3" Target="../tags/tag9.xml" Type="http://schemas.openxmlformats.org/officeDocument/2006/relationships/tags"/><Relationship Id="rId4"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7.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3.xml" Type="http://schemas.openxmlformats.org/officeDocument/2006/relationships/tags"/><Relationship Id="rId11" Target="../tags/tag4.xml" Type="http://schemas.openxmlformats.org/officeDocument/2006/relationships/tags"/><Relationship Id="rId12" Target="../media/image10.png" Type="http://schemas.openxmlformats.org/officeDocument/2006/relationships/image"/><Relationship Id="rId2" Target="../notesSlides/notesSlide3.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tags/tag1.xml" Type="http://schemas.openxmlformats.org/officeDocument/2006/relationships/tags"/><Relationship Id="rId9" Target="../tags/tag2.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7.xml" Type="http://schemas.openxmlformats.org/officeDocument/2006/relationships/tags"/><Relationship Id="rId11" Target="../tags/tag18.xml" Type="http://schemas.openxmlformats.org/officeDocument/2006/relationships/tags"/><Relationship Id="rId12" Target="../tags/tag19.xml" Type="http://schemas.openxmlformats.org/officeDocument/2006/relationships/tags"/><Relationship Id="rId13" Target="../tags/tag20.xml" Type="http://schemas.openxmlformats.org/officeDocument/2006/relationships/tags"/><Relationship Id="rId14" Target="../tags/tag21.xml" Type="http://schemas.openxmlformats.org/officeDocument/2006/relationships/tags"/><Relationship Id="rId2" Target="../media/image26.png" Type="http://schemas.openxmlformats.org/officeDocument/2006/relationships/image"/><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 Id="rId6" Target="../tags/tag13.xml" Type="http://schemas.openxmlformats.org/officeDocument/2006/relationships/tags"/><Relationship Id="rId7" Target="../tags/tag14.xml" Type="http://schemas.openxmlformats.org/officeDocument/2006/relationships/tags"/><Relationship Id="rId8" Target="../tags/tag15.xml" Type="http://schemas.openxmlformats.org/officeDocument/2006/relationships/tags"/><Relationship Id="rId9" Target="../tags/tag16.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8.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6.png" Type="http://schemas.openxmlformats.org/officeDocument/2006/relationships/image"/><Relationship Id="rId3" Target="../tags/tag22.xml" Type="http://schemas.openxmlformats.org/officeDocument/2006/relationships/tags"/><Relationship Id="rId4" Target="../tags/tag23.xml" Type="http://schemas.openxmlformats.org/officeDocument/2006/relationships/tags"/><Relationship Id="rId5" Target="../tags/tag24.xml" Type="http://schemas.openxmlformats.org/officeDocument/2006/relationships/tags"/><Relationship Id="rId6" Target="../tags/tag25.xml" Type="http://schemas.openxmlformats.org/officeDocument/2006/relationships/tags"/><Relationship Id="rId7" Target="../tags/tag26.xml" Type="http://schemas.openxmlformats.org/officeDocument/2006/relationships/tags"/><Relationship Id="rId8" Target="../tags/tag27.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6.png" Type="http://schemas.openxmlformats.org/officeDocument/2006/relationships/image"/><Relationship Id="rId3" Target="../tags/tag28.xml" Type="http://schemas.openxmlformats.org/officeDocument/2006/relationships/tags"/><Relationship Id="rId4" Target="../tags/tag29.xml" Type="http://schemas.openxmlformats.org/officeDocument/2006/relationships/tags"/><Relationship Id="rId5" Target="../tags/tag30.xml" Type="http://schemas.openxmlformats.org/officeDocument/2006/relationships/tags"/><Relationship Id="rId6" Target="../tags/tag31.xml" Type="http://schemas.openxmlformats.org/officeDocument/2006/relationships/tags"/><Relationship Id="rId7" Target="../tags/tag32.xml" Type="http://schemas.openxmlformats.org/officeDocument/2006/relationships/tags"/><Relationship Id="rId8" Target="../tags/tag3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9.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9.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0.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2.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41.xml" Type="http://schemas.openxmlformats.org/officeDocument/2006/relationships/tags"/><Relationship Id="rId2" Target="../media/image26.png" Type="http://schemas.openxmlformats.org/officeDocument/2006/relationships/image"/><Relationship Id="rId3" Target="../tags/tag34.xml" Type="http://schemas.openxmlformats.org/officeDocument/2006/relationships/tags"/><Relationship Id="rId4" Target="../tags/tag35.xml" Type="http://schemas.openxmlformats.org/officeDocument/2006/relationships/tags"/><Relationship Id="rId5" Target="../tags/tag36.xml" Type="http://schemas.openxmlformats.org/officeDocument/2006/relationships/tags"/><Relationship Id="rId6" Target="../tags/tag37.xml" Type="http://schemas.openxmlformats.org/officeDocument/2006/relationships/tags"/><Relationship Id="rId7" Target="../tags/tag38.xml" Type="http://schemas.openxmlformats.org/officeDocument/2006/relationships/tags"/><Relationship Id="rId8" Target="../tags/tag39.xml" Type="http://schemas.openxmlformats.org/officeDocument/2006/relationships/tags"/><Relationship Id="rId9" Target="../tags/tag40.xml" Type="http://schemas.openxmlformats.org/officeDocument/2006/relationships/tags"/></Relationships>
</file>

<file path=ppt/slides/_rels/slide4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3.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3.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10.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4.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5.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6.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7.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8.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9.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0.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1.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11.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12.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3.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4.pn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13.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5.pn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2" Target="../notesSlides/notesSlide14.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tags/tag5.xml" Type="http://schemas.openxmlformats.org/officeDocument/2006/relationships/tags"/><Relationship Id="rId3" Target="../tags/tag6.xml" Type="http://schemas.openxmlformats.org/officeDocument/2006/relationships/tags"/><Relationship Id="rId4" Target="../tags/tag7.xml" Type="http://schemas.openxmlformats.org/officeDocument/2006/relationships/tags"/><Relationship Id="rId5" Target="../media/image14.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6.pn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3.xml" Type="http://schemas.openxmlformats.org/officeDocument/2006/relationships/slideLayout"/><Relationship Id="rId2" Target="http://www.tukuppt.com/ppt/" TargetMode="External" Type="http://schemas.openxmlformats.org/officeDocument/2006/relationships/hyperlink"/></Relationships>
</file>

<file path=ppt/slides/_rels/slide8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2" Target="../notesSlides/notesSlide1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6" name="图片 15">
            <a:extLst>
              <a:ext uri="{FF2B5EF4-FFF2-40B4-BE49-F238E27FC236}">
                <a16:creationId xmlns:a16="http://schemas.microsoft.com/office/drawing/2014/main" id="{D4B7DF74-C63A-4086-93A3-974D34766527}"/>
              </a:ext>
            </a:extLst>
          </p:cNvPr>
          <p:cNvPicPr>
            <a:picLocks noChangeAspect="1"/>
          </p:cNvPicPr>
          <p:nvPr/>
        </p:nvPicPr>
        <p:blipFill>
          <a:blip r:embed="rId4">
            <a:extLst>
              <a:ext uri="{28A0092B-C50C-407E-A947-70E740481C1C}">
                <a14:useLocalDpi val="0"/>
              </a:ext>
            </a:extLst>
          </a:blip>
          <a:stretch>
            <a:fillRect/>
          </a:stretch>
        </p:blipFill>
        <p:spPr>
          <a:xfrm>
            <a:off x="9789170" y="3387090"/>
            <a:ext cx="2402829" cy="3008627"/>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5">
            <a:extLst>
              <a:ext uri="{28A0092B-C50C-407E-A947-70E740481C1C}">
                <a14:useLocalDpi val="0"/>
              </a:ext>
            </a:extLst>
          </a:blip>
          <a:srcRect r="28417" t="66090"/>
          <a:stretch>
            <a:fillRect/>
          </a:stretch>
        </p:blipFill>
        <p:spPr>
          <a:xfrm>
            <a:off x="121920" y="4534187"/>
            <a:ext cx="8727440" cy="1937806"/>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6">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7">
            <a:extLst>
              <a:ext uri="{28A0092B-C50C-407E-A947-70E740481C1C}">
                <a14:useLocalDpi val="0"/>
              </a:ext>
            </a:extLst>
          </a:blip>
          <a:srcRect l="17981" r="9913" t="35744"/>
          <a:stretch>
            <a:fillRect/>
          </a:stretch>
        </p:blipFill>
        <p:spPr>
          <a:xfrm>
            <a:off x="7884160" y="5126453"/>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8">
            <a:extLst>
              <a:ext uri="{28A0092B-C50C-407E-A947-70E740481C1C}">
                <a14:useLocalDpi val="0"/>
              </a:ext>
            </a:extLst>
          </a:blip>
          <a:stretch>
            <a:fillRect/>
          </a:stretch>
        </p:blipFill>
        <p:spPr>
          <a:xfrm>
            <a:off x="0" y="0"/>
            <a:ext cx="5403386" cy="1937805"/>
          </a:xfrm>
          <a:prstGeom prst="rect">
            <a:avLst/>
          </a:prstGeom>
        </p:spPr>
      </p:pic>
      <p:sp>
        <p:nvSpPr>
          <p:cNvPr id="42" name="Rectangle 4">
            <a:extLst>
              <a:ext uri="{FF2B5EF4-FFF2-40B4-BE49-F238E27FC236}">
                <a16:creationId xmlns:a16="http://schemas.microsoft.com/office/drawing/2014/main" id="{79B73935-AE97-4C1B-9502-91F491A31DE0}"/>
              </a:ext>
            </a:extLst>
          </p:cNvPr>
          <p:cNvSpPr txBox="1">
            <a:spLocks noChangeArrowheads="1"/>
          </p:cNvSpPr>
          <p:nvPr/>
        </p:nvSpPr>
        <p:spPr bwMode="auto">
          <a:xfrm>
            <a:off x="1274136" y="3475720"/>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44" name="图片 43">
            <a:extLst>
              <a:ext uri="{FF2B5EF4-FFF2-40B4-BE49-F238E27FC236}">
                <a16:creationId xmlns:a16="http://schemas.microsoft.com/office/drawing/2014/main" id="{1FFDBA4D-B290-4DCC-A1B5-9FA66C79848C}"/>
              </a:ext>
            </a:extLst>
          </p:cNvPr>
          <p:cNvPicPr>
            <a:picLocks noChangeAspect="1"/>
          </p:cNvPicPr>
          <p:nvPr/>
        </p:nvPicPr>
        <p:blipFill>
          <a:blip r:embed="rId9">
            <a:extLst>
              <a:ext uri="{28A0092B-C50C-407E-A947-70E740481C1C}">
                <a14:useLocalDpi val="0"/>
              </a:ext>
            </a:extLst>
          </a:blip>
          <a:stretch>
            <a:fillRect/>
          </a:stretch>
        </p:blipFill>
        <p:spPr>
          <a:xfrm>
            <a:off x="5566300" y="662602"/>
            <a:ext cx="1059399" cy="1152841"/>
          </a:xfrm>
          <a:prstGeom prst="rect">
            <a:avLst/>
          </a:prstGeom>
        </p:spPr>
      </p:pic>
      <p:grpSp>
        <p:nvGrpSpPr>
          <p:cNvPr id="45" name="组合 44">
            <a:extLst>
              <a:ext uri="{FF2B5EF4-FFF2-40B4-BE49-F238E27FC236}">
                <a16:creationId xmlns:a16="http://schemas.microsoft.com/office/drawing/2014/main" id="{B631D8CA-0CD0-4AE0-9FBB-5545047C974D}"/>
              </a:ext>
            </a:extLst>
          </p:cNvPr>
          <p:cNvGrpSpPr/>
          <p:nvPr/>
        </p:nvGrpSpPr>
        <p:grpSpPr>
          <a:xfrm>
            <a:off x="630008" y="2221485"/>
            <a:ext cx="11150032" cy="1315560"/>
            <a:chOff x="817023" y="1948689"/>
            <a:chExt cx="11150032" cy="1315560"/>
          </a:xfrm>
        </p:grpSpPr>
        <p:sp>
          <p:nvSpPr>
            <p:cNvPr id="46" name="平行四边形 45">
              <a:extLst>
                <a:ext uri="{FF2B5EF4-FFF2-40B4-BE49-F238E27FC236}">
                  <a16:creationId xmlns:a16="http://schemas.microsoft.com/office/drawing/2014/main" id="{4AAEB8E4-5C54-4624-BBD1-2E37DAF24806}"/>
                </a:ext>
              </a:extLst>
            </p:cNvPr>
            <p:cNvSpPr/>
            <p:nvPr/>
          </p:nvSpPr>
          <p:spPr>
            <a:xfrm>
              <a:off x="5399646" y="1973280"/>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ts val="6500"/>
                </a:lnSpc>
                <a:spcBef>
                  <a:spcPct val="0"/>
                </a:spcBef>
                <a:spcAft>
                  <a:spcPct val="0"/>
                </a:spcAft>
                <a:buClrTx/>
                <a:buSzPct val="80000"/>
                <a:buFontTx/>
                <a:buNone/>
                <a:defRPr/>
              </a:pPr>
              <a:r>
                <a:rPr altLang="en-US" b="0" baseline="0" cap="none" i="0" kern="1200" kumimoji="0" lang="zh-CN" noProof="0" normalizeH="0" spc="0" strike="noStrike" sz="9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首</a:t>
              </a:r>
            </a:p>
          </p:txBody>
        </p:sp>
        <p:grpSp>
          <p:nvGrpSpPr>
            <p:cNvPr id="47" name="组合 46">
              <a:extLst>
                <a:ext uri="{FF2B5EF4-FFF2-40B4-BE49-F238E27FC236}">
                  <a16:creationId xmlns:a16="http://schemas.microsoft.com/office/drawing/2014/main" id="{8BBBB93A-90C7-4050-A289-9DDF93A70DD1}"/>
                </a:ext>
              </a:extLst>
            </p:cNvPr>
            <p:cNvGrpSpPr/>
            <p:nvPr/>
          </p:nvGrpSpPr>
          <p:grpSpPr>
            <a:xfrm>
              <a:off x="817023" y="1948689"/>
              <a:ext cx="11150032" cy="1315560"/>
              <a:chOff x="817023" y="1948689"/>
              <a:chExt cx="11150032" cy="1315560"/>
            </a:xfrm>
          </p:grpSpPr>
          <p:sp>
            <p:nvSpPr>
              <p:cNvPr id="48" name="平行四边形 47">
                <a:extLst>
                  <a:ext uri="{FF2B5EF4-FFF2-40B4-BE49-F238E27FC236}">
                    <a16:creationId xmlns:a16="http://schemas.microsoft.com/office/drawing/2014/main" id="{16738574-99F8-4AFB-A632-D186E69A79CD}"/>
                  </a:ext>
                </a:extLst>
              </p:cNvPr>
              <p:cNvSpPr/>
              <p:nvPr/>
            </p:nvSpPr>
            <p:spPr>
              <a:xfrm>
                <a:off x="817023" y="1973280"/>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ts val="6500"/>
                  </a:lnSpc>
                  <a:spcBef>
                    <a:spcPct val="0"/>
                  </a:spcBef>
                  <a:spcAft>
                    <a:spcPct val="0"/>
                  </a:spcAft>
                  <a:buClrTx/>
                  <a:buSzPct val="80000"/>
                  <a:buFontTx/>
                  <a:buNone/>
                  <a:defRPr/>
                </a:pPr>
                <a:r>
                  <a:rPr altLang="en-US" b="0" baseline="0" cap="none" i="0" kern="1200" kumimoji="0" lang="zh-CN" noProof="0" normalizeH="0" spc="0" strike="noStrike" sz="9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聚</a:t>
                </a:r>
              </a:p>
            </p:txBody>
          </p:sp>
          <p:grpSp>
            <p:nvGrpSpPr>
              <p:cNvPr id="49" name="组合 48">
                <a:extLst>
                  <a:ext uri="{FF2B5EF4-FFF2-40B4-BE49-F238E27FC236}">
                    <a16:creationId xmlns:a16="http://schemas.microsoft.com/office/drawing/2014/main" id="{1D785CFB-7B43-45A9-9C14-F9B2D4A83FF6}"/>
                  </a:ext>
                </a:extLst>
              </p:cNvPr>
              <p:cNvGrpSpPr/>
              <p:nvPr/>
            </p:nvGrpSpPr>
            <p:grpSpPr>
              <a:xfrm>
                <a:off x="1977774" y="1948689"/>
                <a:ext cx="9989281" cy="1315560"/>
                <a:chOff x="1977774" y="1948689"/>
                <a:chExt cx="9989281" cy="1315560"/>
              </a:xfrm>
            </p:grpSpPr>
            <p:sp>
              <p:nvSpPr>
                <p:cNvPr id="64" name="平行四边形 63">
                  <a:extLst>
                    <a:ext uri="{FF2B5EF4-FFF2-40B4-BE49-F238E27FC236}">
                      <a16:creationId xmlns:a16="http://schemas.microsoft.com/office/drawing/2014/main" id="{CC36474B-FB77-478E-8209-4FCFCA37A0A3}"/>
                    </a:ext>
                  </a:extLst>
                </p:cNvPr>
                <p:cNvSpPr/>
                <p:nvPr/>
              </p:nvSpPr>
              <p:spPr>
                <a:xfrm>
                  <a:off x="1977774" y="1948689"/>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焦</a:t>
                  </a:r>
                </a:p>
              </p:txBody>
            </p:sp>
            <p:sp>
              <p:nvSpPr>
                <p:cNvPr id="65" name="平行四边形 64">
                  <a:extLst>
                    <a:ext uri="{FF2B5EF4-FFF2-40B4-BE49-F238E27FC236}">
                      <a16:creationId xmlns:a16="http://schemas.microsoft.com/office/drawing/2014/main" id="{1526C417-EE99-4DA2-9FD3-BB4C566D6812}"/>
                    </a:ext>
                  </a:extLst>
                </p:cNvPr>
                <p:cNvSpPr/>
                <p:nvPr/>
              </p:nvSpPr>
              <p:spPr>
                <a:xfrm>
                  <a:off x="3091786" y="1955247"/>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中</a:t>
                  </a:r>
                </a:p>
              </p:txBody>
            </p:sp>
            <p:sp>
              <p:nvSpPr>
                <p:cNvPr id="66" name="平行四边形 65">
                  <a:extLst>
                    <a:ext uri="{FF2B5EF4-FFF2-40B4-BE49-F238E27FC236}">
                      <a16:creationId xmlns:a16="http://schemas.microsoft.com/office/drawing/2014/main" id="{1B3BBC38-AB18-49FF-B329-7BE90C6BF07D}"/>
                    </a:ext>
                  </a:extLst>
                </p:cNvPr>
                <p:cNvSpPr/>
                <p:nvPr/>
              </p:nvSpPr>
              <p:spPr>
                <a:xfrm>
                  <a:off x="4250697" y="1994313"/>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国</a:t>
                  </a:r>
                </a:p>
              </p:txBody>
            </p:sp>
            <p:sp>
              <p:nvSpPr>
                <p:cNvPr id="67" name="平行四边形 66">
                  <a:extLst>
                    <a:ext uri="{FF2B5EF4-FFF2-40B4-BE49-F238E27FC236}">
                      <a16:creationId xmlns:a16="http://schemas.microsoft.com/office/drawing/2014/main" id="{FF54D7D9-241A-4CFA-B156-EA90E067D94F}"/>
                    </a:ext>
                  </a:extLst>
                </p:cNvPr>
                <p:cNvSpPr/>
                <p:nvPr/>
              </p:nvSpPr>
              <p:spPr>
                <a:xfrm>
                  <a:off x="6570049" y="1994313"/>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ts val="6500"/>
                    </a:lnSpc>
                    <a:spcBef>
                      <a:spcPct val="0"/>
                    </a:spcBef>
                    <a:spcAft>
                      <a:spcPct val="0"/>
                    </a:spcAft>
                    <a:buClrTx/>
                    <a:buSzPct val="80000"/>
                    <a:buFontTx/>
                    <a:buNone/>
                    <a:defRPr/>
                  </a:pPr>
                  <a:r>
                    <a:rPr altLang="en-US" b="0" baseline="0" cap="none" i="0" kern="1200" kumimoji="0" lang="zh-CN" noProof="0" normalizeH="0" spc="0" strike="noStrike" sz="9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部</a:t>
                  </a:r>
                </a:p>
              </p:txBody>
            </p:sp>
            <p:sp>
              <p:nvSpPr>
                <p:cNvPr id="68" name="平行四边形 67">
                  <a:extLst>
                    <a:ext uri="{FF2B5EF4-FFF2-40B4-BE49-F238E27FC236}">
                      <a16:creationId xmlns:a16="http://schemas.microsoft.com/office/drawing/2014/main" id="{DBBC29A0-2FA3-46FA-8718-F200FAEEF084}"/>
                    </a:ext>
                  </a:extLst>
                </p:cNvPr>
                <p:cNvSpPr/>
                <p:nvPr/>
              </p:nvSpPr>
              <p:spPr>
                <a:xfrm>
                  <a:off x="7718998" y="1989710"/>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民</a:t>
                  </a:r>
                </a:p>
              </p:txBody>
            </p:sp>
            <p:sp>
              <p:nvSpPr>
                <p:cNvPr id="69" name="平行四边形 68">
                  <a:extLst>
                    <a:ext uri="{FF2B5EF4-FFF2-40B4-BE49-F238E27FC236}">
                      <a16:creationId xmlns:a16="http://schemas.microsoft.com/office/drawing/2014/main" id="{E7CBB901-FF59-45C4-B19F-FECA1201FD98}"/>
                    </a:ext>
                  </a:extLst>
                </p:cNvPr>
                <p:cNvSpPr/>
                <p:nvPr/>
              </p:nvSpPr>
              <p:spPr>
                <a:xfrm>
                  <a:off x="8930845" y="1968699"/>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法</a:t>
                  </a:r>
                </a:p>
              </p:txBody>
            </p:sp>
            <p:sp>
              <p:nvSpPr>
                <p:cNvPr id="70" name="平行四边形 69">
                  <a:extLst>
                    <a:ext uri="{FF2B5EF4-FFF2-40B4-BE49-F238E27FC236}">
                      <a16:creationId xmlns:a16="http://schemas.microsoft.com/office/drawing/2014/main" id="{A53613C2-1755-4E83-B928-2852683D9089}"/>
                    </a:ext>
                  </a:extLst>
                </p:cNvPr>
                <p:cNvSpPr/>
                <p:nvPr/>
              </p:nvSpPr>
              <p:spPr>
                <a:xfrm>
                  <a:off x="10089756" y="1968699"/>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典</a:t>
                  </a:r>
                </a:p>
              </p:txBody>
            </p:sp>
          </p:grpSp>
        </p:grpSp>
      </p:grpSp>
      <p:sp>
        <p:nvSpPr>
          <p:cNvPr id="71" name="Rectangle 4">
            <a:extLst>
              <a:ext uri="{FF2B5EF4-FFF2-40B4-BE49-F238E27FC236}">
                <a16:creationId xmlns:a16="http://schemas.microsoft.com/office/drawing/2014/main" id="{CBFB5D90-5F85-4E7D-B7FA-89ABDAA5285C}"/>
              </a:ext>
            </a:extLst>
          </p:cNvPr>
          <p:cNvSpPr txBox="1">
            <a:spLocks noChangeArrowheads="1"/>
          </p:cNvSpPr>
          <p:nvPr/>
        </p:nvSpPr>
        <p:spPr bwMode="auto">
          <a:xfrm>
            <a:off x="1274136" y="4148180"/>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汇报人：优页PPT         汇报时间：20XX</a:t>
            </a:r>
          </a:p>
        </p:txBody>
      </p:sp>
      <p:pic>
        <p:nvPicPr>
          <p:cNvPr id="20" name="图片 19">
            <a:extLst>
              <a:ext uri="{FF2B5EF4-FFF2-40B4-BE49-F238E27FC236}">
                <a16:creationId xmlns:a16="http://schemas.microsoft.com/office/drawing/2014/main" id="{8E2138D2-7861-4F85-ABAD-D4868328DA6D}"/>
              </a:ext>
            </a:extLst>
          </p:cNvPr>
          <p:cNvPicPr>
            <a:picLocks noChangeAspect="1"/>
          </p:cNvPicPr>
          <p:nvPr/>
        </p:nvPicPr>
        <p:blipFill>
          <a:blip r:embed="rId10">
            <a:extLst>
              <a:ext uri="{28A0092B-C50C-407E-A947-70E740481C1C}">
                <a14:useLocalDpi val="0"/>
              </a:ext>
            </a:extLst>
          </a:blip>
          <a:stretch>
            <a:fillRect/>
          </a:stretch>
        </p:blipFill>
        <p:spPr>
          <a:xfrm flipH="1">
            <a:off x="8623086" y="307973"/>
            <a:ext cx="3121404" cy="1492250"/>
          </a:xfrm>
          <a:prstGeom prst="rect">
            <a:avLst/>
          </a:prstGeom>
        </p:spPr>
      </p:pic>
    </p:spTree>
    <p:extLst>
      <p:ext uri="{BB962C8B-B14F-4D97-AF65-F5344CB8AC3E}">
        <p14:creationId val="397274757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22" presetSubtype="4">
                                  <p:stCondLst>
                                    <p:cond delay="0"/>
                                  </p:stCondLst>
                                  <p:childTnLst>
                                    <p:set>
                                      <p:cBhvr>
                                        <p:cTn dur="1" fill="hold" id="30">
                                          <p:stCondLst>
                                            <p:cond delay="0"/>
                                          </p:stCondLst>
                                        </p:cTn>
                                        <p:tgtEl>
                                          <p:spTgt spid="16"/>
                                        </p:tgtEl>
                                        <p:attrNameLst>
                                          <p:attrName>style.visibility</p:attrName>
                                        </p:attrNameLst>
                                      </p:cBhvr>
                                      <p:to>
                                        <p:strVal val="visible"/>
                                      </p:to>
                                    </p:set>
                                    <p:animEffect filter="wipe(down)" transition="in">
                                      <p:cBhvr>
                                        <p:cTn dur="500" id="31"/>
                                        <p:tgtEl>
                                          <p:spTgt spid="16"/>
                                        </p:tgtEl>
                                      </p:cBhvr>
                                    </p:animEffect>
                                  </p:childTnLst>
                                </p:cTn>
                              </p:par>
                            </p:childTnLst>
                          </p:cTn>
                        </p:par>
                        <p:par>
                          <p:cTn fill="hold" id="32" nodeType="afterGroup">
                            <p:stCondLst>
                              <p:cond delay="4000"/>
                            </p:stCondLst>
                            <p:childTnLst>
                              <p:par>
                                <p:cTn fill="hold" id="33" nodeType="afterEffect" presetClass="entr" presetID="53" presetSubtype="0">
                                  <p:stCondLst>
                                    <p:cond delay="0"/>
                                  </p:stCondLst>
                                  <p:childTnLst>
                                    <p:set>
                                      <p:cBhvr>
                                        <p:cTn dur="1" fill="hold" id="34">
                                          <p:stCondLst>
                                            <p:cond delay="0"/>
                                          </p:stCondLst>
                                        </p:cTn>
                                        <p:tgtEl>
                                          <p:spTgt spid="44"/>
                                        </p:tgtEl>
                                        <p:attrNameLst>
                                          <p:attrName>style.visibility</p:attrName>
                                        </p:attrNameLst>
                                      </p:cBhvr>
                                      <p:to>
                                        <p:strVal val="visible"/>
                                      </p:to>
                                    </p:set>
                                    <p:anim calcmode="lin" valueType="num">
                                      <p:cBhvr>
                                        <p:cTn dur="500" fill="hold" id="35"/>
                                        <p:tgtEl>
                                          <p:spTgt spid="44"/>
                                        </p:tgtEl>
                                        <p:attrNameLst>
                                          <p:attrName>ppt_w</p:attrName>
                                        </p:attrNameLst>
                                      </p:cBhvr>
                                      <p:tavLst>
                                        <p:tav tm="0">
                                          <p:val>
                                            <p:fltVal val="0"/>
                                          </p:val>
                                        </p:tav>
                                        <p:tav tm="100000">
                                          <p:val>
                                            <p:strVal val="#ppt_w"/>
                                          </p:val>
                                        </p:tav>
                                      </p:tavLst>
                                    </p:anim>
                                    <p:anim calcmode="lin" valueType="num">
                                      <p:cBhvr>
                                        <p:cTn dur="500" fill="hold" id="36"/>
                                        <p:tgtEl>
                                          <p:spTgt spid="44"/>
                                        </p:tgtEl>
                                        <p:attrNameLst>
                                          <p:attrName>ppt_h</p:attrName>
                                        </p:attrNameLst>
                                      </p:cBhvr>
                                      <p:tavLst>
                                        <p:tav tm="0">
                                          <p:val>
                                            <p:fltVal val="0"/>
                                          </p:val>
                                        </p:tav>
                                        <p:tav tm="100000">
                                          <p:val>
                                            <p:strVal val="#ppt_h"/>
                                          </p:val>
                                        </p:tav>
                                      </p:tavLst>
                                    </p:anim>
                                    <p:animEffect filter="fade" transition="in">
                                      <p:cBhvr>
                                        <p:cTn dur="500" id="37"/>
                                        <p:tgtEl>
                                          <p:spTgt spid="44"/>
                                        </p:tgtEl>
                                      </p:cBhvr>
                                    </p:animEffect>
                                  </p:childTnLst>
                                </p:cTn>
                              </p:par>
                            </p:childTnLst>
                          </p:cTn>
                        </p:par>
                        <p:par>
                          <p:cTn fill="hold" id="38" nodeType="afterGroup">
                            <p:stCondLst>
                              <p:cond delay="4500"/>
                            </p:stCondLst>
                            <p:childTnLst>
                              <p:par>
                                <p:cTn fill="hold" id="39" nodeType="afterEffect" presetClass="entr" presetID="23" presetSubtype="528">
                                  <p:stCondLst>
                                    <p:cond delay="0"/>
                                  </p:stCondLst>
                                  <p:childTnLst>
                                    <p:set>
                                      <p:cBhvr>
                                        <p:cTn dur="1" fill="hold" id="40">
                                          <p:stCondLst>
                                            <p:cond delay="0"/>
                                          </p:stCondLst>
                                        </p:cTn>
                                        <p:tgtEl>
                                          <p:spTgt spid="45"/>
                                        </p:tgtEl>
                                        <p:attrNameLst>
                                          <p:attrName>style.visibility</p:attrName>
                                        </p:attrNameLst>
                                      </p:cBhvr>
                                      <p:to>
                                        <p:strVal val="visible"/>
                                      </p:to>
                                    </p:set>
                                    <p:anim calcmode="lin" valueType="num">
                                      <p:cBhvr>
                                        <p:cTn dur="500" fill="hold" id="41"/>
                                        <p:tgtEl>
                                          <p:spTgt spid="45"/>
                                        </p:tgtEl>
                                        <p:attrNameLst>
                                          <p:attrName>ppt_w</p:attrName>
                                        </p:attrNameLst>
                                      </p:cBhvr>
                                      <p:tavLst>
                                        <p:tav tm="0">
                                          <p:val>
                                            <p:fltVal val="0"/>
                                          </p:val>
                                        </p:tav>
                                        <p:tav tm="100000">
                                          <p:val>
                                            <p:strVal val="#ppt_w"/>
                                          </p:val>
                                        </p:tav>
                                      </p:tavLst>
                                    </p:anim>
                                    <p:anim calcmode="lin" valueType="num">
                                      <p:cBhvr>
                                        <p:cTn dur="500" fill="hold" id="42"/>
                                        <p:tgtEl>
                                          <p:spTgt spid="45"/>
                                        </p:tgtEl>
                                        <p:attrNameLst>
                                          <p:attrName>ppt_h</p:attrName>
                                        </p:attrNameLst>
                                      </p:cBhvr>
                                      <p:tavLst>
                                        <p:tav tm="0">
                                          <p:val>
                                            <p:fltVal val="0"/>
                                          </p:val>
                                        </p:tav>
                                        <p:tav tm="100000">
                                          <p:val>
                                            <p:strVal val="#ppt_h"/>
                                          </p:val>
                                        </p:tav>
                                      </p:tavLst>
                                    </p:anim>
                                    <p:anim calcmode="lin" valueType="num">
                                      <p:cBhvr>
                                        <p:cTn dur="500" fill="hold" id="43"/>
                                        <p:tgtEl>
                                          <p:spTgt spid="45"/>
                                        </p:tgtEl>
                                        <p:attrNameLst>
                                          <p:attrName>ppt_x</p:attrName>
                                        </p:attrNameLst>
                                      </p:cBhvr>
                                      <p:tavLst>
                                        <p:tav tm="0">
                                          <p:val>
                                            <p:fltVal val="0.5"/>
                                          </p:val>
                                        </p:tav>
                                        <p:tav tm="100000">
                                          <p:val>
                                            <p:strVal val="#ppt_x"/>
                                          </p:val>
                                        </p:tav>
                                      </p:tavLst>
                                    </p:anim>
                                    <p:anim calcmode="lin" valueType="num">
                                      <p:cBhvr>
                                        <p:cTn dur="500" fill="hold" id="44"/>
                                        <p:tgtEl>
                                          <p:spTgt spid="45"/>
                                        </p:tgtEl>
                                        <p:attrNameLst>
                                          <p:attrName>ppt_y</p:attrName>
                                        </p:attrNameLst>
                                      </p:cBhvr>
                                      <p:tavLst>
                                        <p:tav tm="0">
                                          <p:val>
                                            <p:fltVal val="0.5"/>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16" presetSubtype="37">
                                  <p:stCondLst>
                                    <p:cond delay="0"/>
                                  </p:stCondLst>
                                  <p:childTnLst>
                                    <p:set>
                                      <p:cBhvr>
                                        <p:cTn dur="1" fill="hold" id="47">
                                          <p:stCondLst>
                                            <p:cond delay="0"/>
                                          </p:stCondLst>
                                        </p:cTn>
                                        <p:tgtEl>
                                          <p:spTgt spid="42"/>
                                        </p:tgtEl>
                                        <p:attrNameLst>
                                          <p:attrName>style.visibility</p:attrName>
                                        </p:attrNameLst>
                                      </p:cBhvr>
                                      <p:to>
                                        <p:strVal val="visible"/>
                                      </p:to>
                                    </p:set>
                                    <p:animEffect filter="barn(outVertical)" transition="in">
                                      <p:cBhvr>
                                        <p:cTn dur="500" id="48"/>
                                        <p:tgtEl>
                                          <p:spTgt spid="42"/>
                                        </p:tgtEl>
                                      </p:cBhvr>
                                    </p:animEffect>
                                  </p:childTnLst>
                                </p:cTn>
                              </p:par>
                            </p:childTnLst>
                          </p:cTn>
                        </p:par>
                        <p:par>
                          <p:cTn fill="hold" id="49" nodeType="afterGroup">
                            <p:stCondLst>
                              <p:cond delay="5500"/>
                            </p:stCondLst>
                            <p:childTnLst>
                              <p:par>
                                <p:cTn fill="hold" grpId="0" id="50" nodeType="afterEffect" presetClass="entr" presetID="22" presetSubtype="4">
                                  <p:stCondLst>
                                    <p:cond delay="0"/>
                                  </p:stCondLst>
                                  <p:childTnLst>
                                    <p:set>
                                      <p:cBhvr>
                                        <p:cTn dur="1" fill="hold" id="51">
                                          <p:stCondLst>
                                            <p:cond delay="0"/>
                                          </p:stCondLst>
                                        </p:cTn>
                                        <p:tgtEl>
                                          <p:spTgt spid="71"/>
                                        </p:tgtEl>
                                        <p:attrNameLst>
                                          <p:attrName>style.visibility</p:attrName>
                                        </p:attrNameLst>
                                      </p:cBhvr>
                                      <p:to>
                                        <p:strVal val="visible"/>
                                      </p:to>
                                    </p:set>
                                    <p:animEffect filter="wipe(down)" transition="in">
                                      <p:cBhvr>
                                        <p:cTn dur="500" id="52"/>
                                        <p:tgtEl>
                                          <p:spTgt spid="71"/>
                                        </p:tgtEl>
                                      </p:cBhvr>
                                    </p:animEffect>
                                  </p:childTnLst>
                                </p:cTn>
                              </p:par>
                            </p:childTnLst>
                          </p:cTn>
                        </p:par>
                        <p:par>
                          <p:cTn fill="hold" id="53" nodeType="afterGroup">
                            <p:stCondLst>
                              <p:cond delay="6000"/>
                            </p:stCondLst>
                            <p:childTnLst>
                              <p:par>
                                <p:cTn fill="hold" id="54" nodeType="afterEffect" presetClass="entr" presetID="2" presetSubtype="6">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additive="base">
                                        <p:cTn dur="750" fill="hold" id="56"/>
                                        <p:tgtEl>
                                          <p:spTgt spid="20"/>
                                        </p:tgtEl>
                                        <p:attrNameLst>
                                          <p:attrName>ppt_x</p:attrName>
                                        </p:attrNameLst>
                                      </p:cBhvr>
                                      <p:tavLst>
                                        <p:tav tm="0">
                                          <p:val>
                                            <p:strVal val="1+#ppt_w/2"/>
                                          </p:val>
                                        </p:tav>
                                        <p:tav tm="100000">
                                          <p:val>
                                            <p:strVal val="#ppt_x"/>
                                          </p:val>
                                        </p:tav>
                                      </p:tavLst>
                                    </p:anim>
                                    <p:anim calcmode="lin" valueType="num">
                                      <p:cBhvr additive="base">
                                        <p:cTn dur="750" fill="hold" id="57"/>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7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sp>
        <p:nvSpPr>
          <p:cNvPr id="3" name="矩形 2">
            <a:extLst>
              <a:ext uri="{FF2B5EF4-FFF2-40B4-BE49-F238E27FC236}">
                <a16:creationId xmlns:a16="http://schemas.microsoft.com/office/drawing/2014/main" id="{CA316D33-824A-442C-9B26-A2ADB61DDF9B}"/>
              </a:ext>
            </a:extLst>
          </p:cNvPr>
          <p:cNvSpPr/>
          <p:nvPr/>
        </p:nvSpPr>
        <p:spPr>
          <a:xfrm>
            <a:off x="507632" y="1910219"/>
            <a:ext cx="6310365" cy="1162301"/>
          </a:xfrm>
          <a:prstGeom prst="rect">
            <a:avLst/>
          </a:prstGeom>
          <a:solidFill>
            <a:srgbClr val="CA0000"/>
          </a:solidFill>
          <a:ln>
            <a:noFill/>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CN Normal"/>
              <a:ea charset="-122" panose="020b0400000000000000" pitchFamily="34" typeface="思源黑体 CN Normal"/>
              <a:sym charset="-122" panose="020b0400000000000000" pitchFamily="34" typeface="思源黑体 CN Normal"/>
            </a:endParaRPr>
          </a:p>
        </p:txBody>
      </p:sp>
      <p:sp>
        <p:nvSpPr>
          <p:cNvPr id="4" name="矩形 3">
            <a:extLst>
              <a:ext uri="{FF2B5EF4-FFF2-40B4-BE49-F238E27FC236}">
                <a16:creationId xmlns:a16="http://schemas.microsoft.com/office/drawing/2014/main" id="{5565F4EF-00E7-4407-87C3-1ABB7CD110B8}"/>
              </a:ext>
            </a:extLst>
          </p:cNvPr>
          <p:cNvSpPr/>
          <p:nvPr/>
        </p:nvSpPr>
        <p:spPr>
          <a:xfrm>
            <a:off x="608116" y="2131199"/>
            <a:ext cx="6181699" cy="640080"/>
          </a:xfrm>
          <a:prstGeom prst="rect">
            <a:avLst/>
          </a:prstGeom>
        </p:spPr>
        <p:txBody>
          <a:bodyPr wrap="square">
            <a:spAutoFit/>
          </a:bodyPr>
          <a:lstStyle/>
          <a:p>
            <a:pPr algn="ctr" lvl="0">
              <a:defRPr/>
            </a:pPr>
            <a:r>
              <a:rPr altLang="en-US" lang="zh-CN" sz="3600">
                <a:solidFill>
                  <a:schemeClr val="bg1"/>
                </a:solidFill>
                <a:cs typeface="+mn-ea"/>
                <a:sym typeface="+mn-lt"/>
              </a:rPr>
              <a:t>立体布局民法典的全面实施</a:t>
            </a:r>
          </a:p>
        </p:txBody>
      </p:sp>
      <p:sp>
        <p:nvSpPr>
          <p:cNvPr id="5" name="矩形 4">
            <a:extLst>
              <a:ext uri="{FF2B5EF4-FFF2-40B4-BE49-F238E27FC236}">
                <a16:creationId xmlns:a16="http://schemas.microsoft.com/office/drawing/2014/main" id="{D4F3E71E-FE8F-4242-A41E-4864B16F913A}"/>
              </a:ext>
            </a:extLst>
          </p:cNvPr>
          <p:cNvSpPr/>
          <p:nvPr/>
        </p:nvSpPr>
        <p:spPr>
          <a:xfrm>
            <a:off x="784577" y="3429000"/>
            <a:ext cx="5754273" cy="2377440"/>
          </a:xfrm>
          <a:prstGeom prst="rect">
            <a:avLst/>
          </a:prstGeom>
        </p:spPr>
        <p:txBody>
          <a:bodyPr wrap="square">
            <a:spAutoFit/>
          </a:bodyPr>
          <a:lstStyle/>
          <a:p>
            <a:pPr lvl="0">
              <a:lnSpc>
                <a:spcPct val="150000"/>
              </a:lnSpc>
              <a:buClr>
                <a:srgbClr val="C00000"/>
              </a:buClr>
              <a:defRPr/>
            </a:pPr>
            <a:r>
              <a:rPr altLang="en-US" lang="zh-CN" sz="2000">
                <a:solidFill>
                  <a:srgbClr val="44546A">
                    <a:lumMod val="50000"/>
                  </a:srgbClr>
                </a:solidFill>
                <a:cs typeface="+mn-ea"/>
                <a:sym typeface="+mn-lt"/>
              </a:rPr>
              <a:t>各级政府要以保证民法典有效实施为重要抓手推进法治政府建设，把民法典作为行政决策、行政管理、行政监督的重要标尺，不得违背法律法规随意作出减损公民、法人和其他组织合法权益或增加其义务的决定。</a:t>
            </a:r>
          </a:p>
        </p:txBody>
      </p:sp>
      <p:sp>
        <p:nvSpPr>
          <p:cNvPr id="6" name="矩形 5">
            <a:extLst>
              <a:ext uri="{FF2B5EF4-FFF2-40B4-BE49-F238E27FC236}">
                <a16:creationId xmlns:a16="http://schemas.microsoft.com/office/drawing/2014/main" id="{DEB7A61C-A141-46ED-A494-95999A2AC887}"/>
              </a:ext>
            </a:extLst>
          </p:cNvPr>
          <p:cNvSpPr/>
          <p:nvPr/>
        </p:nvSpPr>
        <p:spPr>
          <a:xfrm>
            <a:off x="479450" y="3280714"/>
            <a:ext cx="6310365" cy="2661169"/>
          </a:xfrm>
          <a:prstGeom prst="rect">
            <a:avLst/>
          </a:prstGeom>
          <a:noFill/>
          <a:ln>
            <a:solidFill>
              <a:srgbClr val="D32119"/>
            </a:solidFill>
            <a:prstDash val="lgDash"/>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CN Normal"/>
              <a:ea charset="-122" panose="020b0400000000000000" pitchFamily="34" typeface="思源黑体 CN Normal"/>
              <a:sym charset="-122" panose="020b0400000000000000" pitchFamily="34" typeface="思源黑体 CN Normal"/>
            </a:endParaRPr>
          </a:p>
        </p:txBody>
      </p:sp>
      <p:pic>
        <p:nvPicPr>
          <p:cNvPr id="7" name="图片 6">
            <a:extLst>
              <a:ext uri="{FF2B5EF4-FFF2-40B4-BE49-F238E27FC236}">
                <a16:creationId xmlns:a16="http://schemas.microsoft.com/office/drawing/2014/main" id="{5456C95F-0DB8-47A9-8028-EDF1EB00399D}"/>
              </a:ext>
            </a:extLst>
          </p:cNvPr>
          <p:cNvPicPr>
            <a:picLocks noChangeAspect="1"/>
          </p:cNvPicPr>
          <p:nvPr/>
        </p:nvPicPr>
        <p:blipFill>
          <a:blip r:embed="rId2">
            <a:extLst>
              <a:ext uri="{28A0092B-C50C-407E-A947-70E740481C1C}">
                <a14:useLocalDpi val="0"/>
              </a:ext>
            </a:extLst>
          </a:blip>
          <a:stretch>
            <a:fillRect/>
          </a:stretch>
        </p:blipFill>
        <p:spPr>
          <a:xfrm>
            <a:off x="6918481" y="1446946"/>
            <a:ext cx="4905314" cy="5258740"/>
          </a:xfrm>
          <a:prstGeom prst="rect">
            <a:avLst/>
          </a:prstGeom>
        </p:spPr>
      </p:pic>
    </p:spTree>
    <p:extLst>
      <p:ext uri="{BB962C8B-B14F-4D97-AF65-F5344CB8AC3E}">
        <p14:creationId val="210199754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par>
                                <p:cTn accel="50000" decel="50000" fill="hold" grpId="1" id="16" nodeType="withEffect" presetClass="path" presetID="35" presetSubtype="0">
                                  <p:stCondLst>
                                    <p:cond delay="0"/>
                                  </p:stCondLst>
                                  <p:childTnLst>
                                    <p:animMotion origin="layout" path="M 4.58333E-06 -3.7037E-07 L -0.41185 -3.7037E-07" pathEditMode="relative" ptsTypes="AA" rAng="0">
                                      <p:cBhvr>
                                        <p:cTn dur="1000" fill="hold" id="17" spd="-100000"/>
                                        <p:tgtEl>
                                          <p:spTgt spid="4"/>
                                        </p:tgtEl>
                                        <p:attrNameLst>
                                          <p:attrName>ppt_x</p:attrName>
                                          <p:attrName>ppt_y</p:attrName>
                                        </p:attrNameLst>
                                      </p:cBhvr>
                                      <p:rCtr x="-20599" y="0"/>
                                    </p:animMotion>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iterate type="lt">
                                    <p:tmPct val="10000"/>
                                  </p:iterate>
                                  <p:childTnLst>
                                    <p:set>
                                      <p:cBhvr>
                                        <p:cTn dur="1" fill="hold" id="26">
                                          <p:stCondLst>
                                            <p:cond delay="0"/>
                                          </p:stCondLst>
                                        </p:cTn>
                                        <p:tgtEl>
                                          <p:spTgt spid="5"/>
                                        </p:tgtEl>
                                        <p:attrNameLst>
                                          <p:attrName>style.visibility</p:attrName>
                                        </p:attrNameLst>
                                      </p:cBhvr>
                                      <p:to>
                                        <p:strVal val="visible"/>
                                      </p:to>
                                    </p:set>
                                    <p:anim calcmode="lin" valueType="num">
                                      <p:cBhvr>
                                        <p:cTn dur="250" fill="hold" id="27"/>
                                        <p:tgtEl>
                                          <p:spTgt spid="5"/>
                                        </p:tgtEl>
                                        <p:attrNameLst>
                                          <p:attrName>ppt_w</p:attrName>
                                        </p:attrNameLst>
                                      </p:cBhvr>
                                      <p:tavLst>
                                        <p:tav tm="0">
                                          <p:val>
                                            <p:fltVal val="0"/>
                                          </p:val>
                                        </p:tav>
                                        <p:tav tm="100000">
                                          <p:val>
                                            <p:strVal val="#ppt_w"/>
                                          </p:val>
                                        </p:tav>
                                      </p:tavLst>
                                    </p:anim>
                                    <p:anim calcmode="lin" valueType="num">
                                      <p:cBhvr>
                                        <p:cTn dur="250" fill="hold" id="28"/>
                                        <p:tgtEl>
                                          <p:spTgt spid="5"/>
                                        </p:tgtEl>
                                        <p:attrNameLst>
                                          <p:attrName>ppt_h</p:attrName>
                                        </p:attrNameLst>
                                      </p:cBhvr>
                                      <p:tavLst>
                                        <p:tav tm="0">
                                          <p:val>
                                            <p:fltVal val="0"/>
                                          </p:val>
                                        </p:tav>
                                        <p:tav tm="100000">
                                          <p:val>
                                            <p:strVal val="#ppt_h"/>
                                          </p:val>
                                        </p:tav>
                                      </p:tavLst>
                                    </p:anim>
                                    <p:animEffect filter="fade" transition="in">
                                      <p:cBhvr>
                                        <p:cTn dur="250" id="29"/>
                                        <p:tgtEl>
                                          <p:spTgt spid="5"/>
                                        </p:tgtEl>
                                      </p:cBhvr>
                                    </p:animEffect>
                                  </p:childTnLst>
                                </p:cTn>
                              </p:par>
                            </p:childTnLst>
                          </p:cTn>
                        </p:par>
                        <p:par>
                          <p:cTn fill="hold" id="30" nodeType="afterGroup">
                            <p:stCondLst>
                              <p:cond delay="2250"/>
                            </p:stCondLst>
                            <p:childTnLst>
                              <p:par>
                                <p:cTn fill="hold" id="31" nodeType="afterEffect" presetClass="entr" presetID="22" presetSubtype="4">
                                  <p:stCondLst>
                                    <p:cond delay="0"/>
                                  </p:stCondLst>
                                  <p:childTnLst>
                                    <p:set>
                                      <p:cBhvr>
                                        <p:cTn dur="1" fill="hold" id="32">
                                          <p:stCondLst>
                                            <p:cond delay="0"/>
                                          </p:stCondLst>
                                        </p:cTn>
                                        <p:tgtEl>
                                          <p:spTgt spid="7"/>
                                        </p:tgtEl>
                                        <p:attrNameLst>
                                          <p:attrName>style.visibility</p:attrName>
                                        </p:attrNameLst>
                                      </p:cBhvr>
                                      <p:to>
                                        <p:strVal val="visible"/>
                                      </p:to>
                                    </p:set>
                                    <p:animEffect filter="wipe(down)" transition="in">
                                      <p:cBhvr>
                                        <p:cTn dur="500" id="3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sp>
        <p:nvSpPr>
          <p:cNvPr id="3" name="矩形 2">
            <a:extLst>
              <a:ext uri="{FF2B5EF4-FFF2-40B4-BE49-F238E27FC236}">
                <a16:creationId xmlns:a16="http://schemas.microsoft.com/office/drawing/2014/main" id="{CA316D33-824A-442C-9B26-A2ADB61DDF9B}"/>
              </a:ext>
            </a:extLst>
          </p:cNvPr>
          <p:cNvSpPr/>
          <p:nvPr/>
        </p:nvSpPr>
        <p:spPr>
          <a:xfrm>
            <a:off x="5273520" y="2037541"/>
            <a:ext cx="6310365" cy="1162301"/>
          </a:xfrm>
          <a:prstGeom prst="rect">
            <a:avLst/>
          </a:prstGeom>
          <a:solidFill>
            <a:srgbClr val="CA0000"/>
          </a:solidFill>
          <a:ln>
            <a:noFill/>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CN Normal"/>
              <a:ea charset="-122" panose="020b0400000000000000" pitchFamily="34" typeface="思源黑体 CN Normal"/>
              <a:sym charset="-122" panose="020b0400000000000000" pitchFamily="34" typeface="思源黑体 CN Normal"/>
            </a:endParaRPr>
          </a:p>
        </p:txBody>
      </p:sp>
      <p:sp>
        <p:nvSpPr>
          <p:cNvPr id="4" name="矩形 3">
            <a:extLst>
              <a:ext uri="{FF2B5EF4-FFF2-40B4-BE49-F238E27FC236}">
                <a16:creationId xmlns:a16="http://schemas.microsoft.com/office/drawing/2014/main" id="{5565F4EF-00E7-4407-87C3-1ABB7CD110B8}"/>
              </a:ext>
            </a:extLst>
          </p:cNvPr>
          <p:cNvSpPr/>
          <p:nvPr/>
        </p:nvSpPr>
        <p:spPr>
          <a:xfrm>
            <a:off x="5374005" y="2258521"/>
            <a:ext cx="6181699" cy="640080"/>
          </a:xfrm>
          <a:prstGeom prst="rect">
            <a:avLst/>
          </a:prstGeom>
        </p:spPr>
        <p:txBody>
          <a:bodyPr wrap="square">
            <a:spAutoFit/>
          </a:bodyPr>
          <a:lstStyle/>
          <a:p>
            <a:pPr algn="ctr" lvl="0">
              <a:defRPr/>
            </a:pPr>
            <a:r>
              <a:rPr altLang="en-US" lang="zh-CN" sz="3600">
                <a:solidFill>
                  <a:schemeClr val="bg1"/>
                </a:solidFill>
                <a:cs typeface="+mn-ea"/>
                <a:sym typeface="+mn-lt"/>
              </a:rPr>
              <a:t>立体布局民法典的全面实施</a:t>
            </a:r>
          </a:p>
        </p:txBody>
      </p:sp>
      <p:sp>
        <p:nvSpPr>
          <p:cNvPr id="5" name="矩形 4">
            <a:extLst>
              <a:ext uri="{FF2B5EF4-FFF2-40B4-BE49-F238E27FC236}">
                <a16:creationId xmlns:a16="http://schemas.microsoft.com/office/drawing/2014/main" id="{D4F3E71E-FE8F-4242-A41E-4864B16F913A}"/>
              </a:ext>
            </a:extLst>
          </p:cNvPr>
          <p:cNvSpPr/>
          <p:nvPr/>
        </p:nvSpPr>
        <p:spPr>
          <a:xfrm>
            <a:off x="5550465" y="3556321"/>
            <a:ext cx="5754273" cy="1082040"/>
          </a:xfrm>
          <a:prstGeom prst="rect">
            <a:avLst/>
          </a:prstGeom>
        </p:spPr>
        <p:txBody>
          <a:bodyPr wrap="square">
            <a:spAutoFit/>
          </a:bodyPr>
          <a:lstStyle/>
          <a:p>
            <a:pPr lvl="0">
              <a:lnSpc>
                <a:spcPts val="2600"/>
              </a:lnSpc>
              <a:buClr>
                <a:srgbClr val="C00000"/>
              </a:buClr>
              <a:defRPr/>
            </a:pPr>
            <a:r>
              <a:rPr altLang="en-US" lang="zh-CN" sz="2000">
                <a:solidFill>
                  <a:srgbClr val="44546A">
                    <a:lumMod val="50000"/>
                  </a:srgbClr>
                </a:solidFill>
                <a:cs typeface="+mn-ea"/>
                <a:sym typeface="+mn-lt"/>
              </a:rPr>
              <a:t>各级司法机关要秉持公正司法，提高民事案件审判水平和效率。要加强民事司法工作，提高办案质量和司法公信力。</a:t>
            </a:r>
          </a:p>
        </p:txBody>
      </p:sp>
      <p:sp>
        <p:nvSpPr>
          <p:cNvPr id="6" name="矩形 5">
            <a:extLst>
              <a:ext uri="{FF2B5EF4-FFF2-40B4-BE49-F238E27FC236}">
                <a16:creationId xmlns:a16="http://schemas.microsoft.com/office/drawing/2014/main" id="{DEB7A61C-A141-46ED-A494-95999A2AC887}"/>
              </a:ext>
            </a:extLst>
          </p:cNvPr>
          <p:cNvSpPr/>
          <p:nvPr/>
        </p:nvSpPr>
        <p:spPr>
          <a:xfrm>
            <a:off x="5245338" y="3408036"/>
            <a:ext cx="6310365" cy="2661169"/>
          </a:xfrm>
          <a:prstGeom prst="rect">
            <a:avLst/>
          </a:prstGeom>
          <a:noFill/>
          <a:ln>
            <a:solidFill>
              <a:srgbClr val="D32119"/>
            </a:solidFill>
            <a:prstDash val="lgDash"/>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CN Normal"/>
              <a:ea charset="-122" panose="020b0400000000000000" pitchFamily="34" typeface="思源黑体 CN Normal"/>
              <a:sym charset="-122" panose="020b0400000000000000" pitchFamily="34" typeface="思源黑体 CN Normal"/>
            </a:endParaRPr>
          </a:p>
        </p:txBody>
      </p:sp>
      <p:pic>
        <p:nvPicPr>
          <p:cNvPr id="7" name="图片 6">
            <a:extLst>
              <a:ext uri="{FF2B5EF4-FFF2-40B4-BE49-F238E27FC236}">
                <a16:creationId xmlns:a16="http://schemas.microsoft.com/office/drawing/2014/main" id="{5456C95F-0DB8-47A9-8028-EDF1EB00399D}"/>
              </a:ext>
            </a:extLst>
          </p:cNvPr>
          <p:cNvPicPr>
            <a:picLocks noChangeAspect="1"/>
          </p:cNvPicPr>
          <p:nvPr/>
        </p:nvPicPr>
        <p:blipFill>
          <a:blip r:embed="rId2">
            <a:extLst>
              <a:ext uri="{28A0092B-C50C-407E-A947-70E740481C1C}">
                <a14:useLocalDpi val="0"/>
              </a:ext>
            </a:extLst>
          </a:blip>
          <a:stretch>
            <a:fillRect/>
          </a:stretch>
        </p:blipFill>
        <p:spPr>
          <a:xfrm>
            <a:off x="394643" y="1351499"/>
            <a:ext cx="4904399" cy="5203300"/>
          </a:xfrm>
          <a:prstGeom prst="rect">
            <a:avLst/>
          </a:prstGeom>
        </p:spPr>
      </p:pic>
    </p:spTree>
    <p:extLst>
      <p:ext uri="{BB962C8B-B14F-4D97-AF65-F5344CB8AC3E}">
        <p14:creationId val="2716522516"/>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par>
                                <p:cTn accel="50000" decel="50000" fill="hold" grpId="1" id="16" nodeType="withEffect" presetClass="path" presetID="35" presetSubtype="0">
                                  <p:stCondLst>
                                    <p:cond delay="0"/>
                                  </p:stCondLst>
                                  <p:childTnLst>
                                    <p:animMotion origin="layout" path="M -8.33333E-07 1.11111E-06 L -0.41185 1.11111E-06" pathEditMode="relative" ptsTypes="AA" rAng="0">
                                      <p:cBhvr>
                                        <p:cTn dur="1000" fill="hold" id="17" spd="-100000"/>
                                        <p:tgtEl>
                                          <p:spTgt spid="4"/>
                                        </p:tgtEl>
                                        <p:attrNameLst>
                                          <p:attrName>ppt_x</p:attrName>
                                          <p:attrName>ppt_y</p:attrName>
                                        </p:attrNameLst>
                                      </p:cBhvr>
                                      <p:rCtr x="-20599" y="0"/>
                                    </p:animMotion>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iterate type="lt">
                                    <p:tmPct val="10000"/>
                                  </p:iterate>
                                  <p:childTnLst>
                                    <p:set>
                                      <p:cBhvr>
                                        <p:cTn dur="1" fill="hold" id="26">
                                          <p:stCondLst>
                                            <p:cond delay="0"/>
                                          </p:stCondLst>
                                        </p:cTn>
                                        <p:tgtEl>
                                          <p:spTgt spid="5"/>
                                        </p:tgtEl>
                                        <p:attrNameLst>
                                          <p:attrName>style.visibility</p:attrName>
                                        </p:attrNameLst>
                                      </p:cBhvr>
                                      <p:to>
                                        <p:strVal val="visible"/>
                                      </p:to>
                                    </p:set>
                                    <p:anim calcmode="lin" valueType="num">
                                      <p:cBhvr>
                                        <p:cTn dur="250" fill="hold" id="27"/>
                                        <p:tgtEl>
                                          <p:spTgt spid="5"/>
                                        </p:tgtEl>
                                        <p:attrNameLst>
                                          <p:attrName>ppt_w</p:attrName>
                                        </p:attrNameLst>
                                      </p:cBhvr>
                                      <p:tavLst>
                                        <p:tav tm="0">
                                          <p:val>
                                            <p:fltVal val="0"/>
                                          </p:val>
                                        </p:tav>
                                        <p:tav tm="100000">
                                          <p:val>
                                            <p:strVal val="#ppt_w"/>
                                          </p:val>
                                        </p:tav>
                                      </p:tavLst>
                                    </p:anim>
                                    <p:anim calcmode="lin" valueType="num">
                                      <p:cBhvr>
                                        <p:cTn dur="250" fill="hold" id="28"/>
                                        <p:tgtEl>
                                          <p:spTgt spid="5"/>
                                        </p:tgtEl>
                                        <p:attrNameLst>
                                          <p:attrName>ppt_h</p:attrName>
                                        </p:attrNameLst>
                                      </p:cBhvr>
                                      <p:tavLst>
                                        <p:tav tm="0">
                                          <p:val>
                                            <p:fltVal val="0"/>
                                          </p:val>
                                        </p:tav>
                                        <p:tav tm="100000">
                                          <p:val>
                                            <p:strVal val="#ppt_h"/>
                                          </p:val>
                                        </p:tav>
                                      </p:tavLst>
                                    </p:anim>
                                    <p:animEffect filter="fade" transition="in">
                                      <p:cBhvr>
                                        <p:cTn dur="250" id="29"/>
                                        <p:tgtEl>
                                          <p:spTgt spid="5"/>
                                        </p:tgtEl>
                                      </p:cBhvr>
                                    </p:animEffect>
                                  </p:childTnLst>
                                </p:cTn>
                              </p:par>
                            </p:childTnLst>
                          </p:cTn>
                        </p:par>
                        <p:par>
                          <p:cTn fill="hold" id="30" nodeType="afterGroup">
                            <p:stCondLst>
                              <p:cond delay="2250"/>
                            </p:stCondLst>
                            <p:childTnLst>
                              <p:par>
                                <p:cTn fill="hold" id="31" nodeType="afterEffect" presetClass="entr" presetID="22" presetSubtype="4">
                                  <p:stCondLst>
                                    <p:cond delay="0"/>
                                  </p:stCondLst>
                                  <p:childTnLst>
                                    <p:set>
                                      <p:cBhvr>
                                        <p:cTn dur="1" fill="hold" id="32">
                                          <p:stCondLst>
                                            <p:cond delay="0"/>
                                          </p:stCondLst>
                                        </p:cTn>
                                        <p:tgtEl>
                                          <p:spTgt spid="7"/>
                                        </p:tgtEl>
                                        <p:attrNameLst>
                                          <p:attrName>style.visibility</p:attrName>
                                        </p:attrNameLst>
                                      </p:cBhvr>
                                      <p:to>
                                        <p:strVal val="visible"/>
                                      </p:to>
                                    </p:set>
                                    <p:animEffect filter="wipe(down)" transition="in">
                                      <p:cBhvr>
                                        <p:cTn dur="500" id="3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0" spid="5"/>
      <p:bldP grpId="0"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grpSp>
        <p:nvGrpSpPr>
          <p:cNvPr id="35" name="Group 4">
            <a:extLst>
              <a:ext uri="{FF2B5EF4-FFF2-40B4-BE49-F238E27FC236}">
                <a16:creationId xmlns:a16="http://schemas.microsoft.com/office/drawing/2014/main" id="{7634BF08-0635-4350-9FA2-4C40154D85E0}"/>
              </a:ext>
            </a:extLst>
          </p:cNvPr>
          <p:cNvGrpSpPr>
            <a:grpSpLocks noChangeAspect="1"/>
          </p:cNvGrpSpPr>
          <p:nvPr/>
        </p:nvGrpSpPr>
        <p:grpSpPr>
          <a:xfrm>
            <a:off x="889425" y="1478416"/>
            <a:ext cx="903606" cy="461665"/>
            <a:chOff x="3222" y="1845"/>
            <a:chExt cx="1237" cy="632"/>
          </a:xfrm>
          <a:solidFill>
            <a:srgbClr val="C00000"/>
          </a:solidFill>
        </p:grpSpPr>
        <p:sp>
          <p:nvSpPr>
            <p:cNvPr id="36" name="Freeform 5">
              <a:extLst>
                <a:ext uri="{FF2B5EF4-FFF2-40B4-BE49-F238E27FC236}">
                  <a16:creationId xmlns:a16="http://schemas.microsoft.com/office/drawing/2014/main" id="{C897C5CE-A665-4872-B126-E35BECDEBEAC}"/>
                </a:ext>
              </a:extLst>
            </p:cNvPr>
            <p:cNvSpPr/>
            <p:nvPr/>
          </p:nvSpPr>
          <p:spPr bwMode="auto">
            <a:xfrm>
              <a:off x="3608" y="1845"/>
              <a:ext cx="851" cy="632"/>
            </a:xfrm>
            <a:custGeom>
              <a:gdLst>
                <a:gd fmla="*/ 366 w 626" name="T0"/>
                <a:gd fmla="*/ 413 h 465" name="T1"/>
                <a:gd fmla="*/ 313 w 626" name="T2"/>
                <a:gd fmla="*/ 362 h 465" name="T3"/>
                <a:gd fmla="*/ 338 w 626" name="T4"/>
                <a:gd fmla="*/ 362 h 465" name="T5"/>
                <a:gd fmla="*/ 392 w 626" name="T6"/>
                <a:gd fmla="*/ 310 h 465" name="T7"/>
                <a:gd fmla="*/ 338 w 626" name="T8"/>
                <a:gd fmla="*/ 258 h 465" name="T9"/>
                <a:gd fmla="*/ 414 w 626" name="T10"/>
                <a:gd fmla="*/ 207 h 465" name="T11"/>
                <a:gd fmla="*/ 361 w 626" name="T12"/>
                <a:gd fmla="*/ 155 h 465" name="T13"/>
                <a:gd fmla="*/ 573 w 626" name="T14"/>
                <a:gd fmla="*/ 155 h 465" name="T15"/>
                <a:gd fmla="*/ 626 w 626" name="T16"/>
                <a:gd fmla="*/ 103 h 465" name="T17"/>
                <a:gd fmla="*/ 573 w 626" name="T18"/>
                <a:gd fmla="*/ 52 h 465" name="T19"/>
                <a:gd fmla="*/ 260 w 626" name="T20"/>
                <a:gd fmla="*/ 52 h 465" name="T21"/>
                <a:gd fmla="*/ 207 w 626" name="T22"/>
                <a:gd fmla="*/ 0 h 465" name="T23"/>
                <a:gd fmla="*/ 102 w 626" name="T24"/>
                <a:gd fmla="*/ 0 h 465" name="T25"/>
                <a:gd fmla="*/ 48 w 626" name="T26"/>
                <a:gd fmla="*/ 52 h 465" name="T27"/>
                <a:gd fmla="*/ 49 w 626" name="T28"/>
                <a:gd fmla="*/ 54 h 465" name="T29"/>
                <a:gd fmla="*/ 0 w 626" name="T30"/>
                <a:gd fmla="*/ 113 h 465" name="T31"/>
                <a:gd fmla="*/ 0 w 626" name="T32"/>
                <a:gd fmla="*/ 403 h 465" name="T33"/>
                <a:gd fmla="*/ 65 w 626" name="T34"/>
                <a:gd fmla="*/ 465 h 465" name="T35"/>
                <a:gd fmla="*/ 208 w 626" name="T36"/>
                <a:gd fmla="*/ 465 h 465" name="T37"/>
                <a:gd fmla="*/ 244 w 626" name="T38"/>
                <a:gd fmla="*/ 465 h 465" name="T39"/>
                <a:gd fmla="*/ 313 w 626" name="T40"/>
                <a:gd fmla="*/ 465 h 465" name="T41"/>
                <a:gd fmla="*/ 366 w 626" name="T42"/>
                <a:gd fmla="*/ 413 h 4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5" w="626">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37" name="Rectangle 6">
              <a:extLst>
                <a:ext uri="{FF2B5EF4-FFF2-40B4-BE49-F238E27FC236}">
                  <a16:creationId xmlns:a16="http://schemas.microsoft.com/office/drawing/2014/main" id="{8541D6A2-5471-4CCF-97F2-16F259C9F202}"/>
                </a:ext>
              </a:extLst>
            </p:cNvPr>
            <p:cNvSpPr>
              <a:spLocks noChangeArrowheads="1"/>
            </p:cNvSpPr>
            <p:nvPr/>
          </p:nvSpPr>
          <p:spPr bwMode="auto">
            <a:xfrm>
              <a:off x="3222" y="1931"/>
              <a:ext cx="319" cy="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sp>
        <p:nvSpPr>
          <p:cNvPr id="38" name="矩形 37">
            <a:extLst>
              <a:ext uri="{FF2B5EF4-FFF2-40B4-BE49-F238E27FC236}">
                <a16:creationId xmlns:a16="http://schemas.microsoft.com/office/drawing/2014/main" id="{E3E2E629-5485-41A2-B1BF-4C8D3193201A}"/>
              </a:ext>
            </a:extLst>
          </p:cNvPr>
          <p:cNvSpPr/>
          <p:nvPr/>
        </p:nvSpPr>
        <p:spPr>
          <a:xfrm>
            <a:off x="-555482" y="1334835"/>
            <a:ext cx="10370009" cy="5791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200" u="none">
                <a:ln>
                  <a:noFill/>
                </a:ln>
                <a:solidFill>
                  <a:srgbClr val="C00000"/>
                </a:solidFill>
                <a:effectLst/>
                <a:uLnTx/>
                <a:uFillTx/>
                <a:cs typeface="+mn-ea"/>
                <a:sym typeface="+mn-lt"/>
              </a:rPr>
              <a:t>全面部署民法典的普法工作</a:t>
            </a:r>
          </a:p>
        </p:txBody>
      </p:sp>
      <p:cxnSp>
        <p:nvCxnSpPr>
          <p:cNvPr id="39" name="直接连接符 38">
            <a:extLst>
              <a:ext uri="{FF2B5EF4-FFF2-40B4-BE49-F238E27FC236}">
                <a16:creationId xmlns:a16="http://schemas.microsoft.com/office/drawing/2014/main" id="{FBF961F1-A951-4CD4-BC25-72CD27CBCA38}"/>
              </a:ext>
            </a:extLst>
          </p:cNvPr>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C9D32318-74DB-41EA-8B08-48D41FE4C5FE}"/>
              </a:ext>
            </a:extLst>
          </p:cNvPr>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CA81042C-A47F-4374-A92A-1ABDAD9F84AF}"/>
              </a:ext>
            </a:extLst>
          </p:cNvPr>
          <p:cNvSpPr/>
          <p:nvPr/>
        </p:nvSpPr>
        <p:spPr>
          <a:xfrm>
            <a:off x="889425" y="2336871"/>
            <a:ext cx="8542169" cy="57912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cs typeface="+mn-ea"/>
                <a:sym typeface="+mn-lt"/>
              </a:rPr>
              <a:t>要广泛开展民法典普法工作，将其作为“十四五”时期普法工作的重点来抓。</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cs typeface="+mn-ea"/>
                <a:sym typeface="+mn-lt"/>
              </a:rPr>
              <a:t>引导群众养成自觉守法的意识，形成遇事找法的习惯，培养解决问题靠法的意识和能力。</a:t>
            </a:r>
          </a:p>
        </p:txBody>
      </p:sp>
      <p:sp>
        <p:nvSpPr>
          <p:cNvPr id="42" name="Line 106">
            <a:extLst>
              <a:ext uri="{FF2B5EF4-FFF2-40B4-BE49-F238E27FC236}">
                <a16:creationId xmlns:a16="http://schemas.microsoft.com/office/drawing/2014/main" id="{2E68DDDB-1C1E-46FF-B38B-109ABEFE6D4E}"/>
              </a:ext>
            </a:extLst>
          </p:cNvPr>
          <p:cNvSpPr>
            <a:spLocks noChangeShapeType="1"/>
          </p:cNvSpPr>
          <p:nvPr/>
        </p:nvSpPr>
        <p:spPr bwMode="auto">
          <a:xfrm flipH="1">
            <a:off x="855414" y="2960998"/>
            <a:ext cx="8104289" cy="0"/>
          </a:xfrm>
          <a:prstGeom prst="line">
            <a:avLst/>
          </a:prstGeom>
          <a:noFill/>
          <a:ln cap="flat" w="19050">
            <a:solidFill>
              <a:srgbClr val="C00000"/>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43" name="TextBox 27">
            <a:extLst>
              <a:ext uri="{FF2B5EF4-FFF2-40B4-BE49-F238E27FC236}">
                <a16:creationId xmlns:a16="http://schemas.microsoft.com/office/drawing/2014/main" id="{0FE79C5D-2537-4154-8B4C-2F66F205E0CE}"/>
              </a:ext>
            </a:extLst>
          </p:cNvPr>
          <p:cNvSpPr txBox="1"/>
          <p:nvPr/>
        </p:nvSpPr>
        <p:spPr>
          <a:xfrm>
            <a:off x="1665082" y="3216691"/>
            <a:ext cx="8024597" cy="656162"/>
          </a:xfrm>
          <a:prstGeom prst="rect">
            <a:avLst/>
          </a:prstGeom>
          <a:noFill/>
        </p:spPr>
        <p:txBody>
          <a:bodyPr anchor="ctr" bIns="60475" lIns="120948" rIns="120948" tIns="60475"/>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E7E6E6">
                    <a:lumMod val="25000"/>
                  </a:srgbClr>
                </a:solidFill>
                <a:effectLst/>
                <a:uLnTx/>
                <a:uFillTx/>
                <a:cs typeface="+mn-ea"/>
                <a:sym typeface="+mn-lt"/>
              </a:rPr>
              <a:t>把民法典纳入国民教育体系，加强对青少年民法典教育</a:t>
            </a:r>
          </a:p>
        </p:txBody>
      </p:sp>
      <p:sp>
        <p:nvSpPr>
          <p:cNvPr id="44" name="矩形: 圆角 57">
            <a:extLst>
              <a:ext uri="{FF2B5EF4-FFF2-40B4-BE49-F238E27FC236}">
                <a16:creationId xmlns:a16="http://schemas.microsoft.com/office/drawing/2014/main" id="{1345A56C-DC98-442D-B421-7C2B7FC179C0}"/>
              </a:ext>
            </a:extLst>
          </p:cNvPr>
          <p:cNvSpPr/>
          <p:nvPr/>
        </p:nvSpPr>
        <p:spPr>
          <a:xfrm>
            <a:off x="1665082" y="3231164"/>
            <a:ext cx="7424010" cy="620842"/>
          </a:xfrm>
          <a:prstGeom prst="roundRect">
            <a:avLst>
              <a:gd fmla="val 8722"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rgbClr val="FFFFFF"/>
              </a:solidFill>
              <a:effectLst/>
              <a:uLnTx/>
              <a:uFillTx/>
              <a:cs typeface="+mn-ea"/>
              <a:sym typeface="+mn-lt"/>
            </a:endParaRPr>
          </a:p>
        </p:txBody>
      </p:sp>
      <p:grpSp>
        <p:nvGrpSpPr>
          <p:cNvPr id="45" name="组合 44">
            <a:extLst>
              <a:ext uri="{FF2B5EF4-FFF2-40B4-BE49-F238E27FC236}">
                <a16:creationId xmlns:a16="http://schemas.microsoft.com/office/drawing/2014/main" id="{4241885E-61BA-46AC-BFBE-16063A7B7ED1}"/>
              </a:ext>
            </a:extLst>
          </p:cNvPr>
          <p:cNvGrpSpPr/>
          <p:nvPr/>
        </p:nvGrpSpPr>
        <p:grpSpPr>
          <a:xfrm>
            <a:off x="855414" y="3144837"/>
            <a:ext cx="657846" cy="689971"/>
            <a:chOff x="3031222" y="3869330"/>
            <a:chExt cx="657846" cy="689971"/>
          </a:xfrm>
        </p:grpSpPr>
        <p:sp>
          <p:nvSpPr>
            <p:cNvPr id="46" name="标题1">
              <a:extLst>
                <a:ext uri="{FF2B5EF4-FFF2-40B4-BE49-F238E27FC236}">
                  <a16:creationId xmlns:a16="http://schemas.microsoft.com/office/drawing/2014/main" id="{AAD04C17-05B8-4211-86C4-2F28CF5DF19F}"/>
                </a:ext>
              </a:extLst>
            </p:cNvPr>
            <p:cNvSpPr>
              <a:spLocks noChangeArrowheads="1"/>
            </p:cNvSpPr>
            <p:nvPr/>
          </p:nvSpPr>
          <p:spPr bwMode="gray">
            <a:xfrm>
              <a:off x="3059606" y="3950351"/>
              <a:ext cx="629462" cy="608950"/>
            </a:xfrm>
            <a:prstGeom prst="roundRect">
              <a:avLst>
                <a:gd fmla="val 11921" name="adj"/>
              </a:avLst>
            </a:prstGeom>
            <a:solidFill>
              <a:srgbClr val="C00000"/>
            </a:solidFill>
            <a:ln algn="ctr" cap="flat" cmpd="sng" w="28575">
              <a:solidFill>
                <a:sysClr lastClr="FFFFFF" val="window"/>
              </a:solidFill>
              <a:prstDash val="solid"/>
            </a:ln>
            <a:effectLst>
              <a:outerShdw algn="ctr" blurRad="127000" dir="5400000" dist="38100" rotWithShape="0">
                <a:prstClr val="black">
                  <a:alpha val="40000"/>
                </a:prstClr>
              </a:outerShdw>
            </a:effectLst>
          </p:spPr>
          <p:txBody>
            <a:bodyPr anchor="ctr" bIns="41305" lIns="82613" rIns="82613" tIns="4130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3200" u="none">
                  <a:ln>
                    <a:noFill/>
                  </a:ln>
                  <a:solidFill>
                    <a:prstClr val="white"/>
                  </a:solidFill>
                  <a:effectLst/>
                  <a:uLnTx/>
                  <a:uFillTx/>
                  <a:cs typeface="+mn-ea"/>
                  <a:sym typeface="+mn-lt"/>
                </a:rPr>
                <a:t> </a:t>
              </a:r>
            </a:p>
          </p:txBody>
        </p:sp>
        <p:sp>
          <p:nvSpPr>
            <p:cNvPr id="47" name="PA_文本框 14">
              <a:extLst>
                <a:ext uri="{FF2B5EF4-FFF2-40B4-BE49-F238E27FC236}">
                  <a16:creationId xmlns:a16="http://schemas.microsoft.com/office/drawing/2014/main" id="{EBD42498-0E27-4768-889C-9D1EDD1B45A3}"/>
                </a:ext>
              </a:extLst>
            </p:cNvPr>
            <p:cNvSpPr txBox="1"/>
            <p:nvPr>
              <p:custDataLst>
                <p:tags r:id="rId2"/>
              </p:custDataLst>
            </p:nvPr>
          </p:nvSpPr>
          <p:spPr>
            <a:xfrm>
              <a:off x="3031222" y="3869331"/>
              <a:ext cx="657846"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FFFFFF"/>
                  </a:solidFill>
                  <a:effectLst/>
                  <a:uLnTx/>
                  <a:uFillTx/>
                  <a:cs typeface="+mn-ea"/>
                  <a:sym typeface="+mn-lt"/>
                </a:rPr>
                <a:t>要</a:t>
              </a:r>
            </a:p>
          </p:txBody>
        </p:sp>
      </p:grpSp>
      <p:sp>
        <p:nvSpPr>
          <p:cNvPr id="48" name="TextBox 27">
            <a:extLst>
              <a:ext uri="{FF2B5EF4-FFF2-40B4-BE49-F238E27FC236}">
                <a16:creationId xmlns:a16="http://schemas.microsoft.com/office/drawing/2014/main" id="{B03F10D6-D1F6-430A-BA61-CA8DF6B8DD68}"/>
              </a:ext>
            </a:extLst>
          </p:cNvPr>
          <p:cNvSpPr txBox="1"/>
          <p:nvPr/>
        </p:nvSpPr>
        <p:spPr>
          <a:xfrm>
            <a:off x="1665082" y="4032936"/>
            <a:ext cx="8024597" cy="656162"/>
          </a:xfrm>
          <a:prstGeom prst="rect">
            <a:avLst/>
          </a:prstGeom>
          <a:noFill/>
        </p:spPr>
        <p:txBody>
          <a:bodyPr anchor="ctr" bIns="60475" lIns="120948" rIns="120948" tIns="60475"/>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E7E6E6">
                    <a:lumMod val="25000"/>
                  </a:srgbClr>
                </a:solidFill>
                <a:effectLst/>
                <a:uLnTx/>
                <a:uFillTx/>
                <a:cs typeface="+mn-ea"/>
                <a:sym typeface="+mn-lt"/>
              </a:rPr>
              <a:t>聚焦民法典总则编和各分编需要把握好的核心要义和重点问题</a:t>
            </a:r>
          </a:p>
        </p:txBody>
      </p:sp>
      <p:sp>
        <p:nvSpPr>
          <p:cNvPr id="49" name="矩形: 圆角 57">
            <a:extLst>
              <a:ext uri="{FF2B5EF4-FFF2-40B4-BE49-F238E27FC236}">
                <a16:creationId xmlns:a16="http://schemas.microsoft.com/office/drawing/2014/main" id="{E79314E3-64B1-4D0F-8431-6B01830D652F}"/>
              </a:ext>
            </a:extLst>
          </p:cNvPr>
          <p:cNvSpPr/>
          <p:nvPr/>
        </p:nvSpPr>
        <p:spPr>
          <a:xfrm>
            <a:off x="1665082" y="4047409"/>
            <a:ext cx="7424010" cy="620842"/>
          </a:xfrm>
          <a:prstGeom prst="roundRect">
            <a:avLst>
              <a:gd fmla="val 8722"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rgbClr val="FFFFFF"/>
              </a:solidFill>
              <a:effectLst/>
              <a:uLnTx/>
              <a:uFillTx/>
              <a:cs typeface="+mn-ea"/>
              <a:sym typeface="+mn-lt"/>
            </a:endParaRPr>
          </a:p>
        </p:txBody>
      </p:sp>
      <p:grpSp>
        <p:nvGrpSpPr>
          <p:cNvPr id="50" name="组合 49">
            <a:extLst>
              <a:ext uri="{FF2B5EF4-FFF2-40B4-BE49-F238E27FC236}">
                <a16:creationId xmlns:a16="http://schemas.microsoft.com/office/drawing/2014/main" id="{8A0097F2-9856-46F2-9F3B-317D99F3DA11}"/>
              </a:ext>
            </a:extLst>
          </p:cNvPr>
          <p:cNvGrpSpPr/>
          <p:nvPr/>
        </p:nvGrpSpPr>
        <p:grpSpPr>
          <a:xfrm>
            <a:off x="855414" y="3961082"/>
            <a:ext cx="657846" cy="689971"/>
            <a:chOff x="3031222" y="3869330"/>
            <a:chExt cx="657846" cy="689971"/>
          </a:xfrm>
        </p:grpSpPr>
        <p:sp>
          <p:nvSpPr>
            <p:cNvPr id="51" name="标题1">
              <a:extLst>
                <a:ext uri="{FF2B5EF4-FFF2-40B4-BE49-F238E27FC236}">
                  <a16:creationId xmlns:a16="http://schemas.microsoft.com/office/drawing/2014/main" id="{A26EDCC7-5487-416E-8DBB-26262712F80D}"/>
                </a:ext>
              </a:extLst>
            </p:cNvPr>
            <p:cNvSpPr>
              <a:spLocks noChangeArrowheads="1"/>
            </p:cNvSpPr>
            <p:nvPr/>
          </p:nvSpPr>
          <p:spPr bwMode="gray">
            <a:xfrm>
              <a:off x="3059606" y="3950351"/>
              <a:ext cx="629462" cy="608950"/>
            </a:xfrm>
            <a:prstGeom prst="roundRect">
              <a:avLst>
                <a:gd fmla="val 11921" name="adj"/>
              </a:avLst>
            </a:prstGeom>
            <a:solidFill>
              <a:srgbClr val="C00000"/>
            </a:solidFill>
            <a:ln algn="ctr" cap="flat" cmpd="sng" w="28575">
              <a:solidFill>
                <a:sysClr lastClr="FFFFFF" val="window"/>
              </a:solidFill>
              <a:prstDash val="solid"/>
            </a:ln>
            <a:effectLst>
              <a:outerShdw algn="ctr" blurRad="127000" dir="5400000" dist="38100" rotWithShape="0">
                <a:prstClr val="black">
                  <a:alpha val="40000"/>
                </a:prstClr>
              </a:outerShdw>
            </a:effectLst>
          </p:spPr>
          <p:txBody>
            <a:bodyPr anchor="ctr" bIns="41305" lIns="82613" rIns="82613" tIns="4130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3200" u="none">
                  <a:ln>
                    <a:noFill/>
                  </a:ln>
                  <a:solidFill>
                    <a:prstClr val="white"/>
                  </a:solidFill>
                  <a:effectLst/>
                  <a:uLnTx/>
                  <a:uFillTx/>
                  <a:cs typeface="+mn-ea"/>
                  <a:sym typeface="+mn-lt"/>
                </a:rPr>
                <a:t> </a:t>
              </a:r>
            </a:p>
          </p:txBody>
        </p:sp>
        <p:sp>
          <p:nvSpPr>
            <p:cNvPr id="52" name="PA_文本框 14">
              <a:extLst>
                <a:ext uri="{FF2B5EF4-FFF2-40B4-BE49-F238E27FC236}">
                  <a16:creationId xmlns:a16="http://schemas.microsoft.com/office/drawing/2014/main" id="{6856C6E9-562B-4987-9A39-615A134C8901}"/>
                </a:ext>
              </a:extLst>
            </p:cNvPr>
            <p:cNvSpPr txBox="1"/>
            <p:nvPr>
              <p:custDataLst>
                <p:tags r:id="rId3"/>
              </p:custDataLst>
            </p:nvPr>
          </p:nvSpPr>
          <p:spPr>
            <a:xfrm>
              <a:off x="3031222" y="3869330"/>
              <a:ext cx="657846"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FFFFFF"/>
                  </a:solidFill>
                  <a:effectLst/>
                  <a:uLnTx/>
                  <a:uFillTx/>
                  <a:cs typeface="+mn-ea"/>
                  <a:sym typeface="+mn-lt"/>
                </a:rPr>
                <a:t>要</a:t>
              </a:r>
            </a:p>
          </p:txBody>
        </p:sp>
      </p:grpSp>
      <p:sp>
        <p:nvSpPr>
          <p:cNvPr id="53" name="矩形 52">
            <a:extLst>
              <a:ext uri="{FF2B5EF4-FFF2-40B4-BE49-F238E27FC236}">
                <a16:creationId xmlns:a16="http://schemas.microsoft.com/office/drawing/2014/main" id="{3E6C9272-2A3B-4929-97CC-B703F4392450}"/>
              </a:ext>
            </a:extLst>
          </p:cNvPr>
          <p:cNvSpPr/>
          <p:nvPr/>
        </p:nvSpPr>
        <p:spPr>
          <a:xfrm>
            <a:off x="333266" y="4880373"/>
            <a:ext cx="8024597"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C00000"/>
                </a:solidFill>
                <a:effectLst/>
                <a:uLnTx/>
                <a:uFillTx/>
                <a:cs typeface="+mn-ea"/>
                <a:sym typeface="+mn-lt"/>
              </a:rPr>
              <a:t>阐释好民法典关于民事活动平等、自愿、公平、诚信等基本原则</a:t>
            </a:r>
          </a:p>
        </p:txBody>
      </p:sp>
      <p:grpSp>
        <p:nvGrpSpPr>
          <p:cNvPr id="54" name="Group 33">
            <a:extLst>
              <a:ext uri="{FF2B5EF4-FFF2-40B4-BE49-F238E27FC236}">
                <a16:creationId xmlns:a16="http://schemas.microsoft.com/office/drawing/2014/main" id="{2CC98334-4C8B-439E-8E4C-650AE68D9EA8}"/>
              </a:ext>
            </a:extLst>
          </p:cNvPr>
          <p:cNvGrpSpPr/>
          <p:nvPr/>
        </p:nvGrpSpPr>
        <p:grpSpPr>
          <a:xfrm>
            <a:off x="919441" y="4892609"/>
            <a:ext cx="368817" cy="366150"/>
            <a:chExt cx="763" cy="768"/>
          </a:xfrm>
          <a:solidFill>
            <a:srgbClr val="C00000"/>
          </a:solidFill>
        </p:grpSpPr>
        <p:sp>
          <p:nvSpPr>
            <p:cNvPr id="55" name="Oval 34">
              <a:extLst>
                <a:ext uri="{FF2B5EF4-FFF2-40B4-BE49-F238E27FC236}">
                  <a16:creationId xmlns:a16="http://schemas.microsoft.com/office/drawing/2014/main" id="{0780A681-5A6B-4298-8B1C-DB0C71FCA89D}"/>
                </a:ext>
              </a:extLst>
            </p:cNvPr>
            <p:cNvSpPr/>
            <p:nvPr/>
          </p:nvSpPr>
          <p:spPr bwMode="auto">
            <a:xfrm>
              <a:off x="0" y="0"/>
              <a:ext cx="763" cy="768"/>
            </a:xfrm>
            <a:prstGeom prst="ellipse">
              <a:avLst/>
            </a:prstGeom>
            <a:grpFill/>
            <a:ln>
              <a:noFill/>
            </a:ln>
            <a:extLst>
              <a:ext uri="{91240B29-F687-4F45-9708-019B960494DF}">
                <a14:hiddenLine cap="flat" w="25400">
                  <a:solidFill>
                    <a:schemeClr val="tx1"/>
                  </a:solidFill>
                  <a:miter lim="800000"/>
                  <a:headEnd len="med" type="none" w="med"/>
                  <a:tailEnd len="med" type="none" w="med"/>
                </a14:hiddenLine>
              </a:ext>
            </a:extLst>
          </p:spPr>
          <p:txBody>
            <a:bodyPr anchor="ctr" bIns="0" lIns="0" rIns="0" tIns="0"/>
            <a:lstStyle/>
            <a:p>
              <a:pPr algn="ctr" defTabSz="914400" eaLnBrk="1" fontAlgn="base" hangingPunct="1"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0000"/>
                </a:solidFill>
                <a:effectLst/>
                <a:uLnTx/>
                <a:uFillTx/>
                <a:cs typeface="+mn-ea"/>
                <a:sym typeface="+mn-lt"/>
              </a:endParaRPr>
            </a:p>
          </p:txBody>
        </p:sp>
        <p:sp>
          <p:nvSpPr>
            <p:cNvPr id="56" name="Rectangle 35">
              <a:extLst>
                <a:ext uri="{FF2B5EF4-FFF2-40B4-BE49-F238E27FC236}">
                  <a16:creationId xmlns:a16="http://schemas.microsoft.com/office/drawing/2014/main" id="{46B362E9-FD7C-4D4B-8F8A-E2AA203CA68B}"/>
                </a:ext>
              </a:extLst>
            </p:cNvPr>
            <p:cNvSpPr/>
            <p:nvPr/>
          </p:nvSpPr>
          <p:spPr bwMode="auto">
            <a:xfrm>
              <a:off x="120" y="214"/>
              <a:ext cx="552" cy="448"/>
            </a:xfrm>
            <a:prstGeom prst="rect">
              <a:avLst/>
            </a:prstGeom>
            <a:no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14400" eaLnBrk="1" fontAlgn="base" hangingPunct="1" indent="0" latinLnBrk="0" lvl="0" marL="0" marR="0" rtl="0">
                <a:lnSpc>
                  <a:spcPct val="70000"/>
                </a:lnSpc>
                <a:spcBef>
                  <a:spcPct val="0"/>
                </a:spcBef>
                <a:spcAft>
                  <a:spcPct val="0"/>
                </a:spcAft>
                <a:buClrTx/>
                <a:buSzTx/>
                <a:buFontTx/>
                <a:buNone/>
                <a:defRPr/>
              </a:pPr>
              <a:r>
                <a:rPr b="0" baseline="0" cap="none" i="0" kern="0" kumimoji="0" lang="en-US" noProof="0" normalizeH="0" spc="0" strike="noStrike" sz="1800" u="none">
                  <a:ln>
                    <a:noFill/>
                  </a:ln>
                  <a:solidFill>
                    <a:srgbClr val="FFFFFF"/>
                  </a:solidFill>
                  <a:effectLst/>
                  <a:uLnTx/>
                  <a:uFillTx/>
                  <a:cs typeface="+mn-ea"/>
                  <a:sym typeface="+mn-lt"/>
                </a:rPr>
                <a:t>1</a:t>
              </a:r>
            </a:p>
          </p:txBody>
        </p:sp>
      </p:grpSp>
      <p:sp>
        <p:nvSpPr>
          <p:cNvPr id="57" name="矩形 56">
            <a:extLst>
              <a:ext uri="{FF2B5EF4-FFF2-40B4-BE49-F238E27FC236}">
                <a16:creationId xmlns:a16="http://schemas.microsoft.com/office/drawing/2014/main" id="{109CF22B-0E11-488A-90C8-E17ACEB13DB5}"/>
              </a:ext>
            </a:extLst>
          </p:cNvPr>
          <p:cNvSpPr/>
          <p:nvPr/>
        </p:nvSpPr>
        <p:spPr>
          <a:xfrm>
            <a:off x="1288258" y="5379584"/>
            <a:ext cx="7069605" cy="7010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C00000"/>
                </a:solidFill>
                <a:effectLst/>
                <a:uLnTx/>
                <a:uFillTx/>
                <a:cs typeface="+mn-ea"/>
                <a:sym typeface="+mn-lt"/>
              </a:rPr>
              <a:t>阐释好民法典关于坚持主体平等、保护财产权利、便利交易流转、维护人格尊严、促进家庭和谐、追究侵权责任等基本要求</a:t>
            </a:r>
          </a:p>
        </p:txBody>
      </p:sp>
      <p:grpSp>
        <p:nvGrpSpPr>
          <p:cNvPr id="58" name="Group 33">
            <a:extLst>
              <a:ext uri="{FF2B5EF4-FFF2-40B4-BE49-F238E27FC236}">
                <a16:creationId xmlns:a16="http://schemas.microsoft.com/office/drawing/2014/main" id="{E6EEB0FD-A532-41BB-8C0F-6AFF36F1319B}"/>
              </a:ext>
            </a:extLst>
          </p:cNvPr>
          <p:cNvGrpSpPr/>
          <p:nvPr/>
        </p:nvGrpSpPr>
        <p:grpSpPr>
          <a:xfrm>
            <a:off x="919441" y="5391820"/>
            <a:ext cx="368817" cy="366150"/>
            <a:chExt cx="763" cy="768"/>
          </a:xfrm>
          <a:solidFill>
            <a:srgbClr val="C00000"/>
          </a:solidFill>
        </p:grpSpPr>
        <p:sp>
          <p:nvSpPr>
            <p:cNvPr id="59" name="Oval 34">
              <a:extLst>
                <a:ext uri="{FF2B5EF4-FFF2-40B4-BE49-F238E27FC236}">
                  <a16:creationId xmlns:a16="http://schemas.microsoft.com/office/drawing/2014/main" id="{E56D87FE-6695-4D7E-BC39-BC43A1713DAF}"/>
                </a:ext>
              </a:extLst>
            </p:cNvPr>
            <p:cNvSpPr/>
            <p:nvPr/>
          </p:nvSpPr>
          <p:spPr bwMode="auto">
            <a:xfrm>
              <a:off x="0" y="0"/>
              <a:ext cx="763" cy="768"/>
            </a:xfrm>
            <a:prstGeom prst="ellipse">
              <a:avLst/>
            </a:prstGeom>
            <a:grpFill/>
            <a:ln>
              <a:noFill/>
            </a:ln>
            <a:extLst>
              <a:ext uri="{91240B29-F687-4F45-9708-019B960494DF}">
                <a14:hiddenLine cap="flat" w="25400">
                  <a:solidFill>
                    <a:schemeClr val="tx1"/>
                  </a:solidFill>
                  <a:miter lim="800000"/>
                  <a:headEnd len="med" type="none" w="med"/>
                  <a:tailEnd len="med" type="none" w="med"/>
                </a14:hiddenLine>
              </a:ext>
            </a:extLst>
          </p:spPr>
          <p:txBody>
            <a:bodyPr anchor="ctr" bIns="0" lIns="0" rIns="0" tIns="0"/>
            <a:lstStyle/>
            <a:p>
              <a:pPr algn="ctr" defTabSz="914400" eaLnBrk="1" fontAlgn="base" hangingPunct="1"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0000"/>
                </a:solidFill>
                <a:effectLst/>
                <a:uLnTx/>
                <a:uFillTx/>
                <a:cs typeface="+mn-ea"/>
                <a:sym typeface="+mn-lt"/>
              </a:endParaRPr>
            </a:p>
          </p:txBody>
        </p:sp>
        <p:sp>
          <p:nvSpPr>
            <p:cNvPr id="60" name="Rectangle 35">
              <a:extLst>
                <a:ext uri="{FF2B5EF4-FFF2-40B4-BE49-F238E27FC236}">
                  <a16:creationId xmlns:a16="http://schemas.microsoft.com/office/drawing/2014/main" id="{8F9548F1-312D-4B6A-AE7D-C1622FA09DD1}"/>
                </a:ext>
              </a:extLst>
            </p:cNvPr>
            <p:cNvSpPr/>
            <p:nvPr/>
          </p:nvSpPr>
          <p:spPr bwMode="auto">
            <a:xfrm>
              <a:off x="120" y="214"/>
              <a:ext cx="552" cy="448"/>
            </a:xfrm>
            <a:prstGeom prst="rect">
              <a:avLst/>
            </a:prstGeom>
            <a:no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14400" eaLnBrk="1" fontAlgn="base" hangingPunct="1" indent="0" latinLnBrk="0" lvl="0" marL="0" marR="0" rtl="0">
                <a:lnSpc>
                  <a:spcPct val="70000"/>
                </a:lnSpc>
                <a:spcBef>
                  <a:spcPct val="0"/>
                </a:spcBef>
                <a:spcAft>
                  <a:spcPct val="0"/>
                </a:spcAft>
                <a:buClrTx/>
                <a:buSzTx/>
                <a:buFontTx/>
                <a:buNone/>
                <a:defRPr/>
              </a:pPr>
              <a:r>
                <a:rPr b="0" baseline="0" cap="none" i="0" kern="0" kumimoji="0" lang="en-US" noProof="0" normalizeH="0" spc="0" strike="noStrike" sz="1800" u="none">
                  <a:ln>
                    <a:noFill/>
                  </a:ln>
                  <a:solidFill>
                    <a:srgbClr val="FFFFFF"/>
                  </a:solidFill>
                  <a:effectLst/>
                  <a:uLnTx/>
                  <a:uFillTx/>
                  <a:cs typeface="+mn-ea"/>
                  <a:sym typeface="+mn-lt"/>
                </a:rPr>
                <a:t>2</a:t>
              </a:r>
            </a:p>
          </p:txBody>
        </p:sp>
      </p:grpSp>
      <p:sp>
        <p:nvSpPr>
          <p:cNvPr id="61" name="矩形 60">
            <a:extLst>
              <a:ext uri="{FF2B5EF4-FFF2-40B4-BE49-F238E27FC236}">
                <a16:creationId xmlns:a16="http://schemas.microsoft.com/office/drawing/2014/main" id="{0306B714-D658-4949-81AB-0C90C5FF54DB}"/>
              </a:ext>
            </a:extLst>
          </p:cNvPr>
          <p:cNvSpPr/>
          <p:nvPr/>
        </p:nvSpPr>
        <p:spPr>
          <a:xfrm>
            <a:off x="1288258" y="6082271"/>
            <a:ext cx="7069605" cy="3962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C00000"/>
                </a:solidFill>
                <a:effectLst/>
                <a:uLnTx/>
                <a:uFillTx/>
                <a:cs typeface="+mn-ea"/>
                <a:sym typeface="+mn-lt"/>
              </a:rPr>
              <a:t>阐释好民法典一系列新规定新概念新精神</a:t>
            </a:r>
          </a:p>
        </p:txBody>
      </p:sp>
      <p:grpSp>
        <p:nvGrpSpPr>
          <p:cNvPr id="62" name="Group 33">
            <a:extLst>
              <a:ext uri="{FF2B5EF4-FFF2-40B4-BE49-F238E27FC236}">
                <a16:creationId xmlns:a16="http://schemas.microsoft.com/office/drawing/2014/main" id="{3103BB49-260C-4F40-9FFB-932A5CB135FA}"/>
              </a:ext>
            </a:extLst>
          </p:cNvPr>
          <p:cNvGrpSpPr/>
          <p:nvPr/>
        </p:nvGrpSpPr>
        <p:grpSpPr>
          <a:xfrm>
            <a:off x="919441" y="6094507"/>
            <a:ext cx="368817" cy="366150"/>
            <a:chExt cx="763" cy="768"/>
          </a:xfrm>
          <a:solidFill>
            <a:srgbClr val="C00000"/>
          </a:solidFill>
        </p:grpSpPr>
        <p:sp>
          <p:nvSpPr>
            <p:cNvPr id="63" name="Oval 34">
              <a:extLst>
                <a:ext uri="{FF2B5EF4-FFF2-40B4-BE49-F238E27FC236}">
                  <a16:creationId xmlns:a16="http://schemas.microsoft.com/office/drawing/2014/main" id="{38FD13DD-4084-4F6F-B905-9B707E5039D7}"/>
                </a:ext>
              </a:extLst>
            </p:cNvPr>
            <p:cNvSpPr/>
            <p:nvPr/>
          </p:nvSpPr>
          <p:spPr bwMode="auto">
            <a:xfrm>
              <a:off x="0" y="0"/>
              <a:ext cx="763" cy="768"/>
            </a:xfrm>
            <a:prstGeom prst="ellipse">
              <a:avLst/>
            </a:prstGeom>
            <a:grpFill/>
            <a:ln>
              <a:noFill/>
            </a:ln>
            <a:extLst>
              <a:ext uri="{91240B29-F687-4F45-9708-019B960494DF}">
                <a14:hiddenLine cap="flat" w="25400">
                  <a:solidFill>
                    <a:schemeClr val="tx1"/>
                  </a:solidFill>
                  <a:miter lim="800000"/>
                  <a:headEnd len="med" type="none" w="med"/>
                  <a:tailEnd len="med" type="none" w="med"/>
                </a14:hiddenLine>
              </a:ext>
            </a:extLst>
          </p:spPr>
          <p:txBody>
            <a:bodyPr anchor="ctr" bIns="0" lIns="0" rIns="0" tIns="0"/>
            <a:lstStyle/>
            <a:p>
              <a:pPr algn="ctr" defTabSz="914400" eaLnBrk="1" fontAlgn="base" hangingPunct="1"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0000"/>
                </a:solidFill>
                <a:effectLst/>
                <a:uLnTx/>
                <a:uFillTx/>
                <a:cs typeface="+mn-ea"/>
                <a:sym typeface="+mn-lt"/>
              </a:endParaRPr>
            </a:p>
          </p:txBody>
        </p:sp>
        <p:sp>
          <p:nvSpPr>
            <p:cNvPr id="64" name="Rectangle 35">
              <a:extLst>
                <a:ext uri="{FF2B5EF4-FFF2-40B4-BE49-F238E27FC236}">
                  <a16:creationId xmlns:a16="http://schemas.microsoft.com/office/drawing/2014/main" id="{30743AE0-546F-4677-91B6-B52CD9675EA5}"/>
                </a:ext>
              </a:extLst>
            </p:cNvPr>
            <p:cNvSpPr/>
            <p:nvPr/>
          </p:nvSpPr>
          <p:spPr bwMode="auto">
            <a:xfrm>
              <a:off x="120" y="214"/>
              <a:ext cx="552" cy="448"/>
            </a:xfrm>
            <a:prstGeom prst="rect">
              <a:avLst/>
            </a:prstGeom>
            <a:no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14400" eaLnBrk="1" fontAlgn="base" hangingPunct="1" indent="0" latinLnBrk="0" lvl="0" marL="0" marR="0" rtl="0">
                <a:lnSpc>
                  <a:spcPct val="70000"/>
                </a:lnSpc>
                <a:spcBef>
                  <a:spcPct val="0"/>
                </a:spcBef>
                <a:spcAft>
                  <a:spcPct val="0"/>
                </a:spcAft>
                <a:buClrTx/>
                <a:buSzTx/>
                <a:buFontTx/>
                <a:buNone/>
                <a:defRPr/>
              </a:pPr>
              <a:r>
                <a:rPr b="0" baseline="0" cap="none" i="0" kern="0" kumimoji="0" lang="en-US" noProof="0" normalizeH="0" spc="0" strike="noStrike" sz="1800" u="none">
                  <a:ln>
                    <a:noFill/>
                  </a:ln>
                  <a:solidFill>
                    <a:srgbClr val="FFFFFF"/>
                  </a:solidFill>
                  <a:effectLst/>
                  <a:uLnTx/>
                  <a:uFillTx/>
                  <a:cs typeface="+mn-ea"/>
                  <a:sym typeface="+mn-lt"/>
                </a:rPr>
                <a:t>3</a:t>
              </a:r>
            </a:p>
          </p:txBody>
        </p:sp>
      </p:grpSp>
      <p:pic>
        <p:nvPicPr>
          <p:cNvPr id="66" name="图片 65">
            <a:extLst>
              <a:ext uri="{FF2B5EF4-FFF2-40B4-BE49-F238E27FC236}">
                <a16:creationId xmlns:a16="http://schemas.microsoft.com/office/drawing/2014/main" id="{B8F01B12-8D11-4644-9F8E-B6DD19F1512B}"/>
              </a:ext>
            </a:extLst>
          </p:cNvPr>
          <p:cNvPicPr>
            <a:picLocks noChangeAspect="1"/>
          </p:cNvPicPr>
          <p:nvPr/>
        </p:nvPicPr>
        <p:blipFill>
          <a:blip r:embed="rId4">
            <a:extLst>
              <a:ext uri="{28A0092B-C50C-407E-A947-70E740481C1C}">
                <a14:useLocalDpi val="0"/>
              </a:ext>
            </a:extLst>
          </a:blip>
          <a:stretch>
            <a:fillRect/>
          </a:stretch>
        </p:blipFill>
        <p:spPr>
          <a:xfrm>
            <a:off x="9017708" y="1135419"/>
            <a:ext cx="2831242" cy="5523165"/>
          </a:xfrm>
          <a:prstGeom prst="rect">
            <a:avLst/>
          </a:prstGeom>
        </p:spPr>
      </p:pic>
    </p:spTree>
    <p:extLst>
      <p:ext uri="{BB962C8B-B14F-4D97-AF65-F5344CB8AC3E}">
        <p14:creationId val="1768485745"/>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38"/>
                                        </p:tgtEl>
                                        <p:attrNameLst>
                                          <p:attrName>style.visibility</p:attrName>
                                        </p:attrNameLst>
                                      </p:cBhvr>
                                      <p:to>
                                        <p:strVal val="visible"/>
                                      </p:to>
                                    </p:set>
                                    <p:anim calcmode="lin" valueType="num">
                                      <p:cBhvr>
                                        <p:cTn dur="500" fill="hold" id="11"/>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38"/>
                                        </p:tgtEl>
                                        <p:attrNameLst>
                                          <p:attrName>ppt_y</p:attrName>
                                        </p:attrNameLst>
                                      </p:cBhvr>
                                      <p:tavLst>
                                        <p:tav tm="0">
                                          <p:val>
                                            <p:strVal val="#ppt_y"/>
                                          </p:val>
                                        </p:tav>
                                        <p:tav tm="100000">
                                          <p:val>
                                            <p:strVal val="#ppt_y"/>
                                          </p:val>
                                        </p:tav>
                                      </p:tavLst>
                                    </p:anim>
                                    <p:anim calcmode="lin" valueType="num">
                                      <p:cBhvr>
                                        <p:cTn dur="500" fill="hold" id="13"/>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38"/>
                                        </p:tgtEl>
                                      </p:cBhvr>
                                    </p:animEffect>
                                  </p:childTnLst>
                                </p:cTn>
                              </p:par>
                              <p:par>
                                <p:cTn fill="hold" id="16" nodeType="withEffect" presetClass="entr" presetID="2" presetSubtype="2">
                                  <p:stCondLst>
                                    <p:cond delay="0"/>
                                  </p:stCondLst>
                                  <p:childTnLst>
                                    <p:set>
                                      <p:cBhvr>
                                        <p:cTn dur="1" fill="hold" id="17">
                                          <p:stCondLst>
                                            <p:cond delay="0"/>
                                          </p:stCondLst>
                                        </p:cTn>
                                        <p:tgtEl>
                                          <p:spTgt spid="39"/>
                                        </p:tgtEl>
                                        <p:attrNameLst>
                                          <p:attrName>style.visibility</p:attrName>
                                        </p:attrNameLst>
                                      </p:cBhvr>
                                      <p:to>
                                        <p:strVal val="visible"/>
                                      </p:to>
                                    </p:set>
                                    <p:anim calcmode="lin" valueType="num">
                                      <p:cBhvr additive="base">
                                        <p:cTn dur="1000" fill="hold" id="18"/>
                                        <p:tgtEl>
                                          <p:spTgt spid="39"/>
                                        </p:tgtEl>
                                        <p:attrNameLst>
                                          <p:attrName>ppt_x</p:attrName>
                                        </p:attrNameLst>
                                      </p:cBhvr>
                                      <p:tavLst>
                                        <p:tav tm="0">
                                          <p:val>
                                            <p:strVal val="1+#ppt_w/2"/>
                                          </p:val>
                                        </p:tav>
                                        <p:tav tm="100000">
                                          <p:val>
                                            <p:strVal val="#ppt_x"/>
                                          </p:val>
                                        </p:tav>
                                      </p:tavLst>
                                    </p:anim>
                                    <p:anim calcmode="lin" valueType="num">
                                      <p:cBhvr additive="base">
                                        <p:cTn dur="1000" fill="hold" id="19"/>
                                        <p:tgtEl>
                                          <p:spTgt spid="39"/>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additive="base">
                                        <p:cTn dur="1000" fill="hold" id="22"/>
                                        <p:tgtEl>
                                          <p:spTgt spid="40"/>
                                        </p:tgtEl>
                                        <p:attrNameLst>
                                          <p:attrName>ppt_x</p:attrName>
                                        </p:attrNameLst>
                                      </p:cBhvr>
                                      <p:tavLst>
                                        <p:tav tm="0">
                                          <p:val>
                                            <p:strVal val="0-#ppt_w/2"/>
                                          </p:val>
                                        </p:tav>
                                        <p:tav tm="100000">
                                          <p:val>
                                            <p:strVal val="#ppt_x"/>
                                          </p:val>
                                        </p:tav>
                                      </p:tavLst>
                                    </p:anim>
                                    <p:anim calcmode="lin" valueType="num">
                                      <p:cBhvr additive="base">
                                        <p:cTn dur="1000" fill="hold" id="23"/>
                                        <p:tgtEl>
                                          <p:spTgt spid="4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42" presetSubtype="0">
                                  <p:stCondLst>
                                    <p:cond delay="0"/>
                                  </p:stCondLst>
                                  <p:childTnLst>
                                    <p:set>
                                      <p:cBhvr>
                                        <p:cTn dur="1" fill="hold" id="26">
                                          <p:stCondLst>
                                            <p:cond delay="0"/>
                                          </p:stCondLst>
                                        </p:cTn>
                                        <p:tgtEl>
                                          <p:spTgt spid="41"/>
                                        </p:tgtEl>
                                        <p:attrNameLst>
                                          <p:attrName>style.visibility</p:attrName>
                                        </p:attrNameLst>
                                      </p:cBhvr>
                                      <p:to>
                                        <p:strVal val="visible"/>
                                      </p:to>
                                    </p:set>
                                    <p:animEffect filter="fade" transition="in">
                                      <p:cBhvr>
                                        <p:cTn dur="300" id="27"/>
                                        <p:tgtEl>
                                          <p:spTgt spid="41"/>
                                        </p:tgtEl>
                                      </p:cBhvr>
                                    </p:animEffect>
                                    <p:anim calcmode="lin" valueType="num">
                                      <p:cBhvr>
                                        <p:cTn dur="300" fill="hold" id="28"/>
                                        <p:tgtEl>
                                          <p:spTgt spid="41"/>
                                        </p:tgtEl>
                                        <p:attrNameLst>
                                          <p:attrName>ppt_x</p:attrName>
                                        </p:attrNameLst>
                                      </p:cBhvr>
                                      <p:tavLst>
                                        <p:tav tm="0">
                                          <p:val>
                                            <p:strVal val="#ppt_x"/>
                                          </p:val>
                                        </p:tav>
                                        <p:tav tm="100000">
                                          <p:val>
                                            <p:strVal val="#ppt_x"/>
                                          </p:val>
                                        </p:tav>
                                      </p:tavLst>
                                    </p:anim>
                                    <p:anim calcmode="lin" valueType="num">
                                      <p:cBhvr>
                                        <p:cTn dur="300" fill="hold" id="29"/>
                                        <p:tgtEl>
                                          <p:spTgt spid="41"/>
                                        </p:tgtEl>
                                        <p:attrNameLst>
                                          <p:attrName>ppt_y</p:attrName>
                                        </p:attrNameLst>
                                      </p:cBhvr>
                                      <p:tavLst>
                                        <p:tav tm="0">
                                          <p:val>
                                            <p:strVal val="#ppt_y+.1"/>
                                          </p:val>
                                        </p:tav>
                                        <p:tav tm="100000">
                                          <p:val>
                                            <p:strVal val="#ppt_y"/>
                                          </p:val>
                                        </p:tav>
                                      </p:tavLst>
                                    </p:anim>
                                  </p:childTnLst>
                                </p:cTn>
                              </p:par>
                              <p:par>
                                <p:cTn fill="hold" grpId="0" id="30" nodeType="withEffect" presetClass="entr" presetID="22" presetSubtype="8">
                                  <p:stCondLst>
                                    <p:cond delay="0"/>
                                  </p:stCondLst>
                                  <p:childTnLst>
                                    <p:set>
                                      <p:cBhvr>
                                        <p:cTn dur="1" fill="hold" id="31">
                                          <p:stCondLst>
                                            <p:cond delay="0"/>
                                          </p:stCondLst>
                                        </p:cTn>
                                        <p:tgtEl>
                                          <p:spTgt spid="42"/>
                                        </p:tgtEl>
                                        <p:attrNameLst>
                                          <p:attrName>style.visibility</p:attrName>
                                        </p:attrNameLst>
                                      </p:cBhvr>
                                      <p:to>
                                        <p:strVal val="visible"/>
                                      </p:to>
                                    </p:set>
                                    <p:animEffect filter="wipe(left)" transition="in">
                                      <p:cBhvr>
                                        <p:cTn dur="500" id="32"/>
                                        <p:tgtEl>
                                          <p:spTgt spid="42"/>
                                        </p:tgtEl>
                                      </p:cBhvr>
                                    </p:animEffect>
                                  </p:childTnLst>
                                </p:cTn>
                              </p:par>
                            </p:childTnLst>
                          </p:cTn>
                        </p:par>
                        <p:par>
                          <p:cTn fill="hold" id="33" nodeType="afterGroup">
                            <p:stCondLst>
                              <p:cond delay="2000"/>
                            </p:stCondLst>
                            <p:childTnLst>
                              <p:par>
                                <p:cTn fill="hold" id="34" nodeType="afterEffect" presetClass="entr" presetID="2" presetSubtype="8">
                                  <p:stCondLst>
                                    <p:cond delay="0"/>
                                  </p:stCondLst>
                                  <p:childTnLst>
                                    <p:set>
                                      <p:cBhvr>
                                        <p:cTn dur="1" fill="hold" id="35">
                                          <p:stCondLst>
                                            <p:cond delay="0"/>
                                          </p:stCondLst>
                                        </p:cTn>
                                        <p:tgtEl>
                                          <p:spTgt spid="45"/>
                                        </p:tgtEl>
                                        <p:attrNameLst>
                                          <p:attrName>style.visibility</p:attrName>
                                        </p:attrNameLst>
                                      </p:cBhvr>
                                      <p:to>
                                        <p:strVal val="visible"/>
                                      </p:to>
                                    </p:set>
                                    <p:anim calcmode="lin" valueType="num">
                                      <p:cBhvr additive="base">
                                        <p:cTn dur="500" fill="hold" id="36"/>
                                        <p:tgtEl>
                                          <p:spTgt spid="45"/>
                                        </p:tgtEl>
                                        <p:attrNameLst>
                                          <p:attrName>ppt_x</p:attrName>
                                        </p:attrNameLst>
                                      </p:cBhvr>
                                      <p:tavLst>
                                        <p:tav tm="0">
                                          <p:val>
                                            <p:strVal val="0-#ppt_w/2"/>
                                          </p:val>
                                        </p:tav>
                                        <p:tav tm="100000">
                                          <p:val>
                                            <p:strVal val="#ppt_x"/>
                                          </p:val>
                                        </p:tav>
                                      </p:tavLst>
                                    </p:anim>
                                    <p:anim calcmode="lin" valueType="num">
                                      <p:cBhvr additive="base">
                                        <p:cTn dur="500" fill="hold" id="37"/>
                                        <p:tgtEl>
                                          <p:spTgt spid="45"/>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21" presetSubtype="1">
                                  <p:stCondLst>
                                    <p:cond delay="0"/>
                                  </p:stCondLst>
                                  <p:childTnLst>
                                    <p:set>
                                      <p:cBhvr>
                                        <p:cTn dur="1" fill="hold" id="40">
                                          <p:stCondLst>
                                            <p:cond delay="0"/>
                                          </p:stCondLst>
                                        </p:cTn>
                                        <p:tgtEl>
                                          <p:spTgt spid="44"/>
                                        </p:tgtEl>
                                        <p:attrNameLst>
                                          <p:attrName>style.visibility</p:attrName>
                                        </p:attrNameLst>
                                      </p:cBhvr>
                                      <p:to>
                                        <p:strVal val="visible"/>
                                      </p:to>
                                    </p:set>
                                    <p:animEffect filter="wheel(1)" transition="in">
                                      <p:cBhvr>
                                        <p:cTn dur="200" id="41"/>
                                        <p:tgtEl>
                                          <p:spTgt spid="44"/>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43"/>
                                        </p:tgtEl>
                                        <p:attrNameLst>
                                          <p:attrName>style.visibility</p:attrName>
                                        </p:attrNameLst>
                                      </p:cBhvr>
                                      <p:to>
                                        <p:strVal val="visible"/>
                                      </p:to>
                                    </p:set>
                                    <p:animEffect filter="wipe(left)" transition="in">
                                      <p:cBhvr>
                                        <p:cTn dur="500" id="44"/>
                                        <p:tgtEl>
                                          <p:spTgt spid="43"/>
                                        </p:tgtEl>
                                      </p:cBhvr>
                                    </p:animEffect>
                                  </p:childTnLst>
                                </p:cTn>
                              </p:par>
                            </p:childTnLst>
                          </p:cTn>
                        </p:par>
                        <p:par>
                          <p:cTn fill="hold" id="45" nodeType="afterGroup">
                            <p:stCondLst>
                              <p:cond delay="3000"/>
                            </p:stCondLst>
                            <p:childTnLst>
                              <p:par>
                                <p:cTn fill="hold" id="46" nodeType="afterEffect" presetClass="entr" presetID="2" presetSubtype="8">
                                  <p:stCondLst>
                                    <p:cond delay="0"/>
                                  </p:stCondLst>
                                  <p:childTnLst>
                                    <p:set>
                                      <p:cBhvr>
                                        <p:cTn dur="1" fill="hold" id="47">
                                          <p:stCondLst>
                                            <p:cond delay="0"/>
                                          </p:stCondLst>
                                        </p:cTn>
                                        <p:tgtEl>
                                          <p:spTgt spid="50"/>
                                        </p:tgtEl>
                                        <p:attrNameLst>
                                          <p:attrName>style.visibility</p:attrName>
                                        </p:attrNameLst>
                                      </p:cBhvr>
                                      <p:to>
                                        <p:strVal val="visible"/>
                                      </p:to>
                                    </p:set>
                                    <p:anim calcmode="lin" valueType="num">
                                      <p:cBhvr additive="base">
                                        <p:cTn dur="500" fill="hold" id="48"/>
                                        <p:tgtEl>
                                          <p:spTgt spid="50"/>
                                        </p:tgtEl>
                                        <p:attrNameLst>
                                          <p:attrName>ppt_x</p:attrName>
                                        </p:attrNameLst>
                                      </p:cBhvr>
                                      <p:tavLst>
                                        <p:tav tm="0">
                                          <p:val>
                                            <p:strVal val="0-#ppt_w/2"/>
                                          </p:val>
                                        </p:tav>
                                        <p:tav tm="100000">
                                          <p:val>
                                            <p:strVal val="#ppt_x"/>
                                          </p:val>
                                        </p:tav>
                                      </p:tavLst>
                                    </p:anim>
                                    <p:anim calcmode="lin" valueType="num">
                                      <p:cBhvr additive="base">
                                        <p:cTn dur="500" fill="hold" id="49"/>
                                        <p:tgtEl>
                                          <p:spTgt spid="50"/>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3500"/>
                            </p:stCondLst>
                            <p:childTnLst>
                              <p:par>
                                <p:cTn fill="hold" grpId="0" id="51" nodeType="afterEffect" presetClass="entr" presetID="21" presetSubtype="1">
                                  <p:stCondLst>
                                    <p:cond delay="0"/>
                                  </p:stCondLst>
                                  <p:childTnLst>
                                    <p:set>
                                      <p:cBhvr>
                                        <p:cTn dur="1" fill="hold" id="52">
                                          <p:stCondLst>
                                            <p:cond delay="0"/>
                                          </p:stCondLst>
                                        </p:cTn>
                                        <p:tgtEl>
                                          <p:spTgt spid="49"/>
                                        </p:tgtEl>
                                        <p:attrNameLst>
                                          <p:attrName>style.visibility</p:attrName>
                                        </p:attrNameLst>
                                      </p:cBhvr>
                                      <p:to>
                                        <p:strVal val="visible"/>
                                      </p:to>
                                    </p:set>
                                    <p:animEffect filter="wheel(1)" transition="in">
                                      <p:cBhvr>
                                        <p:cTn dur="200" id="53"/>
                                        <p:tgtEl>
                                          <p:spTgt spid="49"/>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8"/>
                                        </p:tgtEl>
                                        <p:attrNameLst>
                                          <p:attrName>style.visibility</p:attrName>
                                        </p:attrNameLst>
                                      </p:cBhvr>
                                      <p:to>
                                        <p:strVal val="visible"/>
                                      </p:to>
                                    </p:set>
                                    <p:animEffect filter="wipe(left)" transition="in">
                                      <p:cBhvr>
                                        <p:cTn dur="500" id="56"/>
                                        <p:tgtEl>
                                          <p:spTgt spid="48"/>
                                        </p:tgtEl>
                                      </p:cBhvr>
                                    </p:animEffect>
                                  </p:childTnLst>
                                </p:cTn>
                              </p:par>
                            </p:childTnLst>
                          </p:cTn>
                        </p:par>
                        <p:par>
                          <p:cTn fill="hold" id="57" nodeType="afterGroup">
                            <p:stCondLst>
                              <p:cond delay="4000"/>
                            </p:stCondLst>
                            <p:childTnLst>
                              <p:par>
                                <p:cTn fill="hold" id="58" nodeType="afterEffect" presetClass="entr" presetID="53" presetSubtype="0">
                                  <p:stCondLst>
                                    <p:cond delay="0"/>
                                  </p:stCondLst>
                                  <p:childTnLst>
                                    <p:set>
                                      <p:cBhvr>
                                        <p:cTn dur="1" fill="hold" id="59">
                                          <p:stCondLst>
                                            <p:cond delay="0"/>
                                          </p:stCondLst>
                                        </p:cTn>
                                        <p:tgtEl>
                                          <p:spTgt spid="54"/>
                                        </p:tgtEl>
                                        <p:attrNameLst>
                                          <p:attrName>style.visibility</p:attrName>
                                        </p:attrNameLst>
                                      </p:cBhvr>
                                      <p:to>
                                        <p:strVal val="visible"/>
                                      </p:to>
                                    </p:set>
                                    <p:anim calcmode="lin" valueType="num">
                                      <p:cBhvr>
                                        <p:cTn dur="500" fill="hold" id="60"/>
                                        <p:tgtEl>
                                          <p:spTgt spid="54"/>
                                        </p:tgtEl>
                                        <p:attrNameLst>
                                          <p:attrName>ppt_w</p:attrName>
                                        </p:attrNameLst>
                                      </p:cBhvr>
                                      <p:tavLst>
                                        <p:tav tm="0">
                                          <p:val>
                                            <p:fltVal val="0"/>
                                          </p:val>
                                        </p:tav>
                                        <p:tav tm="100000">
                                          <p:val>
                                            <p:strVal val="#ppt_w"/>
                                          </p:val>
                                        </p:tav>
                                      </p:tavLst>
                                    </p:anim>
                                    <p:anim calcmode="lin" valueType="num">
                                      <p:cBhvr>
                                        <p:cTn dur="500" fill="hold" id="61"/>
                                        <p:tgtEl>
                                          <p:spTgt spid="54"/>
                                        </p:tgtEl>
                                        <p:attrNameLst>
                                          <p:attrName>ppt_h</p:attrName>
                                        </p:attrNameLst>
                                      </p:cBhvr>
                                      <p:tavLst>
                                        <p:tav tm="0">
                                          <p:val>
                                            <p:fltVal val="0"/>
                                          </p:val>
                                        </p:tav>
                                        <p:tav tm="100000">
                                          <p:val>
                                            <p:strVal val="#ppt_h"/>
                                          </p:val>
                                        </p:tav>
                                      </p:tavLst>
                                    </p:anim>
                                    <p:animEffect filter="fade" transition="in">
                                      <p:cBhvr>
                                        <p:cTn dur="500" id="62"/>
                                        <p:tgtEl>
                                          <p:spTgt spid="54"/>
                                        </p:tgtEl>
                                      </p:cBhvr>
                                    </p:animEffect>
                                  </p:childTnLst>
                                </p:cTn>
                              </p:par>
                              <p:par>
                                <p:cTn fill="hold" grpId="0" id="63" nodeType="withEffect" presetClass="entr" presetID="22" presetSubtype="2">
                                  <p:stCondLst>
                                    <p:cond delay="0"/>
                                  </p:stCondLst>
                                  <p:childTnLst>
                                    <p:set>
                                      <p:cBhvr>
                                        <p:cTn dur="1" fill="hold" id="64">
                                          <p:stCondLst>
                                            <p:cond delay="0"/>
                                          </p:stCondLst>
                                        </p:cTn>
                                        <p:tgtEl>
                                          <p:spTgt spid="53"/>
                                        </p:tgtEl>
                                        <p:attrNameLst>
                                          <p:attrName>style.visibility</p:attrName>
                                        </p:attrNameLst>
                                      </p:cBhvr>
                                      <p:to>
                                        <p:strVal val="visible"/>
                                      </p:to>
                                    </p:set>
                                    <p:animEffect filter="wipe(right)" transition="in">
                                      <p:cBhvr>
                                        <p:cTn dur="500" id="65"/>
                                        <p:tgtEl>
                                          <p:spTgt spid="53"/>
                                        </p:tgtEl>
                                      </p:cBhvr>
                                    </p:animEffect>
                                  </p:childTnLst>
                                </p:cTn>
                              </p:par>
                            </p:childTnLst>
                          </p:cTn>
                        </p:par>
                        <p:par>
                          <p:cTn fill="hold" id="66" nodeType="afterGroup">
                            <p:stCondLst>
                              <p:cond delay="4500"/>
                            </p:stCondLst>
                            <p:childTnLst>
                              <p:par>
                                <p:cTn fill="hold" id="67" nodeType="afterEffect" presetClass="entr" presetID="53" presetSubtype="0">
                                  <p:stCondLst>
                                    <p:cond delay="0"/>
                                  </p:stCondLst>
                                  <p:childTnLst>
                                    <p:set>
                                      <p:cBhvr>
                                        <p:cTn dur="1" fill="hold" id="68">
                                          <p:stCondLst>
                                            <p:cond delay="0"/>
                                          </p:stCondLst>
                                        </p:cTn>
                                        <p:tgtEl>
                                          <p:spTgt spid="58"/>
                                        </p:tgtEl>
                                        <p:attrNameLst>
                                          <p:attrName>style.visibility</p:attrName>
                                        </p:attrNameLst>
                                      </p:cBhvr>
                                      <p:to>
                                        <p:strVal val="visible"/>
                                      </p:to>
                                    </p:set>
                                    <p:anim calcmode="lin" valueType="num">
                                      <p:cBhvr>
                                        <p:cTn dur="500" fill="hold" id="69"/>
                                        <p:tgtEl>
                                          <p:spTgt spid="58"/>
                                        </p:tgtEl>
                                        <p:attrNameLst>
                                          <p:attrName>ppt_w</p:attrName>
                                        </p:attrNameLst>
                                      </p:cBhvr>
                                      <p:tavLst>
                                        <p:tav tm="0">
                                          <p:val>
                                            <p:fltVal val="0"/>
                                          </p:val>
                                        </p:tav>
                                        <p:tav tm="100000">
                                          <p:val>
                                            <p:strVal val="#ppt_w"/>
                                          </p:val>
                                        </p:tav>
                                      </p:tavLst>
                                    </p:anim>
                                    <p:anim calcmode="lin" valueType="num">
                                      <p:cBhvr>
                                        <p:cTn dur="500" fill="hold" id="70"/>
                                        <p:tgtEl>
                                          <p:spTgt spid="58"/>
                                        </p:tgtEl>
                                        <p:attrNameLst>
                                          <p:attrName>ppt_h</p:attrName>
                                        </p:attrNameLst>
                                      </p:cBhvr>
                                      <p:tavLst>
                                        <p:tav tm="0">
                                          <p:val>
                                            <p:fltVal val="0"/>
                                          </p:val>
                                        </p:tav>
                                        <p:tav tm="100000">
                                          <p:val>
                                            <p:strVal val="#ppt_h"/>
                                          </p:val>
                                        </p:tav>
                                      </p:tavLst>
                                    </p:anim>
                                    <p:animEffect filter="fade" transition="in">
                                      <p:cBhvr>
                                        <p:cTn dur="500" id="71"/>
                                        <p:tgtEl>
                                          <p:spTgt spid="58"/>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57"/>
                                        </p:tgtEl>
                                        <p:attrNameLst>
                                          <p:attrName>style.visibility</p:attrName>
                                        </p:attrNameLst>
                                      </p:cBhvr>
                                      <p:to>
                                        <p:strVal val="visible"/>
                                      </p:to>
                                    </p:set>
                                    <p:animEffect filter="wipe(right)" transition="in">
                                      <p:cBhvr>
                                        <p:cTn dur="500" id="74"/>
                                        <p:tgtEl>
                                          <p:spTgt spid="57"/>
                                        </p:tgtEl>
                                      </p:cBhvr>
                                    </p:animEffect>
                                  </p:childTnLst>
                                </p:cTn>
                              </p:par>
                            </p:childTnLst>
                          </p:cTn>
                        </p:par>
                        <p:par>
                          <p:cTn fill="hold" id="75" nodeType="afterGroup">
                            <p:stCondLst>
                              <p:cond delay="5000"/>
                            </p:stCondLst>
                            <p:childTnLst>
                              <p:par>
                                <p:cTn fill="hold" id="76" nodeType="afterEffect" presetClass="entr" presetID="53" presetSubtype="0">
                                  <p:stCondLst>
                                    <p:cond delay="0"/>
                                  </p:stCondLst>
                                  <p:childTnLst>
                                    <p:set>
                                      <p:cBhvr>
                                        <p:cTn dur="1" fill="hold" id="77">
                                          <p:stCondLst>
                                            <p:cond delay="0"/>
                                          </p:stCondLst>
                                        </p:cTn>
                                        <p:tgtEl>
                                          <p:spTgt spid="62"/>
                                        </p:tgtEl>
                                        <p:attrNameLst>
                                          <p:attrName>style.visibility</p:attrName>
                                        </p:attrNameLst>
                                      </p:cBhvr>
                                      <p:to>
                                        <p:strVal val="visible"/>
                                      </p:to>
                                    </p:set>
                                    <p:anim calcmode="lin" valueType="num">
                                      <p:cBhvr>
                                        <p:cTn dur="500" fill="hold" id="78"/>
                                        <p:tgtEl>
                                          <p:spTgt spid="62"/>
                                        </p:tgtEl>
                                        <p:attrNameLst>
                                          <p:attrName>ppt_w</p:attrName>
                                        </p:attrNameLst>
                                      </p:cBhvr>
                                      <p:tavLst>
                                        <p:tav tm="0">
                                          <p:val>
                                            <p:fltVal val="0"/>
                                          </p:val>
                                        </p:tav>
                                        <p:tav tm="100000">
                                          <p:val>
                                            <p:strVal val="#ppt_w"/>
                                          </p:val>
                                        </p:tav>
                                      </p:tavLst>
                                    </p:anim>
                                    <p:anim calcmode="lin" valueType="num">
                                      <p:cBhvr>
                                        <p:cTn dur="500" fill="hold" id="79"/>
                                        <p:tgtEl>
                                          <p:spTgt spid="62"/>
                                        </p:tgtEl>
                                        <p:attrNameLst>
                                          <p:attrName>ppt_h</p:attrName>
                                        </p:attrNameLst>
                                      </p:cBhvr>
                                      <p:tavLst>
                                        <p:tav tm="0">
                                          <p:val>
                                            <p:fltVal val="0"/>
                                          </p:val>
                                        </p:tav>
                                        <p:tav tm="100000">
                                          <p:val>
                                            <p:strVal val="#ppt_h"/>
                                          </p:val>
                                        </p:tav>
                                      </p:tavLst>
                                    </p:anim>
                                    <p:animEffect filter="fade" transition="in">
                                      <p:cBhvr>
                                        <p:cTn dur="500" id="80"/>
                                        <p:tgtEl>
                                          <p:spTgt spid="62"/>
                                        </p:tgtEl>
                                      </p:cBhvr>
                                    </p:animEffect>
                                  </p:childTnLst>
                                </p:cTn>
                              </p:par>
                              <p:par>
                                <p:cTn fill="hold" grpId="0" id="81" nodeType="withEffect" presetClass="entr" presetID="22" presetSubtype="2">
                                  <p:stCondLst>
                                    <p:cond delay="0"/>
                                  </p:stCondLst>
                                  <p:childTnLst>
                                    <p:set>
                                      <p:cBhvr>
                                        <p:cTn dur="1" fill="hold" id="82">
                                          <p:stCondLst>
                                            <p:cond delay="0"/>
                                          </p:stCondLst>
                                        </p:cTn>
                                        <p:tgtEl>
                                          <p:spTgt spid="61"/>
                                        </p:tgtEl>
                                        <p:attrNameLst>
                                          <p:attrName>style.visibility</p:attrName>
                                        </p:attrNameLst>
                                      </p:cBhvr>
                                      <p:to>
                                        <p:strVal val="visible"/>
                                      </p:to>
                                    </p:set>
                                    <p:animEffect filter="wipe(right)" transition="in">
                                      <p:cBhvr>
                                        <p:cTn dur="500" id="83"/>
                                        <p:tgtEl>
                                          <p:spTgt spid="61"/>
                                        </p:tgtEl>
                                      </p:cBhvr>
                                    </p:animEffect>
                                  </p:childTnLst>
                                </p:cTn>
                              </p:par>
                            </p:childTnLst>
                          </p:cTn>
                        </p:par>
                        <p:par>
                          <p:cTn fill="hold" id="84" nodeType="afterGroup">
                            <p:stCondLst>
                              <p:cond delay="5500"/>
                            </p:stCondLst>
                            <p:childTnLst>
                              <p:par>
                                <p:cTn fill="hold" id="85" nodeType="afterEffect" presetClass="entr" presetID="22" presetSubtype="4">
                                  <p:stCondLst>
                                    <p:cond delay="0"/>
                                  </p:stCondLst>
                                  <p:childTnLst>
                                    <p:set>
                                      <p:cBhvr>
                                        <p:cTn dur="1" fill="hold" id="86">
                                          <p:stCondLst>
                                            <p:cond delay="0"/>
                                          </p:stCondLst>
                                        </p:cTn>
                                        <p:tgtEl>
                                          <p:spTgt spid="66"/>
                                        </p:tgtEl>
                                        <p:attrNameLst>
                                          <p:attrName>style.visibility</p:attrName>
                                        </p:attrNameLst>
                                      </p:cBhvr>
                                      <p:to>
                                        <p:strVal val="visible"/>
                                      </p:to>
                                    </p:set>
                                    <p:animEffect filter="wipe(down)" transition="in">
                                      <p:cBhvr>
                                        <p:cTn dur="500" id="87"/>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1"/>
      <p:bldP grpId="0" spid="42"/>
      <p:bldP grpId="0" spid="43"/>
      <p:bldP grpId="0" spid="44"/>
      <p:bldP grpId="0" spid="48"/>
      <p:bldP grpId="0" spid="49"/>
      <p:bldP grpId="0" spid="53"/>
      <p:bldP grpId="0" spid="57"/>
      <p:bldP grpId="0" spid="6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sp>
        <p:nvSpPr>
          <p:cNvPr id="3" name="矩形 2">
            <a:extLst>
              <a:ext uri="{FF2B5EF4-FFF2-40B4-BE49-F238E27FC236}">
                <a16:creationId xmlns:a16="http://schemas.microsoft.com/office/drawing/2014/main" id="{81AEDC45-3927-4049-B6B4-D7DEB4641FCC}"/>
              </a:ext>
            </a:extLst>
          </p:cNvPr>
          <p:cNvSpPr/>
          <p:nvPr/>
        </p:nvSpPr>
        <p:spPr>
          <a:xfrm>
            <a:off x="910995" y="1860315"/>
            <a:ext cx="10370009" cy="457200"/>
          </a:xfrm>
          <a:prstGeom prst="rect">
            <a:avLst/>
          </a:prstGeom>
          <a:solidFill>
            <a:srgbClr val="C00000"/>
          </a:solidFill>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bg1"/>
                </a:solidFill>
                <a:effectLst/>
                <a:uLnTx/>
                <a:uFillTx/>
                <a:cs typeface="+mn-ea"/>
                <a:sym typeface="+mn-lt"/>
              </a:rPr>
              <a:t>对各级党和国家机关、各级领导干部提出要求</a:t>
            </a:r>
          </a:p>
        </p:txBody>
      </p:sp>
      <p:grpSp>
        <p:nvGrpSpPr>
          <p:cNvPr id="4" name="组合 19">
            <a:extLst>
              <a:ext uri="{FF2B5EF4-FFF2-40B4-BE49-F238E27FC236}">
                <a16:creationId xmlns:a16="http://schemas.microsoft.com/office/drawing/2014/main" id="{89C78BD4-7EDE-4A5C-9A77-581CD7363A9D}"/>
              </a:ext>
            </a:extLst>
          </p:cNvPr>
          <p:cNvGrpSpPr/>
          <p:nvPr/>
        </p:nvGrpSpPr>
        <p:grpSpPr>
          <a:xfrm>
            <a:off x="910995" y="3035794"/>
            <a:ext cx="6884626" cy="1242161"/>
            <a:chOff x="6909625" y="1777708"/>
            <a:chExt cx="7335447" cy="1355198"/>
          </a:xfrm>
        </p:grpSpPr>
        <p:grpSp>
          <p:nvGrpSpPr>
            <p:cNvPr id="5" name="组合 20">
              <a:extLst>
                <a:ext uri="{FF2B5EF4-FFF2-40B4-BE49-F238E27FC236}">
                  <a16:creationId xmlns:a16="http://schemas.microsoft.com/office/drawing/2014/main" id="{FD751AA2-03A2-4C73-BB32-567DAB10CE1E}"/>
                </a:ext>
              </a:extLst>
            </p:cNvPr>
            <p:cNvGrpSpPr/>
            <p:nvPr/>
          </p:nvGrpSpPr>
          <p:grpSpPr>
            <a:xfrm>
              <a:off x="7010093" y="1777708"/>
              <a:ext cx="6527035" cy="503677"/>
              <a:chOff x="383197" y="1425182"/>
              <a:chExt cx="6527035" cy="503677"/>
            </a:xfrm>
          </p:grpSpPr>
          <p:sp>
            <p:nvSpPr>
              <p:cNvPr id="7" name="文本框 22">
                <a:extLst>
                  <a:ext uri="{FF2B5EF4-FFF2-40B4-BE49-F238E27FC236}">
                    <a16:creationId xmlns:a16="http://schemas.microsoft.com/office/drawing/2014/main" id="{8CD15AFB-E276-461B-AED2-AA1E14514C93}"/>
                  </a:ext>
                </a:extLst>
              </p:cNvPr>
              <p:cNvSpPr txBox="1">
                <a:spLocks noChangeArrowheads="1"/>
              </p:cNvSpPr>
              <p:nvPr/>
            </p:nvSpPr>
            <p:spPr bwMode="auto">
              <a:xfrm>
                <a:off x="434054" y="1425182"/>
                <a:ext cx="6476178" cy="4988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srgbClr val="C00000"/>
                    </a:solidFill>
                    <a:effectLst/>
                    <a:uLnTx/>
                    <a:uFillTx/>
                    <a:latin typeface="+mn-lt"/>
                    <a:ea typeface="+mn-ea"/>
                    <a:cs typeface="+mn-ea"/>
                    <a:sym typeface="+mn-lt"/>
                  </a:rPr>
                  <a:t>各级党和国家机关</a:t>
                </a:r>
              </a:p>
            </p:txBody>
          </p:sp>
          <p:cxnSp>
            <p:nvCxnSpPr>
              <p:cNvPr id="8" name="直接连接符 7">
                <a:extLst>
                  <a:ext uri="{FF2B5EF4-FFF2-40B4-BE49-F238E27FC236}">
                    <a16:creationId xmlns:a16="http://schemas.microsoft.com/office/drawing/2014/main" id="{C266FDD1-0C31-431D-93EB-E10F4A6A3BFA}"/>
                  </a:ext>
                </a:extLst>
              </p:cNvPr>
              <p:cNvCxnSpPr/>
              <p:nvPr/>
            </p:nvCxnSpPr>
            <p:spPr>
              <a:xfrm flipH="1">
                <a:off x="383197" y="1561676"/>
                <a:ext cx="0" cy="284186"/>
              </a:xfrm>
              <a:prstGeom prst="line">
                <a:avLst/>
              </a:prstGeom>
              <a:noFill/>
              <a:ln algn="ctr" cap="flat" cmpd="sng" w="38100">
                <a:solidFill>
                  <a:srgbClr val="C00000"/>
                </a:solidFill>
                <a:prstDash val="solid"/>
                <a:miter lim="800000"/>
              </a:ln>
              <a:effectLst/>
            </p:spPr>
          </p:cxnSp>
        </p:grpSp>
        <p:sp>
          <p:nvSpPr>
            <p:cNvPr id="6" name="矩形 21">
              <a:extLst>
                <a:ext uri="{FF2B5EF4-FFF2-40B4-BE49-F238E27FC236}">
                  <a16:creationId xmlns:a16="http://schemas.microsoft.com/office/drawing/2014/main" id="{2E9EA715-5E1F-45F8-9ACC-DC52CACE5F5D}"/>
                </a:ext>
              </a:extLst>
            </p:cNvPr>
            <p:cNvSpPr>
              <a:spLocks noChangeArrowheads="1"/>
            </p:cNvSpPr>
            <p:nvPr/>
          </p:nvSpPr>
          <p:spPr bwMode="auto">
            <a:xfrm>
              <a:off x="6909625" y="2401876"/>
              <a:ext cx="7335447" cy="7371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l" defTabSz="914400" eaLnBrk="1" fontAlgn="auto" hangingPunct="1" indent="0" latinLnBrk="0" lvl="0" marL="0" marR="0" rtl="0">
                <a:lnSpc>
                  <a:spcPts val="23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latin typeface="+mn-lt"/>
                  <a:ea typeface="+mn-ea"/>
                  <a:cs typeface="+mn-ea"/>
                  <a:sym typeface="+mn-lt"/>
                </a:rPr>
                <a:t>要带头宣传、推进、保障民法典实施，加强检查和监督，确保民法典得到全面有效执行。</a:t>
              </a:r>
            </a:p>
          </p:txBody>
        </p:sp>
      </p:grpSp>
      <p:grpSp>
        <p:nvGrpSpPr>
          <p:cNvPr id="9" name="组合 19">
            <a:extLst>
              <a:ext uri="{FF2B5EF4-FFF2-40B4-BE49-F238E27FC236}">
                <a16:creationId xmlns:a16="http://schemas.microsoft.com/office/drawing/2014/main" id="{D90318A4-F1C5-4AA1-9940-A61BCEA94B16}"/>
              </a:ext>
            </a:extLst>
          </p:cNvPr>
          <p:cNvGrpSpPr/>
          <p:nvPr/>
        </p:nvGrpSpPr>
        <p:grpSpPr>
          <a:xfrm>
            <a:off x="910995" y="4587741"/>
            <a:ext cx="6884630" cy="1217644"/>
            <a:chOff x="6909625" y="1804456"/>
            <a:chExt cx="7335451" cy="1328450"/>
          </a:xfrm>
        </p:grpSpPr>
        <p:grpSp>
          <p:nvGrpSpPr>
            <p:cNvPr id="10" name="组合 20">
              <a:extLst>
                <a:ext uri="{FF2B5EF4-FFF2-40B4-BE49-F238E27FC236}">
                  <a16:creationId xmlns:a16="http://schemas.microsoft.com/office/drawing/2014/main" id="{84D055D7-4EFB-4F6F-9414-6A5934E08E7B}"/>
                </a:ext>
              </a:extLst>
            </p:cNvPr>
            <p:cNvGrpSpPr/>
            <p:nvPr/>
          </p:nvGrpSpPr>
          <p:grpSpPr>
            <a:xfrm>
              <a:off x="7010093" y="1804456"/>
              <a:ext cx="6527035" cy="503677"/>
              <a:chOff x="383197" y="1451930"/>
              <a:chExt cx="6527035" cy="503677"/>
            </a:xfrm>
          </p:grpSpPr>
          <p:sp>
            <p:nvSpPr>
              <p:cNvPr id="12" name="文本框 22">
                <a:extLst>
                  <a:ext uri="{FF2B5EF4-FFF2-40B4-BE49-F238E27FC236}">
                    <a16:creationId xmlns:a16="http://schemas.microsoft.com/office/drawing/2014/main" id="{B12C9483-1E3D-4074-91BC-4B1077BAA41E}"/>
                  </a:ext>
                </a:extLst>
              </p:cNvPr>
              <p:cNvSpPr txBox="1">
                <a:spLocks noChangeArrowheads="1"/>
              </p:cNvSpPr>
              <p:nvPr/>
            </p:nvSpPr>
            <p:spPr bwMode="auto">
              <a:xfrm>
                <a:off x="434054" y="1451929"/>
                <a:ext cx="6476178" cy="4988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srgbClr val="C00000"/>
                    </a:solidFill>
                    <a:effectLst/>
                    <a:uLnTx/>
                    <a:uFillTx/>
                    <a:latin typeface="+mn-lt"/>
                    <a:ea typeface="+mn-ea"/>
                    <a:cs typeface="+mn-ea"/>
                    <a:sym typeface="+mn-lt"/>
                  </a:rPr>
                  <a:t>各级领导干部</a:t>
                </a:r>
              </a:p>
            </p:txBody>
          </p:sp>
          <p:cxnSp>
            <p:nvCxnSpPr>
              <p:cNvPr id="13" name="直接连接符 12">
                <a:extLst>
                  <a:ext uri="{FF2B5EF4-FFF2-40B4-BE49-F238E27FC236}">
                    <a16:creationId xmlns:a16="http://schemas.microsoft.com/office/drawing/2014/main" id="{6102993B-0C21-4948-BC23-E132CCA89BFC}"/>
                  </a:ext>
                </a:extLst>
              </p:cNvPr>
              <p:cNvCxnSpPr/>
              <p:nvPr/>
            </p:nvCxnSpPr>
            <p:spPr>
              <a:xfrm flipH="1">
                <a:off x="383197" y="1561676"/>
                <a:ext cx="0" cy="284186"/>
              </a:xfrm>
              <a:prstGeom prst="line">
                <a:avLst/>
              </a:prstGeom>
              <a:noFill/>
              <a:ln algn="ctr" cap="flat" cmpd="sng" w="38100">
                <a:solidFill>
                  <a:srgbClr val="C00000"/>
                </a:solidFill>
                <a:prstDash val="solid"/>
                <a:miter lim="800000"/>
              </a:ln>
              <a:effectLst/>
            </p:spPr>
          </p:cxnSp>
        </p:grpSp>
        <p:sp>
          <p:nvSpPr>
            <p:cNvPr id="11" name="矩形 21">
              <a:extLst>
                <a:ext uri="{FF2B5EF4-FFF2-40B4-BE49-F238E27FC236}">
                  <a16:creationId xmlns:a16="http://schemas.microsoft.com/office/drawing/2014/main" id="{08A3A117-CCAC-467D-A6D0-1F086773D95C}"/>
                </a:ext>
              </a:extLst>
            </p:cNvPr>
            <p:cNvSpPr>
              <a:spLocks noChangeArrowheads="1"/>
            </p:cNvSpPr>
            <p:nvPr/>
          </p:nvSpPr>
          <p:spPr bwMode="auto">
            <a:xfrm>
              <a:off x="6909624" y="2401876"/>
              <a:ext cx="7335451" cy="7371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l" defTabSz="914400" eaLnBrk="1" fontAlgn="auto" hangingPunct="1" indent="0" latinLnBrk="0" lvl="0" marL="0" marR="0" rtl="0">
                <a:lnSpc>
                  <a:spcPts val="23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latin typeface="+mn-lt"/>
                  <a:ea typeface="+mn-ea"/>
                  <a:cs typeface="+mn-ea"/>
                  <a:sym typeface="+mn-lt"/>
                </a:rPr>
                <a:t>要做学习、遵守、维护民法典的表率，提高运用民法典维护人民权益、化解矛盾纠纷、促进社会和谐稳定能力和水平。</a:t>
              </a:r>
            </a:p>
          </p:txBody>
        </p:sp>
      </p:grpSp>
      <p:pic>
        <p:nvPicPr>
          <p:cNvPr id="15" name="图片 14">
            <a:extLst>
              <a:ext uri="{FF2B5EF4-FFF2-40B4-BE49-F238E27FC236}">
                <a16:creationId xmlns:a16="http://schemas.microsoft.com/office/drawing/2014/main" id="{7C91E95C-CD59-4B24-AAA5-46B8CB427E3E}"/>
              </a:ext>
            </a:extLst>
          </p:cNvPr>
          <p:cNvPicPr>
            <a:picLocks noChangeAspect="1"/>
          </p:cNvPicPr>
          <p:nvPr/>
        </p:nvPicPr>
        <p:blipFill>
          <a:blip r:embed="rId2">
            <a:extLst>
              <a:ext uri="{28A0092B-C50C-407E-A947-70E740481C1C}">
                <a14:useLocalDpi val="0"/>
              </a:ext>
            </a:extLst>
          </a:blip>
          <a:stretch>
            <a:fillRect/>
          </a:stretch>
        </p:blipFill>
        <p:spPr>
          <a:xfrm flipH="1">
            <a:off x="8087532" y="2553490"/>
            <a:ext cx="3751180" cy="4068501"/>
          </a:xfrm>
          <a:prstGeom prst="rect">
            <a:avLst/>
          </a:prstGeom>
        </p:spPr>
      </p:pic>
    </p:spTree>
    <p:extLst>
      <p:ext uri="{BB962C8B-B14F-4D97-AF65-F5344CB8AC3E}">
        <p14:creationId val="1049296355"/>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par>
                          <p:cTn fill="hold" id="12" nodeType="afterGroup">
                            <p:stCondLst>
                              <p:cond delay="500"/>
                            </p:stCondLst>
                            <p:childTnLst>
                              <p:par>
                                <p:cTn decel="53333" fill="hold" id="13" nodeType="afterEffect" presetClass="entr" presetID="2" presetSubtype="2">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750" fill="hold" id="15"/>
                                        <p:tgtEl>
                                          <p:spTgt spid="4"/>
                                        </p:tgtEl>
                                        <p:attrNameLst>
                                          <p:attrName>ppt_x</p:attrName>
                                        </p:attrNameLst>
                                      </p:cBhvr>
                                      <p:tavLst>
                                        <p:tav tm="0">
                                          <p:val>
                                            <p:strVal val="1+#ppt_w/2"/>
                                          </p:val>
                                        </p:tav>
                                        <p:tav tm="100000">
                                          <p:val>
                                            <p:strVal val="#ppt_x"/>
                                          </p:val>
                                        </p:tav>
                                      </p:tavLst>
                                    </p:anim>
                                    <p:anim calcmode="lin" valueType="num">
                                      <p:cBhvr additive="base">
                                        <p:cTn dur="75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250"/>
                            </p:stCondLst>
                            <p:childTnLst>
                              <p:par>
                                <p:cTn decel="53333" fill="hold" id="18" nodeType="afterEffect" presetClass="entr" presetID="2" presetSubtype="2">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750" fill="hold" id="20"/>
                                        <p:tgtEl>
                                          <p:spTgt spid="9"/>
                                        </p:tgtEl>
                                        <p:attrNameLst>
                                          <p:attrName>ppt_x</p:attrName>
                                        </p:attrNameLst>
                                      </p:cBhvr>
                                      <p:tavLst>
                                        <p:tav tm="0">
                                          <p:val>
                                            <p:strVal val="1+#ppt_w/2"/>
                                          </p:val>
                                        </p:tav>
                                        <p:tav tm="100000">
                                          <p:val>
                                            <p:strVal val="#ppt_x"/>
                                          </p:val>
                                        </p:tav>
                                      </p:tavLst>
                                    </p:anim>
                                    <p:anim calcmode="lin" valueType="num">
                                      <p:cBhvr additive="base">
                                        <p:cTn dur="750" fill="hold" id="21"/>
                                        <p:tgtEl>
                                          <p:spTgt spid="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15"/>
                                        </p:tgtEl>
                                        <p:attrNameLst>
                                          <p:attrName>style.visibility</p:attrName>
                                        </p:attrNameLst>
                                      </p:cBhvr>
                                      <p:to>
                                        <p:strVal val="visible"/>
                                      </p:to>
                                    </p:set>
                                    <p:animEffect filter="wipe(down)" transition="in">
                                      <p:cBhvr>
                                        <p:cTn dur="500" id="2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7" name="矩形 6">
            <a:extLst>
              <a:ext uri="{FF2B5EF4-FFF2-40B4-BE49-F238E27FC236}">
                <a16:creationId xmlns:a16="http://schemas.microsoft.com/office/drawing/2014/main" id="{7DD4CBFA-526A-46E2-9DD4-ECED4BFD8AB1}"/>
              </a:ext>
            </a:extLst>
          </p:cNvPr>
          <p:cNvSpPr/>
          <p:nvPr/>
        </p:nvSpPr>
        <p:spPr>
          <a:xfrm>
            <a:off x="1344817" y="2924690"/>
            <a:ext cx="9398643" cy="1188720"/>
          </a:xfrm>
          <a:prstGeom prst="rect">
            <a:avLst/>
          </a:prstGeom>
        </p:spPr>
        <p:txBody>
          <a:bodyPr wrap="square">
            <a:spAutoFit/>
          </a:bodyPr>
          <a:lstStyle/>
          <a:p>
            <a:pPr algn="ctr" defTabSz="914126" lvl="0">
              <a:defRPr/>
            </a:pPr>
            <a:r>
              <a:rPr altLang="en-US" lang="zh-CN" sz="7200">
                <a:solidFill>
                  <a:srgbClr val="FF0000"/>
                </a:solidFill>
                <a:latin charset="-122" panose="020b0804020202020204" pitchFamily="34" typeface="汉仪雅酷黑 75W"/>
                <a:ea charset="-122" panose="020b0804020202020204" pitchFamily="34" typeface="汉仪雅酷黑 75W"/>
                <a:cs typeface="+mn-ea"/>
                <a:sym typeface="+mn-lt"/>
              </a:rPr>
              <a:t>民法典亮点解析</a:t>
            </a:r>
          </a:p>
        </p:txBody>
      </p:sp>
      <p:grpSp>
        <p:nvGrpSpPr>
          <p:cNvPr id="9" name="组合 8">
            <a:extLst>
              <a:ext uri="{FF2B5EF4-FFF2-40B4-BE49-F238E27FC236}">
                <a16:creationId xmlns:a16="http://schemas.microsoft.com/office/drawing/2014/main" id="{1853C750-0DAC-4DCC-AAC5-0CEED4810CE4}"/>
              </a:ext>
            </a:extLst>
          </p:cNvPr>
          <p:cNvGrpSpPr/>
          <p:nvPr/>
        </p:nvGrpSpPr>
        <p:grpSpPr>
          <a:xfrm>
            <a:off x="4714113" y="1084703"/>
            <a:ext cx="2763773" cy="1715992"/>
            <a:chOff x="749490" y="1780093"/>
            <a:chExt cx="4179592" cy="2595056"/>
          </a:xfrm>
        </p:grpSpPr>
        <p:sp>
          <p:nvSpPr>
            <p:cNvPr id="11" name="Freeform 5">
              <a:extLst>
                <a:ext uri="{FF2B5EF4-FFF2-40B4-BE49-F238E27FC236}">
                  <a16:creationId xmlns:a16="http://schemas.microsoft.com/office/drawing/2014/main" id="{18C5519D-0218-4EE9-8436-24E9BE0AB30F}"/>
                </a:ext>
              </a:extLst>
            </p:cNvPr>
            <p:cNvSpPr/>
            <p:nvPr/>
          </p:nvSpPr>
          <p:spPr bwMode="auto">
            <a:xfrm rot="391565">
              <a:off x="847620" y="1780093"/>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30000"/>
              </a:srgbClr>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sp>
          <p:nvSpPr>
            <p:cNvPr id="13" name="Freeform 5">
              <a:extLst>
                <a:ext uri="{FF2B5EF4-FFF2-40B4-BE49-F238E27FC236}">
                  <a16:creationId xmlns:a16="http://schemas.microsoft.com/office/drawing/2014/main" id="{F439BDD4-616E-4DD3-86D6-279C3D7197F2}"/>
                </a:ext>
              </a:extLst>
            </p:cNvPr>
            <p:cNvSpPr/>
            <p:nvPr/>
          </p:nvSpPr>
          <p:spPr bwMode="auto">
            <a:xfrm rot="208630">
              <a:off x="749490" y="1802892"/>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50000"/>
              </a:srgbClr>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sp>
          <p:nvSpPr>
            <p:cNvPr id="15" name="Freeform 5">
              <a:extLst>
                <a:ext uri="{FF2B5EF4-FFF2-40B4-BE49-F238E27FC236}">
                  <a16:creationId xmlns:a16="http://schemas.microsoft.com/office/drawing/2014/main" id="{4ABA927E-1497-4210-9028-64006599400E}"/>
                </a:ext>
              </a:extLst>
            </p:cNvPr>
            <p:cNvSpPr/>
            <p:nvPr/>
          </p:nvSpPr>
          <p:spPr bwMode="auto">
            <a:xfrm rot="21425700">
              <a:off x="798853" y="1809750"/>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D32119"/>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grpSp>
      <p:sp>
        <p:nvSpPr>
          <p:cNvPr id="16" name="椭圆 15">
            <a:extLst>
              <a:ext uri="{FF2B5EF4-FFF2-40B4-BE49-F238E27FC236}">
                <a16:creationId xmlns:a16="http://schemas.microsoft.com/office/drawing/2014/main" id="{E51D72F1-BFE2-4475-87A0-A79EEC97EE66}"/>
              </a:ext>
            </a:extLst>
          </p:cNvPr>
          <p:cNvSpPr/>
          <p:nvPr/>
        </p:nvSpPr>
        <p:spPr>
          <a:xfrm>
            <a:off x="5034918" y="1153239"/>
            <a:ext cx="2057274" cy="1455659"/>
          </a:xfrm>
          <a:prstGeom prst="ellipse">
            <a:avLst/>
          </a:prstGeom>
          <a:noFill/>
          <a:ln algn="ctr" cap="flat" cmpd="sng" w="190500">
            <a:noFill/>
            <a:prstDash val="solid"/>
          </a:ln>
          <a:effectLst/>
        </p:spPr>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7200" u="none">
                <a:ln>
                  <a:noFill/>
                </a:ln>
                <a:solidFill>
                  <a:schemeClr val="bg1"/>
                </a:solidFill>
                <a:effectLst/>
                <a:uLnTx/>
                <a:uFillTx/>
                <a:latin charset="-122" panose="020b0804020202020204" pitchFamily="34" typeface="汉仪雅酷黑 75W"/>
                <a:ea charset="-122" panose="020b0804020202020204" pitchFamily="34" typeface="汉仪雅酷黑 75W"/>
                <a:cs typeface="+mn-ea"/>
                <a:sym typeface="+mn-lt"/>
              </a:rPr>
              <a:t>02</a:t>
            </a:r>
          </a:p>
        </p:txBody>
      </p:sp>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7" y="4069252"/>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spTree>
    <p:extLst>
      <p:ext uri="{BB962C8B-B14F-4D97-AF65-F5344CB8AC3E}">
        <p14:creationId val="89259888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31"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ur="1000" fill="hold" id="31"/>
                                        <p:tgtEl>
                                          <p:spTgt spid="9"/>
                                        </p:tgtEl>
                                        <p:attrNameLst>
                                          <p:attrName>ppt_w</p:attrName>
                                        </p:attrNameLst>
                                      </p:cBhvr>
                                      <p:tavLst>
                                        <p:tav tm="0">
                                          <p:val>
                                            <p:fltVal val="0"/>
                                          </p:val>
                                        </p:tav>
                                        <p:tav tm="100000">
                                          <p:val>
                                            <p:strVal val="#ppt_w"/>
                                          </p:val>
                                        </p:tav>
                                      </p:tavLst>
                                    </p:anim>
                                    <p:anim calcmode="lin" valueType="num">
                                      <p:cBhvr>
                                        <p:cTn dur="1000" fill="hold" id="32"/>
                                        <p:tgtEl>
                                          <p:spTgt spid="9"/>
                                        </p:tgtEl>
                                        <p:attrNameLst>
                                          <p:attrName>ppt_h</p:attrName>
                                        </p:attrNameLst>
                                      </p:cBhvr>
                                      <p:tavLst>
                                        <p:tav tm="0">
                                          <p:val>
                                            <p:fltVal val="0"/>
                                          </p:val>
                                        </p:tav>
                                        <p:tav tm="100000">
                                          <p:val>
                                            <p:strVal val="#ppt_h"/>
                                          </p:val>
                                        </p:tav>
                                      </p:tavLst>
                                    </p:anim>
                                    <p:anim calcmode="lin" valueType="num">
                                      <p:cBhvr>
                                        <p:cTn dur="1000" fill="hold" id="33"/>
                                        <p:tgtEl>
                                          <p:spTgt spid="9"/>
                                        </p:tgtEl>
                                        <p:attrNameLst>
                                          <p:attrName>style.rotation</p:attrName>
                                        </p:attrNameLst>
                                      </p:cBhvr>
                                      <p:tavLst>
                                        <p:tav tm="0">
                                          <p:val>
                                            <p:fltVal val="90"/>
                                          </p:val>
                                        </p:tav>
                                        <p:tav tm="100000">
                                          <p:val>
                                            <p:fltVal val="0"/>
                                          </p:val>
                                        </p:tav>
                                      </p:tavLst>
                                    </p:anim>
                                    <p:animEffect filter="fade" transition="in">
                                      <p:cBhvr>
                                        <p:cTn dur="1000" id="34"/>
                                        <p:tgtEl>
                                          <p:spTgt spid="9"/>
                                        </p:tgtEl>
                                      </p:cBhvr>
                                    </p:animEffect>
                                  </p:childTnLst>
                                </p:cTn>
                              </p:par>
                            </p:childTnLst>
                          </p:cTn>
                        </p:par>
                        <p:par>
                          <p:cTn fill="hold" id="35" nodeType="afterGroup">
                            <p:stCondLst>
                              <p:cond delay="4500"/>
                            </p:stCondLst>
                            <p:childTnLst>
                              <p:par>
                                <p:cTn decel="100000" fill="hold" grpId="0" id="36" nodeType="afterEffect" presetClass="entr" presetID="49"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1000" fill="hold" id="38"/>
                                        <p:tgtEl>
                                          <p:spTgt spid="16"/>
                                        </p:tgtEl>
                                        <p:attrNameLst>
                                          <p:attrName>ppt_w</p:attrName>
                                        </p:attrNameLst>
                                      </p:cBhvr>
                                      <p:tavLst>
                                        <p:tav tm="0">
                                          <p:val>
                                            <p:fltVal val="0"/>
                                          </p:val>
                                        </p:tav>
                                        <p:tav tm="100000">
                                          <p:val>
                                            <p:strVal val="#ppt_w"/>
                                          </p:val>
                                        </p:tav>
                                      </p:tavLst>
                                    </p:anim>
                                    <p:anim calcmode="lin" valueType="num">
                                      <p:cBhvr>
                                        <p:cTn dur="1000" fill="hold" id="39"/>
                                        <p:tgtEl>
                                          <p:spTgt spid="16"/>
                                        </p:tgtEl>
                                        <p:attrNameLst>
                                          <p:attrName>ppt_h</p:attrName>
                                        </p:attrNameLst>
                                      </p:cBhvr>
                                      <p:tavLst>
                                        <p:tav tm="0">
                                          <p:val>
                                            <p:fltVal val="0"/>
                                          </p:val>
                                        </p:tav>
                                        <p:tav tm="100000">
                                          <p:val>
                                            <p:strVal val="#ppt_h"/>
                                          </p:val>
                                        </p:tav>
                                      </p:tavLst>
                                    </p:anim>
                                    <p:anim calcmode="lin" valueType="num">
                                      <p:cBhvr>
                                        <p:cTn dur="1000" fill="hold" id="40"/>
                                        <p:tgtEl>
                                          <p:spTgt spid="16"/>
                                        </p:tgtEl>
                                        <p:attrNameLst>
                                          <p:attrName>style.rotation</p:attrName>
                                        </p:attrNameLst>
                                      </p:cBhvr>
                                      <p:tavLst>
                                        <p:tav tm="0">
                                          <p:val>
                                            <p:fltVal val="360"/>
                                          </p:val>
                                        </p:tav>
                                        <p:tav tm="100000">
                                          <p:val>
                                            <p:fltVal val="0"/>
                                          </p:val>
                                        </p:tav>
                                      </p:tavLst>
                                    </p:anim>
                                    <p:animEffect filter="fade" transition="in">
                                      <p:cBhvr>
                                        <p:cTn dur="1000" id="41"/>
                                        <p:tgtEl>
                                          <p:spTgt spid="16"/>
                                        </p:tgtEl>
                                      </p:cBhvr>
                                    </p:animEffect>
                                  </p:childTnLst>
                                </p:cTn>
                              </p:par>
                            </p:childTnLst>
                          </p:cTn>
                        </p:par>
                        <p:par>
                          <p:cTn fill="hold" id="42" nodeType="afterGroup">
                            <p:stCondLst>
                              <p:cond delay="5500"/>
                            </p:stCondLst>
                            <p:childTnLst>
                              <p:par>
                                <p:cTn fill="hold" grpId="0" id="43" nodeType="afterEffect" presetClass="entr" presetID="42" presetSubtype="0">
                                  <p:stCondLst>
                                    <p:cond delay="0"/>
                                  </p:stCondLst>
                                  <p:iterate type="lt">
                                    <p:tmPct val="10000"/>
                                  </p:iterate>
                                  <p:childTnLst>
                                    <p:set>
                                      <p:cBhvr>
                                        <p:cTn dur="1" fill="hold" id="44">
                                          <p:stCondLst>
                                            <p:cond delay="0"/>
                                          </p:stCondLst>
                                        </p:cTn>
                                        <p:tgtEl>
                                          <p:spTgt spid="7"/>
                                        </p:tgtEl>
                                        <p:attrNameLst>
                                          <p:attrName>style.visibility</p:attrName>
                                        </p:attrNameLst>
                                      </p:cBhvr>
                                      <p:to>
                                        <p:strVal val="visible"/>
                                      </p:to>
                                    </p:set>
                                    <p:animEffect filter="fade" transition="in">
                                      <p:cBhvr>
                                        <p:cTn dur="750" id="45"/>
                                        <p:tgtEl>
                                          <p:spTgt spid="7"/>
                                        </p:tgtEl>
                                      </p:cBhvr>
                                    </p:animEffect>
                                    <p:anim calcmode="lin" valueType="num">
                                      <p:cBhvr>
                                        <p:cTn dur="750" fill="hold" id="46"/>
                                        <p:tgtEl>
                                          <p:spTgt spid="7"/>
                                        </p:tgtEl>
                                        <p:attrNameLst>
                                          <p:attrName>ppt_x</p:attrName>
                                        </p:attrNameLst>
                                      </p:cBhvr>
                                      <p:tavLst>
                                        <p:tav tm="0">
                                          <p:val>
                                            <p:strVal val="#ppt_x"/>
                                          </p:val>
                                        </p:tav>
                                        <p:tav tm="100000">
                                          <p:val>
                                            <p:strVal val="#ppt_x"/>
                                          </p:val>
                                        </p:tav>
                                      </p:tavLst>
                                    </p:anim>
                                    <p:anim calcmode="lin" valueType="num">
                                      <p:cBhvr>
                                        <p:cTn dur="750" fill="hold" id="47"/>
                                        <p:tgtEl>
                                          <p:spTgt spid="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6250"/>
                            </p:stCondLst>
                            <p:childTnLst>
                              <p:par>
                                <p:cTn fill="hold" grpId="0" id="49" nodeType="afterEffect" presetClass="entr" presetID="16" presetSubtype="37">
                                  <p:stCondLst>
                                    <p:cond delay="0"/>
                                  </p:stCondLst>
                                  <p:childTnLst>
                                    <p:set>
                                      <p:cBhvr>
                                        <p:cTn dur="1" fill="hold" id="50">
                                          <p:stCondLst>
                                            <p:cond delay="0"/>
                                          </p:stCondLst>
                                        </p:cTn>
                                        <p:tgtEl>
                                          <p:spTgt spid="17"/>
                                        </p:tgtEl>
                                        <p:attrNameLst>
                                          <p:attrName>style.visibility</p:attrName>
                                        </p:attrNameLst>
                                      </p:cBhvr>
                                      <p:to>
                                        <p:strVal val="visible"/>
                                      </p:to>
                                    </p:set>
                                    <p:animEffect filter="barn(outVertical)" transition="in">
                                      <p:cBhvr>
                                        <p:cTn dur="500" id="51"/>
                                        <p:tgtEl>
                                          <p:spTgt spid="17"/>
                                        </p:tgtEl>
                                      </p:cBhvr>
                                    </p:animEffect>
                                  </p:childTnLst>
                                </p:cTn>
                              </p:par>
                            </p:childTnLst>
                          </p:cTn>
                        </p:par>
                        <p:par>
                          <p:cTn fill="hold" id="52" nodeType="afterGroup">
                            <p:stCondLst>
                              <p:cond delay="6750"/>
                            </p:stCondLst>
                            <p:childTnLst>
                              <p:par>
                                <p:cTn fill="hold" id="53" nodeType="afterEffect" presetClass="entr" presetID="2" presetSubtype="6">
                                  <p:stCondLst>
                                    <p:cond delay="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750" fill="hold" id="55"/>
                                        <p:tgtEl>
                                          <p:spTgt spid="19"/>
                                        </p:tgtEl>
                                        <p:attrNameLst>
                                          <p:attrName>ppt_x</p:attrName>
                                        </p:attrNameLst>
                                      </p:cBhvr>
                                      <p:tavLst>
                                        <p:tav tm="0">
                                          <p:val>
                                            <p:strVal val="1+#ppt_w/2"/>
                                          </p:val>
                                        </p:tav>
                                        <p:tav tm="100000">
                                          <p:val>
                                            <p:strVal val="#ppt_x"/>
                                          </p:val>
                                        </p:tav>
                                      </p:tavLst>
                                    </p:anim>
                                    <p:anim calcmode="lin" valueType="num">
                                      <p:cBhvr additive="base">
                                        <p:cTn dur="750" fill="hold" id="5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6"/>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见义勇为免责</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1310640"/>
          </a:xfrm>
          <a:prstGeom prst="rect">
            <a:avLst/>
          </a:prstGeom>
        </p:spPr>
        <p:txBody>
          <a:bodyPr wrap="square">
            <a:spAutoFit/>
          </a:bodyPr>
          <a:lstStyle/>
          <a:p>
            <a:pPr defTabSz="912813" fontAlgn="base">
              <a:spcBef>
                <a:spcPct val="0"/>
              </a:spcBef>
              <a:spcAft>
                <a:spcPts val="500"/>
              </a:spcAft>
              <a:defRPr/>
            </a:pPr>
            <a:r>
              <a:rPr altLang="en-US" b="1" kern="0" lang="zh-CN" spc="300" sz="2000">
                <a:solidFill>
                  <a:srgbClr val="F17475">
                    <a:lumMod val="50000"/>
                  </a:srgbClr>
                </a:solidFill>
                <a:cs typeface="+mn-ea"/>
                <a:sym typeface="+mn-lt"/>
              </a:rPr>
              <a:t>民法典 规定因保护他人民事权益使自己受到损害的，由侵权人承担民事责任，受益人可以给予适当补偿。没有侵权人、侵权人逃逸或者无力承担民事责任，受害人请求补偿的，受益人应当给予适当补偿。因自愿实施紧急救助行为造成受助人损害的，救助人不承担民事责任。</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7" y="4409227"/>
            <a:ext cx="11081129" cy="19202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解决“扶不扶”“救不救”问题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现实中因救人反被告的事件多次发生，“扶不扶”“救不救”一度困扰公众。</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民法典草案明确了侵权人和受益人的各自责任，同时也明确了见义勇为者依法不承担民事责任，有助于杜绝“英雄流血又流泪”的现象。</a:t>
            </a:r>
          </a:p>
        </p:txBody>
      </p:sp>
      <p:sp>
        <p:nvSpPr>
          <p:cNvPr id="7" name="矩形 6">
            <a:extLst>
              <a:ext uri="{FF2B5EF4-FFF2-40B4-BE49-F238E27FC236}">
                <a16:creationId xmlns:a16="http://schemas.microsoft.com/office/drawing/2014/main" id="{CD070F42-9C15-454F-B641-7D105400F4C7}"/>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1</a:t>
            </a:r>
          </a:p>
        </p:txBody>
      </p:sp>
    </p:spTree>
    <p:extLst>
      <p:ext uri="{BB962C8B-B14F-4D97-AF65-F5344CB8AC3E}">
        <p14:creationId val="11001625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小区共有场所收入归业主</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993140"/>
          </a:xfrm>
          <a:prstGeom prst="rect">
            <a:avLst/>
          </a:prstGeom>
        </p:spPr>
        <p:txBody>
          <a:bodyPr wrap="square">
            <a:spAutoFit/>
          </a:bodyPr>
          <a:lstStyle/>
          <a:p>
            <a:pPr defTabSz="912813" fontAlgn="base">
              <a:lnSpc>
                <a:spcPts val="2200"/>
              </a:lnSpc>
              <a:spcBef>
                <a:spcPct val="0"/>
              </a:spcBef>
              <a:spcAft>
                <a:spcPts val="500"/>
              </a:spcAft>
              <a:defRPr/>
            </a:pPr>
            <a:r>
              <a:rPr altLang="en-US" b="1" kern="0" lang="zh-CN" spc="300" sz="2000">
                <a:solidFill>
                  <a:srgbClr val="F17475">
                    <a:lumMod val="50000"/>
                  </a:srgbClr>
                </a:solidFill>
                <a:cs typeface="+mn-ea"/>
                <a:sym typeface="+mn-lt"/>
              </a:rPr>
              <a:t>民法典 规定</a:t>
            </a:r>
          </a:p>
          <a:p>
            <a:pPr defTabSz="912813" fontAlgn="base">
              <a:lnSpc>
                <a:spcPts val="2200"/>
              </a:lnSpc>
              <a:spcBef>
                <a:spcPct val="0"/>
              </a:spcBef>
              <a:spcAft>
                <a:spcPts val="500"/>
              </a:spcAft>
              <a:defRPr/>
            </a:pPr>
            <a:r>
              <a:rPr altLang="en-US" b="1" kern="0" lang="zh-CN" spc="300" sz="2000">
                <a:solidFill>
                  <a:srgbClr val="F17475">
                    <a:lumMod val="50000"/>
                  </a:srgbClr>
                </a:solidFill>
                <a:cs typeface="+mn-ea"/>
                <a:sym typeface="+mn-lt"/>
              </a:rPr>
              <a:t>建设单位、物业服务企业或者其他管理人等利用业主的共有部分产生的收入，在扣除合理成本之后，属于业主共有。</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7" y="4409227"/>
            <a:ext cx="11081129" cy="19202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解决小区物业与业主利益问题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小区电梯广告、外墙广告收入归谁？物权法的规定并不明确，引发了一些矛盾纠纷。</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民法典草案明确，利用小区业主共有场所产生的收入属于业主共有。</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这将发挥定分止争的作用，维护业主合法权益。</a:t>
            </a:r>
          </a:p>
        </p:txBody>
      </p:sp>
      <p:sp>
        <p:nvSpPr>
          <p:cNvPr id="7" name="矩形 6">
            <a:extLst>
              <a:ext uri="{FF2B5EF4-FFF2-40B4-BE49-F238E27FC236}">
                <a16:creationId xmlns:a16="http://schemas.microsoft.com/office/drawing/2014/main" id="{255BBF33-D8D2-4D25-AEB6-84F47EA172BE}"/>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2</a:t>
            </a:r>
          </a:p>
        </p:txBody>
      </p:sp>
    </p:spTree>
    <p:extLst>
      <p:ext uri="{BB962C8B-B14F-4D97-AF65-F5344CB8AC3E}">
        <p14:creationId val="91318840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禁止高利放贷</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1209040"/>
          </a:xfrm>
          <a:prstGeom prst="rect">
            <a:avLst/>
          </a:prstGeom>
        </p:spPr>
        <p:txBody>
          <a:bodyPr wrap="square">
            <a:spAutoFit/>
          </a:bodyPr>
          <a:lstStyle/>
          <a:p>
            <a:pPr defTabSz="912813" fontAlgn="base">
              <a:lnSpc>
                <a:spcPts val="2200"/>
              </a:lnSpc>
              <a:spcBef>
                <a:spcPct val="0"/>
              </a:spcBef>
              <a:spcAft>
                <a:spcPts val="500"/>
              </a:spcAft>
              <a:defRPr/>
            </a:pPr>
            <a:r>
              <a:rPr altLang="en-US" b="1" kern="0" lang="zh-CN" spc="300" sz="2000">
                <a:solidFill>
                  <a:srgbClr val="F17475">
                    <a:lumMod val="50000"/>
                  </a:srgbClr>
                </a:solidFill>
                <a:cs typeface="+mn-ea"/>
                <a:sym typeface="+mn-lt"/>
              </a:rPr>
              <a:t>民法典 规定禁止高利放贷，借款的利率不得违反国家有关规定。借款合同对支付利息没有约定的，视为没有利息。借款合同对支付利息约定不明确，当事人不能达成补充协议的，按照当地或者当事人的交易方式、交易习惯、市场利率等因素确定利息；自然人之间借款的，视为没有利息。</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7" y="4409227"/>
            <a:ext cx="11081129" cy="19202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解决非法贷款社会问题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近年来，“校园贷”“套路贷”等频发，高利贷问题引起广泛关注。</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民法典草案禁止高利放贷，表明了国家鼓励人们投资实体经济，助推经济高质量发展，解决因高利放贷导致的一系列社会问题。</a:t>
            </a:r>
          </a:p>
        </p:txBody>
      </p:sp>
      <p:sp>
        <p:nvSpPr>
          <p:cNvPr id="7" name="矩形 6">
            <a:extLst>
              <a:ext uri="{FF2B5EF4-FFF2-40B4-BE49-F238E27FC236}">
                <a16:creationId xmlns:a16="http://schemas.microsoft.com/office/drawing/2014/main" id="{42D20400-264D-4688-91BE-C859AF25CB23}"/>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3</a:t>
            </a:r>
          </a:p>
        </p:txBody>
      </p:sp>
    </p:spTree>
    <p:extLst>
      <p:ext uri="{BB962C8B-B14F-4D97-AF65-F5344CB8AC3E}">
        <p14:creationId val="53627107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保护个人信息</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1310640"/>
          </a:xfrm>
          <a:prstGeom prst="rect">
            <a:avLst/>
          </a:prstGeom>
        </p:spPr>
        <p:txBody>
          <a:bodyPr wrap="square">
            <a:spAutoFit/>
          </a:bodyPr>
          <a:lstStyle/>
          <a:p>
            <a:pPr defTabSz="912813" fontAlgn="base" lvl="0">
              <a:spcBef>
                <a:spcPct val="0"/>
              </a:spcBef>
              <a:defRPr/>
            </a:pPr>
            <a:r>
              <a:rPr altLang="en-US" b="1" kern="0" lang="zh-CN" spc="300" sz="2000">
                <a:solidFill>
                  <a:srgbClr val="F17475">
                    <a:lumMod val="50000"/>
                  </a:srgbClr>
                </a:solidFill>
                <a:cs typeface="+mn-ea"/>
                <a:sym typeface="+mn-lt"/>
              </a:rPr>
              <a:t>民法典 规定处理自然人个人信息的，应当遵循合法、正当、必要原则，不得过度处理，并符合下列条件：（一）征得该自然人或者其监护人同意，但是法律、行政法规另有规定的除外；（二）公开处理信息的规则；（三）明示处理信息的目的、方式和范围；（四）不违反法律、行政法规的规定和双方的约定。</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7" y="4409227"/>
            <a:ext cx="11081129" cy="19202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让个人信息使用有法可依</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数字化时代，个人信息如何保护？面对人肉搜索、垃圾短信、电信诈骗等挑战，民法典草案确认和保障与个人信息有关的人格权益，并规定个人信息利用的基本规则，让个人信息使用有法可依，将有效遏制过度搜集个人信息的乱象。</a:t>
            </a:r>
          </a:p>
        </p:txBody>
      </p:sp>
      <p:sp>
        <p:nvSpPr>
          <p:cNvPr id="7" name="矩形 6">
            <a:extLst>
              <a:ext uri="{FF2B5EF4-FFF2-40B4-BE49-F238E27FC236}">
                <a16:creationId xmlns:a16="http://schemas.microsoft.com/office/drawing/2014/main" id="{30A3FF8B-50CC-453B-AFCF-F6BAB9A99876}"/>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4</a:t>
            </a:r>
          </a:p>
        </p:txBody>
      </p:sp>
    </p:spTree>
    <p:extLst>
      <p:ext uri="{BB962C8B-B14F-4D97-AF65-F5344CB8AC3E}">
        <p14:creationId val="359240817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界定夫妻共同债务</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1463040"/>
          </a:xfrm>
          <a:prstGeom prst="rect">
            <a:avLst/>
          </a:prstGeom>
        </p:spPr>
        <p:txBody>
          <a:bodyPr wrap="square">
            <a:spAutoFit/>
          </a:bodyPr>
          <a:lstStyle/>
          <a:p>
            <a:pPr defTabSz="912813" fontAlgn="base" lvl="0">
              <a:spcBef>
                <a:spcPct val="0"/>
              </a:spcBef>
              <a:spcAft>
                <a:spcPts val="500"/>
              </a:spcAft>
              <a:defRPr/>
            </a:pPr>
            <a:r>
              <a:rPr altLang="en-US" b="1" kern="0" lang="zh-CN" spc="300">
                <a:solidFill>
                  <a:srgbClr val="F17475">
                    <a:lumMod val="50000"/>
                  </a:srgbClr>
                </a:solidFill>
                <a:cs typeface="+mn-ea"/>
                <a:sym typeface="+mn-lt"/>
              </a:rPr>
              <a:t>民法典 规定夫妻双方共同签字或者夫妻一方事后追认等共同意思表示所负的债务，以及夫妻一方在婚姻关系存续期间以个人名义为家庭日常生活需要所负的债务，属于夫妻共同债务。夫妻一方在婚姻关系存续期间以个人名义超出家庭日常生活需要所负的债务，不属于夫妻共同债务；但是，债权人能够证明该债务用于夫妻共同生活、共同生产经营或者基于夫妻双方共同意思表示的除外。</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7" y="4409227"/>
            <a:ext cx="11081129" cy="19202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解决夫妻离婚债务问题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离婚时，夫妻双方的债务该怎么认定？是共债共签还是单方举债共同偿还？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民法典草案吸收了现行司法解释的有效做法，规定夫妻共同债务需要夫妻双方共同签字或夫妻一方事后追认等，或者夫妻一方以个人名义为家庭日常生活需要所负的债务，否则不予认定。</a:t>
            </a:r>
          </a:p>
        </p:txBody>
      </p:sp>
      <p:sp>
        <p:nvSpPr>
          <p:cNvPr id="7" name="矩形 6">
            <a:extLst>
              <a:ext uri="{FF2B5EF4-FFF2-40B4-BE49-F238E27FC236}">
                <a16:creationId xmlns:a16="http://schemas.microsoft.com/office/drawing/2014/main" id="{22CC0645-AAFF-4AEC-934E-01D19C031FB4}"/>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5</a:t>
            </a:r>
          </a:p>
        </p:txBody>
      </p:sp>
    </p:spTree>
    <p:extLst>
      <p:ext uri="{BB962C8B-B14F-4D97-AF65-F5344CB8AC3E}">
        <p14:creationId val="173870290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rcRect r="28417" t="66090"/>
          <a:stretch>
            <a:fillRect/>
          </a:stretch>
        </p:blipFill>
        <p:spPr>
          <a:xfrm>
            <a:off x="121920" y="4534187"/>
            <a:ext cx="8727440" cy="1937806"/>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8300849"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9" name="TextBox 5">
            <a:extLst>
              <a:ext uri="{FF2B5EF4-FFF2-40B4-BE49-F238E27FC236}">
                <a16:creationId xmlns:a16="http://schemas.microsoft.com/office/drawing/2014/main" id="{8E13C531-8373-4C23-AA12-01DFA7162E9A}"/>
              </a:ext>
            </a:extLst>
          </p:cNvPr>
          <p:cNvSpPr txBox="1"/>
          <p:nvPr/>
        </p:nvSpPr>
        <p:spPr>
          <a:xfrm>
            <a:off x="854407" y="1890437"/>
            <a:ext cx="1592643" cy="2773642"/>
          </a:xfrm>
          <a:prstGeom prst="rect">
            <a:avLst/>
          </a:prstGeom>
          <a:noFill/>
        </p:spPr>
        <p:txBody>
          <a:bodyPr bIns="45701" lIns="91404" rIns="91404" tIns="45701" wrap="square">
            <a:spAutoFit/>
          </a:bodyPr>
          <a:lstStyle/>
          <a:p>
            <a:pPr algn="ctr" defTabSz="914126" eaLnBrk="1" fontAlgn="auto" hangingPunct="1" indent="0" latinLnBrk="0" lvl="0" marL="0" marR="0" rtl="0">
              <a:lnSpc>
                <a:spcPct val="100000"/>
              </a:lnSpc>
              <a:spcBef>
                <a:spcPct val="0"/>
              </a:spcBef>
              <a:spcAft>
                <a:spcPct val="0"/>
              </a:spcAft>
              <a:buClrTx/>
              <a:buSzTx/>
              <a:buFontTx/>
              <a:buNone/>
              <a:defRPr/>
            </a:pPr>
            <a:r>
              <a:rPr altLang="en-US" lang="zh-CN" sz="8800">
                <a:solidFill>
                  <a:srgbClr val="FF0000"/>
                </a:solidFill>
                <a:latin charset="-122" panose="020b0804020202020204" pitchFamily="34" typeface="汉仪雅酷黑 75W"/>
                <a:ea charset="-122" panose="020b0804020202020204" pitchFamily="34" typeface="汉仪雅酷黑 75W"/>
                <a:cs typeface="+mn-ea"/>
                <a:sym typeface="+mn-lt"/>
              </a:rPr>
              <a:t>前言</a:t>
            </a:r>
          </a:p>
        </p:txBody>
      </p:sp>
      <p:sp>
        <p:nvSpPr>
          <p:cNvPr id="13" name="Line 65">
            <a:extLst>
              <a:ext uri="{FF2B5EF4-FFF2-40B4-BE49-F238E27FC236}">
                <a16:creationId xmlns:a16="http://schemas.microsoft.com/office/drawing/2014/main" id="{D3675198-5CEB-4B02-8B1E-09675BACC75A}"/>
              </a:ext>
            </a:extLst>
          </p:cNvPr>
          <p:cNvSpPr>
            <a:spLocks noChangeShapeType="1"/>
          </p:cNvSpPr>
          <p:nvPr/>
        </p:nvSpPr>
        <p:spPr bwMode="auto">
          <a:xfrm>
            <a:off x="2701693" y="1536425"/>
            <a:ext cx="8913058" cy="5044"/>
          </a:xfrm>
          <a:prstGeom prst="line">
            <a:avLst/>
          </a:prstGeom>
          <a:noFill/>
          <a:ln w="28575">
            <a:solidFill>
              <a:srgbClr val="C00000"/>
            </a:solidFill>
            <a:round/>
            <a:headEnd len="med" type="none" w="med"/>
            <a:tailEnd len="med" type="none" w="med"/>
          </a:ln>
          <a:effectLst/>
          <a:extLst>
            <a:ext uri="{909E8E84-426E-40DD-AFC4-6F175D3DCCD1}">
              <a14:hiddenFill>
                <a:noFill/>
              </a14:hiddenFill>
            </a:ext>
            <a:ext uri="{AF507438-7753-43E0-B8FC-AC1667EBCBE1}">
              <a14:hiddenEffects>
                <a:effectLst>
                  <a:outerShdw algn="ctr" dir="2700000" dist="17961" rotWithShape="0">
                    <a:srgbClr val="CC0000">
                      <a:gamma/>
                      <a:shade val="60000"/>
                      <a:invGamma/>
                      <a:alpha val="50000"/>
                    </a:srgbClr>
                  </a:outerShdw>
                </a:effectLst>
              </a14:hiddenEffects>
            </a:ext>
          </a:extLst>
        </p:spPr>
        <p:txBody>
          <a:bodyPr bIns="45701" lIns="91404" rIns="91404" tIns="45701"/>
          <a:lstStyle/>
          <a:p>
            <a:pPr algn="ctr" defTabSz="914126" eaLnBrk="1" fontAlgn="base"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rgbClr val="FF0000"/>
              </a:solidFill>
              <a:effectLst/>
              <a:uLnTx/>
              <a:uFillTx/>
              <a:cs typeface="+mn-ea"/>
              <a:sym typeface="+mn-lt"/>
            </a:endParaRPr>
          </a:p>
        </p:txBody>
      </p:sp>
      <p:sp>
        <p:nvSpPr>
          <p:cNvPr id="15" name="矩形 14">
            <a:extLst>
              <a:ext uri="{FF2B5EF4-FFF2-40B4-BE49-F238E27FC236}">
                <a16:creationId xmlns:a16="http://schemas.microsoft.com/office/drawing/2014/main" id="{63D4CA91-A10D-44E3-A10A-27EAA7C26FF5}"/>
              </a:ext>
            </a:extLst>
          </p:cNvPr>
          <p:cNvSpPr/>
          <p:nvPr/>
        </p:nvSpPr>
        <p:spPr>
          <a:xfrm>
            <a:off x="2701693" y="1786992"/>
            <a:ext cx="8927249" cy="301752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sz="1600" u="none">
                <a:ln>
                  <a:noFill/>
                </a:ln>
                <a:uLnTx/>
                <a:uFillTx/>
                <a:cs typeface="+mn-ea"/>
                <a:sym typeface="+mn-lt"/>
              </a:rPr>
              <a:t>2020年5月28日，十三届全国人大三次会议表决通过了《中华人民共和国民法典》，宣告中国“民法典时代”正式到来。</a:t>
            </a:r>
          </a:p>
          <a:p>
            <a:pPr algn="l"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sz="1600" u="none">
                <a:ln>
                  <a:noFill/>
                </a:ln>
                <a:uLnTx/>
                <a:uFillTx/>
                <a:cs typeface="+mn-ea"/>
                <a:sym typeface="+mn-lt"/>
              </a:rPr>
              <a:t>《中华人民共和国民法典》共7编、1260条，各编依次为总则、物权、合同、人格权、婚姻家庭、继承、侵权责任，以及附则。</a:t>
            </a:r>
          </a:p>
          <a:p>
            <a:pPr algn="l"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sz="1600" u="none">
                <a:ln>
                  <a:noFill/>
                </a:ln>
                <a:uLnTx/>
                <a:uFillTx/>
                <a:cs typeface="+mn-ea"/>
                <a:sym typeface="+mn-lt"/>
              </a:rPr>
              <a:t>编纂民法典是党的十八届四中全会提出的重大立法任务，是以为核心的党中央作出的重大法治建设部署。编纂民法典，是对我国现行的、制定于不同时期的民法通则、物权法、合同法、担保法、婚姻法、收养法、继承法、侵权责任法和人格权方面的民事法律规范进行全面系统的编订纂修，形成一部具有中国特色、体现时代特点、反映人民意愿的民法典。</a:t>
            </a:r>
          </a:p>
        </p:txBody>
      </p:sp>
    </p:spTree>
    <p:extLst>
      <p:ext uri="{BB962C8B-B14F-4D97-AF65-F5344CB8AC3E}">
        <p14:creationId val="116455829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16" presetSubtype="37">
                                  <p:stCondLst>
                                    <p:cond delay="0"/>
                                  </p:stCondLst>
                                  <p:iterate type="lt">
                                    <p:tmPct val="0"/>
                                  </p:iterate>
                                  <p:childTnLst>
                                    <p:set>
                                      <p:cBhvr>
                                        <p:cTn dur="1" fill="hold" id="30">
                                          <p:stCondLst>
                                            <p:cond delay="0"/>
                                          </p:stCondLst>
                                        </p:cTn>
                                        <p:tgtEl>
                                          <p:spTgt spid="9"/>
                                        </p:tgtEl>
                                        <p:attrNameLst>
                                          <p:attrName>style.visibility</p:attrName>
                                        </p:attrNameLst>
                                      </p:cBhvr>
                                      <p:to>
                                        <p:strVal val="visible"/>
                                      </p:to>
                                    </p:set>
                                    <p:animEffect filter="barn(outVertical)" transition="in">
                                      <p:cBhvr>
                                        <p:cTn dur="250" id="31"/>
                                        <p:tgtEl>
                                          <p:spTgt spid="9"/>
                                        </p:tgtEl>
                                      </p:cBhvr>
                                    </p:animEffect>
                                  </p:childTnLst>
                                </p:cTn>
                              </p:par>
                            </p:childTnLst>
                          </p:cTn>
                        </p:par>
                        <p:par>
                          <p:cTn fill="hold" id="32" nodeType="afterGroup">
                            <p:stCondLst>
                              <p:cond delay="3750"/>
                            </p:stCondLst>
                            <p:childTnLst>
                              <p:par>
                                <p:cTn fill="hold" id="33" nodeType="afterEffect" presetClass="emph" presetID="26" presetSubtype="0">
                                  <p:stCondLst>
                                    <p:cond delay="0"/>
                                  </p:stCondLst>
                                  <p:iterate type="lt">
                                    <p:tmPct val="0"/>
                                  </p:iterate>
                                  <p:childTnLst>
                                    <p:animEffect filter="fade" transition="out">
                                      <p:cBhvr>
                                        <p:cTn dur="250" id="34" tmFilter="0, 0; .2, .5; .8, .5; 1, 0"/>
                                        <p:tgtEl>
                                          <p:spTgt spid="9"/>
                                        </p:tgtEl>
                                      </p:cBhvr>
                                    </p:animEffect>
                                    <p:animScale>
                                      <p:cBhvr>
                                        <p:cTn autoRev="1" dur="125" fill="hold" id="35"/>
                                        <p:tgtEl>
                                          <p:spTgt spid="9"/>
                                        </p:tgtEl>
                                      </p:cBhvr>
                                      <p:by x="105000" y="105000"/>
                                    </p:animScale>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13"/>
                                        </p:tgtEl>
                                        <p:attrNameLst>
                                          <p:attrName>style.visibility</p:attrName>
                                        </p:attrNameLst>
                                      </p:cBhvr>
                                      <p:to>
                                        <p:strVal val="visible"/>
                                      </p:to>
                                    </p:set>
                                    <p:animEffect filter="wipe(left)" transition="in">
                                      <p:cBhvr>
                                        <p:cTn dur="500" id="39"/>
                                        <p:tgtEl>
                                          <p:spTgt spid="13"/>
                                        </p:tgtEl>
                                      </p:cBhvr>
                                    </p:animEffect>
                                  </p:childTnLst>
                                </p:cTn>
                              </p:par>
                            </p:childTnLst>
                          </p:cTn>
                        </p:par>
                        <p:par>
                          <p:cTn fill="hold" id="40" nodeType="afterGroup">
                            <p:stCondLst>
                              <p:cond delay="4500"/>
                            </p:stCondLst>
                            <p:childTnLst>
                              <p:par>
                                <p:cTn fill="hold" grpId="0" id="41" nodeType="afterEffect" presetClass="entr" presetID="42" presetSubtype="0">
                                  <p:stCondLst>
                                    <p:cond delay="0"/>
                                  </p:stCondLst>
                                  <p:iterate type="lt">
                                    <p:tmPct val="1554"/>
                                  </p:iterate>
                                  <p:childTnLst>
                                    <p:set>
                                      <p:cBhvr>
                                        <p:cTn dur="1" fill="hold" id="42">
                                          <p:stCondLst>
                                            <p:cond delay="0"/>
                                          </p:stCondLst>
                                        </p:cTn>
                                        <p:tgtEl>
                                          <p:spTgt spid="15"/>
                                        </p:tgtEl>
                                        <p:attrNameLst>
                                          <p:attrName>style.visibility</p:attrName>
                                        </p:attrNameLst>
                                      </p:cBhvr>
                                      <p:to>
                                        <p:strVal val="visible"/>
                                      </p:to>
                                    </p:set>
                                    <p:animEffect filter="fade" transition="in">
                                      <p:cBhvr>
                                        <p:cTn dur="200" id="43"/>
                                        <p:tgtEl>
                                          <p:spTgt spid="15"/>
                                        </p:tgtEl>
                                      </p:cBhvr>
                                    </p:animEffect>
                                    <p:anim calcmode="lin" valueType="num">
                                      <p:cBhvr>
                                        <p:cTn dur="200" fill="hold" id="44"/>
                                        <p:tgtEl>
                                          <p:spTgt spid="15"/>
                                        </p:tgtEl>
                                        <p:attrNameLst>
                                          <p:attrName>ppt_x</p:attrName>
                                        </p:attrNameLst>
                                      </p:cBhvr>
                                      <p:tavLst>
                                        <p:tav tm="0">
                                          <p:val>
                                            <p:strVal val="#ppt_x"/>
                                          </p:val>
                                        </p:tav>
                                        <p:tav tm="100000">
                                          <p:val>
                                            <p:strVal val="#ppt_x"/>
                                          </p:val>
                                        </p:tav>
                                      </p:tavLst>
                                    </p:anim>
                                    <p:anim calcmode="lin" valueType="num">
                                      <p:cBhvr>
                                        <p:cTn dur="200" fill="hold" id="4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增加遗嘱形式</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701040"/>
          </a:xfrm>
          <a:prstGeom prst="rect">
            <a:avLst/>
          </a:prstGeom>
        </p:spPr>
        <p:txBody>
          <a:bodyPr wrap="square">
            <a:spAutoFit/>
          </a:bodyPr>
          <a:lstStyle/>
          <a:p>
            <a:pPr defTabSz="912813" fontAlgn="base">
              <a:spcBef>
                <a:spcPct val="0"/>
              </a:spcBef>
              <a:spcAft>
                <a:spcPts val="500"/>
              </a:spcAft>
              <a:defRPr/>
            </a:pPr>
            <a:r>
              <a:rPr altLang="en-US" b="1" kern="0" lang="zh-CN" spc="300" sz="2000">
                <a:solidFill>
                  <a:srgbClr val="F17475">
                    <a:lumMod val="50000"/>
                  </a:srgbClr>
                </a:solidFill>
                <a:cs typeface="+mn-ea"/>
                <a:sym typeface="+mn-lt"/>
              </a:rPr>
              <a:t>民法典 规定打印遗嘱应当有两个以上见证人在场见证。遗嘱人和见证人应当在遗嘱每一页签名，注明年、月、日。</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7" y="4409227"/>
            <a:ext cx="11081129" cy="19202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解决遗嘱立法问题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打印遗嘱有法律效力吗？现实中，打印遗嘱十分常见，但却常常引发纠纷。</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对此，民法典草案根据实际需要作出回应，对打印遗嘱的效力作出界定，明确了打印遗嘱必须具备的形式，填补了立法空白，适应了时代发展的需要。</a:t>
            </a:r>
          </a:p>
        </p:txBody>
      </p:sp>
      <p:sp>
        <p:nvSpPr>
          <p:cNvPr id="7" name="矩形 6">
            <a:extLst>
              <a:ext uri="{FF2B5EF4-FFF2-40B4-BE49-F238E27FC236}">
                <a16:creationId xmlns:a16="http://schemas.microsoft.com/office/drawing/2014/main" id="{84A4B460-8BDE-4F38-A900-3E78FA526EBB}"/>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6</a:t>
            </a:r>
          </a:p>
        </p:txBody>
      </p:sp>
    </p:spTree>
    <p:extLst>
      <p:ext uri="{BB962C8B-B14F-4D97-AF65-F5344CB8AC3E}">
        <p14:creationId val="168963955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民法典亮点解析</a:t>
            </a:r>
          </a:p>
        </p:txBody>
      </p:sp>
      <p:sp>
        <p:nvSpPr>
          <p:cNvPr id="3" name="箭头: 五边形 17">
            <a:extLst>
              <a:ext uri="{FF2B5EF4-FFF2-40B4-BE49-F238E27FC236}">
                <a16:creationId xmlns:a16="http://schemas.microsoft.com/office/drawing/2014/main" id="{E9983B0C-3D9C-4349-82CC-A012F430FBBB}"/>
              </a:ext>
            </a:extLst>
          </p:cNvPr>
          <p:cNvSpPr/>
          <p:nvPr/>
        </p:nvSpPr>
        <p:spPr>
          <a:xfrm>
            <a:off x="550225" y="1655896"/>
            <a:ext cx="5433825" cy="576001"/>
          </a:xfrm>
          <a:prstGeom prst="homePlate">
            <a:avLst/>
          </a:prstGeom>
          <a:solidFill>
            <a:srgbClr val="CA0000"/>
          </a:solidFill>
          <a:ln algn="ctr" cap="flat" cmpd="sng" w="12700">
            <a:noFill/>
            <a:prstDash val="solid"/>
            <a:miter lim="800000"/>
          </a:ln>
          <a:effectLst/>
        </p:spPr>
        <p:txBody>
          <a:bodyPr anchor="ctr" rtlCol="0"/>
          <a:lstStyle/>
          <a:p>
            <a:pPr defTabSz="457200" lvl="0">
              <a:defRPr/>
            </a:pPr>
            <a:r>
              <a:rPr altLang="en-US" b="1" lang="zh-CN" sz="2800">
                <a:ln w="19050">
                  <a:noFill/>
                </a:ln>
                <a:solidFill>
                  <a:schemeClr val="bg1"/>
                </a:solidFill>
                <a:cs typeface="+mn-ea"/>
                <a:sym typeface="+mn-lt"/>
              </a:rPr>
              <a:t>守护“头顶上的安全”</a:t>
            </a:r>
          </a:p>
        </p:txBody>
      </p:sp>
      <p:sp>
        <p:nvSpPr>
          <p:cNvPr id="4" name="矩形 3">
            <a:extLst>
              <a:ext uri="{FF2B5EF4-FFF2-40B4-BE49-F238E27FC236}">
                <a16:creationId xmlns:a16="http://schemas.microsoft.com/office/drawing/2014/main" id="{6E2ED01D-145D-48B7-BE92-D41256BF3C5F}"/>
              </a:ext>
            </a:extLst>
          </p:cNvPr>
          <p:cNvSpPr/>
          <p:nvPr/>
        </p:nvSpPr>
        <p:spPr>
          <a:xfrm>
            <a:off x="505128" y="2355214"/>
            <a:ext cx="11081130" cy="1310640"/>
          </a:xfrm>
          <a:prstGeom prst="rect">
            <a:avLst/>
          </a:prstGeom>
        </p:spPr>
        <p:txBody>
          <a:bodyPr wrap="square">
            <a:spAutoFit/>
          </a:bodyPr>
          <a:lstStyle/>
          <a:p>
            <a:pPr defTabSz="912813" fontAlgn="base">
              <a:spcBef>
                <a:spcPct val="0"/>
              </a:spcBef>
              <a:spcAft>
                <a:spcPts val="500"/>
              </a:spcAft>
              <a:defRPr/>
            </a:pPr>
            <a:r>
              <a:rPr altLang="en-US" b="1" kern="0" lang="zh-CN" spc="300" sz="2000">
                <a:solidFill>
                  <a:srgbClr val="F17475">
                    <a:lumMod val="50000"/>
                  </a:srgbClr>
                </a:solidFill>
                <a:cs typeface="+mn-ea"/>
                <a:sym typeface="+mn-lt"/>
              </a:rPr>
              <a:t>民法典 规定禁止从建筑物中抛掷物品。从建筑物中抛掷物品或者从建筑物上坠落的物品造成他人损害的，由侵权人依法承担侵权责任；经调查难以确定具体侵权人的，除能够证明自己不是侵权人的外，由可能加害的建筑物使用人给予补偿。可能加害的建筑物使用人补偿后，有权向侵权人追偿。</a:t>
            </a:r>
          </a:p>
        </p:txBody>
      </p:sp>
      <p:sp>
        <p:nvSpPr>
          <p:cNvPr id="5" name="箭头: 五边形 17">
            <a:extLst>
              <a:ext uri="{FF2B5EF4-FFF2-40B4-BE49-F238E27FC236}">
                <a16:creationId xmlns:a16="http://schemas.microsoft.com/office/drawing/2014/main" id="{61F01A7A-185A-4442-A0D7-1668A72BC95C}"/>
              </a:ext>
            </a:extLst>
          </p:cNvPr>
          <p:cNvSpPr/>
          <p:nvPr/>
        </p:nvSpPr>
        <p:spPr>
          <a:xfrm>
            <a:off x="550225" y="3709909"/>
            <a:ext cx="5433825" cy="576001"/>
          </a:xfrm>
          <a:prstGeom prst="homePlate">
            <a:avLst/>
          </a:prstGeom>
          <a:solidFill>
            <a:srgbClr val="CA0000"/>
          </a:solidFill>
          <a:ln algn="ctr" cap="flat" cmpd="sng" w="12700">
            <a:noFill/>
            <a:prstDash val="solid"/>
            <a:miter lim="800000"/>
          </a:ln>
          <a:effectLst/>
        </p:spPr>
        <p:txBody>
          <a:bodyPr anchor="ctr" rtlCol="0"/>
          <a:lstStyle/>
          <a:p>
            <a:pPr lvl="0">
              <a:defRPr/>
            </a:pPr>
            <a:r>
              <a:rPr altLang="en-US" b="1" kern="0" lang="zh-CN" spc="300" sz="2800">
                <a:solidFill>
                  <a:srgbClr val="FFFFFF"/>
                </a:solidFill>
                <a:cs typeface="+mn-ea"/>
                <a:sym typeface="+mn-lt"/>
              </a:rPr>
              <a:t>条文解读</a:t>
            </a:r>
          </a:p>
        </p:txBody>
      </p:sp>
      <p:sp>
        <p:nvSpPr>
          <p:cNvPr id="6" name="矩形 5">
            <a:extLst>
              <a:ext uri="{FF2B5EF4-FFF2-40B4-BE49-F238E27FC236}">
                <a16:creationId xmlns:a16="http://schemas.microsoft.com/office/drawing/2014/main" id="{72CA4364-5CE3-4996-A19D-500056FF1141}"/>
              </a:ext>
            </a:extLst>
          </p:cNvPr>
          <p:cNvSpPr/>
          <p:nvPr/>
        </p:nvSpPr>
        <p:spPr>
          <a:xfrm>
            <a:off x="505128" y="4317166"/>
            <a:ext cx="11081129" cy="2377440"/>
          </a:xfrm>
          <a:prstGeom prst="rect">
            <a:avLst/>
          </a:prstGeom>
        </p:spPr>
        <p:txBody>
          <a:bodyPr wrap="square">
            <a:spAutoFit/>
          </a:bodyPr>
          <a:lstStyle/>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解决高空抛物补偿追责问题</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高空抛物坠物造成人员受伤、财产损失让不少人心惊胆战，如何守护“头顶上的安全”？</a:t>
            </a:r>
          </a:p>
          <a:p>
            <a:pPr indent="-285750" marL="285750">
              <a:lnSpc>
                <a:spcPct val="150000"/>
              </a:lnSpc>
              <a:buFont charset="2" panose="05000000000000000000" pitchFamily="2" typeface="Wingdings"/>
              <a:buChar char="l"/>
              <a:defRPr/>
            </a:pPr>
            <a:r>
              <a:rPr altLang="en-US" b="1" lang="zh-CN" sz="2000">
                <a:solidFill>
                  <a:srgbClr val="C00000"/>
                </a:solidFill>
                <a:cs typeface="+mn-ea"/>
                <a:sym typeface="+mn-lt"/>
              </a:rPr>
              <a:t>民法典草案作出这一规定，意味着高空抛物坠物造成他人损害的，如果不能明确责任人，那该楼业主都有可能要被追偿责任。这为受害人提供了“兜底”保障，同时为补偿人进一步追偿提供了法律依据。</a:t>
            </a:r>
          </a:p>
        </p:txBody>
      </p:sp>
      <p:sp>
        <p:nvSpPr>
          <p:cNvPr id="7" name="矩形 6">
            <a:extLst>
              <a:ext uri="{FF2B5EF4-FFF2-40B4-BE49-F238E27FC236}">
                <a16:creationId xmlns:a16="http://schemas.microsoft.com/office/drawing/2014/main" id="{D3E6127F-093F-4A1B-95FF-2F8FA9072857}"/>
              </a:ext>
            </a:extLst>
          </p:cNvPr>
          <p:cNvSpPr/>
          <p:nvPr/>
        </p:nvSpPr>
        <p:spPr>
          <a:xfrm>
            <a:off x="4988402" y="1436064"/>
            <a:ext cx="606743" cy="1005840"/>
          </a:xfrm>
          <a:prstGeom prst="rect">
            <a:avLst/>
          </a:prstGeom>
        </p:spPr>
        <p:txBody>
          <a:bodyPr wrap="none">
            <a:spAutoFit/>
          </a:bodyPr>
          <a:lstStyle/>
          <a:p>
            <a:pPr defTabSz="457200" lvl="0">
              <a:defRPr/>
            </a:pPr>
            <a:r>
              <a:rPr altLang="zh-CN" b="1" lang="en-US" sz="6000">
                <a:ln w="19050">
                  <a:noFill/>
                </a:ln>
                <a:solidFill>
                  <a:schemeClr val="bg1"/>
                </a:solidFill>
                <a:cs typeface="+mn-ea"/>
                <a:sym typeface="+mn-lt"/>
              </a:rPr>
              <a:t>7</a:t>
            </a:r>
          </a:p>
        </p:txBody>
      </p:sp>
    </p:spTree>
    <p:extLst>
      <p:ext uri="{BB962C8B-B14F-4D97-AF65-F5344CB8AC3E}">
        <p14:creationId val="145350524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31" presetSubtype="0">
                                  <p:stCondLst>
                                    <p:cond delay="0"/>
                                  </p:stCondLst>
                                  <p:iterate type="lt">
                                    <p:tmPct val="333"/>
                                  </p:iterate>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 calcmode="lin" valueType="num">
                                      <p:cBhvr>
                                        <p:cTn dur="750" fill="hold" id="13"/>
                                        <p:tgtEl>
                                          <p:spTgt spid="4"/>
                                        </p:tgtEl>
                                        <p:attrNameLst>
                                          <p:attrName>style.rotation</p:attrName>
                                        </p:attrNameLst>
                                      </p:cBhvr>
                                      <p:tavLst>
                                        <p:tav tm="0">
                                          <p:val>
                                            <p:fltVal val="90"/>
                                          </p:val>
                                        </p:tav>
                                        <p:tav tm="100000">
                                          <p:val>
                                            <p:fltVal val="0"/>
                                          </p:val>
                                        </p:tav>
                                      </p:tavLst>
                                    </p:anim>
                                    <p:animEffect filter="fade" transition="in">
                                      <p:cBhvr>
                                        <p:cTn dur="750" id="14"/>
                                        <p:tgtEl>
                                          <p:spTgt spid="4"/>
                                        </p:tgtEl>
                                      </p:cBhvr>
                                    </p:animEffect>
                                  </p:childTnLst>
                                </p:cTn>
                              </p:par>
                            </p:childTnLst>
                          </p:cTn>
                        </p:par>
                        <p:par>
                          <p:cTn fill="hold" id="15" nodeType="afterGroup">
                            <p:stCondLst>
                              <p:cond delay="175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1000" id="18"/>
                                        <p:tgtEl>
                                          <p:spTgt spid="5"/>
                                        </p:tgtEl>
                                      </p:cBhvr>
                                    </p:animEffect>
                                  </p:childTnLst>
                                </p:cTn>
                              </p:par>
                            </p:childTnLst>
                          </p:cTn>
                        </p:par>
                        <p:par>
                          <p:cTn fill="hold" id="19" nodeType="afterGroup">
                            <p:stCondLst>
                              <p:cond delay="2750"/>
                            </p:stCondLst>
                            <p:childTnLst>
                              <p:par>
                                <p:cTn fill="hold" grpId="0" id="20" nodeType="afterEffect" presetClass="entr" presetID="31" presetSubtype="0">
                                  <p:stCondLst>
                                    <p:cond delay="0"/>
                                  </p:stCondLst>
                                  <p:iterate type="lt">
                                    <p:tmPct val="333"/>
                                  </p:iterate>
                                  <p:childTnLst>
                                    <p:set>
                                      <p:cBhvr>
                                        <p:cTn dur="1" fill="hold" id="21">
                                          <p:stCondLst>
                                            <p:cond delay="0"/>
                                          </p:stCondLst>
                                        </p:cTn>
                                        <p:tgtEl>
                                          <p:spTgt spid="6"/>
                                        </p:tgtEl>
                                        <p:attrNameLst>
                                          <p:attrName>style.visibility</p:attrName>
                                        </p:attrNameLst>
                                      </p:cBhvr>
                                      <p:to>
                                        <p:strVal val="visible"/>
                                      </p:to>
                                    </p:set>
                                    <p:anim calcmode="lin" valueType="num">
                                      <p:cBhvr>
                                        <p:cTn dur="750" fill="hold" id="22"/>
                                        <p:tgtEl>
                                          <p:spTgt spid="6"/>
                                        </p:tgtEl>
                                        <p:attrNameLst>
                                          <p:attrName>ppt_w</p:attrName>
                                        </p:attrNameLst>
                                      </p:cBhvr>
                                      <p:tavLst>
                                        <p:tav tm="0">
                                          <p:val>
                                            <p:fltVal val="0"/>
                                          </p:val>
                                        </p:tav>
                                        <p:tav tm="100000">
                                          <p:val>
                                            <p:strVal val="#ppt_w"/>
                                          </p:val>
                                        </p:tav>
                                      </p:tavLst>
                                    </p:anim>
                                    <p:anim calcmode="lin" valueType="num">
                                      <p:cBhvr>
                                        <p:cTn dur="750" fill="hold" id="23"/>
                                        <p:tgtEl>
                                          <p:spTgt spid="6"/>
                                        </p:tgtEl>
                                        <p:attrNameLst>
                                          <p:attrName>ppt_h</p:attrName>
                                        </p:attrNameLst>
                                      </p:cBhvr>
                                      <p:tavLst>
                                        <p:tav tm="0">
                                          <p:val>
                                            <p:fltVal val="0"/>
                                          </p:val>
                                        </p:tav>
                                        <p:tav tm="100000">
                                          <p:val>
                                            <p:strVal val="#ppt_h"/>
                                          </p:val>
                                        </p:tav>
                                      </p:tavLst>
                                    </p:anim>
                                    <p:anim calcmode="lin" valueType="num">
                                      <p:cBhvr>
                                        <p:cTn dur="750" fill="hold" id="24"/>
                                        <p:tgtEl>
                                          <p:spTgt spid="6"/>
                                        </p:tgtEl>
                                        <p:attrNameLst>
                                          <p:attrName>style.rotation</p:attrName>
                                        </p:attrNameLst>
                                      </p:cBhvr>
                                      <p:tavLst>
                                        <p:tav tm="0">
                                          <p:val>
                                            <p:fltVal val="90"/>
                                          </p:val>
                                        </p:tav>
                                        <p:tav tm="100000">
                                          <p:val>
                                            <p:fltVal val="0"/>
                                          </p:val>
                                        </p:tav>
                                      </p:tavLst>
                                    </p:anim>
                                    <p:animEffect filter="fade" transition="in">
                                      <p:cBhvr>
                                        <p:cTn dur="75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7" name="矩形 6">
            <a:extLst>
              <a:ext uri="{FF2B5EF4-FFF2-40B4-BE49-F238E27FC236}">
                <a16:creationId xmlns:a16="http://schemas.microsoft.com/office/drawing/2014/main" id="{7DD4CBFA-526A-46E2-9DD4-ECED4BFD8AB1}"/>
              </a:ext>
            </a:extLst>
          </p:cNvPr>
          <p:cNvSpPr/>
          <p:nvPr/>
        </p:nvSpPr>
        <p:spPr>
          <a:xfrm>
            <a:off x="1344817" y="2924690"/>
            <a:ext cx="9398643" cy="1188720"/>
          </a:xfrm>
          <a:prstGeom prst="rect">
            <a:avLst/>
          </a:prstGeom>
        </p:spPr>
        <p:txBody>
          <a:bodyPr wrap="square">
            <a:spAutoFit/>
          </a:bodyPr>
          <a:lstStyle/>
          <a:p>
            <a:pPr algn="ctr" defTabSz="914126" lvl="0">
              <a:defRPr/>
            </a:pPr>
            <a:r>
              <a:rPr altLang="en-US" lang="zh-CN" sz="7200">
                <a:solidFill>
                  <a:srgbClr val="FF0000"/>
                </a:solidFill>
                <a:latin charset="-122" panose="020b0804020202020204" pitchFamily="34" typeface="汉仪雅酷黑 75W"/>
                <a:ea charset="-122" panose="020b0804020202020204" pitchFamily="34" typeface="汉仪雅酷黑 75W"/>
                <a:cs typeface="+mn-ea"/>
                <a:sym typeface="+mn-lt"/>
              </a:rPr>
              <a:t>解读民法典的主要内容</a:t>
            </a:r>
          </a:p>
        </p:txBody>
      </p:sp>
      <p:grpSp>
        <p:nvGrpSpPr>
          <p:cNvPr id="9" name="组合 8">
            <a:extLst>
              <a:ext uri="{FF2B5EF4-FFF2-40B4-BE49-F238E27FC236}">
                <a16:creationId xmlns:a16="http://schemas.microsoft.com/office/drawing/2014/main" id="{1853C750-0DAC-4DCC-AAC5-0CEED4810CE4}"/>
              </a:ext>
            </a:extLst>
          </p:cNvPr>
          <p:cNvGrpSpPr/>
          <p:nvPr/>
        </p:nvGrpSpPr>
        <p:grpSpPr>
          <a:xfrm>
            <a:off x="4714113" y="1084703"/>
            <a:ext cx="2763773" cy="1715992"/>
            <a:chOff x="749490" y="1780093"/>
            <a:chExt cx="4179592" cy="2595056"/>
          </a:xfrm>
        </p:grpSpPr>
        <p:sp>
          <p:nvSpPr>
            <p:cNvPr id="11" name="Freeform 5">
              <a:extLst>
                <a:ext uri="{FF2B5EF4-FFF2-40B4-BE49-F238E27FC236}">
                  <a16:creationId xmlns:a16="http://schemas.microsoft.com/office/drawing/2014/main" id="{18C5519D-0218-4EE9-8436-24E9BE0AB30F}"/>
                </a:ext>
              </a:extLst>
            </p:cNvPr>
            <p:cNvSpPr/>
            <p:nvPr/>
          </p:nvSpPr>
          <p:spPr bwMode="auto">
            <a:xfrm rot="391565">
              <a:off x="847620" y="1780093"/>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30000"/>
              </a:srgbClr>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sp>
          <p:nvSpPr>
            <p:cNvPr id="13" name="Freeform 5">
              <a:extLst>
                <a:ext uri="{FF2B5EF4-FFF2-40B4-BE49-F238E27FC236}">
                  <a16:creationId xmlns:a16="http://schemas.microsoft.com/office/drawing/2014/main" id="{F439BDD4-616E-4DD3-86D6-279C3D7197F2}"/>
                </a:ext>
              </a:extLst>
            </p:cNvPr>
            <p:cNvSpPr/>
            <p:nvPr/>
          </p:nvSpPr>
          <p:spPr bwMode="auto">
            <a:xfrm rot="208630">
              <a:off x="749490" y="1802892"/>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50000"/>
              </a:srgbClr>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sp>
          <p:nvSpPr>
            <p:cNvPr id="15" name="Freeform 5">
              <a:extLst>
                <a:ext uri="{FF2B5EF4-FFF2-40B4-BE49-F238E27FC236}">
                  <a16:creationId xmlns:a16="http://schemas.microsoft.com/office/drawing/2014/main" id="{4ABA927E-1497-4210-9028-64006599400E}"/>
                </a:ext>
              </a:extLst>
            </p:cNvPr>
            <p:cNvSpPr/>
            <p:nvPr/>
          </p:nvSpPr>
          <p:spPr bwMode="auto">
            <a:xfrm rot="21425700">
              <a:off x="798853" y="1809750"/>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D32119"/>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grpSp>
      <p:sp>
        <p:nvSpPr>
          <p:cNvPr id="16" name="椭圆 15">
            <a:extLst>
              <a:ext uri="{FF2B5EF4-FFF2-40B4-BE49-F238E27FC236}">
                <a16:creationId xmlns:a16="http://schemas.microsoft.com/office/drawing/2014/main" id="{E51D72F1-BFE2-4475-87A0-A79EEC97EE66}"/>
              </a:ext>
            </a:extLst>
          </p:cNvPr>
          <p:cNvSpPr/>
          <p:nvPr/>
        </p:nvSpPr>
        <p:spPr>
          <a:xfrm>
            <a:off x="5034918" y="1153239"/>
            <a:ext cx="2057274" cy="1455659"/>
          </a:xfrm>
          <a:prstGeom prst="ellipse">
            <a:avLst/>
          </a:prstGeom>
          <a:noFill/>
          <a:ln algn="ctr" cap="flat" cmpd="sng" w="190500">
            <a:noFill/>
            <a:prstDash val="solid"/>
          </a:ln>
          <a:effectLst/>
        </p:spPr>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7200" u="none">
                <a:ln>
                  <a:noFill/>
                </a:ln>
                <a:solidFill>
                  <a:schemeClr val="bg1"/>
                </a:solidFill>
                <a:effectLst/>
                <a:uLnTx/>
                <a:uFillTx/>
                <a:latin charset="-122" panose="020b0804020202020204" pitchFamily="34" typeface="汉仪雅酷黑 75W"/>
                <a:ea charset="-122" panose="020b0804020202020204" pitchFamily="34" typeface="汉仪雅酷黑 75W"/>
                <a:cs typeface="+mn-ea"/>
                <a:sym typeface="+mn-lt"/>
              </a:rPr>
              <a:t>03</a:t>
            </a:r>
          </a:p>
        </p:txBody>
      </p:sp>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7" y="4069252"/>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spTree>
    <p:extLst>
      <p:ext uri="{BB962C8B-B14F-4D97-AF65-F5344CB8AC3E}">
        <p14:creationId val="223093699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31"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ur="1000" fill="hold" id="31"/>
                                        <p:tgtEl>
                                          <p:spTgt spid="9"/>
                                        </p:tgtEl>
                                        <p:attrNameLst>
                                          <p:attrName>ppt_w</p:attrName>
                                        </p:attrNameLst>
                                      </p:cBhvr>
                                      <p:tavLst>
                                        <p:tav tm="0">
                                          <p:val>
                                            <p:fltVal val="0"/>
                                          </p:val>
                                        </p:tav>
                                        <p:tav tm="100000">
                                          <p:val>
                                            <p:strVal val="#ppt_w"/>
                                          </p:val>
                                        </p:tav>
                                      </p:tavLst>
                                    </p:anim>
                                    <p:anim calcmode="lin" valueType="num">
                                      <p:cBhvr>
                                        <p:cTn dur="1000" fill="hold" id="32"/>
                                        <p:tgtEl>
                                          <p:spTgt spid="9"/>
                                        </p:tgtEl>
                                        <p:attrNameLst>
                                          <p:attrName>ppt_h</p:attrName>
                                        </p:attrNameLst>
                                      </p:cBhvr>
                                      <p:tavLst>
                                        <p:tav tm="0">
                                          <p:val>
                                            <p:fltVal val="0"/>
                                          </p:val>
                                        </p:tav>
                                        <p:tav tm="100000">
                                          <p:val>
                                            <p:strVal val="#ppt_h"/>
                                          </p:val>
                                        </p:tav>
                                      </p:tavLst>
                                    </p:anim>
                                    <p:anim calcmode="lin" valueType="num">
                                      <p:cBhvr>
                                        <p:cTn dur="1000" fill="hold" id="33"/>
                                        <p:tgtEl>
                                          <p:spTgt spid="9"/>
                                        </p:tgtEl>
                                        <p:attrNameLst>
                                          <p:attrName>style.rotation</p:attrName>
                                        </p:attrNameLst>
                                      </p:cBhvr>
                                      <p:tavLst>
                                        <p:tav tm="0">
                                          <p:val>
                                            <p:fltVal val="90"/>
                                          </p:val>
                                        </p:tav>
                                        <p:tav tm="100000">
                                          <p:val>
                                            <p:fltVal val="0"/>
                                          </p:val>
                                        </p:tav>
                                      </p:tavLst>
                                    </p:anim>
                                    <p:animEffect filter="fade" transition="in">
                                      <p:cBhvr>
                                        <p:cTn dur="1000" id="34"/>
                                        <p:tgtEl>
                                          <p:spTgt spid="9"/>
                                        </p:tgtEl>
                                      </p:cBhvr>
                                    </p:animEffect>
                                  </p:childTnLst>
                                </p:cTn>
                              </p:par>
                            </p:childTnLst>
                          </p:cTn>
                        </p:par>
                        <p:par>
                          <p:cTn fill="hold" id="35" nodeType="afterGroup">
                            <p:stCondLst>
                              <p:cond delay="4500"/>
                            </p:stCondLst>
                            <p:childTnLst>
                              <p:par>
                                <p:cTn decel="100000" fill="hold" grpId="0" id="36" nodeType="afterEffect" presetClass="entr" presetID="49"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1000" fill="hold" id="38"/>
                                        <p:tgtEl>
                                          <p:spTgt spid="16"/>
                                        </p:tgtEl>
                                        <p:attrNameLst>
                                          <p:attrName>ppt_w</p:attrName>
                                        </p:attrNameLst>
                                      </p:cBhvr>
                                      <p:tavLst>
                                        <p:tav tm="0">
                                          <p:val>
                                            <p:fltVal val="0"/>
                                          </p:val>
                                        </p:tav>
                                        <p:tav tm="100000">
                                          <p:val>
                                            <p:strVal val="#ppt_w"/>
                                          </p:val>
                                        </p:tav>
                                      </p:tavLst>
                                    </p:anim>
                                    <p:anim calcmode="lin" valueType="num">
                                      <p:cBhvr>
                                        <p:cTn dur="1000" fill="hold" id="39"/>
                                        <p:tgtEl>
                                          <p:spTgt spid="16"/>
                                        </p:tgtEl>
                                        <p:attrNameLst>
                                          <p:attrName>ppt_h</p:attrName>
                                        </p:attrNameLst>
                                      </p:cBhvr>
                                      <p:tavLst>
                                        <p:tav tm="0">
                                          <p:val>
                                            <p:fltVal val="0"/>
                                          </p:val>
                                        </p:tav>
                                        <p:tav tm="100000">
                                          <p:val>
                                            <p:strVal val="#ppt_h"/>
                                          </p:val>
                                        </p:tav>
                                      </p:tavLst>
                                    </p:anim>
                                    <p:anim calcmode="lin" valueType="num">
                                      <p:cBhvr>
                                        <p:cTn dur="1000" fill="hold" id="40"/>
                                        <p:tgtEl>
                                          <p:spTgt spid="16"/>
                                        </p:tgtEl>
                                        <p:attrNameLst>
                                          <p:attrName>style.rotation</p:attrName>
                                        </p:attrNameLst>
                                      </p:cBhvr>
                                      <p:tavLst>
                                        <p:tav tm="0">
                                          <p:val>
                                            <p:fltVal val="360"/>
                                          </p:val>
                                        </p:tav>
                                        <p:tav tm="100000">
                                          <p:val>
                                            <p:fltVal val="0"/>
                                          </p:val>
                                        </p:tav>
                                      </p:tavLst>
                                    </p:anim>
                                    <p:animEffect filter="fade" transition="in">
                                      <p:cBhvr>
                                        <p:cTn dur="1000" id="41"/>
                                        <p:tgtEl>
                                          <p:spTgt spid="16"/>
                                        </p:tgtEl>
                                      </p:cBhvr>
                                    </p:animEffect>
                                  </p:childTnLst>
                                </p:cTn>
                              </p:par>
                            </p:childTnLst>
                          </p:cTn>
                        </p:par>
                        <p:par>
                          <p:cTn fill="hold" id="42" nodeType="afterGroup">
                            <p:stCondLst>
                              <p:cond delay="5500"/>
                            </p:stCondLst>
                            <p:childTnLst>
                              <p:par>
                                <p:cTn fill="hold" grpId="0" id="43" nodeType="afterEffect" presetClass="entr" presetID="42" presetSubtype="0">
                                  <p:stCondLst>
                                    <p:cond delay="0"/>
                                  </p:stCondLst>
                                  <p:iterate type="lt">
                                    <p:tmPct val="10000"/>
                                  </p:iterate>
                                  <p:childTnLst>
                                    <p:set>
                                      <p:cBhvr>
                                        <p:cTn dur="1" fill="hold" id="44">
                                          <p:stCondLst>
                                            <p:cond delay="0"/>
                                          </p:stCondLst>
                                        </p:cTn>
                                        <p:tgtEl>
                                          <p:spTgt spid="7"/>
                                        </p:tgtEl>
                                        <p:attrNameLst>
                                          <p:attrName>style.visibility</p:attrName>
                                        </p:attrNameLst>
                                      </p:cBhvr>
                                      <p:to>
                                        <p:strVal val="visible"/>
                                      </p:to>
                                    </p:set>
                                    <p:animEffect filter="fade" transition="in">
                                      <p:cBhvr>
                                        <p:cTn dur="750" id="45"/>
                                        <p:tgtEl>
                                          <p:spTgt spid="7"/>
                                        </p:tgtEl>
                                      </p:cBhvr>
                                    </p:animEffect>
                                    <p:anim calcmode="lin" valueType="num">
                                      <p:cBhvr>
                                        <p:cTn dur="750" fill="hold" id="46"/>
                                        <p:tgtEl>
                                          <p:spTgt spid="7"/>
                                        </p:tgtEl>
                                        <p:attrNameLst>
                                          <p:attrName>ppt_x</p:attrName>
                                        </p:attrNameLst>
                                      </p:cBhvr>
                                      <p:tavLst>
                                        <p:tav tm="0">
                                          <p:val>
                                            <p:strVal val="#ppt_x"/>
                                          </p:val>
                                        </p:tav>
                                        <p:tav tm="100000">
                                          <p:val>
                                            <p:strVal val="#ppt_x"/>
                                          </p:val>
                                        </p:tav>
                                      </p:tavLst>
                                    </p:anim>
                                    <p:anim calcmode="lin" valueType="num">
                                      <p:cBhvr>
                                        <p:cTn dur="750" fill="hold" id="47"/>
                                        <p:tgtEl>
                                          <p:spTgt spid="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6250"/>
                            </p:stCondLst>
                            <p:childTnLst>
                              <p:par>
                                <p:cTn fill="hold" grpId="0" id="49" nodeType="afterEffect" presetClass="entr" presetID="16" presetSubtype="37">
                                  <p:stCondLst>
                                    <p:cond delay="0"/>
                                  </p:stCondLst>
                                  <p:childTnLst>
                                    <p:set>
                                      <p:cBhvr>
                                        <p:cTn dur="1" fill="hold" id="50">
                                          <p:stCondLst>
                                            <p:cond delay="0"/>
                                          </p:stCondLst>
                                        </p:cTn>
                                        <p:tgtEl>
                                          <p:spTgt spid="17"/>
                                        </p:tgtEl>
                                        <p:attrNameLst>
                                          <p:attrName>style.visibility</p:attrName>
                                        </p:attrNameLst>
                                      </p:cBhvr>
                                      <p:to>
                                        <p:strVal val="visible"/>
                                      </p:to>
                                    </p:set>
                                    <p:animEffect filter="barn(outVertical)" transition="in">
                                      <p:cBhvr>
                                        <p:cTn dur="500" id="51"/>
                                        <p:tgtEl>
                                          <p:spTgt spid="17"/>
                                        </p:tgtEl>
                                      </p:cBhvr>
                                    </p:animEffect>
                                  </p:childTnLst>
                                </p:cTn>
                              </p:par>
                            </p:childTnLst>
                          </p:cTn>
                        </p:par>
                        <p:par>
                          <p:cTn fill="hold" id="52" nodeType="afterGroup">
                            <p:stCondLst>
                              <p:cond delay="6750"/>
                            </p:stCondLst>
                            <p:childTnLst>
                              <p:par>
                                <p:cTn fill="hold" id="53" nodeType="afterEffect" presetClass="entr" presetID="2" presetSubtype="6">
                                  <p:stCondLst>
                                    <p:cond delay="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750" fill="hold" id="55"/>
                                        <p:tgtEl>
                                          <p:spTgt spid="19"/>
                                        </p:tgtEl>
                                        <p:attrNameLst>
                                          <p:attrName>ppt_x</p:attrName>
                                        </p:attrNameLst>
                                      </p:cBhvr>
                                      <p:tavLst>
                                        <p:tav tm="0">
                                          <p:val>
                                            <p:strVal val="1+#ppt_w/2"/>
                                          </p:val>
                                        </p:tav>
                                        <p:tav tm="100000">
                                          <p:val>
                                            <p:strVal val="#ppt_x"/>
                                          </p:val>
                                        </p:tav>
                                      </p:tavLst>
                                    </p:anim>
                                    <p:anim calcmode="lin" valueType="num">
                                      <p:cBhvr additive="base">
                                        <p:cTn dur="750" fill="hold" id="5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6"/>
      <p:bldP grpId="0" spid="1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6" name="直接连接符 35">
            <a:extLst>
              <a:ext uri="{FF2B5EF4-FFF2-40B4-BE49-F238E27FC236}">
                <a16:creationId xmlns:a16="http://schemas.microsoft.com/office/drawing/2014/main" id="{17ECA04B-B14C-4EAA-B1FC-698FC80DDA1A}"/>
              </a:ext>
            </a:extLst>
          </p:cNvPr>
          <p:cNvCxnSpPr/>
          <p:nvPr/>
        </p:nvCxnSpPr>
        <p:spPr>
          <a:xfrm flipH="1">
            <a:off x="1250066" y="1201136"/>
            <a:ext cx="0" cy="54979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椭圆 75">
            <a:extLst>
              <a:ext uri="{FF2B5EF4-FFF2-40B4-BE49-F238E27FC236}">
                <a16:creationId xmlns:a16="http://schemas.microsoft.com/office/drawing/2014/main" id="{3C8F8DAF-E04B-4C80-A345-365E557B9E26}"/>
              </a:ext>
            </a:extLst>
          </p:cNvPr>
          <p:cNvSpPr/>
          <p:nvPr/>
        </p:nvSpPr>
        <p:spPr bwMode="auto">
          <a:xfrm>
            <a:off x="1025780" y="1585497"/>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1</a:t>
            </a:r>
          </a:p>
        </p:txBody>
      </p:sp>
      <p:grpSp>
        <p:nvGrpSpPr>
          <p:cNvPr id="4" name="Group 54">
            <a:extLst>
              <a:ext uri="{FF2B5EF4-FFF2-40B4-BE49-F238E27FC236}">
                <a16:creationId xmlns:a16="http://schemas.microsoft.com/office/drawing/2014/main" id="{AA2101AB-F19D-4E09-AE68-C5B0ED91D5CC}"/>
              </a:ext>
            </a:extLst>
          </p:cNvPr>
          <p:cNvGrpSpPr/>
          <p:nvPr/>
        </p:nvGrpSpPr>
        <p:grpSpPr>
          <a:xfrm>
            <a:off x="1610892" y="1554804"/>
            <a:ext cx="1626764" cy="455382"/>
            <a:chOff x="0" y="190605"/>
            <a:chExt cx="1954656" cy="546719"/>
          </a:xfrm>
        </p:grpSpPr>
        <p:sp>
          <p:nvSpPr>
            <p:cNvPr id="5" name="TextBox 105">
              <a:extLst>
                <a:ext uri="{FF2B5EF4-FFF2-40B4-BE49-F238E27FC236}">
                  <a16:creationId xmlns:a16="http://schemas.microsoft.com/office/drawing/2014/main" id="{B25A26AC-18EA-48DF-8AF5-41338D695EED}"/>
                </a:ext>
              </a:extLst>
            </p:cNvPr>
            <p:cNvSpPr>
              <a:spLocks noChangeArrowheads="1"/>
            </p:cNvSpPr>
            <p:nvPr/>
          </p:nvSpPr>
          <p:spPr bwMode="auto">
            <a:xfrm>
              <a:off x="84780" y="190605"/>
              <a:ext cx="1869876"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第一编：总则</a:t>
              </a:r>
            </a:p>
          </p:txBody>
        </p:sp>
        <p:sp>
          <p:nvSpPr>
            <p:cNvPr id="6" name="流程图: 联系 107">
              <a:extLst>
                <a:ext uri="{FF2B5EF4-FFF2-40B4-BE49-F238E27FC236}">
                  <a16:creationId xmlns:a16="http://schemas.microsoft.com/office/drawing/2014/main" id="{CF9B30DF-B072-496C-88CC-A0CA2399ACF7}"/>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7" name="椭圆 75">
            <a:extLst>
              <a:ext uri="{FF2B5EF4-FFF2-40B4-BE49-F238E27FC236}">
                <a16:creationId xmlns:a16="http://schemas.microsoft.com/office/drawing/2014/main" id="{EB878851-648A-49F5-B67D-9ACC41B4D8CA}"/>
              </a:ext>
            </a:extLst>
          </p:cNvPr>
          <p:cNvSpPr/>
          <p:nvPr/>
        </p:nvSpPr>
        <p:spPr bwMode="auto">
          <a:xfrm>
            <a:off x="1041712" y="2233282"/>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2</a:t>
            </a:r>
          </a:p>
        </p:txBody>
      </p:sp>
      <p:grpSp>
        <p:nvGrpSpPr>
          <p:cNvPr id="8" name="Group 54">
            <a:extLst>
              <a:ext uri="{FF2B5EF4-FFF2-40B4-BE49-F238E27FC236}">
                <a16:creationId xmlns:a16="http://schemas.microsoft.com/office/drawing/2014/main" id="{4EDDB1F7-E489-44D8-9137-769AF8799249}"/>
              </a:ext>
            </a:extLst>
          </p:cNvPr>
          <p:cNvGrpSpPr/>
          <p:nvPr/>
        </p:nvGrpSpPr>
        <p:grpSpPr>
          <a:xfrm>
            <a:off x="1626824" y="2202589"/>
            <a:ext cx="1626764" cy="455382"/>
            <a:chOff x="0" y="190605"/>
            <a:chExt cx="1954656" cy="546719"/>
          </a:xfrm>
        </p:grpSpPr>
        <p:sp>
          <p:nvSpPr>
            <p:cNvPr id="9" name="TextBox 105">
              <a:extLst>
                <a:ext uri="{FF2B5EF4-FFF2-40B4-BE49-F238E27FC236}">
                  <a16:creationId xmlns:a16="http://schemas.microsoft.com/office/drawing/2014/main" id="{BC9314F6-EFFE-497E-90CD-38DDEF66E588}"/>
                </a:ext>
              </a:extLst>
            </p:cNvPr>
            <p:cNvSpPr>
              <a:spLocks noChangeArrowheads="1"/>
            </p:cNvSpPr>
            <p:nvPr/>
          </p:nvSpPr>
          <p:spPr bwMode="auto">
            <a:xfrm>
              <a:off x="84780" y="190605"/>
              <a:ext cx="1869876"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第二编：物权</a:t>
              </a:r>
            </a:p>
          </p:txBody>
        </p:sp>
        <p:sp>
          <p:nvSpPr>
            <p:cNvPr id="10" name="流程图: 联系 107">
              <a:extLst>
                <a:ext uri="{FF2B5EF4-FFF2-40B4-BE49-F238E27FC236}">
                  <a16:creationId xmlns:a16="http://schemas.microsoft.com/office/drawing/2014/main" id="{BD802EB3-6C37-45AC-AB61-E4D1E632767F}"/>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11" name="椭圆 75">
            <a:extLst>
              <a:ext uri="{FF2B5EF4-FFF2-40B4-BE49-F238E27FC236}">
                <a16:creationId xmlns:a16="http://schemas.microsoft.com/office/drawing/2014/main" id="{3E490585-B3E2-473A-A63C-4B1256B0E2EE}"/>
              </a:ext>
            </a:extLst>
          </p:cNvPr>
          <p:cNvSpPr/>
          <p:nvPr/>
        </p:nvSpPr>
        <p:spPr bwMode="auto">
          <a:xfrm>
            <a:off x="1025780" y="2884172"/>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3</a:t>
            </a:r>
          </a:p>
        </p:txBody>
      </p:sp>
      <p:grpSp>
        <p:nvGrpSpPr>
          <p:cNvPr id="12" name="Group 54">
            <a:extLst>
              <a:ext uri="{FF2B5EF4-FFF2-40B4-BE49-F238E27FC236}">
                <a16:creationId xmlns:a16="http://schemas.microsoft.com/office/drawing/2014/main" id="{74160653-6BD6-436B-AEBD-3116E6AC7FF3}"/>
              </a:ext>
            </a:extLst>
          </p:cNvPr>
          <p:cNvGrpSpPr/>
          <p:nvPr/>
        </p:nvGrpSpPr>
        <p:grpSpPr>
          <a:xfrm>
            <a:off x="1610892" y="2853479"/>
            <a:ext cx="1626764" cy="455382"/>
            <a:chOff x="0" y="190605"/>
            <a:chExt cx="1954656" cy="546719"/>
          </a:xfrm>
        </p:grpSpPr>
        <p:sp>
          <p:nvSpPr>
            <p:cNvPr id="13" name="TextBox 105">
              <a:extLst>
                <a:ext uri="{FF2B5EF4-FFF2-40B4-BE49-F238E27FC236}">
                  <a16:creationId xmlns:a16="http://schemas.microsoft.com/office/drawing/2014/main" id="{223BEEF4-6420-47BC-85BA-012AA33DED75}"/>
                </a:ext>
              </a:extLst>
            </p:cNvPr>
            <p:cNvSpPr>
              <a:spLocks noChangeArrowheads="1"/>
            </p:cNvSpPr>
            <p:nvPr/>
          </p:nvSpPr>
          <p:spPr bwMode="auto">
            <a:xfrm>
              <a:off x="84780" y="190605"/>
              <a:ext cx="1869876"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第三编：合同</a:t>
              </a:r>
            </a:p>
          </p:txBody>
        </p:sp>
        <p:sp>
          <p:nvSpPr>
            <p:cNvPr id="14" name="流程图: 联系 107">
              <a:extLst>
                <a:ext uri="{FF2B5EF4-FFF2-40B4-BE49-F238E27FC236}">
                  <a16:creationId xmlns:a16="http://schemas.microsoft.com/office/drawing/2014/main" id="{237A1E39-59C3-4C39-9781-744585C8B6C8}"/>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15" name="椭圆 75">
            <a:extLst>
              <a:ext uri="{FF2B5EF4-FFF2-40B4-BE49-F238E27FC236}">
                <a16:creationId xmlns:a16="http://schemas.microsoft.com/office/drawing/2014/main" id="{718EA232-6A44-4698-A193-1FB4AA43182E}"/>
              </a:ext>
            </a:extLst>
          </p:cNvPr>
          <p:cNvSpPr/>
          <p:nvPr/>
        </p:nvSpPr>
        <p:spPr bwMode="auto">
          <a:xfrm>
            <a:off x="1025780" y="3530114"/>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4</a:t>
            </a:r>
          </a:p>
        </p:txBody>
      </p:sp>
      <p:grpSp>
        <p:nvGrpSpPr>
          <p:cNvPr id="16" name="Group 54">
            <a:extLst>
              <a:ext uri="{FF2B5EF4-FFF2-40B4-BE49-F238E27FC236}">
                <a16:creationId xmlns:a16="http://schemas.microsoft.com/office/drawing/2014/main" id="{75579FCC-0EAE-4112-86F9-963DEAD60BBE}"/>
              </a:ext>
            </a:extLst>
          </p:cNvPr>
          <p:cNvGrpSpPr/>
          <p:nvPr/>
        </p:nvGrpSpPr>
        <p:grpSpPr>
          <a:xfrm>
            <a:off x="1610892" y="3499421"/>
            <a:ext cx="2183348" cy="455382"/>
            <a:chOff x="0" y="190605"/>
            <a:chExt cx="2623426" cy="546719"/>
          </a:xfrm>
        </p:grpSpPr>
        <p:sp>
          <p:nvSpPr>
            <p:cNvPr id="17" name="TextBox 105">
              <a:extLst>
                <a:ext uri="{FF2B5EF4-FFF2-40B4-BE49-F238E27FC236}">
                  <a16:creationId xmlns:a16="http://schemas.microsoft.com/office/drawing/2014/main" id="{BB2D5672-2F6B-41AA-88ED-4A6E773652F8}"/>
                </a:ext>
              </a:extLst>
            </p:cNvPr>
            <p:cNvSpPr>
              <a:spLocks noChangeArrowheads="1"/>
            </p:cNvSpPr>
            <p:nvPr/>
          </p:nvSpPr>
          <p:spPr bwMode="auto">
            <a:xfrm>
              <a:off x="84779" y="190605"/>
              <a:ext cx="2538647"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第四编：人格权</a:t>
              </a:r>
            </a:p>
          </p:txBody>
        </p:sp>
        <p:sp>
          <p:nvSpPr>
            <p:cNvPr id="18" name="流程图: 联系 107">
              <a:extLst>
                <a:ext uri="{FF2B5EF4-FFF2-40B4-BE49-F238E27FC236}">
                  <a16:creationId xmlns:a16="http://schemas.microsoft.com/office/drawing/2014/main" id="{DEECB398-69A3-4AC2-AC91-7643AA828860}"/>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19" name="椭圆 75">
            <a:extLst>
              <a:ext uri="{FF2B5EF4-FFF2-40B4-BE49-F238E27FC236}">
                <a16:creationId xmlns:a16="http://schemas.microsoft.com/office/drawing/2014/main" id="{553F585F-A797-4030-8CAA-A289E2106CB2}"/>
              </a:ext>
            </a:extLst>
          </p:cNvPr>
          <p:cNvSpPr/>
          <p:nvPr/>
        </p:nvSpPr>
        <p:spPr bwMode="auto">
          <a:xfrm>
            <a:off x="1050858" y="4165587"/>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5</a:t>
            </a:r>
          </a:p>
        </p:txBody>
      </p:sp>
      <p:grpSp>
        <p:nvGrpSpPr>
          <p:cNvPr id="20" name="Group 54">
            <a:extLst>
              <a:ext uri="{FF2B5EF4-FFF2-40B4-BE49-F238E27FC236}">
                <a16:creationId xmlns:a16="http://schemas.microsoft.com/office/drawing/2014/main" id="{7CB21158-1C1A-40EC-B447-46C1B1C6B8A4}"/>
              </a:ext>
            </a:extLst>
          </p:cNvPr>
          <p:cNvGrpSpPr/>
          <p:nvPr/>
        </p:nvGrpSpPr>
        <p:grpSpPr>
          <a:xfrm>
            <a:off x="1635970" y="4134894"/>
            <a:ext cx="2183348" cy="455382"/>
            <a:chOff x="0" y="190605"/>
            <a:chExt cx="2623426" cy="546719"/>
          </a:xfrm>
        </p:grpSpPr>
        <p:sp>
          <p:nvSpPr>
            <p:cNvPr id="21" name="TextBox 105">
              <a:extLst>
                <a:ext uri="{FF2B5EF4-FFF2-40B4-BE49-F238E27FC236}">
                  <a16:creationId xmlns:a16="http://schemas.microsoft.com/office/drawing/2014/main" id="{A20C1869-F92B-4A4F-BEA9-E06866639258}"/>
                </a:ext>
              </a:extLst>
            </p:cNvPr>
            <p:cNvSpPr>
              <a:spLocks noChangeArrowheads="1"/>
            </p:cNvSpPr>
            <p:nvPr/>
          </p:nvSpPr>
          <p:spPr bwMode="auto">
            <a:xfrm>
              <a:off x="84779" y="190605"/>
              <a:ext cx="2538647"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第五编：婚姻家庭</a:t>
              </a:r>
            </a:p>
          </p:txBody>
        </p:sp>
        <p:sp>
          <p:nvSpPr>
            <p:cNvPr id="22" name="流程图: 联系 107">
              <a:extLst>
                <a:ext uri="{FF2B5EF4-FFF2-40B4-BE49-F238E27FC236}">
                  <a16:creationId xmlns:a16="http://schemas.microsoft.com/office/drawing/2014/main" id="{A6CB2773-D452-4A93-84FE-D28075317030}"/>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23" name="椭圆 75">
            <a:extLst>
              <a:ext uri="{FF2B5EF4-FFF2-40B4-BE49-F238E27FC236}">
                <a16:creationId xmlns:a16="http://schemas.microsoft.com/office/drawing/2014/main" id="{E759F0A6-839D-492D-A114-9FA7090BE2B4}"/>
              </a:ext>
            </a:extLst>
          </p:cNvPr>
          <p:cNvSpPr/>
          <p:nvPr/>
        </p:nvSpPr>
        <p:spPr bwMode="auto">
          <a:xfrm>
            <a:off x="1050858" y="4774523"/>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6</a:t>
            </a:r>
          </a:p>
        </p:txBody>
      </p:sp>
      <p:grpSp>
        <p:nvGrpSpPr>
          <p:cNvPr id="24" name="Group 54">
            <a:extLst>
              <a:ext uri="{FF2B5EF4-FFF2-40B4-BE49-F238E27FC236}">
                <a16:creationId xmlns:a16="http://schemas.microsoft.com/office/drawing/2014/main" id="{86EF942B-8E8B-45DA-A751-BB92BBE45E7F}"/>
              </a:ext>
            </a:extLst>
          </p:cNvPr>
          <p:cNvGrpSpPr/>
          <p:nvPr/>
        </p:nvGrpSpPr>
        <p:grpSpPr>
          <a:xfrm>
            <a:off x="1635970" y="4743830"/>
            <a:ext cx="2183348" cy="455382"/>
            <a:chOff x="0" y="190605"/>
            <a:chExt cx="2623426" cy="546719"/>
          </a:xfrm>
        </p:grpSpPr>
        <p:sp>
          <p:nvSpPr>
            <p:cNvPr id="25" name="TextBox 105">
              <a:extLst>
                <a:ext uri="{FF2B5EF4-FFF2-40B4-BE49-F238E27FC236}">
                  <a16:creationId xmlns:a16="http://schemas.microsoft.com/office/drawing/2014/main" id="{F9BF5078-F13E-4DCA-AFAC-B5A0E5B6FA30}"/>
                </a:ext>
              </a:extLst>
            </p:cNvPr>
            <p:cNvSpPr>
              <a:spLocks noChangeArrowheads="1"/>
            </p:cNvSpPr>
            <p:nvPr/>
          </p:nvSpPr>
          <p:spPr bwMode="auto">
            <a:xfrm>
              <a:off x="84779" y="190605"/>
              <a:ext cx="2538647"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   第六编：继承</a:t>
              </a:r>
            </a:p>
          </p:txBody>
        </p:sp>
        <p:sp>
          <p:nvSpPr>
            <p:cNvPr id="26" name="流程图: 联系 107">
              <a:extLst>
                <a:ext uri="{FF2B5EF4-FFF2-40B4-BE49-F238E27FC236}">
                  <a16:creationId xmlns:a16="http://schemas.microsoft.com/office/drawing/2014/main" id="{36CB5147-B501-4D28-8568-5D2803F25503}"/>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27" name="椭圆 75">
            <a:extLst>
              <a:ext uri="{FF2B5EF4-FFF2-40B4-BE49-F238E27FC236}">
                <a16:creationId xmlns:a16="http://schemas.microsoft.com/office/drawing/2014/main" id="{10F4320E-3B1E-4504-8595-CD1B6CC258C6}"/>
              </a:ext>
            </a:extLst>
          </p:cNvPr>
          <p:cNvSpPr/>
          <p:nvPr/>
        </p:nvSpPr>
        <p:spPr bwMode="auto">
          <a:xfrm>
            <a:off x="1049822" y="5366326"/>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7</a:t>
            </a:r>
          </a:p>
        </p:txBody>
      </p:sp>
      <p:grpSp>
        <p:nvGrpSpPr>
          <p:cNvPr id="28" name="Group 54">
            <a:extLst>
              <a:ext uri="{FF2B5EF4-FFF2-40B4-BE49-F238E27FC236}">
                <a16:creationId xmlns:a16="http://schemas.microsoft.com/office/drawing/2014/main" id="{DF33678D-72C9-4666-AE23-E6D59F7993B1}"/>
              </a:ext>
            </a:extLst>
          </p:cNvPr>
          <p:cNvGrpSpPr/>
          <p:nvPr/>
        </p:nvGrpSpPr>
        <p:grpSpPr>
          <a:xfrm>
            <a:off x="1634934" y="5335633"/>
            <a:ext cx="2183348" cy="455382"/>
            <a:chOff x="0" y="190605"/>
            <a:chExt cx="2623426" cy="546719"/>
          </a:xfrm>
        </p:grpSpPr>
        <p:sp>
          <p:nvSpPr>
            <p:cNvPr id="29" name="TextBox 105">
              <a:extLst>
                <a:ext uri="{FF2B5EF4-FFF2-40B4-BE49-F238E27FC236}">
                  <a16:creationId xmlns:a16="http://schemas.microsoft.com/office/drawing/2014/main" id="{6B2F4FDF-5101-454E-A03A-C1E99842518E}"/>
                </a:ext>
              </a:extLst>
            </p:cNvPr>
            <p:cNvSpPr>
              <a:spLocks noChangeArrowheads="1"/>
            </p:cNvSpPr>
            <p:nvPr/>
          </p:nvSpPr>
          <p:spPr bwMode="auto">
            <a:xfrm>
              <a:off x="84779" y="190605"/>
              <a:ext cx="2538647"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1800" u="none">
                  <a:ln>
                    <a:noFill/>
                  </a:ln>
                  <a:solidFill>
                    <a:srgbClr val="F17475">
                      <a:lumMod val="50000"/>
                    </a:srgbClr>
                  </a:solidFill>
                  <a:effectLst/>
                  <a:uLnTx/>
                  <a:uFillTx/>
                  <a:latin typeface="+mn-lt"/>
                  <a:ea typeface="+mn-ea"/>
                  <a:cs typeface="+mn-ea"/>
                  <a:sym typeface="+mn-lt"/>
                </a:rPr>
                <a:t>第七编：侵权责任</a:t>
              </a:r>
            </a:p>
          </p:txBody>
        </p:sp>
        <p:sp>
          <p:nvSpPr>
            <p:cNvPr id="30" name="流程图: 联系 107">
              <a:extLst>
                <a:ext uri="{FF2B5EF4-FFF2-40B4-BE49-F238E27FC236}">
                  <a16:creationId xmlns:a16="http://schemas.microsoft.com/office/drawing/2014/main" id="{37D87D12-7417-46E8-9D59-255E9DA2DCD5}"/>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31" name="椭圆 75">
            <a:extLst>
              <a:ext uri="{FF2B5EF4-FFF2-40B4-BE49-F238E27FC236}">
                <a16:creationId xmlns:a16="http://schemas.microsoft.com/office/drawing/2014/main" id="{D759CE8D-296B-45D2-94DB-DCB06A4ACDA8}"/>
              </a:ext>
            </a:extLst>
          </p:cNvPr>
          <p:cNvSpPr/>
          <p:nvPr/>
        </p:nvSpPr>
        <p:spPr bwMode="auto">
          <a:xfrm>
            <a:off x="1057800" y="5958129"/>
            <a:ext cx="418689" cy="420010"/>
          </a:xfrm>
          <a:prstGeom prst="ellipse">
            <a:avLst/>
          </a:prstGeom>
          <a:solidFill>
            <a:srgbClr val="C00000"/>
          </a:solidFill>
          <a:ln w="76200">
            <a:solidFill>
              <a:srgbClr val="C00000">
                <a:alpha val="63136"/>
              </a:srgbClr>
            </a:solidFill>
            <a:round/>
          </a:ln>
        </p:spPr>
        <p:txBody>
          <a:bodyPr anchor="ctr" bIns="45718" lIns="91436" rIns="91436" tIns="45718"/>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800" u="none">
                <a:ln>
                  <a:noFill/>
                </a:ln>
                <a:solidFill>
                  <a:srgbClr val="FFFFFF"/>
                </a:solidFill>
                <a:effectLst/>
                <a:uLnTx/>
                <a:uFillTx/>
                <a:latin typeface="+mn-lt"/>
                <a:ea typeface="+mn-ea"/>
                <a:cs typeface="+mn-ea"/>
                <a:sym typeface="+mn-lt"/>
              </a:rPr>
              <a:t>8</a:t>
            </a:r>
          </a:p>
        </p:txBody>
      </p:sp>
      <p:grpSp>
        <p:nvGrpSpPr>
          <p:cNvPr id="32" name="Group 54">
            <a:extLst>
              <a:ext uri="{FF2B5EF4-FFF2-40B4-BE49-F238E27FC236}">
                <a16:creationId xmlns:a16="http://schemas.microsoft.com/office/drawing/2014/main" id="{9CF843B9-3243-4049-AA65-0058E15E472C}"/>
              </a:ext>
            </a:extLst>
          </p:cNvPr>
          <p:cNvGrpSpPr/>
          <p:nvPr/>
        </p:nvGrpSpPr>
        <p:grpSpPr>
          <a:xfrm>
            <a:off x="1642912" y="5927436"/>
            <a:ext cx="1626764" cy="455382"/>
            <a:chOff x="0" y="190605"/>
            <a:chExt cx="1954656" cy="546719"/>
          </a:xfrm>
        </p:grpSpPr>
        <p:sp>
          <p:nvSpPr>
            <p:cNvPr id="33" name="TextBox 105">
              <a:extLst>
                <a:ext uri="{FF2B5EF4-FFF2-40B4-BE49-F238E27FC236}">
                  <a16:creationId xmlns:a16="http://schemas.microsoft.com/office/drawing/2014/main" id="{697E8A1E-F7DC-4745-8CC6-127351D7D124}"/>
                </a:ext>
              </a:extLst>
            </p:cNvPr>
            <p:cNvSpPr>
              <a:spLocks noChangeArrowheads="1"/>
            </p:cNvSpPr>
            <p:nvPr/>
          </p:nvSpPr>
          <p:spPr bwMode="auto">
            <a:xfrm>
              <a:off x="84780" y="190605"/>
              <a:ext cx="1869876" cy="546719"/>
            </a:xfrm>
            <a:prstGeom prst="roundRect">
              <a:avLst>
                <a:gd fmla="val 8176" name="adj"/>
              </a:avLst>
            </a:prstGeom>
            <a:noFill/>
            <a:ln w="19050">
              <a:solidFill>
                <a:srgbClr val="C00000"/>
              </a:solidFill>
              <a:round/>
            </a:ln>
            <a:extLst>
              <a:ext uri="{909E8E84-426E-40DD-AFC4-6F175D3DCCD1}">
                <a14:hiddenFill>
                  <a:solidFill>
                    <a:srgbClr val="FFFFFF"/>
                  </a:solidFill>
                </a14:hiddenFill>
              </a:ext>
            </a:extLst>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2400" u="none">
                  <a:ln>
                    <a:noFill/>
                  </a:ln>
                  <a:solidFill>
                    <a:srgbClr val="F17475">
                      <a:lumMod val="50000"/>
                    </a:srgbClr>
                  </a:solidFill>
                  <a:effectLst/>
                  <a:uLnTx/>
                  <a:uFillTx/>
                  <a:latin typeface="+mn-lt"/>
                  <a:ea typeface="+mn-ea"/>
                  <a:cs typeface="+mn-ea"/>
                  <a:sym typeface="+mn-lt"/>
                </a:rPr>
                <a:t>附  则</a:t>
              </a:r>
            </a:p>
          </p:txBody>
        </p:sp>
        <p:sp>
          <p:nvSpPr>
            <p:cNvPr id="34" name="流程图: 联系 107">
              <a:extLst>
                <a:ext uri="{FF2B5EF4-FFF2-40B4-BE49-F238E27FC236}">
                  <a16:creationId xmlns:a16="http://schemas.microsoft.com/office/drawing/2014/main" id="{229159C2-50BF-4865-A856-A59AA7C037FE}"/>
                </a:ext>
              </a:extLst>
            </p:cNvPr>
            <p:cNvSpPr>
              <a:spLocks noChangeArrowheads="1"/>
            </p:cNvSpPr>
            <p:nvPr/>
          </p:nvSpPr>
          <p:spPr bwMode="auto">
            <a:xfrm>
              <a:off x="0" y="403951"/>
              <a:ext cx="169590" cy="169589"/>
            </a:xfrm>
            <a:prstGeom prst="flowChartConnector">
              <a:avLst/>
            </a:prstGeom>
            <a:solidFill>
              <a:srgbClr val="C00000"/>
            </a:solidFill>
            <a:ln w="25400">
              <a:solidFill>
                <a:srgbClr val="D8D8D8"/>
              </a:solidFill>
              <a:round/>
            </a:ln>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rgbClr val="000000"/>
                </a:solidFill>
                <a:effectLst/>
                <a:uLnTx/>
                <a:uFillTx/>
                <a:latin typeface="+mn-lt"/>
                <a:ea typeface="+mn-ea"/>
                <a:cs typeface="+mn-ea"/>
                <a:sym typeface="+mn-lt"/>
              </a:endParaRPr>
            </a:p>
          </p:txBody>
        </p:sp>
      </p:grpSp>
      <p:sp>
        <p:nvSpPr>
          <p:cNvPr id="37" name="TextBox 50">
            <a:extLst>
              <a:ext uri="{FF2B5EF4-FFF2-40B4-BE49-F238E27FC236}">
                <a16:creationId xmlns:a16="http://schemas.microsoft.com/office/drawing/2014/main" id="{FC495509-E3EE-4C17-9D7C-C1985655FD6A}"/>
              </a:ext>
            </a:extLst>
          </p:cNvPr>
          <p:cNvSpPr txBox="1"/>
          <p:nvPr/>
        </p:nvSpPr>
        <p:spPr>
          <a:xfrm>
            <a:off x="4819479" y="1350545"/>
            <a:ext cx="7843217" cy="518160"/>
          </a:xfrm>
          <a:prstGeom prst="rect">
            <a:avLst/>
          </a:prstGeom>
          <a:noFill/>
        </p:spPr>
        <p:txBody>
          <a:bodyPr rtlCol="0" wrap="square">
            <a:spAutoFit/>
          </a:bodyPr>
          <a:lstStyle/>
          <a:p>
            <a:pPr defTabSz="912813" fontAlgn="base">
              <a:spcBef>
                <a:spcPct val="0"/>
              </a:spcBef>
              <a:spcAft>
                <a:spcPct val="0"/>
              </a:spcAft>
              <a:defRPr/>
            </a:pPr>
            <a:r>
              <a:rPr altLang="en-US" b="1" baseline="0" cap="none" i="0" kern="1200" kumimoji="0" lang="zh-CN" noProof="0" normalizeH="0" spc="0" strike="noStrike" sz="2800" u="none">
                <a:ln>
                  <a:noFill/>
                </a:ln>
                <a:solidFill>
                  <a:srgbClr val="C00000"/>
                </a:solidFill>
                <a:effectLst/>
                <a:uLnTx/>
                <a:uFillTx/>
                <a:cs typeface="+mn-ea"/>
                <a:sym typeface="+mn-lt"/>
              </a:rPr>
              <a:t>民法典草案的主要内容共7编1260条</a:t>
            </a:r>
          </a:p>
        </p:txBody>
      </p:sp>
      <p:pic>
        <p:nvPicPr>
          <p:cNvPr descr="图片包含 游戏机  描述已自动生成" id="38" name="图片 37">
            <a:extLst>
              <a:ext uri="{FF2B5EF4-FFF2-40B4-BE49-F238E27FC236}">
                <a16:creationId xmlns:a16="http://schemas.microsoft.com/office/drawing/2014/main" id="{4031E736-2188-4F5B-8DB5-EBA1858B3CE0}"/>
              </a:ext>
            </a:extLst>
          </p:cNvPr>
          <p:cNvPicPr>
            <a:picLocks noChangeAspect="1"/>
          </p:cNvPicPr>
          <p:nvPr/>
        </p:nvPicPr>
        <p:blipFill>
          <a:blip r:embed="rId2">
            <a:extLst>
              <a:ext uri="{28A0092B-C50C-407E-A947-70E740481C1C}">
                <a14:useLocalDpi val="0"/>
              </a:ext>
            </a:extLst>
          </a:blip>
          <a:stretch>
            <a:fillRect/>
          </a:stretch>
        </p:blipFill>
        <p:spPr>
          <a:xfrm>
            <a:off x="6225565" y="2005507"/>
            <a:ext cx="4716369" cy="4919143"/>
          </a:xfrm>
          <a:prstGeom prst="rect">
            <a:avLst/>
          </a:prstGeom>
        </p:spPr>
      </p:pic>
    </p:spTree>
    <p:extLst>
      <p:ext uri="{BB962C8B-B14F-4D97-AF65-F5344CB8AC3E}">
        <p14:creationId val="254728713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6"/>
                                        </p:tgtEl>
                                        <p:attrNameLst>
                                          <p:attrName>style.visibility</p:attrName>
                                        </p:attrNameLst>
                                      </p:cBhvr>
                                      <p:to>
                                        <p:strVal val="visible"/>
                                      </p:to>
                                    </p:set>
                                    <p:animEffect filter="wipe(down)"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3"/>
                                        </p:tgtEl>
                                        <p:attrNameLst>
                                          <p:attrName>ppt_y</p:attrName>
                                        </p:attrNameLst>
                                      </p:cBhvr>
                                      <p:tavLst>
                                        <p:tav tm="0">
                                          <p:val>
                                            <p:strVal val="#ppt_y"/>
                                          </p:val>
                                        </p:tav>
                                        <p:tav tm="100000">
                                          <p:val>
                                            <p:strVal val="#ppt_y"/>
                                          </p:val>
                                        </p:tav>
                                      </p:tavLst>
                                    </p:anim>
                                    <p:anim calcmode="lin" valueType="num">
                                      <p:cBhvr>
                                        <p:cTn dur="500" fill="hold" id="13"/>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3"/>
                                        </p:tgtEl>
                                        <p:attrNameLst>
                                          <p:attrName>ppt_w</p:attrName>
                                        </p:attrNameLst>
                                      </p:cBhvr>
                                      <p:tavLst>
                                        <p:tav tm="0">
                                          <p:val>
                                            <p:strVal val="#ppt_w/10"/>
                                          </p:val>
                                        </p:tav>
                                        <p:tav tm="50000">
                                          <p:val>
                                            <p:strVal val="#ppt_w+.01"/>
                                          </p:val>
                                        </p:tav>
                                        <p:tav tm="100000">
                                          <p:val>
                                            <p:strVal val="#ppt_w"/>
                                          </p:val>
                                        </p:tav>
                                      </p:tavLst>
                                    </p:anim>
                                    <p:animEffect filter="">
                                      <p:cBhvr>
                                        <p:cTn dur="500" id="15" tmFilter="0,0; .5, 1; 1, 1"/>
                                        <p:tgtEl>
                                          <p:spTgt spid="3"/>
                                        </p:tgtEl>
                                      </p:cBhvr>
                                    </p:animEffect>
                                  </p:childTnLst>
                                </p:cTn>
                              </p:par>
                              <p:par>
                                <p:cTn fill="hold" id="16" nodeType="with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ppt_x</p:attrName>
                                        </p:attrNameLst>
                                      </p:cBhvr>
                                      <p:tavLst>
                                        <p:tav tm="0">
                                          <p:val>
                                            <p:strVal val="1+#ppt_w/2"/>
                                          </p:val>
                                        </p:tav>
                                        <p:tav tm="100000">
                                          <p:val>
                                            <p:strVal val="#ppt_x"/>
                                          </p:val>
                                        </p:tav>
                                      </p:tavLst>
                                    </p:anim>
                                    <p:anim calcmode="lin" valueType="num">
                                      <p:cBhvr>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7"/>
                                        </p:tgtEl>
                                        <p:attrNameLst>
                                          <p:attrName>ppt_y</p:attrName>
                                        </p:attrNameLst>
                                      </p:cBhvr>
                                      <p:tavLst>
                                        <p:tav tm="0">
                                          <p:val>
                                            <p:strVal val="#ppt_y"/>
                                          </p:val>
                                        </p:tav>
                                        <p:tav tm="100000">
                                          <p:val>
                                            <p:strVal val="#ppt_y"/>
                                          </p:val>
                                        </p:tav>
                                      </p:tavLst>
                                    </p:anim>
                                    <p:anim calcmode="lin" valueType="num">
                                      <p:cBhvr>
                                        <p:cTn dur="500" fill="hold" id="2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7"/>
                                        </p:tgtEl>
                                        <p:attrNameLst>
                                          <p:attrName>ppt_w</p:attrName>
                                        </p:attrNameLst>
                                      </p:cBhvr>
                                      <p:tavLst>
                                        <p:tav tm="0">
                                          <p:val>
                                            <p:strVal val="#ppt_w/10"/>
                                          </p:val>
                                        </p:tav>
                                        <p:tav tm="50000">
                                          <p:val>
                                            <p:strVal val="#ppt_w+.01"/>
                                          </p:val>
                                        </p:tav>
                                        <p:tav tm="100000">
                                          <p:val>
                                            <p:strVal val="#ppt_w"/>
                                          </p:val>
                                        </p:tav>
                                      </p:tavLst>
                                    </p:anim>
                                    <p:animEffect filter="">
                                      <p:cBhvr>
                                        <p:cTn dur="500" id="27" tmFilter="0,0; .5, 1; 1, 1"/>
                                        <p:tgtEl>
                                          <p:spTgt spid="7"/>
                                        </p:tgtEl>
                                      </p:cBhvr>
                                    </p:animEffect>
                                  </p:childTnLst>
                                </p:cTn>
                              </p:par>
                              <p:par>
                                <p:cTn fill="hold" id="28" nodeType="withEffect" presetClass="entr" presetID="2" presetSubtype="2">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p:cTn dur="500" fill="hold" id="30"/>
                                        <p:tgtEl>
                                          <p:spTgt spid="8"/>
                                        </p:tgtEl>
                                        <p:attrNameLst>
                                          <p:attrName>ppt_x</p:attrName>
                                        </p:attrNameLst>
                                      </p:cBhvr>
                                      <p:tavLst>
                                        <p:tav tm="0">
                                          <p:val>
                                            <p:strVal val="1+#ppt_w/2"/>
                                          </p:val>
                                        </p:tav>
                                        <p:tav tm="100000">
                                          <p:val>
                                            <p:strVal val="#ppt_x"/>
                                          </p:val>
                                        </p:tav>
                                      </p:tavLst>
                                    </p:anim>
                                    <p:anim calcmode="lin" valueType="num">
                                      <p:cBhvr>
                                        <p:cTn dur="500" fill="hold" id="31"/>
                                        <p:tgtEl>
                                          <p:spTgt spid="8"/>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
                                      <p:cBhvr>
                                        <p:cTn dur="500" id="39" tmFilter="0,0; .5, 1; 1, 1"/>
                                        <p:tgtEl>
                                          <p:spTgt spid="11"/>
                                        </p:tgtEl>
                                      </p:cBhvr>
                                    </p:animEffect>
                                  </p:childTnLst>
                                </p:cTn>
                              </p:par>
                              <p:par>
                                <p:cTn fill="hold" id="40" nodeType="withEffect" presetClass="entr" presetID="2" presetSubtype="2">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500" fill="hold" id="42"/>
                                        <p:tgtEl>
                                          <p:spTgt spid="12"/>
                                        </p:tgtEl>
                                        <p:attrNameLst>
                                          <p:attrName>ppt_x</p:attrName>
                                        </p:attrNameLst>
                                      </p:cBhvr>
                                      <p:tavLst>
                                        <p:tav tm="0">
                                          <p:val>
                                            <p:strVal val="1+#ppt_w/2"/>
                                          </p:val>
                                        </p:tav>
                                        <p:tav tm="100000">
                                          <p:val>
                                            <p:strVal val="#ppt_x"/>
                                          </p:val>
                                        </p:tav>
                                      </p:tavLst>
                                    </p:anim>
                                    <p:anim calcmode="lin" valueType="num">
                                      <p:cBhvr>
                                        <p:cTn dur="500" fill="hold" id="43"/>
                                        <p:tgtEl>
                                          <p:spTgt spid="12"/>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15"/>
                                        </p:tgtEl>
                                        <p:attrNameLst>
                                          <p:attrName>ppt_y</p:attrName>
                                        </p:attrNameLst>
                                      </p:cBhvr>
                                      <p:tavLst>
                                        <p:tav tm="0">
                                          <p:val>
                                            <p:strVal val="#ppt_y"/>
                                          </p:val>
                                        </p:tav>
                                        <p:tav tm="100000">
                                          <p:val>
                                            <p:strVal val="#ppt_y"/>
                                          </p:val>
                                        </p:tav>
                                      </p:tavLst>
                                    </p:anim>
                                    <p:anim calcmode="lin" valueType="num">
                                      <p:cBhvr>
                                        <p:cTn dur="500" fill="hold" id="49"/>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15"/>
                                        </p:tgtEl>
                                        <p:attrNameLst>
                                          <p:attrName>ppt_w</p:attrName>
                                        </p:attrNameLst>
                                      </p:cBhvr>
                                      <p:tavLst>
                                        <p:tav tm="0">
                                          <p:val>
                                            <p:strVal val="#ppt_w/10"/>
                                          </p:val>
                                        </p:tav>
                                        <p:tav tm="50000">
                                          <p:val>
                                            <p:strVal val="#ppt_w+.01"/>
                                          </p:val>
                                        </p:tav>
                                        <p:tav tm="100000">
                                          <p:val>
                                            <p:strVal val="#ppt_w"/>
                                          </p:val>
                                        </p:tav>
                                      </p:tavLst>
                                    </p:anim>
                                    <p:animEffect filter="">
                                      <p:cBhvr>
                                        <p:cTn dur="500" id="51" tmFilter="0,0; .5, 1; 1, 1"/>
                                        <p:tgtEl>
                                          <p:spTgt spid="15"/>
                                        </p:tgtEl>
                                      </p:cBhvr>
                                    </p:animEffect>
                                  </p:childTnLst>
                                </p:cTn>
                              </p:par>
                              <p:par>
                                <p:cTn fill="hold" id="52" nodeType="withEffect" presetClass="entr" presetID="2" presetSubtype="2">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p:cTn dur="500" fill="hold" id="54"/>
                                        <p:tgtEl>
                                          <p:spTgt spid="16"/>
                                        </p:tgtEl>
                                        <p:attrNameLst>
                                          <p:attrName>ppt_x</p:attrName>
                                        </p:attrNameLst>
                                      </p:cBhvr>
                                      <p:tavLst>
                                        <p:tav tm="0">
                                          <p:val>
                                            <p:strVal val="1+#ppt_w/2"/>
                                          </p:val>
                                        </p:tav>
                                        <p:tav tm="100000">
                                          <p:val>
                                            <p:strVal val="#ppt_x"/>
                                          </p:val>
                                        </p:tav>
                                      </p:tavLst>
                                    </p:anim>
                                    <p:anim calcmode="lin" valueType="num">
                                      <p:cBhvr>
                                        <p:cTn dur="500" fill="hold" id="55"/>
                                        <p:tgtEl>
                                          <p:spTgt spid="16"/>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1" presetSubtype="0">
                                  <p:stCondLst>
                                    <p:cond delay="0"/>
                                  </p:stCondLst>
                                  <p:iterate type="lt">
                                    <p:tmPct val="10000"/>
                                  </p:iterate>
                                  <p:childTnLst>
                                    <p:set>
                                      <p:cBhvr>
                                        <p:cTn dur="1" fill="hold" id="58">
                                          <p:stCondLst>
                                            <p:cond delay="0"/>
                                          </p:stCondLst>
                                        </p:cTn>
                                        <p:tgtEl>
                                          <p:spTgt spid="19"/>
                                        </p:tgtEl>
                                        <p:attrNameLst>
                                          <p:attrName>style.visibility</p:attrName>
                                        </p:attrNameLst>
                                      </p:cBhvr>
                                      <p:to>
                                        <p:strVal val="visible"/>
                                      </p:to>
                                    </p:set>
                                    <p:anim calcmode="lin" valueType="num">
                                      <p:cBhvr>
                                        <p:cTn dur="500" fill="hold" id="59"/>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0"/>
                                        <p:tgtEl>
                                          <p:spTgt spid="19"/>
                                        </p:tgtEl>
                                        <p:attrNameLst>
                                          <p:attrName>ppt_y</p:attrName>
                                        </p:attrNameLst>
                                      </p:cBhvr>
                                      <p:tavLst>
                                        <p:tav tm="0">
                                          <p:val>
                                            <p:strVal val="#ppt_y"/>
                                          </p:val>
                                        </p:tav>
                                        <p:tav tm="100000">
                                          <p:val>
                                            <p:strVal val="#ppt_y"/>
                                          </p:val>
                                        </p:tav>
                                      </p:tavLst>
                                    </p:anim>
                                    <p:anim calcmode="lin" valueType="num">
                                      <p:cBhvr>
                                        <p:cTn dur="500" fill="hold" id="61"/>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2"/>
                                        <p:tgtEl>
                                          <p:spTgt spid="19"/>
                                        </p:tgtEl>
                                        <p:attrNameLst>
                                          <p:attrName>ppt_w</p:attrName>
                                        </p:attrNameLst>
                                      </p:cBhvr>
                                      <p:tavLst>
                                        <p:tav tm="0">
                                          <p:val>
                                            <p:strVal val="#ppt_w/10"/>
                                          </p:val>
                                        </p:tav>
                                        <p:tav tm="50000">
                                          <p:val>
                                            <p:strVal val="#ppt_w+.01"/>
                                          </p:val>
                                        </p:tav>
                                        <p:tav tm="100000">
                                          <p:val>
                                            <p:strVal val="#ppt_w"/>
                                          </p:val>
                                        </p:tav>
                                      </p:tavLst>
                                    </p:anim>
                                    <p:animEffect filter="">
                                      <p:cBhvr>
                                        <p:cTn dur="500" id="63" tmFilter="0,0; .5, 1; 1, 1"/>
                                        <p:tgtEl>
                                          <p:spTgt spid="19"/>
                                        </p:tgtEl>
                                      </p:cBhvr>
                                    </p:animEffect>
                                  </p:childTnLst>
                                </p:cTn>
                              </p:par>
                              <p:par>
                                <p:cTn fill="hold" id="64" nodeType="withEffect" presetClass="entr" presetID="2" presetSubtype="2">
                                  <p:stCondLst>
                                    <p:cond delay="0"/>
                                  </p:stCondLst>
                                  <p:childTnLst>
                                    <p:set>
                                      <p:cBhvr>
                                        <p:cTn dur="1" fill="hold" id="65">
                                          <p:stCondLst>
                                            <p:cond delay="0"/>
                                          </p:stCondLst>
                                        </p:cTn>
                                        <p:tgtEl>
                                          <p:spTgt spid="20"/>
                                        </p:tgtEl>
                                        <p:attrNameLst>
                                          <p:attrName>style.visibility</p:attrName>
                                        </p:attrNameLst>
                                      </p:cBhvr>
                                      <p:to>
                                        <p:strVal val="visible"/>
                                      </p:to>
                                    </p:set>
                                    <p:anim calcmode="lin" valueType="num">
                                      <p:cBhvr>
                                        <p:cTn dur="500" fill="hold" id="66"/>
                                        <p:tgtEl>
                                          <p:spTgt spid="20"/>
                                        </p:tgtEl>
                                        <p:attrNameLst>
                                          <p:attrName>ppt_x</p:attrName>
                                        </p:attrNameLst>
                                      </p:cBhvr>
                                      <p:tavLst>
                                        <p:tav tm="0">
                                          <p:val>
                                            <p:strVal val="1+#ppt_w/2"/>
                                          </p:val>
                                        </p:tav>
                                        <p:tav tm="100000">
                                          <p:val>
                                            <p:strVal val="#ppt_x"/>
                                          </p:val>
                                        </p:tav>
                                      </p:tavLst>
                                    </p:anim>
                                    <p:anim calcmode="lin" valueType="num">
                                      <p:cBhvr>
                                        <p:cTn dur="500" fill="hold" id="67"/>
                                        <p:tgtEl>
                                          <p:spTgt spid="20"/>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1" presetSubtype="0">
                                  <p:stCondLst>
                                    <p:cond delay="0"/>
                                  </p:stCondLst>
                                  <p:iterate type="lt">
                                    <p:tmPct val="10000"/>
                                  </p:iterate>
                                  <p:childTnLst>
                                    <p:set>
                                      <p:cBhvr>
                                        <p:cTn dur="1" fill="hold" id="70">
                                          <p:stCondLst>
                                            <p:cond delay="0"/>
                                          </p:stCondLst>
                                        </p:cTn>
                                        <p:tgtEl>
                                          <p:spTgt spid="23"/>
                                        </p:tgtEl>
                                        <p:attrNameLst>
                                          <p:attrName>style.visibility</p:attrName>
                                        </p:attrNameLst>
                                      </p:cBhvr>
                                      <p:to>
                                        <p:strVal val="visible"/>
                                      </p:to>
                                    </p:set>
                                    <p:anim calcmode="lin" valueType="num">
                                      <p:cBhvr>
                                        <p:cTn dur="500" fill="hold" id="7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2"/>
                                        <p:tgtEl>
                                          <p:spTgt spid="23"/>
                                        </p:tgtEl>
                                        <p:attrNameLst>
                                          <p:attrName>ppt_y</p:attrName>
                                        </p:attrNameLst>
                                      </p:cBhvr>
                                      <p:tavLst>
                                        <p:tav tm="0">
                                          <p:val>
                                            <p:strVal val="#ppt_y"/>
                                          </p:val>
                                        </p:tav>
                                        <p:tav tm="100000">
                                          <p:val>
                                            <p:strVal val="#ppt_y"/>
                                          </p:val>
                                        </p:tav>
                                      </p:tavLst>
                                    </p:anim>
                                    <p:anim calcmode="lin" valueType="num">
                                      <p:cBhvr>
                                        <p:cTn dur="500" fill="hold" id="7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4"/>
                                        <p:tgtEl>
                                          <p:spTgt spid="23"/>
                                        </p:tgtEl>
                                        <p:attrNameLst>
                                          <p:attrName>ppt_w</p:attrName>
                                        </p:attrNameLst>
                                      </p:cBhvr>
                                      <p:tavLst>
                                        <p:tav tm="0">
                                          <p:val>
                                            <p:strVal val="#ppt_w/10"/>
                                          </p:val>
                                        </p:tav>
                                        <p:tav tm="50000">
                                          <p:val>
                                            <p:strVal val="#ppt_w+.01"/>
                                          </p:val>
                                        </p:tav>
                                        <p:tav tm="100000">
                                          <p:val>
                                            <p:strVal val="#ppt_w"/>
                                          </p:val>
                                        </p:tav>
                                      </p:tavLst>
                                    </p:anim>
                                    <p:animEffect filter="">
                                      <p:cBhvr>
                                        <p:cTn dur="500" id="75" tmFilter="0,0; .5, 1; 1, 1"/>
                                        <p:tgtEl>
                                          <p:spTgt spid="23"/>
                                        </p:tgtEl>
                                      </p:cBhvr>
                                    </p:animEffect>
                                  </p:childTnLst>
                                </p:cTn>
                              </p:par>
                              <p:par>
                                <p:cTn fill="hold" id="76" nodeType="withEffect" presetClass="entr" presetID="2" presetSubtype="2">
                                  <p:stCondLst>
                                    <p:cond delay="0"/>
                                  </p:stCondLst>
                                  <p:childTnLst>
                                    <p:set>
                                      <p:cBhvr>
                                        <p:cTn dur="1" fill="hold" id="77">
                                          <p:stCondLst>
                                            <p:cond delay="0"/>
                                          </p:stCondLst>
                                        </p:cTn>
                                        <p:tgtEl>
                                          <p:spTgt spid="24"/>
                                        </p:tgtEl>
                                        <p:attrNameLst>
                                          <p:attrName>style.visibility</p:attrName>
                                        </p:attrNameLst>
                                      </p:cBhvr>
                                      <p:to>
                                        <p:strVal val="visible"/>
                                      </p:to>
                                    </p:set>
                                    <p:anim calcmode="lin" valueType="num">
                                      <p:cBhvr>
                                        <p:cTn dur="500" fill="hold" id="78"/>
                                        <p:tgtEl>
                                          <p:spTgt spid="24"/>
                                        </p:tgtEl>
                                        <p:attrNameLst>
                                          <p:attrName>ppt_x</p:attrName>
                                        </p:attrNameLst>
                                      </p:cBhvr>
                                      <p:tavLst>
                                        <p:tav tm="0">
                                          <p:val>
                                            <p:strVal val="1+#ppt_w/2"/>
                                          </p:val>
                                        </p:tav>
                                        <p:tav tm="100000">
                                          <p:val>
                                            <p:strVal val="#ppt_x"/>
                                          </p:val>
                                        </p:tav>
                                      </p:tavLst>
                                    </p:anim>
                                    <p:anim calcmode="lin" valueType="num">
                                      <p:cBhvr>
                                        <p:cTn dur="500" fill="hold" id="79"/>
                                        <p:tgtEl>
                                          <p:spTgt spid="24"/>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1" presetSubtype="0">
                                  <p:stCondLst>
                                    <p:cond delay="0"/>
                                  </p:stCondLst>
                                  <p:iterate type="lt">
                                    <p:tmPct val="10000"/>
                                  </p:iterate>
                                  <p:childTnLst>
                                    <p:set>
                                      <p:cBhvr>
                                        <p:cTn dur="1" fill="hold" id="82">
                                          <p:stCondLst>
                                            <p:cond delay="0"/>
                                          </p:stCondLst>
                                        </p:cTn>
                                        <p:tgtEl>
                                          <p:spTgt spid="27"/>
                                        </p:tgtEl>
                                        <p:attrNameLst>
                                          <p:attrName>style.visibility</p:attrName>
                                        </p:attrNameLst>
                                      </p:cBhvr>
                                      <p:to>
                                        <p:strVal val="visible"/>
                                      </p:to>
                                    </p:set>
                                    <p:anim calcmode="lin" valueType="num">
                                      <p:cBhvr>
                                        <p:cTn dur="500" fill="hold" id="83"/>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4"/>
                                        <p:tgtEl>
                                          <p:spTgt spid="27"/>
                                        </p:tgtEl>
                                        <p:attrNameLst>
                                          <p:attrName>ppt_y</p:attrName>
                                        </p:attrNameLst>
                                      </p:cBhvr>
                                      <p:tavLst>
                                        <p:tav tm="0">
                                          <p:val>
                                            <p:strVal val="#ppt_y"/>
                                          </p:val>
                                        </p:tav>
                                        <p:tav tm="100000">
                                          <p:val>
                                            <p:strVal val="#ppt_y"/>
                                          </p:val>
                                        </p:tav>
                                      </p:tavLst>
                                    </p:anim>
                                    <p:anim calcmode="lin" valueType="num">
                                      <p:cBhvr>
                                        <p:cTn dur="500" fill="hold" id="85"/>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6"/>
                                        <p:tgtEl>
                                          <p:spTgt spid="27"/>
                                        </p:tgtEl>
                                        <p:attrNameLst>
                                          <p:attrName>ppt_w</p:attrName>
                                        </p:attrNameLst>
                                      </p:cBhvr>
                                      <p:tavLst>
                                        <p:tav tm="0">
                                          <p:val>
                                            <p:strVal val="#ppt_w/10"/>
                                          </p:val>
                                        </p:tav>
                                        <p:tav tm="50000">
                                          <p:val>
                                            <p:strVal val="#ppt_w+.01"/>
                                          </p:val>
                                        </p:tav>
                                        <p:tav tm="100000">
                                          <p:val>
                                            <p:strVal val="#ppt_w"/>
                                          </p:val>
                                        </p:tav>
                                      </p:tavLst>
                                    </p:anim>
                                    <p:animEffect filter="">
                                      <p:cBhvr>
                                        <p:cTn dur="500" id="87" tmFilter="0,0; .5, 1; 1, 1"/>
                                        <p:tgtEl>
                                          <p:spTgt spid="27"/>
                                        </p:tgtEl>
                                      </p:cBhvr>
                                    </p:animEffect>
                                  </p:childTnLst>
                                </p:cTn>
                              </p:par>
                              <p:par>
                                <p:cTn fill="hold" id="88" nodeType="withEffect" presetClass="entr" presetID="2" presetSubtype="2">
                                  <p:stCondLst>
                                    <p:cond delay="0"/>
                                  </p:stCondLst>
                                  <p:childTnLst>
                                    <p:set>
                                      <p:cBhvr>
                                        <p:cTn dur="1" fill="hold" id="89">
                                          <p:stCondLst>
                                            <p:cond delay="0"/>
                                          </p:stCondLst>
                                        </p:cTn>
                                        <p:tgtEl>
                                          <p:spTgt spid="28"/>
                                        </p:tgtEl>
                                        <p:attrNameLst>
                                          <p:attrName>style.visibility</p:attrName>
                                        </p:attrNameLst>
                                      </p:cBhvr>
                                      <p:to>
                                        <p:strVal val="visible"/>
                                      </p:to>
                                    </p:set>
                                    <p:anim calcmode="lin" valueType="num">
                                      <p:cBhvr>
                                        <p:cTn dur="500" fill="hold" id="90"/>
                                        <p:tgtEl>
                                          <p:spTgt spid="28"/>
                                        </p:tgtEl>
                                        <p:attrNameLst>
                                          <p:attrName>ppt_x</p:attrName>
                                        </p:attrNameLst>
                                      </p:cBhvr>
                                      <p:tavLst>
                                        <p:tav tm="0">
                                          <p:val>
                                            <p:strVal val="1+#ppt_w/2"/>
                                          </p:val>
                                        </p:tav>
                                        <p:tav tm="100000">
                                          <p:val>
                                            <p:strVal val="#ppt_x"/>
                                          </p:val>
                                        </p:tav>
                                      </p:tavLst>
                                    </p:anim>
                                    <p:anim calcmode="lin" valueType="num">
                                      <p:cBhvr>
                                        <p:cTn dur="500" fill="hold" id="91"/>
                                        <p:tgtEl>
                                          <p:spTgt spid="28"/>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1" presetSubtype="0">
                                  <p:stCondLst>
                                    <p:cond delay="0"/>
                                  </p:stCondLst>
                                  <p:iterate type="lt">
                                    <p:tmPct val="10000"/>
                                  </p:iterate>
                                  <p:childTnLst>
                                    <p:set>
                                      <p:cBhvr>
                                        <p:cTn dur="1" fill="hold" id="94">
                                          <p:stCondLst>
                                            <p:cond delay="0"/>
                                          </p:stCondLst>
                                        </p:cTn>
                                        <p:tgtEl>
                                          <p:spTgt spid="31"/>
                                        </p:tgtEl>
                                        <p:attrNameLst>
                                          <p:attrName>style.visibility</p:attrName>
                                        </p:attrNameLst>
                                      </p:cBhvr>
                                      <p:to>
                                        <p:strVal val="visible"/>
                                      </p:to>
                                    </p:set>
                                    <p:anim calcmode="lin" valueType="num">
                                      <p:cBhvr>
                                        <p:cTn dur="500" fill="hold" id="95"/>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6"/>
                                        <p:tgtEl>
                                          <p:spTgt spid="31"/>
                                        </p:tgtEl>
                                        <p:attrNameLst>
                                          <p:attrName>ppt_y</p:attrName>
                                        </p:attrNameLst>
                                      </p:cBhvr>
                                      <p:tavLst>
                                        <p:tav tm="0">
                                          <p:val>
                                            <p:strVal val="#ppt_y"/>
                                          </p:val>
                                        </p:tav>
                                        <p:tav tm="100000">
                                          <p:val>
                                            <p:strVal val="#ppt_y"/>
                                          </p:val>
                                        </p:tav>
                                      </p:tavLst>
                                    </p:anim>
                                    <p:anim calcmode="lin" valueType="num">
                                      <p:cBhvr>
                                        <p:cTn dur="500" fill="hold" id="97"/>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8"/>
                                        <p:tgtEl>
                                          <p:spTgt spid="31"/>
                                        </p:tgtEl>
                                        <p:attrNameLst>
                                          <p:attrName>ppt_w</p:attrName>
                                        </p:attrNameLst>
                                      </p:cBhvr>
                                      <p:tavLst>
                                        <p:tav tm="0">
                                          <p:val>
                                            <p:strVal val="#ppt_w/10"/>
                                          </p:val>
                                        </p:tav>
                                        <p:tav tm="50000">
                                          <p:val>
                                            <p:strVal val="#ppt_w+.01"/>
                                          </p:val>
                                        </p:tav>
                                        <p:tav tm="100000">
                                          <p:val>
                                            <p:strVal val="#ppt_w"/>
                                          </p:val>
                                        </p:tav>
                                      </p:tavLst>
                                    </p:anim>
                                    <p:animEffect filter="">
                                      <p:cBhvr>
                                        <p:cTn dur="500" id="99" tmFilter="0,0; .5, 1; 1, 1"/>
                                        <p:tgtEl>
                                          <p:spTgt spid="31"/>
                                        </p:tgtEl>
                                      </p:cBhvr>
                                    </p:animEffect>
                                  </p:childTnLst>
                                </p:cTn>
                              </p:par>
                              <p:par>
                                <p:cTn fill="hold" id="100" nodeType="withEffect" presetClass="entr" presetID="2" presetSubtype="2">
                                  <p:stCondLst>
                                    <p:cond delay="0"/>
                                  </p:stCondLst>
                                  <p:childTnLst>
                                    <p:set>
                                      <p:cBhvr>
                                        <p:cTn dur="1" fill="hold" id="101">
                                          <p:stCondLst>
                                            <p:cond delay="0"/>
                                          </p:stCondLst>
                                        </p:cTn>
                                        <p:tgtEl>
                                          <p:spTgt spid="32"/>
                                        </p:tgtEl>
                                        <p:attrNameLst>
                                          <p:attrName>style.visibility</p:attrName>
                                        </p:attrNameLst>
                                      </p:cBhvr>
                                      <p:to>
                                        <p:strVal val="visible"/>
                                      </p:to>
                                    </p:set>
                                    <p:anim calcmode="lin" valueType="num">
                                      <p:cBhvr>
                                        <p:cTn dur="500" fill="hold" id="102"/>
                                        <p:tgtEl>
                                          <p:spTgt spid="32"/>
                                        </p:tgtEl>
                                        <p:attrNameLst>
                                          <p:attrName>ppt_x</p:attrName>
                                        </p:attrNameLst>
                                      </p:cBhvr>
                                      <p:tavLst>
                                        <p:tav tm="0">
                                          <p:val>
                                            <p:strVal val="1+#ppt_w/2"/>
                                          </p:val>
                                        </p:tav>
                                        <p:tav tm="100000">
                                          <p:val>
                                            <p:strVal val="#ppt_x"/>
                                          </p:val>
                                        </p:tav>
                                      </p:tavLst>
                                    </p:anim>
                                    <p:anim calcmode="lin" valueType="num">
                                      <p:cBhvr>
                                        <p:cTn dur="500" fill="hold" id="103"/>
                                        <p:tgtEl>
                                          <p:spTgt spid="32"/>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1" presetSubtype="0">
                                  <p:stCondLst>
                                    <p:cond delay="0"/>
                                  </p:stCondLst>
                                  <p:iterate type="lt">
                                    <p:tmPct val="10000"/>
                                  </p:iterate>
                                  <p:childTnLst>
                                    <p:set>
                                      <p:cBhvr>
                                        <p:cTn dur="1" fill="hold" id="106">
                                          <p:stCondLst>
                                            <p:cond delay="0"/>
                                          </p:stCondLst>
                                        </p:cTn>
                                        <p:tgtEl>
                                          <p:spTgt spid="37"/>
                                        </p:tgtEl>
                                        <p:attrNameLst>
                                          <p:attrName>style.visibility</p:attrName>
                                        </p:attrNameLst>
                                      </p:cBhvr>
                                      <p:to>
                                        <p:strVal val="visible"/>
                                      </p:to>
                                    </p:set>
                                    <p:anim calcmode="lin" valueType="num">
                                      <p:cBhvr>
                                        <p:cTn dur="500" fill="hold" id="107"/>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8"/>
                                        <p:tgtEl>
                                          <p:spTgt spid="37"/>
                                        </p:tgtEl>
                                        <p:attrNameLst>
                                          <p:attrName>ppt_y</p:attrName>
                                        </p:attrNameLst>
                                      </p:cBhvr>
                                      <p:tavLst>
                                        <p:tav tm="0">
                                          <p:val>
                                            <p:strVal val="#ppt_y"/>
                                          </p:val>
                                        </p:tav>
                                        <p:tav tm="100000">
                                          <p:val>
                                            <p:strVal val="#ppt_y"/>
                                          </p:val>
                                        </p:tav>
                                      </p:tavLst>
                                    </p:anim>
                                    <p:anim calcmode="lin" valueType="num">
                                      <p:cBhvr>
                                        <p:cTn dur="500" fill="hold" id="109"/>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0"/>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1" tmFilter="0,0; .5, 1; 1, 1"/>
                                        <p:tgtEl>
                                          <p:spTgt spid="37"/>
                                        </p:tgtEl>
                                      </p:cBhvr>
                                    </p:animEffect>
                                  </p:childTnLst>
                                </p:cTn>
                              </p:par>
                              <p:par>
                                <p:cTn fill="hold" id="112" nodeType="withEffect" presetClass="entr" presetID="2" presetSubtype="2">
                                  <p:stCondLst>
                                    <p:cond delay="0"/>
                                  </p:stCondLst>
                                  <p:childTnLst>
                                    <p:set>
                                      <p:cBhvr>
                                        <p:cTn dur="1" fill="hold" id="113">
                                          <p:stCondLst>
                                            <p:cond delay="0"/>
                                          </p:stCondLst>
                                        </p:cTn>
                                        <p:tgtEl>
                                          <p:spTgt spid="38"/>
                                        </p:tgtEl>
                                        <p:attrNameLst>
                                          <p:attrName>style.visibility</p:attrName>
                                        </p:attrNameLst>
                                      </p:cBhvr>
                                      <p:to>
                                        <p:strVal val="visible"/>
                                      </p:to>
                                    </p:set>
                                    <p:anim calcmode="lin" valueType="num">
                                      <p:cBhvr additive="base">
                                        <p:cTn dur="500" fill="hold" id="114"/>
                                        <p:tgtEl>
                                          <p:spTgt spid="38"/>
                                        </p:tgtEl>
                                        <p:attrNameLst>
                                          <p:attrName>ppt_x</p:attrName>
                                        </p:attrNameLst>
                                      </p:cBhvr>
                                      <p:tavLst>
                                        <p:tav tm="0">
                                          <p:val>
                                            <p:strVal val="1+#ppt_w/2"/>
                                          </p:val>
                                        </p:tav>
                                        <p:tav tm="100000">
                                          <p:val>
                                            <p:strVal val="#ppt_x"/>
                                          </p:val>
                                        </p:tav>
                                      </p:tavLst>
                                    </p:anim>
                                    <p:anim calcmode="lin" valueType="num">
                                      <p:cBhvr additive="base">
                                        <p:cTn dur="500" fill="hold" id="115"/>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11"/>
      <p:bldP grpId="0" spid="15"/>
      <p:bldP grpId="0" spid="19"/>
      <p:bldP grpId="0" spid="23"/>
      <p:bldP grpId="0" spid="27"/>
      <p:bldP grpId="0" spid="31"/>
      <p:bldP grpId="0" spid="3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596095" y="2749720"/>
            <a:ext cx="7064697"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1 : 总  则</a:t>
            </a:r>
          </a:p>
        </p:txBody>
      </p:sp>
    </p:spTree>
    <p:extLst>
      <p:ext uri="{BB962C8B-B14F-4D97-AF65-F5344CB8AC3E}">
        <p14:creationId val="74529739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C328CF6D-E0C4-44EC-BC0A-7D119A6A51B5}"/>
              </a:ext>
            </a:extLst>
          </p:cNvPr>
          <p:cNvGrpSpPr/>
          <p:nvPr/>
        </p:nvGrpSpPr>
        <p:grpSpPr>
          <a:xfrm>
            <a:off x="5684527" y="2864857"/>
            <a:ext cx="2113690" cy="495316"/>
            <a:chOff x="810997" y="5404174"/>
            <a:chExt cx="6000444" cy="495316"/>
          </a:xfrm>
        </p:grpSpPr>
        <p:sp>
          <p:nvSpPr>
            <p:cNvPr id="4" name="TextBox 14">
              <a:extLst>
                <a:ext uri="{FF2B5EF4-FFF2-40B4-BE49-F238E27FC236}">
                  <a16:creationId xmlns:a16="http://schemas.microsoft.com/office/drawing/2014/main" id="{E114A175-6AE0-47C7-830F-8AAF21A3D000}"/>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5" name="矩形 4">
              <a:extLst>
                <a:ext uri="{FF2B5EF4-FFF2-40B4-BE49-F238E27FC236}">
                  <a16:creationId xmlns:a16="http://schemas.microsoft.com/office/drawing/2014/main" id="{6B874E69-A3E0-4C92-B5C8-CDB5CBF57BBF}"/>
                </a:ext>
              </a:extLst>
            </p:cNvPr>
            <p:cNvSpPr/>
            <p:nvPr/>
          </p:nvSpPr>
          <p:spPr>
            <a:xfrm>
              <a:off x="980128"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cs typeface="+mn-ea"/>
                  <a:sym typeface="+mn-lt"/>
                </a:rPr>
                <a:t>共10章</a:t>
              </a:r>
            </a:p>
          </p:txBody>
        </p:sp>
      </p:grpSp>
      <p:grpSp>
        <p:nvGrpSpPr>
          <p:cNvPr id="6" name="组合 5">
            <a:extLst>
              <a:ext uri="{FF2B5EF4-FFF2-40B4-BE49-F238E27FC236}">
                <a16:creationId xmlns:a16="http://schemas.microsoft.com/office/drawing/2014/main" id="{2A8F7887-9FCC-4C41-AA8C-5050196212E9}"/>
              </a:ext>
            </a:extLst>
          </p:cNvPr>
          <p:cNvGrpSpPr/>
          <p:nvPr/>
        </p:nvGrpSpPr>
        <p:grpSpPr>
          <a:xfrm>
            <a:off x="8535661" y="2864857"/>
            <a:ext cx="2113690" cy="495316"/>
            <a:chOff x="810997" y="5404174"/>
            <a:chExt cx="6000444" cy="495316"/>
          </a:xfrm>
        </p:grpSpPr>
        <p:sp>
          <p:nvSpPr>
            <p:cNvPr id="7" name="TextBox 14">
              <a:extLst>
                <a:ext uri="{FF2B5EF4-FFF2-40B4-BE49-F238E27FC236}">
                  <a16:creationId xmlns:a16="http://schemas.microsoft.com/office/drawing/2014/main" id="{EF53AE02-FC77-4C7F-8D15-8639409FB6FE}"/>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8" name="矩形 7">
              <a:extLst>
                <a:ext uri="{FF2B5EF4-FFF2-40B4-BE49-F238E27FC236}">
                  <a16:creationId xmlns:a16="http://schemas.microsoft.com/office/drawing/2014/main" id="{F32FB7EF-444D-4A57-B453-3BEC1E6611AE}"/>
                </a:ext>
              </a:extLst>
            </p:cNvPr>
            <p:cNvSpPr/>
            <p:nvPr/>
          </p:nvSpPr>
          <p:spPr>
            <a:xfrm>
              <a:off x="980129"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00"/>
                  </a:solidFill>
                  <a:effectLst/>
                  <a:uLnTx/>
                  <a:uFillTx/>
                  <a:cs typeface="+mn-ea"/>
                  <a:sym typeface="+mn-lt"/>
                </a:rPr>
                <a:t>204条</a:t>
              </a:r>
            </a:p>
          </p:txBody>
        </p:sp>
      </p:grpSp>
      <p:sp>
        <p:nvSpPr>
          <p:cNvPr id="9" name="矩形: 圆角 8">
            <a:extLst>
              <a:ext uri="{FF2B5EF4-FFF2-40B4-BE49-F238E27FC236}">
                <a16:creationId xmlns:a16="http://schemas.microsoft.com/office/drawing/2014/main" id="{3590497F-BBC1-4B05-8968-C85B94D80612}"/>
              </a:ext>
            </a:extLst>
          </p:cNvPr>
          <p:cNvSpPr/>
          <p:nvPr/>
        </p:nvSpPr>
        <p:spPr>
          <a:xfrm>
            <a:off x="5193420" y="3635433"/>
            <a:ext cx="6079900" cy="2683092"/>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文本占位符 1">
            <a:extLst>
              <a:ext uri="{FF2B5EF4-FFF2-40B4-BE49-F238E27FC236}">
                <a16:creationId xmlns:a16="http://schemas.microsoft.com/office/drawing/2014/main" id="{2280439F-1839-40A7-88EE-7A096E31F1D5}"/>
              </a:ext>
            </a:extLst>
          </p:cNvPr>
          <p:cNvSpPr txBox="1"/>
          <p:nvPr/>
        </p:nvSpPr>
        <p:spPr>
          <a:xfrm>
            <a:off x="5633270" y="4082711"/>
            <a:ext cx="5633748"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第一编“总则”规定民事活动必须遵循的基本原则和一般性规则，统领民法典各分编。</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第一编基本保持现行民法总则的结构和内容不变，根据法典编纂体系化要求对个别条款作了文字修改，并将“附则”部分移到民法典草案的最后。</a:t>
            </a:r>
          </a:p>
        </p:txBody>
      </p:sp>
      <p:sp>
        <p:nvSpPr>
          <p:cNvPr id="11" name="矩形 10">
            <a:extLst>
              <a:ext uri="{FF2B5EF4-FFF2-40B4-BE49-F238E27FC236}">
                <a16:creationId xmlns:a16="http://schemas.microsoft.com/office/drawing/2014/main" id="{5283420A-E0DA-4F72-91CA-C3A59F5AEA5C}"/>
              </a:ext>
            </a:extLst>
          </p:cNvPr>
          <p:cNvSpPr/>
          <p:nvPr/>
        </p:nvSpPr>
        <p:spPr>
          <a:xfrm>
            <a:off x="6538850" y="1541822"/>
            <a:ext cx="3404133" cy="1053190"/>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12" name="TextBox 20">
            <a:extLst>
              <a:ext uri="{FF2B5EF4-FFF2-40B4-BE49-F238E27FC236}">
                <a16:creationId xmlns:a16="http://schemas.microsoft.com/office/drawing/2014/main" id="{E953B68C-1CDA-4818-99B2-FE6EF4F08289}"/>
              </a:ext>
            </a:extLst>
          </p:cNvPr>
          <p:cNvSpPr txBox="1"/>
          <p:nvPr/>
        </p:nvSpPr>
        <p:spPr>
          <a:xfrm>
            <a:off x="6618552" y="1622696"/>
            <a:ext cx="3244729" cy="762000"/>
          </a:xfrm>
          <a:prstGeom prst="rect">
            <a:avLst/>
          </a:prstGeom>
          <a:noFill/>
        </p:spPr>
        <p:txBody>
          <a:bodyPr rtlCol="0" wrap="square">
            <a:spAutoFit/>
          </a:bodyPr>
          <a:lstStyle>
            <a:defPPr>
              <a:defRPr lang="zh-CN"/>
            </a:defPPr>
            <a:lvl1pPr>
              <a:defRPr b="1" sz="5400">
                <a:solidFill>
                  <a:srgbClr val="C00000"/>
                </a:solidFill>
                <a:latin typeface="微软雅黑"/>
                <a:ea typeface="微软雅黑"/>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typeface="+mn-lt"/>
                <a:ea typeface="+mn-ea"/>
                <a:cs typeface="+mn-ea"/>
                <a:sym typeface="+mn-lt"/>
              </a:rPr>
              <a:t>总    则</a:t>
            </a:r>
          </a:p>
        </p:txBody>
      </p:sp>
      <p:pic>
        <p:nvPicPr>
          <p:cNvPr id="14" name="图片 13">
            <a:extLst>
              <a:ext uri="{FF2B5EF4-FFF2-40B4-BE49-F238E27FC236}">
                <a16:creationId xmlns:a16="http://schemas.microsoft.com/office/drawing/2014/main" id="{183D55D2-3BDE-43A3-BDAD-F79C297EEADF}"/>
              </a:ext>
            </a:extLst>
          </p:cNvPr>
          <p:cNvPicPr>
            <a:picLocks noChangeAspect="1"/>
          </p:cNvPicPr>
          <p:nvPr/>
        </p:nvPicPr>
        <p:blipFill>
          <a:blip r:embed="rId2">
            <a:extLst>
              <a:ext uri="{28A0092B-C50C-407E-A947-70E740481C1C}">
                <a14:useLocalDpi val="0"/>
              </a:ext>
            </a:extLst>
          </a:blip>
          <a:stretch>
            <a:fillRect/>
          </a:stretch>
        </p:blipFill>
        <p:spPr>
          <a:xfrm>
            <a:off x="439748" y="1474657"/>
            <a:ext cx="4673969" cy="5121797"/>
          </a:xfrm>
          <a:prstGeom prst="rect">
            <a:avLst/>
          </a:prstGeom>
        </p:spPr>
      </p:pic>
    </p:spTree>
    <p:extLst>
      <p:ext uri="{BB962C8B-B14F-4D97-AF65-F5344CB8AC3E}">
        <p14:creationId val="282628356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by="(-#ppt_w*2)" calcmode="lin" valueType="num">
                                      <p:cBhvr rctx="PPT">
                                        <p:cTn autoRev="1" dur="300" fill="hold" id="11">
                                          <p:stCondLst>
                                            <p:cond delay="0"/>
                                          </p:stCondLst>
                                        </p:cTn>
                                        <p:tgtEl>
                                          <p:spTgt spid="12"/>
                                        </p:tgtEl>
                                        <p:attrNameLst>
                                          <p:attrName>ppt_w</p:attrName>
                                        </p:attrNameLst>
                                      </p:cBhvr>
                                    </p:anim>
                                    <p:anim by="(#ppt_w*0.50)" calcmode="lin" valueType="num">
                                      <p:cBhvr>
                                        <p:cTn autoRev="1" decel="50000" dur="300" fill="hold" id="12">
                                          <p:stCondLst>
                                            <p:cond delay="0"/>
                                          </p:stCondLst>
                                        </p:cTn>
                                        <p:tgtEl>
                                          <p:spTgt spid="12"/>
                                        </p:tgtEl>
                                        <p:attrNameLst>
                                          <p:attrName>ppt_x</p:attrName>
                                        </p:attrNameLst>
                                      </p:cBhvr>
                                    </p:anim>
                                    <p:anim calcmode="lin" from="(-#ppt_h/2)" to="(#ppt_y)" valueType="num">
                                      <p:cBhvr>
                                        <p:cTn dur="600" fill="hold" id="13">
                                          <p:stCondLst>
                                            <p:cond delay="0"/>
                                          </p:stCondLst>
                                        </p:cTn>
                                        <p:tgtEl>
                                          <p:spTgt spid="12"/>
                                        </p:tgtEl>
                                        <p:attrNameLst>
                                          <p:attrName>ppt_y</p:attrName>
                                        </p:attrNameLst>
                                      </p:cBhvr>
                                    </p:anim>
                                    <p:animRot by="21600000">
                                      <p:cBhvr>
                                        <p:cTn dur="600" fill="hold" id="14">
                                          <p:stCondLst>
                                            <p:cond delay="0"/>
                                          </p:stCondLst>
                                        </p:cTn>
                                        <p:tgtEl>
                                          <p:spTgt spid="12"/>
                                        </p:tgtEl>
                                        <p:attrNameLst>
                                          <p:attrName>r</p:attrName>
                                        </p:attrNameLst>
                                      </p:cBhvr>
                                    </p:animRot>
                                  </p:childTnLst>
                                </p:cTn>
                              </p:par>
                            </p:childTnLst>
                          </p:cTn>
                        </p:par>
                        <p:par>
                          <p:cTn fill="hold" id="15" nodeType="afterGroup">
                            <p:stCondLst>
                              <p:cond delay="1100"/>
                            </p:stCondLst>
                            <p:childTnLst>
                              <p:par>
                                <p:cTn fill="hold" id="16" nodeType="afterEffect" presetClass="entr" presetID="23" presetSubtype="16">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childTnLst>
                                </p:cTn>
                              </p:par>
                              <p:par>
                                <p:cTn fill="hold" id="20" nodeType="withEffect" presetClass="entr" presetID="23" presetSubtype="16">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childTnLst>
                                </p:cTn>
                              </p:par>
                            </p:childTnLst>
                          </p:cTn>
                        </p:par>
                        <p:par>
                          <p:cTn fill="hold" id="24" nodeType="afterGroup">
                            <p:stCondLst>
                              <p:cond delay="1600"/>
                            </p:stCondLst>
                            <p:childTnLst>
                              <p:par>
                                <p:cTn fill="hold" grpId="0"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wipe(up)" transition="in">
                                      <p:cBhvr>
                                        <p:cTn dur="500" id="30"/>
                                        <p:tgtEl>
                                          <p:spTgt spid="10"/>
                                        </p:tgtEl>
                                      </p:cBhvr>
                                    </p:animEffect>
                                  </p:childTnLst>
                                </p:cTn>
                              </p:par>
                            </p:childTnLst>
                          </p:cTn>
                        </p:par>
                        <p:par>
                          <p:cTn fill="hold" id="31" nodeType="afterGroup">
                            <p:stCondLst>
                              <p:cond delay="2100"/>
                            </p:stCondLst>
                            <p:childTnLst>
                              <p:par>
                                <p:cTn fill="hold" id="32" nodeType="afterEffect" presetClass="entr" presetID="22" presetSubtype="4">
                                  <p:stCondLst>
                                    <p:cond delay="0"/>
                                  </p:stCondLst>
                                  <p:childTnLst>
                                    <p:set>
                                      <p:cBhvr>
                                        <p:cTn dur="1" fill="hold" id="33">
                                          <p:stCondLst>
                                            <p:cond delay="0"/>
                                          </p:stCondLst>
                                        </p:cTn>
                                        <p:tgtEl>
                                          <p:spTgt spid="14"/>
                                        </p:tgtEl>
                                        <p:attrNameLst>
                                          <p:attrName>style.visibility</p:attrName>
                                        </p:attrNameLst>
                                      </p:cBhvr>
                                      <p:to>
                                        <p:strVal val="visible"/>
                                      </p:to>
                                    </p:set>
                                    <p:animEffect filter="wipe(down)"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81C42143-DD10-480F-BD1B-4FC84D52E16A}"/>
              </a:ext>
            </a:extLst>
          </p:cNvPr>
          <p:cNvSpPr/>
          <p:nvPr/>
        </p:nvSpPr>
        <p:spPr>
          <a:xfrm>
            <a:off x="698943" y="1991514"/>
            <a:ext cx="7438060" cy="518160"/>
          </a:xfrm>
          <a:prstGeom prst="rect">
            <a:avLst/>
          </a:prstGeom>
          <a:solidFill>
            <a:srgbClr val="C00000"/>
          </a:solidFill>
          <a:ln>
            <a:solidFill>
              <a:srgbClr val="C00000"/>
            </a:solidFill>
          </a:ln>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schemeClr val="bg1"/>
                </a:solidFill>
                <a:effectLst/>
                <a:uLnTx/>
                <a:uFillTx/>
                <a:cs typeface="+mn-ea"/>
                <a:sym typeface="+mn-lt"/>
              </a:rPr>
              <a:t>第一编第一章规定了民法典的立法目的和依据</a:t>
            </a:r>
          </a:p>
        </p:txBody>
      </p:sp>
      <p:sp>
        <p:nvSpPr>
          <p:cNvPr id="4" name="TextBox 7">
            <a:extLst>
              <a:ext uri="{FF2B5EF4-FFF2-40B4-BE49-F238E27FC236}">
                <a16:creationId xmlns:a16="http://schemas.microsoft.com/office/drawing/2014/main" id="{0266BF5F-466D-46C9-B8C6-F014738A22A6}"/>
              </a:ext>
            </a:extLst>
          </p:cNvPr>
          <p:cNvSpPr>
            <a:spLocks noChangeArrowheads="1"/>
          </p:cNvSpPr>
          <p:nvPr/>
        </p:nvSpPr>
        <p:spPr bwMode="auto">
          <a:xfrm>
            <a:off x="1299298" y="3133246"/>
            <a:ext cx="6391589"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其中，将“弘扬社会主义核心价值观”作为一项重要的立法目的，体现坚持依法治国与以德治国相结合的鲜明中国特色(第一条)。</a:t>
            </a:r>
          </a:p>
        </p:txBody>
      </p:sp>
      <p:sp>
        <p:nvSpPr>
          <p:cNvPr id="5" name="圆角矩形 76">
            <a:extLst>
              <a:ext uri="{FF2B5EF4-FFF2-40B4-BE49-F238E27FC236}">
                <a16:creationId xmlns:a16="http://schemas.microsoft.com/office/drawing/2014/main" id="{9A08FE48-5E98-4A33-BAE5-1D354CAA360E}"/>
              </a:ext>
            </a:extLst>
          </p:cNvPr>
          <p:cNvSpPr/>
          <p:nvPr/>
        </p:nvSpPr>
        <p:spPr>
          <a:xfrm>
            <a:off x="698943" y="2951532"/>
            <a:ext cx="7333887" cy="868114"/>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6" name="组合 5">
            <a:extLst>
              <a:ext uri="{FF2B5EF4-FFF2-40B4-BE49-F238E27FC236}">
                <a16:creationId xmlns:a16="http://schemas.microsoft.com/office/drawing/2014/main" id="{E6D966DE-7BC2-40A7-A6F8-CE40372F245E}"/>
              </a:ext>
            </a:extLst>
          </p:cNvPr>
          <p:cNvGrpSpPr/>
          <p:nvPr/>
        </p:nvGrpSpPr>
        <p:grpSpPr>
          <a:xfrm>
            <a:off x="545554" y="3018792"/>
            <a:ext cx="657499" cy="657499"/>
            <a:chOff x="1417067" y="4277724"/>
            <a:chExt cx="657499" cy="657499"/>
          </a:xfrm>
        </p:grpSpPr>
        <p:grpSp>
          <p:nvGrpSpPr>
            <p:cNvPr id="7" name="组合 6">
              <a:extLst>
                <a:ext uri="{FF2B5EF4-FFF2-40B4-BE49-F238E27FC236}">
                  <a16:creationId xmlns:a16="http://schemas.microsoft.com/office/drawing/2014/main" id="{FA465DC6-A4F4-4FDA-9E1B-985C67EF6220}"/>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9" name="椭圆 8">
                <a:extLst>
                  <a:ext uri="{FF2B5EF4-FFF2-40B4-BE49-F238E27FC236}">
                    <a16:creationId xmlns:a16="http://schemas.microsoft.com/office/drawing/2014/main" id="{8EF36DFC-1C67-4E75-996D-01DA19AAD4FB}"/>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10" name="椭圆 9">
                <a:extLst>
                  <a:ext uri="{FF2B5EF4-FFF2-40B4-BE49-F238E27FC236}">
                    <a16:creationId xmlns:a16="http://schemas.microsoft.com/office/drawing/2014/main" id="{87A7B00D-D278-4082-9580-3E7138BC54AA}"/>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8" name="TextBox 7">
              <a:extLst>
                <a:ext uri="{FF2B5EF4-FFF2-40B4-BE49-F238E27FC236}">
                  <a16:creationId xmlns:a16="http://schemas.microsoft.com/office/drawing/2014/main" id="{8A3D379B-24C1-499B-9C42-7C193469883D}"/>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1</a:t>
              </a:r>
            </a:p>
          </p:txBody>
        </p:sp>
      </p:grpSp>
      <p:sp>
        <p:nvSpPr>
          <p:cNvPr id="11" name="TextBox 7">
            <a:extLst>
              <a:ext uri="{FF2B5EF4-FFF2-40B4-BE49-F238E27FC236}">
                <a16:creationId xmlns:a16="http://schemas.microsoft.com/office/drawing/2014/main" id="{9632B12E-3A8C-4D1F-94A2-B4D6480095AF}"/>
              </a:ext>
            </a:extLst>
          </p:cNvPr>
          <p:cNvSpPr>
            <a:spLocks noChangeArrowheads="1"/>
          </p:cNvSpPr>
          <p:nvPr/>
        </p:nvSpPr>
        <p:spPr bwMode="auto">
          <a:xfrm>
            <a:off x="1299298" y="4159416"/>
            <a:ext cx="6330687"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同时，规定了民事权利及其他合法权益受法律保护，确立了平等、自愿、公平、诚信、守法和公序良俗等民法基本原则(第四条至第八条)。</a:t>
            </a:r>
          </a:p>
        </p:txBody>
      </p:sp>
      <p:sp>
        <p:nvSpPr>
          <p:cNvPr id="12" name="圆角矩形 76">
            <a:extLst>
              <a:ext uri="{FF2B5EF4-FFF2-40B4-BE49-F238E27FC236}">
                <a16:creationId xmlns:a16="http://schemas.microsoft.com/office/drawing/2014/main" id="{62C9D3F3-2B69-4EAC-A181-AE37FDFB2B35}"/>
              </a:ext>
            </a:extLst>
          </p:cNvPr>
          <p:cNvSpPr/>
          <p:nvPr/>
        </p:nvSpPr>
        <p:spPr>
          <a:xfrm>
            <a:off x="698942" y="4045829"/>
            <a:ext cx="7333888" cy="720515"/>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13" name="组合 12">
            <a:extLst>
              <a:ext uri="{FF2B5EF4-FFF2-40B4-BE49-F238E27FC236}">
                <a16:creationId xmlns:a16="http://schemas.microsoft.com/office/drawing/2014/main" id="{0ABAA3AA-8D66-4AB5-A734-E2FBB358255B}"/>
              </a:ext>
            </a:extLst>
          </p:cNvPr>
          <p:cNvGrpSpPr/>
          <p:nvPr/>
        </p:nvGrpSpPr>
        <p:grpSpPr>
          <a:xfrm>
            <a:off x="545556" y="4064975"/>
            <a:ext cx="657499" cy="657499"/>
            <a:chOff x="1417067" y="4277724"/>
            <a:chExt cx="657499" cy="657499"/>
          </a:xfrm>
        </p:grpSpPr>
        <p:grpSp>
          <p:nvGrpSpPr>
            <p:cNvPr id="14" name="组合 13">
              <a:extLst>
                <a:ext uri="{FF2B5EF4-FFF2-40B4-BE49-F238E27FC236}">
                  <a16:creationId xmlns:a16="http://schemas.microsoft.com/office/drawing/2014/main" id="{3AB00B54-AD74-4DEC-87FF-F9F9D8B10064}"/>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6" name="椭圆 15">
                <a:extLst>
                  <a:ext uri="{FF2B5EF4-FFF2-40B4-BE49-F238E27FC236}">
                    <a16:creationId xmlns:a16="http://schemas.microsoft.com/office/drawing/2014/main" id="{0B17621E-9248-43B5-9464-D2774B08F73E}"/>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17" name="椭圆 16">
                <a:extLst>
                  <a:ext uri="{FF2B5EF4-FFF2-40B4-BE49-F238E27FC236}">
                    <a16:creationId xmlns:a16="http://schemas.microsoft.com/office/drawing/2014/main" id="{629AD9B5-A1D7-4792-9F3D-FF8F8D31F41F}"/>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15" name="TextBox 7">
              <a:extLst>
                <a:ext uri="{FF2B5EF4-FFF2-40B4-BE49-F238E27FC236}">
                  <a16:creationId xmlns:a16="http://schemas.microsoft.com/office/drawing/2014/main" id="{074AD96B-5F4F-45A1-808A-EF684B2D3E44}"/>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2</a:t>
              </a:r>
            </a:p>
          </p:txBody>
        </p:sp>
      </p:grpSp>
      <p:sp>
        <p:nvSpPr>
          <p:cNvPr id="18" name="TextBox 7">
            <a:extLst>
              <a:ext uri="{FF2B5EF4-FFF2-40B4-BE49-F238E27FC236}">
                <a16:creationId xmlns:a16="http://schemas.microsoft.com/office/drawing/2014/main" id="{E3B4672E-32FA-4EA3-8195-D0E212B1FC26}"/>
              </a:ext>
            </a:extLst>
          </p:cNvPr>
          <p:cNvSpPr>
            <a:spLocks noChangeArrowheads="1"/>
          </p:cNvSpPr>
          <p:nvPr/>
        </p:nvSpPr>
        <p:spPr bwMode="auto">
          <a:xfrm>
            <a:off x="1340300" y="5257618"/>
            <a:ext cx="6289686" cy="7315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为贯彻习近平生态文明思想，将绿色原则确立为民法的基本原则，规定民事主体从事民事活动，应当有利于节约资源、保护生态环境(第九条)。</a:t>
            </a:r>
          </a:p>
        </p:txBody>
      </p:sp>
      <p:sp>
        <p:nvSpPr>
          <p:cNvPr id="19" name="圆角矩形 76">
            <a:extLst>
              <a:ext uri="{FF2B5EF4-FFF2-40B4-BE49-F238E27FC236}">
                <a16:creationId xmlns:a16="http://schemas.microsoft.com/office/drawing/2014/main" id="{9E977324-065D-4863-B1C4-3D71FBC254A2}"/>
              </a:ext>
            </a:extLst>
          </p:cNvPr>
          <p:cNvSpPr/>
          <p:nvPr/>
        </p:nvSpPr>
        <p:spPr>
          <a:xfrm>
            <a:off x="698942" y="5213974"/>
            <a:ext cx="7438061" cy="782308"/>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20" name="组合 19">
            <a:extLst>
              <a:ext uri="{FF2B5EF4-FFF2-40B4-BE49-F238E27FC236}">
                <a16:creationId xmlns:a16="http://schemas.microsoft.com/office/drawing/2014/main" id="{4C24113A-3F4E-4DB0-9730-50145C4FD700}"/>
              </a:ext>
            </a:extLst>
          </p:cNvPr>
          <p:cNvGrpSpPr/>
          <p:nvPr/>
        </p:nvGrpSpPr>
        <p:grpSpPr>
          <a:xfrm>
            <a:off x="545555" y="5276378"/>
            <a:ext cx="657499" cy="657499"/>
            <a:chOff x="1417067" y="4277724"/>
            <a:chExt cx="657499" cy="657499"/>
          </a:xfrm>
        </p:grpSpPr>
        <p:grpSp>
          <p:nvGrpSpPr>
            <p:cNvPr id="21" name="组合 20">
              <a:extLst>
                <a:ext uri="{FF2B5EF4-FFF2-40B4-BE49-F238E27FC236}">
                  <a16:creationId xmlns:a16="http://schemas.microsoft.com/office/drawing/2014/main" id="{CD5DB878-02C8-4D8C-98E4-AB6A71A10585}"/>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3" name="椭圆 22">
                <a:extLst>
                  <a:ext uri="{FF2B5EF4-FFF2-40B4-BE49-F238E27FC236}">
                    <a16:creationId xmlns:a16="http://schemas.microsoft.com/office/drawing/2014/main" id="{7C0D2DF0-8EE6-4F0D-B004-FE051060BB53}"/>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24" name="椭圆 23">
                <a:extLst>
                  <a:ext uri="{FF2B5EF4-FFF2-40B4-BE49-F238E27FC236}">
                    <a16:creationId xmlns:a16="http://schemas.microsoft.com/office/drawing/2014/main" id="{B26B6651-4BE5-4D05-B627-CD556AAF2CE1}"/>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22" name="TextBox 7">
              <a:extLst>
                <a:ext uri="{FF2B5EF4-FFF2-40B4-BE49-F238E27FC236}">
                  <a16:creationId xmlns:a16="http://schemas.microsoft.com/office/drawing/2014/main" id="{36BD5DAF-6F80-42F2-8BE8-019CC04E7B1D}"/>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3</a:t>
              </a:r>
            </a:p>
          </p:txBody>
        </p:sp>
      </p:grpSp>
      <p:pic>
        <p:nvPicPr>
          <p:cNvPr id="26" name="图片 25">
            <a:extLst>
              <a:ext uri="{FF2B5EF4-FFF2-40B4-BE49-F238E27FC236}">
                <a16:creationId xmlns:a16="http://schemas.microsoft.com/office/drawing/2014/main" id="{68AAC71B-244A-4182-AEF8-208D9FB867F8}"/>
              </a:ext>
            </a:extLst>
          </p:cNvPr>
          <p:cNvPicPr>
            <a:picLocks noChangeAspect="1"/>
          </p:cNvPicPr>
          <p:nvPr/>
        </p:nvPicPr>
        <p:blipFill>
          <a:blip r:embed="rId2">
            <a:extLst>
              <a:ext uri="{28A0092B-C50C-407E-A947-70E740481C1C}">
                <a14:useLocalDpi val="0"/>
              </a:ext>
            </a:extLst>
          </a:blip>
          <a:stretch>
            <a:fillRect/>
          </a:stretch>
        </p:blipFill>
        <p:spPr>
          <a:xfrm>
            <a:off x="8926750" y="2114370"/>
            <a:ext cx="2916784" cy="4866486"/>
          </a:xfrm>
          <a:prstGeom prst="rect">
            <a:avLst/>
          </a:prstGeom>
        </p:spPr>
      </p:pic>
    </p:spTree>
    <p:extLst>
      <p:ext uri="{BB962C8B-B14F-4D97-AF65-F5344CB8AC3E}">
        <p14:creationId val="10326137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12"/>
                                        </p:tgtEl>
                                        <p:attrNameLst>
                                          <p:attrName>style.visibility</p:attrName>
                                        </p:attrNameLst>
                                      </p:cBhvr>
                                      <p:to>
                                        <p:strVal val="visible"/>
                                      </p:to>
                                    </p:set>
                                    <p:animEffect filter="wipe(left)" transition="in">
                                      <p:cBhvr>
                                        <p:cTn dur="500" id="33"/>
                                        <p:tgtEl>
                                          <p:spTgt spid="12"/>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p:cTn dur="500" fill="hold" id="43"/>
                                        <p:tgtEl>
                                          <p:spTgt spid="20"/>
                                        </p:tgtEl>
                                        <p:attrNameLst>
                                          <p:attrName>ppt_w</p:attrName>
                                        </p:attrNameLst>
                                      </p:cBhvr>
                                      <p:tavLst>
                                        <p:tav tm="0">
                                          <p:val>
                                            <p:fltVal val="0"/>
                                          </p:val>
                                        </p:tav>
                                        <p:tav tm="100000">
                                          <p:val>
                                            <p:strVal val="#ppt_w"/>
                                          </p:val>
                                        </p:tav>
                                      </p:tavLst>
                                    </p:anim>
                                    <p:anim calcmode="lin" valueType="num">
                                      <p:cBhvr>
                                        <p:cTn dur="500" fill="hold" id="44"/>
                                        <p:tgtEl>
                                          <p:spTgt spid="20"/>
                                        </p:tgtEl>
                                        <p:attrNameLst>
                                          <p:attrName>ppt_h</p:attrName>
                                        </p:attrNameLst>
                                      </p:cBhvr>
                                      <p:tavLst>
                                        <p:tav tm="0">
                                          <p:val>
                                            <p:fltVal val="0"/>
                                          </p:val>
                                        </p:tav>
                                        <p:tav tm="100000">
                                          <p:val>
                                            <p:strVal val="#ppt_h"/>
                                          </p:val>
                                        </p:tav>
                                      </p:tavLst>
                                    </p:anim>
                                    <p:animEffect filter="fade" transition="in">
                                      <p:cBhvr>
                                        <p:cTn dur="500" id="45"/>
                                        <p:tgtEl>
                                          <p:spTgt spid="20"/>
                                        </p:tgtEl>
                                      </p:cBhvr>
                                    </p:animEffect>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19"/>
                                        </p:tgtEl>
                                        <p:attrNameLst>
                                          <p:attrName>style.visibility</p:attrName>
                                        </p:attrNameLst>
                                      </p:cBhvr>
                                      <p:to>
                                        <p:strVal val="visible"/>
                                      </p:to>
                                    </p:set>
                                    <p:animEffect filter="wipe(left)" transition="in">
                                      <p:cBhvr>
                                        <p:cTn dur="500" id="49"/>
                                        <p:tgtEl>
                                          <p:spTgt spid="19"/>
                                        </p:tgtEl>
                                      </p:cBhvr>
                                    </p:animEffect>
                                  </p:childTnLst>
                                </p:cTn>
                              </p:par>
                            </p:childTnLst>
                          </p:cTn>
                        </p:par>
                        <p:par>
                          <p:cTn fill="hold" id="50" nodeType="afterGroup">
                            <p:stCondLst>
                              <p:cond delay="4500"/>
                            </p:stCondLst>
                            <p:childTnLst>
                              <p:par>
                                <p:cTn fill="hold" grpId="0" id="51" nodeType="afterEffect" presetClass="entr" presetID="53" presetSubtype="0">
                                  <p:stCondLst>
                                    <p:cond delay="0"/>
                                  </p:stCondLst>
                                  <p:childTnLst>
                                    <p:set>
                                      <p:cBhvr>
                                        <p:cTn dur="1" fill="hold" id="52">
                                          <p:stCondLst>
                                            <p:cond delay="0"/>
                                          </p:stCondLst>
                                        </p:cTn>
                                        <p:tgtEl>
                                          <p:spTgt spid="18"/>
                                        </p:tgtEl>
                                        <p:attrNameLst>
                                          <p:attrName>style.visibility</p:attrName>
                                        </p:attrNameLst>
                                      </p:cBhvr>
                                      <p:to>
                                        <p:strVal val="visible"/>
                                      </p:to>
                                    </p:set>
                                    <p:anim calcmode="lin" valueType="num">
                                      <p:cBhvr>
                                        <p:cTn dur="500" fill="hold" id="53"/>
                                        <p:tgtEl>
                                          <p:spTgt spid="18"/>
                                        </p:tgtEl>
                                        <p:attrNameLst>
                                          <p:attrName>ppt_w</p:attrName>
                                        </p:attrNameLst>
                                      </p:cBhvr>
                                      <p:tavLst>
                                        <p:tav tm="0">
                                          <p:val>
                                            <p:fltVal val="0"/>
                                          </p:val>
                                        </p:tav>
                                        <p:tav tm="100000">
                                          <p:val>
                                            <p:strVal val="#ppt_w"/>
                                          </p:val>
                                        </p:tav>
                                      </p:tavLst>
                                    </p:anim>
                                    <p:anim calcmode="lin" valueType="num">
                                      <p:cBhvr>
                                        <p:cTn dur="500" fill="hold" id="54"/>
                                        <p:tgtEl>
                                          <p:spTgt spid="18"/>
                                        </p:tgtEl>
                                        <p:attrNameLst>
                                          <p:attrName>ppt_h</p:attrName>
                                        </p:attrNameLst>
                                      </p:cBhvr>
                                      <p:tavLst>
                                        <p:tav tm="0">
                                          <p:val>
                                            <p:fltVal val="0"/>
                                          </p:val>
                                        </p:tav>
                                        <p:tav tm="100000">
                                          <p:val>
                                            <p:strVal val="#ppt_h"/>
                                          </p:val>
                                        </p:tav>
                                      </p:tavLst>
                                    </p:anim>
                                    <p:animEffect filter="fade" transition="in">
                                      <p:cBhvr>
                                        <p:cTn dur="500" id="55"/>
                                        <p:tgtEl>
                                          <p:spTgt spid="18"/>
                                        </p:tgtEl>
                                      </p:cBhvr>
                                    </p:animEffect>
                                  </p:childTnLst>
                                </p:cTn>
                              </p:par>
                            </p:childTnLst>
                          </p:cTn>
                        </p:par>
                        <p:par>
                          <p:cTn fill="hold" id="56" nodeType="afterGroup">
                            <p:stCondLst>
                              <p:cond delay="5000"/>
                            </p:stCondLst>
                            <p:childTnLst>
                              <p:par>
                                <p:cTn fill="hold" id="57" nodeType="afterEffect" presetClass="entr" presetID="22" presetSubtype="4">
                                  <p:stCondLst>
                                    <p:cond delay="0"/>
                                  </p:stCondLst>
                                  <p:childTnLst>
                                    <p:set>
                                      <p:cBhvr>
                                        <p:cTn dur="1" fill="hold" id="58">
                                          <p:stCondLst>
                                            <p:cond delay="0"/>
                                          </p:stCondLst>
                                        </p:cTn>
                                        <p:tgtEl>
                                          <p:spTgt spid="26"/>
                                        </p:tgtEl>
                                        <p:attrNameLst>
                                          <p:attrName>style.visibility</p:attrName>
                                        </p:attrNameLst>
                                      </p:cBhvr>
                                      <p:to>
                                        <p:strVal val="visible"/>
                                      </p:to>
                                    </p:set>
                                    <p:animEffect filter="wipe(down)" transition="in">
                                      <p:cBhvr>
                                        <p:cTn dur="500" id="5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1"/>
      <p:bldP grpId="0" spid="12"/>
      <p:bldP grpId="0" spid="18"/>
      <p:bldP grpId="0" spid="1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平行四边形 2">
            <a:extLst>
              <a:ext uri="{FF2B5EF4-FFF2-40B4-BE49-F238E27FC236}">
                <a16:creationId xmlns:a16="http://schemas.microsoft.com/office/drawing/2014/main" id="{80ED05FD-DEC0-42B2-8DCA-A0418E1DC764}"/>
              </a:ext>
            </a:extLst>
          </p:cNvPr>
          <p:cNvSpPr/>
          <p:nvPr/>
        </p:nvSpPr>
        <p:spPr>
          <a:xfrm>
            <a:off x="1045447" y="1467486"/>
            <a:ext cx="4364753" cy="877359"/>
          </a:xfrm>
          <a:prstGeom prst="parallelogram">
            <a:avLst/>
          </a:prstGeom>
          <a:gradFill flip="none" rotWithShape="1">
            <a:gsLst>
              <a:gs pos="0">
                <a:srgbClr val="F6C381"/>
              </a:gs>
              <a:gs pos="100000">
                <a:srgbClr val="F6C381">
                  <a:alpha val="0"/>
                </a:srgbClr>
              </a:gs>
            </a:gsLst>
            <a:lin ang="0" scaled="1"/>
          </a:gradFill>
          <a:ln algn="ctr" cap="flat" cmpd="sng" w="12700">
            <a:noFill/>
            <a:prstDash val="solid"/>
            <a:miter lim="800000"/>
          </a:ln>
          <a:effectLst/>
        </p:spPr>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5CB91F1C-2DBC-4B47-BC6F-D3F2FFA8B462}"/>
              </a:ext>
            </a:extLst>
          </p:cNvPr>
          <p:cNvSpPr txBox="1"/>
          <p:nvPr/>
        </p:nvSpPr>
        <p:spPr>
          <a:xfrm>
            <a:off x="1635380" y="1552222"/>
            <a:ext cx="5868962" cy="701040"/>
          </a:xfrm>
          <a:prstGeom prst="rect">
            <a:avLst/>
          </a:prstGeom>
          <a:noFill/>
        </p:spPr>
        <p:txBody>
          <a:bodyPr rtlCol="0" wrap="square">
            <a:spAutoFit/>
          </a:bodyPr>
          <a:lstStyle/>
          <a:p>
            <a:pPr algn="l"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w="19050">
                  <a:solidFill>
                    <a:srgbClr val="F6C381"/>
                  </a:solidFill>
                </a:ln>
                <a:solidFill>
                  <a:srgbClr val="690203"/>
                </a:solidFill>
                <a:effectLst/>
                <a:uLnTx/>
                <a:uFillTx/>
                <a:cs typeface="+mn-ea"/>
                <a:sym typeface="+mn-lt"/>
              </a:rPr>
              <a:t>关于民事主体</a:t>
            </a:r>
          </a:p>
        </p:txBody>
      </p:sp>
      <p:sp>
        <p:nvSpPr>
          <p:cNvPr id="5" name="Freeform 9">
            <a:extLst>
              <a:ext uri="{FF2B5EF4-FFF2-40B4-BE49-F238E27FC236}">
                <a16:creationId xmlns:a16="http://schemas.microsoft.com/office/drawing/2014/main" id="{FC1D774F-FB93-4529-8A8E-B8FA361D3FA8}"/>
              </a:ext>
            </a:extLst>
          </p:cNvPr>
          <p:cNvSpPr/>
          <p:nvPr/>
        </p:nvSpPr>
        <p:spPr bwMode="auto">
          <a:xfrm>
            <a:off x="1476630" y="1831622"/>
            <a:ext cx="158750" cy="182562"/>
          </a:xfrm>
          <a:custGeom>
            <a:gdLst>
              <a:gd fmla="*/ 2147483647 w 205" name="T0"/>
              <a:gd fmla="*/ 2147483647 h 234" name="T1"/>
              <a:gd fmla="*/ 2147483647 w 205" name="T2"/>
              <a:gd fmla="*/ 2147483647 h 234" name="T3"/>
              <a:gd fmla="*/ 2147483647 w 205" name="T4"/>
              <a:gd fmla="*/ 2147483647 h 234" name="T5"/>
              <a:gd fmla="*/ 0 w 205" name="T6"/>
              <a:gd fmla="*/ 2147483647 h 234" name="T7"/>
              <a:gd fmla="*/ 0 w 205" name="T8"/>
              <a:gd fmla="*/ 2147483647 h 234" name="T9"/>
              <a:gd fmla="*/ 0 w 205" name="T10"/>
              <a:gd fmla="*/ 2147483647 h 234" name="T11"/>
              <a:gd fmla="*/ 2147483647 w 205" name="T12"/>
              <a:gd fmla="*/ 2147483647 h 234" name="T13"/>
              <a:gd fmla="*/ 2147483647 w 205" name="T14"/>
              <a:gd fmla="*/ 2147483647 h 234" name="T15"/>
              <a:gd fmla="*/ 2147483647 w 205" name="T16"/>
              <a:gd fmla="*/ 2147483647 h 234" name="T17"/>
              <a:gd fmla="*/ 2147483647 w 205" name="T18"/>
              <a:gd fmla="*/ 2147483647 h 2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34" w="205">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4D4D4D"/>
              </a:solidFill>
              <a:effectLst/>
              <a:uLnTx/>
              <a:uFillTx/>
              <a:cs typeface="+mn-ea"/>
              <a:sym typeface="+mn-lt"/>
            </a:endParaRPr>
          </a:p>
        </p:txBody>
      </p:sp>
      <p:grpSp>
        <p:nvGrpSpPr>
          <p:cNvPr id="6" name="组合 5">
            <a:extLst>
              <a:ext uri="{FF2B5EF4-FFF2-40B4-BE49-F238E27FC236}">
                <a16:creationId xmlns:a16="http://schemas.microsoft.com/office/drawing/2014/main" id="{B0934BA4-FBBC-4F29-9D26-8DFB0D146849}"/>
              </a:ext>
            </a:extLst>
          </p:cNvPr>
          <p:cNvGrpSpPr/>
          <p:nvPr/>
        </p:nvGrpSpPr>
        <p:grpSpPr>
          <a:xfrm>
            <a:off x="1025780" y="1717322"/>
            <a:ext cx="404813" cy="404812"/>
            <a:chOff x="1296847" y="1742267"/>
            <a:chExt cx="404813" cy="404812"/>
          </a:xfrm>
        </p:grpSpPr>
        <p:sp>
          <p:nvSpPr>
            <p:cNvPr id="7" name="Oval 8">
              <a:extLst>
                <a:ext uri="{FF2B5EF4-FFF2-40B4-BE49-F238E27FC236}">
                  <a16:creationId xmlns:a16="http://schemas.microsoft.com/office/drawing/2014/main" id="{73984617-235B-42CA-8335-83448369704E}"/>
                </a:ext>
              </a:extLst>
            </p:cNvPr>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0" kumimoji="0" lang="en-US" noProof="0" normalizeH="0" spc="0" strike="noStrike" sz="1800" u="none">
                  <a:ln>
                    <a:noFill/>
                  </a:ln>
                  <a:solidFill>
                    <a:srgbClr val="FFFFFF"/>
                  </a:solidFill>
                  <a:effectLst/>
                  <a:uLnTx/>
                  <a:uFillTx/>
                  <a:cs typeface="+mn-ea"/>
                  <a:sym typeface="+mn-lt"/>
                </a:rPr>
                <a:t> </a:t>
              </a:r>
            </a:p>
          </p:txBody>
        </p:sp>
        <p:sp>
          <p:nvSpPr>
            <p:cNvPr id="8" name="TextBox 7">
              <a:extLst>
                <a:ext uri="{FF2B5EF4-FFF2-40B4-BE49-F238E27FC236}">
                  <a16:creationId xmlns:a16="http://schemas.microsoft.com/office/drawing/2014/main" id="{B7F77CB1-BA59-4B09-80C9-79161506792F}"/>
                </a:ext>
              </a:extLst>
            </p:cNvPr>
            <p:cNvSpPr txBox="1">
              <a:spLocks noChangeArrowheads="1"/>
            </p:cNvSpPr>
            <p:nvPr/>
          </p:nvSpPr>
          <p:spPr bwMode="auto">
            <a:xfrm>
              <a:off x="1332578" y="1758930"/>
              <a:ext cx="309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1200" kumimoji="0" lang="en-US" noProof="0" normalizeH="0" spc="0" strike="noStrike" sz="1800" u="none">
                  <a:ln>
                    <a:noFill/>
                  </a:ln>
                  <a:solidFill>
                    <a:srgbClr val="FFFFFF"/>
                  </a:solidFill>
                  <a:effectLst/>
                  <a:uLnTx/>
                  <a:uFillTx/>
                  <a:latin typeface="+mn-lt"/>
                  <a:ea typeface="+mn-ea"/>
                  <a:cs typeface="+mn-ea"/>
                  <a:sym typeface="+mn-lt"/>
                </a:rPr>
                <a:t>2</a:t>
              </a:r>
            </a:p>
          </p:txBody>
        </p:sp>
      </p:grpSp>
      <p:grpSp>
        <p:nvGrpSpPr>
          <p:cNvPr id="9" name="组合 8">
            <a:extLst>
              <a:ext uri="{FF2B5EF4-FFF2-40B4-BE49-F238E27FC236}">
                <a16:creationId xmlns:a16="http://schemas.microsoft.com/office/drawing/2014/main" id="{99FDF540-72E3-424F-B7A8-CB558A4C0037}"/>
              </a:ext>
            </a:extLst>
          </p:cNvPr>
          <p:cNvGrpSpPr/>
          <p:nvPr/>
        </p:nvGrpSpPr>
        <p:grpSpPr>
          <a:xfrm>
            <a:off x="1991059" y="2581753"/>
            <a:ext cx="2015878" cy="2016140"/>
            <a:chOff x="1043755" y="2427740"/>
            <a:chExt cx="1512105" cy="1512105"/>
          </a:xfrm>
        </p:grpSpPr>
        <p:sp>
          <p:nvSpPr>
            <p:cNvPr id="10" name="椭圆 9">
              <a:extLst>
                <a:ext uri="{FF2B5EF4-FFF2-40B4-BE49-F238E27FC236}">
                  <a16:creationId xmlns:a16="http://schemas.microsoft.com/office/drawing/2014/main" id="{13E2744D-5008-4734-ABEB-C9CB0E6D1AB2}"/>
                </a:ext>
              </a:extLst>
            </p:cNvPr>
            <p:cNvSpPr/>
            <p:nvPr/>
          </p:nvSpPr>
          <p:spPr bwMode="auto">
            <a:xfrm>
              <a:off x="1043755" y="2427740"/>
              <a:ext cx="1512105" cy="1512105"/>
            </a:xfrm>
            <a:prstGeom prst="ellipse">
              <a:avLst/>
            </a:prstGeom>
            <a:noFill/>
            <a:ln algn="ctr" cap="flat" cmpd="sng" w="9525">
              <a:solidFill>
                <a:srgbClr val="C00000"/>
              </a:solidFill>
              <a:prstDash val="sysDash"/>
              <a:round/>
              <a:headEnd len="med" type="none" w="med"/>
              <a:tailEnd len="med" type="none" w="med"/>
            </a:ln>
            <a:effectLst/>
          </p:spPr>
          <p:txBody>
            <a:bodyPr anchor="t" anchorCtr="0" bIns="45720" compatLnSpc="1" lIns="91440" numCol="1" rIns="91440" rtlCol="0" tIns="45720" vert="horz" wrap="square"/>
            <a:lstStyle/>
            <a:p>
              <a:pPr algn="l" defTabSz="1218565"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cs typeface="+mn-ea"/>
                <a:sym typeface="+mn-lt"/>
              </a:endParaRPr>
            </a:p>
          </p:txBody>
        </p:sp>
        <p:sp>
          <p:nvSpPr>
            <p:cNvPr id="11" name="椭圆 10">
              <a:extLst>
                <a:ext uri="{FF2B5EF4-FFF2-40B4-BE49-F238E27FC236}">
                  <a16:creationId xmlns:a16="http://schemas.microsoft.com/office/drawing/2014/main" id="{EB9F0F07-59FE-493C-8BF4-4631786838D3}"/>
                </a:ext>
              </a:extLst>
            </p:cNvPr>
            <p:cNvSpPr/>
            <p:nvPr/>
          </p:nvSpPr>
          <p:spPr bwMode="auto">
            <a:xfrm>
              <a:off x="1151762" y="2535747"/>
              <a:ext cx="1296090" cy="1296090"/>
            </a:xfrm>
            <a:prstGeom prst="ellipse">
              <a:avLst/>
            </a:prstGeom>
            <a:solidFill>
              <a:srgbClr val="C00000"/>
            </a:solidFill>
            <a:ln>
              <a:solidFill>
                <a:srgbClr val="C00000"/>
              </a:solid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t" anchorCtr="0" bIns="45720" compatLnSpc="1" lIns="91440" numCol="1" rIns="91440" rtlCol="0" tIns="45720" vert="horz" wrap="square"/>
            <a:lstStyle/>
            <a:p>
              <a:pPr algn="l" defTabSz="1218565"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cs typeface="+mn-ea"/>
                <a:sym typeface="+mn-lt"/>
              </a:endParaRPr>
            </a:p>
          </p:txBody>
        </p:sp>
      </p:grpSp>
      <p:sp>
        <p:nvSpPr>
          <p:cNvPr id="12" name="矩形 3">
            <a:extLst>
              <a:ext uri="{FF2B5EF4-FFF2-40B4-BE49-F238E27FC236}">
                <a16:creationId xmlns:a16="http://schemas.microsoft.com/office/drawing/2014/main" id="{49BFAF23-19C9-4A23-A35C-01B537ABD9B8}"/>
              </a:ext>
            </a:extLst>
          </p:cNvPr>
          <p:cNvSpPr>
            <a:spLocks noChangeArrowheads="1"/>
          </p:cNvSpPr>
          <p:nvPr/>
        </p:nvSpPr>
        <p:spPr bwMode="auto">
          <a:xfrm>
            <a:off x="2231908" y="3301683"/>
            <a:ext cx="1463016" cy="609588"/>
          </a:xfrm>
          <a:prstGeom prst="rect">
            <a:avLst/>
          </a:prstGeom>
          <a:noFill/>
          <a:ln w="9525">
            <a:solidFill>
              <a:srgbClr val="C00000"/>
            </a:solidFill>
            <a:miter lim="800000"/>
          </a:ln>
          <a:extLst>
            <a:ext uri="{909E8E84-426E-40DD-AFC4-6F175D3DCCD1}">
              <a14:hiddenFill>
                <a:solidFill>
                  <a:srgbClr val="FFFFFF"/>
                </a:solidFill>
              </a14:hiddenFill>
            </a:ext>
          </a:extLst>
        </p:spPr>
        <p:txBody>
          <a:bodyPr bIns="60954" lIns="121908" rIns="121908" tIns="60954" wrap="none">
            <a:spAutoFit/>
          </a:bodyPr>
          <a:lstStyle>
            <a:lvl1pPr>
              <a:spcBef>
                <a:spcPct val="20000"/>
              </a:spcBef>
              <a:buFont charset="0" panose="020b0604020202020204"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3200" u="none">
                <a:ln>
                  <a:noFill/>
                </a:ln>
                <a:solidFill>
                  <a:srgbClr val="FFFFFF"/>
                </a:solidFill>
                <a:effectLst/>
                <a:uLnTx/>
                <a:uFillTx/>
                <a:latin typeface="+mn-lt"/>
                <a:ea typeface="+mn-ea"/>
                <a:cs typeface="+mn-ea"/>
                <a:sym typeface="+mn-lt"/>
              </a:rPr>
              <a:t>自然人</a:t>
            </a:r>
          </a:p>
        </p:txBody>
      </p:sp>
      <p:grpSp>
        <p:nvGrpSpPr>
          <p:cNvPr id="13" name="组合 12">
            <a:extLst>
              <a:ext uri="{FF2B5EF4-FFF2-40B4-BE49-F238E27FC236}">
                <a16:creationId xmlns:a16="http://schemas.microsoft.com/office/drawing/2014/main" id="{A49B5BC4-4DD0-46F0-93E1-131D719257E6}"/>
              </a:ext>
            </a:extLst>
          </p:cNvPr>
          <p:cNvGrpSpPr/>
          <p:nvPr/>
        </p:nvGrpSpPr>
        <p:grpSpPr>
          <a:xfrm>
            <a:off x="5088061" y="2581753"/>
            <a:ext cx="2015878" cy="2016140"/>
            <a:chOff x="1043755" y="2427740"/>
            <a:chExt cx="1512105" cy="1512105"/>
          </a:xfrm>
        </p:grpSpPr>
        <p:sp>
          <p:nvSpPr>
            <p:cNvPr id="14" name="椭圆 13">
              <a:extLst>
                <a:ext uri="{FF2B5EF4-FFF2-40B4-BE49-F238E27FC236}">
                  <a16:creationId xmlns:a16="http://schemas.microsoft.com/office/drawing/2014/main" id="{B503E918-96F3-49BC-B06F-ACF329FDAE82}"/>
                </a:ext>
              </a:extLst>
            </p:cNvPr>
            <p:cNvSpPr/>
            <p:nvPr/>
          </p:nvSpPr>
          <p:spPr bwMode="auto">
            <a:xfrm>
              <a:off x="1043755" y="2427740"/>
              <a:ext cx="1512105" cy="1512105"/>
            </a:xfrm>
            <a:prstGeom prst="ellipse">
              <a:avLst/>
            </a:prstGeom>
            <a:noFill/>
            <a:ln algn="ctr" cap="flat" cmpd="sng" w="9525">
              <a:solidFill>
                <a:srgbClr val="C00000"/>
              </a:solidFill>
              <a:prstDash val="sysDash"/>
              <a:round/>
              <a:headEnd len="med" type="none" w="med"/>
              <a:tailEnd len="med" type="none" w="med"/>
            </a:ln>
            <a:effectLst/>
          </p:spPr>
          <p:txBody>
            <a:bodyPr anchor="t" anchorCtr="0" bIns="45720" compatLnSpc="1" lIns="91440" numCol="1" rIns="91440" rtlCol="0" tIns="45720" vert="horz" wrap="square"/>
            <a:lstStyle/>
            <a:p>
              <a:pPr algn="l" defTabSz="1218565"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cs typeface="+mn-ea"/>
                <a:sym typeface="+mn-lt"/>
              </a:endParaRPr>
            </a:p>
          </p:txBody>
        </p:sp>
        <p:sp>
          <p:nvSpPr>
            <p:cNvPr id="15" name="椭圆 14">
              <a:extLst>
                <a:ext uri="{FF2B5EF4-FFF2-40B4-BE49-F238E27FC236}">
                  <a16:creationId xmlns:a16="http://schemas.microsoft.com/office/drawing/2014/main" id="{1F53150B-4766-4C05-8BB3-1FAA745F3662}"/>
                </a:ext>
              </a:extLst>
            </p:cNvPr>
            <p:cNvSpPr/>
            <p:nvPr/>
          </p:nvSpPr>
          <p:spPr bwMode="auto">
            <a:xfrm>
              <a:off x="1151762" y="2535747"/>
              <a:ext cx="1296090" cy="1296090"/>
            </a:xfrm>
            <a:prstGeom prst="ellipse">
              <a:avLst/>
            </a:prstGeom>
            <a:solidFill>
              <a:srgbClr val="C00000"/>
            </a:solidFill>
            <a:ln>
              <a:solidFill>
                <a:srgbClr val="C00000"/>
              </a:solid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t" anchorCtr="0" bIns="45720" compatLnSpc="1" lIns="91440" numCol="1" rIns="91440" rtlCol="0" tIns="45720" vert="horz" wrap="square"/>
            <a:lstStyle/>
            <a:p>
              <a:pPr algn="l" defTabSz="1218565"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cs typeface="+mn-ea"/>
                <a:sym typeface="+mn-lt"/>
              </a:endParaRPr>
            </a:p>
          </p:txBody>
        </p:sp>
      </p:grpSp>
      <p:sp>
        <p:nvSpPr>
          <p:cNvPr id="16" name="矩形 3">
            <a:extLst>
              <a:ext uri="{FF2B5EF4-FFF2-40B4-BE49-F238E27FC236}">
                <a16:creationId xmlns:a16="http://schemas.microsoft.com/office/drawing/2014/main" id="{84CB57B0-4124-4502-982A-2EFF6FD2AB6E}"/>
              </a:ext>
            </a:extLst>
          </p:cNvPr>
          <p:cNvSpPr>
            <a:spLocks noChangeArrowheads="1"/>
          </p:cNvSpPr>
          <p:nvPr/>
        </p:nvSpPr>
        <p:spPr bwMode="auto">
          <a:xfrm>
            <a:off x="5550777" y="3205235"/>
            <a:ext cx="1056616" cy="609588"/>
          </a:xfrm>
          <a:prstGeom prst="rect">
            <a:avLst/>
          </a:prstGeom>
          <a:noFill/>
          <a:ln w="9525">
            <a:solidFill>
              <a:srgbClr val="C00000"/>
            </a:solidFill>
            <a:miter lim="800000"/>
          </a:ln>
          <a:extLst>
            <a:ext uri="{909E8E84-426E-40DD-AFC4-6F175D3DCCD1}">
              <a14:hiddenFill>
                <a:solidFill>
                  <a:srgbClr val="FFFFFF"/>
                </a:solidFill>
              </a14:hiddenFill>
            </a:ext>
          </a:extLst>
        </p:spPr>
        <p:txBody>
          <a:bodyPr bIns="60954" lIns="121908" rIns="121908" tIns="60954" wrap="none">
            <a:spAutoFit/>
          </a:bodyPr>
          <a:lstStyle>
            <a:lvl1pPr>
              <a:spcBef>
                <a:spcPct val="20000"/>
              </a:spcBef>
              <a:buFont charset="0" panose="020b0604020202020204"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l"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3200" u="none">
                <a:ln>
                  <a:noFill/>
                </a:ln>
                <a:solidFill>
                  <a:srgbClr val="FFFFFF"/>
                </a:solidFill>
                <a:effectLst/>
                <a:uLnTx/>
                <a:uFillTx/>
                <a:latin typeface="+mn-lt"/>
                <a:ea typeface="+mn-ea"/>
                <a:cs typeface="+mn-ea"/>
                <a:sym typeface="+mn-lt"/>
              </a:rPr>
              <a:t>法人</a:t>
            </a:r>
          </a:p>
        </p:txBody>
      </p:sp>
      <p:grpSp>
        <p:nvGrpSpPr>
          <p:cNvPr id="17" name="组合 16">
            <a:extLst>
              <a:ext uri="{FF2B5EF4-FFF2-40B4-BE49-F238E27FC236}">
                <a16:creationId xmlns:a16="http://schemas.microsoft.com/office/drawing/2014/main" id="{08C722FB-9012-432F-ABAB-79102D1A1A4C}"/>
              </a:ext>
            </a:extLst>
          </p:cNvPr>
          <p:cNvGrpSpPr/>
          <p:nvPr/>
        </p:nvGrpSpPr>
        <p:grpSpPr>
          <a:xfrm>
            <a:off x="8161552" y="2581753"/>
            <a:ext cx="2015878" cy="2016140"/>
            <a:chOff x="1043755" y="2427740"/>
            <a:chExt cx="1512105" cy="1512105"/>
          </a:xfrm>
        </p:grpSpPr>
        <p:sp>
          <p:nvSpPr>
            <p:cNvPr id="18" name="椭圆 17">
              <a:extLst>
                <a:ext uri="{FF2B5EF4-FFF2-40B4-BE49-F238E27FC236}">
                  <a16:creationId xmlns:a16="http://schemas.microsoft.com/office/drawing/2014/main" id="{121F941D-D704-4A27-9F23-400F336C4917}"/>
                </a:ext>
              </a:extLst>
            </p:cNvPr>
            <p:cNvSpPr/>
            <p:nvPr/>
          </p:nvSpPr>
          <p:spPr bwMode="auto">
            <a:xfrm>
              <a:off x="1043755" y="2427740"/>
              <a:ext cx="1512105" cy="1512105"/>
            </a:xfrm>
            <a:prstGeom prst="ellipse">
              <a:avLst/>
            </a:prstGeom>
            <a:noFill/>
            <a:ln algn="ctr" cap="flat" cmpd="sng" w="9525">
              <a:solidFill>
                <a:srgbClr val="C00000"/>
              </a:solidFill>
              <a:prstDash val="sysDash"/>
              <a:round/>
              <a:headEnd len="med" type="none" w="med"/>
              <a:tailEnd len="med" type="none" w="med"/>
            </a:ln>
            <a:effectLst/>
          </p:spPr>
          <p:txBody>
            <a:bodyPr anchor="t" anchorCtr="0" bIns="45720" compatLnSpc="1" lIns="91440" numCol="1" rIns="91440" rtlCol="0" tIns="45720" vert="horz" wrap="square"/>
            <a:lstStyle/>
            <a:p>
              <a:pPr algn="l" defTabSz="1218565"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cs typeface="+mn-ea"/>
                <a:sym typeface="+mn-lt"/>
              </a:endParaRPr>
            </a:p>
          </p:txBody>
        </p:sp>
        <p:sp>
          <p:nvSpPr>
            <p:cNvPr id="19" name="椭圆 18">
              <a:extLst>
                <a:ext uri="{FF2B5EF4-FFF2-40B4-BE49-F238E27FC236}">
                  <a16:creationId xmlns:a16="http://schemas.microsoft.com/office/drawing/2014/main" id="{796DF946-9057-4216-971A-E1D306001473}"/>
                </a:ext>
              </a:extLst>
            </p:cNvPr>
            <p:cNvSpPr/>
            <p:nvPr/>
          </p:nvSpPr>
          <p:spPr bwMode="auto">
            <a:xfrm>
              <a:off x="1151762" y="2535747"/>
              <a:ext cx="1296090" cy="1296090"/>
            </a:xfrm>
            <a:prstGeom prst="ellipse">
              <a:avLst/>
            </a:prstGeom>
            <a:solidFill>
              <a:srgbClr val="C00000"/>
            </a:solidFill>
            <a:ln>
              <a:solidFill>
                <a:srgbClr val="C00000"/>
              </a:solid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t" anchorCtr="0" bIns="45720" compatLnSpc="1" lIns="91440" numCol="1" rIns="91440" rtlCol="0" tIns="45720" vert="horz" wrap="square"/>
            <a:lstStyle/>
            <a:p>
              <a:pPr algn="l" defTabSz="1218565"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cs typeface="+mn-ea"/>
                <a:sym typeface="+mn-lt"/>
              </a:endParaRPr>
            </a:p>
          </p:txBody>
        </p:sp>
      </p:grpSp>
      <p:sp>
        <p:nvSpPr>
          <p:cNvPr id="20" name="矩形 3">
            <a:extLst>
              <a:ext uri="{FF2B5EF4-FFF2-40B4-BE49-F238E27FC236}">
                <a16:creationId xmlns:a16="http://schemas.microsoft.com/office/drawing/2014/main" id="{23FA486C-3851-4F84-9B49-5E318F136A1C}"/>
              </a:ext>
            </a:extLst>
          </p:cNvPr>
          <p:cNvSpPr>
            <a:spLocks noChangeArrowheads="1"/>
          </p:cNvSpPr>
          <p:nvPr/>
        </p:nvSpPr>
        <p:spPr bwMode="auto">
          <a:xfrm>
            <a:off x="8336382" y="3055461"/>
            <a:ext cx="1666216" cy="1097268"/>
          </a:xfrm>
          <a:prstGeom prst="rect">
            <a:avLst/>
          </a:prstGeom>
          <a:noFill/>
          <a:ln w="9525">
            <a:noFill/>
            <a:miter lim="800000"/>
          </a:ln>
          <a:extLst>
            <a:ext uri="{909E8E84-426E-40DD-AFC4-6F175D3DCCD1}">
              <a14:hiddenFill>
                <a:solidFill>
                  <a:srgbClr val="FFFFFF"/>
                </a:solidFill>
              </a14:hiddenFill>
            </a:ext>
          </a:extLst>
        </p:spPr>
        <p:txBody>
          <a:bodyPr bIns="60954" lIns="121908" rIns="121908" tIns="60954" wrap="none">
            <a:spAutoFit/>
          </a:bodyPr>
          <a:lstStyle>
            <a:lvl1pPr>
              <a:spcBef>
                <a:spcPct val="20000"/>
              </a:spcBef>
              <a:buFont charset="0" panose="020b0604020202020204"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3200" u="none">
                <a:ln>
                  <a:noFill/>
                </a:ln>
                <a:solidFill>
                  <a:srgbClr val="FFFFFF"/>
                </a:solidFill>
                <a:effectLst/>
                <a:uLnTx/>
                <a:uFillTx/>
                <a:latin typeface="+mn-lt"/>
                <a:ea typeface="+mn-ea"/>
                <a:cs typeface="+mn-ea"/>
                <a:sym typeface="+mn-lt"/>
              </a:rPr>
              <a:t>非法a人</a:t>
            </a:r>
          </a:p>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3200" u="none">
                <a:ln>
                  <a:noFill/>
                </a:ln>
                <a:solidFill>
                  <a:srgbClr val="FFFFFF"/>
                </a:solidFill>
                <a:effectLst/>
                <a:uLnTx/>
                <a:uFillTx/>
                <a:latin typeface="+mn-lt"/>
                <a:ea typeface="+mn-ea"/>
                <a:cs typeface="+mn-ea"/>
                <a:sym typeface="+mn-lt"/>
              </a:rPr>
              <a:t>组织</a:t>
            </a:r>
          </a:p>
        </p:txBody>
      </p:sp>
      <p:sp>
        <p:nvSpPr>
          <p:cNvPr id="21" name="文本占位符 1">
            <a:extLst>
              <a:ext uri="{FF2B5EF4-FFF2-40B4-BE49-F238E27FC236}">
                <a16:creationId xmlns:a16="http://schemas.microsoft.com/office/drawing/2014/main" id="{ED498DD0-7C98-42DC-9C09-0B38F6F7DF08}"/>
              </a:ext>
            </a:extLst>
          </p:cNvPr>
          <p:cNvSpPr txBox="1"/>
          <p:nvPr/>
        </p:nvSpPr>
        <p:spPr>
          <a:xfrm>
            <a:off x="1635380" y="4783581"/>
            <a:ext cx="9147292" cy="87736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8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2000" u="none">
                <a:ln>
                  <a:noFill/>
                </a:ln>
                <a:solidFill>
                  <a:srgbClr val="E7E6E6">
                    <a:lumMod val="25000"/>
                  </a:srgbClr>
                </a:solidFill>
                <a:effectLst/>
                <a:uLnTx/>
                <a:uFillTx/>
                <a:cs typeface="+mn-ea"/>
                <a:sym typeface="+mn-lt"/>
              </a:rPr>
              <a:t>民事主体是民事关系的参与者、民事权利的享有者、民事义务的履行者和民事责任的承担者，具体包括以上三类</a:t>
            </a:r>
          </a:p>
        </p:txBody>
      </p:sp>
    </p:spTree>
    <p:extLst>
      <p:ext uri="{BB962C8B-B14F-4D97-AF65-F5344CB8AC3E}">
        <p14:creationId val="244703033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style.rotation</p:attrName>
                                        </p:attrNameLst>
                                      </p:cBhvr>
                                      <p:tavLst>
                                        <p:tav tm="0">
                                          <p:val>
                                            <p:fltVal val="360"/>
                                          </p:val>
                                        </p:tav>
                                        <p:tav tm="100000">
                                          <p:val>
                                            <p:fltVal val="0"/>
                                          </p:val>
                                        </p:tav>
                                      </p:tavLst>
                                    </p:anim>
                                    <p:animEffect filter="fade"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1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300" id="14"/>
                                        <p:tgtEl>
                                          <p:spTgt spid="5"/>
                                        </p:tgtEl>
                                        <p:attrNameLst>
                                          <p:attrName>ppt_x</p:attrName>
                                        </p:attrNameLst>
                                      </p:cBhvr>
                                      <p:tavLst>
                                        <p:tav tm="0">
                                          <p:val>
                                            <p:strVal val="#ppt_x-#ppt_w*1.125000"/>
                                          </p:val>
                                        </p:tav>
                                        <p:tav tm="100000">
                                          <p:val>
                                            <p:strVal val="#ppt_x"/>
                                          </p:val>
                                        </p:tav>
                                      </p:tavLst>
                                    </p:anim>
                                    <p:animEffect filter="wipe(right)" transition="in">
                                      <p:cBhvr>
                                        <p:cTn dur="300" id="15"/>
                                        <p:tgtEl>
                                          <p:spTgt spid="5"/>
                                        </p:tgtEl>
                                      </p:cBhvr>
                                    </p:animEffect>
                                  </p:childTnLst>
                                </p:cTn>
                              </p:par>
                            </p:childTnLst>
                          </p:cTn>
                        </p:par>
                        <p:par>
                          <p:cTn fill="hold" id="16" nodeType="afterGroup">
                            <p:stCondLst>
                              <p:cond delay="800"/>
                            </p:stCondLst>
                            <p:childTnLst>
                              <p:par>
                                <p:cTn fill="hold" grpId="0" id="17" nodeType="afterEffect" presetClass="entr" presetID="2" presetSubtype="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
                                        </p:tgtEl>
                                        <p:attrNameLst>
                                          <p:attrName>ppt_y</p:attrName>
                                        </p:attrNameLst>
                                      </p:cBhvr>
                                      <p:tavLst>
                                        <p:tav tm="0">
                                          <p:val>
                                            <p:strVal val="#ppt_y"/>
                                          </p:val>
                                        </p:tav>
                                        <p:tav tm="100000">
                                          <p:val>
                                            <p:strVal val="#ppt_y"/>
                                          </p:val>
                                        </p:tav>
                                      </p:tavLst>
                                    </p:anim>
                                    <p:anim calcmode="lin" valueType="num">
                                      <p:cBhvr>
                                        <p:cTn dur="500" fill="hold" id="2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
                                        </p:tgtEl>
                                      </p:cBhvr>
                                    </p:animEffect>
                                  </p:childTnLst>
                                </p:cTn>
                              </p:par>
                            </p:childTnLst>
                          </p:cTn>
                        </p:par>
                        <p:par>
                          <p:cTn fill="hold" id="28" nodeType="afterGroup">
                            <p:stCondLst>
                              <p:cond delay="1300"/>
                            </p:stCondLst>
                            <p:childTnLst>
                              <p:par>
                                <p:cTn fill="hold"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750" id="31"/>
                                        <p:tgtEl>
                                          <p:spTgt spid="9"/>
                                        </p:tgtEl>
                                      </p:cBhvr>
                                    </p:animEffect>
                                    <p:anim calcmode="lin" valueType="num">
                                      <p:cBhvr>
                                        <p:cTn dur="750" fill="hold" id="32"/>
                                        <p:tgtEl>
                                          <p:spTgt spid="9"/>
                                        </p:tgtEl>
                                        <p:attrNameLst>
                                          <p:attrName>ppt_x</p:attrName>
                                        </p:attrNameLst>
                                      </p:cBhvr>
                                      <p:tavLst>
                                        <p:tav tm="0">
                                          <p:val>
                                            <p:strVal val="#ppt_x"/>
                                          </p:val>
                                        </p:tav>
                                        <p:tav tm="100000">
                                          <p:val>
                                            <p:strVal val="#ppt_x"/>
                                          </p:val>
                                        </p:tav>
                                      </p:tavLst>
                                    </p:anim>
                                    <p:anim calcmode="lin" valueType="num">
                                      <p:cBhvr>
                                        <p:cTn dur="75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10" presetSubtype="0">
                                  <p:stCondLst>
                                    <p:cond delay="350"/>
                                  </p:stCondLst>
                                  <p:childTnLst>
                                    <p:set>
                                      <p:cBhvr>
                                        <p:cTn dur="1" fill="hold" id="35">
                                          <p:stCondLst>
                                            <p:cond delay="0"/>
                                          </p:stCondLst>
                                        </p:cTn>
                                        <p:tgtEl>
                                          <p:spTgt spid="12"/>
                                        </p:tgtEl>
                                        <p:attrNameLst>
                                          <p:attrName>style.visibility</p:attrName>
                                        </p:attrNameLst>
                                      </p:cBhvr>
                                      <p:to>
                                        <p:strVal val="visible"/>
                                      </p:to>
                                    </p:set>
                                    <p:animEffect filter="fade" transition="in">
                                      <p:cBhvr>
                                        <p:cTn dur="500" id="36"/>
                                        <p:tgtEl>
                                          <p:spTgt spid="12"/>
                                        </p:tgtEl>
                                      </p:cBhvr>
                                    </p:animEffect>
                                  </p:childTnLst>
                                </p:cTn>
                              </p:par>
                            </p:childTnLst>
                          </p:cTn>
                        </p:par>
                        <p:par>
                          <p:cTn fill="hold" id="37" nodeType="afterGroup">
                            <p:stCondLst>
                              <p:cond delay="2150"/>
                            </p:stCondLst>
                            <p:childTnLst>
                              <p:par>
                                <p:cTn fill="hold" id="38" nodeType="afterEffect" presetClass="entr" presetID="42" presetSubtype="0">
                                  <p:stCondLst>
                                    <p:cond delay="0"/>
                                  </p:stCondLst>
                                  <p:childTnLst>
                                    <p:set>
                                      <p:cBhvr>
                                        <p:cTn dur="1" fill="hold" id="39">
                                          <p:stCondLst>
                                            <p:cond delay="0"/>
                                          </p:stCondLst>
                                        </p:cTn>
                                        <p:tgtEl>
                                          <p:spTgt spid="13"/>
                                        </p:tgtEl>
                                        <p:attrNameLst>
                                          <p:attrName>style.visibility</p:attrName>
                                        </p:attrNameLst>
                                      </p:cBhvr>
                                      <p:to>
                                        <p:strVal val="visible"/>
                                      </p:to>
                                    </p:set>
                                    <p:animEffect filter="fade" transition="in">
                                      <p:cBhvr>
                                        <p:cTn dur="750" id="40"/>
                                        <p:tgtEl>
                                          <p:spTgt spid="13"/>
                                        </p:tgtEl>
                                      </p:cBhvr>
                                    </p:animEffect>
                                    <p:anim calcmode="lin" valueType="num">
                                      <p:cBhvr>
                                        <p:cTn dur="750" fill="hold" id="41"/>
                                        <p:tgtEl>
                                          <p:spTgt spid="13"/>
                                        </p:tgtEl>
                                        <p:attrNameLst>
                                          <p:attrName>ppt_x</p:attrName>
                                        </p:attrNameLst>
                                      </p:cBhvr>
                                      <p:tavLst>
                                        <p:tav tm="0">
                                          <p:val>
                                            <p:strVal val="#ppt_x"/>
                                          </p:val>
                                        </p:tav>
                                        <p:tav tm="100000">
                                          <p:val>
                                            <p:strVal val="#ppt_x"/>
                                          </p:val>
                                        </p:tav>
                                      </p:tavLst>
                                    </p:anim>
                                    <p:anim calcmode="lin" valueType="num">
                                      <p:cBhvr>
                                        <p:cTn dur="750" fill="hold" id="42"/>
                                        <p:tgtEl>
                                          <p:spTgt spid="13"/>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350"/>
                                  </p:stCondLst>
                                  <p:childTnLst>
                                    <p:set>
                                      <p:cBhvr>
                                        <p:cTn dur="1" fill="hold" id="44">
                                          <p:stCondLst>
                                            <p:cond delay="0"/>
                                          </p:stCondLst>
                                        </p:cTn>
                                        <p:tgtEl>
                                          <p:spTgt spid="16"/>
                                        </p:tgtEl>
                                        <p:attrNameLst>
                                          <p:attrName>style.visibility</p:attrName>
                                        </p:attrNameLst>
                                      </p:cBhvr>
                                      <p:to>
                                        <p:strVal val="visible"/>
                                      </p:to>
                                    </p:set>
                                    <p:animEffect filter="fade" transition="in">
                                      <p:cBhvr>
                                        <p:cTn dur="500" id="45"/>
                                        <p:tgtEl>
                                          <p:spTgt spid="16"/>
                                        </p:tgtEl>
                                      </p:cBhvr>
                                    </p:animEffect>
                                  </p:childTnLst>
                                </p:cTn>
                              </p:par>
                            </p:childTnLst>
                          </p:cTn>
                        </p:par>
                        <p:par>
                          <p:cTn fill="hold" id="46" nodeType="afterGroup">
                            <p:stCondLst>
                              <p:cond delay="3000"/>
                            </p:stCondLst>
                            <p:childTnLst>
                              <p:par>
                                <p:cTn fill="hold" id="47" nodeType="afterEffect" presetClass="entr" presetID="42"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750" id="49"/>
                                        <p:tgtEl>
                                          <p:spTgt spid="17"/>
                                        </p:tgtEl>
                                      </p:cBhvr>
                                    </p:animEffect>
                                    <p:anim calcmode="lin" valueType="num">
                                      <p:cBhvr>
                                        <p:cTn dur="750" fill="hold" id="50"/>
                                        <p:tgtEl>
                                          <p:spTgt spid="17"/>
                                        </p:tgtEl>
                                        <p:attrNameLst>
                                          <p:attrName>ppt_x</p:attrName>
                                        </p:attrNameLst>
                                      </p:cBhvr>
                                      <p:tavLst>
                                        <p:tav tm="0">
                                          <p:val>
                                            <p:strVal val="#ppt_x"/>
                                          </p:val>
                                        </p:tav>
                                        <p:tav tm="100000">
                                          <p:val>
                                            <p:strVal val="#ppt_x"/>
                                          </p:val>
                                        </p:tav>
                                      </p:tavLst>
                                    </p:anim>
                                    <p:anim calcmode="lin" valueType="num">
                                      <p:cBhvr>
                                        <p:cTn dur="750" fill="hold" id="51"/>
                                        <p:tgtEl>
                                          <p:spTgt spid="17"/>
                                        </p:tgtEl>
                                        <p:attrNameLst>
                                          <p:attrName>ppt_y</p:attrName>
                                        </p:attrNameLst>
                                      </p:cBhvr>
                                      <p:tavLst>
                                        <p:tav tm="0">
                                          <p:val>
                                            <p:strVal val="#ppt_y+.1"/>
                                          </p:val>
                                        </p:tav>
                                        <p:tav tm="100000">
                                          <p:val>
                                            <p:strVal val="#ppt_y"/>
                                          </p:val>
                                        </p:tav>
                                      </p:tavLst>
                                    </p:anim>
                                  </p:childTnLst>
                                </p:cTn>
                              </p:par>
                              <p:par>
                                <p:cTn fill="hold" grpId="0" id="52" nodeType="withEffect" presetClass="entr" presetID="10" presetSubtype="0">
                                  <p:stCondLst>
                                    <p:cond delay="350"/>
                                  </p:stCondLst>
                                  <p:childTnLst>
                                    <p:set>
                                      <p:cBhvr>
                                        <p:cTn dur="1" fill="hold" id="53">
                                          <p:stCondLst>
                                            <p:cond delay="0"/>
                                          </p:stCondLst>
                                        </p:cTn>
                                        <p:tgtEl>
                                          <p:spTgt spid="20"/>
                                        </p:tgtEl>
                                        <p:attrNameLst>
                                          <p:attrName>style.visibility</p:attrName>
                                        </p:attrNameLst>
                                      </p:cBhvr>
                                      <p:to>
                                        <p:strVal val="visible"/>
                                      </p:to>
                                    </p:set>
                                    <p:animEffect filter="fade" transition="in">
                                      <p:cBhvr>
                                        <p:cTn dur="500" id="54"/>
                                        <p:tgtEl>
                                          <p:spTgt spid="20"/>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21"/>
                                        </p:tgtEl>
                                        <p:attrNameLst>
                                          <p:attrName>style.visibility</p:attrName>
                                        </p:attrNameLst>
                                      </p:cBhvr>
                                      <p:to>
                                        <p:strVal val="visible"/>
                                      </p:to>
                                    </p:set>
                                    <p:animEffect filter="wipe(up)" transition="in">
                                      <p:cBhvr>
                                        <p:cTn dur="500" id="5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2"/>
      <p:bldP grpId="0" spid="16"/>
      <p:bldP grpId="0" spid="20"/>
      <p:bldP grpId="0" spid="2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22" name="矩形 21">
            <a:extLst>
              <a:ext uri="{FF2B5EF4-FFF2-40B4-BE49-F238E27FC236}">
                <a16:creationId xmlns:a16="http://schemas.microsoft.com/office/drawing/2014/main" id="{EE209902-1F29-4DB3-A02C-4A7C8A85AB2F}"/>
              </a:ext>
            </a:extLst>
          </p:cNvPr>
          <p:cNvSpPr/>
          <p:nvPr/>
        </p:nvSpPr>
        <p:spPr bwMode="auto">
          <a:xfrm>
            <a:off x="613458" y="1941438"/>
            <a:ext cx="10868628" cy="4262592"/>
          </a:xfrm>
          <a:prstGeom prst="rect">
            <a:avLst/>
          </a:prstGeom>
          <a:noFill/>
          <a:ln>
            <a:solidFill>
              <a:schemeClr val="tx1">
                <a:lumMod val="65000"/>
                <a:lumOff val="35000"/>
              </a:schemeClr>
            </a:solidFill>
          </a:ln>
        </p:spPr>
        <p:txBody>
          <a:bodyPr anchor="t" anchorCtr="0" bIns="45720" compatLnSpc="1" lIns="91440" numCol="1" rIns="91440" tIns="45720" vert="horz" wrap="square"/>
          <a:lstStyle/>
          <a:p>
            <a:pPr defTabSz="914377"/>
            <a:endParaRPr altLang="en-US" lang="zh-CN" sz="1353">
              <a:solidFill>
                <a:prstClr val="white"/>
              </a:solidFill>
              <a:latin panose="020f0502020204030204" typeface="Calibri"/>
              <a:ea charset="-122" panose="02010600030101010101" pitchFamily="2" typeface="宋体"/>
            </a:endParaRPr>
          </a:p>
        </p:txBody>
      </p:sp>
      <p:grpSp>
        <p:nvGrpSpPr>
          <p:cNvPr id="23" name="组合 45">
            <a:extLst>
              <a:ext uri="{FF2B5EF4-FFF2-40B4-BE49-F238E27FC236}">
                <a16:creationId xmlns:a16="http://schemas.microsoft.com/office/drawing/2014/main" id="{CB1AE502-EA46-40CA-A98A-76F50417066A}"/>
              </a:ext>
            </a:extLst>
          </p:cNvPr>
          <p:cNvGrpSpPr/>
          <p:nvPr/>
        </p:nvGrpSpPr>
        <p:grpSpPr>
          <a:xfrm>
            <a:off x="2095500" y="1836607"/>
            <a:ext cx="8000999" cy="609029"/>
            <a:chOff x="1245265" y="1827568"/>
            <a:chExt cx="4200402" cy="879213"/>
          </a:xfrm>
        </p:grpSpPr>
        <p:sp>
          <p:nvSpPr>
            <p:cNvPr id="24" name="Freeform 6">
              <a:extLst>
                <a:ext uri="{FF2B5EF4-FFF2-40B4-BE49-F238E27FC236}">
                  <a16:creationId xmlns:a16="http://schemas.microsoft.com/office/drawing/2014/main" id="{4EFA58C0-17B5-43C6-91F9-8F5BE0C20537}"/>
                </a:ext>
              </a:extLst>
            </p:cNvPr>
            <p:cNvSpPr/>
            <p:nvPr/>
          </p:nvSpPr>
          <p:spPr bwMode="auto">
            <a:xfrm>
              <a:off x="1245265" y="1827568"/>
              <a:ext cx="4200402" cy="150812"/>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377"/>
              <a:endParaRPr altLang="en-US" lang="zh-CN" sz="1353">
                <a:solidFill>
                  <a:srgbClr val="E7E6E6"/>
                </a:solidFill>
                <a:latin panose="020f0502020204030204" typeface="Calibri"/>
                <a:ea charset="-122" panose="02010600030101010101" pitchFamily="2" typeface="宋体"/>
              </a:endParaRPr>
            </a:p>
          </p:txBody>
        </p:sp>
        <p:sp>
          <p:nvSpPr>
            <p:cNvPr id="25" name="Freeform 7">
              <a:extLst>
                <a:ext uri="{FF2B5EF4-FFF2-40B4-BE49-F238E27FC236}">
                  <a16:creationId xmlns:a16="http://schemas.microsoft.com/office/drawing/2014/main" id="{8177D40C-7D2E-4A87-A649-76AB42650167}"/>
                </a:ext>
              </a:extLst>
            </p:cNvPr>
            <p:cNvSpPr/>
            <p:nvPr/>
          </p:nvSpPr>
          <p:spPr bwMode="auto">
            <a:xfrm>
              <a:off x="1525807" y="1827568"/>
              <a:ext cx="3652019" cy="879213"/>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C00000"/>
            </a:solidFill>
            <a:ln>
              <a:noFill/>
            </a:ln>
          </p:spPr>
          <p:txBody>
            <a:bodyPr anchor="t" anchorCtr="0" bIns="45720" compatLnSpc="1" lIns="91440" numCol="1" rIns="91440" tIns="45720" vert="horz" wrap="square"/>
            <a:lstStyle/>
            <a:p>
              <a:pPr defTabSz="914377"/>
              <a:endParaRPr altLang="en-US" lang="zh-CN" sz="1353">
                <a:solidFill>
                  <a:prstClr val="black"/>
                </a:solidFill>
                <a:latin panose="020f0502020204030204" typeface="Calibri"/>
                <a:ea charset="-122" panose="02010600030101010101" pitchFamily="2" typeface="宋体"/>
              </a:endParaRPr>
            </a:p>
          </p:txBody>
        </p:sp>
        <p:sp>
          <p:nvSpPr>
            <p:cNvPr id="26" name="矩形 25">
              <a:extLst>
                <a:ext uri="{FF2B5EF4-FFF2-40B4-BE49-F238E27FC236}">
                  <a16:creationId xmlns:a16="http://schemas.microsoft.com/office/drawing/2014/main" id="{B8CCD64D-1FFD-482D-B280-59E976486169}"/>
                </a:ext>
              </a:extLst>
            </p:cNvPr>
            <p:cNvSpPr/>
            <p:nvPr/>
          </p:nvSpPr>
          <p:spPr>
            <a:xfrm>
              <a:off x="1604379" y="1847406"/>
              <a:ext cx="3494873" cy="836035"/>
            </a:xfrm>
            <a:prstGeom prst="rect">
              <a:avLst/>
            </a:prstGeom>
          </p:spPr>
          <p:txBody>
            <a:bodyPr wrap="square">
              <a:spAutoFit/>
            </a:bodyPr>
            <a:lstStyle/>
            <a:p>
              <a:pPr algn="ctr" defTabSz="457200" lvl="0">
                <a:defRPr/>
              </a:pPr>
              <a:r>
                <a:rPr altLang="en-US" b="1" lang="zh-CN" sz="3200">
                  <a:ln w="19050">
                    <a:noFill/>
                  </a:ln>
                  <a:solidFill>
                    <a:schemeClr val="bg1"/>
                  </a:solidFill>
                  <a:cs typeface="+mn-ea"/>
                  <a:sym typeface="+mn-lt"/>
                </a:rPr>
                <a:t>关于民事主体</a:t>
              </a:r>
            </a:p>
          </p:txBody>
        </p:sp>
      </p:grpSp>
      <p:sp>
        <p:nvSpPr>
          <p:cNvPr id="27" name="TextBox 10">
            <a:extLst>
              <a:ext uri="{FF2B5EF4-FFF2-40B4-BE49-F238E27FC236}">
                <a16:creationId xmlns:a16="http://schemas.microsoft.com/office/drawing/2014/main" id="{5ED3A5A8-34DA-4082-B428-EB684AF8DFCF}"/>
              </a:ext>
            </a:extLst>
          </p:cNvPr>
          <p:cNvSpPr txBox="1"/>
          <p:nvPr/>
        </p:nvSpPr>
        <p:spPr>
          <a:xfrm>
            <a:off x="766401" y="2641573"/>
            <a:ext cx="10599937" cy="3300983"/>
          </a:xfrm>
          <a:prstGeom prst="rect">
            <a:avLst/>
          </a:prstGeom>
          <a:noFill/>
        </p:spPr>
        <p:txBody>
          <a:bodyPr rtlCol="0" wrap="square">
            <a:spAutoFit/>
          </a:bodyPr>
          <a:lstStyle/>
          <a:p>
            <a:pPr>
              <a:lnSpc>
                <a:spcPct val="130000"/>
              </a:lnSpc>
              <a:buClr>
                <a:srgbClr val="C00000"/>
              </a:buClr>
              <a:defRPr/>
            </a:pPr>
            <a:r>
              <a:rPr altLang="en-US" lang="zh-CN">
                <a:solidFill>
                  <a:srgbClr val="E7E6E6">
                    <a:lumMod val="25000"/>
                  </a:srgbClr>
                </a:solidFill>
                <a:cs typeface="+mn-ea"/>
                <a:sym typeface="+mn-lt"/>
              </a:rPr>
              <a:t>自然人是最基本的民事主体。草案规定了自然人的民事权利能力和民事行为能力制度、监护制度、宣告失踪和宣告死亡制度，并对个体工商户和农村承包经营户作了规定(第一编第二章)。结合此次疫情防控工作，对监护制度作了进一步完善，规定因发生突发事件等紧急情况，监护人暂时无法履行监护职责，被监护人的生活处于无人照料状态的，被监护人住所地的居民委员会、村民委员会或者民政部门应当为被监护人安排必要的临时生活照料措施(第三十四条第四款)。法人是依法成立的，具有民事权利能力和民事行为能力，依法独立享有民事权利和承担民事义务的组织。草案规定了法人的定义、成立原则和条件、住所等一般规定，并对营利法人、非营利法人、特别法人三类法人分别作了具体规定(第一编第三章)。非法人组织是不具有法人资格，但是能够依法以自己的名义从事民事活动的组织。草案对非法人组织的设立、责任承担、解散、清算等作了规定(第一编第四章)。</a:t>
            </a:r>
          </a:p>
        </p:txBody>
      </p:sp>
    </p:spTree>
    <p:extLst>
      <p:ext uri="{BB962C8B-B14F-4D97-AF65-F5344CB8AC3E}">
        <p14:creationId val="68507869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23"/>
                                        </p:tgtEl>
                                        <p:attrNameLst>
                                          <p:attrName>style.visibility</p:attrName>
                                        </p:attrNameLst>
                                      </p:cBhvr>
                                      <p:to>
                                        <p:strVal val="visible"/>
                                      </p:to>
                                    </p:set>
                                    <p:animEffect filter="barn(outVertical)"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22"/>
                                        </p:tgtEl>
                                        <p:attrNameLst>
                                          <p:attrName>style.visibility</p:attrName>
                                        </p:attrNameLst>
                                      </p:cBhvr>
                                      <p:to>
                                        <p:strVal val="visible"/>
                                      </p:to>
                                    </p:set>
                                    <p:animEffect filter="randombar(horizontal)"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27"/>
                                        </p:tgtEl>
                                        <p:attrNameLst>
                                          <p:attrName>style.visibility</p:attrName>
                                        </p:attrNameLst>
                                      </p:cBhvr>
                                      <p:to>
                                        <p:strVal val="visible"/>
                                      </p:to>
                                    </p:set>
                                    <p:animEffect filter="wipe(up)" transition="in">
                                      <p:cBhvr>
                                        <p:cTn dur="1000" id="1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文本框 2">
            <a:extLst>
              <a:ext uri="{FF2B5EF4-FFF2-40B4-BE49-F238E27FC236}">
                <a16:creationId xmlns:a16="http://schemas.microsoft.com/office/drawing/2014/main" id="{8C8D586A-A500-48C8-9FCF-8E5FA5949CD7}"/>
              </a:ext>
            </a:extLst>
          </p:cNvPr>
          <p:cNvSpPr txBox="1">
            <a:spLocks noChangeArrowheads="1"/>
          </p:cNvSpPr>
          <p:nvPr/>
        </p:nvSpPr>
        <p:spPr bwMode="auto">
          <a:xfrm>
            <a:off x="5570638" y="2219140"/>
            <a:ext cx="6000245" cy="48763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00"/>
                </a:solidFill>
                <a:effectLst/>
                <a:uLnTx/>
                <a:uFillTx/>
                <a:latin typeface="+mn-lt"/>
                <a:ea typeface="+mn-ea"/>
                <a:cs typeface="+mn-ea"/>
                <a:sym typeface="+mn-lt"/>
              </a:rPr>
              <a:t>保护民事权利是民事立法的重要任务</a:t>
            </a:r>
          </a:p>
        </p:txBody>
      </p:sp>
      <p:grpSp>
        <p:nvGrpSpPr>
          <p:cNvPr id="8" name="组合 7">
            <a:extLst>
              <a:ext uri="{FF2B5EF4-FFF2-40B4-BE49-F238E27FC236}">
                <a16:creationId xmlns:a16="http://schemas.microsoft.com/office/drawing/2014/main" id="{0D0FFC6A-BD63-474D-9A2B-F6FDB0DC2C95}"/>
              </a:ext>
            </a:extLst>
          </p:cNvPr>
          <p:cNvGrpSpPr/>
          <p:nvPr/>
        </p:nvGrpSpPr>
        <p:grpSpPr>
          <a:xfrm>
            <a:off x="5570637" y="2787550"/>
            <a:ext cx="6000246" cy="3358919"/>
            <a:chOff x="5570637" y="2787550"/>
            <a:chExt cx="6000246" cy="3358919"/>
          </a:xfrm>
        </p:grpSpPr>
        <p:sp>
          <p:nvSpPr>
            <p:cNvPr id="4" name="矩形 3">
              <a:extLst>
                <a:ext uri="{FF2B5EF4-FFF2-40B4-BE49-F238E27FC236}">
                  <a16:creationId xmlns:a16="http://schemas.microsoft.com/office/drawing/2014/main" id="{1AF3F65A-A15C-46C5-82F6-0F9D7DD70612}"/>
                </a:ext>
              </a:extLst>
            </p:cNvPr>
            <p:cNvSpPr/>
            <p:nvPr/>
          </p:nvSpPr>
          <p:spPr>
            <a:xfrm>
              <a:off x="5570637" y="2787550"/>
              <a:ext cx="6000246" cy="3358919"/>
            </a:xfrm>
            <a:prstGeom prst="rect">
              <a:avLst/>
            </a:prstGeom>
            <a:solidFill>
              <a:srgbClr val="ED7D31">
                <a:lumMod val="60000"/>
                <a:lumOff val="40000"/>
                <a:alpha val="6000"/>
              </a:srgbClr>
            </a:solidFill>
            <a:ln algn="ctr" cap="flat" cmpd="sng" w="19050">
              <a:solidFill>
                <a:srgbClr val="ED7D31">
                  <a:lumMod val="50000"/>
                </a:srgbClr>
              </a:solidFill>
              <a:prstDash val="sysDot"/>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1" u="none">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738D7AE3-BD85-4EF2-8CC2-F213271B1483}"/>
                </a:ext>
              </a:extLst>
            </p:cNvPr>
            <p:cNvSpPr>
              <a:spLocks noChangeArrowheads="1"/>
            </p:cNvSpPr>
            <p:nvPr/>
          </p:nvSpPr>
          <p:spPr bwMode="auto">
            <a:xfrm>
              <a:off x="5570637" y="2902843"/>
              <a:ext cx="6000245" cy="2936232"/>
            </a:xfrm>
            <a:prstGeom prst="rect">
              <a:avLst/>
            </a:prstGeom>
            <a:noFill/>
            <a:ln w="9525">
              <a:noFill/>
              <a:miter lim="800000"/>
            </a:ln>
          </p:spPr>
          <p:txBody>
            <a:bodyPr bIns="45716" lIns="91431" rIns="91431" tIns="45716" wrap="square">
              <a:spAutoFit/>
            </a:bodyPr>
            <a:lstStyle/>
            <a:p>
              <a:pPr algn="l" defTabSz="914400" eaLnBrk="1" fontAlgn="auto" hangingPunct="1" latinLnBrk="0" lvl="0" marR="0" rtl="0">
                <a:lnSpc>
                  <a:spcPts val="2800"/>
                </a:lnSpc>
                <a:spcBef>
                  <a:spcPct val="0"/>
                </a:spcBef>
                <a:spcAft>
                  <a:spcPct val="0"/>
                </a:spcAft>
                <a:buClrTx/>
                <a:buSzTx/>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第一编第五章规定了民事权利制度，包括各种人身权利和财产权利。</a:t>
              </a:r>
            </a:p>
            <a:p>
              <a:pPr algn="l" defTabSz="914400" eaLnBrk="1" fontAlgn="auto" hangingPunct="1" latinLnBrk="0" lvl="0" marR="0" rtl="0">
                <a:lnSpc>
                  <a:spcPts val="2800"/>
                </a:lnSpc>
                <a:spcBef>
                  <a:spcPct val="0"/>
                </a:spcBef>
                <a:spcAft>
                  <a:spcPct val="0"/>
                </a:spcAft>
                <a:buClrTx/>
                <a:buSzTx/>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为建设创新型国家，草案对知识产权作了概括性规定，以统领各个单行的知识产权法律(第一百二十三条)。</a:t>
              </a:r>
            </a:p>
            <a:p>
              <a:pPr algn="l" defTabSz="914400" eaLnBrk="1" fontAlgn="auto" hangingPunct="1" latinLnBrk="0" lvl="0" marR="0" rtl="0">
                <a:lnSpc>
                  <a:spcPts val="2800"/>
                </a:lnSpc>
                <a:spcBef>
                  <a:spcPct val="0"/>
                </a:spcBef>
                <a:spcAft>
                  <a:spcPct val="0"/>
                </a:spcAft>
                <a:buClrTx/>
                <a:buSzTx/>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同时，对数据、网络虚拟财产的保护作了原则性规定(第一百二十七条)。</a:t>
              </a:r>
            </a:p>
            <a:p>
              <a:pPr algn="l" defTabSz="914400" eaLnBrk="1" fontAlgn="auto" hangingPunct="1" latinLnBrk="0" lvl="0" marR="0" rtl="0">
                <a:lnSpc>
                  <a:spcPts val="2800"/>
                </a:lnSpc>
                <a:spcBef>
                  <a:spcPct val="0"/>
                </a:spcBef>
                <a:spcAft>
                  <a:spcPct val="0"/>
                </a:spcAft>
                <a:buClrTx/>
                <a:buSzTx/>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此外，还规定了民事权利的取得和行使规则等内容(第一百二十九条至第一百三十二条)。</a:t>
              </a:r>
            </a:p>
          </p:txBody>
        </p:sp>
      </p:grpSp>
      <p:pic>
        <p:nvPicPr>
          <p:cNvPr id="7" name="图片 6">
            <a:extLst>
              <a:ext uri="{FF2B5EF4-FFF2-40B4-BE49-F238E27FC236}">
                <a16:creationId xmlns:a16="http://schemas.microsoft.com/office/drawing/2014/main" id="{62D2F023-B978-492C-8CA3-28291CC3ED6D}"/>
              </a:ext>
            </a:extLst>
          </p:cNvPr>
          <p:cNvPicPr>
            <a:picLocks noChangeAspect="1"/>
          </p:cNvPicPr>
          <p:nvPr/>
        </p:nvPicPr>
        <p:blipFill>
          <a:blip r:embed="rId2">
            <a:extLst>
              <a:ext uri="{28A0092B-C50C-407E-A947-70E740481C1C}">
                <a14:useLocalDpi val="0"/>
              </a:ext>
            </a:extLst>
          </a:blip>
          <a:stretch>
            <a:fillRect/>
          </a:stretch>
        </p:blipFill>
        <p:spPr>
          <a:xfrm>
            <a:off x="331755" y="1758360"/>
            <a:ext cx="5236559" cy="4926019"/>
          </a:xfrm>
          <a:prstGeom prst="rect">
            <a:avLst/>
          </a:prstGeom>
        </p:spPr>
      </p:pic>
    </p:spTree>
    <p:extLst>
      <p:ext uri="{BB962C8B-B14F-4D97-AF65-F5344CB8AC3E}">
        <p14:creationId val="156709246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ppt_y</p:attrName>
                                        </p:attrNameLst>
                                      </p:cBhvr>
                                      <p:tavLst>
                                        <p:tav tm="0">
                                          <p:val>
                                            <p:strVal val="#ppt_y+#ppt_h*1.125000"/>
                                          </p:val>
                                        </p:tav>
                                        <p:tav tm="100000">
                                          <p:val>
                                            <p:strVal val="#ppt_y"/>
                                          </p:val>
                                        </p:tav>
                                      </p:tavLst>
                                    </p:anim>
                                    <p:animEffect filter="wipe(up)" transition="in">
                                      <p:cBhvr>
                                        <p:cTn dur="500" id="8"/>
                                        <p:tgtEl>
                                          <p:spTgt spid="3"/>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4">
                                  <p:stCondLst>
                                    <p:cond delay="0"/>
                                  </p:stCondLst>
                                  <p:childTnLst>
                                    <p:set>
                                      <p:cBhvr>
                                        <p:cTn dur="1" fill="hold" id="17">
                                          <p:stCondLst>
                                            <p:cond delay="0"/>
                                          </p:stCondLst>
                                        </p:cTn>
                                        <p:tgtEl>
                                          <p:spTgt spid="7"/>
                                        </p:tgtEl>
                                        <p:attrNameLst>
                                          <p:attrName>style.visibility</p:attrName>
                                        </p:attrNameLst>
                                      </p:cBhvr>
                                      <p:to>
                                        <p:strVal val="visible"/>
                                      </p:to>
                                    </p:set>
                                    <p:animEffect filter="wipe(down)"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grpSp>
        <p:nvGrpSpPr>
          <p:cNvPr id="24" name="PA-组合 11">
            <a:extLst>
              <a:ext uri="{FF2B5EF4-FFF2-40B4-BE49-F238E27FC236}">
                <a16:creationId xmlns:a16="http://schemas.microsoft.com/office/drawing/2014/main" id="{EFE41630-4AC6-496C-8B39-9CA6491017CC}"/>
              </a:ext>
            </a:extLst>
          </p:cNvPr>
          <p:cNvGrpSpPr/>
          <p:nvPr>
            <p:custDataLst>
              <p:tags r:id="rId8"/>
            </p:custDataLst>
          </p:nvPr>
        </p:nvGrpSpPr>
        <p:grpSpPr>
          <a:xfrm>
            <a:off x="1303066" y="1535551"/>
            <a:ext cx="1980670" cy="3398997"/>
            <a:chOff x="1335667" y="1214366"/>
            <a:chExt cx="1980670" cy="3398997"/>
          </a:xfrm>
        </p:grpSpPr>
        <p:sp>
          <p:nvSpPr>
            <p:cNvPr id="25" name="PA-文本框 4">
              <a:extLst>
                <a:ext uri="{FF2B5EF4-FFF2-40B4-BE49-F238E27FC236}">
                  <a16:creationId xmlns:a16="http://schemas.microsoft.com/office/drawing/2014/main" id="{1AD7E4FF-3C54-4309-94C4-5483B3DE1D85}"/>
                </a:ext>
              </a:extLst>
            </p:cNvPr>
            <p:cNvSpPr txBox="1"/>
            <p:nvPr>
              <p:custDataLst>
                <p:tags r:id="rId9"/>
              </p:custDataLst>
            </p:nvPr>
          </p:nvSpPr>
          <p:spPr>
            <a:xfrm>
              <a:off x="1390284" y="1214366"/>
              <a:ext cx="1008380" cy="2649132"/>
            </a:xfrm>
            <a:prstGeom prst="rect">
              <a:avLst/>
            </a:prstGeom>
            <a:noFill/>
          </p:spPr>
          <p:txBody>
            <a:bodyPr rtlCol="0" vert="eaVert" wrap="square">
              <a:spAutoFit/>
            </a:bodyPr>
            <a:lstStyle/>
            <a:p>
              <a:pPr algn="ctr">
                <a:lnSpc>
                  <a:spcPts val="6500"/>
                </a:lnSpc>
                <a:buSzPct val="80000"/>
              </a:pPr>
              <a:r>
                <a:rPr altLang="en-US" lang="zh-CN" sz="8000">
                  <a:solidFill>
                    <a:srgbClr val="FF0000"/>
                  </a:solidFill>
                  <a:latin charset="-122" panose="020b0804020202020204" pitchFamily="34" typeface="汉仪雅酷黑 75W"/>
                  <a:ea charset="-122" panose="020b0804020202020204" pitchFamily="34" typeface="汉仪雅酷黑 75W"/>
                  <a:cs typeface="+mn-ea"/>
                  <a:sym typeface="+mn-lt"/>
                </a:rPr>
                <a:t>目录</a:t>
              </a:r>
            </a:p>
          </p:txBody>
        </p:sp>
        <p:cxnSp>
          <p:nvCxnSpPr>
            <p:cNvPr id="26" name="PA-直接连接符 6">
              <a:extLst>
                <a:ext uri="{FF2B5EF4-FFF2-40B4-BE49-F238E27FC236}">
                  <a16:creationId xmlns:a16="http://schemas.microsoft.com/office/drawing/2014/main" id="{F8C86EC8-3856-4598-A053-BD1489FB7B5F}"/>
                </a:ext>
              </a:extLst>
            </p:cNvPr>
            <p:cNvCxnSpPr/>
            <p:nvPr>
              <p:custDataLst>
                <p:tags r:id="rId10"/>
              </p:custDataLst>
            </p:nvPr>
          </p:nvCxnSpPr>
          <p:spPr>
            <a:xfrm flipH="1">
              <a:off x="2684257" y="1960143"/>
              <a:ext cx="0" cy="210732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PA-文本框 8">
              <a:extLst>
                <a:ext uri="{FF2B5EF4-FFF2-40B4-BE49-F238E27FC236}">
                  <a16:creationId xmlns:a16="http://schemas.microsoft.com/office/drawing/2014/main" id="{96A8ECC9-F7E3-4574-9783-94D5778A0C67}"/>
                </a:ext>
              </a:extLst>
            </p:cNvPr>
            <p:cNvSpPr txBox="1"/>
            <p:nvPr>
              <p:custDataLst>
                <p:tags r:id="rId11"/>
              </p:custDataLst>
            </p:nvPr>
          </p:nvSpPr>
          <p:spPr>
            <a:xfrm rot="16200000">
              <a:off x="1526025" y="2828706"/>
              <a:ext cx="2990193" cy="579120"/>
            </a:xfrm>
            <a:prstGeom prst="rect">
              <a:avLst/>
            </a:prstGeom>
            <a:noFill/>
          </p:spPr>
          <p:txBody>
            <a:bodyPr rtlCol="0" wrap="square">
              <a:spAutoFit/>
            </a:bodyPr>
            <a:lstStyle/>
            <a:p>
              <a:pPr algn="ctr"/>
              <a:r>
                <a:rPr altLang="zh-CN" lang="en-US" sz="3200">
                  <a:solidFill>
                    <a:srgbClr val="FF0000"/>
                  </a:solidFill>
                  <a:latin charset="-122" panose="020b0804020202020204" pitchFamily="34" typeface="汉仪雅酷黑 75W"/>
                  <a:ea charset="-122" panose="020b0804020202020204" pitchFamily="34" typeface="汉仪雅酷黑 75W"/>
                  <a:cs typeface="+mn-ea"/>
                  <a:sym typeface="+mn-lt"/>
                </a:rPr>
                <a:t>CONTENRS</a:t>
              </a:r>
            </a:p>
          </p:txBody>
        </p:sp>
      </p:grpSp>
      <p:grpSp>
        <p:nvGrpSpPr>
          <p:cNvPr id="28" name="组合 27">
            <a:extLst>
              <a:ext uri="{FF2B5EF4-FFF2-40B4-BE49-F238E27FC236}">
                <a16:creationId xmlns:a16="http://schemas.microsoft.com/office/drawing/2014/main" id="{0BE3B43E-7F9B-44F8-97CC-35DE133743BF}"/>
              </a:ext>
            </a:extLst>
          </p:cNvPr>
          <p:cNvGrpSpPr/>
          <p:nvPr/>
        </p:nvGrpSpPr>
        <p:grpSpPr>
          <a:xfrm>
            <a:off x="3722418" y="1849886"/>
            <a:ext cx="7028683" cy="611245"/>
            <a:chOff x="6096000" y="1581977"/>
            <a:chExt cx="6037448" cy="525043"/>
          </a:xfrm>
        </p:grpSpPr>
        <p:grpSp>
          <p:nvGrpSpPr>
            <p:cNvPr id="29" name="组合 28">
              <a:extLst>
                <a:ext uri="{FF2B5EF4-FFF2-40B4-BE49-F238E27FC236}">
                  <a16:creationId xmlns:a16="http://schemas.microsoft.com/office/drawing/2014/main" id="{C5980C92-FB71-4259-97C4-3C349DFE9A80}"/>
                </a:ext>
              </a:extLst>
            </p:cNvPr>
            <p:cNvGrpSpPr/>
            <p:nvPr/>
          </p:nvGrpSpPr>
          <p:grpSpPr>
            <a:xfrm>
              <a:off x="6823620" y="1581977"/>
              <a:ext cx="5309828" cy="525043"/>
              <a:chOff x="6743700" y="1732449"/>
              <a:chExt cx="5309828" cy="525043"/>
            </a:xfrm>
          </p:grpSpPr>
          <p:sp>
            <p:nvSpPr>
              <p:cNvPr id="32" name="圆角矩形 58">
                <a:extLst>
                  <a:ext uri="{FF2B5EF4-FFF2-40B4-BE49-F238E27FC236}">
                    <a16:creationId xmlns:a16="http://schemas.microsoft.com/office/drawing/2014/main" id="{3A5E6465-B0A3-426E-B361-5A3B7ABCAB03}"/>
                  </a:ext>
                </a:extLst>
              </p:cNvPr>
              <p:cNvSpPr/>
              <p:nvPr/>
            </p:nvSpPr>
            <p:spPr>
              <a:xfrm>
                <a:off x="6743700" y="1732449"/>
                <a:ext cx="5309828" cy="508807"/>
              </a:xfrm>
              <a:prstGeom prst="roundRect">
                <a:avLst>
                  <a:gd fmla="val 50000" name="adj"/>
                </a:avLst>
              </a:prstGeom>
              <a:noFill/>
              <a:ln algn="ctr" cap="flat" cmpd="sng" w="25400">
                <a:solidFill>
                  <a:srgbClr val="FF0000"/>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endParaRPr>
              </a:p>
            </p:txBody>
          </p:sp>
          <p:sp>
            <p:nvSpPr>
              <p:cNvPr id="33" name="TextBox 20">
                <a:extLst>
                  <a:ext uri="{FF2B5EF4-FFF2-40B4-BE49-F238E27FC236}">
                    <a16:creationId xmlns:a16="http://schemas.microsoft.com/office/drawing/2014/main" id="{7F071037-437B-4587-A0AB-BB134CB34E88}"/>
                  </a:ext>
                </a:extLst>
              </p:cNvPr>
              <p:cNvSpPr txBox="1"/>
              <p:nvPr/>
            </p:nvSpPr>
            <p:spPr>
              <a:xfrm>
                <a:off x="7058392" y="1755186"/>
                <a:ext cx="4467997" cy="497448"/>
              </a:xfrm>
              <a:prstGeom prst="rect">
                <a:avLst/>
              </a:prstGeom>
              <a:noFill/>
              <a:effectLst/>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关于民法典的重要论述</a:t>
                </a:r>
              </a:p>
            </p:txBody>
          </p:sp>
        </p:grpSp>
        <p:sp>
          <p:nvSpPr>
            <p:cNvPr id="30" name="圆角矩形 41">
              <a:extLst>
                <a:ext uri="{FF2B5EF4-FFF2-40B4-BE49-F238E27FC236}">
                  <a16:creationId xmlns:a16="http://schemas.microsoft.com/office/drawing/2014/main" id="{1CA95E22-B347-47DE-9D14-EB2D06700015}"/>
                </a:ext>
              </a:extLst>
            </p:cNvPr>
            <p:cNvSpPr/>
            <p:nvPr/>
          </p:nvSpPr>
          <p:spPr>
            <a:xfrm>
              <a:off x="6096000" y="1625519"/>
              <a:ext cx="614916" cy="416086"/>
            </a:xfrm>
            <a:prstGeom prst="roundRect">
              <a:avLst>
                <a:gd fmla="val 50000" name="adj"/>
              </a:avLst>
            </a:prstGeom>
            <a:solidFill>
              <a:srgbClr val="FF0000"/>
            </a:soli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endParaRPr>
            </a:p>
          </p:txBody>
        </p:sp>
        <p:sp>
          <p:nvSpPr>
            <p:cNvPr id="31" name="标题 4">
              <a:extLst>
                <a:ext uri="{FF2B5EF4-FFF2-40B4-BE49-F238E27FC236}">
                  <a16:creationId xmlns:a16="http://schemas.microsoft.com/office/drawing/2014/main" id="{209F58B0-5E15-4E9F-87D3-DD570E1F7C87}"/>
                </a:ext>
              </a:extLst>
            </p:cNvPr>
            <p:cNvSpPr txBox="1"/>
            <p:nvPr/>
          </p:nvSpPr>
          <p:spPr>
            <a:xfrm>
              <a:off x="6113705" y="1680445"/>
              <a:ext cx="573601" cy="34747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schemeClr val="bg1"/>
                  </a:solidFill>
                  <a:uLnTx/>
                  <a:uFillTx/>
                  <a:latin charset="-122" panose="020b0804020202020204" pitchFamily="34" typeface="汉仪雅酷黑 75W"/>
                  <a:ea charset="-122" panose="020b0804020202020204" pitchFamily="34" typeface="汉仪雅酷黑 75W"/>
                  <a:cs typeface="+mn-ea"/>
                  <a:sym typeface="+mn-lt"/>
                </a:rPr>
                <a:t>一</a:t>
              </a:r>
            </a:p>
          </p:txBody>
        </p:sp>
      </p:grpSp>
      <p:grpSp>
        <p:nvGrpSpPr>
          <p:cNvPr id="34" name="组合 33">
            <a:extLst>
              <a:ext uri="{FF2B5EF4-FFF2-40B4-BE49-F238E27FC236}">
                <a16:creationId xmlns:a16="http://schemas.microsoft.com/office/drawing/2014/main" id="{911F10BF-CCD8-48A4-B968-3F298D2C9440}"/>
              </a:ext>
            </a:extLst>
          </p:cNvPr>
          <p:cNvGrpSpPr/>
          <p:nvPr/>
        </p:nvGrpSpPr>
        <p:grpSpPr>
          <a:xfrm>
            <a:off x="3722418" y="3806702"/>
            <a:ext cx="7028683" cy="611246"/>
            <a:chOff x="6096000" y="1581977"/>
            <a:chExt cx="6037448" cy="525044"/>
          </a:xfrm>
        </p:grpSpPr>
        <p:grpSp>
          <p:nvGrpSpPr>
            <p:cNvPr id="35" name="组合 34">
              <a:extLst>
                <a:ext uri="{FF2B5EF4-FFF2-40B4-BE49-F238E27FC236}">
                  <a16:creationId xmlns:a16="http://schemas.microsoft.com/office/drawing/2014/main" id="{28346D3D-85F9-42BD-A385-D6D4DB557050}"/>
                </a:ext>
              </a:extLst>
            </p:cNvPr>
            <p:cNvGrpSpPr/>
            <p:nvPr/>
          </p:nvGrpSpPr>
          <p:grpSpPr>
            <a:xfrm>
              <a:off x="6823620" y="1581977"/>
              <a:ext cx="5309828" cy="525044"/>
              <a:chOff x="6743700" y="1732449"/>
              <a:chExt cx="5309828" cy="525044"/>
            </a:xfrm>
          </p:grpSpPr>
          <p:sp>
            <p:nvSpPr>
              <p:cNvPr id="38" name="圆角矩形 58">
                <a:extLst>
                  <a:ext uri="{FF2B5EF4-FFF2-40B4-BE49-F238E27FC236}">
                    <a16:creationId xmlns:a16="http://schemas.microsoft.com/office/drawing/2014/main" id="{9B1DD3B3-0B9B-4747-893E-881B6C08A490}"/>
                  </a:ext>
                </a:extLst>
              </p:cNvPr>
              <p:cNvSpPr/>
              <p:nvPr/>
            </p:nvSpPr>
            <p:spPr>
              <a:xfrm>
                <a:off x="6743700" y="1732449"/>
                <a:ext cx="5309828" cy="508807"/>
              </a:xfrm>
              <a:prstGeom prst="roundRect">
                <a:avLst>
                  <a:gd fmla="val 50000" name="adj"/>
                </a:avLst>
              </a:prstGeom>
              <a:noFill/>
              <a:ln algn="ctr" cap="flat" cmpd="sng" w="25400">
                <a:solidFill>
                  <a:srgbClr val="FF0000"/>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endParaRPr>
              </a:p>
            </p:txBody>
          </p:sp>
          <p:sp>
            <p:nvSpPr>
              <p:cNvPr id="39" name="TextBox 20">
                <a:extLst>
                  <a:ext uri="{FF2B5EF4-FFF2-40B4-BE49-F238E27FC236}">
                    <a16:creationId xmlns:a16="http://schemas.microsoft.com/office/drawing/2014/main" id="{6E905D10-AF2B-4C38-B744-F9A3FC6C9A6C}"/>
                  </a:ext>
                </a:extLst>
              </p:cNvPr>
              <p:cNvSpPr txBox="1"/>
              <p:nvPr/>
            </p:nvSpPr>
            <p:spPr>
              <a:xfrm>
                <a:off x="7058392" y="1755187"/>
                <a:ext cx="4467997" cy="497449"/>
              </a:xfrm>
              <a:prstGeom prst="rect">
                <a:avLst/>
              </a:prstGeom>
              <a:noFill/>
              <a:effectLst/>
            </p:spPr>
            <p:txBody>
              <a:bodyPr rtlCol="0" wrap="square">
                <a:spAutoFit/>
              </a:bodyPr>
              <a:lstStyle/>
              <a:p>
                <a:pPr algn="dist" lvl="0"/>
                <a:r>
                  <a:rPr altLang="en-US" lang="zh-CN" sz="3200">
                    <a:solidFill>
                      <a:srgbClr val="FF0000"/>
                    </a:solidFill>
                    <a:latin charset="-122" panose="020b0804020202020204" pitchFamily="34" typeface="汉仪雅酷黑 75W"/>
                    <a:ea charset="-122" panose="020b0804020202020204" pitchFamily="34" typeface="汉仪雅酷黑 75W"/>
                    <a:cs typeface="+mn-ea"/>
                    <a:sym typeface="+mn-lt"/>
                  </a:rPr>
                  <a:t>解读民法典的主要内容</a:t>
                </a:r>
              </a:p>
            </p:txBody>
          </p:sp>
        </p:grpSp>
        <p:sp>
          <p:nvSpPr>
            <p:cNvPr id="36" name="圆角矩形 41">
              <a:extLst>
                <a:ext uri="{FF2B5EF4-FFF2-40B4-BE49-F238E27FC236}">
                  <a16:creationId xmlns:a16="http://schemas.microsoft.com/office/drawing/2014/main" id="{0BC744C7-77DC-4B8D-9831-D6BF0996EA36}"/>
                </a:ext>
              </a:extLst>
            </p:cNvPr>
            <p:cNvSpPr/>
            <p:nvPr/>
          </p:nvSpPr>
          <p:spPr>
            <a:xfrm>
              <a:off x="6096000" y="1625519"/>
              <a:ext cx="614916" cy="416086"/>
            </a:xfrm>
            <a:prstGeom prst="roundRect">
              <a:avLst>
                <a:gd fmla="val 50000" name="adj"/>
              </a:avLst>
            </a:prstGeom>
            <a:solidFill>
              <a:srgbClr val="FF0000"/>
            </a:solidFill>
            <a:ln algn="ctr" cap="flat" cmpd="sng" w="25400">
              <a:solidFill>
                <a:srgbClr val="FF0000"/>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endParaRPr>
            </a:p>
          </p:txBody>
        </p:sp>
        <p:sp>
          <p:nvSpPr>
            <p:cNvPr id="37" name="标题 4">
              <a:extLst>
                <a:ext uri="{FF2B5EF4-FFF2-40B4-BE49-F238E27FC236}">
                  <a16:creationId xmlns:a16="http://schemas.microsoft.com/office/drawing/2014/main" id="{9C1C6A4D-7537-4ADC-A13C-76D40C86353E}"/>
                </a:ext>
              </a:extLst>
            </p:cNvPr>
            <p:cNvSpPr txBox="1"/>
            <p:nvPr/>
          </p:nvSpPr>
          <p:spPr>
            <a:xfrm>
              <a:off x="6113705" y="1680445"/>
              <a:ext cx="573601" cy="34747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schemeClr val="bg1"/>
                  </a:solidFill>
                  <a:uLnTx/>
                  <a:uFillTx/>
                  <a:latin charset="-122" panose="020b0804020202020204" pitchFamily="34" typeface="汉仪雅酷黑 75W"/>
                  <a:ea charset="-122" panose="020b0804020202020204" pitchFamily="34" typeface="汉仪雅酷黑 75W"/>
                  <a:cs typeface="+mn-ea"/>
                  <a:sym typeface="+mn-lt"/>
                </a:rPr>
                <a:t>三</a:t>
              </a:r>
            </a:p>
          </p:txBody>
        </p:sp>
      </p:grpSp>
      <p:grpSp>
        <p:nvGrpSpPr>
          <p:cNvPr id="40" name="组合 39">
            <a:extLst>
              <a:ext uri="{FF2B5EF4-FFF2-40B4-BE49-F238E27FC236}">
                <a16:creationId xmlns:a16="http://schemas.microsoft.com/office/drawing/2014/main" id="{6D6C1DA3-52E4-4346-972E-3946027FDF61}"/>
              </a:ext>
            </a:extLst>
          </p:cNvPr>
          <p:cNvGrpSpPr/>
          <p:nvPr/>
        </p:nvGrpSpPr>
        <p:grpSpPr>
          <a:xfrm>
            <a:off x="3722418" y="2828294"/>
            <a:ext cx="7028683" cy="611246"/>
            <a:chOff x="6096000" y="1581977"/>
            <a:chExt cx="6037448" cy="525044"/>
          </a:xfrm>
        </p:grpSpPr>
        <p:grpSp>
          <p:nvGrpSpPr>
            <p:cNvPr id="41" name="组合 40">
              <a:extLst>
                <a:ext uri="{FF2B5EF4-FFF2-40B4-BE49-F238E27FC236}">
                  <a16:creationId xmlns:a16="http://schemas.microsoft.com/office/drawing/2014/main" id="{1B0C6C74-7AC6-4BA1-8240-5D132AA796D9}"/>
                </a:ext>
              </a:extLst>
            </p:cNvPr>
            <p:cNvGrpSpPr/>
            <p:nvPr/>
          </p:nvGrpSpPr>
          <p:grpSpPr>
            <a:xfrm>
              <a:off x="6823620" y="1581977"/>
              <a:ext cx="5309828" cy="525044"/>
              <a:chOff x="6743700" y="1732449"/>
              <a:chExt cx="5309828" cy="525044"/>
            </a:xfrm>
          </p:grpSpPr>
          <p:sp>
            <p:nvSpPr>
              <p:cNvPr id="51" name="圆角矩形 58">
                <a:extLst>
                  <a:ext uri="{FF2B5EF4-FFF2-40B4-BE49-F238E27FC236}">
                    <a16:creationId xmlns:a16="http://schemas.microsoft.com/office/drawing/2014/main" id="{63ABC2EF-6C73-4088-9227-C3DD0450ECFA}"/>
                  </a:ext>
                </a:extLst>
              </p:cNvPr>
              <p:cNvSpPr/>
              <p:nvPr/>
            </p:nvSpPr>
            <p:spPr>
              <a:xfrm>
                <a:off x="6743700" y="1732449"/>
                <a:ext cx="5309828" cy="508807"/>
              </a:xfrm>
              <a:prstGeom prst="roundRect">
                <a:avLst>
                  <a:gd fmla="val 50000" name="adj"/>
                </a:avLst>
              </a:prstGeom>
              <a:noFill/>
              <a:ln algn="ctr" cap="flat" cmpd="sng" w="25400">
                <a:solidFill>
                  <a:srgbClr val="FF0000"/>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endParaRPr>
              </a:p>
            </p:txBody>
          </p:sp>
          <p:sp>
            <p:nvSpPr>
              <p:cNvPr id="52" name="TextBox 20">
                <a:extLst>
                  <a:ext uri="{FF2B5EF4-FFF2-40B4-BE49-F238E27FC236}">
                    <a16:creationId xmlns:a16="http://schemas.microsoft.com/office/drawing/2014/main" id="{3BD672FA-22D4-4CDD-8124-D3B429746E82}"/>
                  </a:ext>
                </a:extLst>
              </p:cNvPr>
              <p:cNvSpPr txBox="1"/>
              <p:nvPr/>
            </p:nvSpPr>
            <p:spPr>
              <a:xfrm>
                <a:off x="7058392" y="1755187"/>
                <a:ext cx="4467997" cy="497449"/>
              </a:xfrm>
              <a:prstGeom prst="rect">
                <a:avLst/>
              </a:prstGeom>
              <a:noFill/>
              <a:effectLst/>
            </p:spPr>
            <p:txBody>
              <a:bodyPr rtlCol="0" wrap="square">
                <a:spAutoFit/>
              </a:bodyPr>
              <a:lstStyle/>
              <a:p>
                <a:pPr algn="dist" lvl="0"/>
                <a:r>
                  <a:rPr altLang="en-US" lang="zh-CN" sz="3200">
                    <a:solidFill>
                      <a:srgbClr val="FF0000"/>
                    </a:solidFill>
                    <a:latin charset="-122" panose="020b0804020202020204" pitchFamily="34" typeface="汉仪雅酷黑 75W"/>
                    <a:ea charset="-122" panose="020b0804020202020204" pitchFamily="34" typeface="汉仪雅酷黑 75W"/>
                    <a:cs typeface="+mn-ea"/>
                    <a:sym typeface="+mn-lt"/>
                  </a:rPr>
                  <a:t>民法典亮点解析</a:t>
                </a:r>
              </a:p>
            </p:txBody>
          </p:sp>
        </p:grpSp>
        <p:sp>
          <p:nvSpPr>
            <p:cNvPr id="43" name="圆角矩形 41">
              <a:extLst>
                <a:ext uri="{FF2B5EF4-FFF2-40B4-BE49-F238E27FC236}">
                  <a16:creationId xmlns:a16="http://schemas.microsoft.com/office/drawing/2014/main" id="{96BC0900-C5D1-4DE8-AB14-9A1CA7C562B0}"/>
                </a:ext>
              </a:extLst>
            </p:cNvPr>
            <p:cNvSpPr/>
            <p:nvPr/>
          </p:nvSpPr>
          <p:spPr>
            <a:xfrm>
              <a:off x="6096000" y="1625519"/>
              <a:ext cx="614916" cy="416086"/>
            </a:xfrm>
            <a:prstGeom prst="roundRect">
              <a:avLst>
                <a:gd fmla="val 50000" name="adj"/>
              </a:avLst>
            </a:prstGeom>
            <a:solidFill>
              <a:srgbClr val="FF0000"/>
            </a:solidFill>
            <a:ln algn="ctr" cap="flat" cmpd="sng" w="25400">
              <a:solidFill>
                <a:srgbClr val="FF0000"/>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endParaRPr>
            </a:p>
          </p:txBody>
        </p:sp>
        <p:sp>
          <p:nvSpPr>
            <p:cNvPr id="50" name="标题 4">
              <a:extLst>
                <a:ext uri="{FF2B5EF4-FFF2-40B4-BE49-F238E27FC236}">
                  <a16:creationId xmlns:a16="http://schemas.microsoft.com/office/drawing/2014/main" id="{F5C2E079-757B-4548-AB23-4693F90BE5B1}"/>
                </a:ext>
              </a:extLst>
            </p:cNvPr>
            <p:cNvSpPr txBox="1"/>
            <p:nvPr/>
          </p:nvSpPr>
          <p:spPr>
            <a:xfrm>
              <a:off x="6113705" y="1680445"/>
              <a:ext cx="573601" cy="34747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schemeClr val="bg1"/>
                  </a:solidFill>
                  <a:uLnTx/>
                  <a:uFillTx/>
                  <a:latin charset="-122" panose="020b0804020202020204" pitchFamily="34" typeface="汉仪雅酷黑 75W"/>
                  <a:ea charset="-122" panose="020b0804020202020204" pitchFamily="34" typeface="汉仪雅酷黑 75W"/>
                  <a:cs typeface="+mn-ea"/>
                  <a:sym typeface="+mn-lt"/>
                </a:rPr>
                <a:t>二</a:t>
              </a:r>
            </a:p>
          </p:txBody>
        </p:sp>
      </p:grpSp>
      <p:pic>
        <p:nvPicPr>
          <p:cNvPr id="53" name="图片 52">
            <a:extLst>
              <a:ext uri="{FF2B5EF4-FFF2-40B4-BE49-F238E27FC236}">
                <a16:creationId xmlns:a16="http://schemas.microsoft.com/office/drawing/2014/main" id="{C27CFD2E-E9F1-44F8-BC52-A94A50CD3D06}"/>
              </a:ext>
            </a:extLst>
          </p:cNvPr>
          <p:cNvPicPr>
            <a:picLocks noChangeAspect="1"/>
          </p:cNvPicPr>
          <p:nvPr/>
        </p:nvPicPr>
        <p:blipFill>
          <a:blip r:embed="rId12">
            <a:extLst>
              <a:ext uri="{28A0092B-C50C-407E-A947-70E740481C1C}">
                <a14:useLocalDpi val="0"/>
              </a:ext>
            </a:extLst>
          </a:blip>
          <a:stretch>
            <a:fillRect/>
          </a:stretch>
        </p:blipFill>
        <p:spPr>
          <a:xfrm flipH="1">
            <a:off x="8623086" y="307973"/>
            <a:ext cx="3121404" cy="1492250"/>
          </a:xfrm>
          <a:prstGeom prst="rect">
            <a:avLst/>
          </a:prstGeom>
        </p:spPr>
      </p:pic>
    </p:spTree>
    <p:extLst>
      <p:ext uri="{BB962C8B-B14F-4D97-AF65-F5344CB8AC3E}">
        <p14:creationId val="270416013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23" presetSubtype="528">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fltVal val="0"/>
                                          </p:val>
                                        </p:tav>
                                        <p:tav tm="100000">
                                          <p:val>
                                            <p:strVal val="#ppt_h"/>
                                          </p:val>
                                        </p:tav>
                                      </p:tavLst>
                                    </p:anim>
                                    <p:anim calcmode="lin" valueType="num">
                                      <p:cBhvr>
                                        <p:cTn dur="500" fill="hold" id="33"/>
                                        <p:tgtEl>
                                          <p:spTgt spid="24"/>
                                        </p:tgtEl>
                                        <p:attrNameLst>
                                          <p:attrName>ppt_x</p:attrName>
                                        </p:attrNameLst>
                                      </p:cBhvr>
                                      <p:tavLst>
                                        <p:tav tm="0">
                                          <p:val>
                                            <p:fltVal val="0.5"/>
                                          </p:val>
                                        </p:tav>
                                        <p:tav tm="100000">
                                          <p:val>
                                            <p:strVal val="#ppt_x"/>
                                          </p:val>
                                        </p:tav>
                                      </p:tavLst>
                                    </p:anim>
                                    <p:anim calcmode="lin" valueType="num">
                                      <p:cBhvr>
                                        <p:cTn dur="500" fill="hold" id="34"/>
                                        <p:tgtEl>
                                          <p:spTgt spid="24"/>
                                        </p:tgtEl>
                                        <p:attrNameLst>
                                          <p:attrName>ppt_y</p:attrName>
                                        </p:attrNameLst>
                                      </p:cBhvr>
                                      <p:tavLst>
                                        <p:tav tm="0">
                                          <p:val>
                                            <p:fltVal val="0.5"/>
                                          </p:val>
                                        </p:tav>
                                        <p:tav tm="100000">
                                          <p:val>
                                            <p:strVal val="#ppt_y"/>
                                          </p:val>
                                        </p:tav>
                                      </p:tavLst>
                                    </p:anim>
                                  </p:childTnLst>
                                </p:cTn>
                              </p:par>
                            </p:childTnLst>
                          </p:cTn>
                        </p:par>
                        <p:par>
                          <p:cTn fill="hold" id="35" nodeType="afterGroup">
                            <p:stCondLst>
                              <p:cond delay="4000"/>
                            </p:stCondLst>
                            <p:childTnLst>
                              <p:par>
                                <p:cTn fill="hold" id="36" nodeType="afterEffect" presetClass="entr" presetID="2" presetSubtype="2">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additive="base">
                                        <p:cTn dur="500" fill="hold" id="38"/>
                                        <p:tgtEl>
                                          <p:spTgt spid="28"/>
                                        </p:tgtEl>
                                        <p:attrNameLst>
                                          <p:attrName>ppt_x</p:attrName>
                                        </p:attrNameLst>
                                      </p:cBhvr>
                                      <p:tavLst>
                                        <p:tav tm="0">
                                          <p:val>
                                            <p:strVal val="1+#ppt_w/2"/>
                                          </p:val>
                                        </p:tav>
                                        <p:tav tm="100000">
                                          <p:val>
                                            <p:strVal val="#ppt_x"/>
                                          </p:val>
                                        </p:tav>
                                      </p:tavLst>
                                    </p:anim>
                                    <p:anim calcmode="lin" valueType="num">
                                      <p:cBhvr additive="base">
                                        <p:cTn dur="500" fill="hold" id="39"/>
                                        <p:tgtEl>
                                          <p:spTgt spid="2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500"/>
                            </p:stCondLst>
                            <p:childTnLst>
                              <p:par>
                                <p:cTn fill="hold" id="41" nodeType="afterEffect" presetClass="entr" presetID="2" presetSubtype="2">
                                  <p:stCondLst>
                                    <p:cond delay="0"/>
                                  </p:stCondLst>
                                  <p:childTnLst>
                                    <p:set>
                                      <p:cBhvr>
                                        <p:cTn dur="1" fill="hold" id="42">
                                          <p:stCondLst>
                                            <p:cond delay="0"/>
                                          </p:stCondLst>
                                        </p:cTn>
                                        <p:tgtEl>
                                          <p:spTgt spid="40"/>
                                        </p:tgtEl>
                                        <p:attrNameLst>
                                          <p:attrName>style.visibility</p:attrName>
                                        </p:attrNameLst>
                                      </p:cBhvr>
                                      <p:to>
                                        <p:strVal val="visible"/>
                                      </p:to>
                                    </p:set>
                                    <p:anim calcmode="lin" valueType="num">
                                      <p:cBhvr additive="base">
                                        <p:cTn dur="500" fill="hold" id="43"/>
                                        <p:tgtEl>
                                          <p:spTgt spid="40"/>
                                        </p:tgtEl>
                                        <p:attrNameLst>
                                          <p:attrName>ppt_x</p:attrName>
                                        </p:attrNameLst>
                                      </p:cBhvr>
                                      <p:tavLst>
                                        <p:tav tm="0">
                                          <p:val>
                                            <p:strVal val="1+#ppt_w/2"/>
                                          </p:val>
                                        </p:tav>
                                        <p:tav tm="100000">
                                          <p:val>
                                            <p:strVal val="#ppt_x"/>
                                          </p:val>
                                        </p:tav>
                                      </p:tavLst>
                                    </p:anim>
                                    <p:anim calcmode="lin" valueType="num">
                                      <p:cBhvr additive="base">
                                        <p:cTn dur="500" fill="hold" id="44"/>
                                        <p:tgtEl>
                                          <p:spTgt spid="40"/>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000"/>
                            </p:stCondLst>
                            <p:childTnLst>
                              <p:par>
                                <p:cTn fill="hold" id="46" nodeType="afterEffect" presetClass="entr" presetID="2" presetSubtype="2">
                                  <p:stCondLst>
                                    <p:cond delay="0"/>
                                  </p:stCondLst>
                                  <p:childTnLst>
                                    <p:set>
                                      <p:cBhvr>
                                        <p:cTn dur="1" fill="hold" id="47">
                                          <p:stCondLst>
                                            <p:cond delay="0"/>
                                          </p:stCondLst>
                                        </p:cTn>
                                        <p:tgtEl>
                                          <p:spTgt spid="34"/>
                                        </p:tgtEl>
                                        <p:attrNameLst>
                                          <p:attrName>style.visibility</p:attrName>
                                        </p:attrNameLst>
                                      </p:cBhvr>
                                      <p:to>
                                        <p:strVal val="visible"/>
                                      </p:to>
                                    </p:set>
                                    <p:anim calcmode="lin" valueType="num">
                                      <p:cBhvr additive="base">
                                        <p:cTn dur="500" fill="hold" id="48"/>
                                        <p:tgtEl>
                                          <p:spTgt spid="34"/>
                                        </p:tgtEl>
                                        <p:attrNameLst>
                                          <p:attrName>ppt_x</p:attrName>
                                        </p:attrNameLst>
                                      </p:cBhvr>
                                      <p:tavLst>
                                        <p:tav tm="0">
                                          <p:val>
                                            <p:strVal val="1+#ppt_w/2"/>
                                          </p:val>
                                        </p:tav>
                                        <p:tav tm="100000">
                                          <p:val>
                                            <p:strVal val="#ppt_x"/>
                                          </p:val>
                                        </p:tav>
                                      </p:tavLst>
                                    </p:anim>
                                    <p:anim calcmode="lin" valueType="num">
                                      <p:cBhvr additive="base">
                                        <p:cTn dur="500" fill="hold" id="49"/>
                                        <p:tgtEl>
                                          <p:spTgt spid="3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5500"/>
                            </p:stCondLst>
                            <p:childTnLst>
                              <p:par>
                                <p:cTn fill="hold" id="51" nodeType="afterEffect" presetClass="entr" presetID="2" presetSubtype="6">
                                  <p:stCondLst>
                                    <p:cond delay="0"/>
                                  </p:stCondLst>
                                  <p:childTnLst>
                                    <p:set>
                                      <p:cBhvr>
                                        <p:cTn dur="1" fill="hold" id="52">
                                          <p:stCondLst>
                                            <p:cond delay="0"/>
                                          </p:stCondLst>
                                        </p:cTn>
                                        <p:tgtEl>
                                          <p:spTgt spid="53"/>
                                        </p:tgtEl>
                                        <p:attrNameLst>
                                          <p:attrName>style.visibility</p:attrName>
                                        </p:attrNameLst>
                                      </p:cBhvr>
                                      <p:to>
                                        <p:strVal val="visible"/>
                                      </p:to>
                                    </p:set>
                                    <p:anim calcmode="lin" valueType="num">
                                      <p:cBhvr additive="base">
                                        <p:cTn dur="750" fill="hold" id="53"/>
                                        <p:tgtEl>
                                          <p:spTgt spid="53"/>
                                        </p:tgtEl>
                                        <p:attrNameLst>
                                          <p:attrName>ppt_x</p:attrName>
                                        </p:attrNameLst>
                                      </p:cBhvr>
                                      <p:tavLst>
                                        <p:tav tm="0">
                                          <p:val>
                                            <p:strVal val="1+#ppt_w/2"/>
                                          </p:val>
                                        </p:tav>
                                        <p:tav tm="100000">
                                          <p:val>
                                            <p:strVal val="#ppt_x"/>
                                          </p:val>
                                        </p:tav>
                                      </p:tavLst>
                                    </p:anim>
                                    <p:anim calcmode="lin" valueType="num">
                                      <p:cBhvr additive="base">
                                        <p:cTn dur="750" fill="hold" id="54"/>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3279FA02-02FF-4266-A6E6-D5AA1F057421}"/>
              </a:ext>
            </a:extLst>
          </p:cNvPr>
          <p:cNvGrpSpPr/>
          <p:nvPr/>
        </p:nvGrpSpPr>
        <p:grpSpPr>
          <a:xfrm>
            <a:off x="726289" y="2408602"/>
            <a:ext cx="789106" cy="813439"/>
            <a:chOff x="2246919" y="1303464"/>
            <a:chExt cx="1813891" cy="1869826"/>
          </a:xfrm>
        </p:grpSpPr>
        <p:pic>
          <p:nvPicPr>
            <p:cNvPr id="4" name="PA_图片 17">
              <a:extLst>
                <a:ext uri="{FF2B5EF4-FFF2-40B4-BE49-F238E27FC236}">
                  <a16:creationId xmlns:a16="http://schemas.microsoft.com/office/drawing/2014/main" id="{7256782A-9CBE-4ECB-839B-C9CC2FF49627}"/>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5" name="PA_文本框 14">
              <a:extLst>
                <a:ext uri="{FF2B5EF4-FFF2-40B4-BE49-F238E27FC236}">
                  <a16:creationId xmlns:a16="http://schemas.microsoft.com/office/drawing/2014/main" id="{C7B5C248-8C28-4C35-8440-3B0B82E00D43}"/>
                </a:ext>
              </a:extLst>
            </p:cNvPr>
            <p:cNvSpPr txBox="1"/>
            <p:nvPr>
              <p:custDataLst>
                <p:tags r:id="rId4"/>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民</a:t>
              </a:r>
            </a:p>
          </p:txBody>
        </p:sp>
      </p:grpSp>
      <p:grpSp>
        <p:nvGrpSpPr>
          <p:cNvPr id="6" name="组合 5">
            <a:extLst>
              <a:ext uri="{FF2B5EF4-FFF2-40B4-BE49-F238E27FC236}">
                <a16:creationId xmlns:a16="http://schemas.microsoft.com/office/drawing/2014/main" id="{8A7368B9-0393-45E3-ABEB-863E30477796}"/>
              </a:ext>
            </a:extLst>
          </p:cNvPr>
          <p:cNvGrpSpPr/>
          <p:nvPr/>
        </p:nvGrpSpPr>
        <p:grpSpPr>
          <a:xfrm>
            <a:off x="1582816" y="2408602"/>
            <a:ext cx="789106" cy="813439"/>
            <a:chOff x="2246919" y="1303464"/>
            <a:chExt cx="1813891" cy="1869826"/>
          </a:xfrm>
        </p:grpSpPr>
        <p:pic>
          <p:nvPicPr>
            <p:cNvPr id="7" name="PA_图片 17">
              <a:extLst>
                <a:ext uri="{FF2B5EF4-FFF2-40B4-BE49-F238E27FC236}">
                  <a16:creationId xmlns:a16="http://schemas.microsoft.com/office/drawing/2014/main" id="{C24C42DA-B62D-4B42-891B-11317A60DEA1}"/>
                </a:ext>
              </a:extLst>
            </p:cNvPr>
            <p:cNvPicPr>
              <a:picLocks noChangeAspect="1"/>
            </p:cNvPicPr>
            <p:nvPr>
              <p:custDataLst>
                <p:tags r:id="rId5"/>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8" name="PA_文本框 14">
              <a:extLst>
                <a:ext uri="{FF2B5EF4-FFF2-40B4-BE49-F238E27FC236}">
                  <a16:creationId xmlns:a16="http://schemas.microsoft.com/office/drawing/2014/main" id="{E04D9E7F-8876-41C7-A580-02BABC9860E1}"/>
                </a:ext>
              </a:extLst>
            </p:cNvPr>
            <p:cNvSpPr txBox="1"/>
            <p:nvPr>
              <p:custDataLst>
                <p:tags r:id="rId6"/>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事</a:t>
              </a:r>
            </a:p>
          </p:txBody>
        </p:sp>
      </p:grpSp>
      <p:grpSp>
        <p:nvGrpSpPr>
          <p:cNvPr id="9" name="组合 8">
            <a:extLst>
              <a:ext uri="{FF2B5EF4-FFF2-40B4-BE49-F238E27FC236}">
                <a16:creationId xmlns:a16="http://schemas.microsoft.com/office/drawing/2014/main" id="{3333F3A6-7B71-4F52-BC3A-61B3182AD8F3}"/>
              </a:ext>
            </a:extLst>
          </p:cNvPr>
          <p:cNvGrpSpPr/>
          <p:nvPr/>
        </p:nvGrpSpPr>
        <p:grpSpPr>
          <a:xfrm>
            <a:off x="2414305" y="2408602"/>
            <a:ext cx="789106" cy="813439"/>
            <a:chOff x="2246919" y="1303464"/>
            <a:chExt cx="1813891" cy="1869826"/>
          </a:xfrm>
        </p:grpSpPr>
        <p:pic>
          <p:nvPicPr>
            <p:cNvPr id="10" name="PA_图片 17">
              <a:extLst>
                <a:ext uri="{FF2B5EF4-FFF2-40B4-BE49-F238E27FC236}">
                  <a16:creationId xmlns:a16="http://schemas.microsoft.com/office/drawing/2014/main" id="{04DD90B5-C68E-4F75-97E7-B67909D6AEF7}"/>
                </a:ext>
              </a:extLst>
            </p:cNvPr>
            <p:cNvPicPr>
              <a:picLocks noChangeAspect="1"/>
            </p:cNvPicPr>
            <p:nvPr>
              <p:custDataLst>
                <p:tags r:id="rId7"/>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1" name="PA_文本框 14">
              <a:extLst>
                <a:ext uri="{FF2B5EF4-FFF2-40B4-BE49-F238E27FC236}">
                  <a16:creationId xmlns:a16="http://schemas.microsoft.com/office/drawing/2014/main" id="{BA22ECCF-42D4-4392-8B09-2156107C9EC1}"/>
                </a:ext>
              </a:extLst>
            </p:cNvPr>
            <p:cNvSpPr txBox="1"/>
            <p:nvPr>
              <p:custDataLst>
                <p:tags r:id="rId8"/>
              </p:custDataLst>
            </p:nvPr>
          </p:nvSpPr>
          <p:spPr>
            <a:xfrm>
              <a:off x="2285282"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法</a:t>
              </a:r>
            </a:p>
          </p:txBody>
        </p:sp>
      </p:grpSp>
      <p:grpSp>
        <p:nvGrpSpPr>
          <p:cNvPr id="12" name="组合 11">
            <a:extLst>
              <a:ext uri="{FF2B5EF4-FFF2-40B4-BE49-F238E27FC236}">
                <a16:creationId xmlns:a16="http://schemas.microsoft.com/office/drawing/2014/main" id="{41910F42-835F-409B-8B3E-A39C6A1AA38F}"/>
              </a:ext>
            </a:extLst>
          </p:cNvPr>
          <p:cNvGrpSpPr/>
          <p:nvPr/>
        </p:nvGrpSpPr>
        <p:grpSpPr>
          <a:xfrm>
            <a:off x="3350772" y="2408602"/>
            <a:ext cx="789106" cy="813439"/>
            <a:chOff x="2246919" y="1303464"/>
            <a:chExt cx="1813891" cy="1869826"/>
          </a:xfrm>
        </p:grpSpPr>
        <p:pic>
          <p:nvPicPr>
            <p:cNvPr id="13" name="PA_图片 17">
              <a:extLst>
                <a:ext uri="{FF2B5EF4-FFF2-40B4-BE49-F238E27FC236}">
                  <a16:creationId xmlns:a16="http://schemas.microsoft.com/office/drawing/2014/main" id="{3FDF6EB3-2C82-4F36-B70F-CC3E09FB19C2}"/>
                </a:ext>
              </a:extLst>
            </p:cNvPr>
            <p:cNvPicPr>
              <a:picLocks noChangeAspect="1"/>
            </p:cNvPicPr>
            <p:nvPr>
              <p:custDataLst>
                <p:tags r:id="rId9"/>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4" name="PA_文本框 14">
              <a:extLst>
                <a:ext uri="{FF2B5EF4-FFF2-40B4-BE49-F238E27FC236}">
                  <a16:creationId xmlns:a16="http://schemas.microsoft.com/office/drawing/2014/main" id="{10B19F66-E5CC-48B5-BA09-2EFF8E3AE398}"/>
                </a:ext>
              </a:extLst>
            </p:cNvPr>
            <p:cNvSpPr txBox="1"/>
            <p:nvPr>
              <p:custDataLst>
                <p:tags r:id="rId10"/>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律</a:t>
              </a:r>
            </a:p>
          </p:txBody>
        </p:sp>
      </p:grpSp>
      <p:grpSp>
        <p:nvGrpSpPr>
          <p:cNvPr id="15" name="组合 14">
            <a:extLst>
              <a:ext uri="{FF2B5EF4-FFF2-40B4-BE49-F238E27FC236}">
                <a16:creationId xmlns:a16="http://schemas.microsoft.com/office/drawing/2014/main" id="{5833A37B-0124-49D8-A18E-F91339916596}"/>
              </a:ext>
            </a:extLst>
          </p:cNvPr>
          <p:cNvGrpSpPr/>
          <p:nvPr/>
        </p:nvGrpSpPr>
        <p:grpSpPr>
          <a:xfrm>
            <a:off x="4243105" y="2408602"/>
            <a:ext cx="789106" cy="813439"/>
            <a:chOff x="2246919" y="1303464"/>
            <a:chExt cx="1813891" cy="1869826"/>
          </a:xfrm>
        </p:grpSpPr>
        <p:pic>
          <p:nvPicPr>
            <p:cNvPr id="16" name="PA_图片 17">
              <a:extLst>
                <a:ext uri="{FF2B5EF4-FFF2-40B4-BE49-F238E27FC236}">
                  <a16:creationId xmlns:a16="http://schemas.microsoft.com/office/drawing/2014/main" id="{948D17C3-8BA9-4286-B8E8-CE5D65C0E56E}"/>
                </a:ext>
              </a:extLst>
            </p:cNvPr>
            <p:cNvPicPr>
              <a:picLocks noChangeAspect="1"/>
            </p:cNvPicPr>
            <p:nvPr>
              <p:custDataLst>
                <p:tags r:id="rId11"/>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7" name="PA_文本框 14">
              <a:extLst>
                <a:ext uri="{FF2B5EF4-FFF2-40B4-BE49-F238E27FC236}">
                  <a16:creationId xmlns:a16="http://schemas.microsoft.com/office/drawing/2014/main" id="{07434EEB-A7AC-4540-91D3-0F735829D2E0}"/>
                </a:ext>
              </a:extLst>
            </p:cNvPr>
            <p:cNvSpPr txBox="1"/>
            <p:nvPr>
              <p:custDataLst>
                <p:tags r:id="rId12"/>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行</a:t>
              </a:r>
            </a:p>
          </p:txBody>
        </p:sp>
      </p:grpSp>
      <p:grpSp>
        <p:nvGrpSpPr>
          <p:cNvPr id="18" name="组合 17">
            <a:extLst>
              <a:ext uri="{FF2B5EF4-FFF2-40B4-BE49-F238E27FC236}">
                <a16:creationId xmlns:a16="http://schemas.microsoft.com/office/drawing/2014/main" id="{9A5C527C-3B33-4C7B-884D-8ABBAB8022F9}"/>
              </a:ext>
            </a:extLst>
          </p:cNvPr>
          <p:cNvGrpSpPr/>
          <p:nvPr/>
        </p:nvGrpSpPr>
        <p:grpSpPr>
          <a:xfrm>
            <a:off x="5179572" y="2408602"/>
            <a:ext cx="789106" cy="813439"/>
            <a:chOff x="2246919" y="1303464"/>
            <a:chExt cx="1813891" cy="1869826"/>
          </a:xfrm>
        </p:grpSpPr>
        <p:pic>
          <p:nvPicPr>
            <p:cNvPr id="19" name="PA_图片 17">
              <a:extLst>
                <a:ext uri="{FF2B5EF4-FFF2-40B4-BE49-F238E27FC236}">
                  <a16:creationId xmlns:a16="http://schemas.microsoft.com/office/drawing/2014/main" id="{6F0F3333-D233-4FF8-B407-1ACE9EAEADA5}"/>
                </a:ext>
              </a:extLst>
            </p:cNvPr>
            <p:cNvPicPr>
              <a:picLocks noChangeAspect="1"/>
            </p:cNvPicPr>
            <p:nvPr>
              <p:custDataLst>
                <p:tags r:id="rId13"/>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20" name="PA_文本框 14">
              <a:extLst>
                <a:ext uri="{FF2B5EF4-FFF2-40B4-BE49-F238E27FC236}">
                  <a16:creationId xmlns:a16="http://schemas.microsoft.com/office/drawing/2014/main" id="{AC8F0728-B585-4D51-A530-C0F17351915F}"/>
                </a:ext>
              </a:extLst>
            </p:cNvPr>
            <p:cNvSpPr txBox="1"/>
            <p:nvPr>
              <p:custDataLst>
                <p:tags r:id="rId14"/>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为</a:t>
              </a:r>
            </a:p>
          </p:txBody>
        </p:sp>
      </p:grpSp>
      <p:sp>
        <p:nvSpPr>
          <p:cNvPr id="21" name="圆角矩形 36">
            <a:extLst>
              <a:ext uri="{FF2B5EF4-FFF2-40B4-BE49-F238E27FC236}">
                <a16:creationId xmlns:a16="http://schemas.microsoft.com/office/drawing/2014/main" id="{E29FE150-39FC-4F83-90E5-461F46428BBD}"/>
              </a:ext>
            </a:extLst>
          </p:cNvPr>
          <p:cNvSpPr/>
          <p:nvPr/>
        </p:nvSpPr>
        <p:spPr>
          <a:xfrm>
            <a:off x="6247300" y="2327395"/>
            <a:ext cx="5440008" cy="1101605"/>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2" name="矩形 21">
            <a:extLst>
              <a:ext uri="{FF2B5EF4-FFF2-40B4-BE49-F238E27FC236}">
                <a16:creationId xmlns:a16="http://schemas.microsoft.com/office/drawing/2014/main" id="{6B5BFE47-8A83-4A83-9390-07C93ABD4EF4}"/>
              </a:ext>
            </a:extLst>
          </p:cNvPr>
          <p:cNvSpPr>
            <a:spLocks noChangeArrowheads="1"/>
          </p:cNvSpPr>
          <p:nvPr/>
        </p:nvSpPr>
        <p:spPr bwMode="auto">
          <a:xfrm>
            <a:off x="6485753" y="2536610"/>
            <a:ext cx="4963101"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是民事主体通过意思表示设立、变更、终止民事法律关系的行为，代理是民事主体通过代理人实施民事法律行为的制度。</a:t>
            </a:r>
          </a:p>
        </p:txBody>
      </p:sp>
      <p:sp>
        <p:nvSpPr>
          <p:cNvPr id="23" name="圆角矩形 36">
            <a:extLst>
              <a:ext uri="{FF2B5EF4-FFF2-40B4-BE49-F238E27FC236}">
                <a16:creationId xmlns:a16="http://schemas.microsoft.com/office/drawing/2014/main" id="{9B29082A-334F-4FA8-AC26-48BF9E1BE5C7}"/>
              </a:ext>
            </a:extLst>
          </p:cNvPr>
          <p:cNvSpPr/>
          <p:nvPr/>
        </p:nvSpPr>
        <p:spPr>
          <a:xfrm>
            <a:off x="726289" y="3705283"/>
            <a:ext cx="10961019" cy="2291724"/>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4" name="Freeform 11">
            <a:extLst>
              <a:ext uri="{FF2B5EF4-FFF2-40B4-BE49-F238E27FC236}">
                <a16:creationId xmlns:a16="http://schemas.microsoft.com/office/drawing/2014/main" id="{C067A93F-CB8F-49D2-BBAE-6D08106E2391}"/>
              </a:ext>
            </a:extLst>
          </p:cNvPr>
          <p:cNvSpPr/>
          <p:nvPr/>
        </p:nvSpPr>
        <p:spPr bwMode="auto">
          <a:xfrm>
            <a:off x="685824" y="3571831"/>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25" name="Freeform 12">
            <a:extLst>
              <a:ext uri="{FF2B5EF4-FFF2-40B4-BE49-F238E27FC236}">
                <a16:creationId xmlns:a16="http://schemas.microsoft.com/office/drawing/2014/main" id="{13EF7EED-5DDD-4E3B-A0FC-497313B937E2}"/>
              </a:ext>
            </a:extLst>
          </p:cNvPr>
          <p:cNvSpPr/>
          <p:nvPr/>
        </p:nvSpPr>
        <p:spPr bwMode="auto">
          <a:xfrm>
            <a:off x="685824" y="3636125"/>
            <a:ext cx="3477396"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26" name="TextBox 8">
            <a:extLst>
              <a:ext uri="{FF2B5EF4-FFF2-40B4-BE49-F238E27FC236}">
                <a16:creationId xmlns:a16="http://schemas.microsoft.com/office/drawing/2014/main" id="{E86EAFA4-778C-43AD-B583-F357AE52A9D6}"/>
              </a:ext>
            </a:extLst>
          </p:cNvPr>
          <p:cNvSpPr txBox="1"/>
          <p:nvPr/>
        </p:nvSpPr>
        <p:spPr>
          <a:xfrm>
            <a:off x="1115099" y="3661256"/>
            <a:ext cx="3048121" cy="35812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900" u="none">
                <a:ln>
                  <a:noFill/>
                </a:ln>
                <a:solidFill>
                  <a:prstClr val="black">
                    <a:lumMod val="75000"/>
                    <a:lumOff val="25000"/>
                  </a:prstClr>
                </a:solidFill>
                <a:effectLst/>
                <a:uLnTx/>
                <a:uFillTx/>
                <a:cs typeface="+mn-ea"/>
                <a:sym typeface="+mn-lt"/>
              </a:rPr>
              <a:t>第一编第六章、第七章</a:t>
            </a:r>
          </a:p>
        </p:txBody>
      </p:sp>
      <p:sp>
        <p:nvSpPr>
          <p:cNvPr id="27" name="矩形 26">
            <a:extLst>
              <a:ext uri="{FF2B5EF4-FFF2-40B4-BE49-F238E27FC236}">
                <a16:creationId xmlns:a16="http://schemas.microsoft.com/office/drawing/2014/main" id="{5E0AC3FC-52BE-4B03-8820-FEBC6C7E6AF6}"/>
              </a:ext>
            </a:extLst>
          </p:cNvPr>
          <p:cNvSpPr>
            <a:spLocks noChangeArrowheads="1"/>
          </p:cNvSpPr>
          <p:nvPr/>
        </p:nvSpPr>
        <p:spPr bwMode="auto">
          <a:xfrm>
            <a:off x="1154579" y="4170621"/>
            <a:ext cx="9396550" cy="1615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规定了民事法律行为制度、代理制度</a:t>
            </a:r>
          </a:p>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一是规定民事法律行为的定义、成立、形式和生效时间等(第一编第六章第一节)。</a:t>
            </a:r>
          </a:p>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二是对意思表示的生效、方式、撤回和解释等作了规定(第一编第六章第二节)。</a:t>
            </a:r>
          </a:p>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三是规定民事法律行为的效力制度(第一编第六章第三节)。</a:t>
            </a:r>
          </a:p>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四是规定了代理的适用范围、效力、类型等代理制度的内容(第一编第七章)。</a:t>
            </a:r>
          </a:p>
        </p:txBody>
      </p:sp>
    </p:spTree>
    <p:extLst>
      <p:ext uri="{BB962C8B-B14F-4D97-AF65-F5344CB8AC3E}">
        <p14:creationId val="39953885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7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strVal val="2/3*#ppt_w"/>
                                          </p:val>
                                        </p:tav>
                                        <p:tav tm="100000">
                                          <p:val>
                                            <p:strVal val="#ppt_w"/>
                                          </p:val>
                                        </p:tav>
                                      </p:tavLst>
                                    </p:anim>
                                    <p:anim calcmode="lin" valueType="num">
                                      <p:cBhvr>
                                        <p:cTn dur="500" fill="hold" id="8"/>
                                        <p:tgtEl>
                                          <p:spTgt spid="3"/>
                                        </p:tgtEl>
                                        <p:attrNameLst>
                                          <p:attrName>ppt_h</p:attrName>
                                        </p:attrNameLst>
                                      </p:cBhvr>
                                      <p:tavLst>
                                        <p:tav tm="0">
                                          <p:val>
                                            <p:strVal val="2/3*#ppt_h"/>
                                          </p:val>
                                        </p:tav>
                                        <p:tav tm="100000">
                                          <p:val>
                                            <p:strVal val="#ppt_h"/>
                                          </p:val>
                                        </p:tav>
                                      </p:tavLst>
                                    </p:anim>
                                  </p:childTnLst>
                                </p:cTn>
                              </p:par>
                              <p:par>
                                <p:cTn fill="hold" id="9" nodeType="withEffect" presetClass="entr" presetID="23" presetSubtype="272">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strVal val="2/3*#ppt_w"/>
                                          </p:val>
                                        </p:tav>
                                        <p:tav tm="100000">
                                          <p:val>
                                            <p:strVal val="#ppt_w"/>
                                          </p:val>
                                        </p:tav>
                                      </p:tavLst>
                                    </p:anim>
                                    <p:anim calcmode="lin" valueType="num">
                                      <p:cBhvr>
                                        <p:cTn dur="500" fill="hold" id="12"/>
                                        <p:tgtEl>
                                          <p:spTgt spid="6"/>
                                        </p:tgtEl>
                                        <p:attrNameLst>
                                          <p:attrName>ppt_h</p:attrName>
                                        </p:attrNameLst>
                                      </p:cBhvr>
                                      <p:tavLst>
                                        <p:tav tm="0">
                                          <p:val>
                                            <p:strVal val="2/3*#ppt_h"/>
                                          </p:val>
                                        </p:tav>
                                        <p:tav tm="100000">
                                          <p:val>
                                            <p:strVal val="#ppt_h"/>
                                          </p:val>
                                        </p:tav>
                                      </p:tavLst>
                                    </p:anim>
                                  </p:childTnLst>
                                </p:cTn>
                              </p:par>
                              <p:par>
                                <p:cTn fill="hold" id="13" nodeType="withEffect" presetClass="entr" presetID="23" presetSubtype="272">
                                  <p:stCondLst>
                                    <p:cond delay="40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strVal val="2/3*#ppt_w"/>
                                          </p:val>
                                        </p:tav>
                                        <p:tav tm="100000">
                                          <p:val>
                                            <p:strVal val="#ppt_w"/>
                                          </p:val>
                                        </p:tav>
                                      </p:tavLst>
                                    </p:anim>
                                    <p:anim calcmode="lin" valueType="num">
                                      <p:cBhvr>
                                        <p:cTn dur="500" fill="hold" id="16"/>
                                        <p:tgtEl>
                                          <p:spTgt spid="9"/>
                                        </p:tgtEl>
                                        <p:attrNameLst>
                                          <p:attrName>ppt_h</p:attrName>
                                        </p:attrNameLst>
                                      </p:cBhvr>
                                      <p:tavLst>
                                        <p:tav tm="0">
                                          <p:val>
                                            <p:strVal val="2/3*#ppt_h"/>
                                          </p:val>
                                        </p:tav>
                                        <p:tav tm="100000">
                                          <p:val>
                                            <p:strVal val="#ppt_h"/>
                                          </p:val>
                                        </p:tav>
                                      </p:tavLst>
                                    </p:anim>
                                  </p:childTnLst>
                                </p:cTn>
                              </p:par>
                              <p:par>
                                <p:cTn fill="hold" id="17" nodeType="withEffect" presetClass="entr" presetID="23" presetSubtype="272">
                                  <p:stCondLst>
                                    <p:cond delay="40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strVal val="2/3*#ppt_w"/>
                                          </p:val>
                                        </p:tav>
                                        <p:tav tm="100000">
                                          <p:val>
                                            <p:strVal val="#ppt_w"/>
                                          </p:val>
                                        </p:tav>
                                      </p:tavLst>
                                    </p:anim>
                                    <p:anim calcmode="lin" valueType="num">
                                      <p:cBhvr>
                                        <p:cTn dur="500" fill="hold" id="20"/>
                                        <p:tgtEl>
                                          <p:spTgt spid="12"/>
                                        </p:tgtEl>
                                        <p:attrNameLst>
                                          <p:attrName>ppt_h</p:attrName>
                                        </p:attrNameLst>
                                      </p:cBhvr>
                                      <p:tavLst>
                                        <p:tav tm="0">
                                          <p:val>
                                            <p:strVal val="2/3*#ppt_h"/>
                                          </p:val>
                                        </p:tav>
                                        <p:tav tm="100000">
                                          <p:val>
                                            <p:strVal val="#ppt_h"/>
                                          </p:val>
                                        </p:tav>
                                      </p:tavLst>
                                    </p:anim>
                                  </p:childTnLst>
                                </p:cTn>
                              </p:par>
                              <p:par>
                                <p:cTn fill="hold" id="21" nodeType="withEffect" presetClass="entr" presetID="23" presetSubtype="272">
                                  <p:stCondLst>
                                    <p:cond delay="500"/>
                                  </p:stCondLst>
                                  <p:childTnLst>
                                    <p:set>
                                      <p:cBhvr>
                                        <p:cTn dur="1" fill="hold" id="22">
                                          <p:stCondLst>
                                            <p:cond delay="0"/>
                                          </p:stCondLst>
                                        </p:cTn>
                                        <p:tgtEl>
                                          <p:spTgt spid="15"/>
                                        </p:tgtEl>
                                        <p:attrNameLst>
                                          <p:attrName>style.visibility</p:attrName>
                                        </p:attrNameLst>
                                      </p:cBhvr>
                                      <p:to>
                                        <p:strVal val="visible"/>
                                      </p:to>
                                    </p:set>
                                    <p:anim calcmode="lin" valueType="num">
                                      <p:cBhvr>
                                        <p:cTn dur="500" fill="hold" id="23"/>
                                        <p:tgtEl>
                                          <p:spTgt spid="15"/>
                                        </p:tgtEl>
                                        <p:attrNameLst>
                                          <p:attrName>ppt_w</p:attrName>
                                        </p:attrNameLst>
                                      </p:cBhvr>
                                      <p:tavLst>
                                        <p:tav tm="0">
                                          <p:val>
                                            <p:strVal val="2/3*#ppt_w"/>
                                          </p:val>
                                        </p:tav>
                                        <p:tav tm="100000">
                                          <p:val>
                                            <p:strVal val="#ppt_w"/>
                                          </p:val>
                                        </p:tav>
                                      </p:tavLst>
                                    </p:anim>
                                    <p:anim calcmode="lin" valueType="num">
                                      <p:cBhvr>
                                        <p:cTn dur="500" fill="hold" id="24"/>
                                        <p:tgtEl>
                                          <p:spTgt spid="15"/>
                                        </p:tgtEl>
                                        <p:attrNameLst>
                                          <p:attrName>ppt_h</p:attrName>
                                        </p:attrNameLst>
                                      </p:cBhvr>
                                      <p:tavLst>
                                        <p:tav tm="0">
                                          <p:val>
                                            <p:strVal val="2/3*#ppt_h"/>
                                          </p:val>
                                        </p:tav>
                                        <p:tav tm="100000">
                                          <p:val>
                                            <p:strVal val="#ppt_h"/>
                                          </p:val>
                                        </p:tav>
                                      </p:tavLst>
                                    </p:anim>
                                  </p:childTnLst>
                                </p:cTn>
                              </p:par>
                              <p:par>
                                <p:cTn fill="hold" id="25" nodeType="withEffect" presetClass="entr" presetID="23" presetSubtype="272">
                                  <p:stCondLst>
                                    <p:cond delay="600"/>
                                  </p:stCondLst>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ppt_w</p:attrName>
                                        </p:attrNameLst>
                                      </p:cBhvr>
                                      <p:tavLst>
                                        <p:tav tm="0">
                                          <p:val>
                                            <p:strVal val="2/3*#ppt_w"/>
                                          </p:val>
                                        </p:tav>
                                        <p:tav tm="100000">
                                          <p:val>
                                            <p:strVal val="#ppt_w"/>
                                          </p:val>
                                        </p:tav>
                                      </p:tavLst>
                                    </p:anim>
                                    <p:anim calcmode="lin" valueType="num">
                                      <p:cBhvr>
                                        <p:cTn dur="500" fill="hold" id="28"/>
                                        <p:tgtEl>
                                          <p:spTgt spid="18"/>
                                        </p:tgtEl>
                                        <p:attrNameLst>
                                          <p:attrName>ppt_h</p:attrName>
                                        </p:attrNameLst>
                                      </p:cBhvr>
                                      <p:tavLst>
                                        <p:tav tm="0">
                                          <p:val>
                                            <p:strVal val="2/3*#ppt_h"/>
                                          </p:val>
                                        </p:tav>
                                        <p:tav tm="100000">
                                          <p:val>
                                            <p:strVal val="#ppt_h"/>
                                          </p:val>
                                        </p:tav>
                                      </p:tavLst>
                                    </p:anim>
                                  </p:childTnLst>
                                </p:cTn>
                              </p:par>
                            </p:childTnLst>
                          </p:cTn>
                        </p:par>
                        <p:par>
                          <p:cTn fill="hold" id="29" nodeType="afterGroup">
                            <p:stCondLst>
                              <p:cond delay="1100"/>
                            </p:stCondLst>
                            <p:childTnLst>
                              <p:par>
                                <p:cTn fill="hold" grpId="0" id="30" nodeType="afterEffect" presetClass="entr" presetID="42" presetSubtype="0">
                                  <p:stCondLst>
                                    <p:cond delay="0"/>
                                  </p:stCondLst>
                                  <p:childTnLst>
                                    <p:set>
                                      <p:cBhvr>
                                        <p:cTn dur="1" fill="hold" id="31">
                                          <p:stCondLst>
                                            <p:cond delay="0"/>
                                          </p:stCondLst>
                                        </p:cTn>
                                        <p:tgtEl>
                                          <p:spTgt spid="21"/>
                                        </p:tgtEl>
                                        <p:attrNameLst>
                                          <p:attrName>style.visibility</p:attrName>
                                        </p:attrNameLst>
                                      </p:cBhvr>
                                      <p:to>
                                        <p:strVal val="visible"/>
                                      </p:to>
                                    </p:set>
                                    <p:animEffect filter="fade" transition="in">
                                      <p:cBhvr>
                                        <p:cTn dur="1000" id="32"/>
                                        <p:tgtEl>
                                          <p:spTgt spid="21"/>
                                        </p:tgtEl>
                                      </p:cBhvr>
                                    </p:animEffect>
                                    <p:anim calcmode="lin" valueType="num">
                                      <p:cBhvr>
                                        <p:cTn dur="1000" fill="hold" id="33"/>
                                        <p:tgtEl>
                                          <p:spTgt spid="21"/>
                                        </p:tgtEl>
                                        <p:attrNameLst>
                                          <p:attrName>ppt_x</p:attrName>
                                        </p:attrNameLst>
                                      </p:cBhvr>
                                      <p:tavLst>
                                        <p:tav tm="0">
                                          <p:val>
                                            <p:strVal val="#ppt_x"/>
                                          </p:val>
                                        </p:tav>
                                        <p:tav tm="100000">
                                          <p:val>
                                            <p:strVal val="#ppt_x"/>
                                          </p:val>
                                        </p:tav>
                                      </p:tavLst>
                                    </p:anim>
                                    <p:anim calcmode="lin" valueType="num">
                                      <p:cBhvr>
                                        <p:cTn dur="1000" fill="hold" id="34"/>
                                        <p:tgtEl>
                                          <p:spTgt spid="21"/>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100"/>
                            </p:stCondLst>
                            <p:childTnLst>
                              <p:par>
                                <p:cTn fill="hold" grpId="0" id="36" nodeType="afterEffect" presetClass="entr" presetID="14" presetSubtype="10">
                                  <p:stCondLst>
                                    <p:cond delay="0"/>
                                  </p:stCondLst>
                                  <p:childTnLst>
                                    <p:set>
                                      <p:cBhvr>
                                        <p:cTn dur="1" fill="hold" id="37">
                                          <p:stCondLst>
                                            <p:cond delay="0"/>
                                          </p:stCondLst>
                                        </p:cTn>
                                        <p:tgtEl>
                                          <p:spTgt spid="22"/>
                                        </p:tgtEl>
                                        <p:attrNameLst>
                                          <p:attrName>style.visibility</p:attrName>
                                        </p:attrNameLst>
                                      </p:cBhvr>
                                      <p:to>
                                        <p:strVal val="visible"/>
                                      </p:to>
                                    </p:set>
                                    <p:animEffect filter="randombar(horizontal)" transition="in">
                                      <p:cBhvr>
                                        <p:cTn dur="750" id="38"/>
                                        <p:tgtEl>
                                          <p:spTgt spid="22"/>
                                        </p:tgtEl>
                                      </p:cBhvr>
                                    </p:animEffect>
                                  </p:childTnLst>
                                </p:cTn>
                              </p:par>
                            </p:childTnLst>
                          </p:cTn>
                        </p:par>
                        <p:par>
                          <p:cTn fill="hold" id="39" nodeType="afterGroup">
                            <p:stCondLst>
                              <p:cond delay="2850"/>
                            </p:stCondLst>
                            <p:childTnLst>
                              <p:par>
                                <p:cTn fill="hold" grpId="0" id="40" nodeType="afterEffect" presetClass="entr" presetID="22" presetSubtype="2">
                                  <p:stCondLst>
                                    <p:cond delay="0"/>
                                  </p:stCondLst>
                                  <p:childTnLst>
                                    <p:set>
                                      <p:cBhvr>
                                        <p:cTn dur="1" fill="hold" id="41">
                                          <p:stCondLst>
                                            <p:cond delay="0"/>
                                          </p:stCondLst>
                                        </p:cTn>
                                        <p:tgtEl>
                                          <p:spTgt spid="24"/>
                                        </p:tgtEl>
                                        <p:attrNameLst>
                                          <p:attrName>style.visibility</p:attrName>
                                        </p:attrNameLst>
                                      </p:cBhvr>
                                      <p:to>
                                        <p:strVal val="visible"/>
                                      </p:to>
                                    </p:set>
                                    <p:animEffect filter="wipe(right)" transition="in">
                                      <p:cBhvr>
                                        <p:cTn dur="300" id="42"/>
                                        <p:tgtEl>
                                          <p:spTgt spid="24"/>
                                        </p:tgtEl>
                                      </p:cBhvr>
                                    </p:animEffect>
                                  </p:childTnLst>
                                </p:cTn>
                              </p:par>
                            </p:childTnLst>
                          </p:cTn>
                        </p:par>
                        <p:par>
                          <p:cTn fill="hold" id="43" nodeType="afterGroup">
                            <p:stCondLst>
                              <p:cond delay="3150"/>
                            </p:stCondLst>
                            <p:childTnLst>
                              <p:par>
                                <p:cTn fill="hold" grpId="0" id="44" nodeType="afterEffect" presetClass="entr" presetID="22" presetSubtype="8">
                                  <p:stCondLst>
                                    <p:cond delay="0"/>
                                  </p:stCondLst>
                                  <p:childTnLst>
                                    <p:set>
                                      <p:cBhvr>
                                        <p:cTn dur="1" fill="hold" id="45">
                                          <p:stCondLst>
                                            <p:cond delay="0"/>
                                          </p:stCondLst>
                                        </p:cTn>
                                        <p:tgtEl>
                                          <p:spTgt spid="25"/>
                                        </p:tgtEl>
                                        <p:attrNameLst>
                                          <p:attrName>style.visibility</p:attrName>
                                        </p:attrNameLst>
                                      </p:cBhvr>
                                      <p:to>
                                        <p:strVal val="visible"/>
                                      </p:to>
                                    </p:set>
                                    <p:animEffect filter="wipe(left)" transition="in">
                                      <p:cBhvr>
                                        <p:cTn dur="500" id="46"/>
                                        <p:tgtEl>
                                          <p:spTgt spid="25"/>
                                        </p:tgtEl>
                                      </p:cBhvr>
                                    </p:animEffect>
                                  </p:childTnLst>
                                </p:cTn>
                              </p:par>
                            </p:childTnLst>
                          </p:cTn>
                        </p:par>
                        <p:par>
                          <p:cTn fill="hold" id="47" nodeType="afterGroup">
                            <p:stCondLst>
                              <p:cond delay="3650"/>
                            </p:stCondLst>
                            <p:childTnLst>
                              <p:par>
                                <p:cTn fill="hold" grpId="0" id="48" nodeType="afterEffect" presetClass="entr" presetID="42" presetSubtype="0">
                                  <p:stCondLst>
                                    <p:cond delay="0"/>
                                  </p:stCondLst>
                                  <p:childTnLst>
                                    <p:set>
                                      <p:cBhvr>
                                        <p:cTn dur="1" fill="hold" id="49">
                                          <p:stCondLst>
                                            <p:cond delay="0"/>
                                          </p:stCondLst>
                                        </p:cTn>
                                        <p:tgtEl>
                                          <p:spTgt spid="23"/>
                                        </p:tgtEl>
                                        <p:attrNameLst>
                                          <p:attrName>style.visibility</p:attrName>
                                        </p:attrNameLst>
                                      </p:cBhvr>
                                      <p:to>
                                        <p:strVal val="visible"/>
                                      </p:to>
                                    </p:set>
                                    <p:animEffect filter="fade" transition="in">
                                      <p:cBhvr>
                                        <p:cTn dur="1000" id="50"/>
                                        <p:tgtEl>
                                          <p:spTgt spid="23"/>
                                        </p:tgtEl>
                                      </p:cBhvr>
                                    </p:animEffect>
                                    <p:anim calcmode="lin" valueType="num">
                                      <p:cBhvr>
                                        <p:cTn dur="1000" fill="hold" id="51"/>
                                        <p:tgtEl>
                                          <p:spTgt spid="23"/>
                                        </p:tgtEl>
                                        <p:attrNameLst>
                                          <p:attrName>ppt_x</p:attrName>
                                        </p:attrNameLst>
                                      </p:cBhvr>
                                      <p:tavLst>
                                        <p:tav tm="0">
                                          <p:val>
                                            <p:strVal val="#ppt_x"/>
                                          </p:val>
                                        </p:tav>
                                        <p:tav tm="100000">
                                          <p:val>
                                            <p:strVal val="#ppt_x"/>
                                          </p:val>
                                        </p:tav>
                                      </p:tavLst>
                                    </p:anim>
                                    <p:anim calcmode="lin" valueType="num">
                                      <p:cBhvr>
                                        <p:cTn dur="1000" fill="hold" id="52"/>
                                        <p:tgtEl>
                                          <p:spTgt spid="23"/>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4650"/>
                            </p:stCondLst>
                            <p:childTnLst>
                              <p:par>
                                <p:cTn fill="hold" grpId="0" id="54" nodeType="afterEffect" presetClass="entr" presetID="56" presetSubtype="0">
                                  <p:stCondLst>
                                    <p:cond delay="0"/>
                                  </p:stCondLst>
                                  <p:iterate type="lt">
                                    <p:tmPct val="10000"/>
                                  </p:iterate>
                                  <p:childTnLst>
                                    <p:set>
                                      <p:cBhvr>
                                        <p:cTn dur="1" fill="hold" id="55">
                                          <p:stCondLst>
                                            <p:cond delay="0"/>
                                          </p:stCondLst>
                                        </p:cTn>
                                        <p:tgtEl>
                                          <p:spTgt spid="26"/>
                                        </p:tgtEl>
                                        <p:attrNameLst>
                                          <p:attrName>style.visibility</p:attrName>
                                        </p:attrNameLst>
                                      </p:cBhvr>
                                      <p:to>
                                        <p:strVal val="visible"/>
                                      </p:to>
                                    </p:set>
                                    <p:anim by="(-#ppt_w*2)" calcmode="lin" valueType="num">
                                      <p:cBhvr rctx="PPT">
                                        <p:cTn autoRev="1" dur="250" fill="hold" id="56">
                                          <p:stCondLst>
                                            <p:cond delay="0"/>
                                          </p:stCondLst>
                                        </p:cTn>
                                        <p:tgtEl>
                                          <p:spTgt spid="26"/>
                                        </p:tgtEl>
                                        <p:attrNameLst>
                                          <p:attrName>ppt_w</p:attrName>
                                        </p:attrNameLst>
                                      </p:cBhvr>
                                    </p:anim>
                                    <p:anim by="(#ppt_w*0.50)" calcmode="lin" valueType="num">
                                      <p:cBhvr>
                                        <p:cTn autoRev="1" decel="50000" dur="250" fill="hold" id="57">
                                          <p:stCondLst>
                                            <p:cond delay="0"/>
                                          </p:stCondLst>
                                        </p:cTn>
                                        <p:tgtEl>
                                          <p:spTgt spid="26"/>
                                        </p:tgtEl>
                                        <p:attrNameLst>
                                          <p:attrName>ppt_x</p:attrName>
                                        </p:attrNameLst>
                                      </p:cBhvr>
                                    </p:anim>
                                    <p:anim calcmode="lin" from="(-#ppt_h/2)" to="(#ppt_y)" valueType="num">
                                      <p:cBhvr>
                                        <p:cTn dur="500" fill="hold" id="58">
                                          <p:stCondLst>
                                            <p:cond delay="0"/>
                                          </p:stCondLst>
                                        </p:cTn>
                                        <p:tgtEl>
                                          <p:spTgt spid="26"/>
                                        </p:tgtEl>
                                        <p:attrNameLst>
                                          <p:attrName>ppt_y</p:attrName>
                                        </p:attrNameLst>
                                      </p:cBhvr>
                                    </p:anim>
                                    <p:animRot by="21600000">
                                      <p:cBhvr>
                                        <p:cTn dur="500" fill="hold" id="59">
                                          <p:stCondLst>
                                            <p:cond delay="0"/>
                                          </p:stCondLst>
                                        </p:cTn>
                                        <p:tgtEl>
                                          <p:spTgt spid="26"/>
                                        </p:tgtEl>
                                        <p:attrNameLst>
                                          <p:attrName>r</p:attrName>
                                        </p:attrNameLst>
                                      </p:cBhvr>
                                    </p:animRot>
                                  </p:childTnLst>
                                </p:cTn>
                              </p:par>
                            </p:childTnLst>
                          </p:cTn>
                        </p:par>
                        <p:par>
                          <p:cTn fill="hold" id="60" nodeType="afterGroup">
                            <p:stCondLst>
                              <p:cond delay="5150"/>
                            </p:stCondLst>
                            <p:childTnLst>
                              <p:par>
                                <p:cTn fill="hold" grpId="0" id="61" nodeType="afterEffect" presetClass="entr" presetID="14" presetSubtype="10">
                                  <p:stCondLst>
                                    <p:cond delay="0"/>
                                  </p:stCondLst>
                                  <p:childTnLst>
                                    <p:set>
                                      <p:cBhvr>
                                        <p:cTn dur="1" fill="hold" id="62">
                                          <p:stCondLst>
                                            <p:cond delay="0"/>
                                          </p:stCondLst>
                                        </p:cTn>
                                        <p:tgtEl>
                                          <p:spTgt spid="27"/>
                                        </p:tgtEl>
                                        <p:attrNameLst>
                                          <p:attrName>style.visibility</p:attrName>
                                        </p:attrNameLst>
                                      </p:cBhvr>
                                      <p:to>
                                        <p:strVal val="visible"/>
                                      </p:to>
                                    </p:set>
                                    <p:animEffect filter="randombar(horizontal)" transition="in">
                                      <p:cBhvr>
                                        <p:cTn dur="750" id="6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A4F1F5A9-9EBF-41E4-891F-2D189702F587}"/>
              </a:ext>
            </a:extLst>
          </p:cNvPr>
          <p:cNvGrpSpPr/>
          <p:nvPr/>
        </p:nvGrpSpPr>
        <p:grpSpPr>
          <a:xfrm>
            <a:off x="1251130" y="1705288"/>
            <a:ext cx="844936" cy="725445"/>
            <a:chOff x="1681347" y="2489199"/>
            <a:chExt cx="1428597" cy="1226565"/>
          </a:xfrm>
        </p:grpSpPr>
        <p:sp>
          <p:nvSpPr>
            <p:cNvPr id="4" name="Freeform 5">
              <a:extLst>
                <a:ext uri="{FF2B5EF4-FFF2-40B4-BE49-F238E27FC236}">
                  <a16:creationId xmlns:a16="http://schemas.microsoft.com/office/drawing/2014/main" id="{65DC5C55-6A40-4F09-B8D4-4F213ED6FE51}"/>
                </a:ext>
              </a:extLst>
            </p:cNvPr>
            <p:cNvSpPr/>
            <p:nvPr/>
          </p:nvSpPr>
          <p:spPr bwMode="auto">
            <a:xfrm>
              <a:off x="1681347" y="2489199"/>
              <a:ext cx="1360414" cy="1226565"/>
            </a:xfrm>
            <a:prstGeom prst="roundRect">
              <a:avLst>
                <a:gd fmla="val 4589" name="adj"/>
              </a:avLst>
            </a:prstGeom>
            <a:solidFill>
              <a:srgbClr val="C00000"/>
            </a:solidFill>
            <a:ln cap="flat" w="38100">
              <a:solidFill>
                <a:sysClr lastClr="FFFFFF" val="window"/>
              </a:solidFill>
              <a:prstDash val="solid"/>
              <a:miter lim="800000"/>
            </a:ln>
            <a:effectLst>
              <a:outerShdw algn="t" blurRad="127000" dir="66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0" kumimoji="0" lang="zh-CN" noProof="0" normalizeH="0" spc="0" strike="noStrike" sz="3600" u="none">
                <a:ln>
                  <a:noFill/>
                </a:ln>
                <a:solidFill>
                  <a:schemeClr val="bg1"/>
                </a:solidFill>
                <a:effectLst/>
                <a:uLnTx/>
                <a:uFillTx/>
                <a:latin charset="-122" pitchFamily="34" typeface="微软雅黑"/>
                <a:ea charset="-122" pitchFamily="34" typeface="微软雅黑"/>
                <a:cs typeface="Arial"/>
                <a:sym typeface="+mn-lt"/>
              </a:endParaRPr>
            </a:p>
          </p:txBody>
        </p:sp>
        <p:sp>
          <p:nvSpPr>
            <p:cNvPr id="5" name="TextBox 11">
              <a:extLst>
                <a:ext uri="{FF2B5EF4-FFF2-40B4-BE49-F238E27FC236}">
                  <a16:creationId xmlns:a16="http://schemas.microsoft.com/office/drawing/2014/main" id="{FFBB43EE-9C53-4DC3-B8AF-5A8E930D024D}"/>
                </a:ext>
              </a:extLst>
            </p:cNvPr>
            <p:cNvSpPr txBox="1"/>
            <p:nvPr/>
          </p:nvSpPr>
          <p:spPr>
            <a:xfrm>
              <a:off x="1926066" y="2627472"/>
              <a:ext cx="1183878" cy="927627"/>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3600" u="none">
                  <a:ln>
                    <a:noFill/>
                  </a:ln>
                  <a:effectLst/>
                  <a:uLnTx/>
                  <a:uFillTx/>
                  <a:cs typeface="Arial"/>
                  <a:sym typeface="+mn-lt"/>
                </a:rPr>
                <a:t>主</a:t>
              </a:r>
            </a:p>
          </p:txBody>
        </p:sp>
      </p:grpSp>
      <p:grpSp>
        <p:nvGrpSpPr>
          <p:cNvPr id="6" name="组合 5">
            <a:extLst>
              <a:ext uri="{FF2B5EF4-FFF2-40B4-BE49-F238E27FC236}">
                <a16:creationId xmlns:a16="http://schemas.microsoft.com/office/drawing/2014/main" id="{23486A32-A18C-4EC4-89CF-1B878E833B01}"/>
              </a:ext>
            </a:extLst>
          </p:cNvPr>
          <p:cNvGrpSpPr/>
          <p:nvPr/>
        </p:nvGrpSpPr>
        <p:grpSpPr>
          <a:xfrm>
            <a:off x="2250340" y="1705289"/>
            <a:ext cx="844936" cy="725445"/>
            <a:chOff x="1681347" y="2489199"/>
            <a:chExt cx="1428597" cy="1226565"/>
          </a:xfrm>
        </p:grpSpPr>
        <p:sp>
          <p:nvSpPr>
            <p:cNvPr id="7" name="Freeform 5">
              <a:extLst>
                <a:ext uri="{FF2B5EF4-FFF2-40B4-BE49-F238E27FC236}">
                  <a16:creationId xmlns:a16="http://schemas.microsoft.com/office/drawing/2014/main" id="{D51CAF94-CA38-4BC2-946D-026CFB6531F3}"/>
                </a:ext>
              </a:extLst>
            </p:cNvPr>
            <p:cNvSpPr/>
            <p:nvPr/>
          </p:nvSpPr>
          <p:spPr bwMode="auto">
            <a:xfrm>
              <a:off x="1681347" y="2489199"/>
              <a:ext cx="1360414" cy="1226565"/>
            </a:xfrm>
            <a:prstGeom prst="roundRect">
              <a:avLst>
                <a:gd fmla="val 4589" name="adj"/>
              </a:avLst>
            </a:prstGeom>
            <a:solidFill>
              <a:srgbClr val="C00000"/>
            </a:solidFill>
            <a:ln cap="flat" w="38100">
              <a:solidFill>
                <a:sysClr lastClr="FFFFFF" val="window"/>
              </a:solidFill>
              <a:prstDash val="solid"/>
              <a:miter lim="800000"/>
            </a:ln>
            <a:effectLst>
              <a:outerShdw algn="t" blurRad="127000" dir="66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0" kumimoji="0" lang="zh-CN" noProof="0" normalizeH="0" spc="0" strike="noStrike" sz="3600" u="none">
                <a:ln>
                  <a:noFill/>
                </a:ln>
                <a:solidFill>
                  <a:schemeClr val="bg1"/>
                </a:solidFill>
                <a:effectLst/>
                <a:uLnTx/>
                <a:uFillTx/>
                <a:latin charset="-122" pitchFamily="34" typeface="微软雅黑"/>
                <a:ea charset="-122" pitchFamily="34" typeface="微软雅黑"/>
                <a:cs typeface="Arial"/>
                <a:sym typeface="+mn-lt"/>
              </a:endParaRPr>
            </a:p>
          </p:txBody>
        </p:sp>
        <p:sp>
          <p:nvSpPr>
            <p:cNvPr id="8" name="TextBox 11">
              <a:extLst>
                <a:ext uri="{FF2B5EF4-FFF2-40B4-BE49-F238E27FC236}">
                  <a16:creationId xmlns:a16="http://schemas.microsoft.com/office/drawing/2014/main" id="{1931C69F-C78A-4410-B45C-309184ECA0F8}"/>
                </a:ext>
              </a:extLst>
            </p:cNvPr>
            <p:cNvSpPr txBox="1"/>
            <p:nvPr/>
          </p:nvSpPr>
          <p:spPr>
            <a:xfrm>
              <a:off x="1926066" y="2627472"/>
              <a:ext cx="1183878" cy="927627"/>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3600" u="none">
                  <a:ln>
                    <a:noFill/>
                  </a:ln>
                  <a:effectLst/>
                  <a:uLnTx/>
                  <a:uFillTx/>
                  <a:cs typeface="Arial"/>
                  <a:sym typeface="+mn-lt"/>
                </a:rPr>
                <a:t>要</a:t>
              </a:r>
            </a:p>
          </p:txBody>
        </p:sp>
      </p:grpSp>
      <p:grpSp>
        <p:nvGrpSpPr>
          <p:cNvPr id="9" name="组合 8">
            <a:extLst>
              <a:ext uri="{FF2B5EF4-FFF2-40B4-BE49-F238E27FC236}">
                <a16:creationId xmlns:a16="http://schemas.microsoft.com/office/drawing/2014/main" id="{6762952C-6D61-4946-A92B-92F9EF1C7B91}"/>
              </a:ext>
            </a:extLst>
          </p:cNvPr>
          <p:cNvGrpSpPr/>
          <p:nvPr/>
        </p:nvGrpSpPr>
        <p:grpSpPr>
          <a:xfrm>
            <a:off x="3223988" y="1705289"/>
            <a:ext cx="844936" cy="725445"/>
            <a:chOff x="1681347" y="2489199"/>
            <a:chExt cx="1428597" cy="1226565"/>
          </a:xfrm>
        </p:grpSpPr>
        <p:sp>
          <p:nvSpPr>
            <p:cNvPr id="10" name="Freeform 5">
              <a:extLst>
                <a:ext uri="{FF2B5EF4-FFF2-40B4-BE49-F238E27FC236}">
                  <a16:creationId xmlns:a16="http://schemas.microsoft.com/office/drawing/2014/main" id="{DEBCCD2F-B013-482A-AFFD-C5839FA02573}"/>
                </a:ext>
              </a:extLst>
            </p:cNvPr>
            <p:cNvSpPr/>
            <p:nvPr/>
          </p:nvSpPr>
          <p:spPr bwMode="auto">
            <a:xfrm>
              <a:off x="1681347" y="2489199"/>
              <a:ext cx="1360414" cy="1226565"/>
            </a:xfrm>
            <a:prstGeom prst="roundRect">
              <a:avLst>
                <a:gd fmla="val 4589" name="adj"/>
              </a:avLst>
            </a:prstGeom>
            <a:solidFill>
              <a:srgbClr val="C00000"/>
            </a:solidFill>
            <a:ln cap="flat" w="38100">
              <a:solidFill>
                <a:sysClr lastClr="FFFFFF" val="window"/>
              </a:solidFill>
              <a:prstDash val="solid"/>
              <a:miter lim="800000"/>
            </a:ln>
            <a:effectLst>
              <a:outerShdw algn="t" blurRad="127000" dir="66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0" kumimoji="0" lang="zh-CN" noProof="0" normalizeH="0" spc="0" strike="noStrike" sz="3600" u="none">
                <a:ln>
                  <a:noFill/>
                </a:ln>
                <a:solidFill>
                  <a:schemeClr val="bg1"/>
                </a:solidFill>
                <a:effectLst/>
                <a:uLnTx/>
                <a:uFillTx/>
                <a:latin charset="-122" pitchFamily="34" typeface="微软雅黑"/>
                <a:ea charset="-122" pitchFamily="34" typeface="微软雅黑"/>
                <a:cs typeface="Arial"/>
                <a:sym typeface="+mn-lt"/>
              </a:endParaRPr>
            </a:p>
          </p:txBody>
        </p:sp>
        <p:sp>
          <p:nvSpPr>
            <p:cNvPr id="11" name="TextBox 11">
              <a:extLst>
                <a:ext uri="{FF2B5EF4-FFF2-40B4-BE49-F238E27FC236}">
                  <a16:creationId xmlns:a16="http://schemas.microsoft.com/office/drawing/2014/main" id="{E65AE865-9D06-46C1-BCE4-76D726857441}"/>
                </a:ext>
              </a:extLst>
            </p:cNvPr>
            <p:cNvSpPr txBox="1"/>
            <p:nvPr/>
          </p:nvSpPr>
          <p:spPr>
            <a:xfrm>
              <a:off x="1926066" y="2627472"/>
              <a:ext cx="1183878" cy="927627"/>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3600" u="none">
                  <a:ln>
                    <a:noFill/>
                  </a:ln>
                  <a:effectLst/>
                  <a:uLnTx/>
                  <a:uFillTx/>
                  <a:cs typeface="Arial"/>
                  <a:sym typeface="+mn-lt"/>
                </a:rPr>
                <a:t>内</a:t>
              </a:r>
            </a:p>
          </p:txBody>
        </p:sp>
      </p:grpSp>
      <p:grpSp>
        <p:nvGrpSpPr>
          <p:cNvPr id="12" name="组合 11">
            <a:extLst>
              <a:ext uri="{FF2B5EF4-FFF2-40B4-BE49-F238E27FC236}">
                <a16:creationId xmlns:a16="http://schemas.microsoft.com/office/drawing/2014/main" id="{17A4F43B-32D5-4DBC-9887-1885EEB3ED8B}"/>
              </a:ext>
            </a:extLst>
          </p:cNvPr>
          <p:cNvGrpSpPr/>
          <p:nvPr/>
        </p:nvGrpSpPr>
        <p:grpSpPr>
          <a:xfrm>
            <a:off x="4249828" y="1705289"/>
            <a:ext cx="844936" cy="725445"/>
            <a:chOff x="1681347" y="2489199"/>
            <a:chExt cx="1428597" cy="1226565"/>
          </a:xfrm>
        </p:grpSpPr>
        <p:sp>
          <p:nvSpPr>
            <p:cNvPr id="13" name="Freeform 5">
              <a:extLst>
                <a:ext uri="{FF2B5EF4-FFF2-40B4-BE49-F238E27FC236}">
                  <a16:creationId xmlns:a16="http://schemas.microsoft.com/office/drawing/2014/main" id="{87B63446-3317-4CE1-822F-9B30CA21BD63}"/>
                </a:ext>
              </a:extLst>
            </p:cNvPr>
            <p:cNvSpPr/>
            <p:nvPr/>
          </p:nvSpPr>
          <p:spPr bwMode="auto">
            <a:xfrm>
              <a:off x="1681347" y="2489199"/>
              <a:ext cx="1360414" cy="1226565"/>
            </a:xfrm>
            <a:prstGeom prst="roundRect">
              <a:avLst>
                <a:gd fmla="val 4589" name="adj"/>
              </a:avLst>
            </a:prstGeom>
            <a:solidFill>
              <a:srgbClr val="C00000"/>
            </a:solidFill>
            <a:ln cap="flat" w="38100">
              <a:solidFill>
                <a:sysClr lastClr="FFFFFF" val="window"/>
              </a:solidFill>
              <a:prstDash val="solid"/>
              <a:miter lim="800000"/>
            </a:ln>
            <a:effectLst>
              <a:outerShdw algn="t" blurRad="127000" dir="66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0" kumimoji="0" lang="zh-CN" noProof="0" normalizeH="0" spc="0" strike="noStrike" sz="3600" u="none">
                <a:ln>
                  <a:noFill/>
                </a:ln>
                <a:solidFill>
                  <a:schemeClr val="bg1"/>
                </a:solidFill>
                <a:effectLst/>
                <a:uLnTx/>
                <a:uFillTx/>
                <a:latin charset="-122" pitchFamily="34" typeface="微软雅黑"/>
                <a:ea charset="-122" pitchFamily="34" typeface="微软雅黑"/>
                <a:cs typeface="Arial"/>
                <a:sym typeface="+mn-lt"/>
              </a:endParaRPr>
            </a:p>
          </p:txBody>
        </p:sp>
        <p:sp>
          <p:nvSpPr>
            <p:cNvPr id="14" name="TextBox 11">
              <a:extLst>
                <a:ext uri="{FF2B5EF4-FFF2-40B4-BE49-F238E27FC236}">
                  <a16:creationId xmlns:a16="http://schemas.microsoft.com/office/drawing/2014/main" id="{CD7E1D2E-DA04-4AE6-B64C-804FEF17B694}"/>
                </a:ext>
              </a:extLst>
            </p:cNvPr>
            <p:cNvSpPr txBox="1"/>
            <p:nvPr/>
          </p:nvSpPr>
          <p:spPr>
            <a:xfrm>
              <a:off x="1926066" y="2627472"/>
              <a:ext cx="1183878" cy="927627"/>
            </a:xfrm>
            <a:prstGeom prst="rect">
              <a:avLst/>
            </a:prstGeom>
            <a:noFill/>
          </p:spPr>
          <p:txBody>
            <a:bodyPr bIns="0" lIns="0" rIns="0" rtlCol="0" tIns="0" wrap="square">
              <a:spAutoFit/>
            </a:bodyPr>
            <a:lstStyle>
              <a:defPPr>
                <a:defRPr lang="zh-CN"/>
              </a:defPPr>
              <a:lvl1pPr>
                <a:defRPr sz="2200">
                  <a:solidFill>
                    <a:schemeClr val="bg1"/>
                  </a:solidFill>
                  <a:latin charset="-122" pitchFamily="34" typeface="微软雅黑"/>
                  <a:ea charset="-122" pitchFamily="34" typeface="微软雅黑"/>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3600" u="none">
                  <a:ln>
                    <a:noFill/>
                  </a:ln>
                  <a:effectLst/>
                  <a:uLnTx/>
                  <a:uFillTx/>
                  <a:cs typeface="Arial"/>
                  <a:sym typeface="+mn-lt"/>
                </a:rPr>
                <a:t>容</a:t>
              </a:r>
            </a:p>
          </p:txBody>
        </p:sp>
      </p:grpSp>
      <p:grpSp>
        <p:nvGrpSpPr>
          <p:cNvPr id="15" name="组合 14">
            <a:extLst>
              <a:ext uri="{FF2B5EF4-FFF2-40B4-BE49-F238E27FC236}">
                <a16:creationId xmlns:a16="http://schemas.microsoft.com/office/drawing/2014/main" id="{6086D04A-242E-4962-B0D4-DF114562E1FA}"/>
              </a:ext>
            </a:extLst>
          </p:cNvPr>
          <p:cNvGrpSpPr/>
          <p:nvPr/>
        </p:nvGrpSpPr>
        <p:grpSpPr>
          <a:xfrm>
            <a:off x="1251131" y="2979071"/>
            <a:ext cx="6364320" cy="2927866"/>
            <a:chOff x="6878980" y="1688537"/>
            <a:chExt cx="9500638" cy="3194319"/>
          </a:xfrm>
        </p:grpSpPr>
        <p:grpSp>
          <p:nvGrpSpPr>
            <p:cNvPr id="16" name="组合 15">
              <a:extLst>
                <a:ext uri="{FF2B5EF4-FFF2-40B4-BE49-F238E27FC236}">
                  <a16:creationId xmlns:a16="http://schemas.microsoft.com/office/drawing/2014/main" id="{3434FB43-BD42-49A9-8C86-7C30F0BF5553}"/>
                </a:ext>
              </a:extLst>
            </p:cNvPr>
            <p:cNvGrpSpPr/>
            <p:nvPr/>
          </p:nvGrpSpPr>
          <p:grpSpPr>
            <a:xfrm>
              <a:off x="7010093" y="1688537"/>
              <a:ext cx="9369523" cy="570836"/>
              <a:chOff x="383197" y="1336011"/>
              <a:chExt cx="9369523" cy="570836"/>
            </a:xfrm>
          </p:grpSpPr>
          <p:sp>
            <p:nvSpPr>
              <p:cNvPr id="18" name="文本框 17">
                <a:extLst>
                  <a:ext uri="{FF2B5EF4-FFF2-40B4-BE49-F238E27FC236}">
                    <a16:creationId xmlns:a16="http://schemas.microsoft.com/office/drawing/2014/main" id="{8E6D1C35-A267-4F89-BB4E-394BFB54155D}"/>
                  </a:ext>
                </a:extLst>
              </p:cNvPr>
              <p:cNvSpPr txBox="1">
                <a:spLocks noChangeArrowheads="1"/>
              </p:cNvSpPr>
              <p:nvPr/>
            </p:nvSpPr>
            <p:spPr bwMode="auto">
              <a:xfrm>
                <a:off x="455338" y="1336011"/>
                <a:ext cx="9297381" cy="565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457200" lvl="0">
                  <a:defRPr/>
                </a:pPr>
                <a:r>
                  <a:rPr altLang="en-US" b="1" lang="zh-CN" sz="2800">
                    <a:ln w="19050">
                      <a:noFill/>
                    </a:ln>
                    <a:solidFill>
                      <a:srgbClr val="C00000"/>
                    </a:solidFill>
                    <a:cs typeface="+mn-ea"/>
                    <a:sym typeface="+mn-lt"/>
                  </a:rPr>
                  <a:t>关于民事责任、诉讼时效和期间计算</a:t>
                </a:r>
              </a:p>
            </p:txBody>
          </p:sp>
          <p:cxnSp>
            <p:nvCxnSpPr>
              <p:cNvPr id="19" name="直接连接符 18">
                <a:extLst>
                  <a:ext uri="{FF2B5EF4-FFF2-40B4-BE49-F238E27FC236}">
                    <a16:creationId xmlns:a16="http://schemas.microsoft.com/office/drawing/2014/main" id="{AA290E24-D259-4533-A3E9-3D41D43FF0BA}"/>
                  </a:ext>
                </a:extLst>
              </p:cNvPr>
              <p:cNvCxnSpPr/>
              <p:nvPr/>
            </p:nvCxnSpPr>
            <p:spPr>
              <a:xfrm flipH="1">
                <a:off x="383197" y="1425182"/>
                <a:ext cx="0" cy="420680"/>
              </a:xfrm>
              <a:prstGeom prst="line">
                <a:avLst/>
              </a:prstGeom>
              <a:noFill/>
              <a:ln algn="ctr" cap="flat" cmpd="sng" w="38100">
                <a:solidFill>
                  <a:srgbClr val="C00000"/>
                </a:solidFill>
                <a:prstDash val="solid"/>
                <a:miter lim="800000"/>
              </a:ln>
              <a:effectLst/>
            </p:spPr>
          </p:cxnSp>
        </p:grpSp>
        <p:sp>
          <p:nvSpPr>
            <p:cNvPr id="17" name="矩形 16">
              <a:extLst>
                <a:ext uri="{FF2B5EF4-FFF2-40B4-BE49-F238E27FC236}">
                  <a16:creationId xmlns:a16="http://schemas.microsoft.com/office/drawing/2014/main" id="{78F1324C-43F6-4FA0-9A31-D1738D2F1570}"/>
                </a:ext>
              </a:extLst>
            </p:cNvPr>
            <p:cNvSpPr>
              <a:spLocks noChangeArrowheads="1"/>
            </p:cNvSpPr>
            <p:nvPr/>
          </p:nvSpPr>
          <p:spPr bwMode="auto">
            <a:xfrm>
              <a:off x="6878980" y="2332561"/>
              <a:ext cx="9500638" cy="2524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912813" fontAlgn="base" lvl="0">
                <a:lnSpc>
                  <a:spcPts val="2000"/>
                </a:lnSpc>
                <a:spcBef>
                  <a:spcPct val="0"/>
                </a:spcBef>
                <a:spcAft>
                  <a:spcPts val="500"/>
                </a:spcAft>
                <a:defRPr/>
              </a:pPr>
              <a:r>
                <a:rPr altLang="en-US" kern="0" lang="zh-CN" sz="2000">
                  <a:cs typeface="+mn-ea"/>
                  <a:sym typeface="+mn-lt"/>
                </a:rPr>
                <a:t>规定了民事责任、诉讼时效和期间计算制度：</a:t>
              </a:r>
            </a:p>
            <a:p>
              <a:pPr defTabSz="912813" fontAlgn="base" lvl="0">
                <a:lnSpc>
                  <a:spcPts val="2000"/>
                </a:lnSpc>
                <a:spcBef>
                  <a:spcPct val="0"/>
                </a:spcBef>
                <a:spcAft>
                  <a:spcPts val="500"/>
                </a:spcAft>
                <a:defRPr/>
              </a:pPr>
              <a:r>
                <a:rPr altLang="en-US" kern="0" lang="zh-CN" sz="2000">
                  <a:cs typeface="+mn-ea"/>
                  <a:sym typeface="+mn-lt"/>
                </a:rPr>
                <a:t>一是规定了民事责任的承担方式，并对不可抗力、正当防卫、紧急避险、自愿实施紧急救助等特殊的民事责任承担问题作了规定(草案第一编第八章)。</a:t>
              </a:r>
            </a:p>
            <a:p>
              <a:pPr defTabSz="912813" fontAlgn="base" lvl="0">
                <a:lnSpc>
                  <a:spcPts val="2000"/>
                </a:lnSpc>
                <a:spcBef>
                  <a:spcPct val="0"/>
                </a:spcBef>
                <a:spcAft>
                  <a:spcPts val="500"/>
                </a:spcAft>
                <a:defRPr/>
              </a:pPr>
              <a:r>
                <a:rPr altLang="en-US" kern="0" lang="zh-CN" sz="2000">
                  <a:cs typeface="+mn-ea"/>
                  <a:sym typeface="+mn-lt"/>
                </a:rPr>
                <a:t>二是规定了诉讼时效的期间及其起算、法律效果，诉讼时效的中止、中断等内容(草案第一编第九章)。</a:t>
              </a:r>
            </a:p>
            <a:p>
              <a:pPr defTabSz="912813" fontAlgn="base" lvl="0">
                <a:lnSpc>
                  <a:spcPts val="2000"/>
                </a:lnSpc>
                <a:spcBef>
                  <a:spcPct val="0"/>
                </a:spcBef>
                <a:spcAft>
                  <a:spcPts val="500"/>
                </a:spcAft>
                <a:defRPr/>
              </a:pPr>
              <a:r>
                <a:rPr altLang="en-US" kern="0" lang="zh-CN" sz="2000">
                  <a:cs typeface="+mn-ea"/>
                  <a:sym typeface="+mn-lt"/>
                </a:rPr>
                <a:t>三是规定了期间的计算单位、起算、结束和顺延等(草案第一编第十章)。</a:t>
              </a:r>
            </a:p>
          </p:txBody>
        </p:sp>
      </p:grpSp>
      <p:pic>
        <p:nvPicPr>
          <p:cNvPr id="20" name="图片 19">
            <a:extLst>
              <a:ext uri="{FF2B5EF4-FFF2-40B4-BE49-F238E27FC236}">
                <a16:creationId xmlns:a16="http://schemas.microsoft.com/office/drawing/2014/main" id="{A1531426-A0D6-42B3-8D26-12324703FFBC}"/>
              </a:ext>
            </a:extLst>
          </p:cNvPr>
          <p:cNvPicPr>
            <a:picLocks noChangeAspect="1"/>
          </p:cNvPicPr>
          <p:nvPr/>
        </p:nvPicPr>
        <p:blipFill>
          <a:blip r:embed="rId2">
            <a:extLst>
              <a:ext uri="{28A0092B-C50C-407E-A947-70E740481C1C}">
                <a14:useLocalDpi val="0"/>
              </a:ext>
            </a:extLst>
          </a:blip>
          <a:stretch>
            <a:fillRect/>
          </a:stretch>
        </p:blipFill>
        <p:spPr>
          <a:xfrm>
            <a:off x="7663777" y="1275031"/>
            <a:ext cx="4528223" cy="5582969"/>
          </a:xfrm>
          <a:prstGeom prst="rect">
            <a:avLst/>
          </a:prstGeom>
        </p:spPr>
      </p:pic>
    </p:spTree>
    <p:extLst>
      <p:ext uri="{BB962C8B-B14F-4D97-AF65-F5344CB8AC3E}">
        <p14:creationId val="12511481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16">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childTnLst>
                                </p:cTn>
                              </p:par>
                              <p:par>
                                <p:cTn fill="hold" id="15" nodeType="withEffect" presetClass="entr" presetID="23" presetSubtype="16">
                                  <p:stCondLst>
                                    <p:cond delay="10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childTnLst>
                                </p:cTn>
                              </p:par>
                              <p:par>
                                <p:cTn fill="hold" id="19" nodeType="withEffect" presetClass="entr" presetID="23" presetSubtype="16">
                                  <p:stCondLst>
                                    <p:cond delay="20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childTnLst>
                                </p:cTn>
                              </p:par>
                              <p:par>
                                <p:cTn fill="hold" id="23" nodeType="withEffect" presetClass="entr" presetID="23" presetSubtype="16">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p:cTn dur="500" fill="hold" id="25"/>
                                        <p:tgtEl>
                                          <p:spTgt spid="12"/>
                                        </p:tgtEl>
                                        <p:attrNameLst>
                                          <p:attrName>ppt_w</p:attrName>
                                        </p:attrNameLst>
                                      </p:cBhvr>
                                      <p:tavLst>
                                        <p:tav tm="0">
                                          <p:val>
                                            <p:fltVal val="0"/>
                                          </p:val>
                                        </p:tav>
                                        <p:tav tm="100000">
                                          <p:val>
                                            <p:strVal val="#ppt_w"/>
                                          </p:val>
                                        </p:tav>
                                      </p:tavLst>
                                    </p:anim>
                                    <p:anim calcmode="lin" valueType="num">
                                      <p:cBhvr>
                                        <p:cTn dur="500" fill="hold" id="26"/>
                                        <p:tgtEl>
                                          <p:spTgt spid="12"/>
                                        </p:tgtEl>
                                        <p:attrNameLst>
                                          <p:attrName>ppt_h</p:attrName>
                                        </p:attrNameLst>
                                      </p:cBhvr>
                                      <p:tavLst>
                                        <p:tav tm="0">
                                          <p:val>
                                            <p:fltVal val="0"/>
                                          </p:val>
                                        </p:tav>
                                        <p:tav tm="100000">
                                          <p:val>
                                            <p:strVal val="#ppt_h"/>
                                          </p:val>
                                        </p:tav>
                                      </p:tavLst>
                                    </p:anim>
                                  </p:childTnLst>
                                </p:cTn>
                              </p:par>
                            </p:childTnLst>
                          </p:cTn>
                        </p:par>
                        <p:par>
                          <p:cTn fill="hold" id="27" nodeType="afterGroup">
                            <p:stCondLst>
                              <p:cond delay="1800"/>
                            </p:stCondLst>
                            <p:childTnLst>
                              <p:par>
                                <p:cTn decel="53333" fill="hold" id="28" nodeType="afterEffect" presetClass="entr" presetID="2" presetSubtype="8">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750" fill="hold" id="30"/>
                                        <p:tgtEl>
                                          <p:spTgt spid="15"/>
                                        </p:tgtEl>
                                        <p:attrNameLst>
                                          <p:attrName>ppt_x</p:attrName>
                                        </p:attrNameLst>
                                      </p:cBhvr>
                                      <p:tavLst>
                                        <p:tav tm="0">
                                          <p:val>
                                            <p:strVal val="0-#ppt_w/2"/>
                                          </p:val>
                                        </p:tav>
                                        <p:tav tm="100000">
                                          <p:val>
                                            <p:strVal val="#ppt_x"/>
                                          </p:val>
                                        </p:tav>
                                      </p:tavLst>
                                    </p:anim>
                                    <p:anim calcmode="lin" valueType="num">
                                      <p:cBhvr additive="base">
                                        <p:cTn dur="750" fill="hold" id="31"/>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596095" y="2749720"/>
            <a:ext cx="7064697"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2 : 物 权</a:t>
            </a:r>
          </a:p>
        </p:txBody>
      </p:sp>
    </p:spTree>
    <p:extLst>
      <p:ext uri="{BB962C8B-B14F-4D97-AF65-F5344CB8AC3E}">
        <p14:creationId val="122530889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圆角 2">
            <a:extLst>
              <a:ext uri="{FF2B5EF4-FFF2-40B4-BE49-F238E27FC236}">
                <a16:creationId xmlns:a16="http://schemas.microsoft.com/office/drawing/2014/main" id="{CA0C247A-FFDF-4CDC-B8EA-ED0C4364E629}"/>
              </a:ext>
            </a:extLst>
          </p:cNvPr>
          <p:cNvSpPr/>
          <p:nvPr/>
        </p:nvSpPr>
        <p:spPr>
          <a:xfrm>
            <a:off x="645731" y="2883078"/>
            <a:ext cx="6171758" cy="3077884"/>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占位符 1">
            <a:extLst>
              <a:ext uri="{FF2B5EF4-FFF2-40B4-BE49-F238E27FC236}">
                <a16:creationId xmlns:a16="http://schemas.microsoft.com/office/drawing/2014/main" id="{1D786A9A-63FC-4403-B225-1C27DF62D626}"/>
              </a:ext>
            </a:extLst>
          </p:cNvPr>
          <p:cNvSpPr txBox="1"/>
          <p:nvPr/>
        </p:nvSpPr>
        <p:spPr>
          <a:xfrm>
            <a:off x="905102" y="3198746"/>
            <a:ext cx="5633748"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物权是民事主体依法享有的重要财产权。物权法律制度调整因物的归属和利用而产生的民事关系，是最重要的民事基本制度之一。</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2007年第十届全国人民代表大会第五次会议通过了物权法。草案第二编“物权”在现行物权法的基础上，按照党中央提出的完善产权保护制度，健全归属清晰、权责明确、保护严格、流转顺畅的现代产权制度的要求，结合现实需要，进一步完善了物权法律制度。</a:t>
            </a:r>
          </a:p>
        </p:txBody>
      </p:sp>
      <p:sp>
        <p:nvSpPr>
          <p:cNvPr id="5" name="矩形 4">
            <a:extLst>
              <a:ext uri="{FF2B5EF4-FFF2-40B4-BE49-F238E27FC236}">
                <a16:creationId xmlns:a16="http://schemas.microsoft.com/office/drawing/2014/main" id="{885320D2-24D4-40E6-AE51-35FDD5E9C082}"/>
              </a:ext>
            </a:extLst>
          </p:cNvPr>
          <p:cNvSpPr/>
          <p:nvPr/>
        </p:nvSpPr>
        <p:spPr>
          <a:xfrm>
            <a:off x="905102" y="2236746"/>
            <a:ext cx="6096000" cy="640080"/>
          </a:xfrm>
          <a:prstGeom prst="rect">
            <a:avLst/>
          </a:prstGeom>
        </p:spPr>
        <p:txBody>
          <a:bodyPr>
            <a:spAutoFit/>
          </a:bodyPr>
          <a:lstStyle/>
          <a:p>
            <a:pPr algn="ctr" fontAlgn="base">
              <a:spcBef>
                <a:spcPct val="0"/>
              </a:spcBef>
              <a:spcAft>
                <a:spcPct val="0"/>
              </a:spcAft>
              <a:defRPr/>
            </a:pPr>
            <a:r>
              <a:rPr altLang="en-US" b="1" lang="zh-CN" sz="3600">
                <a:solidFill>
                  <a:srgbClr val="C00000"/>
                </a:solidFill>
                <a:cs typeface="+mn-ea"/>
                <a:sym typeface="+mn-lt"/>
              </a:rPr>
              <a:t>物权篇5个分编20章条</a:t>
            </a:r>
          </a:p>
        </p:txBody>
      </p:sp>
      <p:pic>
        <p:nvPicPr>
          <p:cNvPr id="7" name="图片 6">
            <a:extLst>
              <a:ext uri="{FF2B5EF4-FFF2-40B4-BE49-F238E27FC236}">
                <a16:creationId xmlns:a16="http://schemas.microsoft.com/office/drawing/2014/main" id="{5D6193EF-6474-43F8-A204-575B35772D06}"/>
              </a:ext>
            </a:extLst>
          </p:cNvPr>
          <p:cNvPicPr>
            <a:picLocks noChangeAspect="1"/>
          </p:cNvPicPr>
          <p:nvPr/>
        </p:nvPicPr>
        <p:blipFill>
          <a:blip r:embed="rId2">
            <a:extLst>
              <a:ext uri="{28A0092B-C50C-407E-A947-70E740481C1C}">
                <a14:useLocalDpi val="0"/>
              </a:ext>
            </a:extLst>
          </a:blip>
          <a:stretch>
            <a:fillRect/>
          </a:stretch>
        </p:blipFill>
        <p:spPr>
          <a:xfrm>
            <a:off x="5636871" y="3198746"/>
            <a:ext cx="6555129" cy="3542850"/>
          </a:xfrm>
          <a:prstGeom prst="rect">
            <a:avLst/>
          </a:prstGeom>
        </p:spPr>
      </p:pic>
    </p:spTree>
    <p:extLst>
      <p:ext uri="{BB962C8B-B14F-4D97-AF65-F5344CB8AC3E}">
        <p14:creationId val="119053638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par>
                                <p:cTn fill="hold" grpId="0" id="12" nodeType="withEffect" presetClass="entr" presetID="22" presetSubtype="1">
                                  <p:stCondLst>
                                    <p:cond delay="0"/>
                                  </p:stCondLst>
                                  <p:childTnLst>
                                    <p:set>
                                      <p:cBhvr>
                                        <p:cTn dur="1" fill="hold" id="13">
                                          <p:stCondLst>
                                            <p:cond delay="0"/>
                                          </p:stCondLst>
                                        </p:cTn>
                                        <p:tgtEl>
                                          <p:spTgt spid="4"/>
                                        </p:tgtEl>
                                        <p:attrNameLst>
                                          <p:attrName>style.visibility</p:attrName>
                                        </p:attrNameLst>
                                      </p:cBhvr>
                                      <p:to>
                                        <p:strVal val="visible"/>
                                      </p:to>
                                    </p:set>
                                    <p:animEffect filter="wipe(up)" transition="in">
                                      <p:cBhvr>
                                        <p:cTn dur="500" id="14"/>
                                        <p:tgtEl>
                                          <p:spTgt spid="4"/>
                                        </p:tgtEl>
                                      </p:cBhvr>
                                    </p:animEffect>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7"/>
                                        </p:tgtEl>
                                        <p:attrNameLst>
                                          <p:attrName>style.visibility</p:attrName>
                                        </p:attrNameLst>
                                      </p:cBhvr>
                                      <p:to>
                                        <p:strVal val="visible"/>
                                      </p:to>
                                    </p:set>
                                    <p:animEffect filter="wipe(down)"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Group 4">
            <a:extLst>
              <a:ext uri="{FF2B5EF4-FFF2-40B4-BE49-F238E27FC236}">
                <a16:creationId xmlns:a16="http://schemas.microsoft.com/office/drawing/2014/main" id="{9EB6C7A2-3B68-4C9F-8B89-54C33F8DE1B7}"/>
              </a:ext>
            </a:extLst>
          </p:cNvPr>
          <p:cNvGrpSpPr>
            <a:grpSpLocks noChangeAspect="1"/>
          </p:cNvGrpSpPr>
          <p:nvPr/>
        </p:nvGrpSpPr>
        <p:grpSpPr>
          <a:xfrm>
            <a:off x="1114833" y="1398431"/>
            <a:ext cx="903606" cy="461665"/>
            <a:chOff x="3222" y="1845"/>
            <a:chExt cx="1237" cy="632"/>
          </a:xfrm>
          <a:solidFill>
            <a:srgbClr val="C00000"/>
          </a:solidFill>
        </p:grpSpPr>
        <p:sp>
          <p:nvSpPr>
            <p:cNvPr id="4" name="Freeform 5">
              <a:extLst>
                <a:ext uri="{FF2B5EF4-FFF2-40B4-BE49-F238E27FC236}">
                  <a16:creationId xmlns:a16="http://schemas.microsoft.com/office/drawing/2014/main" id="{584936B5-CD1E-44C8-AF15-BAC09E2B023D}"/>
                </a:ext>
              </a:extLst>
            </p:cNvPr>
            <p:cNvSpPr/>
            <p:nvPr/>
          </p:nvSpPr>
          <p:spPr bwMode="auto">
            <a:xfrm>
              <a:off x="3608" y="1845"/>
              <a:ext cx="851" cy="632"/>
            </a:xfrm>
            <a:custGeom>
              <a:gdLst>
                <a:gd fmla="*/ 366 w 626" name="T0"/>
                <a:gd fmla="*/ 413 h 465" name="T1"/>
                <a:gd fmla="*/ 313 w 626" name="T2"/>
                <a:gd fmla="*/ 362 h 465" name="T3"/>
                <a:gd fmla="*/ 338 w 626" name="T4"/>
                <a:gd fmla="*/ 362 h 465" name="T5"/>
                <a:gd fmla="*/ 392 w 626" name="T6"/>
                <a:gd fmla="*/ 310 h 465" name="T7"/>
                <a:gd fmla="*/ 338 w 626" name="T8"/>
                <a:gd fmla="*/ 258 h 465" name="T9"/>
                <a:gd fmla="*/ 414 w 626" name="T10"/>
                <a:gd fmla="*/ 207 h 465" name="T11"/>
                <a:gd fmla="*/ 361 w 626" name="T12"/>
                <a:gd fmla="*/ 155 h 465" name="T13"/>
                <a:gd fmla="*/ 573 w 626" name="T14"/>
                <a:gd fmla="*/ 155 h 465" name="T15"/>
                <a:gd fmla="*/ 626 w 626" name="T16"/>
                <a:gd fmla="*/ 103 h 465" name="T17"/>
                <a:gd fmla="*/ 573 w 626" name="T18"/>
                <a:gd fmla="*/ 52 h 465" name="T19"/>
                <a:gd fmla="*/ 260 w 626" name="T20"/>
                <a:gd fmla="*/ 52 h 465" name="T21"/>
                <a:gd fmla="*/ 207 w 626" name="T22"/>
                <a:gd fmla="*/ 0 h 465" name="T23"/>
                <a:gd fmla="*/ 102 w 626" name="T24"/>
                <a:gd fmla="*/ 0 h 465" name="T25"/>
                <a:gd fmla="*/ 48 w 626" name="T26"/>
                <a:gd fmla="*/ 52 h 465" name="T27"/>
                <a:gd fmla="*/ 49 w 626" name="T28"/>
                <a:gd fmla="*/ 54 h 465" name="T29"/>
                <a:gd fmla="*/ 0 w 626" name="T30"/>
                <a:gd fmla="*/ 113 h 465" name="T31"/>
                <a:gd fmla="*/ 0 w 626" name="T32"/>
                <a:gd fmla="*/ 403 h 465" name="T33"/>
                <a:gd fmla="*/ 65 w 626" name="T34"/>
                <a:gd fmla="*/ 465 h 465" name="T35"/>
                <a:gd fmla="*/ 208 w 626" name="T36"/>
                <a:gd fmla="*/ 465 h 465" name="T37"/>
                <a:gd fmla="*/ 244 w 626" name="T38"/>
                <a:gd fmla="*/ 465 h 465" name="T39"/>
                <a:gd fmla="*/ 313 w 626" name="T40"/>
                <a:gd fmla="*/ 465 h 465" name="T41"/>
                <a:gd fmla="*/ 366 w 626" name="T42"/>
                <a:gd fmla="*/ 413 h 4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5" w="626">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panose="020f0502020204030204" typeface="Calibri"/>
                <a:ea charset="-122" panose="02010600030101010101" pitchFamily="2" typeface="宋体"/>
                <a:cs typeface="+mn-cs"/>
              </a:endParaRPr>
            </a:p>
          </p:txBody>
        </p:sp>
        <p:sp>
          <p:nvSpPr>
            <p:cNvPr id="5" name="Rectangle 6">
              <a:extLst>
                <a:ext uri="{FF2B5EF4-FFF2-40B4-BE49-F238E27FC236}">
                  <a16:creationId xmlns:a16="http://schemas.microsoft.com/office/drawing/2014/main" id="{BF158198-41AC-4436-8AB8-EC8F865DBFF7}"/>
                </a:ext>
              </a:extLst>
            </p:cNvPr>
            <p:cNvSpPr>
              <a:spLocks noChangeArrowheads="1"/>
            </p:cNvSpPr>
            <p:nvPr/>
          </p:nvSpPr>
          <p:spPr bwMode="auto">
            <a:xfrm>
              <a:off x="3222" y="1931"/>
              <a:ext cx="319" cy="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panose="020f0502020204030204" typeface="Calibri"/>
                <a:ea charset="-122" panose="02010600030101010101" pitchFamily="2" typeface="宋体"/>
                <a:cs typeface="+mn-cs"/>
              </a:endParaRPr>
            </a:p>
          </p:txBody>
        </p:sp>
      </p:grpSp>
      <p:sp>
        <p:nvSpPr>
          <p:cNvPr id="6" name="矩形 5">
            <a:extLst>
              <a:ext uri="{FF2B5EF4-FFF2-40B4-BE49-F238E27FC236}">
                <a16:creationId xmlns:a16="http://schemas.microsoft.com/office/drawing/2014/main" id="{8C49FD91-992B-457F-A797-068E4013EA03}"/>
              </a:ext>
            </a:extLst>
          </p:cNvPr>
          <p:cNvSpPr/>
          <p:nvPr/>
        </p:nvSpPr>
        <p:spPr>
          <a:xfrm>
            <a:off x="2345318" y="1332030"/>
            <a:ext cx="7228586" cy="640080"/>
          </a:xfrm>
          <a:prstGeom prst="rect">
            <a:avLst/>
          </a:prstGeom>
        </p:spPr>
        <p:txBody>
          <a:bodyPr wrap="square">
            <a:spAutoFit/>
          </a:bodyPr>
          <a:lstStyle/>
          <a:p>
            <a:pPr defTabSz="457200" lvl="0">
              <a:defRPr/>
            </a:pPr>
            <a:r>
              <a:rPr altLang="en-US" b="1" lang="zh-CN" sz="3600">
                <a:ln w="19050">
                  <a:noFill/>
                </a:ln>
                <a:solidFill>
                  <a:srgbClr val="C00000"/>
                </a:solidFill>
                <a:cs typeface="+mn-ea"/>
                <a:sym typeface="+mn-lt"/>
              </a:rPr>
              <a:t>关于通则</a:t>
            </a:r>
          </a:p>
        </p:txBody>
      </p:sp>
      <p:sp>
        <p:nvSpPr>
          <p:cNvPr id="7" name="矩形 6">
            <a:extLst>
              <a:ext uri="{FF2B5EF4-FFF2-40B4-BE49-F238E27FC236}">
                <a16:creationId xmlns:a16="http://schemas.microsoft.com/office/drawing/2014/main" id="{C22B2504-2EBF-49FD-8AA6-0F7D9185AA80}"/>
              </a:ext>
            </a:extLst>
          </p:cNvPr>
          <p:cNvSpPr/>
          <p:nvPr/>
        </p:nvSpPr>
        <p:spPr>
          <a:xfrm>
            <a:off x="1114833" y="2301178"/>
            <a:ext cx="9628496" cy="1127822"/>
          </a:xfrm>
          <a:prstGeom prst="rect">
            <a:avLst/>
          </a:prstGeom>
          <a:solidFill>
            <a:srgbClr val="C00000"/>
          </a:solid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chemeClr val="bg1"/>
              </a:solidFill>
              <a:latin charset="-122" pitchFamily="34" typeface="微软雅黑"/>
              <a:ea charset="-122" pitchFamily="34" typeface="微软雅黑"/>
              <a:sym charset="-122" panose="020b0400000000000000" pitchFamily="34" typeface="思源黑体 CN Normal"/>
            </a:endParaRPr>
          </a:p>
        </p:txBody>
      </p:sp>
      <p:sp>
        <p:nvSpPr>
          <p:cNvPr id="8" name="矩形 7">
            <a:extLst>
              <a:ext uri="{FF2B5EF4-FFF2-40B4-BE49-F238E27FC236}">
                <a16:creationId xmlns:a16="http://schemas.microsoft.com/office/drawing/2014/main" id="{44B72495-B187-4E24-94FC-27554DEAB2BF}"/>
              </a:ext>
            </a:extLst>
          </p:cNvPr>
          <p:cNvSpPr/>
          <p:nvPr/>
        </p:nvSpPr>
        <p:spPr>
          <a:xfrm>
            <a:off x="1470934" y="2440647"/>
            <a:ext cx="8897081" cy="701040"/>
          </a:xfrm>
          <a:prstGeom prst="rect">
            <a:avLst/>
          </a:prstGeom>
        </p:spPr>
        <p:txBody>
          <a:bodyPr wrap="square">
            <a:spAutoFit/>
          </a:bodyPr>
          <a:lstStyle/>
          <a:p>
            <a:pPr lvl="0">
              <a:defRPr/>
            </a:pPr>
            <a:r>
              <a:rPr altLang="en-US" lang="zh-CN" sz="2000">
                <a:solidFill>
                  <a:schemeClr val="bg1"/>
                </a:solidFill>
                <a:cs typeface="+mn-ea"/>
                <a:sym typeface="+mn-lt"/>
              </a:rPr>
              <a:t>第一分编为通则，规定了物权制度基础性规范，包括平等保护等物权基本原则，物权变动的具体规则，以及物权保护制度。</a:t>
            </a:r>
          </a:p>
        </p:txBody>
      </p:sp>
      <p:grpSp>
        <p:nvGrpSpPr>
          <p:cNvPr id="9" name="组合 8">
            <a:extLst>
              <a:ext uri="{FF2B5EF4-FFF2-40B4-BE49-F238E27FC236}">
                <a16:creationId xmlns:a16="http://schemas.microsoft.com/office/drawing/2014/main" id="{668B83DE-64CC-47D8-A0ED-CAE78D0B8727}"/>
              </a:ext>
            </a:extLst>
          </p:cNvPr>
          <p:cNvGrpSpPr/>
          <p:nvPr/>
        </p:nvGrpSpPr>
        <p:grpSpPr>
          <a:xfrm>
            <a:off x="1025780" y="3769346"/>
            <a:ext cx="3272393" cy="400101"/>
            <a:chOff x="-907473" y="2448029"/>
            <a:chExt cx="730102" cy="927117"/>
          </a:xfrm>
        </p:grpSpPr>
        <p:sp>
          <p:nvSpPr>
            <p:cNvPr id="10" name="Rectangle 11">
              <a:extLst>
                <a:ext uri="{FF2B5EF4-FFF2-40B4-BE49-F238E27FC236}">
                  <a16:creationId xmlns:a16="http://schemas.microsoft.com/office/drawing/2014/main" id="{53BF70D0-542A-445C-A017-77F8BEBDFBAE}"/>
                </a:ext>
              </a:extLst>
            </p:cNvPr>
            <p:cNvSpPr>
              <a:spLocks noChangeArrowheads="1"/>
            </p:cNvSpPr>
            <p:nvPr/>
          </p:nvSpPr>
          <p:spPr bwMode="auto">
            <a:xfrm>
              <a:off x="-907473" y="2471581"/>
              <a:ext cx="730102" cy="880381"/>
            </a:xfrm>
            <a:prstGeom prst="roundRect">
              <a:avLst>
                <a:gd fmla="val 50000" name="adj"/>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schemeClr val="bg1"/>
                </a:solidFill>
                <a:effectLst/>
                <a:uLnTx/>
                <a:uFillTx/>
                <a:latin charset="-122" pitchFamily="34" typeface="微软雅黑"/>
                <a:ea charset="-122" pitchFamily="34" typeface="微软雅黑"/>
                <a:cs charset="0" pitchFamily="34" typeface="Calibri"/>
                <a:sym charset="0" pitchFamily="34" typeface="Calibri"/>
              </a:endParaRPr>
            </a:p>
          </p:txBody>
        </p:sp>
        <p:sp>
          <p:nvSpPr>
            <p:cNvPr id="11" name="矩形 38">
              <a:extLst>
                <a:ext uri="{FF2B5EF4-FFF2-40B4-BE49-F238E27FC236}">
                  <a16:creationId xmlns:a16="http://schemas.microsoft.com/office/drawing/2014/main" id="{7703FDA9-079B-4D24-ABF5-52A57B831264}"/>
                </a:ext>
              </a:extLst>
            </p:cNvPr>
            <p:cNvSpPr>
              <a:spLocks noChangeArrowheads="1"/>
            </p:cNvSpPr>
            <p:nvPr/>
          </p:nvSpPr>
          <p:spPr bwMode="auto">
            <a:xfrm>
              <a:off x="-862418" y="2448028"/>
              <a:ext cx="550827" cy="918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lvl="0">
                <a:defRPr/>
              </a:pPr>
              <a:r>
                <a:rPr altLang="en-US" b="1" lang="zh-CN" sz="2000">
                  <a:solidFill>
                    <a:schemeClr val="bg1"/>
                  </a:solidFill>
                  <a:cs typeface="+mn-ea"/>
                  <a:sym typeface="+mn-lt"/>
                </a:rPr>
                <a:t>第二百零六条第一款</a:t>
              </a:r>
            </a:p>
          </p:txBody>
        </p:sp>
      </p:grpSp>
      <p:sp>
        <p:nvSpPr>
          <p:cNvPr id="12" name="矩形 11">
            <a:extLst>
              <a:ext uri="{FF2B5EF4-FFF2-40B4-BE49-F238E27FC236}">
                <a16:creationId xmlns:a16="http://schemas.microsoft.com/office/drawing/2014/main" id="{5890E170-4C21-4EBB-929B-F01DD942CC27}"/>
              </a:ext>
            </a:extLst>
          </p:cNvPr>
          <p:cNvSpPr/>
          <p:nvPr/>
        </p:nvSpPr>
        <p:spPr>
          <a:xfrm>
            <a:off x="1025780" y="4264520"/>
            <a:ext cx="9717549" cy="2212341"/>
          </a:xfrm>
          <a:prstGeom prst="rect">
            <a:avLst/>
          </a:prstGeom>
          <a:noFill/>
        </p:spPr>
        <p:txBody>
          <a:bodyPr wrap="square">
            <a:spAutoFit/>
          </a:bodyPr>
          <a:lstStyle/>
          <a:p>
            <a:pPr defTabSz="912813" fontAlgn="base" lvl="0">
              <a:lnSpc>
                <a:spcPct val="150000"/>
              </a:lnSpc>
              <a:spcBef>
                <a:spcPct val="0"/>
              </a:spcBef>
              <a:spcAft>
                <a:spcPts val="500"/>
              </a:spcAft>
              <a:defRPr/>
            </a:pPr>
            <a:r>
              <a:rPr altLang="en-US" kern="0" lang="zh-CN">
                <a:cs typeface="+mn-ea"/>
                <a:sym typeface="+mn-lt"/>
              </a:rPr>
              <a:t>党的十九届四中全会通过的《中共中央关于坚持和完善中国特色社会主义制度推进国家治理体系和治理能力现代化若干重大问题的决定》对社会主义基本经济制度有了新的表述，为贯彻会议精神，草案将有关基本经济制度的规定修改为：</a:t>
            </a:r>
          </a:p>
          <a:p>
            <a:pPr defTabSz="912813" fontAlgn="base" lvl="0">
              <a:lnSpc>
                <a:spcPct val="150000"/>
              </a:lnSpc>
              <a:spcBef>
                <a:spcPct val="0"/>
              </a:spcBef>
              <a:spcAft>
                <a:spcPts val="500"/>
              </a:spcAft>
              <a:defRPr/>
            </a:pPr>
            <a:r>
              <a:rPr altLang="en-US" kern="0" lang="zh-CN">
                <a:cs typeface="+mn-ea"/>
                <a:sym typeface="+mn-lt"/>
              </a:rPr>
              <a:t>“国家坚持和完善公有制为主体、多种所有制经济共同发展，按劳分配为主体、多种分配方式并存，社会主义市场经济体制等社会主义基本经济制度。”</a:t>
            </a:r>
          </a:p>
        </p:txBody>
      </p:sp>
    </p:spTree>
    <p:extLst>
      <p:ext uri="{BB962C8B-B14F-4D97-AF65-F5344CB8AC3E}">
        <p14:creationId val="423264216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6"/>
                                        </p:tgtEl>
                                        <p:attrNameLst>
                                          <p:attrName>ppt_y</p:attrName>
                                        </p:attrNameLst>
                                      </p:cBhvr>
                                      <p:tavLst>
                                        <p:tav tm="0">
                                          <p:val>
                                            <p:strVal val="#ppt_y"/>
                                          </p:val>
                                        </p:tav>
                                        <p:tav tm="100000">
                                          <p:val>
                                            <p:strVal val="#ppt_y"/>
                                          </p:val>
                                        </p:tav>
                                      </p:tavLst>
                                    </p:anim>
                                    <p:anim calcmode="lin" valueType="num">
                                      <p:cBhvr>
                                        <p:cTn dur="500" fill="hold" id="13"/>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6"/>
                                        </p:tgtEl>
                                      </p:cBhvr>
                                    </p:animEffect>
                                  </p:childTnLst>
                                </p:cTn>
                              </p:par>
                            </p:childTnLst>
                          </p:cTn>
                        </p:par>
                        <p:par>
                          <p:cTn fill="hold" id="16" nodeType="afterGroup">
                            <p:stCondLst>
                              <p:cond delay="1000"/>
                            </p:stCondLst>
                            <p:childTnLst>
                              <p:par>
                                <p:cTn fill="hold" grpId="0" id="17" nodeType="afterEffect" presetClass="entr" presetID="21"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heel(1)" transition="in">
                                      <p:cBhvr>
                                        <p:cTn dur="500" id="19"/>
                                        <p:tgtEl>
                                          <p:spTgt spid="7"/>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8">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fill="hold" id="29"/>
                                        <p:tgtEl>
                                          <p:spTgt spid="9"/>
                                        </p:tgtEl>
                                        <p:attrNameLst>
                                          <p:attrName>ppt_x</p:attrName>
                                        </p:attrNameLst>
                                      </p:cBhvr>
                                      <p:tavLst>
                                        <p:tav tm="0">
                                          <p:val>
                                            <p:strVal val="0-#ppt_w/2"/>
                                          </p:val>
                                        </p:tav>
                                        <p:tav tm="100000">
                                          <p:val>
                                            <p:strVal val="#ppt_x"/>
                                          </p:val>
                                        </p:tav>
                                      </p:tavLst>
                                    </p:anim>
                                    <p:anim calcmode="lin" valueType="num">
                                      <p:cBhvr additive="base">
                                        <p:cTn dur="500" fill="hold" id="30"/>
                                        <p:tgtEl>
                                          <p:spTgt spid="9"/>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22" presetSubtype="1">
                                  <p:stCondLst>
                                    <p:cond delay="0"/>
                                  </p:stCondLst>
                                  <p:childTnLst>
                                    <p:set>
                                      <p:cBhvr>
                                        <p:cTn dur="1" fill="hold" id="33">
                                          <p:stCondLst>
                                            <p:cond delay="0"/>
                                          </p:stCondLst>
                                        </p:cTn>
                                        <p:tgtEl>
                                          <p:spTgt spid="12"/>
                                        </p:tgtEl>
                                        <p:attrNameLst>
                                          <p:attrName>style.visibility</p:attrName>
                                        </p:attrNameLst>
                                      </p:cBhvr>
                                      <p:to>
                                        <p:strVal val="visible"/>
                                      </p:to>
                                    </p:set>
                                    <p:animEffect filter="wipe(up)" transition="in">
                                      <p:cBhvr>
                                        <p:cTn dur="500" id="3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9AE40117-11D8-48D8-888F-8BCC7F0CCA66}"/>
              </a:ext>
            </a:extLst>
          </p:cNvPr>
          <p:cNvGrpSpPr/>
          <p:nvPr/>
        </p:nvGrpSpPr>
        <p:grpSpPr>
          <a:xfrm>
            <a:off x="766755" y="2350890"/>
            <a:ext cx="789106" cy="813439"/>
            <a:chOff x="2246919" y="1303464"/>
            <a:chExt cx="1813891" cy="1869826"/>
          </a:xfrm>
        </p:grpSpPr>
        <p:pic>
          <p:nvPicPr>
            <p:cNvPr id="4" name="PA_图片 17">
              <a:extLst>
                <a:ext uri="{FF2B5EF4-FFF2-40B4-BE49-F238E27FC236}">
                  <a16:creationId xmlns:a16="http://schemas.microsoft.com/office/drawing/2014/main" id="{D09A8870-3FBD-4EBC-9021-1B1E43A6E537}"/>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5" name="PA_文本框 14">
              <a:extLst>
                <a:ext uri="{FF2B5EF4-FFF2-40B4-BE49-F238E27FC236}">
                  <a16:creationId xmlns:a16="http://schemas.microsoft.com/office/drawing/2014/main" id="{D29AE161-B013-4573-800B-7C3F69CA50CA}"/>
                </a:ext>
              </a:extLst>
            </p:cNvPr>
            <p:cNvSpPr txBox="1"/>
            <p:nvPr>
              <p:custDataLst>
                <p:tags r:id="rId4"/>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所</a:t>
              </a:r>
            </a:p>
          </p:txBody>
        </p:sp>
      </p:grpSp>
      <p:grpSp>
        <p:nvGrpSpPr>
          <p:cNvPr id="6" name="组合 5">
            <a:extLst>
              <a:ext uri="{FF2B5EF4-FFF2-40B4-BE49-F238E27FC236}">
                <a16:creationId xmlns:a16="http://schemas.microsoft.com/office/drawing/2014/main" id="{01EFF5D3-8464-456F-A3FA-008008470FFE}"/>
              </a:ext>
            </a:extLst>
          </p:cNvPr>
          <p:cNvGrpSpPr/>
          <p:nvPr/>
        </p:nvGrpSpPr>
        <p:grpSpPr>
          <a:xfrm>
            <a:off x="1623282" y="2350890"/>
            <a:ext cx="789106" cy="813439"/>
            <a:chOff x="2246919" y="1303464"/>
            <a:chExt cx="1813891" cy="1869826"/>
          </a:xfrm>
        </p:grpSpPr>
        <p:pic>
          <p:nvPicPr>
            <p:cNvPr id="7" name="PA_图片 17">
              <a:extLst>
                <a:ext uri="{FF2B5EF4-FFF2-40B4-BE49-F238E27FC236}">
                  <a16:creationId xmlns:a16="http://schemas.microsoft.com/office/drawing/2014/main" id="{6C6109DD-587C-4C37-9E51-2D03B8F52F37}"/>
                </a:ext>
              </a:extLst>
            </p:cNvPr>
            <p:cNvPicPr>
              <a:picLocks noChangeAspect="1"/>
            </p:cNvPicPr>
            <p:nvPr>
              <p:custDataLst>
                <p:tags r:id="rId5"/>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8" name="PA_文本框 14">
              <a:extLst>
                <a:ext uri="{FF2B5EF4-FFF2-40B4-BE49-F238E27FC236}">
                  <a16:creationId xmlns:a16="http://schemas.microsoft.com/office/drawing/2014/main" id="{5C2CAAAC-0936-4A79-865B-E7EA7E85F5BD}"/>
                </a:ext>
              </a:extLst>
            </p:cNvPr>
            <p:cNvSpPr txBox="1"/>
            <p:nvPr>
              <p:custDataLst>
                <p:tags r:id="rId6"/>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有</a:t>
              </a:r>
            </a:p>
          </p:txBody>
        </p:sp>
      </p:grpSp>
      <p:grpSp>
        <p:nvGrpSpPr>
          <p:cNvPr id="9" name="组合 8">
            <a:extLst>
              <a:ext uri="{FF2B5EF4-FFF2-40B4-BE49-F238E27FC236}">
                <a16:creationId xmlns:a16="http://schemas.microsoft.com/office/drawing/2014/main" id="{3577E259-4E00-4659-97C3-3D8367CBECE5}"/>
              </a:ext>
            </a:extLst>
          </p:cNvPr>
          <p:cNvGrpSpPr/>
          <p:nvPr/>
        </p:nvGrpSpPr>
        <p:grpSpPr>
          <a:xfrm>
            <a:off x="2454771" y="2350890"/>
            <a:ext cx="789106" cy="813439"/>
            <a:chOff x="2246919" y="1303464"/>
            <a:chExt cx="1813891" cy="1869826"/>
          </a:xfrm>
        </p:grpSpPr>
        <p:pic>
          <p:nvPicPr>
            <p:cNvPr id="10" name="PA_图片 17">
              <a:extLst>
                <a:ext uri="{FF2B5EF4-FFF2-40B4-BE49-F238E27FC236}">
                  <a16:creationId xmlns:a16="http://schemas.microsoft.com/office/drawing/2014/main" id="{25CDE515-D89C-45F6-BD1B-E7979088EE01}"/>
                </a:ext>
              </a:extLst>
            </p:cNvPr>
            <p:cNvPicPr>
              <a:picLocks noChangeAspect="1"/>
            </p:cNvPicPr>
            <p:nvPr>
              <p:custDataLst>
                <p:tags r:id="rId7"/>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1" name="PA_文本框 14">
              <a:extLst>
                <a:ext uri="{FF2B5EF4-FFF2-40B4-BE49-F238E27FC236}">
                  <a16:creationId xmlns:a16="http://schemas.microsoft.com/office/drawing/2014/main" id="{EB9B0B4E-8248-41F4-B834-FAFE8992684B}"/>
                </a:ext>
              </a:extLst>
            </p:cNvPr>
            <p:cNvSpPr txBox="1"/>
            <p:nvPr>
              <p:custDataLst>
                <p:tags r:id="rId8"/>
              </p:custDataLst>
            </p:nvPr>
          </p:nvSpPr>
          <p:spPr>
            <a:xfrm>
              <a:off x="2285280"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权</a:t>
              </a:r>
            </a:p>
          </p:txBody>
        </p:sp>
      </p:grpSp>
      <p:sp>
        <p:nvSpPr>
          <p:cNvPr id="21" name="圆角矩形 36">
            <a:extLst>
              <a:ext uri="{FF2B5EF4-FFF2-40B4-BE49-F238E27FC236}">
                <a16:creationId xmlns:a16="http://schemas.microsoft.com/office/drawing/2014/main" id="{CB3E0E78-5516-4834-BA73-0AB704264D4F}"/>
              </a:ext>
            </a:extLst>
          </p:cNvPr>
          <p:cNvSpPr/>
          <p:nvPr/>
        </p:nvSpPr>
        <p:spPr>
          <a:xfrm>
            <a:off x="3417520" y="2394888"/>
            <a:ext cx="8269788" cy="769442"/>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2" name="矩形 21">
            <a:extLst>
              <a:ext uri="{FF2B5EF4-FFF2-40B4-BE49-F238E27FC236}">
                <a16:creationId xmlns:a16="http://schemas.microsoft.com/office/drawing/2014/main" id="{BD66452D-C4CF-4EB9-A386-2F0D0AB5F3F9}"/>
              </a:ext>
            </a:extLst>
          </p:cNvPr>
          <p:cNvSpPr>
            <a:spLocks noChangeArrowheads="1"/>
          </p:cNvSpPr>
          <p:nvPr/>
        </p:nvSpPr>
        <p:spPr bwMode="auto">
          <a:xfrm>
            <a:off x="3532091" y="2536610"/>
            <a:ext cx="7916764" cy="345432"/>
          </a:xfrm>
          <a:prstGeom prst="rect">
            <a:avLst/>
          </a:prstGeom>
          <a:noFill/>
          <a:ln w="9525">
            <a:noFill/>
            <a:miter lim="800000"/>
          </a:ln>
        </p:spPr>
        <p:txBody>
          <a:bodyPr bIns="45716" lIns="91431" rIns="91431" tIns="45716" wrap="square">
            <a:spAutoFit/>
          </a:bodyPr>
          <a:lstStyle/>
          <a:p>
            <a:pPr defTabSz="912813" fontAlgn="base" lvl="0">
              <a:lnSpc>
                <a:spcPts val="2000"/>
              </a:lnSpc>
              <a:spcBef>
                <a:spcPct val="0"/>
              </a:spcBef>
              <a:spcAft>
                <a:spcPts val="500"/>
              </a:spcAft>
              <a:defRPr/>
            </a:pPr>
            <a:r>
              <a:rPr altLang="en-US" kern="0" lang="zh-CN" sz="1400">
                <a:solidFill>
                  <a:prstClr val="white"/>
                </a:solidFill>
                <a:cs typeface="+mn-ea"/>
                <a:sym typeface="+mn-lt"/>
              </a:rPr>
              <a:t>所有权是物权的基础，是所有人对自己的不动产或者动产依法享有占有、使用、收益和处分的权利。</a:t>
            </a:r>
          </a:p>
        </p:txBody>
      </p:sp>
      <p:sp>
        <p:nvSpPr>
          <p:cNvPr id="23" name="圆角矩形 36">
            <a:extLst>
              <a:ext uri="{FF2B5EF4-FFF2-40B4-BE49-F238E27FC236}">
                <a16:creationId xmlns:a16="http://schemas.microsoft.com/office/drawing/2014/main" id="{EF9DBAF2-0FC2-4E69-BD09-87E7F33AD119}"/>
              </a:ext>
            </a:extLst>
          </p:cNvPr>
          <p:cNvSpPr/>
          <p:nvPr/>
        </p:nvSpPr>
        <p:spPr>
          <a:xfrm>
            <a:off x="726289" y="3705283"/>
            <a:ext cx="10961019" cy="2291724"/>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4" name="Freeform 11">
            <a:extLst>
              <a:ext uri="{FF2B5EF4-FFF2-40B4-BE49-F238E27FC236}">
                <a16:creationId xmlns:a16="http://schemas.microsoft.com/office/drawing/2014/main" id="{6573F8EC-EC3F-4643-B09F-FAB8B4EDC47D}"/>
              </a:ext>
            </a:extLst>
          </p:cNvPr>
          <p:cNvSpPr/>
          <p:nvPr/>
        </p:nvSpPr>
        <p:spPr bwMode="auto">
          <a:xfrm>
            <a:off x="685824" y="3571831"/>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25" name="Freeform 12">
            <a:extLst>
              <a:ext uri="{FF2B5EF4-FFF2-40B4-BE49-F238E27FC236}">
                <a16:creationId xmlns:a16="http://schemas.microsoft.com/office/drawing/2014/main" id="{701A9ACB-277E-4674-BEC6-4CD427322B8F}"/>
              </a:ext>
            </a:extLst>
          </p:cNvPr>
          <p:cNvSpPr/>
          <p:nvPr/>
        </p:nvSpPr>
        <p:spPr bwMode="auto">
          <a:xfrm>
            <a:off x="685824" y="3636125"/>
            <a:ext cx="3477396"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26" name="TextBox 8">
            <a:extLst>
              <a:ext uri="{FF2B5EF4-FFF2-40B4-BE49-F238E27FC236}">
                <a16:creationId xmlns:a16="http://schemas.microsoft.com/office/drawing/2014/main" id="{2B825E28-8035-48D6-991C-C7F3C9139880}"/>
              </a:ext>
            </a:extLst>
          </p:cNvPr>
          <p:cNvSpPr txBox="1"/>
          <p:nvPr/>
        </p:nvSpPr>
        <p:spPr>
          <a:xfrm>
            <a:off x="807221" y="3653635"/>
            <a:ext cx="3356000" cy="373362"/>
          </a:xfrm>
          <a:prstGeom prst="rect">
            <a:avLst/>
          </a:prstGeom>
          <a:noFill/>
        </p:spPr>
        <p:txBody>
          <a:bodyPr anchor="ctr" bIns="34281" lIns="68562" rIns="68562" rtlCol="0" tIns="34281" wrap="square">
            <a:spAutoFit/>
          </a:bodyPr>
          <a:lstStyle/>
          <a:p>
            <a:pPr lvl="0">
              <a:defRPr/>
            </a:pPr>
            <a:r>
              <a:rPr altLang="en-US" lang="zh-CN" sz="2000">
                <a:solidFill>
                  <a:srgbClr val="F17475">
                    <a:lumMod val="50000"/>
                  </a:srgbClr>
                </a:solidFill>
                <a:cs typeface="+mn-ea"/>
                <a:sym typeface="+mn-lt"/>
              </a:rPr>
              <a:t>第二分编规定了所有权制度</a:t>
            </a:r>
          </a:p>
        </p:txBody>
      </p:sp>
      <p:sp>
        <p:nvSpPr>
          <p:cNvPr id="27" name="矩形 26">
            <a:extLst>
              <a:ext uri="{FF2B5EF4-FFF2-40B4-BE49-F238E27FC236}">
                <a16:creationId xmlns:a16="http://schemas.microsoft.com/office/drawing/2014/main" id="{7C8D6E6F-057A-4259-89B3-21EC2D3D93E0}"/>
              </a:ext>
            </a:extLst>
          </p:cNvPr>
          <p:cNvSpPr>
            <a:spLocks noChangeArrowheads="1"/>
          </p:cNvSpPr>
          <p:nvPr/>
        </p:nvSpPr>
        <p:spPr bwMode="auto">
          <a:xfrm>
            <a:off x="1154578" y="4170621"/>
            <a:ext cx="10130737" cy="1737352"/>
          </a:xfrm>
          <a:prstGeom prst="rect">
            <a:avLst/>
          </a:prstGeom>
          <a:noFill/>
          <a:ln w="9525">
            <a:noFill/>
            <a:miter lim="800000"/>
          </a:ln>
        </p:spPr>
        <p:txBody>
          <a:bodyPr bIns="45716" lIns="91431" rIns="91431" tIns="45716" wrap="square">
            <a:spAutoFit/>
          </a:bodyPr>
          <a:lstStyle/>
          <a:p>
            <a:pPr lvl="0">
              <a:lnSpc>
                <a:spcPct val="150000"/>
              </a:lnSpc>
              <a:spcBef>
                <a:spcPts val="1000"/>
              </a:spcBef>
              <a:defRPr/>
            </a:pPr>
            <a:r>
              <a:rPr altLang="en-US" lang="zh-CN">
                <a:solidFill>
                  <a:schemeClr val="bg1"/>
                </a:solidFill>
                <a:cs typeface="+mn-ea"/>
                <a:sym typeface="+mn-lt"/>
              </a:rPr>
              <a:t>第二分编规定了所有权制度，包括所有权人的权利，征收和征用规则，国家、集体和私人的所有权，相邻关系、共有等所有权基本制度。针对近年来群众普遍反映业主大会成立难、公共维修资金使用难等问题，并结合此次新冠肺炎疫情防控工作，在现行物权法规定的基础上，进一步完善了业主的建筑物区分所有权制度。</a:t>
            </a:r>
          </a:p>
        </p:txBody>
      </p:sp>
    </p:spTree>
    <p:extLst>
      <p:ext uri="{BB962C8B-B14F-4D97-AF65-F5344CB8AC3E}">
        <p14:creationId val="171431651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7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strVal val="2/3*#ppt_w"/>
                                          </p:val>
                                        </p:tav>
                                        <p:tav tm="100000">
                                          <p:val>
                                            <p:strVal val="#ppt_w"/>
                                          </p:val>
                                        </p:tav>
                                      </p:tavLst>
                                    </p:anim>
                                    <p:anim calcmode="lin" valueType="num">
                                      <p:cBhvr>
                                        <p:cTn dur="500" fill="hold" id="8"/>
                                        <p:tgtEl>
                                          <p:spTgt spid="3"/>
                                        </p:tgtEl>
                                        <p:attrNameLst>
                                          <p:attrName>ppt_h</p:attrName>
                                        </p:attrNameLst>
                                      </p:cBhvr>
                                      <p:tavLst>
                                        <p:tav tm="0">
                                          <p:val>
                                            <p:strVal val="2/3*#ppt_h"/>
                                          </p:val>
                                        </p:tav>
                                        <p:tav tm="100000">
                                          <p:val>
                                            <p:strVal val="#ppt_h"/>
                                          </p:val>
                                        </p:tav>
                                      </p:tavLst>
                                    </p:anim>
                                  </p:childTnLst>
                                </p:cTn>
                              </p:par>
                              <p:par>
                                <p:cTn fill="hold" id="9" nodeType="withEffect" presetClass="entr" presetID="23" presetSubtype="272">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strVal val="2/3*#ppt_w"/>
                                          </p:val>
                                        </p:tav>
                                        <p:tav tm="100000">
                                          <p:val>
                                            <p:strVal val="#ppt_w"/>
                                          </p:val>
                                        </p:tav>
                                      </p:tavLst>
                                    </p:anim>
                                    <p:anim calcmode="lin" valueType="num">
                                      <p:cBhvr>
                                        <p:cTn dur="500" fill="hold" id="12"/>
                                        <p:tgtEl>
                                          <p:spTgt spid="6"/>
                                        </p:tgtEl>
                                        <p:attrNameLst>
                                          <p:attrName>ppt_h</p:attrName>
                                        </p:attrNameLst>
                                      </p:cBhvr>
                                      <p:tavLst>
                                        <p:tav tm="0">
                                          <p:val>
                                            <p:strVal val="2/3*#ppt_h"/>
                                          </p:val>
                                        </p:tav>
                                        <p:tav tm="100000">
                                          <p:val>
                                            <p:strVal val="#ppt_h"/>
                                          </p:val>
                                        </p:tav>
                                      </p:tavLst>
                                    </p:anim>
                                  </p:childTnLst>
                                </p:cTn>
                              </p:par>
                              <p:par>
                                <p:cTn fill="hold" id="13" nodeType="withEffect" presetClass="entr" presetID="23" presetSubtype="272">
                                  <p:stCondLst>
                                    <p:cond delay="40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strVal val="2/3*#ppt_w"/>
                                          </p:val>
                                        </p:tav>
                                        <p:tav tm="100000">
                                          <p:val>
                                            <p:strVal val="#ppt_w"/>
                                          </p:val>
                                        </p:tav>
                                      </p:tavLst>
                                    </p:anim>
                                    <p:anim calcmode="lin" valueType="num">
                                      <p:cBhvr>
                                        <p:cTn dur="500" fill="hold" id="16"/>
                                        <p:tgtEl>
                                          <p:spTgt spid="9"/>
                                        </p:tgtEl>
                                        <p:attrNameLst>
                                          <p:attrName>ppt_h</p:attrName>
                                        </p:attrNameLst>
                                      </p:cBhvr>
                                      <p:tavLst>
                                        <p:tav tm="0">
                                          <p:val>
                                            <p:strVal val="2/3*#ppt_h"/>
                                          </p:val>
                                        </p:tav>
                                        <p:tav tm="100000">
                                          <p:val>
                                            <p:strVal val="#ppt_h"/>
                                          </p:val>
                                        </p:tav>
                                      </p:tavLst>
                                    </p:anim>
                                  </p:childTnLst>
                                </p:cTn>
                              </p:par>
                            </p:childTnLst>
                          </p:cTn>
                        </p:par>
                        <p:par>
                          <p:cTn fill="hold" id="17" nodeType="afterGroup">
                            <p:stCondLst>
                              <p:cond delay="900"/>
                            </p:stCondLst>
                            <p:childTnLst>
                              <p:par>
                                <p:cTn fill="hold" grpId="0" id="18" nodeType="afterEffect" presetClass="entr" presetID="42" presetSubtype="0">
                                  <p:stCondLst>
                                    <p:cond delay="0"/>
                                  </p:stCondLst>
                                  <p:childTnLst>
                                    <p:set>
                                      <p:cBhvr>
                                        <p:cTn dur="1" fill="hold" id="19">
                                          <p:stCondLst>
                                            <p:cond delay="0"/>
                                          </p:stCondLst>
                                        </p:cTn>
                                        <p:tgtEl>
                                          <p:spTgt spid="21"/>
                                        </p:tgtEl>
                                        <p:attrNameLst>
                                          <p:attrName>style.visibility</p:attrName>
                                        </p:attrNameLst>
                                      </p:cBhvr>
                                      <p:to>
                                        <p:strVal val="visible"/>
                                      </p:to>
                                    </p:set>
                                    <p:animEffect filter="fade" transition="in">
                                      <p:cBhvr>
                                        <p:cTn dur="1000" id="20"/>
                                        <p:tgtEl>
                                          <p:spTgt spid="21"/>
                                        </p:tgtEl>
                                      </p:cBhvr>
                                    </p:animEffect>
                                    <p:anim calcmode="lin" valueType="num">
                                      <p:cBhvr>
                                        <p:cTn dur="1000" fill="hold" id="21"/>
                                        <p:tgtEl>
                                          <p:spTgt spid="21"/>
                                        </p:tgtEl>
                                        <p:attrNameLst>
                                          <p:attrName>ppt_x</p:attrName>
                                        </p:attrNameLst>
                                      </p:cBhvr>
                                      <p:tavLst>
                                        <p:tav tm="0">
                                          <p:val>
                                            <p:strVal val="#ppt_x"/>
                                          </p:val>
                                        </p:tav>
                                        <p:tav tm="100000">
                                          <p:val>
                                            <p:strVal val="#ppt_x"/>
                                          </p:val>
                                        </p:tav>
                                      </p:tavLst>
                                    </p:anim>
                                    <p:anim calcmode="lin" valueType="num">
                                      <p:cBhvr>
                                        <p:cTn dur="1000" fill="hold" id="22"/>
                                        <p:tgtEl>
                                          <p:spTgt spid="21"/>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900"/>
                            </p:stCondLst>
                            <p:childTnLst>
                              <p:par>
                                <p:cTn fill="hold" grpId="0" id="24" nodeType="afterEffect" presetClass="entr" presetID="14" presetSubtype="10">
                                  <p:stCondLst>
                                    <p:cond delay="0"/>
                                  </p:stCondLst>
                                  <p:childTnLst>
                                    <p:set>
                                      <p:cBhvr>
                                        <p:cTn dur="1" fill="hold" id="25">
                                          <p:stCondLst>
                                            <p:cond delay="0"/>
                                          </p:stCondLst>
                                        </p:cTn>
                                        <p:tgtEl>
                                          <p:spTgt spid="22"/>
                                        </p:tgtEl>
                                        <p:attrNameLst>
                                          <p:attrName>style.visibility</p:attrName>
                                        </p:attrNameLst>
                                      </p:cBhvr>
                                      <p:to>
                                        <p:strVal val="visible"/>
                                      </p:to>
                                    </p:set>
                                    <p:animEffect filter="randombar(horizontal)" transition="in">
                                      <p:cBhvr>
                                        <p:cTn dur="750" id="26"/>
                                        <p:tgtEl>
                                          <p:spTgt spid="22"/>
                                        </p:tgtEl>
                                      </p:cBhvr>
                                    </p:animEffect>
                                  </p:childTnLst>
                                </p:cTn>
                              </p:par>
                            </p:childTnLst>
                          </p:cTn>
                        </p:par>
                        <p:par>
                          <p:cTn fill="hold" id="27" nodeType="afterGroup">
                            <p:stCondLst>
                              <p:cond delay="2650"/>
                            </p:stCondLst>
                            <p:childTnLst>
                              <p:par>
                                <p:cTn fill="hold" grpId="0" id="28" nodeType="afterEffect" presetClass="entr" presetID="22" presetSubtype="2">
                                  <p:stCondLst>
                                    <p:cond delay="0"/>
                                  </p:stCondLst>
                                  <p:childTnLst>
                                    <p:set>
                                      <p:cBhvr>
                                        <p:cTn dur="1" fill="hold" id="29">
                                          <p:stCondLst>
                                            <p:cond delay="0"/>
                                          </p:stCondLst>
                                        </p:cTn>
                                        <p:tgtEl>
                                          <p:spTgt spid="24"/>
                                        </p:tgtEl>
                                        <p:attrNameLst>
                                          <p:attrName>style.visibility</p:attrName>
                                        </p:attrNameLst>
                                      </p:cBhvr>
                                      <p:to>
                                        <p:strVal val="visible"/>
                                      </p:to>
                                    </p:set>
                                    <p:animEffect filter="wipe(right)" transition="in">
                                      <p:cBhvr>
                                        <p:cTn dur="300" id="30"/>
                                        <p:tgtEl>
                                          <p:spTgt spid="24"/>
                                        </p:tgtEl>
                                      </p:cBhvr>
                                    </p:animEffect>
                                  </p:childTnLst>
                                </p:cTn>
                              </p:par>
                            </p:childTnLst>
                          </p:cTn>
                        </p:par>
                        <p:par>
                          <p:cTn fill="hold" id="31" nodeType="afterGroup">
                            <p:stCondLst>
                              <p:cond delay="2950"/>
                            </p:stCondLst>
                            <p:childTnLst>
                              <p:par>
                                <p:cTn fill="hold" grpId="0" id="32" nodeType="afterEffect" presetClass="entr" presetID="22" presetSubtype="8">
                                  <p:stCondLst>
                                    <p:cond delay="0"/>
                                  </p:stCondLst>
                                  <p:childTnLst>
                                    <p:set>
                                      <p:cBhvr>
                                        <p:cTn dur="1" fill="hold" id="33">
                                          <p:stCondLst>
                                            <p:cond delay="0"/>
                                          </p:stCondLst>
                                        </p:cTn>
                                        <p:tgtEl>
                                          <p:spTgt spid="25"/>
                                        </p:tgtEl>
                                        <p:attrNameLst>
                                          <p:attrName>style.visibility</p:attrName>
                                        </p:attrNameLst>
                                      </p:cBhvr>
                                      <p:to>
                                        <p:strVal val="visible"/>
                                      </p:to>
                                    </p:set>
                                    <p:animEffect filter="wipe(left)" transition="in">
                                      <p:cBhvr>
                                        <p:cTn dur="500" id="34"/>
                                        <p:tgtEl>
                                          <p:spTgt spid="25"/>
                                        </p:tgtEl>
                                      </p:cBhvr>
                                    </p:animEffect>
                                  </p:childTnLst>
                                </p:cTn>
                              </p:par>
                            </p:childTnLst>
                          </p:cTn>
                        </p:par>
                        <p:par>
                          <p:cTn fill="hold" id="35" nodeType="afterGroup">
                            <p:stCondLst>
                              <p:cond delay="3450"/>
                            </p:stCondLst>
                            <p:childTnLst>
                              <p:par>
                                <p:cTn fill="hold" grpId="0" id="36" nodeType="afterEffect" presetClass="entr" presetID="42" presetSubtype="0">
                                  <p:stCondLst>
                                    <p:cond delay="0"/>
                                  </p:stCondLst>
                                  <p:childTnLst>
                                    <p:set>
                                      <p:cBhvr>
                                        <p:cTn dur="1" fill="hold" id="37">
                                          <p:stCondLst>
                                            <p:cond delay="0"/>
                                          </p:stCondLst>
                                        </p:cTn>
                                        <p:tgtEl>
                                          <p:spTgt spid="23"/>
                                        </p:tgtEl>
                                        <p:attrNameLst>
                                          <p:attrName>style.visibility</p:attrName>
                                        </p:attrNameLst>
                                      </p:cBhvr>
                                      <p:to>
                                        <p:strVal val="visible"/>
                                      </p:to>
                                    </p:set>
                                    <p:animEffect filter="fade" transition="in">
                                      <p:cBhvr>
                                        <p:cTn dur="1000" id="38"/>
                                        <p:tgtEl>
                                          <p:spTgt spid="23"/>
                                        </p:tgtEl>
                                      </p:cBhvr>
                                    </p:animEffect>
                                    <p:anim calcmode="lin" valueType="num">
                                      <p:cBhvr>
                                        <p:cTn dur="1000" fill="hold" id="39"/>
                                        <p:tgtEl>
                                          <p:spTgt spid="23"/>
                                        </p:tgtEl>
                                        <p:attrNameLst>
                                          <p:attrName>ppt_x</p:attrName>
                                        </p:attrNameLst>
                                      </p:cBhvr>
                                      <p:tavLst>
                                        <p:tav tm="0">
                                          <p:val>
                                            <p:strVal val="#ppt_x"/>
                                          </p:val>
                                        </p:tav>
                                        <p:tav tm="100000">
                                          <p:val>
                                            <p:strVal val="#ppt_x"/>
                                          </p:val>
                                        </p:tav>
                                      </p:tavLst>
                                    </p:anim>
                                    <p:anim calcmode="lin" valueType="num">
                                      <p:cBhvr>
                                        <p:cTn dur="1000" fill="hold" id="40"/>
                                        <p:tgtEl>
                                          <p:spTgt spid="23"/>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45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26"/>
                                        </p:tgtEl>
                                        <p:attrNameLst>
                                          <p:attrName>style.visibility</p:attrName>
                                        </p:attrNameLst>
                                      </p:cBhvr>
                                      <p:to>
                                        <p:strVal val="visible"/>
                                      </p:to>
                                    </p:set>
                                    <p:anim by="(-#ppt_w*2)" calcmode="lin" valueType="num">
                                      <p:cBhvr rctx="PPT">
                                        <p:cTn autoRev="1" dur="250" fill="hold" id="44">
                                          <p:stCondLst>
                                            <p:cond delay="0"/>
                                          </p:stCondLst>
                                        </p:cTn>
                                        <p:tgtEl>
                                          <p:spTgt spid="26"/>
                                        </p:tgtEl>
                                        <p:attrNameLst>
                                          <p:attrName>ppt_w</p:attrName>
                                        </p:attrNameLst>
                                      </p:cBhvr>
                                    </p:anim>
                                    <p:anim by="(#ppt_w*0.50)" calcmode="lin" valueType="num">
                                      <p:cBhvr>
                                        <p:cTn autoRev="1" decel="50000" dur="250" fill="hold" id="45">
                                          <p:stCondLst>
                                            <p:cond delay="0"/>
                                          </p:stCondLst>
                                        </p:cTn>
                                        <p:tgtEl>
                                          <p:spTgt spid="26"/>
                                        </p:tgtEl>
                                        <p:attrNameLst>
                                          <p:attrName>ppt_x</p:attrName>
                                        </p:attrNameLst>
                                      </p:cBhvr>
                                    </p:anim>
                                    <p:anim calcmode="lin" from="(-#ppt_h/2)" to="(#ppt_y)" valueType="num">
                                      <p:cBhvr>
                                        <p:cTn dur="500" fill="hold" id="46">
                                          <p:stCondLst>
                                            <p:cond delay="0"/>
                                          </p:stCondLst>
                                        </p:cTn>
                                        <p:tgtEl>
                                          <p:spTgt spid="26"/>
                                        </p:tgtEl>
                                        <p:attrNameLst>
                                          <p:attrName>ppt_y</p:attrName>
                                        </p:attrNameLst>
                                      </p:cBhvr>
                                    </p:anim>
                                    <p:animRot by="21600000">
                                      <p:cBhvr>
                                        <p:cTn dur="500" fill="hold" id="47">
                                          <p:stCondLst>
                                            <p:cond delay="0"/>
                                          </p:stCondLst>
                                        </p:cTn>
                                        <p:tgtEl>
                                          <p:spTgt spid="26"/>
                                        </p:tgtEl>
                                        <p:attrNameLst>
                                          <p:attrName>r</p:attrName>
                                        </p:attrNameLst>
                                      </p:cBhvr>
                                    </p:animRot>
                                  </p:childTnLst>
                                </p:cTn>
                              </p:par>
                            </p:childTnLst>
                          </p:cTn>
                        </p:par>
                        <p:par>
                          <p:cTn fill="hold" id="48" nodeType="afterGroup">
                            <p:stCondLst>
                              <p:cond delay="4950"/>
                            </p:stCondLst>
                            <p:childTnLst>
                              <p:par>
                                <p:cTn fill="hold" grpId="0" id="49" nodeType="afterEffect" presetClass="entr" presetID="14" presetSubtype="10">
                                  <p:stCondLst>
                                    <p:cond delay="0"/>
                                  </p:stCondLst>
                                  <p:childTnLst>
                                    <p:set>
                                      <p:cBhvr>
                                        <p:cTn dur="1" fill="hold" id="50">
                                          <p:stCondLst>
                                            <p:cond delay="0"/>
                                          </p:stCondLst>
                                        </p:cTn>
                                        <p:tgtEl>
                                          <p:spTgt spid="27"/>
                                        </p:tgtEl>
                                        <p:attrNameLst>
                                          <p:attrName>style.visibility</p:attrName>
                                        </p:attrNameLst>
                                      </p:cBhvr>
                                      <p:to>
                                        <p:strVal val="visible"/>
                                      </p:to>
                                    </p:set>
                                    <p:animEffect filter="randombar(horizontal)" transition="in">
                                      <p:cBhvr>
                                        <p:cTn dur="750" id="5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36">
            <a:extLst>
              <a:ext uri="{FF2B5EF4-FFF2-40B4-BE49-F238E27FC236}">
                <a16:creationId xmlns:a16="http://schemas.microsoft.com/office/drawing/2014/main" id="{9D939AC2-A11F-4DBB-895D-BEA046B6BB04}"/>
              </a:ext>
            </a:extLst>
          </p:cNvPr>
          <p:cNvSpPr/>
          <p:nvPr/>
        </p:nvSpPr>
        <p:spPr>
          <a:xfrm>
            <a:off x="727098" y="2230705"/>
            <a:ext cx="10380372" cy="804755"/>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4" name="Freeform 11">
            <a:extLst>
              <a:ext uri="{FF2B5EF4-FFF2-40B4-BE49-F238E27FC236}">
                <a16:creationId xmlns:a16="http://schemas.microsoft.com/office/drawing/2014/main" id="{92B6E0D1-4A31-43A0-9B64-3363049DF9FB}"/>
              </a:ext>
            </a:extLst>
          </p:cNvPr>
          <p:cNvSpPr/>
          <p:nvPr/>
        </p:nvSpPr>
        <p:spPr bwMode="auto">
          <a:xfrm>
            <a:off x="686632" y="2097253"/>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5" name="Freeform 12">
            <a:extLst>
              <a:ext uri="{FF2B5EF4-FFF2-40B4-BE49-F238E27FC236}">
                <a16:creationId xmlns:a16="http://schemas.microsoft.com/office/drawing/2014/main" id="{59C8DDF5-5E0D-4CD5-9F58-FF7AF86E4673}"/>
              </a:ext>
            </a:extLst>
          </p:cNvPr>
          <p:cNvSpPr/>
          <p:nvPr/>
        </p:nvSpPr>
        <p:spPr bwMode="auto">
          <a:xfrm>
            <a:off x="686631" y="2161547"/>
            <a:ext cx="4846549"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6" name="TextBox 8">
            <a:extLst>
              <a:ext uri="{FF2B5EF4-FFF2-40B4-BE49-F238E27FC236}">
                <a16:creationId xmlns:a16="http://schemas.microsoft.com/office/drawing/2014/main" id="{65B1E41B-6E4C-4C9E-BA77-DC0F19E4C06B}"/>
              </a:ext>
            </a:extLst>
          </p:cNvPr>
          <p:cNvSpPr txBox="1"/>
          <p:nvPr/>
        </p:nvSpPr>
        <p:spPr>
          <a:xfrm>
            <a:off x="1115907" y="2186678"/>
            <a:ext cx="4417273" cy="35812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900" u="none">
                <a:ln>
                  <a:noFill/>
                </a:ln>
                <a:solidFill>
                  <a:prstClr val="black">
                    <a:lumMod val="75000"/>
                    <a:lumOff val="25000"/>
                  </a:prstClr>
                </a:solidFill>
                <a:effectLst/>
                <a:uLnTx/>
                <a:uFillTx/>
                <a:cs typeface="+mn-ea"/>
                <a:sym typeface="+mn-lt"/>
              </a:rPr>
              <a:t>第二百七十七条第二款</a:t>
            </a:r>
          </a:p>
        </p:txBody>
      </p:sp>
      <p:sp>
        <p:nvSpPr>
          <p:cNvPr id="7" name="矩形 6">
            <a:extLst>
              <a:ext uri="{FF2B5EF4-FFF2-40B4-BE49-F238E27FC236}">
                <a16:creationId xmlns:a16="http://schemas.microsoft.com/office/drawing/2014/main" id="{1158C198-C207-4F2E-89ED-34C0FD603132}"/>
              </a:ext>
            </a:extLst>
          </p:cNvPr>
          <p:cNvSpPr>
            <a:spLocks noChangeArrowheads="1"/>
          </p:cNvSpPr>
          <p:nvPr/>
        </p:nvSpPr>
        <p:spPr bwMode="auto">
          <a:xfrm>
            <a:off x="1197189" y="2605152"/>
            <a:ext cx="9763397"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1" baseline="0" cap="none" i="0" kern="0" kumimoji="0" lang="zh-CN" noProof="0" normalizeH="0" spc="0" strike="noStrike" sz="1800" u="none">
                <a:ln>
                  <a:noFill/>
                </a:ln>
                <a:solidFill>
                  <a:srgbClr val="FFFF00"/>
                </a:solidFill>
                <a:effectLst/>
                <a:uLnTx/>
                <a:uFillTx/>
                <a:cs typeface="+mn-ea"/>
                <a:sym typeface="+mn-lt"/>
              </a:rPr>
              <a:t>一是明确地方政府有关部门、居民委员会应当对设立业主大会和选举业主委员会给予指导和协助</a:t>
            </a:r>
          </a:p>
        </p:txBody>
      </p:sp>
      <p:sp>
        <p:nvSpPr>
          <p:cNvPr id="8" name="圆角矩形 36">
            <a:extLst>
              <a:ext uri="{FF2B5EF4-FFF2-40B4-BE49-F238E27FC236}">
                <a16:creationId xmlns:a16="http://schemas.microsoft.com/office/drawing/2014/main" id="{0458FB60-2F57-4960-8279-0E84F2DF4927}"/>
              </a:ext>
            </a:extLst>
          </p:cNvPr>
          <p:cNvSpPr/>
          <p:nvPr/>
        </p:nvSpPr>
        <p:spPr>
          <a:xfrm>
            <a:off x="727098" y="3311670"/>
            <a:ext cx="10380372" cy="1011807"/>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9" name="Freeform 11">
            <a:extLst>
              <a:ext uri="{FF2B5EF4-FFF2-40B4-BE49-F238E27FC236}">
                <a16:creationId xmlns:a16="http://schemas.microsoft.com/office/drawing/2014/main" id="{1BF85B1F-5BA5-442E-B6CC-83CA942FE9B7}"/>
              </a:ext>
            </a:extLst>
          </p:cNvPr>
          <p:cNvSpPr/>
          <p:nvPr/>
        </p:nvSpPr>
        <p:spPr bwMode="auto">
          <a:xfrm>
            <a:off x="686632" y="3178218"/>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0" name="Freeform 12">
            <a:extLst>
              <a:ext uri="{FF2B5EF4-FFF2-40B4-BE49-F238E27FC236}">
                <a16:creationId xmlns:a16="http://schemas.microsoft.com/office/drawing/2014/main" id="{D06C65F9-D8AB-40D5-86E8-1127CC1D9B43}"/>
              </a:ext>
            </a:extLst>
          </p:cNvPr>
          <p:cNvSpPr/>
          <p:nvPr/>
        </p:nvSpPr>
        <p:spPr bwMode="auto">
          <a:xfrm>
            <a:off x="686631" y="3242512"/>
            <a:ext cx="5935924"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1" name="TextBox 8">
            <a:extLst>
              <a:ext uri="{FF2B5EF4-FFF2-40B4-BE49-F238E27FC236}">
                <a16:creationId xmlns:a16="http://schemas.microsoft.com/office/drawing/2014/main" id="{CB46FEF3-BF05-4C93-B2DF-F05001C997C8}"/>
              </a:ext>
            </a:extLst>
          </p:cNvPr>
          <p:cNvSpPr txBox="1"/>
          <p:nvPr/>
        </p:nvSpPr>
        <p:spPr>
          <a:xfrm>
            <a:off x="1115907" y="3267643"/>
            <a:ext cx="5376019" cy="35812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900" u="none">
                <a:ln>
                  <a:noFill/>
                </a:ln>
                <a:solidFill>
                  <a:prstClr val="black">
                    <a:lumMod val="75000"/>
                    <a:lumOff val="25000"/>
                  </a:prstClr>
                </a:solidFill>
                <a:effectLst/>
                <a:uLnTx/>
                <a:uFillTx/>
                <a:cs typeface="+mn-ea"/>
                <a:sym typeface="+mn-lt"/>
              </a:rPr>
              <a:t>第二百七十八条、第二百八十一条第二款</a:t>
            </a:r>
          </a:p>
        </p:txBody>
      </p:sp>
      <p:sp>
        <p:nvSpPr>
          <p:cNvPr id="12" name="矩形 11">
            <a:extLst>
              <a:ext uri="{FF2B5EF4-FFF2-40B4-BE49-F238E27FC236}">
                <a16:creationId xmlns:a16="http://schemas.microsoft.com/office/drawing/2014/main" id="{7840D0EC-B6C2-42C1-8815-2FF0D9FB81C6}"/>
              </a:ext>
            </a:extLst>
          </p:cNvPr>
          <p:cNvSpPr>
            <a:spLocks noChangeArrowheads="1"/>
          </p:cNvSpPr>
          <p:nvPr/>
        </p:nvSpPr>
        <p:spPr bwMode="auto">
          <a:xfrm>
            <a:off x="1197189" y="3686117"/>
            <a:ext cx="9763397"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1" baseline="0" cap="none" i="0" kern="0" kumimoji="0" lang="zh-CN" noProof="0" normalizeH="0" spc="0" strike="noStrike" sz="1800" u="none">
                <a:ln>
                  <a:noFill/>
                </a:ln>
                <a:solidFill>
                  <a:srgbClr val="FFFF00"/>
                </a:solidFill>
                <a:effectLst/>
                <a:uLnTx/>
                <a:uFillTx/>
                <a:cs typeface="+mn-ea"/>
                <a:sym typeface="+mn-lt"/>
              </a:rPr>
              <a:t>二是适当降低业主共同决定事项，特别是使用建筑物及其附属设施维修资金的表决门槛，并增加规定紧急情况下使用维修资金的特别程序</a:t>
            </a:r>
          </a:p>
        </p:txBody>
      </p:sp>
      <p:sp>
        <p:nvSpPr>
          <p:cNvPr id="13" name="圆角矩形 36">
            <a:extLst>
              <a:ext uri="{FF2B5EF4-FFF2-40B4-BE49-F238E27FC236}">
                <a16:creationId xmlns:a16="http://schemas.microsoft.com/office/drawing/2014/main" id="{8D358E7F-B4AF-4F4F-BA5D-76FD3B9A6D21}"/>
              </a:ext>
            </a:extLst>
          </p:cNvPr>
          <p:cNvSpPr/>
          <p:nvPr/>
        </p:nvSpPr>
        <p:spPr>
          <a:xfrm>
            <a:off x="727098" y="4645462"/>
            <a:ext cx="10380372" cy="1343816"/>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4" name="Freeform 11">
            <a:extLst>
              <a:ext uri="{FF2B5EF4-FFF2-40B4-BE49-F238E27FC236}">
                <a16:creationId xmlns:a16="http://schemas.microsoft.com/office/drawing/2014/main" id="{78DA1B5F-0494-4AFA-BF90-D9001D837739}"/>
              </a:ext>
            </a:extLst>
          </p:cNvPr>
          <p:cNvSpPr/>
          <p:nvPr/>
        </p:nvSpPr>
        <p:spPr bwMode="auto">
          <a:xfrm>
            <a:off x="686632" y="4512010"/>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5" name="Freeform 12">
            <a:extLst>
              <a:ext uri="{FF2B5EF4-FFF2-40B4-BE49-F238E27FC236}">
                <a16:creationId xmlns:a16="http://schemas.microsoft.com/office/drawing/2014/main" id="{05D303C3-1347-4D83-9E45-86169D74A0B4}"/>
              </a:ext>
            </a:extLst>
          </p:cNvPr>
          <p:cNvSpPr/>
          <p:nvPr/>
        </p:nvSpPr>
        <p:spPr bwMode="auto">
          <a:xfrm>
            <a:off x="686631" y="4576304"/>
            <a:ext cx="8040496"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6" name="TextBox 8">
            <a:extLst>
              <a:ext uri="{FF2B5EF4-FFF2-40B4-BE49-F238E27FC236}">
                <a16:creationId xmlns:a16="http://schemas.microsoft.com/office/drawing/2014/main" id="{82626B3B-E0F9-40C9-8BBF-0B70E3E75407}"/>
              </a:ext>
            </a:extLst>
          </p:cNvPr>
          <p:cNvSpPr txBox="1"/>
          <p:nvPr/>
        </p:nvSpPr>
        <p:spPr>
          <a:xfrm>
            <a:off x="941735" y="4601435"/>
            <a:ext cx="7611219" cy="35812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900" u="none">
                <a:ln>
                  <a:noFill/>
                </a:ln>
                <a:solidFill>
                  <a:prstClr val="black">
                    <a:lumMod val="75000"/>
                    <a:lumOff val="25000"/>
                  </a:prstClr>
                </a:solidFill>
                <a:effectLst/>
                <a:uLnTx/>
                <a:uFillTx/>
                <a:cs typeface="+mn-ea"/>
                <a:sym typeface="+mn-lt"/>
              </a:rPr>
              <a:t>第二百四十五条、第二百八十五条第二款、第二百八十六条第一款</a:t>
            </a:r>
          </a:p>
        </p:txBody>
      </p:sp>
      <p:sp>
        <p:nvSpPr>
          <p:cNvPr id="17" name="矩形 16">
            <a:extLst>
              <a:ext uri="{FF2B5EF4-FFF2-40B4-BE49-F238E27FC236}">
                <a16:creationId xmlns:a16="http://schemas.microsoft.com/office/drawing/2014/main" id="{7902330C-CD3D-4F3B-BBA5-57FDD7E073EB}"/>
              </a:ext>
            </a:extLst>
          </p:cNvPr>
          <p:cNvSpPr>
            <a:spLocks noChangeArrowheads="1"/>
          </p:cNvSpPr>
          <p:nvPr/>
        </p:nvSpPr>
        <p:spPr bwMode="auto">
          <a:xfrm>
            <a:off x="1197189" y="5019909"/>
            <a:ext cx="9763397" cy="853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1" baseline="0" cap="none" i="0" kern="0" kumimoji="0" lang="zh-CN" noProof="0" normalizeH="0" spc="0" strike="noStrike" sz="1800" u="none">
                <a:ln>
                  <a:noFill/>
                </a:ln>
                <a:solidFill>
                  <a:srgbClr val="FFFF00"/>
                </a:solidFill>
                <a:effectLst/>
                <a:uLnTx/>
                <a:uFillTx/>
                <a:cs typeface="+mn-ea"/>
                <a:sym typeface="+mn-lt"/>
              </a:rPr>
              <a:t>三是结合疫情防控工作，在征用组织、个人的不动产或者动产的事由中增加“疫情防控”;明确物业服务企业和业主的相关责任和义务，增加规定物业服务企业或者其他管理人应当执行政府依法实施的应急处置措施和其他管理措施，积极配合开展相关工作，业主应当依法予以配合</a:t>
            </a:r>
          </a:p>
        </p:txBody>
      </p:sp>
    </p:spTree>
    <p:extLst>
      <p:ext uri="{BB962C8B-B14F-4D97-AF65-F5344CB8AC3E}">
        <p14:creationId val="195764721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300" id="7"/>
                                        <p:tgtEl>
                                          <p:spTgt spid="4"/>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800"/>
                            </p:stCondLst>
                            <p:childTnLst>
                              <p:par>
                                <p:cTn fill="hold" grpId="0"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8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6"/>
                                        </p:tgtEl>
                                        <p:attrNameLst>
                                          <p:attrName>style.visibility</p:attrName>
                                        </p:attrNameLst>
                                      </p:cBhvr>
                                      <p:to>
                                        <p:strVal val="visible"/>
                                      </p:to>
                                    </p:set>
                                    <p:anim by="(-#ppt_w*2)" calcmode="lin" valueType="num">
                                      <p:cBhvr rctx="PPT">
                                        <p:cTn autoRev="1" dur="250" fill="hold" id="21">
                                          <p:stCondLst>
                                            <p:cond delay="0"/>
                                          </p:stCondLst>
                                        </p:cTn>
                                        <p:tgtEl>
                                          <p:spTgt spid="6"/>
                                        </p:tgtEl>
                                        <p:attrNameLst>
                                          <p:attrName>ppt_w</p:attrName>
                                        </p:attrNameLst>
                                      </p:cBhvr>
                                    </p:anim>
                                    <p:anim by="(#ppt_w*0.50)" calcmode="lin" valueType="num">
                                      <p:cBhvr>
                                        <p:cTn autoRev="1" decel="50000" dur="250" fill="hold" id="22">
                                          <p:stCondLst>
                                            <p:cond delay="0"/>
                                          </p:stCondLst>
                                        </p:cTn>
                                        <p:tgtEl>
                                          <p:spTgt spid="6"/>
                                        </p:tgtEl>
                                        <p:attrNameLst>
                                          <p:attrName>ppt_x</p:attrName>
                                        </p:attrNameLst>
                                      </p:cBhvr>
                                    </p:anim>
                                    <p:anim calcmode="lin" from="(-#ppt_h/2)" to="(#ppt_y)" valueType="num">
                                      <p:cBhvr>
                                        <p:cTn dur="500" fill="hold" id="23">
                                          <p:stCondLst>
                                            <p:cond delay="0"/>
                                          </p:stCondLst>
                                        </p:cTn>
                                        <p:tgtEl>
                                          <p:spTgt spid="6"/>
                                        </p:tgtEl>
                                        <p:attrNameLst>
                                          <p:attrName>ppt_y</p:attrName>
                                        </p:attrNameLst>
                                      </p:cBhvr>
                                    </p:anim>
                                    <p:animRot by="21600000">
                                      <p:cBhvr>
                                        <p:cTn dur="500" fill="hold" id="24">
                                          <p:stCondLst>
                                            <p:cond delay="0"/>
                                          </p:stCondLst>
                                        </p:cTn>
                                        <p:tgtEl>
                                          <p:spTgt spid="6"/>
                                        </p:tgtEl>
                                        <p:attrNameLst>
                                          <p:attrName>r</p:attrName>
                                        </p:attrNameLst>
                                      </p:cBhvr>
                                    </p:animRot>
                                  </p:childTnLst>
                                </p:cTn>
                              </p:par>
                            </p:childTnLst>
                          </p:cTn>
                        </p:par>
                        <p:par>
                          <p:cTn fill="hold" id="25" nodeType="afterGroup">
                            <p:stCondLst>
                              <p:cond delay="2300"/>
                            </p:stCondLst>
                            <p:childTnLst>
                              <p:par>
                                <p:cTn fill="hold" grpId="0" id="26" nodeType="afterEffect" presetClass="entr" presetID="16" presetSubtype="21">
                                  <p:stCondLst>
                                    <p:cond delay="0"/>
                                  </p:stCondLst>
                                  <p:childTnLst>
                                    <p:set>
                                      <p:cBhvr>
                                        <p:cTn dur="1" fill="hold" id="27">
                                          <p:stCondLst>
                                            <p:cond delay="0"/>
                                          </p:stCondLst>
                                        </p:cTn>
                                        <p:tgtEl>
                                          <p:spTgt spid="7"/>
                                        </p:tgtEl>
                                        <p:attrNameLst>
                                          <p:attrName>style.visibility</p:attrName>
                                        </p:attrNameLst>
                                      </p:cBhvr>
                                      <p:to>
                                        <p:strVal val="visible"/>
                                      </p:to>
                                    </p:set>
                                    <p:animEffect filter="barn(inVertical)" transition="in">
                                      <p:cBhvr>
                                        <p:cTn dur="500" id="28"/>
                                        <p:tgtEl>
                                          <p:spTgt spid="7"/>
                                        </p:tgtEl>
                                      </p:cBhvr>
                                    </p:animEffect>
                                  </p:childTnLst>
                                </p:cTn>
                              </p:par>
                            </p:childTnLst>
                          </p:cTn>
                        </p:par>
                        <p:par>
                          <p:cTn fill="hold" id="29" nodeType="afterGroup">
                            <p:stCondLst>
                              <p:cond delay="2800"/>
                            </p:stCondLst>
                            <p:childTnLst>
                              <p:par>
                                <p:cTn fill="hold" grpId="0" id="30" nodeType="afterEffect" presetClass="entr" presetID="22" presetSubtype="2">
                                  <p:stCondLst>
                                    <p:cond delay="0"/>
                                  </p:stCondLst>
                                  <p:childTnLst>
                                    <p:set>
                                      <p:cBhvr>
                                        <p:cTn dur="1" fill="hold" id="31">
                                          <p:stCondLst>
                                            <p:cond delay="0"/>
                                          </p:stCondLst>
                                        </p:cTn>
                                        <p:tgtEl>
                                          <p:spTgt spid="9"/>
                                        </p:tgtEl>
                                        <p:attrNameLst>
                                          <p:attrName>style.visibility</p:attrName>
                                        </p:attrNameLst>
                                      </p:cBhvr>
                                      <p:to>
                                        <p:strVal val="visible"/>
                                      </p:to>
                                    </p:set>
                                    <p:animEffect filter="wipe(right)" transition="in">
                                      <p:cBhvr>
                                        <p:cTn dur="300" id="32"/>
                                        <p:tgtEl>
                                          <p:spTgt spid="9"/>
                                        </p:tgtEl>
                                      </p:cBhvr>
                                    </p:animEffect>
                                  </p:childTnLst>
                                </p:cTn>
                              </p:par>
                            </p:childTnLst>
                          </p:cTn>
                        </p:par>
                        <p:par>
                          <p:cTn fill="hold" id="33" nodeType="afterGroup">
                            <p:stCondLst>
                              <p:cond delay="3100"/>
                            </p:stCondLst>
                            <p:childTnLst>
                              <p:par>
                                <p:cTn fill="hold" grpId="0" id="34" nodeType="afterEffect" presetClass="entr" presetID="22" presetSubtype="8">
                                  <p:stCondLst>
                                    <p:cond delay="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500" id="36"/>
                                        <p:tgtEl>
                                          <p:spTgt spid="10"/>
                                        </p:tgtEl>
                                      </p:cBhvr>
                                    </p:animEffect>
                                  </p:childTnLst>
                                </p:cTn>
                              </p:par>
                            </p:childTnLst>
                          </p:cTn>
                        </p:par>
                        <p:par>
                          <p:cTn fill="hold" id="37" nodeType="afterGroup">
                            <p:stCondLst>
                              <p:cond delay="3600"/>
                            </p:stCondLst>
                            <p:childTnLst>
                              <p:par>
                                <p:cTn fill="hold" grpId="0" id="38" nodeType="afterEffect" presetClass="entr" presetID="42" presetSubtype="0">
                                  <p:stCondLst>
                                    <p:cond delay="0"/>
                                  </p:stCondLst>
                                  <p:childTnLst>
                                    <p:set>
                                      <p:cBhvr>
                                        <p:cTn dur="1" fill="hold" id="39">
                                          <p:stCondLst>
                                            <p:cond delay="0"/>
                                          </p:stCondLst>
                                        </p:cTn>
                                        <p:tgtEl>
                                          <p:spTgt spid="8"/>
                                        </p:tgtEl>
                                        <p:attrNameLst>
                                          <p:attrName>style.visibility</p:attrName>
                                        </p:attrNameLst>
                                      </p:cBhvr>
                                      <p:to>
                                        <p:strVal val="visible"/>
                                      </p:to>
                                    </p:set>
                                    <p:animEffect filter="fade" transition="in">
                                      <p:cBhvr>
                                        <p:cTn dur="1000" id="40"/>
                                        <p:tgtEl>
                                          <p:spTgt spid="8"/>
                                        </p:tgtEl>
                                      </p:cBhvr>
                                    </p:animEffect>
                                    <p:anim calcmode="lin" valueType="num">
                                      <p:cBhvr>
                                        <p:cTn dur="1000" fill="hold" id="41"/>
                                        <p:tgtEl>
                                          <p:spTgt spid="8"/>
                                        </p:tgtEl>
                                        <p:attrNameLst>
                                          <p:attrName>ppt_x</p:attrName>
                                        </p:attrNameLst>
                                      </p:cBhvr>
                                      <p:tavLst>
                                        <p:tav tm="0">
                                          <p:val>
                                            <p:strVal val="#ppt_x"/>
                                          </p:val>
                                        </p:tav>
                                        <p:tav tm="100000">
                                          <p:val>
                                            <p:strVal val="#ppt_x"/>
                                          </p:val>
                                        </p:tav>
                                      </p:tavLst>
                                    </p:anim>
                                    <p:anim calcmode="lin" valueType="num">
                                      <p:cBhvr>
                                        <p:cTn dur="1000" fill="hold" id="42"/>
                                        <p:tgtEl>
                                          <p:spTgt spid="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600"/>
                            </p:stCondLst>
                            <p:childTnLst>
                              <p:par>
                                <p:cTn fill="hold" grpId="0" id="44" nodeType="afterEffect" presetClass="entr" presetID="56" presetSubtype="0">
                                  <p:stCondLst>
                                    <p:cond delay="0"/>
                                  </p:stCondLst>
                                  <p:iterate type="lt">
                                    <p:tmPct val="10000"/>
                                  </p:iterate>
                                  <p:childTnLst>
                                    <p:set>
                                      <p:cBhvr>
                                        <p:cTn dur="1" fill="hold" id="45">
                                          <p:stCondLst>
                                            <p:cond delay="0"/>
                                          </p:stCondLst>
                                        </p:cTn>
                                        <p:tgtEl>
                                          <p:spTgt spid="11"/>
                                        </p:tgtEl>
                                        <p:attrNameLst>
                                          <p:attrName>style.visibility</p:attrName>
                                        </p:attrNameLst>
                                      </p:cBhvr>
                                      <p:to>
                                        <p:strVal val="visible"/>
                                      </p:to>
                                    </p:set>
                                    <p:anim by="(-#ppt_w*2)" calcmode="lin" valueType="num">
                                      <p:cBhvr rctx="PPT">
                                        <p:cTn autoRev="1" dur="250" fill="hold" id="46">
                                          <p:stCondLst>
                                            <p:cond delay="0"/>
                                          </p:stCondLst>
                                        </p:cTn>
                                        <p:tgtEl>
                                          <p:spTgt spid="11"/>
                                        </p:tgtEl>
                                        <p:attrNameLst>
                                          <p:attrName>ppt_w</p:attrName>
                                        </p:attrNameLst>
                                      </p:cBhvr>
                                    </p:anim>
                                    <p:anim by="(#ppt_w*0.50)" calcmode="lin" valueType="num">
                                      <p:cBhvr>
                                        <p:cTn autoRev="1" decel="50000" dur="250" fill="hold" id="47">
                                          <p:stCondLst>
                                            <p:cond delay="0"/>
                                          </p:stCondLst>
                                        </p:cTn>
                                        <p:tgtEl>
                                          <p:spTgt spid="11"/>
                                        </p:tgtEl>
                                        <p:attrNameLst>
                                          <p:attrName>ppt_x</p:attrName>
                                        </p:attrNameLst>
                                      </p:cBhvr>
                                    </p:anim>
                                    <p:anim calcmode="lin" from="(-#ppt_h/2)" to="(#ppt_y)" valueType="num">
                                      <p:cBhvr>
                                        <p:cTn dur="500" fill="hold" id="48">
                                          <p:stCondLst>
                                            <p:cond delay="0"/>
                                          </p:stCondLst>
                                        </p:cTn>
                                        <p:tgtEl>
                                          <p:spTgt spid="11"/>
                                        </p:tgtEl>
                                        <p:attrNameLst>
                                          <p:attrName>ppt_y</p:attrName>
                                        </p:attrNameLst>
                                      </p:cBhvr>
                                    </p:anim>
                                    <p:animRot by="21600000">
                                      <p:cBhvr>
                                        <p:cTn dur="500" fill="hold" id="49">
                                          <p:stCondLst>
                                            <p:cond delay="0"/>
                                          </p:stCondLst>
                                        </p:cTn>
                                        <p:tgtEl>
                                          <p:spTgt spid="11"/>
                                        </p:tgtEl>
                                        <p:attrNameLst>
                                          <p:attrName>r</p:attrName>
                                        </p:attrNameLst>
                                      </p:cBhvr>
                                    </p:animRot>
                                  </p:childTnLst>
                                </p:cTn>
                              </p:par>
                            </p:childTnLst>
                          </p:cTn>
                        </p:par>
                        <p:par>
                          <p:cTn fill="hold" id="50" nodeType="afterGroup">
                            <p:stCondLst>
                              <p:cond delay="5100"/>
                            </p:stCondLst>
                            <p:childTnLst>
                              <p:par>
                                <p:cTn fill="hold" grpId="0" id="51" nodeType="afterEffect" presetClass="entr" presetID="16" presetSubtype="21">
                                  <p:stCondLst>
                                    <p:cond delay="0"/>
                                  </p:stCondLst>
                                  <p:childTnLst>
                                    <p:set>
                                      <p:cBhvr>
                                        <p:cTn dur="1" fill="hold" id="52">
                                          <p:stCondLst>
                                            <p:cond delay="0"/>
                                          </p:stCondLst>
                                        </p:cTn>
                                        <p:tgtEl>
                                          <p:spTgt spid="12"/>
                                        </p:tgtEl>
                                        <p:attrNameLst>
                                          <p:attrName>style.visibility</p:attrName>
                                        </p:attrNameLst>
                                      </p:cBhvr>
                                      <p:to>
                                        <p:strVal val="visible"/>
                                      </p:to>
                                    </p:set>
                                    <p:animEffect filter="barn(inVertical)" transition="in">
                                      <p:cBhvr>
                                        <p:cTn dur="500" id="53"/>
                                        <p:tgtEl>
                                          <p:spTgt spid="12"/>
                                        </p:tgtEl>
                                      </p:cBhvr>
                                    </p:animEffect>
                                  </p:childTnLst>
                                </p:cTn>
                              </p:par>
                            </p:childTnLst>
                          </p:cTn>
                        </p:par>
                        <p:par>
                          <p:cTn fill="hold" id="54" nodeType="afterGroup">
                            <p:stCondLst>
                              <p:cond delay="5600"/>
                            </p:stCondLst>
                            <p:childTnLst>
                              <p:par>
                                <p:cTn fill="hold" grpId="0" id="55" nodeType="afterEffect" presetClass="entr" presetID="22" presetSubtype="2">
                                  <p:stCondLst>
                                    <p:cond delay="0"/>
                                  </p:stCondLst>
                                  <p:childTnLst>
                                    <p:set>
                                      <p:cBhvr>
                                        <p:cTn dur="1" fill="hold" id="56">
                                          <p:stCondLst>
                                            <p:cond delay="0"/>
                                          </p:stCondLst>
                                        </p:cTn>
                                        <p:tgtEl>
                                          <p:spTgt spid="14"/>
                                        </p:tgtEl>
                                        <p:attrNameLst>
                                          <p:attrName>style.visibility</p:attrName>
                                        </p:attrNameLst>
                                      </p:cBhvr>
                                      <p:to>
                                        <p:strVal val="visible"/>
                                      </p:to>
                                    </p:set>
                                    <p:animEffect filter="wipe(right)" transition="in">
                                      <p:cBhvr>
                                        <p:cTn dur="300" id="57"/>
                                        <p:tgtEl>
                                          <p:spTgt spid="14"/>
                                        </p:tgtEl>
                                      </p:cBhvr>
                                    </p:animEffect>
                                  </p:childTnLst>
                                </p:cTn>
                              </p:par>
                            </p:childTnLst>
                          </p:cTn>
                        </p:par>
                        <p:par>
                          <p:cTn fill="hold" id="58" nodeType="afterGroup">
                            <p:stCondLst>
                              <p:cond delay="5900"/>
                            </p:stCondLst>
                            <p:childTnLst>
                              <p:par>
                                <p:cTn fill="hold" grpId="0" id="59" nodeType="afterEffect" presetClass="entr" presetID="22" presetSubtype="8">
                                  <p:stCondLst>
                                    <p:cond delay="0"/>
                                  </p:stCondLst>
                                  <p:childTnLst>
                                    <p:set>
                                      <p:cBhvr>
                                        <p:cTn dur="1" fill="hold" id="60">
                                          <p:stCondLst>
                                            <p:cond delay="0"/>
                                          </p:stCondLst>
                                        </p:cTn>
                                        <p:tgtEl>
                                          <p:spTgt spid="15"/>
                                        </p:tgtEl>
                                        <p:attrNameLst>
                                          <p:attrName>style.visibility</p:attrName>
                                        </p:attrNameLst>
                                      </p:cBhvr>
                                      <p:to>
                                        <p:strVal val="visible"/>
                                      </p:to>
                                    </p:set>
                                    <p:animEffect filter="wipe(left)" transition="in">
                                      <p:cBhvr>
                                        <p:cTn dur="500" id="61"/>
                                        <p:tgtEl>
                                          <p:spTgt spid="15"/>
                                        </p:tgtEl>
                                      </p:cBhvr>
                                    </p:animEffect>
                                  </p:childTnLst>
                                </p:cTn>
                              </p:par>
                            </p:childTnLst>
                          </p:cTn>
                        </p:par>
                        <p:par>
                          <p:cTn fill="hold" id="62" nodeType="afterGroup">
                            <p:stCondLst>
                              <p:cond delay="6400"/>
                            </p:stCondLst>
                            <p:childTnLst>
                              <p:par>
                                <p:cTn fill="hold" grpId="0" id="63" nodeType="afterEffect" presetClass="entr" presetID="42" presetSubtype="0">
                                  <p:stCondLst>
                                    <p:cond delay="0"/>
                                  </p:stCondLst>
                                  <p:childTnLst>
                                    <p:set>
                                      <p:cBhvr>
                                        <p:cTn dur="1" fill="hold" id="64">
                                          <p:stCondLst>
                                            <p:cond delay="0"/>
                                          </p:stCondLst>
                                        </p:cTn>
                                        <p:tgtEl>
                                          <p:spTgt spid="13"/>
                                        </p:tgtEl>
                                        <p:attrNameLst>
                                          <p:attrName>style.visibility</p:attrName>
                                        </p:attrNameLst>
                                      </p:cBhvr>
                                      <p:to>
                                        <p:strVal val="visible"/>
                                      </p:to>
                                    </p:set>
                                    <p:animEffect filter="fade" transition="in">
                                      <p:cBhvr>
                                        <p:cTn dur="1000" id="65"/>
                                        <p:tgtEl>
                                          <p:spTgt spid="13"/>
                                        </p:tgtEl>
                                      </p:cBhvr>
                                    </p:animEffect>
                                    <p:anim calcmode="lin" valueType="num">
                                      <p:cBhvr>
                                        <p:cTn dur="1000" fill="hold" id="66"/>
                                        <p:tgtEl>
                                          <p:spTgt spid="13"/>
                                        </p:tgtEl>
                                        <p:attrNameLst>
                                          <p:attrName>ppt_x</p:attrName>
                                        </p:attrNameLst>
                                      </p:cBhvr>
                                      <p:tavLst>
                                        <p:tav tm="0">
                                          <p:val>
                                            <p:strVal val="#ppt_x"/>
                                          </p:val>
                                        </p:tav>
                                        <p:tav tm="100000">
                                          <p:val>
                                            <p:strVal val="#ppt_x"/>
                                          </p:val>
                                        </p:tav>
                                      </p:tavLst>
                                    </p:anim>
                                    <p:anim calcmode="lin" valueType="num">
                                      <p:cBhvr>
                                        <p:cTn dur="1000" fill="hold" id="67"/>
                                        <p:tgtEl>
                                          <p:spTgt spid="13"/>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400"/>
                            </p:stCondLst>
                            <p:childTnLst>
                              <p:par>
                                <p:cTn fill="hold" grpId="0" id="69" nodeType="afterEffect" presetClass="entr" presetID="56" presetSubtype="0">
                                  <p:stCondLst>
                                    <p:cond delay="0"/>
                                  </p:stCondLst>
                                  <p:iterate type="lt">
                                    <p:tmPct val="10000"/>
                                  </p:iterate>
                                  <p:childTnLst>
                                    <p:set>
                                      <p:cBhvr>
                                        <p:cTn dur="1" fill="hold" id="70">
                                          <p:stCondLst>
                                            <p:cond delay="0"/>
                                          </p:stCondLst>
                                        </p:cTn>
                                        <p:tgtEl>
                                          <p:spTgt spid="16"/>
                                        </p:tgtEl>
                                        <p:attrNameLst>
                                          <p:attrName>style.visibility</p:attrName>
                                        </p:attrNameLst>
                                      </p:cBhvr>
                                      <p:to>
                                        <p:strVal val="visible"/>
                                      </p:to>
                                    </p:set>
                                    <p:anim by="(-#ppt_w*2)" calcmode="lin" valueType="num">
                                      <p:cBhvr rctx="PPT">
                                        <p:cTn autoRev="1" dur="250" fill="hold" id="71">
                                          <p:stCondLst>
                                            <p:cond delay="0"/>
                                          </p:stCondLst>
                                        </p:cTn>
                                        <p:tgtEl>
                                          <p:spTgt spid="16"/>
                                        </p:tgtEl>
                                        <p:attrNameLst>
                                          <p:attrName>ppt_w</p:attrName>
                                        </p:attrNameLst>
                                      </p:cBhvr>
                                    </p:anim>
                                    <p:anim by="(#ppt_w*0.50)" calcmode="lin" valueType="num">
                                      <p:cBhvr>
                                        <p:cTn autoRev="1" decel="50000" dur="250" fill="hold" id="72">
                                          <p:stCondLst>
                                            <p:cond delay="0"/>
                                          </p:stCondLst>
                                        </p:cTn>
                                        <p:tgtEl>
                                          <p:spTgt spid="16"/>
                                        </p:tgtEl>
                                        <p:attrNameLst>
                                          <p:attrName>ppt_x</p:attrName>
                                        </p:attrNameLst>
                                      </p:cBhvr>
                                    </p:anim>
                                    <p:anim calcmode="lin" from="(-#ppt_h/2)" to="(#ppt_y)" valueType="num">
                                      <p:cBhvr>
                                        <p:cTn dur="500" fill="hold" id="73">
                                          <p:stCondLst>
                                            <p:cond delay="0"/>
                                          </p:stCondLst>
                                        </p:cTn>
                                        <p:tgtEl>
                                          <p:spTgt spid="16"/>
                                        </p:tgtEl>
                                        <p:attrNameLst>
                                          <p:attrName>ppt_y</p:attrName>
                                        </p:attrNameLst>
                                      </p:cBhvr>
                                    </p:anim>
                                    <p:animRot by="21600000">
                                      <p:cBhvr>
                                        <p:cTn dur="500" fill="hold" id="74">
                                          <p:stCondLst>
                                            <p:cond delay="0"/>
                                          </p:stCondLst>
                                        </p:cTn>
                                        <p:tgtEl>
                                          <p:spTgt spid="16"/>
                                        </p:tgtEl>
                                        <p:attrNameLst>
                                          <p:attrName>r</p:attrName>
                                        </p:attrNameLst>
                                      </p:cBhvr>
                                    </p:animRot>
                                  </p:childTnLst>
                                </p:cTn>
                              </p:par>
                            </p:childTnLst>
                          </p:cTn>
                        </p:par>
                        <p:par>
                          <p:cTn fill="hold" id="75" nodeType="afterGroup">
                            <p:stCondLst>
                              <p:cond delay="7900"/>
                            </p:stCondLst>
                            <p:childTnLst>
                              <p:par>
                                <p:cTn fill="hold" grpId="0" id="76" nodeType="afterEffect" presetClass="entr" presetID="16" presetSubtype="21">
                                  <p:stCondLst>
                                    <p:cond delay="0"/>
                                  </p:stCondLst>
                                  <p:childTnLst>
                                    <p:set>
                                      <p:cBhvr>
                                        <p:cTn dur="1" fill="hold" id="77">
                                          <p:stCondLst>
                                            <p:cond delay="0"/>
                                          </p:stCondLst>
                                        </p:cTn>
                                        <p:tgtEl>
                                          <p:spTgt spid="17"/>
                                        </p:tgtEl>
                                        <p:attrNameLst>
                                          <p:attrName>style.visibility</p:attrName>
                                        </p:attrNameLst>
                                      </p:cBhvr>
                                      <p:to>
                                        <p:strVal val="visible"/>
                                      </p:to>
                                    </p:set>
                                    <p:animEffect filter="barn(inVertical)" transition="in">
                                      <p:cBhvr>
                                        <p:cTn dur="500" id="7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8E871E1E-1BDC-46A3-AF16-538B93B30D4B}"/>
              </a:ext>
            </a:extLst>
          </p:cNvPr>
          <p:cNvGrpSpPr/>
          <p:nvPr/>
        </p:nvGrpSpPr>
        <p:grpSpPr>
          <a:xfrm>
            <a:off x="671735" y="1654940"/>
            <a:ext cx="1826259" cy="1363753"/>
            <a:chOff x="1077252" y="2742843"/>
            <a:chExt cx="1858291" cy="1387673"/>
          </a:xfrm>
        </p:grpSpPr>
        <p:sp>
          <p:nvSpPr>
            <p:cNvPr id="4" name="任意多边形 86">
              <a:extLst>
                <a:ext uri="{FF2B5EF4-FFF2-40B4-BE49-F238E27FC236}">
                  <a16:creationId xmlns:a16="http://schemas.microsoft.com/office/drawing/2014/main" id="{B3DFF78D-7A93-4204-A480-FC6DCE9D4997}"/>
                </a:ext>
              </a:extLst>
            </p:cNvPr>
            <p:cNvSpPr/>
            <p:nvPr/>
          </p:nvSpPr>
          <p:spPr bwMode="auto">
            <a:xfrm rot="16200000">
              <a:off x="1312561" y="2507534"/>
              <a:ext cx="1387673" cy="1858291"/>
            </a:xfrm>
            <a:custGeom>
              <a:gdLst>
                <a:gd fmla="*/ 881353 w 1762708" name="T0"/>
                <a:gd fmla="*/ 0 h 2331146" name="T1"/>
                <a:gd fmla="*/ 881354 w 1762708" name="T2"/>
                <a:gd fmla="*/ 0 h 2331146" name="T3"/>
                <a:gd fmla="*/ 881354 w 1762708" name="T4"/>
                <a:gd fmla="*/ 0 h 2331146" name="T5"/>
                <a:gd fmla="*/ 1762708 w 1762708" name="T6"/>
                <a:gd fmla="*/ 881354 h 2331146" name="T7"/>
                <a:gd fmla="*/ 1374127 w 1762708" name="T8"/>
                <a:gd fmla="*/ 1612187 h 2331146" name="T9"/>
                <a:gd fmla="*/ 1372283 w 1762708" name="T10"/>
                <a:gd fmla="*/ 1613188 h 2331146" name="T11"/>
                <a:gd fmla="*/ 1372283 w 1762708" name="T12"/>
                <a:gd fmla="*/ 1855121 h 2331146" name="T13"/>
                <a:gd fmla="*/ 1503445 w 1762708" name="T14"/>
                <a:gd fmla="*/ 1855121 h 2331146" name="T15"/>
                <a:gd fmla="*/ 881353 w 1762708" name="T16"/>
                <a:gd fmla="*/ 2331146 h 2331146" name="T17"/>
                <a:gd fmla="*/ 259261 w 1762708" name="T18"/>
                <a:gd fmla="*/ 1855121 h 2331146" name="T19"/>
                <a:gd fmla="*/ 390423 w 1762708" name="T20"/>
                <a:gd fmla="*/ 1855121 h 2331146" name="T21"/>
                <a:gd fmla="*/ 390423 w 1762708" name="T22"/>
                <a:gd fmla="*/ 1613187 h 2331146" name="T23"/>
                <a:gd fmla="*/ 388581 w 1762708" name="T24"/>
                <a:gd fmla="*/ 1612187 h 2331146" name="T25"/>
                <a:gd fmla="*/ 0 w 1762708" name="T26"/>
                <a:gd fmla="*/ 881354 h 2331146" name="T27"/>
                <a:gd fmla="*/ 703731 w 1762708" name="T28"/>
                <a:gd fmla="*/ 17906 h 2331146" name="T29"/>
                <a:gd fmla="*/ 717461 w 1762708" name="T30"/>
                <a:gd fmla="*/ 16522 h 2331146" name="T31"/>
                <a:gd fmla="*/ 717462 w 1762708" name="T32"/>
                <a:gd fmla="*/ 16522 h 2331146" name="T33"/>
                <a:gd fmla="*/ 881353 w 1762708" name="T34"/>
                <a:gd fmla="*/ 0 h 233114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31146" w="1762707">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gradFill>
            <a:ln>
              <a:noFill/>
            </a:ln>
          </p:spPr>
          <p:txBody>
            <a:bodyPr bIns="27213" lIns="54426" rIns="54426" tIns="27213"/>
            <a:lstStyle>
              <a:defPPr>
                <a:defRPr lang="zh-CN"/>
              </a:defPPr>
              <a:lvl1pPr algn="l" defTabSz="966788" fontAlgn="base"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1pPr>
              <a:lvl2pPr algn="l" defTabSz="966788" fontAlgn="base" indent="-25400" marL="482600"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2pPr>
              <a:lvl3pPr algn="l" defTabSz="966788" fontAlgn="base" indent="-52388" marL="966788"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3pPr>
              <a:lvl4pPr algn="l" defTabSz="966788" fontAlgn="base" indent="-79375" marL="1450975"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4pPr>
              <a:lvl5pPr algn="l" defTabSz="966788" fontAlgn="base" indent="-106363" marL="1935163"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9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9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9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900">
                  <a:solidFill>
                    <a:schemeClr val="tx1"/>
                  </a:solidFill>
                  <a:latin charset="0" panose="020b0604020202020204" pitchFamily="34" typeface="Arial"/>
                  <a:ea charset="-122" panose="02010600030101010101" pitchFamily="2" typeface="宋体"/>
                  <a:cs typeface="+mn-cs"/>
                </a:defRPr>
              </a:lvl9pPr>
            </a:lstStyle>
            <a:p>
              <a:endParaRPr altLang="en-US" lang="zh-CN" sz="1425"/>
            </a:p>
          </p:txBody>
        </p:sp>
        <p:sp>
          <p:nvSpPr>
            <p:cNvPr id="5" name="椭圆 4">
              <a:extLst>
                <a:ext uri="{FF2B5EF4-FFF2-40B4-BE49-F238E27FC236}">
                  <a16:creationId xmlns:a16="http://schemas.microsoft.com/office/drawing/2014/main" id="{189C7D09-27A9-47BE-BF8E-51580490CF9C}"/>
                </a:ext>
              </a:extLst>
            </p:cNvPr>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gra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p:spPr>
          <p:txBody>
            <a:bodyPr anchor="ctr" bIns="27213" lIns="54426" rIns="54426" tIns="27213"/>
            <a:lstStyle>
              <a:defPPr>
                <a:defRPr lang="zh-CN"/>
              </a:defPPr>
              <a:lvl1pPr algn="l" defTabSz="966788" fontAlgn="base"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1pPr>
              <a:lvl2pPr algn="l" defTabSz="966788" fontAlgn="base" indent="-25400" marL="482600"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2pPr>
              <a:lvl3pPr algn="l" defTabSz="966788" fontAlgn="base" indent="-52388" marL="966788"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3pPr>
              <a:lvl4pPr algn="l" defTabSz="966788" fontAlgn="base" indent="-79375" marL="1450975"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4pPr>
              <a:lvl5pPr algn="l" defTabSz="966788" fontAlgn="base" indent="-106363" marL="1935163"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9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9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9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900">
                  <a:solidFill>
                    <a:schemeClr val="tx1"/>
                  </a:solidFill>
                  <a:latin charset="0" panose="020b0604020202020204" pitchFamily="34" typeface="Arial"/>
                  <a:ea charset="-122" panose="02010600030101010101" pitchFamily="2" typeface="宋体"/>
                  <a:cs typeface="+mn-cs"/>
                </a:defRPr>
              </a:lvl9pPr>
            </a:lstStyle>
            <a:p>
              <a:pPr algn="ctr" fontAlgn="auto">
                <a:spcBef>
                  <a:spcPct val="0"/>
                </a:spcBef>
                <a:spcAft>
                  <a:spcPct val="0"/>
                </a:spcAft>
                <a:defRPr/>
              </a:pPr>
              <a:endParaRPr altLang="en-US" kern="0" lang="zh-CN" sz="1425">
                <a:solidFill>
                  <a:prstClr val="white"/>
                </a:solidFill>
                <a:latin typeface="+mn-ea"/>
              </a:endParaRPr>
            </a:p>
          </p:txBody>
        </p:sp>
        <p:sp>
          <p:nvSpPr>
            <p:cNvPr id="6" name="文本框 19">
              <a:extLst>
                <a:ext uri="{FF2B5EF4-FFF2-40B4-BE49-F238E27FC236}">
                  <a16:creationId xmlns:a16="http://schemas.microsoft.com/office/drawing/2014/main" id="{59E2EDFD-FED2-4B48-9BAE-53EFD89B220F}"/>
                </a:ext>
              </a:extLst>
            </p:cNvPr>
            <p:cNvSpPr txBox="1"/>
            <p:nvPr/>
          </p:nvSpPr>
          <p:spPr>
            <a:xfrm>
              <a:off x="1421173" y="3059387"/>
              <a:ext cx="731053" cy="799731"/>
            </a:xfrm>
            <a:prstGeom prst="rect">
              <a:avLst/>
            </a:prstGeom>
            <a:noFill/>
          </p:spPr>
          <p:txBody>
            <a:bodyPr bIns="27213" lIns="54426" rIns="54426" tIns="27213" wrap="none">
              <a:spAutoFit/>
            </a:bodyPr>
            <a:lstStyle>
              <a:defPPr>
                <a:defRPr lang="zh-CN"/>
              </a:defPPr>
              <a:lvl1pPr algn="l" defTabSz="966788" fontAlgn="base"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1pPr>
              <a:lvl2pPr algn="l" defTabSz="966788" fontAlgn="base" indent="-25400" marL="482600"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2pPr>
              <a:lvl3pPr algn="l" defTabSz="966788" fontAlgn="base" indent="-52388" marL="966788"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3pPr>
              <a:lvl4pPr algn="l" defTabSz="966788" fontAlgn="base" indent="-79375" marL="1450975"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4pPr>
              <a:lvl5pPr algn="l" defTabSz="966788" fontAlgn="base" indent="-106363" marL="1935163"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9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9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9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900">
                  <a:solidFill>
                    <a:schemeClr val="tx1"/>
                  </a:solidFill>
                  <a:latin charset="0" panose="020b0604020202020204" pitchFamily="34" typeface="Arial"/>
                  <a:ea charset="-122" panose="02010600030101010101" pitchFamily="2" typeface="宋体"/>
                  <a:cs typeface="+mn-cs"/>
                </a:defRPr>
              </a:lvl9pPr>
            </a:lstStyle>
            <a:p>
              <a:pPr algn="ctr" fontAlgn="auto">
                <a:spcBef>
                  <a:spcPct val="0"/>
                </a:spcBef>
                <a:spcAft>
                  <a:spcPct val="0"/>
                </a:spcAft>
                <a:defRPr/>
              </a:pPr>
              <a:r>
                <a:rPr altLang="en-US" b="1" lang="zh-CN" sz="2400">
                  <a:solidFill>
                    <a:srgbClr val="C00000"/>
                  </a:solidFill>
                  <a:latin charset="-122" pitchFamily="34" typeface="微软雅黑"/>
                  <a:ea charset="-122" pitchFamily="34" typeface="微软雅黑"/>
                </a:rPr>
                <a:t>用益</a:t>
              </a:r>
            </a:p>
            <a:p>
              <a:pPr algn="ctr" fontAlgn="auto">
                <a:spcBef>
                  <a:spcPct val="0"/>
                </a:spcBef>
                <a:spcAft>
                  <a:spcPct val="0"/>
                </a:spcAft>
                <a:defRPr/>
              </a:pPr>
              <a:r>
                <a:rPr altLang="en-US" b="1" lang="zh-CN" sz="2400">
                  <a:solidFill>
                    <a:srgbClr val="C00000"/>
                  </a:solidFill>
                  <a:latin charset="-122" pitchFamily="34" typeface="微软雅黑"/>
                  <a:ea charset="-122" pitchFamily="34" typeface="微软雅黑"/>
                </a:rPr>
                <a:t>物权</a:t>
              </a:r>
            </a:p>
          </p:txBody>
        </p:sp>
      </p:grpSp>
      <p:sp>
        <p:nvSpPr>
          <p:cNvPr id="7" name="矩形 6">
            <a:extLst>
              <a:ext uri="{FF2B5EF4-FFF2-40B4-BE49-F238E27FC236}">
                <a16:creationId xmlns:a16="http://schemas.microsoft.com/office/drawing/2014/main" id="{F7BA32D2-C977-4BC6-831B-419E69150275}"/>
              </a:ext>
            </a:extLst>
          </p:cNvPr>
          <p:cNvSpPr/>
          <p:nvPr/>
        </p:nvSpPr>
        <p:spPr>
          <a:xfrm>
            <a:off x="2662120" y="1814268"/>
            <a:ext cx="8368553" cy="1012849"/>
          </a:xfrm>
          <a:prstGeom prst="rect">
            <a:avLst/>
          </a:prstGeom>
          <a:solidFill>
            <a:srgbClr val="C00000"/>
          </a:solid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chemeClr val="bg1"/>
              </a:solidFill>
              <a:latin charset="-122" pitchFamily="34" typeface="微软雅黑"/>
              <a:ea charset="-122" pitchFamily="34" typeface="微软雅黑"/>
              <a:sym charset="-122" panose="020b0400000000000000" pitchFamily="34" typeface="思源黑体 CN Normal"/>
            </a:endParaRPr>
          </a:p>
        </p:txBody>
      </p:sp>
      <p:sp>
        <p:nvSpPr>
          <p:cNvPr id="8" name="矩形 7">
            <a:extLst>
              <a:ext uri="{FF2B5EF4-FFF2-40B4-BE49-F238E27FC236}">
                <a16:creationId xmlns:a16="http://schemas.microsoft.com/office/drawing/2014/main" id="{4B8FC7F8-2E86-41C5-9FB2-B8FB12E39449}"/>
              </a:ext>
            </a:extLst>
          </p:cNvPr>
          <p:cNvSpPr/>
          <p:nvPr/>
        </p:nvSpPr>
        <p:spPr>
          <a:xfrm>
            <a:off x="2714205" y="1858348"/>
            <a:ext cx="8264382" cy="1005840"/>
          </a:xfrm>
          <a:prstGeom prst="rect">
            <a:avLst/>
          </a:prstGeom>
        </p:spPr>
        <p:txBody>
          <a:bodyPr wrap="square">
            <a:spAutoFit/>
          </a:bodyPr>
          <a:lstStyle/>
          <a:p>
            <a:pPr defTabSz="912813" fontAlgn="base" lvl="0">
              <a:spcBef>
                <a:spcPct val="0"/>
              </a:spcBef>
              <a:spcAft>
                <a:spcPts val="500"/>
              </a:spcAft>
              <a:defRPr/>
            </a:pPr>
            <a:r>
              <a:rPr altLang="en-US" kern="0" lang="zh-CN" sz="2000">
                <a:solidFill>
                  <a:prstClr val="white"/>
                </a:solidFill>
                <a:cs typeface="+mn-ea"/>
                <a:sym typeface="+mn-lt"/>
              </a:rPr>
              <a:t>用益物权是指权利人依法对他人的物享有占有、使用和收益的权利。第三分编规定了用益物权制度，明确了用益物权人的基本权利和义务，以及建设用地使用权、宅基地使用权、地役权等用益物权。</a:t>
            </a:r>
          </a:p>
        </p:txBody>
      </p:sp>
      <p:sp>
        <p:nvSpPr>
          <p:cNvPr id="9" name="TextBox 7">
            <a:extLst>
              <a:ext uri="{FF2B5EF4-FFF2-40B4-BE49-F238E27FC236}">
                <a16:creationId xmlns:a16="http://schemas.microsoft.com/office/drawing/2014/main" id="{D2E79624-9FEE-4F58-9101-1C373130A503}"/>
              </a:ext>
            </a:extLst>
          </p:cNvPr>
          <p:cNvSpPr>
            <a:spLocks noChangeArrowheads="1"/>
          </p:cNvSpPr>
          <p:nvPr/>
        </p:nvSpPr>
        <p:spPr bwMode="auto">
          <a:xfrm>
            <a:off x="1962652" y="3408336"/>
            <a:ext cx="8963850" cy="508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813" fontAlgn="base" lvl="0">
              <a:lnSpc>
                <a:spcPts val="2000"/>
              </a:lnSpc>
              <a:spcBef>
                <a:spcPct val="0"/>
              </a:spcBef>
              <a:spcAft>
                <a:spcPts val="500"/>
              </a:spcAft>
              <a:defRPr/>
            </a:pPr>
            <a:r>
              <a:rPr altLang="en-US" kern="0" lang="zh-CN" sz="1400">
                <a:cs typeface="+mn-ea"/>
                <a:sym typeface="+mn-lt"/>
              </a:rPr>
              <a:t>一是落实党中央关于完善产权保护制度依法保护产权的要求，明确住宅建设用地使用权期限届满的，自动续期;续期费用的缴纳或者减免，依照法律、行政法规的规定办理</a:t>
            </a:r>
          </a:p>
        </p:txBody>
      </p:sp>
      <p:sp>
        <p:nvSpPr>
          <p:cNvPr id="10" name="圆角矩形 76">
            <a:extLst>
              <a:ext uri="{FF2B5EF4-FFF2-40B4-BE49-F238E27FC236}">
                <a16:creationId xmlns:a16="http://schemas.microsoft.com/office/drawing/2014/main" id="{1FE2C000-BA50-40F0-A91E-9A415FA20FA6}"/>
              </a:ext>
            </a:extLst>
          </p:cNvPr>
          <p:cNvSpPr/>
          <p:nvPr/>
        </p:nvSpPr>
        <p:spPr>
          <a:xfrm>
            <a:off x="1326320" y="3314468"/>
            <a:ext cx="9704350" cy="657499"/>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latin panose="020f0502020204030204" typeface="Calibri"/>
              <a:ea charset="-122" panose="02010600030101010101" pitchFamily="2" typeface="宋体"/>
              <a:cs typeface="+mn-cs"/>
            </a:endParaRPr>
          </a:p>
        </p:txBody>
      </p:sp>
      <p:grpSp>
        <p:nvGrpSpPr>
          <p:cNvPr id="11" name="组合 10">
            <a:extLst>
              <a:ext uri="{FF2B5EF4-FFF2-40B4-BE49-F238E27FC236}">
                <a16:creationId xmlns:a16="http://schemas.microsoft.com/office/drawing/2014/main" id="{CA182866-AD07-48B3-BEA9-0C78B9130F14}"/>
              </a:ext>
            </a:extLst>
          </p:cNvPr>
          <p:cNvGrpSpPr/>
          <p:nvPr/>
        </p:nvGrpSpPr>
        <p:grpSpPr>
          <a:xfrm>
            <a:off x="997571" y="3317878"/>
            <a:ext cx="657499" cy="657499"/>
            <a:chOff x="1417067" y="4277724"/>
            <a:chExt cx="657499" cy="657499"/>
          </a:xfrm>
        </p:grpSpPr>
        <p:grpSp>
          <p:nvGrpSpPr>
            <p:cNvPr id="12" name="组合 11">
              <a:extLst>
                <a:ext uri="{FF2B5EF4-FFF2-40B4-BE49-F238E27FC236}">
                  <a16:creationId xmlns:a16="http://schemas.microsoft.com/office/drawing/2014/main" id="{E24ADE24-D9AD-4673-A727-B9C05A3A9A62}"/>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4" name="椭圆 13">
                <a:extLst>
                  <a:ext uri="{FF2B5EF4-FFF2-40B4-BE49-F238E27FC236}">
                    <a16:creationId xmlns:a16="http://schemas.microsoft.com/office/drawing/2014/main" id="{25B3EF63-6108-435C-ADB3-091402A56A68}"/>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sp>
            <p:nvSpPr>
              <p:cNvPr id="15" name="椭圆 14">
                <a:extLst>
                  <a:ext uri="{FF2B5EF4-FFF2-40B4-BE49-F238E27FC236}">
                    <a16:creationId xmlns:a16="http://schemas.microsoft.com/office/drawing/2014/main" id="{5DC2CB75-D517-42CE-8E2C-E4518F6C3639}"/>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grpSp>
        <p:sp>
          <p:nvSpPr>
            <p:cNvPr id="13" name="TextBox 7">
              <a:extLst>
                <a:ext uri="{FF2B5EF4-FFF2-40B4-BE49-F238E27FC236}">
                  <a16:creationId xmlns:a16="http://schemas.microsoft.com/office/drawing/2014/main" id="{A4B778E7-6535-4C53-A249-375EBC8BA570}"/>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latin charset="-122" pitchFamily="34" typeface="微软雅黑"/>
                  <a:ea charset="-122" pitchFamily="34" typeface="微软雅黑"/>
                  <a:cs typeface="+mn-cs"/>
                  <a:sym charset="-122" pitchFamily="34" typeface="微软雅黑"/>
                </a:rPr>
                <a:t>1</a:t>
              </a:r>
            </a:p>
          </p:txBody>
        </p:sp>
      </p:grpSp>
      <p:sp>
        <p:nvSpPr>
          <p:cNvPr id="16" name="TextBox 7">
            <a:extLst>
              <a:ext uri="{FF2B5EF4-FFF2-40B4-BE49-F238E27FC236}">
                <a16:creationId xmlns:a16="http://schemas.microsoft.com/office/drawing/2014/main" id="{FBC1F720-289D-471B-AEE8-02020C17C7E2}"/>
              </a:ext>
            </a:extLst>
          </p:cNvPr>
          <p:cNvSpPr>
            <a:spLocks noChangeArrowheads="1"/>
          </p:cNvSpPr>
          <p:nvPr/>
        </p:nvSpPr>
        <p:spPr bwMode="auto">
          <a:xfrm>
            <a:off x="1926676" y="4248270"/>
            <a:ext cx="8904090" cy="508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813" fontAlgn="base" lvl="0">
              <a:lnSpc>
                <a:spcPts val="2000"/>
              </a:lnSpc>
              <a:spcBef>
                <a:spcPct val="0"/>
              </a:spcBef>
              <a:spcAft>
                <a:spcPts val="500"/>
              </a:spcAft>
              <a:defRPr/>
            </a:pPr>
            <a:r>
              <a:rPr altLang="en-US" kern="0" lang="zh-CN" sz="1400">
                <a:cs typeface="+mn-ea"/>
                <a:sym typeface="+mn-lt"/>
              </a:rPr>
              <a:t>二是完善农村集体产权相关制度，落实农村承包地“三权分置”改革的要求，对土地承包经营权的相关规定作了完善，增加土地经营权的规定，并删除耕地使用权不得抵押的规定，以适应“三权分置”后土地经营权入市的需要</a:t>
            </a:r>
          </a:p>
        </p:txBody>
      </p:sp>
      <p:sp>
        <p:nvSpPr>
          <p:cNvPr id="17" name="圆角矩形 76">
            <a:extLst>
              <a:ext uri="{FF2B5EF4-FFF2-40B4-BE49-F238E27FC236}">
                <a16:creationId xmlns:a16="http://schemas.microsoft.com/office/drawing/2014/main" id="{002F08C2-C228-4B4F-B9A9-12DF0EA712FE}"/>
              </a:ext>
            </a:extLst>
          </p:cNvPr>
          <p:cNvSpPr/>
          <p:nvPr/>
        </p:nvSpPr>
        <p:spPr>
          <a:xfrm>
            <a:off x="1326320" y="4137365"/>
            <a:ext cx="9704352" cy="657499"/>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latin panose="020f0502020204030204" typeface="Calibri"/>
              <a:ea charset="-122" panose="02010600030101010101" pitchFamily="2" typeface="宋体"/>
              <a:cs typeface="+mn-cs"/>
            </a:endParaRPr>
          </a:p>
        </p:txBody>
      </p:sp>
      <p:grpSp>
        <p:nvGrpSpPr>
          <p:cNvPr id="18" name="组合 17">
            <a:extLst>
              <a:ext uri="{FF2B5EF4-FFF2-40B4-BE49-F238E27FC236}">
                <a16:creationId xmlns:a16="http://schemas.microsoft.com/office/drawing/2014/main" id="{AA18E2E5-2E10-4D59-9CA1-12F43A4C59C5}"/>
              </a:ext>
            </a:extLst>
          </p:cNvPr>
          <p:cNvGrpSpPr/>
          <p:nvPr/>
        </p:nvGrpSpPr>
        <p:grpSpPr>
          <a:xfrm>
            <a:off x="997571" y="4140775"/>
            <a:ext cx="657499" cy="657499"/>
            <a:chOff x="1417067" y="4277724"/>
            <a:chExt cx="657499" cy="657499"/>
          </a:xfrm>
        </p:grpSpPr>
        <p:grpSp>
          <p:nvGrpSpPr>
            <p:cNvPr id="19" name="组合 18">
              <a:extLst>
                <a:ext uri="{FF2B5EF4-FFF2-40B4-BE49-F238E27FC236}">
                  <a16:creationId xmlns:a16="http://schemas.microsoft.com/office/drawing/2014/main" id="{33E47EFF-7734-4F35-A2F2-F3042752EDE7}"/>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1" name="椭圆 20">
                <a:extLst>
                  <a:ext uri="{FF2B5EF4-FFF2-40B4-BE49-F238E27FC236}">
                    <a16:creationId xmlns:a16="http://schemas.microsoft.com/office/drawing/2014/main" id="{30EF54E2-47B7-4760-BBBC-462BBEBF1D19}"/>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sp>
            <p:nvSpPr>
              <p:cNvPr id="22" name="椭圆 21">
                <a:extLst>
                  <a:ext uri="{FF2B5EF4-FFF2-40B4-BE49-F238E27FC236}">
                    <a16:creationId xmlns:a16="http://schemas.microsoft.com/office/drawing/2014/main" id="{5ECA907A-8FE3-41CF-ABF1-8FDD7C4FA03C}"/>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grpSp>
        <p:sp>
          <p:nvSpPr>
            <p:cNvPr id="20" name="TextBox 7">
              <a:extLst>
                <a:ext uri="{FF2B5EF4-FFF2-40B4-BE49-F238E27FC236}">
                  <a16:creationId xmlns:a16="http://schemas.microsoft.com/office/drawing/2014/main" id="{8B8D9D7C-E2A7-4D4E-82D9-FA3AF0F7BCB3}"/>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latin charset="-122" pitchFamily="34" typeface="微软雅黑"/>
                  <a:ea charset="-122" pitchFamily="34" typeface="微软雅黑"/>
                  <a:cs typeface="+mn-cs"/>
                  <a:sym charset="-122" pitchFamily="34" typeface="微软雅黑"/>
                </a:rPr>
                <a:t>2</a:t>
              </a:r>
            </a:p>
          </p:txBody>
        </p:sp>
      </p:grpSp>
      <p:sp>
        <p:nvSpPr>
          <p:cNvPr id="23" name="TextBox 7">
            <a:extLst>
              <a:ext uri="{FF2B5EF4-FFF2-40B4-BE49-F238E27FC236}">
                <a16:creationId xmlns:a16="http://schemas.microsoft.com/office/drawing/2014/main" id="{9B815E4D-7AA0-4746-A81F-5EBF005F1D9A}"/>
              </a:ext>
            </a:extLst>
          </p:cNvPr>
          <p:cNvSpPr>
            <a:spLocks noChangeArrowheads="1"/>
          </p:cNvSpPr>
          <p:nvPr/>
        </p:nvSpPr>
        <p:spPr bwMode="auto">
          <a:xfrm>
            <a:off x="1926676" y="5133078"/>
            <a:ext cx="8999826" cy="508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813" fontAlgn="base" lvl="0">
              <a:lnSpc>
                <a:spcPts val="2000"/>
              </a:lnSpc>
              <a:spcBef>
                <a:spcPct val="0"/>
              </a:spcBef>
              <a:spcAft>
                <a:spcPts val="500"/>
              </a:spcAft>
              <a:defRPr/>
            </a:pPr>
            <a:r>
              <a:rPr altLang="en-US" kern="0" lang="zh-CN" sz="1400">
                <a:cs typeface="+mn-ea"/>
                <a:sym typeface="+mn-lt"/>
              </a:rPr>
              <a:t>用益物权是指权利人依法对他人的物享有占有、使用和收益的权利。第三分编规定了用益物权制度，明确了用益物权人的基本权利和义务，以及建设用地使用权、宅基地使用权、地役权等用益物权。</a:t>
            </a:r>
          </a:p>
        </p:txBody>
      </p:sp>
      <p:sp>
        <p:nvSpPr>
          <p:cNvPr id="24" name="圆角矩形 76">
            <a:extLst>
              <a:ext uri="{FF2B5EF4-FFF2-40B4-BE49-F238E27FC236}">
                <a16:creationId xmlns:a16="http://schemas.microsoft.com/office/drawing/2014/main" id="{EE72D552-178F-4C93-8F41-26810DF2BC53}"/>
              </a:ext>
            </a:extLst>
          </p:cNvPr>
          <p:cNvSpPr/>
          <p:nvPr/>
        </p:nvSpPr>
        <p:spPr>
          <a:xfrm>
            <a:off x="1326320" y="5019773"/>
            <a:ext cx="9704353" cy="657499"/>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latin panose="020f0502020204030204" typeface="Calibri"/>
              <a:ea charset="-122" panose="02010600030101010101" pitchFamily="2" typeface="宋体"/>
              <a:cs typeface="+mn-cs"/>
            </a:endParaRPr>
          </a:p>
        </p:txBody>
      </p:sp>
      <p:grpSp>
        <p:nvGrpSpPr>
          <p:cNvPr id="25" name="组合 24">
            <a:extLst>
              <a:ext uri="{FF2B5EF4-FFF2-40B4-BE49-F238E27FC236}">
                <a16:creationId xmlns:a16="http://schemas.microsoft.com/office/drawing/2014/main" id="{3BCC8C38-FAAA-4853-8B64-E072C0F04E5E}"/>
              </a:ext>
            </a:extLst>
          </p:cNvPr>
          <p:cNvGrpSpPr/>
          <p:nvPr/>
        </p:nvGrpSpPr>
        <p:grpSpPr>
          <a:xfrm>
            <a:off x="997571" y="5023183"/>
            <a:ext cx="657499" cy="657499"/>
            <a:chOff x="1417067" y="4277724"/>
            <a:chExt cx="657499" cy="657499"/>
          </a:xfrm>
        </p:grpSpPr>
        <p:grpSp>
          <p:nvGrpSpPr>
            <p:cNvPr id="26" name="组合 25">
              <a:extLst>
                <a:ext uri="{FF2B5EF4-FFF2-40B4-BE49-F238E27FC236}">
                  <a16:creationId xmlns:a16="http://schemas.microsoft.com/office/drawing/2014/main" id="{521A1043-1892-479B-8817-8F04917509C5}"/>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8" name="椭圆 27">
                <a:extLst>
                  <a:ext uri="{FF2B5EF4-FFF2-40B4-BE49-F238E27FC236}">
                    <a16:creationId xmlns:a16="http://schemas.microsoft.com/office/drawing/2014/main" id="{D8869FDC-CC21-4131-A51E-B9BF78D18A63}"/>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sp>
            <p:nvSpPr>
              <p:cNvPr id="29" name="椭圆 28">
                <a:extLst>
                  <a:ext uri="{FF2B5EF4-FFF2-40B4-BE49-F238E27FC236}">
                    <a16:creationId xmlns:a16="http://schemas.microsoft.com/office/drawing/2014/main" id="{1CA5B11D-71D8-45E3-83EC-6D183A760C6F}"/>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grpSp>
        <p:sp>
          <p:nvSpPr>
            <p:cNvPr id="27" name="TextBox 7">
              <a:extLst>
                <a:ext uri="{FF2B5EF4-FFF2-40B4-BE49-F238E27FC236}">
                  <a16:creationId xmlns:a16="http://schemas.microsoft.com/office/drawing/2014/main" id="{F52E5808-D598-480D-8FA7-CD4A394E4B1A}"/>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latin charset="-122" pitchFamily="34" typeface="微软雅黑"/>
                  <a:ea charset="-122" pitchFamily="34" typeface="微软雅黑"/>
                  <a:cs typeface="+mn-cs"/>
                  <a:sym charset="-122" pitchFamily="34" typeface="微软雅黑"/>
                </a:rPr>
                <a:t>3</a:t>
              </a:r>
            </a:p>
          </p:txBody>
        </p:sp>
      </p:grpSp>
    </p:spTree>
    <p:extLst>
      <p:ext uri="{BB962C8B-B14F-4D97-AF65-F5344CB8AC3E}">
        <p14:creationId val="328006271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21" presetSubtype="1">
                                  <p:stCondLst>
                                    <p:cond delay="0"/>
                                  </p:stCondLst>
                                  <p:childTnLst>
                                    <p:set>
                                      <p:cBhvr>
                                        <p:cTn dur="1" fill="hold" id="11">
                                          <p:stCondLst>
                                            <p:cond delay="0"/>
                                          </p:stCondLst>
                                        </p:cTn>
                                        <p:tgtEl>
                                          <p:spTgt spid="7"/>
                                        </p:tgtEl>
                                        <p:attrNameLst>
                                          <p:attrName>style.visibility</p:attrName>
                                        </p:attrNameLst>
                                      </p:cBhvr>
                                      <p:to>
                                        <p:strVal val="visible"/>
                                      </p:to>
                                    </p:set>
                                    <p:animEffect filter="wheel(1)" transition="in">
                                      <p:cBhvr>
                                        <p:cTn dur="500" id="12"/>
                                        <p:tgtEl>
                                          <p:spTgt spid="7"/>
                                        </p:tgtEl>
                                      </p:cBhvr>
                                    </p:animEffect>
                                  </p:childTnLst>
                                </p:cTn>
                              </p:par>
                            </p:childTnLst>
                          </p:cTn>
                        </p:par>
                        <p:par>
                          <p:cTn fill="hold" id="13" nodeType="afterGroup">
                            <p:stCondLst>
                              <p:cond delay="2000"/>
                            </p:stCondLst>
                            <p:childTnLst>
                              <p:par>
                                <p:cTn fill="hold" grpId="0" id="14" nodeType="after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childTnLst>
                          </p:cTn>
                        </p:par>
                        <p:par>
                          <p:cTn fill="hold" id="17" nodeType="afterGroup">
                            <p:stCondLst>
                              <p:cond delay="2500"/>
                            </p:stCondLst>
                            <p:childTnLst>
                              <p:par>
                                <p:cTn fill="hold" id="18" nodeType="after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childTnLst>
                                </p:cTn>
                              </p:par>
                            </p:childTnLst>
                          </p:cTn>
                        </p:par>
                        <p:par>
                          <p:cTn fill="hold" id="23" nodeType="afterGroup">
                            <p:stCondLst>
                              <p:cond delay="3000"/>
                            </p:stCondLst>
                            <p:childTnLst>
                              <p:par>
                                <p:cTn fill="hold" grpId="0" id="24" nodeType="afterEffect" presetClass="entr" presetID="22" presetSubtype="8">
                                  <p:stCondLst>
                                    <p:cond delay="0"/>
                                  </p:stCondLst>
                                  <p:childTnLst>
                                    <p:set>
                                      <p:cBhvr>
                                        <p:cTn dur="1" fill="hold" id="25">
                                          <p:stCondLst>
                                            <p:cond delay="0"/>
                                          </p:stCondLst>
                                        </p:cTn>
                                        <p:tgtEl>
                                          <p:spTgt spid="10"/>
                                        </p:tgtEl>
                                        <p:attrNameLst>
                                          <p:attrName>style.visibility</p:attrName>
                                        </p:attrNameLst>
                                      </p:cBhvr>
                                      <p:to>
                                        <p:strVal val="visible"/>
                                      </p:to>
                                    </p:set>
                                    <p:animEffect filter="wipe(left)" transition="in">
                                      <p:cBhvr>
                                        <p:cTn dur="500" id="26"/>
                                        <p:tgtEl>
                                          <p:spTgt spid="10"/>
                                        </p:tgtEl>
                                      </p:cBhvr>
                                    </p:animEffect>
                                  </p:childTnLst>
                                </p:cTn>
                              </p:par>
                            </p:childTnLst>
                          </p:cTn>
                        </p:par>
                        <p:par>
                          <p:cTn fill="hold" id="27" nodeType="afterGroup">
                            <p:stCondLst>
                              <p:cond delay="3500"/>
                            </p:stCondLst>
                            <p:childTnLst>
                              <p:par>
                                <p:cTn fill="hold" grpId="0" id="28" nodeType="afterEffect" presetClass="entr" presetID="53"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childTnLst>
                          </p:cTn>
                        </p:par>
                        <p:par>
                          <p:cTn fill="hold" id="33" nodeType="afterGroup">
                            <p:stCondLst>
                              <p:cond delay="4000"/>
                            </p:stCondLst>
                            <p:childTnLst>
                              <p:par>
                                <p:cTn fill="hold" id="34" nodeType="afterEffect" presetClass="entr" presetID="53"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500" fill="hold" id="36"/>
                                        <p:tgtEl>
                                          <p:spTgt spid="18"/>
                                        </p:tgtEl>
                                        <p:attrNameLst>
                                          <p:attrName>ppt_w</p:attrName>
                                        </p:attrNameLst>
                                      </p:cBhvr>
                                      <p:tavLst>
                                        <p:tav tm="0">
                                          <p:val>
                                            <p:fltVal val="0"/>
                                          </p:val>
                                        </p:tav>
                                        <p:tav tm="100000">
                                          <p:val>
                                            <p:strVal val="#ppt_w"/>
                                          </p:val>
                                        </p:tav>
                                      </p:tavLst>
                                    </p:anim>
                                    <p:anim calcmode="lin" valueType="num">
                                      <p:cBhvr>
                                        <p:cTn dur="500" fill="hold" id="37"/>
                                        <p:tgtEl>
                                          <p:spTgt spid="18"/>
                                        </p:tgtEl>
                                        <p:attrNameLst>
                                          <p:attrName>ppt_h</p:attrName>
                                        </p:attrNameLst>
                                      </p:cBhvr>
                                      <p:tavLst>
                                        <p:tav tm="0">
                                          <p:val>
                                            <p:fltVal val="0"/>
                                          </p:val>
                                        </p:tav>
                                        <p:tav tm="100000">
                                          <p:val>
                                            <p:strVal val="#ppt_h"/>
                                          </p:val>
                                        </p:tav>
                                      </p:tavLst>
                                    </p:anim>
                                    <p:animEffect filter="fade" transition="in">
                                      <p:cBhvr>
                                        <p:cTn dur="500" id="38"/>
                                        <p:tgtEl>
                                          <p:spTgt spid="18"/>
                                        </p:tgtEl>
                                      </p:cBhvr>
                                    </p:animEffect>
                                  </p:childTnLst>
                                </p:cTn>
                              </p:par>
                            </p:childTnLst>
                          </p:cTn>
                        </p:par>
                        <p:par>
                          <p:cTn fill="hold" id="39" nodeType="afterGroup">
                            <p:stCondLst>
                              <p:cond delay="4500"/>
                            </p:stCondLst>
                            <p:childTnLst>
                              <p:par>
                                <p:cTn fill="hold" grpId="0" id="40" nodeType="afterEffect" presetClass="entr" presetID="22" presetSubtype="8">
                                  <p:stCondLst>
                                    <p:cond delay="0"/>
                                  </p:stCondLst>
                                  <p:childTnLst>
                                    <p:set>
                                      <p:cBhvr>
                                        <p:cTn dur="1" fill="hold" id="41">
                                          <p:stCondLst>
                                            <p:cond delay="0"/>
                                          </p:stCondLst>
                                        </p:cTn>
                                        <p:tgtEl>
                                          <p:spTgt spid="17"/>
                                        </p:tgtEl>
                                        <p:attrNameLst>
                                          <p:attrName>style.visibility</p:attrName>
                                        </p:attrNameLst>
                                      </p:cBhvr>
                                      <p:to>
                                        <p:strVal val="visible"/>
                                      </p:to>
                                    </p:set>
                                    <p:animEffect filter="wipe(left)" transition="in">
                                      <p:cBhvr>
                                        <p:cTn dur="500" id="42"/>
                                        <p:tgtEl>
                                          <p:spTgt spid="17"/>
                                        </p:tgtEl>
                                      </p:cBhvr>
                                    </p:animEffect>
                                  </p:childTnLst>
                                </p:cTn>
                              </p:par>
                            </p:childTnLst>
                          </p:cTn>
                        </p:par>
                        <p:par>
                          <p:cTn fill="hold" id="43" nodeType="afterGroup">
                            <p:stCondLst>
                              <p:cond delay="5000"/>
                            </p:stCondLst>
                            <p:childTnLst>
                              <p:par>
                                <p:cTn fill="hold" grpId="0" id="44" nodeType="afterEffect" presetClass="entr" presetID="53" presetSubtype="0">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p:cTn dur="500" fill="hold" id="46"/>
                                        <p:tgtEl>
                                          <p:spTgt spid="16"/>
                                        </p:tgtEl>
                                        <p:attrNameLst>
                                          <p:attrName>ppt_w</p:attrName>
                                        </p:attrNameLst>
                                      </p:cBhvr>
                                      <p:tavLst>
                                        <p:tav tm="0">
                                          <p:val>
                                            <p:fltVal val="0"/>
                                          </p:val>
                                        </p:tav>
                                        <p:tav tm="100000">
                                          <p:val>
                                            <p:strVal val="#ppt_w"/>
                                          </p:val>
                                        </p:tav>
                                      </p:tavLst>
                                    </p:anim>
                                    <p:anim calcmode="lin" valueType="num">
                                      <p:cBhvr>
                                        <p:cTn dur="500" fill="hold" id="47"/>
                                        <p:tgtEl>
                                          <p:spTgt spid="16"/>
                                        </p:tgtEl>
                                        <p:attrNameLst>
                                          <p:attrName>ppt_h</p:attrName>
                                        </p:attrNameLst>
                                      </p:cBhvr>
                                      <p:tavLst>
                                        <p:tav tm="0">
                                          <p:val>
                                            <p:fltVal val="0"/>
                                          </p:val>
                                        </p:tav>
                                        <p:tav tm="100000">
                                          <p:val>
                                            <p:strVal val="#ppt_h"/>
                                          </p:val>
                                        </p:tav>
                                      </p:tavLst>
                                    </p:anim>
                                    <p:animEffect filter="fade" transition="in">
                                      <p:cBhvr>
                                        <p:cTn dur="500" id="48"/>
                                        <p:tgtEl>
                                          <p:spTgt spid="16"/>
                                        </p:tgtEl>
                                      </p:cBhvr>
                                    </p:animEffect>
                                  </p:childTnLst>
                                </p:cTn>
                              </p:par>
                            </p:childTnLst>
                          </p:cTn>
                        </p:par>
                        <p:par>
                          <p:cTn fill="hold" id="49" nodeType="afterGroup">
                            <p:stCondLst>
                              <p:cond delay="5500"/>
                            </p:stCondLst>
                            <p:childTnLst>
                              <p:par>
                                <p:cTn fill="hold" id="50" nodeType="afterEffect" presetClass="entr" presetID="53" presetSubtype="0">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p:cTn dur="500" fill="hold" id="52"/>
                                        <p:tgtEl>
                                          <p:spTgt spid="25"/>
                                        </p:tgtEl>
                                        <p:attrNameLst>
                                          <p:attrName>ppt_w</p:attrName>
                                        </p:attrNameLst>
                                      </p:cBhvr>
                                      <p:tavLst>
                                        <p:tav tm="0">
                                          <p:val>
                                            <p:fltVal val="0"/>
                                          </p:val>
                                        </p:tav>
                                        <p:tav tm="100000">
                                          <p:val>
                                            <p:strVal val="#ppt_w"/>
                                          </p:val>
                                        </p:tav>
                                      </p:tavLst>
                                    </p:anim>
                                    <p:anim calcmode="lin" valueType="num">
                                      <p:cBhvr>
                                        <p:cTn dur="500" fill="hold" id="53"/>
                                        <p:tgtEl>
                                          <p:spTgt spid="25"/>
                                        </p:tgtEl>
                                        <p:attrNameLst>
                                          <p:attrName>ppt_h</p:attrName>
                                        </p:attrNameLst>
                                      </p:cBhvr>
                                      <p:tavLst>
                                        <p:tav tm="0">
                                          <p:val>
                                            <p:fltVal val="0"/>
                                          </p:val>
                                        </p:tav>
                                        <p:tav tm="100000">
                                          <p:val>
                                            <p:strVal val="#ppt_h"/>
                                          </p:val>
                                        </p:tav>
                                      </p:tavLst>
                                    </p:anim>
                                    <p:animEffect filter="fade" transition="in">
                                      <p:cBhvr>
                                        <p:cTn dur="500" id="54"/>
                                        <p:tgtEl>
                                          <p:spTgt spid="25"/>
                                        </p:tgtEl>
                                      </p:cBhvr>
                                    </p:animEffect>
                                  </p:childTnLst>
                                </p:cTn>
                              </p:par>
                            </p:childTnLst>
                          </p:cTn>
                        </p:par>
                        <p:par>
                          <p:cTn fill="hold" id="55" nodeType="afterGroup">
                            <p:stCondLst>
                              <p:cond delay="6000"/>
                            </p:stCondLst>
                            <p:childTnLst>
                              <p:par>
                                <p:cTn fill="hold" grpId="0" id="56" nodeType="afterEffect" presetClass="entr" presetID="22" presetSubtype="8">
                                  <p:stCondLst>
                                    <p:cond delay="0"/>
                                  </p:stCondLst>
                                  <p:childTnLst>
                                    <p:set>
                                      <p:cBhvr>
                                        <p:cTn dur="1" fill="hold" id="57">
                                          <p:stCondLst>
                                            <p:cond delay="0"/>
                                          </p:stCondLst>
                                        </p:cTn>
                                        <p:tgtEl>
                                          <p:spTgt spid="24"/>
                                        </p:tgtEl>
                                        <p:attrNameLst>
                                          <p:attrName>style.visibility</p:attrName>
                                        </p:attrNameLst>
                                      </p:cBhvr>
                                      <p:to>
                                        <p:strVal val="visible"/>
                                      </p:to>
                                    </p:set>
                                    <p:animEffect filter="wipe(left)" transition="in">
                                      <p:cBhvr>
                                        <p:cTn dur="500" id="58"/>
                                        <p:tgtEl>
                                          <p:spTgt spid="24"/>
                                        </p:tgtEl>
                                      </p:cBhvr>
                                    </p:animEffect>
                                  </p:childTnLst>
                                </p:cTn>
                              </p:par>
                            </p:childTnLst>
                          </p:cTn>
                        </p:par>
                        <p:par>
                          <p:cTn fill="hold" id="59" nodeType="afterGroup">
                            <p:stCondLst>
                              <p:cond delay="6500"/>
                            </p:stCondLst>
                            <p:childTnLst>
                              <p:par>
                                <p:cTn fill="hold" grpId="0" id="60" nodeType="afterEffect" presetClass="entr" presetID="53"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500" fill="hold" id="62"/>
                                        <p:tgtEl>
                                          <p:spTgt spid="23"/>
                                        </p:tgtEl>
                                        <p:attrNameLst>
                                          <p:attrName>ppt_w</p:attrName>
                                        </p:attrNameLst>
                                      </p:cBhvr>
                                      <p:tavLst>
                                        <p:tav tm="0">
                                          <p:val>
                                            <p:fltVal val="0"/>
                                          </p:val>
                                        </p:tav>
                                        <p:tav tm="100000">
                                          <p:val>
                                            <p:strVal val="#ppt_w"/>
                                          </p:val>
                                        </p:tav>
                                      </p:tavLst>
                                    </p:anim>
                                    <p:anim calcmode="lin" valueType="num">
                                      <p:cBhvr>
                                        <p:cTn dur="500" fill="hold" id="63"/>
                                        <p:tgtEl>
                                          <p:spTgt spid="23"/>
                                        </p:tgtEl>
                                        <p:attrNameLst>
                                          <p:attrName>ppt_h</p:attrName>
                                        </p:attrNameLst>
                                      </p:cBhvr>
                                      <p:tavLst>
                                        <p:tav tm="0">
                                          <p:val>
                                            <p:fltVal val="0"/>
                                          </p:val>
                                        </p:tav>
                                        <p:tav tm="100000">
                                          <p:val>
                                            <p:strVal val="#ppt_h"/>
                                          </p:val>
                                        </p:tav>
                                      </p:tavLst>
                                    </p:anim>
                                    <p:animEffect filter="fade" transition="in">
                                      <p:cBhvr>
                                        <p:cTn dur="500" id="6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6"/>
      <p:bldP grpId="0" spid="17"/>
      <p:bldP grpId="0" spid="23"/>
      <p:bldP grpId="0" spid="24"/>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8E871E1E-1BDC-46A3-AF16-538B93B30D4B}"/>
              </a:ext>
            </a:extLst>
          </p:cNvPr>
          <p:cNvGrpSpPr/>
          <p:nvPr/>
        </p:nvGrpSpPr>
        <p:grpSpPr>
          <a:xfrm>
            <a:off x="671735" y="1654940"/>
            <a:ext cx="1826259" cy="1363753"/>
            <a:chOff x="1077252" y="2742843"/>
            <a:chExt cx="1858291" cy="1387673"/>
          </a:xfrm>
        </p:grpSpPr>
        <p:sp>
          <p:nvSpPr>
            <p:cNvPr id="4" name="任意多边形 86">
              <a:extLst>
                <a:ext uri="{FF2B5EF4-FFF2-40B4-BE49-F238E27FC236}">
                  <a16:creationId xmlns:a16="http://schemas.microsoft.com/office/drawing/2014/main" id="{B3DFF78D-7A93-4204-A480-FC6DCE9D4997}"/>
                </a:ext>
              </a:extLst>
            </p:cNvPr>
            <p:cNvSpPr/>
            <p:nvPr/>
          </p:nvSpPr>
          <p:spPr bwMode="auto">
            <a:xfrm rot="16200000">
              <a:off x="1312561" y="2507534"/>
              <a:ext cx="1387673" cy="1858291"/>
            </a:xfrm>
            <a:custGeom>
              <a:gdLst>
                <a:gd fmla="*/ 881353 w 1762708" name="T0"/>
                <a:gd fmla="*/ 0 h 2331146" name="T1"/>
                <a:gd fmla="*/ 881354 w 1762708" name="T2"/>
                <a:gd fmla="*/ 0 h 2331146" name="T3"/>
                <a:gd fmla="*/ 881354 w 1762708" name="T4"/>
                <a:gd fmla="*/ 0 h 2331146" name="T5"/>
                <a:gd fmla="*/ 1762708 w 1762708" name="T6"/>
                <a:gd fmla="*/ 881354 h 2331146" name="T7"/>
                <a:gd fmla="*/ 1374127 w 1762708" name="T8"/>
                <a:gd fmla="*/ 1612187 h 2331146" name="T9"/>
                <a:gd fmla="*/ 1372283 w 1762708" name="T10"/>
                <a:gd fmla="*/ 1613188 h 2331146" name="T11"/>
                <a:gd fmla="*/ 1372283 w 1762708" name="T12"/>
                <a:gd fmla="*/ 1855121 h 2331146" name="T13"/>
                <a:gd fmla="*/ 1503445 w 1762708" name="T14"/>
                <a:gd fmla="*/ 1855121 h 2331146" name="T15"/>
                <a:gd fmla="*/ 881353 w 1762708" name="T16"/>
                <a:gd fmla="*/ 2331146 h 2331146" name="T17"/>
                <a:gd fmla="*/ 259261 w 1762708" name="T18"/>
                <a:gd fmla="*/ 1855121 h 2331146" name="T19"/>
                <a:gd fmla="*/ 390423 w 1762708" name="T20"/>
                <a:gd fmla="*/ 1855121 h 2331146" name="T21"/>
                <a:gd fmla="*/ 390423 w 1762708" name="T22"/>
                <a:gd fmla="*/ 1613187 h 2331146" name="T23"/>
                <a:gd fmla="*/ 388581 w 1762708" name="T24"/>
                <a:gd fmla="*/ 1612187 h 2331146" name="T25"/>
                <a:gd fmla="*/ 0 w 1762708" name="T26"/>
                <a:gd fmla="*/ 881354 h 2331146" name="T27"/>
                <a:gd fmla="*/ 703731 w 1762708" name="T28"/>
                <a:gd fmla="*/ 17906 h 2331146" name="T29"/>
                <a:gd fmla="*/ 717461 w 1762708" name="T30"/>
                <a:gd fmla="*/ 16522 h 2331146" name="T31"/>
                <a:gd fmla="*/ 717462 w 1762708" name="T32"/>
                <a:gd fmla="*/ 16522 h 2331146" name="T33"/>
                <a:gd fmla="*/ 881353 w 1762708" name="T34"/>
                <a:gd fmla="*/ 0 h 233114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31146" w="1762707">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gradFill>
            <a:ln>
              <a:noFill/>
            </a:ln>
          </p:spPr>
          <p:txBody>
            <a:bodyPr bIns="27213" lIns="54426" rIns="54426" tIns="27213"/>
            <a:lstStyle>
              <a:defPPr>
                <a:defRPr lang="zh-CN"/>
              </a:defPPr>
              <a:lvl1pPr algn="l" defTabSz="966788" fontAlgn="base"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1pPr>
              <a:lvl2pPr algn="l" defTabSz="966788" fontAlgn="base" indent="-25400" marL="482600"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2pPr>
              <a:lvl3pPr algn="l" defTabSz="966788" fontAlgn="base" indent="-52388" marL="966788"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3pPr>
              <a:lvl4pPr algn="l" defTabSz="966788" fontAlgn="base" indent="-79375" marL="1450975"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4pPr>
              <a:lvl5pPr algn="l" defTabSz="966788" fontAlgn="base" indent="-106363" marL="1935163"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9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9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9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900">
                  <a:solidFill>
                    <a:schemeClr val="tx1"/>
                  </a:solidFill>
                  <a:latin charset="0" panose="020b0604020202020204" pitchFamily="34" typeface="Arial"/>
                  <a:ea charset="-122" panose="02010600030101010101" pitchFamily="2" typeface="宋体"/>
                  <a:cs typeface="+mn-cs"/>
                </a:defRPr>
              </a:lvl9pPr>
            </a:lstStyle>
            <a:p>
              <a:endParaRPr altLang="en-US" lang="zh-CN" sz="1425"/>
            </a:p>
          </p:txBody>
        </p:sp>
        <p:sp>
          <p:nvSpPr>
            <p:cNvPr id="5" name="椭圆 4">
              <a:extLst>
                <a:ext uri="{FF2B5EF4-FFF2-40B4-BE49-F238E27FC236}">
                  <a16:creationId xmlns:a16="http://schemas.microsoft.com/office/drawing/2014/main" id="{189C7D09-27A9-47BE-BF8E-51580490CF9C}"/>
                </a:ext>
              </a:extLst>
            </p:cNvPr>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gra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p:spPr>
          <p:txBody>
            <a:bodyPr anchor="ctr" bIns="27213" lIns="54426" rIns="54426" tIns="27213"/>
            <a:lstStyle>
              <a:defPPr>
                <a:defRPr lang="zh-CN"/>
              </a:defPPr>
              <a:lvl1pPr algn="l" defTabSz="966788" fontAlgn="base"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1pPr>
              <a:lvl2pPr algn="l" defTabSz="966788" fontAlgn="base" indent="-25400" marL="482600"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2pPr>
              <a:lvl3pPr algn="l" defTabSz="966788" fontAlgn="base" indent="-52388" marL="966788"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3pPr>
              <a:lvl4pPr algn="l" defTabSz="966788" fontAlgn="base" indent="-79375" marL="1450975"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4pPr>
              <a:lvl5pPr algn="l" defTabSz="966788" fontAlgn="base" indent="-106363" marL="1935163"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9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9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9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900">
                  <a:solidFill>
                    <a:schemeClr val="tx1"/>
                  </a:solidFill>
                  <a:latin charset="0" panose="020b0604020202020204" pitchFamily="34" typeface="Arial"/>
                  <a:ea charset="-122" panose="02010600030101010101" pitchFamily="2" typeface="宋体"/>
                  <a:cs typeface="+mn-cs"/>
                </a:defRPr>
              </a:lvl9pPr>
            </a:lstStyle>
            <a:p>
              <a:pPr algn="ctr" fontAlgn="auto">
                <a:spcBef>
                  <a:spcPct val="0"/>
                </a:spcBef>
                <a:spcAft>
                  <a:spcPct val="0"/>
                </a:spcAft>
                <a:defRPr/>
              </a:pPr>
              <a:endParaRPr altLang="en-US" kern="0" lang="zh-CN" sz="1425">
                <a:solidFill>
                  <a:prstClr val="white"/>
                </a:solidFill>
                <a:latin panose="020f0502020204030204" typeface="Calibri"/>
              </a:endParaRPr>
            </a:p>
          </p:txBody>
        </p:sp>
        <p:sp>
          <p:nvSpPr>
            <p:cNvPr id="6" name="文本框 19">
              <a:extLst>
                <a:ext uri="{FF2B5EF4-FFF2-40B4-BE49-F238E27FC236}">
                  <a16:creationId xmlns:a16="http://schemas.microsoft.com/office/drawing/2014/main" id="{59E2EDFD-FED2-4B48-9BAE-53EFD89B220F}"/>
                </a:ext>
              </a:extLst>
            </p:cNvPr>
            <p:cNvSpPr txBox="1"/>
            <p:nvPr/>
          </p:nvSpPr>
          <p:spPr>
            <a:xfrm>
              <a:off x="1421173" y="3059387"/>
              <a:ext cx="731053" cy="799731"/>
            </a:xfrm>
            <a:prstGeom prst="rect">
              <a:avLst/>
            </a:prstGeom>
            <a:noFill/>
          </p:spPr>
          <p:txBody>
            <a:bodyPr bIns="27213" lIns="54426" rIns="54426" tIns="27213" wrap="none">
              <a:spAutoFit/>
            </a:bodyPr>
            <a:lstStyle>
              <a:defPPr>
                <a:defRPr lang="zh-CN"/>
              </a:defPPr>
              <a:lvl1pPr algn="l" defTabSz="966788" fontAlgn="base"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1pPr>
              <a:lvl2pPr algn="l" defTabSz="966788" fontAlgn="base" indent="-25400" marL="482600"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2pPr>
              <a:lvl3pPr algn="l" defTabSz="966788" fontAlgn="base" indent="-52388" marL="966788"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3pPr>
              <a:lvl4pPr algn="l" defTabSz="966788" fontAlgn="base" indent="-79375" marL="1450975"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4pPr>
              <a:lvl5pPr algn="l" defTabSz="966788" fontAlgn="base" indent="-106363" marL="1935163" rtl="0">
                <a:spcBef>
                  <a:spcPct val="0"/>
                </a:spcBef>
                <a:spcAft>
                  <a:spcPct val="0"/>
                </a:spcAft>
                <a:defRPr kern="1200" sz="19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9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9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9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900">
                  <a:solidFill>
                    <a:schemeClr val="tx1"/>
                  </a:solidFill>
                  <a:latin charset="0" panose="020b0604020202020204" pitchFamily="34" typeface="Arial"/>
                  <a:ea charset="-122" panose="02010600030101010101" pitchFamily="2" typeface="宋体"/>
                  <a:cs typeface="+mn-cs"/>
                </a:defRPr>
              </a:lvl9pPr>
            </a:lstStyle>
            <a:p>
              <a:pPr algn="ctr" fontAlgn="auto">
                <a:spcBef>
                  <a:spcPct val="0"/>
                </a:spcBef>
                <a:spcAft>
                  <a:spcPct val="0"/>
                </a:spcAft>
                <a:defRPr/>
              </a:pPr>
              <a:r>
                <a:rPr altLang="en-US" b="1" lang="zh-CN" sz="2400">
                  <a:solidFill>
                    <a:srgbClr val="C00000"/>
                  </a:solidFill>
                  <a:latin charset="-122" pitchFamily="34" typeface="微软雅黑"/>
                  <a:ea charset="-122" pitchFamily="34" typeface="微软雅黑"/>
                </a:rPr>
                <a:t>用益</a:t>
              </a:r>
            </a:p>
            <a:p>
              <a:pPr algn="ctr" fontAlgn="auto">
                <a:spcBef>
                  <a:spcPct val="0"/>
                </a:spcBef>
                <a:spcAft>
                  <a:spcPct val="0"/>
                </a:spcAft>
                <a:defRPr/>
              </a:pPr>
              <a:r>
                <a:rPr altLang="en-US" b="1" lang="zh-CN" sz="2400">
                  <a:solidFill>
                    <a:srgbClr val="C00000"/>
                  </a:solidFill>
                  <a:latin charset="-122" pitchFamily="34" typeface="微软雅黑"/>
                  <a:ea charset="-122" pitchFamily="34" typeface="微软雅黑"/>
                </a:rPr>
                <a:t>物权</a:t>
              </a:r>
            </a:p>
          </p:txBody>
        </p:sp>
      </p:grpSp>
      <p:sp>
        <p:nvSpPr>
          <p:cNvPr id="7" name="矩形 6">
            <a:extLst>
              <a:ext uri="{FF2B5EF4-FFF2-40B4-BE49-F238E27FC236}">
                <a16:creationId xmlns:a16="http://schemas.microsoft.com/office/drawing/2014/main" id="{F7BA32D2-C977-4BC6-831B-419E69150275}"/>
              </a:ext>
            </a:extLst>
          </p:cNvPr>
          <p:cNvSpPr/>
          <p:nvPr/>
        </p:nvSpPr>
        <p:spPr>
          <a:xfrm>
            <a:off x="2662120" y="1814268"/>
            <a:ext cx="8368553" cy="1012849"/>
          </a:xfrm>
          <a:prstGeom prst="rect">
            <a:avLst/>
          </a:prstGeom>
          <a:solidFill>
            <a:srgbClr val="C00000"/>
          </a:solid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chemeClr val="bg1"/>
              </a:solidFill>
              <a:latin charset="-122" pitchFamily="34" typeface="微软雅黑"/>
              <a:ea charset="-122" pitchFamily="34" typeface="微软雅黑"/>
              <a:sym charset="-122" panose="020b0400000000000000" pitchFamily="34" typeface="思源黑体 CN Normal"/>
            </a:endParaRPr>
          </a:p>
        </p:txBody>
      </p:sp>
      <p:sp>
        <p:nvSpPr>
          <p:cNvPr id="8" name="矩形 7">
            <a:extLst>
              <a:ext uri="{FF2B5EF4-FFF2-40B4-BE49-F238E27FC236}">
                <a16:creationId xmlns:a16="http://schemas.microsoft.com/office/drawing/2014/main" id="{4B8FC7F8-2E86-41C5-9FB2-B8FB12E39449}"/>
              </a:ext>
            </a:extLst>
          </p:cNvPr>
          <p:cNvSpPr/>
          <p:nvPr/>
        </p:nvSpPr>
        <p:spPr>
          <a:xfrm>
            <a:off x="2714205" y="1858348"/>
            <a:ext cx="8264382" cy="1005840"/>
          </a:xfrm>
          <a:prstGeom prst="rect">
            <a:avLst/>
          </a:prstGeom>
        </p:spPr>
        <p:txBody>
          <a:bodyPr wrap="square">
            <a:spAutoFit/>
          </a:bodyPr>
          <a:lstStyle/>
          <a:p>
            <a:pPr defTabSz="912813" fontAlgn="base" lvl="0">
              <a:spcBef>
                <a:spcPct val="0"/>
              </a:spcBef>
              <a:spcAft>
                <a:spcPts val="500"/>
              </a:spcAft>
              <a:defRPr/>
            </a:pPr>
            <a:r>
              <a:rPr altLang="en-US" kern="0" lang="zh-CN" sz="2000">
                <a:solidFill>
                  <a:prstClr val="white"/>
                </a:solidFill>
                <a:cs typeface="+mn-ea"/>
                <a:sym typeface="+mn-lt"/>
              </a:rPr>
              <a:t>用益物权是指权利人依法对他人的物享有占有、使用和收益的权利。第三分编规定了用益物权制度，明确了用益物权人的基本权利和义务，以及建设用地使用权、宅基地使用权、地役权等用益物权。</a:t>
            </a:r>
          </a:p>
        </p:txBody>
      </p:sp>
      <p:sp>
        <p:nvSpPr>
          <p:cNvPr id="9" name="TextBox 7">
            <a:extLst>
              <a:ext uri="{FF2B5EF4-FFF2-40B4-BE49-F238E27FC236}">
                <a16:creationId xmlns:a16="http://schemas.microsoft.com/office/drawing/2014/main" id="{D2E79624-9FEE-4F58-9101-1C373130A503}"/>
              </a:ext>
            </a:extLst>
          </p:cNvPr>
          <p:cNvSpPr>
            <a:spLocks noChangeArrowheads="1"/>
          </p:cNvSpPr>
          <p:nvPr/>
        </p:nvSpPr>
        <p:spPr bwMode="auto">
          <a:xfrm>
            <a:off x="1962652" y="3408336"/>
            <a:ext cx="8963850"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defRPr/>
            </a:pPr>
            <a:r>
              <a:rPr altLang="en-US" lang="zh-CN" sz="1600">
                <a:cs typeface="+mn-ea"/>
                <a:sym typeface="+mn-lt"/>
              </a:rPr>
              <a:t>第三百六十一条、第三百六十三条考虑到农村集体建设用地和宅基地制度改革正在推进过程中，草案与土地管理法等作了衔接性规定</a:t>
            </a:r>
          </a:p>
        </p:txBody>
      </p:sp>
      <p:sp>
        <p:nvSpPr>
          <p:cNvPr id="10" name="圆角矩形 76">
            <a:extLst>
              <a:ext uri="{FF2B5EF4-FFF2-40B4-BE49-F238E27FC236}">
                <a16:creationId xmlns:a16="http://schemas.microsoft.com/office/drawing/2014/main" id="{1FE2C000-BA50-40F0-A91E-9A415FA20FA6}"/>
              </a:ext>
            </a:extLst>
          </p:cNvPr>
          <p:cNvSpPr/>
          <p:nvPr/>
        </p:nvSpPr>
        <p:spPr>
          <a:xfrm>
            <a:off x="1326320" y="3314468"/>
            <a:ext cx="9704350" cy="657499"/>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latin panose="020f0502020204030204" typeface="Calibri"/>
              <a:ea charset="-122" panose="02010600030101010101" pitchFamily="2" typeface="宋体"/>
              <a:cs typeface="+mn-cs"/>
            </a:endParaRPr>
          </a:p>
        </p:txBody>
      </p:sp>
      <p:grpSp>
        <p:nvGrpSpPr>
          <p:cNvPr id="11" name="组合 10">
            <a:extLst>
              <a:ext uri="{FF2B5EF4-FFF2-40B4-BE49-F238E27FC236}">
                <a16:creationId xmlns:a16="http://schemas.microsoft.com/office/drawing/2014/main" id="{CA182866-AD07-48B3-BEA9-0C78B9130F14}"/>
              </a:ext>
            </a:extLst>
          </p:cNvPr>
          <p:cNvGrpSpPr/>
          <p:nvPr/>
        </p:nvGrpSpPr>
        <p:grpSpPr>
          <a:xfrm>
            <a:off x="997571" y="3317878"/>
            <a:ext cx="657499" cy="657499"/>
            <a:chOff x="1417067" y="4277724"/>
            <a:chExt cx="657499" cy="657499"/>
          </a:xfrm>
        </p:grpSpPr>
        <p:grpSp>
          <p:nvGrpSpPr>
            <p:cNvPr id="12" name="组合 11">
              <a:extLst>
                <a:ext uri="{FF2B5EF4-FFF2-40B4-BE49-F238E27FC236}">
                  <a16:creationId xmlns:a16="http://schemas.microsoft.com/office/drawing/2014/main" id="{E24ADE24-D9AD-4673-A727-B9C05A3A9A62}"/>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4" name="椭圆 13">
                <a:extLst>
                  <a:ext uri="{FF2B5EF4-FFF2-40B4-BE49-F238E27FC236}">
                    <a16:creationId xmlns:a16="http://schemas.microsoft.com/office/drawing/2014/main" id="{25B3EF63-6108-435C-ADB3-091402A56A68}"/>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sp>
            <p:nvSpPr>
              <p:cNvPr id="15" name="椭圆 14">
                <a:extLst>
                  <a:ext uri="{FF2B5EF4-FFF2-40B4-BE49-F238E27FC236}">
                    <a16:creationId xmlns:a16="http://schemas.microsoft.com/office/drawing/2014/main" id="{5DC2CB75-D517-42CE-8E2C-E4518F6C3639}"/>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grpSp>
        <p:sp>
          <p:nvSpPr>
            <p:cNvPr id="13" name="TextBox 7">
              <a:extLst>
                <a:ext uri="{FF2B5EF4-FFF2-40B4-BE49-F238E27FC236}">
                  <a16:creationId xmlns:a16="http://schemas.microsoft.com/office/drawing/2014/main" id="{A4B778E7-6535-4C53-A249-375EBC8BA570}"/>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latin charset="-122" pitchFamily="34" typeface="微软雅黑"/>
                  <a:ea charset="-122" pitchFamily="34" typeface="微软雅黑"/>
                  <a:cs typeface="+mn-cs"/>
                  <a:sym charset="-122" pitchFamily="34" typeface="微软雅黑"/>
                </a:rPr>
                <a:t>4</a:t>
              </a:r>
            </a:p>
          </p:txBody>
        </p:sp>
      </p:grpSp>
      <p:sp>
        <p:nvSpPr>
          <p:cNvPr id="16" name="TextBox 7">
            <a:extLst>
              <a:ext uri="{FF2B5EF4-FFF2-40B4-BE49-F238E27FC236}">
                <a16:creationId xmlns:a16="http://schemas.microsoft.com/office/drawing/2014/main" id="{FBC1F720-289D-471B-AEE8-02020C17C7E2}"/>
              </a:ext>
            </a:extLst>
          </p:cNvPr>
          <p:cNvSpPr>
            <a:spLocks noChangeArrowheads="1"/>
          </p:cNvSpPr>
          <p:nvPr/>
        </p:nvSpPr>
        <p:spPr bwMode="auto">
          <a:xfrm>
            <a:off x="1926676" y="4248270"/>
            <a:ext cx="8904090" cy="508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813" fontAlgn="base">
              <a:lnSpc>
                <a:spcPts val="2000"/>
              </a:lnSpc>
              <a:spcBef>
                <a:spcPct val="0"/>
              </a:spcBef>
              <a:spcAft>
                <a:spcPts val="500"/>
              </a:spcAft>
              <a:defRPr/>
            </a:pPr>
            <a:r>
              <a:rPr altLang="en-US" lang="zh-CN" sz="1600">
                <a:cs typeface="+mn-ea"/>
                <a:sym typeface="+mn-lt"/>
              </a:rPr>
              <a:t>第二编第十四章三是为贯彻党的十九大提出的加快建立多主体供给、多渠道保障住房制度的要求，增加规定“居住权”这一新型用益物权，</a:t>
            </a:r>
          </a:p>
        </p:txBody>
      </p:sp>
      <p:sp>
        <p:nvSpPr>
          <p:cNvPr id="17" name="圆角矩形 76">
            <a:extLst>
              <a:ext uri="{FF2B5EF4-FFF2-40B4-BE49-F238E27FC236}">
                <a16:creationId xmlns:a16="http://schemas.microsoft.com/office/drawing/2014/main" id="{002F08C2-C228-4B4F-B9A9-12DF0EA712FE}"/>
              </a:ext>
            </a:extLst>
          </p:cNvPr>
          <p:cNvSpPr/>
          <p:nvPr/>
        </p:nvSpPr>
        <p:spPr>
          <a:xfrm>
            <a:off x="1326320" y="4137365"/>
            <a:ext cx="9704352" cy="657499"/>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latin panose="020f0502020204030204" typeface="Calibri"/>
              <a:ea charset="-122" panose="02010600030101010101" pitchFamily="2" typeface="宋体"/>
              <a:cs typeface="+mn-cs"/>
            </a:endParaRPr>
          </a:p>
        </p:txBody>
      </p:sp>
      <p:grpSp>
        <p:nvGrpSpPr>
          <p:cNvPr id="18" name="组合 17">
            <a:extLst>
              <a:ext uri="{FF2B5EF4-FFF2-40B4-BE49-F238E27FC236}">
                <a16:creationId xmlns:a16="http://schemas.microsoft.com/office/drawing/2014/main" id="{AA18E2E5-2E10-4D59-9CA1-12F43A4C59C5}"/>
              </a:ext>
            </a:extLst>
          </p:cNvPr>
          <p:cNvGrpSpPr/>
          <p:nvPr/>
        </p:nvGrpSpPr>
        <p:grpSpPr>
          <a:xfrm>
            <a:off x="997571" y="4140775"/>
            <a:ext cx="657499" cy="657499"/>
            <a:chOff x="1417067" y="4277724"/>
            <a:chExt cx="657499" cy="657499"/>
          </a:xfrm>
        </p:grpSpPr>
        <p:grpSp>
          <p:nvGrpSpPr>
            <p:cNvPr id="19" name="组合 18">
              <a:extLst>
                <a:ext uri="{FF2B5EF4-FFF2-40B4-BE49-F238E27FC236}">
                  <a16:creationId xmlns:a16="http://schemas.microsoft.com/office/drawing/2014/main" id="{33E47EFF-7734-4F35-A2F2-F3042752EDE7}"/>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1" name="椭圆 20">
                <a:extLst>
                  <a:ext uri="{FF2B5EF4-FFF2-40B4-BE49-F238E27FC236}">
                    <a16:creationId xmlns:a16="http://schemas.microsoft.com/office/drawing/2014/main" id="{30EF54E2-47B7-4760-BBBC-462BBEBF1D19}"/>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sp>
            <p:nvSpPr>
              <p:cNvPr id="22" name="椭圆 21">
                <a:extLst>
                  <a:ext uri="{FF2B5EF4-FFF2-40B4-BE49-F238E27FC236}">
                    <a16:creationId xmlns:a16="http://schemas.microsoft.com/office/drawing/2014/main" id="{5ECA907A-8FE3-41CF-ABF1-8FDD7C4FA03C}"/>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grpSp>
        <p:sp>
          <p:nvSpPr>
            <p:cNvPr id="20" name="TextBox 7">
              <a:extLst>
                <a:ext uri="{FF2B5EF4-FFF2-40B4-BE49-F238E27FC236}">
                  <a16:creationId xmlns:a16="http://schemas.microsoft.com/office/drawing/2014/main" id="{8B8D9D7C-E2A7-4D4E-82D9-FA3AF0F7BCB3}"/>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latin charset="-122" pitchFamily="34" typeface="微软雅黑"/>
                  <a:ea charset="-122" pitchFamily="34" typeface="微软雅黑"/>
                  <a:cs typeface="+mn-cs"/>
                  <a:sym charset="-122" pitchFamily="34" typeface="微软雅黑"/>
                </a:rPr>
                <a:t>5</a:t>
              </a:r>
            </a:p>
          </p:txBody>
        </p:sp>
      </p:grpSp>
      <p:sp>
        <p:nvSpPr>
          <p:cNvPr id="23" name="TextBox 7">
            <a:extLst>
              <a:ext uri="{FF2B5EF4-FFF2-40B4-BE49-F238E27FC236}">
                <a16:creationId xmlns:a16="http://schemas.microsoft.com/office/drawing/2014/main" id="{9B815E4D-7AA0-4746-A81F-5EBF005F1D9A}"/>
              </a:ext>
            </a:extLst>
          </p:cNvPr>
          <p:cNvSpPr>
            <a:spLocks noChangeArrowheads="1"/>
          </p:cNvSpPr>
          <p:nvPr/>
        </p:nvSpPr>
        <p:spPr bwMode="auto">
          <a:xfrm>
            <a:off x="1926676" y="5133078"/>
            <a:ext cx="8999826" cy="508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813" fontAlgn="base" lvl="0">
              <a:lnSpc>
                <a:spcPts val="2000"/>
              </a:lnSpc>
              <a:spcBef>
                <a:spcPct val="0"/>
              </a:spcBef>
              <a:spcAft>
                <a:spcPts val="500"/>
              </a:spcAft>
              <a:defRPr/>
            </a:pPr>
            <a:r>
              <a:rPr altLang="en-US" kern="0" lang="zh-CN" sz="1600">
                <a:cs typeface="+mn-ea"/>
                <a:sym typeface="+mn-lt"/>
              </a:rPr>
              <a:t>明确居住权原则上无偿设立，居住权人有权按照合同约定或者遗嘱，经登记占有、使用他人的住宅，以满足其稳定的生活居住需要</a:t>
            </a:r>
          </a:p>
        </p:txBody>
      </p:sp>
      <p:sp>
        <p:nvSpPr>
          <p:cNvPr id="24" name="圆角矩形 76">
            <a:extLst>
              <a:ext uri="{FF2B5EF4-FFF2-40B4-BE49-F238E27FC236}">
                <a16:creationId xmlns:a16="http://schemas.microsoft.com/office/drawing/2014/main" id="{EE72D552-178F-4C93-8F41-26810DF2BC53}"/>
              </a:ext>
            </a:extLst>
          </p:cNvPr>
          <p:cNvSpPr/>
          <p:nvPr/>
        </p:nvSpPr>
        <p:spPr>
          <a:xfrm>
            <a:off x="1326320" y="5019773"/>
            <a:ext cx="9704353" cy="657499"/>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latin panose="020f0502020204030204" typeface="Calibri"/>
              <a:ea charset="-122" panose="02010600030101010101" pitchFamily="2" typeface="宋体"/>
              <a:cs typeface="+mn-cs"/>
            </a:endParaRPr>
          </a:p>
        </p:txBody>
      </p:sp>
      <p:grpSp>
        <p:nvGrpSpPr>
          <p:cNvPr id="25" name="组合 24">
            <a:extLst>
              <a:ext uri="{FF2B5EF4-FFF2-40B4-BE49-F238E27FC236}">
                <a16:creationId xmlns:a16="http://schemas.microsoft.com/office/drawing/2014/main" id="{3BCC8C38-FAAA-4853-8B64-E072C0F04E5E}"/>
              </a:ext>
            </a:extLst>
          </p:cNvPr>
          <p:cNvGrpSpPr/>
          <p:nvPr/>
        </p:nvGrpSpPr>
        <p:grpSpPr>
          <a:xfrm>
            <a:off x="997571" y="5023183"/>
            <a:ext cx="657499" cy="657499"/>
            <a:chOff x="1417067" y="4277724"/>
            <a:chExt cx="657499" cy="657499"/>
          </a:xfrm>
        </p:grpSpPr>
        <p:grpSp>
          <p:nvGrpSpPr>
            <p:cNvPr id="26" name="组合 25">
              <a:extLst>
                <a:ext uri="{FF2B5EF4-FFF2-40B4-BE49-F238E27FC236}">
                  <a16:creationId xmlns:a16="http://schemas.microsoft.com/office/drawing/2014/main" id="{521A1043-1892-479B-8817-8F04917509C5}"/>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8" name="椭圆 27">
                <a:extLst>
                  <a:ext uri="{FF2B5EF4-FFF2-40B4-BE49-F238E27FC236}">
                    <a16:creationId xmlns:a16="http://schemas.microsoft.com/office/drawing/2014/main" id="{D8869FDC-CC21-4131-A51E-B9BF78D18A63}"/>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sp>
            <p:nvSpPr>
              <p:cNvPr id="29" name="椭圆 28">
                <a:extLst>
                  <a:ext uri="{FF2B5EF4-FFF2-40B4-BE49-F238E27FC236}">
                    <a16:creationId xmlns:a16="http://schemas.microsoft.com/office/drawing/2014/main" id="{1CA5B11D-71D8-45E3-83EC-6D183A760C6F}"/>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latin charset="-122" pitchFamily="34" typeface="微软雅黑"/>
                  <a:ea charset="-122" pitchFamily="34" typeface="微软雅黑"/>
                  <a:cs typeface="+mn-cs"/>
                </a:endParaRPr>
              </a:p>
            </p:txBody>
          </p:sp>
        </p:grpSp>
        <p:sp>
          <p:nvSpPr>
            <p:cNvPr id="27" name="TextBox 7">
              <a:extLst>
                <a:ext uri="{FF2B5EF4-FFF2-40B4-BE49-F238E27FC236}">
                  <a16:creationId xmlns:a16="http://schemas.microsoft.com/office/drawing/2014/main" id="{F52E5808-D598-480D-8FA7-CD4A394E4B1A}"/>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latin charset="-122" pitchFamily="34" typeface="微软雅黑"/>
                  <a:ea charset="-122" pitchFamily="34" typeface="微软雅黑"/>
                  <a:cs typeface="+mn-cs"/>
                  <a:sym charset="-122" pitchFamily="34" typeface="微软雅黑"/>
                </a:rPr>
                <a:t>6</a:t>
              </a:r>
            </a:p>
          </p:txBody>
        </p:sp>
      </p:grpSp>
    </p:spTree>
    <p:extLst>
      <p:ext uri="{BB962C8B-B14F-4D97-AF65-F5344CB8AC3E}">
        <p14:creationId val="14293193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21" presetSubtype="1">
                                  <p:stCondLst>
                                    <p:cond delay="0"/>
                                  </p:stCondLst>
                                  <p:childTnLst>
                                    <p:set>
                                      <p:cBhvr>
                                        <p:cTn dur="1" fill="hold" id="11">
                                          <p:stCondLst>
                                            <p:cond delay="0"/>
                                          </p:stCondLst>
                                        </p:cTn>
                                        <p:tgtEl>
                                          <p:spTgt spid="7"/>
                                        </p:tgtEl>
                                        <p:attrNameLst>
                                          <p:attrName>style.visibility</p:attrName>
                                        </p:attrNameLst>
                                      </p:cBhvr>
                                      <p:to>
                                        <p:strVal val="visible"/>
                                      </p:to>
                                    </p:set>
                                    <p:animEffect filter="wheel(1)" transition="in">
                                      <p:cBhvr>
                                        <p:cTn dur="500" id="12"/>
                                        <p:tgtEl>
                                          <p:spTgt spid="7"/>
                                        </p:tgtEl>
                                      </p:cBhvr>
                                    </p:animEffect>
                                  </p:childTnLst>
                                </p:cTn>
                              </p:par>
                            </p:childTnLst>
                          </p:cTn>
                        </p:par>
                        <p:par>
                          <p:cTn fill="hold" id="13" nodeType="afterGroup">
                            <p:stCondLst>
                              <p:cond delay="2000"/>
                            </p:stCondLst>
                            <p:childTnLst>
                              <p:par>
                                <p:cTn fill="hold" grpId="0" id="14" nodeType="after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childTnLst>
                          </p:cTn>
                        </p:par>
                        <p:par>
                          <p:cTn fill="hold" id="17" nodeType="afterGroup">
                            <p:stCondLst>
                              <p:cond delay="2500"/>
                            </p:stCondLst>
                            <p:childTnLst>
                              <p:par>
                                <p:cTn fill="hold" id="18" nodeType="after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childTnLst>
                                </p:cTn>
                              </p:par>
                            </p:childTnLst>
                          </p:cTn>
                        </p:par>
                        <p:par>
                          <p:cTn fill="hold" id="23" nodeType="afterGroup">
                            <p:stCondLst>
                              <p:cond delay="3000"/>
                            </p:stCondLst>
                            <p:childTnLst>
                              <p:par>
                                <p:cTn fill="hold" grpId="0" id="24" nodeType="afterEffect" presetClass="entr" presetID="22" presetSubtype="8">
                                  <p:stCondLst>
                                    <p:cond delay="0"/>
                                  </p:stCondLst>
                                  <p:childTnLst>
                                    <p:set>
                                      <p:cBhvr>
                                        <p:cTn dur="1" fill="hold" id="25">
                                          <p:stCondLst>
                                            <p:cond delay="0"/>
                                          </p:stCondLst>
                                        </p:cTn>
                                        <p:tgtEl>
                                          <p:spTgt spid="10"/>
                                        </p:tgtEl>
                                        <p:attrNameLst>
                                          <p:attrName>style.visibility</p:attrName>
                                        </p:attrNameLst>
                                      </p:cBhvr>
                                      <p:to>
                                        <p:strVal val="visible"/>
                                      </p:to>
                                    </p:set>
                                    <p:animEffect filter="wipe(left)" transition="in">
                                      <p:cBhvr>
                                        <p:cTn dur="500" id="26"/>
                                        <p:tgtEl>
                                          <p:spTgt spid="10"/>
                                        </p:tgtEl>
                                      </p:cBhvr>
                                    </p:animEffect>
                                  </p:childTnLst>
                                </p:cTn>
                              </p:par>
                            </p:childTnLst>
                          </p:cTn>
                        </p:par>
                        <p:par>
                          <p:cTn fill="hold" id="27" nodeType="afterGroup">
                            <p:stCondLst>
                              <p:cond delay="3500"/>
                            </p:stCondLst>
                            <p:childTnLst>
                              <p:par>
                                <p:cTn fill="hold" grpId="0" id="28" nodeType="afterEffect" presetClass="entr" presetID="53"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childTnLst>
                          </p:cTn>
                        </p:par>
                        <p:par>
                          <p:cTn fill="hold" id="33" nodeType="afterGroup">
                            <p:stCondLst>
                              <p:cond delay="4000"/>
                            </p:stCondLst>
                            <p:childTnLst>
                              <p:par>
                                <p:cTn fill="hold" id="34" nodeType="afterEffect" presetClass="entr" presetID="53"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500" fill="hold" id="36"/>
                                        <p:tgtEl>
                                          <p:spTgt spid="18"/>
                                        </p:tgtEl>
                                        <p:attrNameLst>
                                          <p:attrName>ppt_w</p:attrName>
                                        </p:attrNameLst>
                                      </p:cBhvr>
                                      <p:tavLst>
                                        <p:tav tm="0">
                                          <p:val>
                                            <p:fltVal val="0"/>
                                          </p:val>
                                        </p:tav>
                                        <p:tav tm="100000">
                                          <p:val>
                                            <p:strVal val="#ppt_w"/>
                                          </p:val>
                                        </p:tav>
                                      </p:tavLst>
                                    </p:anim>
                                    <p:anim calcmode="lin" valueType="num">
                                      <p:cBhvr>
                                        <p:cTn dur="500" fill="hold" id="37"/>
                                        <p:tgtEl>
                                          <p:spTgt spid="18"/>
                                        </p:tgtEl>
                                        <p:attrNameLst>
                                          <p:attrName>ppt_h</p:attrName>
                                        </p:attrNameLst>
                                      </p:cBhvr>
                                      <p:tavLst>
                                        <p:tav tm="0">
                                          <p:val>
                                            <p:fltVal val="0"/>
                                          </p:val>
                                        </p:tav>
                                        <p:tav tm="100000">
                                          <p:val>
                                            <p:strVal val="#ppt_h"/>
                                          </p:val>
                                        </p:tav>
                                      </p:tavLst>
                                    </p:anim>
                                    <p:animEffect filter="fade" transition="in">
                                      <p:cBhvr>
                                        <p:cTn dur="500" id="38"/>
                                        <p:tgtEl>
                                          <p:spTgt spid="18"/>
                                        </p:tgtEl>
                                      </p:cBhvr>
                                    </p:animEffect>
                                  </p:childTnLst>
                                </p:cTn>
                              </p:par>
                            </p:childTnLst>
                          </p:cTn>
                        </p:par>
                        <p:par>
                          <p:cTn fill="hold" id="39" nodeType="afterGroup">
                            <p:stCondLst>
                              <p:cond delay="4500"/>
                            </p:stCondLst>
                            <p:childTnLst>
                              <p:par>
                                <p:cTn fill="hold" grpId="0" id="40" nodeType="afterEffect" presetClass="entr" presetID="22" presetSubtype="8">
                                  <p:stCondLst>
                                    <p:cond delay="0"/>
                                  </p:stCondLst>
                                  <p:childTnLst>
                                    <p:set>
                                      <p:cBhvr>
                                        <p:cTn dur="1" fill="hold" id="41">
                                          <p:stCondLst>
                                            <p:cond delay="0"/>
                                          </p:stCondLst>
                                        </p:cTn>
                                        <p:tgtEl>
                                          <p:spTgt spid="17"/>
                                        </p:tgtEl>
                                        <p:attrNameLst>
                                          <p:attrName>style.visibility</p:attrName>
                                        </p:attrNameLst>
                                      </p:cBhvr>
                                      <p:to>
                                        <p:strVal val="visible"/>
                                      </p:to>
                                    </p:set>
                                    <p:animEffect filter="wipe(left)" transition="in">
                                      <p:cBhvr>
                                        <p:cTn dur="500" id="42"/>
                                        <p:tgtEl>
                                          <p:spTgt spid="17"/>
                                        </p:tgtEl>
                                      </p:cBhvr>
                                    </p:animEffect>
                                  </p:childTnLst>
                                </p:cTn>
                              </p:par>
                            </p:childTnLst>
                          </p:cTn>
                        </p:par>
                        <p:par>
                          <p:cTn fill="hold" id="43" nodeType="afterGroup">
                            <p:stCondLst>
                              <p:cond delay="5000"/>
                            </p:stCondLst>
                            <p:childTnLst>
                              <p:par>
                                <p:cTn fill="hold" grpId="0" id="44" nodeType="afterEffect" presetClass="entr" presetID="53" presetSubtype="0">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p:cTn dur="500" fill="hold" id="46"/>
                                        <p:tgtEl>
                                          <p:spTgt spid="16"/>
                                        </p:tgtEl>
                                        <p:attrNameLst>
                                          <p:attrName>ppt_w</p:attrName>
                                        </p:attrNameLst>
                                      </p:cBhvr>
                                      <p:tavLst>
                                        <p:tav tm="0">
                                          <p:val>
                                            <p:fltVal val="0"/>
                                          </p:val>
                                        </p:tav>
                                        <p:tav tm="100000">
                                          <p:val>
                                            <p:strVal val="#ppt_w"/>
                                          </p:val>
                                        </p:tav>
                                      </p:tavLst>
                                    </p:anim>
                                    <p:anim calcmode="lin" valueType="num">
                                      <p:cBhvr>
                                        <p:cTn dur="500" fill="hold" id="47"/>
                                        <p:tgtEl>
                                          <p:spTgt spid="16"/>
                                        </p:tgtEl>
                                        <p:attrNameLst>
                                          <p:attrName>ppt_h</p:attrName>
                                        </p:attrNameLst>
                                      </p:cBhvr>
                                      <p:tavLst>
                                        <p:tav tm="0">
                                          <p:val>
                                            <p:fltVal val="0"/>
                                          </p:val>
                                        </p:tav>
                                        <p:tav tm="100000">
                                          <p:val>
                                            <p:strVal val="#ppt_h"/>
                                          </p:val>
                                        </p:tav>
                                      </p:tavLst>
                                    </p:anim>
                                    <p:animEffect filter="fade" transition="in">
                                      <p:cBhvr>
                                        <p:cTn dur="500" id="48"/>
                                        <p:tgtEl>
                                          <p:spTgt spid="16"/>
                                        </p:tgtEl>
                                      </p:cBhvr>
                                    </p:animEffect>
                                  </p:childTnLst>
                                </p:cTn>
                              </p:par>
                            </p:childTnLst>
                          </p:cTn>
                        </p:par>
                        <p:par>
                          <p:cTn fill="hold" id="49" nodeType="afterGroup">
                            <p:stCondLst>
                              <p:cond delay="5500"/>
                            </p:stCondLst>
                            <p:childTnLst>
                              <p:par>
                                <p:cTn fill="hold" id="50" nodeType="afterEffect" presetClass="entr" presetID="53" presetSubtype="0">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p:cTn dur="500" fill="hold" id="52"/>
                                        <p:tgtEl>
                                          <p:spTgt spid="25"/>
                                        </p:tgtEl>
                                        <p:attrNameLst>
                                          <p:attrName>ppt_w</p:attrName>
                                        </p:attrNameLst>
                                      </p:cBhvr>
                                      <p:tavLst>
                                        <p:tav tm="0">
                                          <p:val>
                                            <p:fltVal val="0"/>
                                          </p:val>
                                        </p:tav>
                                        <p:tav tm="100000">
                                          <p:val>
                                            <p:strVal val="#ppt_w"/>
                                          </p:val>
                                        </p:tav>
                                      </p:tavLst>
                                    </p:anim>
                                    <p:anim calcmode="lin" valueType="num">
                                      <p:cBhvr>
                                        <p:cTn dur="500" fill="hold" id="53"/>
                                        <p:tgtEl>
                                          <p:spTgt spid="25"/>
                                        </p:tgtEl>
                                        <p:attrNameLst>
                                          <p:attrName>ppt_h</p:attrName>
                                        </p:attrNameLst>
                                      </p:cBhvr>
                                      <p:tavLst>
                                        <p:tav tm="0">
                                          <p:val>
                                            <p:fltVal val="0"/>
                                          </p:val>
                                        </p:tav>
                                        <p:tav tm="100000">
                                          <p:val>
                                            <p:strVal val="#ppt_h"/>
                                          </p:val>
                                        </p:tav>
                                      </p:tavLst>
                                    </p:anim>
                                    <p:animEffect filter="fade" transition="in">
                                      <p:cBhvr>
                                        <p:cTn dur="500" id="54"/>
                                        <p:tgtEl>
                                          <p:spTgt spid="25"/>
                                        </p:tgtEl>
                                      </p:cBhvr>
                                    </p:animEffect>
                                  </p:childTnLst>
                                </p:cTn>
                              </p:par>
                            </p:childTnLst>
                          </p:cTn>
                        </p:par>
                        <p:par>
                          <p:cTn fill="hold" id="55" nodeType="afterGroup">
                            <p:stCondLst>
                              <p:cond delay="6000"/>
                            </p:stCondLst>
                            <p:childTnLst>
                              <p:par>
                                <p:cTn fill="hold" grpId="0" id="56" nodeType="afterEffect" presetClass="entr" presetID="22" presetSubtype="8">
                                  <p:stCondLst>
                                    <p:cond delay="0"/>
                                  </p:stCondLst>
                                  <p:childTnLst>
                                    <p:set>
                                      <p:cBhvr>
                                        <p:cTn dur="1" fill="hold" id="57">
                                          <p:stCondLst>
                                            <p:cond delay="0"/>
                                          </p:stCondLst>
                                        </p:cTn>
                                        <p:tgtEl>
                                          <p:spTgt spid="24"/>
                                        </p:tgtEl>
                                        <p:attrNameLst>
                                          <p:attrName>style.visibility</p:attrName>
                                        </p:attrNameLst>
                                      </p:cBhvr>
                                      <p:to>
                                        <p:strVal val="visible"/>
                                      </p:to>
                                    </p:set>
                                    <p:animEffect filter="wipe(left)" transition="in">
                                      <p:cBhvr>
                                        <p:cTn dur="500" id="58"/>
                                        <p:tgtEl>
                                          <p:spTgt spid="24"/>
                                        </p:tgtEl>
                                      </p:cBhvr>
                                    </p:animEffect>
                                  </p:childTnLst>
                                </p:cTn>
                              </p:par>
                            </p:childTnLst>
                          </p:cTn>
                        </p:par>
                        <p:par>
                          <p:cTn fill="hold" id="59" nodeType="afterGroup">
                            <p:stCondLst>
                              <p:cond delay="6500"/>
                            </p:stCondLst>
                            <p:childTnLst>
                              <p:par>
                                <p:cTn fill="hold" grpId="0" id="60" nodeType="afterEffect" presetClass="entr" presetID="53"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500" fill="hold" id="62"/>
                                        <p:tgtEl>
                                          <p:spTgt spid="23"/>
                                        </p:tgtEl>
                                        <p:attrNameLst>
                                          <p:attrName>ppt_w</p:attrName>
                                        </p:attrNameLst>
                                      </p:cBhvr>
                                      <p:tavLst>
                                        <p:tav tm="0">
                                          <p:val>
                                            <p:fltVal val="0"/>
                                          </p:val>
                                        </p:tav>
                                        <p:tav tm="100000">
                                          <p:val>
                                            <p:strVal val="#ppt_w"/>
                                          </p:val>
                                        </p:tav>
                                      </p:tavLst>
                                    </p:anim>
                                    <p:anim calcmode="lin" valueType="num">
                                      <p:cBhvr>
                                        <p:cTn dur="500" fill="hold" id="63"/>
                                        <p:tgtEl>
                                          <p:spTgt spid="23"/>
                                        </p:tgtEl>
                                        <p:attrNameLst>
                                          <p:attrName>ppt_h</p:attrName>
                                        </p:attrNameLst>
                                      </p:cBhvr>
                                      <p:tavLst>
                                        <p:tav tm="0">
                                          <p:val>
                                            <p:fltVal val="0"/>
                                          </p:val>
                                        </p:tav>
                                        <p:tav tm="100000">
                                          <p:val>
                                            <p:strVal val="#ppt_h"/>
                                          </p:val>
                                        </p:tav>
                                      </p:tavLst>
                                    </p:anim>
                                    <p:animEffect filter="fade" transition="in">
                                      <p:cBhvr>
                                        <p:cTn dur="500" id="6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6"/>
      <p:bldP grpId="0" spid="17"/>
      <p:bldP grpId="0" spid="23"/>
      <p:bldP grpId="0" spid="24"/>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0E76B2C7-6B3E-444F-8A83-2A17166D7A5B}"/>
              </a:ext>
            </a:extLst>
          </p:cNvPr>
          <p:cNvGrpSpPr/>
          <p:nvPr/>
        </p:nvGrpSpPr>
        <p:grpSpPr>
          <a:xfrm>
            <a:off x="802379" y="2322579"/>
            <a:ext cx="789106" cy="813439"/>
            <a:chOff x="2246919" y="1303464"/>
            <a:chExt cx="1813891" cy="1869826"/>
          </a:xfrm>
        </p:grpSpPr>
        <p:pic>
          <p:nvPicPr>
            <p:cNvPr id="4" name="PA_图片 17">
              <a:extLst>
                <a:ext uri="{FF2B5EF4-FFF2-40B4-BE49-F238E27FC236}">
                  <a16:creationId xmlns:a16="http://schemas.microsoft.com/office/drawing/2014/main" id="{7F788D05-9511-45A5-80D0-67F8F114A58B}"/>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5" name="PA_文本框 14">
              <a:extLst>
                <a:ext uri="{FF2B5EF4-FFF2-40B4-BE49-F238E27FC236}">
                  <a16:creationId xmlns:a16="http://schemas.microsoft.com/office/drawing/2014/main" id="{4AF40220-3E75-42B1-880E-CCE1437BE32E}"/>
                </a:ext>
              </a:extLst>
            </p:cNvPr>
            <p:cNvSpPr txBox="1"/>
            <p:nvPr>
              <p:custDataLst>
                <p:tags r:id="rId4"/>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担</a:t>
              </a:r>
            </a:p>
          </p:txBody>
        </p:sp>
      </p:grpSp>
      <p:grpSp>
        <p:nvGrpSpPr>
          <p:cNvPr id="6" name="组合 5">
            <a:extLst>
              <a:ext uri="{FF2B5EF4-FFF2-40B4-BE49-F238E27FC236}">
                <a16:creationId xmlns:a16="http://schemas.microsoft.com/office/drawing/2014/main" id="{27D630B8-B67E-4CDE-9774-DEDD12155F63}"/>
              </a:ext>
            </a:extLst>
          </p:cNvPr>
          <p:cNvGrpSpPr/>
          <p:nvPr/>
        </p:nvGrpSpPr>
        <p:grpSpPr>
          <a:xfrm>
            <a:off x="1658906" y="2322579"/>
            <a:ext cx="789106" cy="813439"/>
            <a:chOff x="2246919" y="1303464"/>
            <a:chExt cx="1813891" cy="1869826"/>
          </a:xfrm>
        </p:grpSpPr>
        <p:pic>
          <p:nvPicPr>
            <p:cNvPr id="7" name="PA_图片 17">
              <a:extLst>
                <a:ext uri="{FF2B5EF4-FFF2-40B4-BE49-F238E27FC236}">
                  <a16:creationId xmlns:a16="http://schemas.microsoft.com/office/drawing/2014/main" id="{A91C7F11-4095-48AE-86A7-7B9616756A8C}"/>
                </a:ext>
              </a:extLst>
            </p:cNvPr>
            <p:cNvPicPr>
              <a:picLocks noChangeAspect="1"/>
            </p:cNvPicPr>
            <p:nvPr>
              <p:custDataLst>
                <p:tags r:id="rId5"/>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8" name="PA_文本框 14">
              <a:extLst>
                <a:ext uri="{FF2B5EF4-FFF2-40B4-BE49-F238E27FC236}">
                  <a16:creationId xmlns:a16="http://schemas.microsoft.com/office/drawing/2014/main" id="{13CDD652-4972-45A9-BC15-DBF559450578}"/>
                </a:ext>
              </a:extLst>
            </p:cNvPr>
            <p:cNvSpPr txBox="1"/>
            <p:nvPr>
              <p:custDataLst>
                <p:tags r:id="rId6"/>
              </p:custDataLst>
            </p:nvPr>
          </p:nvSpPr>
          <p:spPr>
            <a:xfrm>
              <a:off x="2285280"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保</a:t>
              </a:r>
            </a:p>
          </p:txBody>
        </p:sp>
      </p:grpSp>
      <p:grpSp>
        <p:nvGrpSpPr>
          <p:cNvPr id="9" name="组合 8">
            <a:extLst>
              <a:ext uri="{FF2B5EF4-FFF2-40B4-BE49-F238E27FC236}">
                <a16:creationId xmlns:a16="http://schemas.microsoft.com/office/drawing/2014/main" id="{DA65D7E4-61FD-4878-91C2-D60A5F1DB638}"/>
              </a:ext>
            </a:extLst>
          </p:cNvPr>
          <p:cNvGrpSpPr/>
          <p:nvPr/>
        </p:nvGrpSpPr>
        <p:grpSpPr>
          <a:xfrm>
            <a:off x="2490395" y="2322579"/>
            <a:ext cx="789106" cy="813439"/>
            <a:chOff x="2246919" y="1303464"/>
            <a:chExt cx="1813891" cy="1869826"/>
          </a:xfrm>
        </p:grpSpPr>
        <p:pic>
          <p:nvPicPr>
            <p:cNvPr id="10" name="PA_图片 17">
              <a:extLst>
                <a:ext uri="{FF2B5EF4-FFF2-40B4-BE49-F238E27FC236}">
                  <a16:creationId xmlns:a16="http://schemas.microsoft.com/office/drawing/2014/main" id="{F19B7586-7C30-4454-AEBF-39CF1E2C3C43}"/>
                </a:ext>
              </a:extLst>
            </p:cNvPr>
            <p:cNvPicPr>
              <a:picLocks noChangeAspect="1"/>
            </p:cNvPicPr>
            <p:nvPr>
              <p:custDataLst>
                <p:tags r:id="rId7"/>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1" name="PA_文本框 14">
              <a:extLst>
                <a:ext uri="{FF2B5EF4-FFF2-40B4-BE49-F238E27FC236}">
                  <a16:creationId xmlns:a16="http://schemas.microsoft.com/office/drawing/2014/main" id="{CE62073F-100E-4BB9-B13B-B39A792920A8}"/>
                </a:ext>
              </a:extLst>
            </p:cNvPr>
            <p:cNvSpPr txBox="1"/>
            <p:nvPr>
              <p:custDataLst>
                <p:tags r:id="rId8"/>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权</a:t>
              </a:r>
            </a:p>
          </p:txBody>
        </p:sp>
      </p:grpSp>
      <p:sp>
        <p:nvSpPr>
          <p:cNvPr id="12" name="圆角矩形 36">
            <a:extLst>
              <a:ext uri="{FF2B5EF4-FFF2-40B4-BE49-F238E27FC236}">
                <a16:creationId xmlns:a16="http://schemas.microsoft.com/office/drawing/2014/main" id="{252A1A6B-ADD7-405A-9CA6-12835F51307B}"/>
              </a:ext>
            </a:extLst>
          </p:cNvPr>
          <p:cNvSpPr/>
          <p:nvPr/>
        </p:nvSpPr>
        <p:spPr>
          <a:xfrm>
            <a:off x="3580581" y="2175436"/>
            <a:ext cx="7686701" cy="1037519"/>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id="{1686E5D9-9547-4260-803D-CF7228F43FB2}"/>
              </a:ext>
            </a:extLst>
          </p:cNvPr>
          <p:cNvSpPr>
            <a:spLocks noChangeArrowheads="1"/>
          </p:cNvSpPr>
          <p:nvPr/>
        </p:nvSpPr>
        <p:spPr bwMode="auto">
          <a:xfrm>
            <a:off x="3819035" y="2193870"/>
            <a:ext cx="7404183" cy="1005832"/>
          </a:xfrm>
          <a:prstGeom prst="rect">
            <a:avLst/>
          </a:prstGeom>
          <a:solidFill>
            <a:srgbClr val="C00000"/>
          </a:solidFill>
          <a:ln w="9525">
            <a:noFill/>
            <a:miter lim="800000"/>
          </a:ln>
        </p:spPr>
        <p:txBody>
          <a:bodyPr bIns="45716" lIns="91431" rIns="91431" tIns="45716" wrap="square">
            <a:spAutoFit/>
          </a:bodyPr>
          <a:lstStyle/>
          <a:p>
            <a:pPr algn="l" defTabSz="912813" eaLnBrk="1" fontAlgn="base" hangingPunct="1" indent="0" latinLnBrk="0" lvl="0" marL="0" marR="0" rtl="0">
              <a:lnSpc>
                <a:spcPts val="18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担保物权是指为了确保债务履行而设立的物权，包括抵押权、质权和留置权。第四分编对担保物权作了规定，明确了担保物权的含义、适用范围、担保范围等共同规则，以及抵押权、质权和留置权的具体规则。草案在现行物权法规定的基础上，进一步完善了担保物权制度，为优化营商环境提供法治保障</a:t>
            </a:r>
          </a:p>
        </p:txBody>
      </p:sp>
      <p:sp>
        <p:nvSpPr>
          <p:cNvPr id="14" name="圆角矩形 36">
            <a:extLst>
              <a:ext uri="{FF2B5EF4-FFF2-40B4-BE49-F238E27FC236}">
                <a16:creationId xmlns:a16="http://schemas.microsoft.com/office/drawing/2014/main" id="{8B0A7949-5253-4D7C-A450-3D02DFDB9B82}"/>
              </a:ext>
            </a:extLst>
          </p:cNvPr>
          <p:cNvSpPr/>
          <p:nvPr/>
        </p:nvSpPr>
        <p:spPr>
          <a:xfrm>
            <a:off x="842846" y="3421567"/>
            <a:ext cx="10380372" cy="1005089"/>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5" name="Freeform 11">
            <a:extLst>
              <a:ext uri="{FF2B5EF4-FFF2-40B4-BE49-F238E27FC236}">
                <a16:creationId xmlns:a16="http://schemas.microsoft.com/office/drawing/2014/main" id="{D39E1892-5044-4541-8343-1E7C7ADE6C65}"/>
              </a:ext>
            </a:extLst>
          </p:cNvPr>
          <p:cNvSpPr/>
          <p:nvPr/>
        </p:nvSpPr>
        <p:spPr bwMode="auto">
          <a:xfrm>
            <a:off x="802380" y="3288115"/>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6" name="Freeform 12">
            <a:extLst>
              <a:ext uri="{FF2B5EF4-FFF2-40B4-BE49-F238E27FC236}">
                <a16:creationId xmlns:a16="http://schemas.microsoft.com/office/drawing/2014/main" id="{E1EC67A8-9C23-4804-B1FD-EA4112017DE1}"/>
              </a:ext>
            </a:extLst>
          </p:cNvPr>
          <p:cNvSpPr/>
          <p:nvPr/>
        </p:nvSpPr>
        <p:spPr bwMode="auto">
          <a:xfrm>
            <a:off x="802379" y="3352409"/>
            <a:ext cx="4846549"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7" name="TextBox 8">
            <a:extLst>
              <a:ext uri="{FF2B5EF4-FFF2-40B4-BE49-F238E27FC236}">
                <a16:creationId xmlns:a16="http://schemas.microsoft.com/office/drawing/2014/main" id="{EC10CFF4-98AE-487A-80C7-2A64991C57AA}"/>
              </a:ext>
            </a:extLst>
          </p:cNvPr>
          <p:cNvSpPr txBox="1"/>
          <p:nvPr/>
        </p:nvSpPr>
        <p:spPr>
          <a:xfrm>
            <a:off x="1231655" y="3377540"/>
            <a:ext cx="4417273" cy="35812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900" u="none">
                <a:ln>
                  <a:noFill/>
                </a:ln>
                <a:solidFill>
                  <a:prstClr val="black">
                    <a:lumMod val="75000"/>
                    <a:lumOff val="25000"/>
                  </a:prstClr>
                </a:solidFill>
                <a:effectLst/>
                <a:uLnTx/>
                <a:uFillTx/>
                <a:cs typeface="+mn-ea"/>
                <a:sym typeface="+mn-lt"/>
              </a:rPr>
              <a:t>第三百八十八条第一款</a:t>
            </a:r>
          </a:p>
        </p:txBody>
      </p:sp>
      <p:sp>
        <p:nvSpPr>
          <p:cNvPr id="18" name="矩形 17">
            <a:extLst>
              <a:ext uri="{FF2B5EF4-FFF2-40B4-BE49-F238E27FC236}">
                <a16:creationId xmlns:a16="http://schemas.microsoft.com/office/drawing/2014/main" id="{5191BCEC-A4FD-43A3-A4F5-068A0B9E9657}"/>
              </a:ext>
            </a:extLst>
          </p:cNvPr>
          <p:cNvSpPr>
            <a:spLocks noChangeArrowheads="1"/>
          </p:cNvSpPr>
          <p:nvPr/>
        </p:nvSpPr>
        <p:spPr bwMode="auto">
          <a:xfrm>
            <a:off x="1312937" y="3796014"/>
            <a:ext cx="9763397"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1" baseline="0" cap="none" i="0" kern="0" kumimoji="0" lang="zh-CN" noProof="0" normalizeH="0" spc="0" strike="noStrike" sz="1800" u="none">
                <a:ln>
                  <a:noFill/>
                </a:ln>
                <a:solidFill>
                  <a:srgbClr val="FFFF00"/>
                </a:solidFill>
                <a:effectLst/>
                <a:uLnTx/>
                <a:uFillTx/>
                <a:cs typeface="+mn-ea"/>
                <a:sym typeface="+mn-lt"/>
              </a:rPr>
              <a:t>一是扩大担保合同的范围，明确融资租赁、保理、所有权保留等非典型担保合同的担保功能，增加规定担保合同包括抵押合同、质押合同和其他具有担保功能的合同</a:t>
            </a:r>
          </a:p>
        </p:txBody>
      </p:sp>
      <p:sp>
        <p:nvSpPr>
          <p:cNvPr id="19" name="矩形 18">
            <a:extLst>
              <a:ext uri="{FF2B5EF4-FFF2-40B4-BE49-F238E27FC236}">
                <a16:creationId xmlns:a16="http://schemas.microsoft.com/office/drawing/2014/main" id="{335F39E8-BBDB-4A13-A8BE-D4CCD09836CA}"/>
              </a:ext>
            </a:extLst>
          </p:cNvPr>
          <p:cNvSpPr/>
          <p:nvPr/>
        </p:nvSpPr>
        <p:spPr>
          <a:xfrm>
            <a:off x="843204" y="4580867"/>
            <a:ext cx="10653330" cy="473868"/>
          </a:xfrm>
          <a:prstGeom prst="rect">
            <a:avLst/>
          </a:prstGeom>
        </p:spPr>
        <p:txBody>
          <a:bodyPr bIns="52784" lIns="105571" rIns="105571" tIns="52784" wrap="square">
            <a:spAutoFit/>
          </a:bodyPr>
          <a:lstStyle/>
          <a:p>
            <a:pPr algn="l" defTabSz="914400" eaLnBrk="1" fontAlgn="auto" hangingPunct="1" indent="-171450" latinLnBrk="0" lvl="0" marL="171450" marR="0" rtl="0">
              <a:lnSpc>
                <a:spcPts val="2900"/>
              </a:lnSpc>
              <a:spcBef>
                <a:spcPct val="0"/>
              </a:spcBef>
              <a:spcAft>
                <a:spcPct val="0"/>
              </a:spcAft>
              <a:buClr>
                <a:srgbClr val="C00000"/>
              </a:buClr>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二是删除有关担保物权具体登记机构的规定，为建立统一的动产抵押和权利质押登记制度留下空间。 </a:t>
            </a:r>
          </a:p>
        </p:txBody>
      </p:sp>
      <p:sp>
        <p:nvSpPr>
          <p:cNvPr id="20" name="矩形 19">
            <a:extLst>
              <a:ext uri="{FF2B5EF4-FFF2-40B4-BE49-F238E27FC236}">
                <a16:creationId xmlns:a16="http://schemas.microsoft.com/office/drawing/2014/main" id="{9825CEDD-DD53-43C6-815E-84DB79AD8684}"/>
              </a:ext>
            </a:extLst>
          </p:cNvPr>
          <p:cNvSpPr/>
          <p:nvPr/>
        </p:nvSpPr>
        <p:spPr>
          <a:xfrm>
            <a:off x="843204" y="5159020"/>
            <a:ext cx="10653330" cy="473868"/>
          </a:xfrm>
          <a:prstGeom prst="rect">
            <a:avLst/>
          </a:prstGeom>
        </p:spPr>
        <p:txBody>
          <a:bodyPr bIns="52784" lIns="105571" rIns="105571" tIns="52784" wrap="square">
            <a:spAutoFit/>
          </a:bodyPr>
          <a:lstStyle/>
          <a:p>
            <a:pPr algn="l" defTabSz="914400" eaLnBrk="1" fontAlgn="auto" hangingPunct="1" indent="-171450" latinLnBrk="0" lvl="0" marL="171450" marR="0" rtl="0">
              <a:lnSpc>
                <a:spcPts val="2900"/>
              </a:lnSpc>
              <a:spcBef>
                <a:spcPct val="0"/>
              </a:spcBef>
              <a:spcAft>
                <a:spcPct val="0"/>
              </a:spcAft>
              <a:buClr>
                <a:srgbClr val="C00000"/>
              </a:buClr>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三是简化抵押合同和质押合同的一般条款(第四百条第二款、第四百二十七条第二款)</a:t>
            </a:r>
          </a:p>
        </p:txBody>
      </p:sp>
      <p:sp>
        <p:nvSpPr>
          <p:cNvPr id="21" name="矩形 20">
            <a:extLst>
              <a:ext uri="{FF2B5EF4-FFF2-40B4-BE49-F238E27FC236}">
                <a16:creationId xmlns:a16="http://schemas.microsoft.com/office/drawing/2014/main" id="{ECE804E0-938E-40C6-8567-A9C5E4B6F05D}"/>
              </a:ext>
            </a:extLst>
          </p:cNvPr>
          <p:cNvSpPr/>
          <p:nvPr/>
        </p:nvSpPr>
        <p:spPr>
          <a:xfrm>
            <a:off x="843204" y="5710851"/>
            <a:ext cx="10653330" cy="473868"/>
          </a:xfrm>
          <a:prstGeom prst="rect">
            <a:avLst/>
          </a:prstGeom>
        </p:spPr>
        <p:txBody>
          <a:bodyPr bIns="52784" lIns="105571" rIns="105571" tIns="52784" wrap="square">
            <a:spAutoFit/>
          </a:bodyPr>
          <a:lstStyle/>
          <a:p>
            <a:pPr algn="l" defTabSz="914400" eaLnBrk="1" fontAlgn="auto" hangingPunct="1" indent="-171450" latinLnBrk="0" lvl="0" marL="171450" marR="0" rtl="0">
              <a:lnSpc>
                <a:spcPts val="2900"/>
              </a:lnSpc>
              <a:spcBef>
                <a:spcPct val="0"/>
              </a:spcBef>
              <a:spcAft>
                <a:spcPct val="0"/>
              </a:spcAft>
              <a:buClr>
                <a:srgbClr val="C00000"/>
              </a:buClr>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四是明确实现担保物权的统一受偿规则(草案第四百一十四条)</a:t>
            </a:r>
          </a:p>
        </p:txBody>
      </p:sp>
    </p:spTree>
    <p:extLst>
      <p:ext uri="{BB962C8B-B14F-4D97-AF65-F5344CB8AC3E}">
        <p14:creationId val="201341735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7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strVal val="2/3*#ppt_w"/>
                                          </p:val>
                                        </p:tav>
                                        <p:tav tm="100000">
                                          <p:val>
                                            <p:strVal val="#ppt_w"/>
                                          </p:val>
                                        </p:tav>
                                      </p:tavLst>
                                    </p:anim>
                                    <p:anim calcmode="lin" valueType="num">
                                      <p:cBhvr>
                                        <p:cTn dur="500" fill="hold" id="8"/>
                                        <p:tgtEl>
                                          <p:spTgt spid="3"/>
                                        </p:tgtEl>
                                        <p:attrNameLst>
                                          <p:attrName>ppt_h</p:attrName>
                                        </p:attrNameLst>
                                      </p:cBhvr>
                                      <p:tavLst>
                                        <p:tav tm="0">
                                          <p:val>
                                            <p:strVal val="2/3*#ppt_h"/>
                                          </p:val>
                                        </p:tav>
                                        <p:tav tm="100000">
                                          <p:val>
                                            <p:strVal val="#ppt_h"/>
                                          </p:val>
                                        </p:tav>
                                      </p:tavLst>
                                    </p:anim>
                                  </p:childTnLst>
                                </p:cTn>
                              </p:par>
                              <p:par>
                                <p:cTn fill="hold" id="9" nodeType="withEffect" presetClass="entr" presetID="23" presetSubtype="272">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strVal val="2/3*#ppt_w"/>
                                          </p:val>
                                        </p:tav>
                                        <p:tav tm="100000">
                                          <p:val>
                                            <p:strVal val="#ppt_w"/>
                                          </p:val>
                                        </p:tav>
                                      </p:tavLst>
                                    </p:anim>
                                    <p:anim calcmode="lin" valueType="num">
                                      <p:cBhvr>
                                        <p:cTn dur="500" fill="hold" id="12"/>
                                        <p:tgtEl>
                                          <p:spTgt spid="6"/>
                                        </p:tgtEl>
                                        <p:attrNameLst>
                                          <p:attrName>ppt_h</p:attrName>
                                        </p:attrNameLst>
                                      </p:cBhvr>
                                      <p:tavLst>
                                        <p:tav tm="0">
                                          <p:val>
                                            <p:strVal val="2/3*#ppt_h"/>
                                          </p:val>
                                        </p:tav>
                                        <p:tav tm="100000">
                                          <p:val>
                                            <p:strVal val="#ppt_h"/>
                                          </p:val>
                                        </p:tav>
                                      </p:tavLst>
                                    </p:anim>
                                  </p:childTnLst>
                                </p:cTn>
                              </p:par>
                              <p:par>
                                <p:cTn fill="hold" id="13" nodeType="withEffect" presetClass="entr" presetID="23" presetSubtype="272">
                                  <p:stCondLst>
                                    <p:cond delay="40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strVal val="2/3*#ppt_w"/>
                                          </p:val>
                                        </p:tav>
                                        <p:tav tm="100000">
                                          <p:val>
                                            <p:strVal val="#ppt_w"/>
                                          </p:val>
                                        </p:tav>
                                      </p:tavLst>
                                    </p:anim>
                                    <p:anim calcmode="lin" valueType="num">
                                      <p:cBhvr>
                                        <p:cTn dur="500" fill="hold" id="16"/>
                                        <p:tgtEl>
                                          <p:spTgt spid="9"/>
                                        </p:tgtEl>
                                        <p:attrNameLst>
                                          <p:attrName>ppt_h</p:attrName>
                                        </p:attrNameLst>
                                      </p:cBhvr>
                                      <p:tavLst>
                                        <p:tav tm="0">
                                          <p:val>
                                            <p:strVal val="2/3*#ppt_h"/>
                                          </p:val>
                                        </p:tav>
                                        <p:tav tm="100000">
                                          <p:val>
                                            <p:strVal val="#ppt_h"/>
                                          </p:val>
                                        </p:tav>
                                      </p:tavLst>
                                    </p:anim>
                                  </p:childTnLst>
                                </p:cTn>
                              </p:par>
                            </p:childTnLst>
                          </p:cTn>
                        </p:par>
                        <p:par>
                          <p:cTn fill="hold" id="17" nodeType="afterGroup">
                            <p:stCondLst>
                              <p:cond delay="900"/>
                            </p:stCondLst>
                            <p:childTnLst>
                              <p:par>
                                <p:cTn fill="hold" grpId="0" id="18" nodeType="afterEffect" presetClass="entr" presetID="42" presetSubtype="0">
                                  <p:stCondLst>
                                    <p:cond delay="0"/>
                                  </p:stCondLst>
                                  <p:childTnLst>
                                    <p:set>
                                      <p:cBhvr>
                                        <p:cTn dur="1" fill="hold" id="19">
                                          <p:stCondLst>
                                            <p:cond delay="0"/>
                                          </p:stCondLst>
                                        </p:cTn>
                                        <p:tgtEl>
                                          <p:spTgt spid="12"/>
                                        </p:tgtEl>
                                        <p:attrNameLst>
                                          <p:attrName>style.visibility</p:attrName>
                                        </p:attrNameLst>
                                      </p:cBhvr>
                                      <p:to>
                                        <p:strVal val="visible"/>
                                      </p:to>
                                    </p:set>
                                    <p:animEffect filter="fade" transition="in">
                                      <p:cBhvr>
                                        <p:cTn dur="1000" id="20"/>
                                        <p:tgtEl>
                                          <p:spTgt spid="12"/>
                                        </p:tgtEl>
                                      </p:cBhvr>
                                    </p:animEffect>
                                    <p:anim calcmode="lin" valueType="num">
                                      <p:cBhvr>
                                        <p:cTn dur="1000" fill="hold" id="21"/>
                                        <p:tgtEl>
                                          <p:spTgt spid="12"/>
                                        </p:tgtEl>
                                        <p:attrNameLst>
                                          <p:attrName>ppt_x</p:attrName>
                                        </p:attrNameLst>
                                      </p:cBhvr>
                                      <p:tavLst>
                                        <p:tav tm="0">
                                          <p:val>
                                            <p:strVal val="#ppt_x"/>
                                          </p:val>
                                        </p:tav>
                                        <p:tav tm="100000">
                                          <p:val>
                                            <p:strVal val="#ppt_x"/>
                                          </p:val>
                                        </p:tav>
                                      </p:tavLst>
                                    </p:anim>
                                    <p:anim calcmode="lin" valueType="num">
                                      <p:cBhvr>
                                        <p:cTn dur="1000" fill="hold" id="22"/>
                                        <p:tgtEl>
                                          <p:spTgt spid="12"/>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900"/>
                            </p:stCondLst>
                            <p:childTnLst>
                              <p:par>
                                <p:cTn fill="hold" grpId="0"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childTnLst>
                          </p:cTn>
                        </p:par>
                        <p:par>
                          <p:cTn fill="hold" id="27" nodeType="afterGroup">
                            <p:stCondLst>
                              <p:cond delay="2400"/>
                            </p:stCondLst>
                            <p:childTnLst>
                              <p:par>
                                <p:cTn fill="hold" grpId="0" id="28" nodeType="afterEffect" presetClass="entr" presetID="22" presetSubtype="2">
                                  <p:stCondLst>
                                    <p:cond delay="0"/>
                                  </p:stCondLst>
                                  <p:childTnLst>
                                    <p:set>
                                      <p:cBhvr>
                                        <p:cTn dur="1" fill="hold" id="29">
                                          <p:stCondLst>
                                            <p:cond delay="0"/>
                                          </p:stCondLst>
                                        </p:cTn>
                                        <p:tgtEl>
                                          <p:spTgt spid="15"/>
                                        </p:tgtEl>
                                        <p:attrNameLst>
                                          <p:attrName>style.visibility</p:attrName>
                                        </p:attrNameLst>
                                      </p:cBhvr>
                                      <p:to>
                                        <p:strVal val="visible"/>
                                      </p:to>
                                    </p:set>
                                    <p:animEffect filter="wipe(right)" transition="in">
                                      <p:cBhvr>
                                        <p:cTn dur="300" id="30"/>
                                        <p:tgtEl>
                                          <p:spTgt spid="15"/>
                                        </p:tgtEl>
                                      </p:cBhvr>
                                    </p:animEffect>
                                  </p:childTnLst>
                                </p:cTn>
                              </p:par>
                            </p:childTnLst>
                          </p:cTn>
                        </p:par>
                        <p:par>
                          <p:cTn fill="hold" id="31" nodeType="afterGroup">
                            <p:stCondLst>
                              <p:cond delay="2700"/>
                            </p:stCondLst>
                            <p:childTnLst>
                              <p:par>
                                <p:cTn fill="hold" grpId="0" id="32" nodeType="afterEffect" presetClass="entr" presetID="22" presetSubtype="8">
                                  <p:stCondLst>
                                    <p:cond delay="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childTnLst>
                          </p:cTn>
                        </p:par>
                        <p:par>
                          <p:cTn fill="hold" id="35" nodeType="afterGroup">
                            <p:stCondLst>
                              <p:cond delay="3200"/>
                            </p:stCondLst>
                            <p:childTnLst>
                              <p:par>
                                <p:cTn fill="hold" grpId="0" id="36" nodeType="after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1000" id="38"/>
                                        <p:tgtEl>
                                          <p:spTgt spid="14"/>
                                        </p:tgtEl>
                                      </p:cBhvr>
                                    </p:animEffect>
                                    <p:anim calcmode="lin" valueType="num">
                                      <p:cBhvr>
                                        <p:cTn dur="1000" fill="hold" id="39"/>
                                        <p:tgtEl>
                                          <p:spTgt spid="14"/>
                                        </p:tgtEl>
                                        <p:attrNameLst>
                                          <p:attrName>ppt_x</p:attrName>
                                        </p:attrNameLst>
                                      </p:cBhvr>
                                      <p:tavLst>
                                        <p:tav tm="0">
                                          <p:val>
                                            <p:strVal val="#ppt_x"/>
                                          </p:val>
                                        </p:tav>
                                        <p:tav tm="100000">
                                          <p:val>
                                            <p:strVal val="#ppt_x"/>
                                          </p:val>
                                        </p:tav>
                                      </p:tavLst>
                                    </p:anim>
                                    <p:anim calcmode="lin" valueType="num">
                                      <p:cBhvr>
                                        <p:cTn dur="1000" fill="hold" id="40"/>
                                        <p:tgtEl>
                                          <p:spTgt spid="1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20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17"/>
                                        </p:tgtEl>
                                        <p:attrNameLst>
                                          <p:attrName>style.visibility</p:attrName>
                                        </p:attrNameLst>
                                      </p:cBhvr>
                                      <p:to>
                                        <p:strVal val="visible"/>
                                      </p:to>
                                    </p:set>
                                    <p:anim by="(-#ppt_w*2)" calcmode="lin" valueType="num">
                                      <p:cBhvr rctx="PPT">
                                        <p:cTn autoRev="1" dur="250" fill="hold" id="44">
                                          <p:stCondLst>
                                            <p:cond delay="0"/>
                                          </p:stCondLst>
                                        </p:cTn>
                                        <p:tgtEl>
                                          <p:spTgt spid="17"/>
                                        </p:tgtEl>
                                        <p:attrNameLst>
                                          <p:attrName>ppt_w</p:attrName>
                                        </p:attrNameLst>
                                      </p:cBhvr>
                                    </p:anim>
                                    <p:anim by="(#ppt_w*0.50)" calcmode="lin" valueType="num">
                                      <p:cBhvr>
                                        <p:cTn autoRev="1" decel="50000" dur="250" fill="hold" id="45">
                                          <p:stCondLst>
                                            <p:cond delay="0"/>
                                          </p:stCondLst>
                                        </p:cTn>
                                        <p:tgtEl>
                                          <p:spTgt spid="17"/>
                                        </p:tgtEl>
                                        <p:attrNameLst>
                                          <p:attrName>ppt_x</p:attrName>
                                        </p:attrNameLst>
                                      </p:cBhvr>
                                    </p:anim>
                                    <p:anim calcmode="lin" from="(-#ppt_h/2)" to="(#ppt_y)" valueType="num">
                                      <p:cBhvr>
                                        <p:cTn dur="500" fill="hold" id="46">
                                          <p:stCondLst>
                                            <p:cond delay="0"/>
                                          </p:stCondLst>
                                        </p:cTn>
                                        <p:tgtEl>
                                          <p:spTgt spid="17"/>
                                        </p:tgtEl>
                                        <p:attrNameLst>
                                          <p:attrName>ppt_y</p:attrName>
                                        </p:attrNameLst>
                                      </p:cBhvr>
                                    </p:anim>
                                    <p:animRot by="21600000">
                                      <p:cBhvr>
                                        <p:cTn dur="500" fill="hold" id="47">
                                          <p:stCondLst>
                                            <p:cond delay="0"/>
                                          </p:stCondLst>
                                        </p:cTn>
                                        <p:tgtEl>
                                          <p:spTgt spid="17"/>
                                        </p:tgtEl>
                                        <p:attrNameLst>
                                          <p:attrName>r</p:attrName>
                                        </p:attrNameLst>
                                      </p:cBhvr>
                                    </p:animRot>
                                  </p:childTnLst>
                                </p:cTn>
                              </p:par>
                            </p:childTnLst>
                          </p:cTn>
                        </p:par>
                        <p:par>
                          <p:cTn fill="hold" id="48" nodeType="afterGroup">
                            <p:stCondLst>
                              <p:cond delay="4700"/>
                            </p:stCondLst>
                            <p:childTnLst>
                              <p:par>
                                <p:cTn fill="hold" grpId="0" id="49" nodeType="afterEffect" presetClass="entr" presetID="22" presetSubtype="8">
                                  <p:stCondLst>
                                    <p:cond delay="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childTnLst>
                          </p:cTn>
                        </p:par>
                        <p:par>
                          <p:cTn fill="hold" id="52" nodeType="afterGroup">
                            <p:stCondLst>
                              <p:cond delay="5200"/>
                            </p:stCondLst>
                            <p:childTnLst>
                              <p:par>
                                <p:cTn fill="hold" grpId="0" id="53" nodeType="afterEffect" presetClass="entr" presetID="22" presetSubtype="1">
                                  <p:stCondLst>
                                    <p:cond delay="0"/>
                                  </p:stCondLst>
                                  <p:childTnLst>
                                    <p:set>
                                      <p:cBhvr>
                                        <p:cTn dur="1" fill="hold" id="54">
                                          <p:stCondLst>
                                            <p:cond delay="0"/>
                                          </p:stCondLst>
                                        </p:cTn>
                                        <p:tgtEl>
                                          <p:spTgt spid="19"/>
                                        </p:tgtEl>
                                        <p:attrNameLst>
                                          <p:attrName>style.visibility</p:attrName>
                                        </p:attrNameLst>
                                      </p:cBhvr>
                                      <p:to>
                                        <p:strVal val="visible"/>
                                      </p:to>
                                    </p:set>
                                    <p:animEffect filter="wipe(up)" transition="in">
                                      <p:cBhvr>
                                        <p:cTn dur="500" id="55"/>
                                        <p:tgtEl>
                                          <p:spTgt spid="19"/>
                                        </p:tgtEl>
                                      </p:cBhvr>
                                    </p:animEffect>
                                  </p:childTnLst>
                                </p:cTn>
                              </p:par>
                            </p:childTnLst>
                          </p:cTn>
                        </p:par>
                        <p:par>
                          <p:cTn fill="hold" id="56" nodeType="afterGroup">
                            <p:stCondLst>
                              <p:cond delay="5700"/>
                            </p:stCondLst>
                            <p:childTnLst>
                              <p:par>
                                <p:cTn fill="hold" grpId="0" id="57" nodeType="afterEffect" presetClass="entr" presetID="22" presetSubtype="1">
                                  <p:stCondLst>
                                    <p:cond delay="0"/>
                                  </p:stCondLst>
                                  <p:childTnLst>
                                    <p:set>
                                      <p:cBhvr>
                                        <p:cTn dur="1" fill="hold" id="58">
                                          <p:stCondLst>
                                            <p:cond delay="0"/>
                                          </p:stCondLst>
                                        </p:cTn>
                                        <p:tgtEl>
                                          <p:spTgt spid="20"/>
                                        </p:tgtEl>
                                        <p:attrNameLst>
                                          <p:attrName>style.visibility</p:attrName>
                                        </p:attrNameLst>
                                      </p:cBhvr>
                                      <p:to>
                                        <p:strVal val="visible"/>
                                      </p:to>
                                    </p:set>
                                    <p:animEffect filter="wipe(up)" transition="in">
                                      <p:cBhvr>
                                        <p:cTn dur="500" id="59"/>
                                        <p:tgtEl>
                                          <p:spTgt spid="20"/>
                                        </p:tgtEl>
                                      </p:cBhvr>
                                    </p:animEffect>
                                  </p:childTnLst>
                                </p:cTn>
                              </p:par>
                            </p:childTnLst>
                          </p:cTn>
                        </p:par>
                        <p:par>
                          <p:cTn fill="hold" id="60" nodeType="afterGroup">
                            <p:stCondLst>
                              <p:cond delay="6200"/>
                            </p:stCondLst>
                            <p:childTnLst>
                              <p:par>
                                <p:cTn fill="hold" grpId="0" id="61" nodeType="afterEffect" presetClass="entr" presetID="22" presetSubtype="1">
                                  <p:stCondLst>
                                    <p:cond delay="0"/>
                                  </p:stCondLst>
                                  <p:childTnLst>
                                    <p:set>
                                      <p:cBhvr>
                                        <p:cTn dur="1" fill="hold" id="62">
                                          <p:stCondLst>
                                            <p:cond delay="0"/>
                                          </p:stCondLst>
                                        </p:cTn>
                                        <p:tgtEl>
                                          <p:spTgt spid="21"/>
                                        </p:tgtEl>
                                        <p:attrNameLst>
                                          <p:attrName>style.visibility</p:attrName>
                                        </p:attrNameLst>
                                      </p:cBhvr>
                                      <p:to>
                                        <p:strVal val="visible"/>
                                      </p:to>
                                    </p:set>
                                    <p:animEffect filter="wipe(up)"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7" name="矩形 6">
            <a:extLst>
              <a:ext uri="{FF2B5EF4-FFF2-40B4-BE49-F238E27FC236}">
                <a16:creationId xmlns:a16="http://schemas.microsoft.com/office/drawing/2014/main" id="{7DD4CBFA-526A-46E2-9DD4-ECED4BFD8AB1}"/>
              </a:ext>
            </a:extLst>
          </p:cNvPr>
          <p:cNvSpPr/>
          <p:nvPr/>
        </p:nvSpPr>
        <p:spPr>
          <a:xfrm>
            <a:off x="1344817" y="2924690"/>
            <a:ext cx="9398643" cy="1188720"/>
          </a:xfrm>
          <a:prstGeom prst="rect">
            <a:avLst/>
          </a:prstGeom>
        </p:spPr>
        <p:txBody>
          <a:bodyPr wrap="square">
            <a:spAutoFit/>
          </a:bodyPr>
          <a:lstStyle/>
          <a:p>
            <a:pPr algn="ctr" defTabSz="914126" lvl="0">
              <a:defRPr/>
            </a:pPr>
            <a:r>
              <a:rPr altLang="en-US" lang="zh-CN" sz="7200">
                <a:solidFill>
                  <a:srgbClr val="FF0000"/>
                </a:solidFill>
                <a:latin charset="-122" panose="020b0804020202020204" pitchFamily="34" typeface="汉仪雅酷黑 75W"/>
                <a:ea charset="-122" panose="020b0804020202020204" pitchFamily="34" typeface="汉仪雅酷黑 75W"/>
                <a:cs typeface="+mn-ea"/>
                <a:sym typeface="+mn-lt"/>
              </a:rPr>
              <a:t>关于民法典的重要论述</a:t>
            </a:r>
          </a:p>
        </p:txBody>
      </p:sp>
      <p:grpSp>
        <p:nvGrpSpPr>
          <p:cNvPr id="9" name="组合 8">
            <a:extLst>
              <a:ext uri="{FF2B5EF4-FFF2-40B4-BE49-F238E27FC236}">
                <a16:creationId xmlns:a16="http://schemas.microsoft.com/office/drawing/2014/main" id="{1853C750-0DAC-4DCC-AAC5-0CEED4810CE4}"/>
              </a:ext>
            </a:extLst>
          </p:cNvPr>
          <p:cNvGrpSpPr/>
          <p:nvPr/>
        </p:nvGrpSpPr>
        <p:grpSpPr>
          <a:xfrm>
            <a:off x="4714113" y="1084703"/>
            <a:ext cx="2763773" cy="1715992"/>
            <a:chOff x="749490" y="1780093"/>
            <a:chExt cx="4179592" cy="2595056"/>
          </a:xfrm>
        </p:grpSpPr>
        <p:sp>
          <p:nvSpPr>
            <p:cNvPr id="11" name="Freeform 5">
              <a:extLst>
                <a:ext uri="{FF2B5EF4-FFF2-40B4-BE49-F238E27FC236}">
                  <a16:creationId xmlns:a16="http://schemas.microsoft.com/office/drawing/2014/main" id="{18C5519D-0218-4EE9-8436-24E9BE0AB30F}"/>
                </a:ext>
              </a:extLst>
            </p:cNvPr>
            <p:cNvSpPr/>
            <p:nvPr/>
          </p:nvSpPr>
          <p:spPr bwMode="auto">
            <a:xfrm rot="391565">
              <a:off x="847620" y="1780093"/>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30000"/>
              </a:srgbClr>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sp>
          <p:nvSpPr>
            <p:cNvPr id="13" name="Freeform 5">
              <a:extLst>
                <a:ext uri="{FF2B5EF4-FFF2-40B4-BE49-F238E27FC236}">
                  <a16:creationId xmlns:a16="http://schemas.microsoft.com/office/drawing/2014/main" id="{F439BDD4-616E-4DD3-86D6-279C3D7197F2}"/>
                </a:ext>
              </a:extLst>
            </p:cNvPr>
            <p:cNvSpPr/>
            <p:nvPr/>
          </p:nvSpPr>
          <p:spPr bwMode="auto">
            <a:xfrm rot="208630">
              <a:off x="749490" y="1802892"/>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9B0D13">
                <a:alpha val="50000"/>
              </a:srgbClr>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sp>
          <p:nvSpPr>
            <p:cNvPr id="15" name="Freeform 5">
              <a:extLst>
                <a:ext uri="{FF2B5EF4-FFF2-40B4-BE49-F238E27FC236}">
                  <a16:creationId xmlns:a16="http://schemas.microsoft.com/office/drawing/2014/main" id="{4ABA927E-1497-4210-9028-64006599400E}"/>
                </a:ext>
              </a:extLst>
            </p:cNvPr>
            <p:cNvSpPr/>
            <p:nvPr/>
          </p:nvSpPr>
          <p:spPr bwMode="auto">
            <a:xfrm rot="21425700">
              <a:off x="798853" y="1809750"/>
              <a:ext cx="4081462" cy="2565399"/>
            </a:xfrm>
            <a:custGeom>
              <a:gdLst>
                <a:gd fmla="*/ 14 w 321" name="T0"/>
                <a:gd fmla="*/ 31 h 201" name="T1"/>
                <a:gd fmla="*/ 90 w 321" name="T2"/>
                <a:gd fmla="*/ 2 h 201" name="T3"/>
                <a:gd fmla="*/ 163 w 321" name="T4"/>
                <a:gd fmla="*/ 21 h 201" name="T5"/>
                <a:gd fmla="*/ 277 w 321" name="T6"/>
                <a:gd fmla="*/ 26 h 201" name="T7"/>
                <a:gd fmla="*/ 284 w 321" name="T8"/>
                <a:gd fmla="*/ 118 h 201" name="T9"/>
                <a:gd fmla="*/ 321 w 321" name="T10"/>
                <a:gd fmla="*/ 178 h 201" name="T11"/>
                <a:gd fmla="*/ 210 w 321" name="T12"/>
                <a:gd fmla="*/ 185 h 201" name="T13"/>
                <a:gd fmla="*/ 73 w 321" name="T14"/>
                <a:gd fmla="*/ 189 h 201" name="T15"/>
                <a:gd fmla="*/ 12 w 321" name="T16"/>
                <a:gd fmla="*/ 32 h 201" name="T17"/>
                <a:gd fmla="*/ 2 w 321" name="T18"/>
                <a:gd fmla="*/ 19 h 201" name="T19"/>
                <a:gd fmla="*/ 0 w 321" name="T20"/>
                <a:gd fmla="*/ 0 h 201" name="T21"/>
                <a:gd fmla="*/ 12 w 321" name="T22"/>
                <a:gd fmla="*/ 15 h 201" name="T23"/>
                <a:gd fmla="*/ 14 w 321" name="T24"/>
                <a:gd fmla="*/ 31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32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D32119"/>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804020202020204" pitchFamily="34" typeface="汉仪雅酷黑 75W"/>
                <a:ea charset="-122" panose="020b0804020202020204" pitchFamily="34" typeface="汉仪雅酷黑 75W"/>
              </a:endParaRPr>
            </a:p>
          </p:txBody>
        </p:sp>
      </p:grpSp>
      <p:sp>
        <p:nvSpPr>
          <p:cNvPr id="16" name="椭圆 15">
            <a:extLst>
              <a:ext uri="{FF2B5EF4-FFF2-40B4-BE49-F238E27FC236}">
                <a16:creationId xmlns:a16="http://schemas.microsoft.com/office/drawing/2014/main" id="{E51D72F1-BFE2-4475-87A0-A79EEC97EE66}"/>
              </a:ext>
            </a:extLst>
          </p:cNvPr>
          <p:cNvSpPr/>
          <p:nvPr/>
        </p:nvSpPr>
        <p:spPr>
          <a:xfrm>
            <a:off x="5034918" y="1153239"/>
            <a:ext cx="2057274" cy="1455659"/>
          </a:xfrm>
          <a:prstGeom prst="ellipse">
            <a:avLst/>
          </a:prstGeom>
          <a:noFill/>
          <a:ln algn="ctr" cap="flat" cmpd="sng" w="190500">
            <a:noFill/>
            <a:prstDash val="solid"/>
          </a:ln>
          <a:effectLst/>
        </p:spPr>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7200" u="none">
                <a:ln>
                  <a:noFill/>
                </a:ln>
                <a:solidFill>
                  <a:schemeClr val="bg1"/>
                </a:solidFill>
                <a:effectLst/>
                <a:uLnTx/>
                <a:uFillTx/>
                <a:latin charset="-122" panose="020b0804020202020204" pitchFamily="34" typeface="汉仪雅酷黑 75W"/>
                <a:ea charset="-122" panose="020b0804020202020204" pitchFamily="34" typeface="汉仪雅酷黑 75W"/>
                <a:cs typeface="+mn-ea"/>
                <a:sym typeface="+mn-lt"/>
              </a:rPr>
              <a:t>01</a:t>
            </a:r>
          </a:p>
        </p:txBody>
      </p:sp>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7" y="4069252"/>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spTree>
    <p:extLst>
      <p:ext uri="{BB962C8B-B14F-4D97-AF65-F5344CB8AC3E}">
        <p14:creationId val="62359797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31"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ur="1000" fill="hold" id="31"/>
                                        <p:tgtEl>
                                          <p:spTgt spid="9"/>
                                        </p:tgtEl>
                                        <p:attrNameLst>
                                          <p:attrName>ppt_w</p:attrName>
                                        </p:attrNameLst>
                                      </p:cBhvr>
                                      <p:tavLst>
                                        <p:tav tm="0">
                                          <p:val>
                                            <p:fltVal val="0"/>
                                          </p:val>
                                        </p:tav>
                                        <p:tav tm="100000">
                                          <p:val>
                                            <p:strVal val="#ppt_w"/>
                                          </p:val>
                                        </p:tav>
                                      </p:tavLst>
                                    </p:anim>
                                    <p:anim calcmode="lin" valueType="num">
                                      <p:cBhvr>
                                        <p:cTn dur="1000" fill="hold" id="32"/>
                                        <p:tgtEl>
                                          <p:spTgt spid="9"/>
                                        </p:tgtEl>
                                        <p:attrNameLst>
                                          <p:attrName>ppt_h</p:attrName>
                                        </p:attrNameLst>
                                      </p:cBhvr>
                                      <p:tavLst>
                                        <p:tav tm="0">
                                          <p:val>
                                            <p:fltVal val="0"/>
                                          </p:val>
                                        </p:tav>
                                        <p:tav tm="100000">
                                          <p:val>
                                            <p:strVal val="#ppt_h"/>
                                          </p:val>
                                        </p:tav>
                                      </p:tavLst>
                                    </p:anim>
                                    <p:anim calcmode="lin" valueType="num">
                                      <p:cBhvr>
                                        <p:cTn dur="1000" fill="hold" id="33"/>
                                        <p:tgtEl>
                                          <p:spTgt spid="9"/>
                                        </p:tgtEl>
                                        <p:attrNameLst>
                                          <p:attrName>style.rotation</p:attrName>
                                        </p:attrNameLst>
                                      </p:cBhvr>
                                      <p:tavLst>
                                        <p:tav tm="0">
                                          <p:val>
                                            <p:fltVal val="90"/>
                                          </p:val>
                                        </p:tav>
                                        <p:tav tm="100000">
                                          <p:val>
                                            <p:fltVal val="0"/>
                                          </p:val>
                                        </p:tav>
                                      </p:tavLst>
                                    </p:anim>
                                    <p:animEffect filter="fade" transition="in">
                                      <p:cBhvr>
                                        <p:cTn dur="1000" id="34"/>
                                        <p:tgtEl>
                                          <p:spTgt spid="9"/>
                                        </p:tgtEl>
                                      </p:cBhvr>
                                    </p:animEffect>
                                  </p:childTnLst>
                                </p:cTn>
                              </p:par>
                            </p:childTnLst>
                          </p:cTn>
                        </p:par>
                        <p:par>
                          <p:cTn fill="hold" id="35" nodeType="afterGroup">
                            <p:stCondLst>
                              <p:cond delay="4500"/>
                            </p:stCondLst>
                            <p:childTnLst>
                              <p:par>
                                <p:cTn decel="100000" fill="hold" grpId="0" id="36" nodeType="afterEffect" presetClass="entr" presetID="49"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1000" fill="hold" id="38"/>
                                        <p:tgtEl>
                                          <p:spTgt spid="16"/>
                                        </p:tgtEl>
                                        <p:attrNameLst>
                                          <p:attrName>ppt_w</p:attrName>
                                        </p:attrNameLst>
                                      </p:cBhvr>
                                      <p:tavLst>
                                        <p:tav tm="0">
                                          <p:val>
                                            <p:fltVal val="0"/>
                                          </p:val>
                                        </p:tav>
                                        <p:tav tm="100000">
                                          <p:val>
                                            <p:strVal val="#ppt_w"/>
                                          </p:val>
                                        </p:tav>
                                      </p:tavLst>
                                    </p:anim>
                                    <p:anim calcmode="lin" valueType="num">
                                      <p:cBhvr>
                                        <p:cTn dur="1000" fill="hold" id="39"/>
                                        <p:tgtEl>
                                          <p:spTgt spid="16"/>
                                        </p:tgtEl>
                                        <p:attrNameLst>
                                          <p:attrName>ppt_h</p:attrName>
                                        </p:attrNameLst>
                                      </p:cBhvr>
                                      <p:tavLst>
                                        <p:tav tm="0">
                                          <p:val>
                                            <p:fltVal val="0"/>
                                          </p:val>
                                        </p:tav>
                                        <p:tav tm="100000">
                                          <p:val>
                                            <p:strVal val="#ppt_h"/>
                                          </p:val>
                                        </p:tav>
                                      </p:tavLst>
                                    </p:anim>
                                    <p:anim calcmode="lin" valueType="num">
                                      <p:cBhvr>
                                        <p:cTn dur="1000" fill="hold" id="40"/>
                                        <p:tgtEl>
                                          <p:spTgt spid="16"/>
                                        </p:tgtEl>
                                        <p:attrNameLst>
                                          <p:attrName>style.rotation</p:attrName>
                                        </p:attrNameLst>
                                      </p:cBhvr>
                                      <p:tavLst>
                                        <p:tav tm="0">
                                          <p:val>
                                            <p:fltVal val="360"/>
                                          </p:val>
                                        </p:tav>
                                        <p:tav tm="100000">
                                          <p:val>
                                            <p:fltVal val="0"/>
                                          </p:val>
                                        </p:tav>
                                      </p:tavLst>
                                    </p:anim>
                                    <p:animEffect filter="fade" transition="in">
                                      <p:cBhvr>
                                        <p:cTn dur="1000" id="41"/>
                                        <p:tgtEl>
                                          <p:spTgt spid="16"/>
                                        </p:tgtEl>
                                      </p:cBhvr>
                                    </p:animEffect>
                                  </p:childTnLst>
                                </p:cTn>
                              </p:par>
                            </p:childTnLst>
                          </p:cTn>
                        </p:par>
                        <p:par>
                          <p:cTn fill="hold" id="42" nodeType="afterGroup">
                            <p:stCondLst>
                              <p:cond delay="5500"/>
                            </p:stCondLst>
                            <p:childTnLst>
                              <p:par>
                                <p:cTn fill="hold" grpId="0" id="43" nodeType="afterEffect" presetClass="entr" presetID="42" presetSubtype="0">
                                  <p:stCondLst>
                                    <p:cond delay="0"/>
                                  </p:stCondLst>
                                  <p:iterate type="lt">
                                    <p:tmPct val="10000"/>
                                  </p:iterate>
                                  <p:childTnLst>
                                    <p:set>
                                      <p:cBhvr>
                                        <p:cTn dur="1" fill="hold" id="44">
                                          <p:stCondLst>
                                            <p:cond delay="0"/>
                                          </p:stCondLst>
                                        </p:cTn>
                                        <p:tgtEl>
                                          <p:spTgt spid="7"/>
                                        </p:tgtEl>
                                        <p:attrNameLst>
                                          <p:attrName>style.visibility</p:attrName>
                                        </p:attrNameLst>
                                      </p:cBhvr>
                                      <p:to>
                                        <p:strVal val="visible"/>
                                      </p:to>
                                    </p:set>
                                    <p:animEffect filter="fade" transition="in">
                                      <p:cBhvr>
                                        <p:cTn dur="750" id="45"/>
                                        <p:tgtEl>
                                          <p:spTgt spid="7"/>
                                        </p:tgtEl>
                                      </p:cBhvr>
                                    </p:animEffect>
                                    <p:anim calcmode="lin" valueType="num">
                                      <p:cBhvr>
                                        <p:cTn dur="750" fill="hold" id="46"/>
                                        <p:tgtEl>
                                          <p:spTgt spid="7"/>
                                        </p:tgtEl>
                                        <p:attrNameLst>
                                          <p:attrName>ppt_x</p:attrName>
                                        </p:attrNameLst>
                                      </p:cBhvr>
                                      <p:tavLst>
                                        <p:tav tm="0">
                                          <p:val>
                                            <p:strVal val="#ppt_x"/>
                                          </p:val>
                                        </p:tav>
                                        <p:tav tm="100000">
                                          <p:val>
                                            <p:strVal val="#ppt_x"/>
                                          </p:val>
                                        </p:tav>
                                      </p:tavLst>
                                    </p:anim>
                                    <p:anim calcmode="lin" valueType="num">
                                      <p:cBhvr>
                                        <p:cTn dur="750" fill="hold" id="47"/>
                                        <p:tgtEl>
                                          <p:spTgt spid="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6250"/>
                            </p:stCondLst>
                            <p:childTnLst>
                              <p:par>
                                <p:cTn fill="hold" grpId="0" id="49" nodeType="afterEffect" presetClass="entr" presetID="16" presetSubtype="37">
                                  <p:stCondLst>
                                    <p:cond delay="0"/>
                                  </p:stCondLst>
                                  <p:childTnLst>
                                    <p:set>
                                      <p:cBhvr>
                                        <p:cTn dur="1" fill="hold" id="50">
                                          <p:stCondLst>
                                            <p:cond delay="0"/>
                                          </p:stCondLst>
                                        </p:cTn>
                                        <p:tgtEl>
                                          <p:spTgt spid="17"/>
                                        </p:tgtEl>
                                        <p:attrNameLst>
                                          <p:attrName>style.visibility</p:attrName>
                                        </p:attrNameLst>
                                      </p:cBhvr>
                                      <p:to>
                                        <p:strVal val="visible"/>
                                      </p:to>
                                    </p:set>
                                    <p:animEffect filter="barn(outVertical)" transition="in">
                                      <p:cBhvr>
                                        <p:cTn dur="500" id="51"/>
                                        <p:tgtEl>
                                          <p:spTgt spid="17"/>
                                        </p:tgtEl>
                                      </p:cBhvr>
                                    </p:animEffect>
                                  </p:childTnLst>
                                </p:cTn>
                              </p:par>
                            </p:childTnLst>
                          </p:cTn>
                        </p:par>
                        <p:par>
                          <p:cTn fill="hold" id="52" nodeType="afterGroup">
                            <p:stCondLst>
                              <p:cond delay="6750"/>
                            </p:stCondLst>
                            <p:childTnLst>
                              <p:par>
                                <p:cTn fill="hold" id="53" nodeType="afterEffect" presetClass="entr" presetID="2" presetSubtype="6">
                                  <p:stCondLst>
                                    <p:cond delay="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750" fill="hold" id="55"/>
                                        <p:tgtEl>
                                          <p:spTgt spid="19"/>
                                        </p:tgtEl>
                                        <p:attrNameLst>
                                          <p:attrName>ppt_x</p:attrName>
                                        </p:attrNameLst>
                                      </p:cBhvr>
                                      <p:tavLst>
                                        <p:tav tm="0">
                                          <p:val>
                                            <p:strVal val="1+#ppt_w/2"/>
                                          </p:val>
                                        </p:tav>
                                        <p:tav tm="100000">
                                          <p:val>
                                            <p:strVal val="#ppt_x"/>
                                          </p:val>
                                        </p:tav>
                                      </p:tavLst>
                                    </p:anim>
                                    <p:anim calcmode="lin" valueType="num">
                                      <p:cBhvr additive="base">
                                        <p:cTn dur="750" fill="hold" id="5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6"/>
      <p:bldP grpId="0" spid="17"/>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596095" y="2749720"/>
            <a:ext cx="7064697"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3 : 合 同</a:t>
            </a:r>
          </a:p>
        </p:txBody>
      </p:sp>
    </p:spTree>
    <p:extLst>
      <p:ext uri="{BB962C8B-B14F-4D97-AF65-F5344CB8AC3E}">
        <p14:creationId val="340109343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BBED76EF-2450-4ADF-B021-18D3B08AD703}"/>
              </a:ext>
            </a:extLst>
          </p:cNvPr>
          <p:cNvGrpSpPr/>
          <p:nvPr/>
        </p:nvGrpSpPr>
        <p:grpSpPr>
          <a:xfrm>
            <a:off x="4961385" y="2864857"/>
            <a:ext cx="2113690" cy="495316"/>
            <a:chOff x="810997" y="5404174"/>
            <a:chExt cx="6000444" cy="495316"/>
          </a:xfrm>
        </p:grpSpPr>
        <p:sp>
          <p:nvSpPr>
            <p:cNvPr id="4" name="TextBox 14">
              <a:extLst>
                <a:ext uri="{FF2B5EF4-FFF2-40B4-BE49-F238E27FC236}">
                  <a16:creationId xmlns:a16="http://schemas.microsoft.com/office/drawing/2014/main" id="{D527E0B9-DF42-4C2C-9B4B-4E7580D299F9}"/>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5" name="矩形 4">
              <a:extLst>
                <a:ext uri="{FF2B5EF4-FFF2-40B4-BE49-F238E27FC236}">
                  <a16:creationId xmlns:a16="http://schemas.microsoft.com/office/drawing/2014/main" id="{A9F27713-132E-4022-AACA-95D40F70B04E}"/>
                </a:ext>
              </a:extLst>
            </p:cNvPr>
            <p:cNvSpPr/>
            <p:nvPr/>
          </p:nvSpPr>
          <p:spPr>
            <a:xfrm>
              <a:off x="980124"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FF"/>
                  </a:solidFill>
                  <a:effectLst/>
                  <a:uLnTx/>
                  <a:uFillTx/>
                  <a:cs typeface="+mn-ea"/>
                  <a:sym typeface="+mn-lt"/>
                </a:rPr>
                <a:t>3个分编</a:t>
              </a:r>
            </a:p>
          </p:txBody>
        </p:sp>
      </p:grpSp>
      <p:grpSp>
        <p:nvGrpSpPr>
          <p:cNvPr id="6" name="组合 5">
            <a:extLst>
              <a:ext uri="{FF2B5EF4-FFF2-40B4-BE49-F238E27FC236}">
                <a16:creationId xmlns:a16="http://schemas.microsoft.com/office/drawing/2014/main" id="{1FD64565-AE2C-4E97-AC2F-4CA0C8945D90}"/>
              </a:ext>
            </a:extLst>
          </p:cNvPr>
          <p:cNvGrpSpPr/>
          <p:nvPr/>
        </p:nvGrpSpPr>
        <p:grpSpPr>
          <a:xfrm>
            <a:off x="7213098" y="2864857"/>
            <a:ext cx="2113690" cy="495316"/>
            <a:chOff x="810997" y="5404174"/>
            <a:chExt cx="6000444" cy="495316"/>
          </a:xfrm>
        </p:grpSpPr>
        <p:sp>
          <p:nvSpPr>
            <p:cNvPr id="7" name="TextBox 14">
              <a:extLst>
                <a:ext uri="{FF2B5EF4-FFF2-40B4-BE49-F238E27FC236}">
                  <a16:creationId xmlns:a16="http://schemas.microsoft.com/office/drawing/2014/main" id="{B023EC69-25B7-4341-BF5B-13FF1A076AEE}"/>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8" name="矩形 7">
              <a:extLst>
                <a:ext uri="{FF2B5EF4-FFF2-40B4-BE49-F238E27FC236}">
                  <a16:creationId xmlns:a16="http://schemas.microsoft.com/office/drawing/2014/main" id="{5EE510AC-3BA3-416E-8C54-A4434B70F96A}"/>
                </a:ext>
              </a:extLst>
            </p:cNvPr>
            <p:cNvSpPr/>
            <p:nvPr/>
          </p:nvSpPr>
          <p:spPr>
            <a:xfrm>
              <a:off x="980130"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00"/>
                  </a:solidFill>
                  <a:effectLst/>
                  <a:uLnTx/>
                  <a:uFillTx/>
                  <a:cs typeface="+mn-ea"/>
                  <a:sym typeface="+mn-lt"/>
                </a:rPr>
                <a:t>29章</a:t>
              </a:r>
            </a:p>
          </p:txBody>
        </p:sp>
      </p:grpSp>
      <p:sp>
        <p:nvSpPr>
          <p:cNvPr id="9" name="矩形: 圆角 8">
            <a:extLst>
              <a:ext uri="{FF2B5EF4-FFF2-40B4-BE49-F238E27FC236}">
                <a16:creationId xmlns:a16="http://schemas.microsoft.com/office/drawing/2014/main" id="{B6505D25-D516-436B-9DAF-661E77F19CE8}"/>
              </a:ext>
            </a:extLst>
          </p:cNvPr>
          <p:cNvSpPr/>
          <p:nvPr/>
        </p:nvSpPr>
        <p:spPr>
          <a:xfrm>
            <a:off x="5020962" y="3635433"/>
            <a:ext cx="6612036" cy="2683092"/>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文本占位符 1">
            <a:extLst>
              <a:ext uri="{FF2B5EF4-FFF2-40B4-BE49-F238E27FC236}">
                <a16:creationId xmlns:a16="http://schemas.microsoft.com/office/drawing/2014/main" id="{BB97E114-38EB-4DC4-B056-58876C904F66}"/>
              </a:ext>
            </a:extLst>
          </p:cNvPr>
          <p:cNvSpPr txBox="1"/>
          <p:nvPr/>
        </p:nvSpPr>
        <p:spPr>
          <a:xfrm>
            <a:off x="5633270" y="3933561"/>
            <a:ext cx="5633748"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合同制度是市场经济的基本法律制度。1999年第九届全国人民代表大会第二次会议通过了合同法。</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第三编“合同”在现行合同法的基础上，贯彻全面深化改革的精神，坚持维护契约、平等交换、公平竞争，促进商品和要素自由流动，完善合同制度。</a:t>
            </a:r>
          </a:p>
        </p:txBody>
      </p:sp>
      <p:sp>
        <p:nvSpPr>
          <p:cNvPr id="11" name="矩形 10">
            <a:extLst>
              <a:ext uri="{FF2B5EF4-FFF2-40B4-BE49-F238E27FC236}">
                <a16:creationId xmlns:a16="http://schemas.microsoft.com/office/drawing/2014/main" id="{D7C4EE63-A1D5-45BD-B225-173B289E8F10}"/>
              </a:ext>
            </a:extLst>
          </p:cNvPr>
          <p:cNvSpPr/>
          <p:nvPr/>
        </p:nvSpPr>
        <p:spPr>
          <a:xfrm>
            <a:off x="6538850" y="1541822"/>
            <a:ext cx="3404133" cy="1053190"/>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12" name="TextBox 20">
            <a:extLst>
              <a:ext uri="{FF2B5EF4-FFF2-40B4-BE49-F238E27FC236}">
                <a16:creationId xmlns:a16="http://schemas.microsoft.com/office/drawing/2014/main" id="{DF269E4D-5137-45B9-9DE7-8F00B9CA0F36}"/>
              </a:ext>
            </a:extLst>
          </p:cNvPr>
          <p:cNvSpPr txBox="1"/>
          <p:nvPr/>
        </p:nvSpPr>
        <p:spPr>
          <a:xfrm>
            <a:off x="6618552" y="1622696"/>
            <a:ext cx="3244729" cy="762000"/>
          </a:xfrm>
          <a:prstGeom prst="rect">
            <a:avLst/>
          </a:prstGeom>
          <a:noFill/>
        </p:spPr>
        <p:txBody>
          <a:bodyPr rtlCol="0" wrap="square">
            <a:spAutoFit/>
          </a:bodyPr>
          <a:lstStyle>
            <a:defPPr>
              <a:defRPr lang="zh-CN"/>
            </a:defPPr>
            <a:lvl1pPr>
              <a:defRPr b="1" sz="5400">
                <a:solidFill>
                  <a:srgbClr val="C00000"/>
                </a:solidFill>
                <a:latin typeface="微软雅黑"/>
                <a:ea typeface="微软雅黑"/>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typeface="+mn-lt"/>
                <a:ea typeface="+mn-ea"/>
                <a:cs typeface="+mn-ea"/>
                <a:sym typeface="+mn-lt"/>
              </a:rPr>
              <a:t>合   同</a:t>
            </a:r>
          </a:p>
        </p:txBody>
      </p:sp>
      <p:grpSp>
        <p:nvGrpSpPr>
          <p:cNvPr id="13" name="组合 12">
            <a:extLst>
              <a:ext uri="{FF2B5EF4-FFF2-40B4-BE49-F238E27FC236}">
                <a16:creationId xmlns:a16="http://schemas.microsoft.com/office/drawing/2014/main" id="{CEDE237D-2BB8-4791-B3C4-7CCF8976925F}"/>
              </a:ext>
            </a:extLst>
          </p:cNvPr>
          <p:cNvGrpSpPr/>
          <p:nvPr/>
        </p:nvGrpSpPr>
        <p:grpSpPr>
          <a:xfrm>
            <a:off x="9519308" y="2864857"/>
            <a:ext cx="2113690" cy="495316"/>
            <a:chOff x="810997" y="5404174"/>
            <a:chExt cx="6000444" cy="495316"/>
          </a:xfrm>
        </p:grpSpPr>
        <p:sp>
          <p:nvSpPr>
            <p:cNvPr id="14" name="TextBox 14">
              <a:extLst>
                <a:ext uri="{FF2B5EF4-FFF2-40B4-BE49-F238E27FC236}">
                  <a16:creationId xmlns:a16="http://schemas.microsoft.com/office/drawing/2014/main" id="{971E4B6C-9DB6-4086-B394-141A7F236459}"/>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15" name="矩形 14">
              <a:extLst>
                <a:ext uri="{FF2B5EF4-FFF2-40B4-BE49-F238E27FC236}">
                  <a16:creationId xmlns:a16="http://schemas.microsoft.com/office/drawing/2014/main" id="{6932E23B-ED08-4676-9397-059E82902E0B}"/>
                </a:ext>
              </a:extLst>
            </p:cNvPr>
            <p:cNvSpPr/>
            <p:nvPr/>
          </p:nvSpPr>
          <p:spPr>
            <a:xfrm>
              <a:off x="980129"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BF53">
                      <a:lumMod val="60000"/>
                      <a:lumOff val="40000"/>
                    </a:srgbClr>
                  </a:solidFill>
                  <a:effectLst/>
                  <a:uLnTx/>
                  <a:uFillTx/>
                  <a:cs typeface="+mn-ea"/>
                  <a:sym typeface="+mn-lt"/>
                </a:rPr>
                <a:t>526条</a:t>
              </a:r>
            </a:p>
          </p:txBody>
        </p:sp>
      </p:grpSp>
      <p:pic>
        <p:nvPicPr>
          <p:cNvPr id="17" name="图片 16">
            <a:extLst>
              <a:ext uri="{FF2B5EF4-FFF2-40B4-BE49-F238E27FC236}">
                <a16:creationId xmlns:a16="http://schemas.microsoft.com/office/drawing/2014/main" id="{D2CD1385-3E6B-4EAA-BAF8-CF4A5D38DC61}"/>
              </a:ext>
            </a:extLst>
          </p:cNvPr>
          <p:cNvPicPr>
            <a:picLocks noChangeAspect="1"/>
          </p:cNvPicPr>
          <p:nvPr/>
        </p:nvPicPr>
        <p:blipFill>
          <a:blip r:embed="rId2">
            <a:extLst>
              <a:ext uri="{28A0092B-C50C-407E-A947-70E740481C1C}">
                <a14:useLocalDpi val="0"/>
              </a:ext>
            </a:extLst>
          </a:blip>
          <a:stretch>
            <a:fillRect/>
          </a:stretch>
        </p:blipFill>
        <p:spPr>
          <a:xfrm>
            <a:off x="990876" y="1066406"/>
            <a:ext cx="3664106" cy="5560100"/>
          </a:xfrm>
          <a:prstGeom prst="rect">
            <a:avLst/>
          </a:prstGeom>
        </p:spPr>
      </p:pic>
    </p:spTree>
    <p:extLst>
      <p:ext uri="{BB962C8B-B14F-4D97-AF65-F5344CB8AC3E}">
        <p14:creationId val="24273036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by="(-#ppt_w*2)" calcmode="lin" valueType="num">
                                      <p:cBhvr rctx="PPT">
                                        <p:cTn autoRev="1" dur="300" fill="hold" id="11">
                                          <p:stCondLst>
                                            <p:cond delay="0"/>
                                          </p:stCondLst>
                                        </p:cTn>
                                        <p:tgtEl>
                                          <p:spTgt spid="12"/>
                                        </p:tgtEl>
                                        <p:attrNameLst>
                                          <p:attrName>ppt_w</p:attrName>
                                        </p:attrNameLst>
                                      </p:cBhvr>
                                    </p:anim>
                                    <p:anim by="(#ppt_w*0.50)" calcmode="lin" valueType="num">
                                      <p:cBhvr>
                                        <p:cTn autoRev="1" decel="50000" dur="300" fill="hold" id="12">
                                          <p:stCondLst>
                                            <p:cond delay="0"/>
                                          </p:stCondLst>
                                        </p:cTn>
                                        <p:tgtEl>
                                          <p:spTgt spid="12"/>
                                        </p:tgtEl>
                                        <p:attrNameLst>
                                          <p:attrName>ppt_x</p:attrName>
                                        </p:attrNameLst>
                                      </p:cBhvr>
                                    </p:anim>
                                    <p:anim calcmode="lin" from="(-#ppt_h/2)" to="(#ppt_y)" valueType="num">
                                      <p:cBhvr>
                                        <p:cTn dur="600" fill="hold" id="13">
                                          <p:stCondLst>
                                            <p:cond delay="0"/>
                                          </p:stCondLst>
                                        </p:cTn>
                                        <p:tgtEl>
                                          <p:spTgt spid="12"/>
                                        </p:tgtEl>
                                        <p:attrNameLst>
                                          <p:attrName>ppt_y</p:attrName>
                                        </p:attrNameLst>
                                      </p:cBhvr>
                                    </p:anim>
                                    <p:animRot by="21600000">
                                      <p:cBhvr>
                                        <p:cTn dur="600" fill="hold" id="14">
                                          <p:stCondLst>
                                            <p:cond delay="0"/>
                                          </p:stCondLst>
                                        </p:cTn>
                                        <p:tgtEl>
                                          <p:spTgt spid="12"/>
                                        </p:tgtEl>
                                        <p:attrNameLst>
                                          <p:attrName>r</p:attrName>
                                        </p:attrNameLst>
                                      </p:cBhvr>
                                    </p:animRot>
                                  </p:childTnLst>
                                </p:cTn>
                              </p:par>
                            </p:childTnLst>
                          </p:cTn>
                        </p:par>
                        <p:par>
                          <p:cTn fill="hold" id="15" nodeType="afterGroup">
                            <p:stCondLst>
                              <p:cond delay="1100"/>
                            </p:stCondLst>
                            <p:childTnLst>
                              <p:par>
                                <p:cTn fill="hold" id="16" nodeType="afterEffect" presetClass="entr" presetID="23" presetSubtype="16">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childTnLst>
                                </p:cTn>
                              </p:par>
                              <p:par>
                                <p:cTn fill="hold" id="20" nodeType="withEffect" presetClass="entr" presetID="23" presetSubtype="16">
                                  <p:stCondLst>
                                    <p:cond delay="1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childTnLst>
                                </p:cTn>
                              </p:par>
                              <p:par>
                                <p:cTn fill="hold" id="24" nodeType="withEffect" presetClass="entr" presetID="23" presetSubtype="16">
                                  <p:stCondLst>
                                    <p:cond delay="30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childTnLst>
                                </p:cTn>
                              </p:par>
                            </p:childTnLst>
                          </p:cTn>
                        </p:par>
                        <p:par>
                          <p:cTn fill="hold" id="28" nodeType="afterGroup">
                            <p:stCondLst>
                              <p:cond delay="1900"/>
                            </p:stCondLst>
                            <p:childTnLst>
                              <p:par>
                                <p:cTn fill="hold" grpId="0" id="29" nodeType="afterEffect" presetClass="entr" presetID="22" presetSubtype="4">
                                  <p:stCondLst>
                                    <p:cond delay="0"/>
                                  </p:stCondLst>
                                  <p:childTnLst>
                                    <p:set>
                                      <p:cBhvr>
                                        <p:cTn dur="1" fill="hold" id="30">
                                          <p:stCondLst>
                                            <p:cond delay="0"/>
                                          </p:stCondLst>
                                        </p:cTn>
                                        <p:tgtEl>
                                          <p:spTgt spid="9"/>
                                        </p:tgtEl>
                                        <p:attrNameLst>
                                          <p:attrName>style.visibility</p:attrName>
                                        </p:attrNameLst>
                                      </p:cBhvr>
                                      <p:to>
                                        <p:strVal val="visible"/>
                                      </p:to>
                                    </p:set>
                                    <p:animEffect filter="wipe(down)" transition="in">
                                      <p:cBhvr>
                                        <p:cTn dur="500" id="31"/>
                                        <p:tgtEl>
                                          <p:spTgt spid="9"/>
                                        </p:tgtEl>
                                      </p:cBhvr>
                                    </p:animEffect>
                                  </p:childTnLst>
                                </p:cTn>
                              </p:par>
                              <p:par>
                                <p:cTn fill="hold" grpId="0" id="32" nodeType="withEffect" presetClass="entr" presetID="22" presetSubtype="1">
                                  <p:stCondLst>
                                    <p:cond delay="0"/>
                                  </p:stCondLst>
                                  <p:childTnLst>
                                    <p:set>
                                      <p:cBhvr>
                                        <p:cTn dur="1" fill="hold" id="33">
                                          <p:stCondLst>
                                            <p:cond delay="0"/>
                                          </p:stCondLst>
                                        </p:cTn>
                                        <p:tgtEl>
                                          <p:spTgt spid="10"/>
                                        </p:tgtEl>
                                        <p:attrNameLst>
                                          <p:attrName>style.visibility</p:attrName>
                                        </p:attrNameLst>
                                      </p:cBhvr>
                                      <p:to>
                                        <p:strVal val="visible"/>
                                      </p:to>
                                    </p:set>
                                    <p:animEffect filter="wipe(up)" transition="in">
                                      <p:cBhvr>
                                        <p:cTn dur="500" id="34"/>
                                        <p:tgtEl>
                                          <p:spTgt spid="10"/>
                                        </p:tgtEl>
                                      </p:cBhvr>
                                    </p:animEffect>
                                  </p:childTnLst>
                                </p:cTn>
                              </p:par>
                            </p:childTnLst>
                          </p:cTn>
                        </p:par>
                        <p:par>
                          <p:cTn fill="hold" id="35" nodeType="afterGroup">
                            <p:stCondLst>
                              <p:cond delay="2400"/>
                            </p:stCondLst>
                            <p:childTnLst>
                              <p:par>
                                <p:cTn fill="hold" id="36" nodeType="afterEffect" presetClass="entr" presetID="22" presetSubtype="4">
                                  <p:stCondLst>
                                    <p:cond delay="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500" id="3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平行四边形 2">
            <a:extLst>
              <a:ext uri="{FF2B5EF4-FFF2-40B4-BE49-F238E27FC236}">
                <a16:creationId xmlns:a16="http://schemas.microsoft.com/office/drawing/2014/main" id="{FE25F8D8-DE46-403B-BE47-8F1A52A6B331}"/>
              </a:ext>
            </a:extLst>
          </p:cNvPr>
          <p:cNvSpPr/>
          <p:nvPr/>
        </p:nvSpPr>
        <p:spPr>
          <a:xfrm>
            <a:off x="1045447" y="1467486"/>
            <a:ext cx="4364753" cy="877359"/>
          </a:xfrm>
          <a:prstGeom prst="parallelogram">
            <a:avLst/>
          </a:prstGeom>
          <a:solidFill>
            <a:srgbClr val="C00000"/>
          </a:solidFill>
          <a:ln algn="ctr" cap="flat" cmpd="sng" w="12700">
            <a:noFill/>
            <a:prstDash val="solid"/>
            <a:miter lim="800000"/>
          </a:ln>
          <a:effectLst/>
        </p:spPr>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8A90FE7D-C983-4E56-97F0-2793E94375CD}"/>
              </a:ext>
            </a:extLst>
          </p:cNvPr>
          <p:cNvSpPr txBox="1"/>
          <p:nvPr/>
        </p:nvSpPr>
        <p:spPr>
          <a:xfrm>
            <a:off x="1635380" y="1552222"/>
            <a:ext cx="5868962" cy="701040"/>
          </a:xfrm>
          <a:prstGeom prst="rect">
            <a:avLst/>
          </a:prstGeom>
          <a:noFill/>
        </p:spPr>
        <p:txBody>
          <a:bodyPr rtlCol="0" wrap="square">
            <a:spAutoFit/>
          </a:bodyPr>
          <a:lstStyle/>
          <a:p>
            <a:pPr algn="l"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w="19050">
                  <a:noFill/>
                </a:ln>
                <a:solidFill>
                  <a:schemeClr val="bg1"/>
                </a:solidFill>
                <a:effectLst/>
                <a:uLnTx/>
                <a:uFillTx/>
                <a:cs typeface="+mn-ea"/>
                <a:sym typeface="+mn-lt"/>
              </a:rPr>
              <a:t>关于通则</a:t>
            </a:r>
          </a:p>
        </p:txBody>
      </p:sp>
      <p:sp>
        <p:nvSpPr>
          <p:cNvPr id="5" name="Freeform 9">
            <a:extLst>
              <a:ext uri="{FF2B5EF4-FFF2-40B4-BE49-F238E27FC236}">
                <a16:creationId xmlns:a16="http://schemas.microsoft.com/office/drawing/2014/main" id="{4F580354-25BA-4290-929A-4846C88B1164}"/>
              </a:ext>
            </a:extLst>
          </p:cNvPr>
          <p:cNvSpPr/>
          <p:nvPr/>
        </p:nvSpPr>
        <p:spPr bwMode="auto">
          <a:xfrm>
            <a:off x="1476630" y="1831622"/>
            <a:ext cx="158750" cy="182562"/>
          </a:xfrm>
          <a:custGeom>
            <a:gdLst>
              <a:gd fmla="*/ 2147483647 w 205" name="T0"/>
              <a:gd fmla="*/ 2147483647 h 234" name="T1"/>
              <a:gd fmla="*/ 2147483647 w 205" name="T2"/>
              <a:gd fmla="*/ 2147483647 h 234" name="T3"/>
              <a:gd fmla="*/ 2147483647 w 205" name="T4"/>
              <a:gd fmla="*/ 2147483647 h 234" name="T5"/>
              <a:gd fmla="*/ 0 w 205" name="T6"/>
              <a:gd fmla="*/ 2147483647 h 234" name="T7"/>
              <a:gd fmla="*/ 0 w 205" name="T8"/>
              <a:gd fmla="*/ 2147483647 h 234" name="T9"/>
              <a:gd fmla="*/ 0 w 205" name="T10"/>
              <a:gd fmla="*/ 2147483647 h 234" name="T11"/>
              <a:gd fmla="*/ 2147483647 w 205" name="T12"/>
              <a:gd fmla="*/ 2147483647 h 234" name="T13"/>
              <a:gd fmla="*/ 2147483647 w 205" name="T14"/>
              <a:gd fmla="*/ 2147483647 h 234" name="T15"/>
              <a:gd fmla="*/ 2147483647 w 205" name="T16"/>
              <a:gd fmla="*/ 2147483647 h 234" name="T17"/>
              <a:gd fmla="*/ 2147483647 w 205" name="T18"/>
              <a:gd fmla="*/ 2147483647 h 2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34" w="205">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4D4D4D"/>
              </a:solidFill>
              <a:effectLst/>
              <a:uLnTx/>
              <a:uFillTx/>
              <a:cs typeface="+mn-ea"/>
              <a:sym typeface="+mn-lt"/>
            </a:endParaRPr>
          </a:p>
        </p:txBody>
      </p:sp>
      <p:grpSp>
        <p:nvGrpSpPr>
          <p:cNvPr id="6" name="组合 5">
            <a:extLst>
              <a:ext uri="{FF2B5EF4-FFF2-40B4-BE49-F238E27FC236}">
                <a16:creationId xmlns:a16="http://schemas.microsoft.com/office/drawing/2014/main" id="{718821B8-CC92-4BB6-99E4-D48E09011DFD}"/>
              </a:ext>
            </a:extLst>
          </p:cNvPr>
          <p:cNvGrpSpPr/>
          <p:nvPr/>
        </p:nvGrpSpPr>
        <p:grpSpPr>
          <a:xfrm>
            <a:off x="1025780" y="1717322"/>
            <a:ext cx="404813" cy="404812"/>
            <a:chOff x="1296847" y="1742267"/>
            <a:chExt cx="404813" cy="404812"/>
          </a:xfrm>
        </p:grpSpPr>
        <p:sp>
          <p:nvSpPr>
            <p:cNvPr id="7" name="Oval 8">
              <a:extLst>
                <a:ext uri="{FF2B5EF4-FFF2-40B4-BE49-F238E27FC236}">
                  <a16:creationId xmlns:a16="http://schemas.microsoft.com/office/drawing/2014/main" id="{576B5722-511E-41EA-8DD8-F40AEAA9068D}"/>
                </a:ext>
              </a:extLst>
            </p:cNvPr>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0" kumimoji="0" lang="en-US" noProof="0" normalizeH="0" spc="0" strike="noStrike" sz="1800" u="none">
                  <a:ln>
                    <a:noFill/>
                  </a:ln>
                  <a:solidFill>
                    <a:srgbClr val="FFFFFF"/>
                  </a:solidFill>
                  <a:effectLst/>
                  <a:uLnTx/>
                  <a:uFillTx/>
                  <a:cs typeface="+mn-ea"/>
                  <a:sym typeface="+mn-lt"/>
                </a:rPr>
                <a:t> </a:t>
              </a:r>
            </a:p>
          </p:txBody>
        </p:sp>
        <p:sp>
          <p:nvSpPr>
            <p:cNvPr id="8" name="TextBox 7">
              <a:extLst>
                <a:ext uri="{FF2B5EF4-FFF2-40B4-BE49-F238E27FC236}">
                  <a16:creationId xmlns:a16="http://schemas.microsoft.com/office/drawing/2014/main" id="{9B32AD8B-FF47-42DC-AB8F-3E89386CDFA8}"/>
                </a:ext>
              </a:extLst>
            </p:cNvPr>
            <p:cNvSpPr txBox="1">
              <a:spLocks noChangeArrowheads="1"/>
            </p:cNvSpPr>
            <p:nvPr/>
          </p:nvSpPr>
          <p:spPr bwMode="auto">
            <a:xfrm>
              <a:off x="1332578" y="1758930"/>
              <a:ext cx="309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1200" kumimoji="0" lang="en-US" noProof="0" normalizeH="0" spc="0" strike="noStrike" sz="1800" u="none">
                  <a:ln>
                    <a:noFill/>
                  </a:ln>
                  <a:solidFill>
                    <a:srgbClr val="FFFFFF"/>
                  </a:solidFill>
                  <a:effectLst/>
                  <a:uLnTx/>
                  <a:uFillTx/>
                  <a:latin typeface="+mn-lt"/>
                  <a:ea typeface="+mn-ea"/>
                  <a:cs typeface="+mn-ea"/>
                  <a:sym typeface="+mn-lt"/>
                </a:rPr>
                <a:t>1</a:t>
              </a:r>
            </a:p>
          </p:txBody>
        </p:sp>
      </p:grpSp>
      <p:grpSp>
        <p:nvGrpSpPr>
          <p:cNvPr id="9" name="组合 8">
            <a:extLst>
              <a:ext uri="{FF2B5EF4-FFF2-40B4-BE49-F238E27FC236}">
                <a16:creationId xmlns:a16="http://schemas.microsoft.com/office/drawing/2014/main" id="{45327046-B635-48DF-95FE-DC11C2472001}"/>
              </a:ext>
            </a:extLst>
          </p:cNvPr>
          <p:cNvGrpSpPr/>
          <p:nvPr/>
        </p:nvGrpSpPr>
        <p:grpSpPr>
          <a:xfrm>
            <a:off x="1635379" y="3021775"/>
            <a:ext cx="1035537" cy="1036444"/>
            <a:chOff x="852607" y="3491975"/>
            <a:chExt cx="1035537" cy="1036444"/>
          </a:xfrm>
        </p:grpSpPr>
        <p:sp>
          <p:nvSpPr>
            <p:cNvPr id="10" name="Freeform 30">
              <a:extLst>
                <a:ext uri="{FF2B5EF4-FFF2-40B4-BE49-F238E27FC236}">
                  <a16:creationId xmlns:a16="http://schemas.microsoft.com/office/drawing/2014/main" id="{57C822A5-A9AB-40C5-862C-5269C2571F69}"/>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11" name="组合 10">
              <a:extLst>
                <a:ext uri="{FF2B5EF4-FFF2-40B4-BE49-F238E27FC236}">
                  <a16:creationId xmlns:a16="http://schemas.microsoft.com/office/drawing/2014/main" id="{89A40DAF-8F22-431F-ABA2-598FA837A8E5}"/>
                </a:ext>
              </a:extLst>
            </p:cNvPr>
            <p:cNvGrpSpPr/>
            <p:nvPr/>
          </p:nvGrpSpPr>
          <p:grpSpPr>
            <a:xfrm>
              <a:off x="1016180" y="3645558"/>
              <a:ext cx="727848" cy="728111"/>
              <a:chOff x="132418" y="560602"/>
              <a:chExt cx="4225491" cy="4225485"/>
            </a:xfrm>
            <a:effectLst/>
          </p:grpSpPr>
          <p:sp>
            <p:nvSpPr>
              <p:cNvPr id="12" name="同心圆 2">
                <a:extLst>
                  <a:ext uri="{FF2B5EF4-FFF2-40B4-BE49-F238E27FC236}">
                    <a16:creationId xmlns:a16="http://schemas.microsoft.com/office/drawing/2014/main" id="{35304B05-FBC2-4CFA-A375-B44D859D2853}"/>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13" name="椭圆 12">
                <a:extLst>
                  <a:ext uri="{FF2B5EF4-FFF2-40B4-BE49-F238E27FC236}">
                    <a16:creationId xmlns:a16="http://schemas.microsoft.com/office/drawing/2014/main" id="{7451FCD5-65E0-48FE-9CF4-E047231788C8}"/>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14" name="矩形 13">
            <a:extLst>
              <a:ext uri="{FF2B5EF4-FFF2-40B4-BE49-F238E27FC236}">
                <a16:creationId xmlns:a16="http://schemas.microsoft.com/office/drawing/2014/main" id="{717EAB33-1E10-488F-ABE8-E82C7045DD65}"/>
              </a:ext>
            </a:extLst>
          </p:cNvPr>
          <p:cNvSpPr/>
          <p:nvPr/>
        </p:nvSpPr>
        <p:spPr>
          <a:xfrm>
            <a:off x="1628513" y="3296250"/>
            <a:ext cx="1068726" cy="42659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FFFF"/>
                </a:solidFill>
                <a:effectLst/>
                <a:uLnTx/>
                <a:uFillTx/>
                <a:cs typeface="+mn-ea"/>
                <a:sym typeface="+mn-lt"/>
              </a:rPr>
              <a:t>订立</a:t>
            </a:r>
          </a:p>
        </p:txBody>
      </p:sp>
      <p:grpSp>
        <p:nvGrpSpPr>
          <p:cNvPr id="15" name="组合 14">
            <a:extLst>
              <a:ext uri="{FF2B5EF4-FFF2-40B4-BE49-F238E27FC236}">
                <a16:creationId xmlns:a16="http://schemas.microsoft.com/office/drawing/2014/main" id="{FB5A80D4-70C0-4575-8421-F6460F7B081A}"/>
              </a:ext>
            </a:extLst>
          </p:cNvPr>
          <p:cNvGrpSpPr/>
          <p:nvPr/>
        </p:nvGrpSpPr>
        <p:grpSpPr>
          <a:xfrm>
            <a:off x="2931693" y="3021775"/>
            <a:ext cx="1035537" cy="1036444"/>
            <a:chOff x="852607" y="3491975"/>
            <a:chExt cx="1035537" cy="1036444"/>
          </a:xfrm>
        </p:grpSpPr>
        <p:sp>
          <p:nvSpPr>
            <p:cNvPr id="16" name="Freeform 30">
              <a:extLst>
                <a:ext uri="{FF2B5EF4-FFF2-40B4-BE49-F238E27FC236}">
                  <a16:creationId xmlns:a16="http://schemas.microsoft.com/office/drawing/2014/main" id="{3E44E856-C710-4E74-88C4-CC3D51B0FA62}"/>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17" name="组合 16">
              <a:extLst>
                <a:ext uri="{FF2B5EF4-FFF2-40B4-BE49-F238E27FC236}">
                  <a16:creationId xmlns:a16="http://schemas.microsoft.com/office/drawing/2014/main" id="{86170DDA-4D01-4AD9-A7AB-7B4E6EC8DE9F}"/>
                </a:ext>
              </a:extLst>
            </p:cNvPr>
            <p:cNvGrpSpPr/>
            <p:nvPr/>
          </p:nvGrpSpPr>
          <p:grpSpPr>
            <a:xfrm>
              <a:off x="1016180" y="3645558"/>
              <a:ext cx="727848" cy="728111"/>
              <a:chOff x="132418" y="560602"/>
              <a:chExt cx="4225491" cy="4225485"/>
            </a:xfrm>
            <a:effectLst/>
          </p:grpSpPr>
          <p:sp>
            <p:nvSpPr>
              <p:cNvPr id="18" name="同心圆 2">
                <a:extLst>
                  <a:ext uri="{FF2B5EF4-FFF2-40B4-BE49-F238E27FC236}">
                    <a16:creationId xmlns:a16="http://schemas.microsoft.com/office/drawing/2014/main" id="{DB2FEF98-AC65-4BCA-8BFE-CC62ADC69ED8}"/>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19" name="椭圆 18">
                <a:extLst>
                  <a:ext uri="{FF2B5EF4-FFF2-40B4-BE49-F238E27FC236}">
                    <a16:creationId xmlns:a16="http://schemas.microsoft.com/office/drawing/2014/main" id="{F532E98F-C311-4D8B-94DA-B12101FFD801}"/>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20" name="矩形 19">
            <a:extLst>
              <a:ext uri="{FF2B5EF4-FFF2-40B4-BE49-F238E27FC236}">
                <a16:creationId xmlns:a16="http://schemas.microsoft.com/office/drawing/2014/main" id="{5C61E14A-104A-43A4-8A45-3CBFB49E48EE}"/>
              </a:ext>
            </a:extLst>
          </p:cNvPr>
          <p:cNvSpPr/>
          <p:nvPr/>
        </p:nvSpPr>
        <p:spPr>
          <a:xfrm>
            <a:off x="2924827" y="3296250"/>
            <a:ext cx="1068726" cy="42659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FFFF"/>
                </a:solidFill>
                <a:effectLst/>
                <a:uLnTx/>
                <a:uFillTx/>
                <a:cs typeface="+mn-ea"/>
                <a:sym typeface="+mn-lt"/>
              </a:rPr>
              <a:t>效力</a:t>
            </a:r>
          </a:p>
        </p:txBody>
      </p:sp>
      <p:grpSp>
        <p:nvGrpSpPr>
          <p:cNvPr id="21" name="组合 20">
            <a:extLst>
              <a:ext uri="{FF2B5EF4-FFF2-40B4-BE49-F238E27FC236}">
                <a16:creationId xmlns:a16="http://schemas.microsoft.com/office/drawing/2014/main" id="{73B540E9-5FE8-4331-B10F-83CB735D3331}"/>
              </a:ext>
            </a:extLst>
          </p:cNvPr>
          <p:cNvGrpSpPr/>
          <p:nvPr/>
        </p:nvGrpSpPr>
        <p:grpSpPr>
          <a:xfrm>
            <a:off x="4330699" y="3021775"/>
            <a:ext cx="1035537" cy="1036444"/>
            <a:chOff x="852607" y="3491975"/>
            <a:chExt cx="1035537" cy="1036444"/>
          </a:xfrm>
        </p:grpSpPr>
        <p:sp>
          <p:nvSpPr>
            <p:cNvPr id="22" name="Freeform 30">
              <a:extLst>
                <a:ext uri="{FF2B5EF4-FFF2-40B4-BE49-F238E27FC236}">
                  <a16:creationId xmlns:a16="http://schemas.microsoft.com/office/drawing/2014/main" id="{CDA1116D-8D5D-470F-861F-22F09F488380}"/>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23" name="组合 22">
              <a:extLst>
                <a:ext uri="{FF2B5EF4-FFF2-40B4-BE49-F238E27FC236}">
                  <a16:creationId xmlns:a16="http://schemas.microsoft.com/office/drawing/2014/main" id="{2FBBAE24-8C17-41ED-A7B7-484280629972}"/>
                </a:ext>
              </a:extLst>
            </p:cNvPr>
            <p:cNvGrpSpPr/>
            <p:nvPr/>
          </p:nvGrpSpPr>
          <p:grpSpPr>
            <a:xfrm>
              <a:off x="1016180" y="3645558"/>
              <a:ext cx="727848" cy="728111"/>
              <a:chOff x="132418" y="560602"/>
              <a:chExt cx="4225491" cy="4225485"/>
            </a:xfrm>
            <a:effectLst/>
          </p:grpSpPr>
          <p:sp>
            <p:nvSpPr>
              <p:cNvPr id="24" name="同心圆 2">
                <a:extLst>
                  <a:ext uri="{FF2B5EF4-FFF2-40B4-BE49-F238E27FC236}">
                    <a16:creationId xmlns:a16="http://schemas.microsoft.com/office/drawing/2014/main" id="{EE6A64DE-3A83-47C0-A230-93B3BEECDEA6}"/>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25" name="椭圆 24">
                <a:extLst>
                  <a:ext uri="{FF2B5EF4-FFF2-40B4-BE49-F238E27FC236}">
                    <a16:creationId xmlns:a16="http://schemas.microsoft.com/office/drawing/2014/main" id="{7ACD2BA2-CA6C-4F9E-A91E-6F4CF56F6866}"/>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26" name="矩形 25">
            <a:extLst>
              <a:ext uri="{FF2B5EF4-FFF2-40B4-BE49-F238E27FC236}">
                <a16:creationId xmlns:a16="http://schemas.microsoft.com/office/drawing/2014/main" id="{26C8A22C-7271-4772-A980-CE06E346618C}"/>
              </a:ext>
            </a:extLst>
          </p:cNvPr>
          <p:cNvSpPr/>
          <p:nvPr/>
        </p:nvSpPr>
        <p:spPr>
          <a:xfrm>
            <a:off x="4323833" y="3296250"/>
            <a:ext cx="1068726" cy="42659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FFFF"/>
                </a:solidFill>
                <a:effectLst/>
                <a:uLnTx/>
                <a:uFillTx/>
                <a:cs typeface="+mn-ea"/>
                <a:sym typeface="+mn-lt"/>
              </a:rPr>
              <a:t>履行</a:t>
            </a:r>
          </a:p>
        </p:txBody>
      </p:sp>
      <p:grpSp>
        <p:nvGrpSpPr>
          <p:cNvPr id="27" name="组合 26">
            <a:extLst>
              <a:ext uri="{FF2B5EF4-FFF2-40B4-BE49-F238E27FC236}">
                <a16:creationId xmlns:a16="http://schemas.microsoft.com/office/drawing/2014/main" id="{720AA855-9964-4D94-82EA-AB344337AE43}"/>
              </a:ext>
            </a:extLst>
          </p:cNvPr>
          <p:cNvGrpSpPr/>
          <p:nvPr/>
        </p:nvGrpSpPr>
        <p:grpSpPr>
          <a:xfrm>
            <a:off x="5627013" y="3021775"/>
            <a:ext cx="1035537" cy="1036444"/>
            <a:chOff x="852607" y="3491975"/>
            <a:chExt cx="1035537" cy="1036444"/>
          </a:xfrm>
        </p:grpSpPr>
        <p:sp>
          <p:nvSpPr>
            <p:cNvPr id="28" name="Freeform 30">
              <a:extLst>
                <a:ext uri="{FF2B5EF4-FFF2-40B4-BE49-F238E27FC236}">
                  <a16:creationId xmlns:a16="http://schemas.microsoft.com/office/drawing/2014/main" id="{2E86FD47-B66D-433D-BF1C-CA859E6C4510}"/>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29" name="组合 28">
              <a:extLst>
                <a:ext uri="{FF2B5EF4-FFF2-40B4-BE49-F238E27FC236}">
                  <a16:creationId xmlns:a16="http://schemas.microsoft.com/office/drawing/2014/main" id="{FFF821D7-4455-427E-8E8A-94EA52E943A6}"/>
                </a:ext>
              </a:extLst>
            </p:cNvPr>
            <p:cNvGrpSpPr/>
            <p:nvPr/>
          </p:nvGrpSpPr>
          <p:grpSpPr>
            <a:xfrm>
              <a:off x="1016180" y="3645558"/>
              <a:ext cx="727848" cy="728111"/>
              <a:chOff x="132418" y="560602"/>
              <a:chExt cx="4225491" cy="4225485"/>
            </a:xfrm>
            <a:effectLst/>
          </p:grpSpPr>
          <p:sp>
            <p:nvSpPr>
              <p:cNvPr id="30" name="同心圆 2">
                <a:extLst>
                  <a:ext uri="{FF2B5EF4-FFF2-40B4-BE49-F238E27FC236}">
                    <a16:creationId xmlns:a16="http://schemas.microsoft.com/office/drawing/2014/main" id="{868B5509-149C-4226-92C1-9D7C4E0A940A}"/>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31" name="椭圆 30">
                <a:extLst>
                  <a:ext uri="{FF2B5EF4-FFF2-40B4-BE49-F238E27FC236}">
                    <a16:creationId xmlns:a16="http://schemas.microsoft.com/office/drawing/2014/main" id="{BA1F0B1A-5F7C-4C25-9CC9-D403E0BC1199}"/>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32" name="矩形 31">
            <a:extLst>
              <a:ext uri="{FF2B5EF4-FFF2-40B4-BE49-F238E27FC236}">
                <a16:creationId xmlns:a16="http://schemas.microsoft.com/office/drawing/2014/main" id="{15535A30-1266-4892-B9D8-DBAF17F13E8F}"/>
              </a:ext>
            </a:extLst>
          </p:cNvPr>
          <p:cNvSpPr/>
          <p:nvPr/>
        </p:nvSpPr>
        <p:spPr>
          <a:xfrm>
            <a:off x="5620147" y="3296250"/>
            <a:ext cx="1068726" cy="42659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FFFF"/>
                </a:solidFill>
                <a:effectLst/>
                <a:uLnTx/>
                <a:uFillTx/>
                <a:cs typeface="+mn-ea"/>
                <a:sym typeface="+mn-lt"/>
              </a:rPr>
              <a:t>保全</a:t>
            </a:r>
          </a:p>
        </p:txBody>
      </p:sp>
      <p:grpSp>
        <p:nvGrpSpPr>
          <p:cNvPr id="33" name="组合 32">
            <a:extLst>
              <a:ext uri="{FF2B5EF4-FFF2-40B4-BE49-F238E27FC236}">
                <a16:creationId xmlns:a16="http://schemas.microsoft.com/office/drawing/2014/main" id="{D8F16BF1-85FD-4502-BF52-D68B4FB4F3CB}"/>
              </a:ext>
            </a:extLst>
          </p:cNvPr>
          <p:cNvGrpSpPr/>
          <p:nvPr/>
        </p:nvGrpSpPr>
        <p:grpSpPr>
          <a:xfrm>
            <a:off x="6956516" y="3021775"/>
            <a:ext cx="1035537" cy="1036444"/>
            <a:chOff x="852607" y="3491975"/>
            <a:chExt cx="1035537" cy="1036444"/>
          </a:xfrm>
        </p:grpSpPr>
        <p:sp>
          <p:nvSpPr>
            <p:cNvPr id="34" name="Freeform 30">
              <a:extLst>
                <a:ext uri="{FF2B5EF4-FFF2-40B4-BE49-F238E27FC236}">
                  <a16:creationId xmlns:a16="http://schemas.microsoft.com/office/drawing/2014/main" id="{5ABA81D6-B367-430F-BA1D-A880A66BAAB3}"/>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35" name="组合 34">
              <a:extLst>
                <a:ext uri="{FF2B5EF4-FFF2-40B4-BE49-F238E27FC236}">
                  <a16:creationId xmlns:a16="http://schemas.microsoft.com/office/drawing/2014/main" id="{9EE0B4C0-A530-4619-A9AF-5778852116EE}"/>
                </a:ext>
              </a:extLst>
            </p:cNvPr>
            <p:cNvGrpSpPr/>
            <p:nvPr/>
          </p:nvGrpSpPr>
          <p:grpSpPr>
            <a:xfrm>
              <a:off x="1016180" y="3645558"/>
              <a:ext cx="727848" cy="728111"/>
              <a:chOff x="132418" y="560602"/>
              <a:chExt cx="4225491" cy="4225485"/>
            </a:xfrm>
            <a:effectLst/>
          </p:grpSpPr>
          <p:sp>
            <p:nvSpPr>
              <p:cNvPr id="36" name="同心圆 2">
                <a:extLst>
                  <a:ext uri="{FF2B5EF4-FFF2-40B4-BE49-F238E27FC236}">
                    <a16:creationId xmlns:a16="http://schemas.microsoft.com/office/drawing/2014/main" id="{360A2A7F-418D-431B-896A-51A3ABF281BF}"/>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37" name="椭圆 36">
                <a:extLst>
                  <a:ext uri="{FF2B5EF4-FFF2-40B4-BE49-F238E27FC236}">
                    <a16:creationId xmlns:a16="http://schemas.microsoft.com/office/drawing/2014/main" id="{5826D38B-3274-47D8-A637-E89056E7E41F}"/>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38" name="矩形 37">
            <a:extLst>
              <a:ext uri="{FF2B5EF4-FFF2-40B4-BE49-F238E27FC236}">
                <a16:creationId xmlns:a16="http://schemas.microsoft.com/office/drawing/2014/main" id="{ADAE858E-0AD1-4091-95F1-72EFEAD89E64}"/>
              </a:ext>
            </a:extLst>
          </p:cNvPr>
          <p:cNvSpPr/>
          <p:nvPr/>
        </p:nvSpPr>
        <p:spPr>
          <a:xfrm>
            <a:off x="6949651" y="3296250"/>
            <a:ext cx="1068726" cy="42659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FFFF"/>
                </a:solidFill>
                <a:effectLst/>
                <a:uLnTx/>
                <a:uFillTx/>
                <a:cs typeface="+mn-ea"/>
                <a:sym typeface="+mn-lt"/>
              </a:rPr>
              <a:t>转让</a:t>
            </a:r>
          </a:p>
        </p:txBody>
      </p:sp>
      <p:grpSp>
        <p:nvGrpSpPr>
          <p:cNvPr id="39" name="组合 38">
            <a:extLst>
              <a:ext uri="{FF2B5EF4-FFF2-40B4-BE49-F238E27FC236}">
                <a16:creationId xmlns:a16="http://schemas.microsoft.com/office/drawing/2014/main" id="{B5531857-9EEB-4F51-929B-509817A6D110}"/>
              </a:ext>
            </a:extLst>
          </p:cNvPr>
          <p:cNvGrpSpPr/>
          <p:nvPr/>
        </p:nvGrpSpPr>
        <p:grpSpPr>
          <a:xfrm>
            <a:off x="8279153" y="3021775"/>
            <a:ext cx="1035537" cy="1036444"/>
            <a:chOff x="852607" y="3491975"/>
            <a:chExt cx="1035537" cy="1036444"/>
          </a:xfrm>
        </p:grpSpPr>
        <p:sp>
          <p:nvSpPr>
            <p:cNvPr id="40" name="Freeform 30">
              <a:extLst>
                <a:ext uri="{FF2B5EF4-FFF2-40B4-BE49-F238E27FC236}">
                  <a16:creationId xmlns:a16="http://schemas.microsoft.com/office/drawing/2014/main" id="{BF2DEC03-EB4C-44B8-A630-1608A0E6FDE1}"/>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41" name="组合 40">
              <a:extLst>
                <a:ext uri="{FF2B5EF4-FFF2-40B4-BE49-F238E27FC236}">
                  <a16:creationId xmlns:a16="http://schemas.microsoft.com/office/drawing/2014/main" id="{160B97DC-A6C6-4D3F-9444-A0EC5B5335E5}"/>
                </a:ext>
              </a:extLst>
            </p:cNvPr>
            <p:cNvGrpSpPr/>
            <p:nvPr/>
          </p:nvGrpSpPr>
          <p:grpSpPr>
            <a:xfrm>
              <a:off x="1016180" y="3645558"/>
              <a:ext cx="727848" cy="728111"/>
              <a:chOff x="132418" y="560602"/>
              <a:chExt cx="4225491" cy="4225485"/>
            </a:xfrm>
            <a:effectLst/>
          </p:grpSpPr>
          <p:sp>
            <p:nvSpPr>
              <p:cNvPr id="42" name="同心圆 2">
                <a:extLst>
                  <a:ext uri="{FF2B5EF4-FFF2-40B4-BE49-F238E27FC236}">
                    <a16:creationId xmlns:a16="http://schemas.microsoft.com/office/drawing/2014/main" id="{8FF7EF39-B16B-4549-BC5E-AAAE485DE659}"/>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43" name="椭圆 42">
                <a:extLst>
                  <a:ext uri="{FF2B5EF4-FFF2-40B4-BE49-F238E27FC236}">
                    <a16:creationId xmlns:a16="http://schemas.microsoft.com/office/drawing/2014/main" id="{AAE1FDD6-24C1-46FD-859F-AF4F8F9B1147}"/>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44" name="矩形 43">
            <a:extLst>
              <a:ext uri="{FF2B5EF4-FFF2-40B4-BE49-F238E27FC236}">
                <a16:creationId xmlns:a16="http://schemas.microsoft.com/office/drawing/2014/main" id="{524D38C0-2548-48A5-A87A-2113F07A3DDA}"/>
              </a:ext>
            </a:extLst>
          </p:cNvPr>
          <p:cNvSpPr/>
          <p:nvPr/>
        </p:nvSpPr>
        <p:spPr>
          <a:xfrm>
            <a:off x="8272288" y="3296250"/>
            <a:ext cx="1068726" cy="42659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FFFF"/>
                </a:solidFill>
                <a:effectLst/>
                <a:uLnTx/>
                <a:uFillTx/>
                <a:cs typeface="+mn-ea"/>
                <a:sym typeface="+mn-lt"/>
              </a:rPr>
              <a:t>终止</a:t>
            </a:r>
          </a:p>
        </p:txBody>
      </p:sp>
      <p:grpSp>
        <p:nvGrpSpPr>
          <p:cNvPr id="45" name="组合 44">
            <a:extLst>
              <a:ext uri="{FF2B5EF4-FFF2-40B4-BE49-F238E27FC236}">
                <a16:creationId xmlns:a16="http://schemas.microsoft.com/office/drawing/2014/main" id="{3244EF79-5D08-4D7F-9671-F5A1A05A607A}"/>
              </a:ext>
            </a:extLst>
          </p:cNvPr>
          <p:cNvGrpSpPr/>
          <p:nvPr/>
        </p:nvGrpSpPr>
        <p:grpSpPr>
          <a:xfrm>
            <a:off x="9608656" y="3021775"/>
            <a:ext cx="1035537" cy="1036444"/>
            <a:chOff x="852607" y="3491975"/>
            <a:chExt cx="1035537" cy="1036444"/>
          </a:xfrm>
        </p:grpSpPr>
        <p:sp>
          <p:nvSpPr>
            <p:cNvPr id="46" name="Freeform 30">
              <a:extLst>
                <a:ext uri="{FF2B5EF4-FFF2-40B4-BE49-F238E27FC236}">
                  <a16:creationId xmlns:a16="http://schemas.microsoft.com/office/drawing/2014/main" id="{FC03CD63-6A22-4687-9A0F-ADAE39BE23A5}"/>
                </a:ext>
              </a:extLst>
            </p:cNvPr>
            <p:cNvSpPr>
              <a:spLocks noEditPoints="1"/>
            </p:cNvSpPr>
            <p:nvPr/>
          </p:nvSpPr>
          <p:spPr bwMode="auto">
            <a:xfrm>
              <a:off x="852607" y="3491975"/>
              <a:ext cx="1035537" cy="1036444"/>
            </a:xfrm>
            <a:custGeom>
              <a:gdLst>
                <a:gd fmla="*/ 528 w 528" name="T0"/>
                <a:gd fmla="*/ 305 h 528" name="T1"/>
                <a:gd fmla="*/ 528 w 528" name="T2"/>
                <a:gd fmla="*/ 222 h 528" name="T3"/>
                <a:gd fmla="*/ 515 w 528" name="T4"/>
                <a:gd fmla="*/ 208 h 528" name="T5"/>
                <a:gd fmla="*/ 478 w 528" name="T6"/>
                <a:gd fmla="*/ 205 h 528" name="T7"/>
                <a:gd fmla="*/ 457 w 528" name="T8"/>
                <a:gd fmla="*/ 154 h 528" name="T9"/>
                <a:gd fmla="*/ 481 w 528" name="T10"/>
                <a:gd fmla="*/ 126 h 528" name="T11"/>
                <a:gd fmla="*/ 481 w 528" name="T12"/>
                <a:gd fmla="*/ 106 h 528" name="T13"/>
                <a:gd fmla="*/ 422 w 528" name="T14"/>
                <a:gd fmla="*/ 48 h 528" name="T15"/>
                <a:gd fmla="*/ 402 w 528" name="T16"/>
                <a:gd fmla="*/ 47 h 528" name="T17"/>
                <a:gd fmla="*/ 375 w 528" name="T18"/>
                <a:gd fmla="*/ 71 h 528" name="T19"/>
                <a:gd fmla="*/ 323 w 528" name="T20"/>
                <a:gd fmla="*/ 50 h 528" name="T21"/>
                <a:gd fmla="*/ 320 w 528" name="T22"/>
                <a:gd fmla="*/ 13 h 528" name="T23"/>
                <a:gd fmla="*/ 306 w 528" name="T24"/>
                <a:gd fmla="*/ 0 h 528" name="T25"/>
                <a:gd fmla="*/ 223 w 528" name="T26"/>
                <a:gd fmla="*/ 0 h 528" name="T27"/>
                <a:gd fmla="*/ 209 w 528" name="T28"/>
                <a:gd fmla="*/ 13 h 528" name="T29"/>
                <a:gd fmla="*/ 206 w 528" name="T30"/>
                <a:gd fmla="*/ 50 h 528" name="T31"/>
                <a:gd fmla="*/ 154 w 528" name="T32"/>
                <a:gd fmla="*/ 71 h 528" name="T33"/>
                <a:gd fmla="*/ 127 w 528" name="T34"/>
                <a:gd fmla="*/ 47 h 528" name="T35"/>
                <a:gd fmla="*/ 107 w 528" name="T36"/>
                <a:gd fmla="*/ 48 h 528" name="T37"/>
                <a:gd fmla="*/ 48 w 528" name="T38"/>
                <a:gd fmla="*/ 106 h 528" name="T39"/>
                <a:gd fmla="*/ 48 w 528" name="T40"/>
                <a:gd fmla="*/ 126 h 528" name="T41"/>
                <a:gd fmla="*/ 72 w 528" name="T42"/>
                <a:gd fmla="*/ 154 h 528" name="T43"/>
                <a:gd fmla="*/ 51 w 528" name="T44"/>
                <a:gd fmla="*/ 205 h 528" name="T45"/>
                <a:gd fmla="*/ 14 w 528" name="T46"/>
                <a:gd fmla="*/ 208 h 528" name="T47"/>
                <a:gd fmla="*/ 0 w 528" name="T48"/>
                <a:gd fmla="*/ 222 h 528" name="T49"/>
                <a:gd fmla="*/ 0 w 528" name="T50"/>
                <a:gd fmla="*/ 305 h 528" name="T51"/>
                <a:gd fmla="*/ 14 w 528" name="T52"/>
                <a:gd fmla="*/ 319 h 528" name="T53"/>
                <a:gd fmla="*/ 51 w 528" name="T54"/>
                <a:gd fmla="*/ 322 h 528" name="T55"/>
                <a:gd fmla="*/ 72 w 528" name="T56"/>
                <a:gd fmla="*/ 374 h 528" name="T57"/>
                <a:gd fmla="*/ 48 w 528" name="T58"/>
                <a:gd fmla="*/ 402 h 528" name="T59"/>
                <a:gd fmla="*/ 48 w 528" name="T60"/>
                <a:gd fmla="*/ 421 h 528" name="T61"/>
                <a:gd fmla="*/ 107 w 528" name="T62"/>
                <a:gd fmla="*/ 480 h 528" name="T63"/>
                <a:gd fmla="*/ 127 w 528" name="T64"/>
                <a:gd fmla="*/ 480 h 528" name="T65"/>
                <a:gd fmla="*/ 154 w 528" name="T66"/>
                <a:gd fmla="*/ 456 h 528" name="T67"/>
                <a:gd fmla="*/ 206 w 528" name="T68"/>
                <a:gd fmla="*/ 478 h 528" name="T69"/>
                <a:gd fmla="*/ 209 w 528" name="T70"/>
                <a:gd fmla="*/ 514 h 528" name="T71"/>
                <a:gd fmla="*/ 223 w 528" name="T72"/>
                <a:gd fmla="*/ 528 h 528" name="T73"/>
                <a:gd fmla="*/ 306 w 528" name="T74"/>
                <a:gd fmla="*/ 528 h 528" name="T75"/>
                <a:gd fmla="*/ 320 w 528" name="T76"/>
                <a:gd fmla="*/ 514 h 528" name="T77"/>
                <a:gd fmla="*/ 323 w 528" name="T78"/>
                <a:gd fmla="*/ 478 h 528" name="T79"/>
                <a:gd fmla="*/ 375 w 528" name="T80"/>
                <a:gd fmla="*/ 456 h 528" name="T81"/>
                <a:gd fmla="*/ 402 w 528" name="T82"/>
                <a:gd fmla="*/ 480 h 528" name="T83"/>
                <a:gd fmla="*/ 422 w 528" name="T84"/>
                <a:gd fmla="*/ 480 h 528" name="T85"/>
                <a:gd fmla="*/ 481 w 528" name="T86"/>
                <a:gd fmla="*/ 421 h 528" name="T87"/>
                <a:gd fmla="*/ 481 w 528" name="T88"/>
                <a:gd fmla="*/ 402 h 528" name="T89"/>
                <a:gd fmla="*/ 457 w 528" name="T90"/>
                <a:gd fmla="*/ 374 h 528" name="T91"/>
                <a:gd fmla="*/ 478 w 528" name="T92"/>
                <a:gd fmla="*/ 322 h 528" name="T93"/>
                <a:gd fmla="*/ 515 w 528" name="T94"/>
                <a:gd fmla="*/ 319 h 528" name="T95"/>
                <a:gd fmla="*/ 528 w 528" name="T96"/>
                <a:gd fmla="*/ 305 h 528" name="T97"/>
                <a:gd fmla="*/ 278 w 528" name="T98"/>
                <a:gd fmla="*/ 394 h 528" name="T99"/>
                <a:gd fmla="*/ 134 w 528" name="T100"/>
                <a:gd fmla="*/ 250 h 528" name="T101"/>
                <a:gd fmla="*/ 251 w 528" name="T102"/>
                <a:gd fmla="*/ 133 h 528" name="T103"/>
                <a:gd fmla="*/ 395 w 528" name="T104"/>
                <a:gd fmla="*/ 277 h 528" name="T105"/>
                <a:gd fmla="*/ 278 w 528" name="T106"/>
                <a:gd fmla="*/ 394 h 5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8" w="528">
                  <a:moveTo>
                    <a:pt x="528" y="305"/>
                  </a:moveTo>
                  <a:cubicBezTo>
                    <a:pt x="528" y="222"/>
                    <a:pt x="528" y="222"/>
                    <a:pt x="528" y="222"/>
                  </a:cubicBezTo>
                  <a:cubicBezTo>
                    <a:pt x="528" y="215"/>
                    <a:pt x="523" y="208"/>
                    <a:pt x="515" y="208"/>
                  </a:cubicBezTo>
                  <a:cubicBezTo>
                    <a:pt x="478" y="205"/>
                    <a:pt x="478" y="205"/>
                    <a:pt x="478" y="205"/>
                  </a:cubicBezTo>
                  <a:cubicBezTo>
                    <a:pt x="473" y="187"/>
                    <a:pt x="466" y="170"/>
                    <a:pt x="457" y="154"/>
                  </a:cubicBezTo>
                  <a:cubicBezTo>
                    <a:pt x="481" y="126"/>
                    <a:pt x="481" y="126"/>
                    <a:pt x="481" y="126"/>
                  </a:cubicBezTo>
                  <a:cubicBezTo>
                    <a:pt x="486" y="120"/>
                    <a:pt x="486" y="112"/>
                    <a:pt x="481" y="106"/>
                  </a:cubicBezTo>
                  <a:cubicBezTo>
                    <a:pt x="422" y="48"/>
                    <a:pt x="422" y="48"/>
                    <a:pt x="422" y="48"/>
                  </a:cubicBezTo>
                  <a:cubicBezTo>
                    <a:pt x="416" y="42"/>
                    <a:pt x="408" y="42"/>
                    <a:pt x="402" y="47"/>
                  </a:cubicBezTo>
                  <a:cubicBezTo>
                    <a:pt x="375" y="71"/>
                    <a:pt x="375" y="71"/>
                    <a:pt x="375" y="71"/>
                  </a:cubicBezTo>
                  <a:cubicBezTo>
                    <a:pt x="358" y="62"/>
                    <a:pt x="341" y="55"/>
                    <a:pt x="323" y="50"/>
                  </a:cubicBezTo>
                  <a:cubicBezTo>
                    <a:pt x="320" y="13"/>
                    <a:pt x="320" y="13"/>
                    <a:pt x="320" y="13"/>
                  </a:cubicBezTo>
                  <a:cubicBezTo>
                    <a:pt x="320" y="5"/>
                    <a:pt x="314" y="0"/>
                    <a:pt x="306" y="0"/>
                  </a:cubicBezTo>
                  <a:cubicBezTo>
                    <a:pt x="223" y="0"/>
                    <a:pt x="223" y="0"/>
                    <a:pt x="223" y="0"/>
                  </a:cubicBezTo>
                  <a:cubicBezTo>
                    <a:pt x="215" y="0"/>
                    <a:pt x="209" y="5"/>
                    <a:pt x="209" y="13"/>
                  </a:cubicBezTo>
                  <a:cubicBezTo>
                    <a:pt x="206" y="50"/>
                    <a:pt x="206" y="50"/>
                    <a:pt x="206" y="50"/>
                  </a:cubicBezTo>
                  <a:cubicBezTo>
                    <a:pt x="188" y="55"/>
                    <a:pt x="170" y="62"/>
                    <a:pt x="154" y="71"/>
                  </a:cubicBezTo>
                  <a:cubicBezTo>
                    <a:pt x="127" y="47"/>
                    <a:pt x="127" y="47"/>
                    <a:pt x="127" y="47"/>
                  </a:cubicBezTo>
                  <a:cubicBezTo>
                    <a:pt x="121" y="42"/>
                    <a:pt x="112" y="42"/>
                    <a:pt x="107" y="48"/>
                  </a:cubicBezTo>
                  <a:cubicBezTo>
                    <a:pt x="48" y="106"/>
                    <a:pt x="48" y="106"/>
                    <a:pt x="48" y="106"/>
                  </a:cubicBezTo>
                  <a:cubicBezTo>
                    <a:pt x="43" y="112"/>
                    <a:pt x="43" y="120"/>
                    <a:pt x="48" y="126"/>
                  </a:cubicBezTo>
                  <a:cubicBezTo>
                    <a:pt x="72" y="154"/>
                    <a:pt x="72" y="154"/>
                    <a:pt x="72" y="154"/>
                  </a:cubicBezTo>
                  <a:cubicBezTo>
                    <a:pt x="63" y="170"/>
                    <a:pt x="56" y="187"/>
                    <a:pt x="51" y="205"/>
                  </a:cubicBezTo>
                  <a:cubicBezTo>
                    <a:pt x="14" y="208"/>
                    <a:pt x="14" y="208"/>
                    <a:pt x="14" y="208"/>
                  </a:cubicBezTo>
                  <a:cubicBezTo>
                    <a:pt x="6" y="208"/>
                    <a:pt x="0" y="215"/>
                    <a:pt x="0" y="222"/>
                  </a:cubicBezTo>
                  <a:cubicBezTo>
                    <a:pt x="0" y="305"/>
                    <a:pt x="0" y="305"/>
                    <a:pt x="0" y="305"/>
                  </a:cubicBezTo>
                  <a:cubicBezTo>
                    <a:pt x="0" y="313"/>
                    <a:pt x="6" y="319"/>
                    <a:pt x="14" y="319"/>
                  </a:cubicBezTo>
                  <a:cubicBezTo>
                    <a:pt x="51" y="322"/>
                    <a:pt x="51" y="322"/>
                    <a:pt x="51" y="322"/>
                  </a:cubicBezTo>
                  <a:cubicBezTo>
                    <a:pt x="56" y="340"/>
                    <a:pt x="63" y="358"/>
                    <a:pt x="72" y="374"/>
                  </a:cubicBezTo>
                  <a:cubicBezTo>
                    <a:pt x="48" y="402"/>
                    <a:pt x="48" y="402"/>
                    <a:pt x="48" y="402"/>
                  </a:cubicBezTo>
                  <a:cubicBezTo>
                    <a:pt x="43" y="407"/>
                    <a:pt x="43" y="416"/>
                    <a:pt x="48" y="421"/>
                  </a:cubicBezTo>
                  <a:cubicBezTo>
                    <a:pt x="107" y="480"/>
                    <a:pt x="107" y="480"/>
                    <a:pt x="107" y="480"/>
                  </a:cubicBezTo>
                  <a:cubicBezTo>
                    <a:pt x="112" y="485"/>
                    <a:pt x="121" y="485"/>
                    <a:pt x="127" y="480"/>
                  </a:cubicBezTo>
                  <a:cubicBezTo>
                    <a:pt x="154" y="456"/>
                    <a:pt x="154" y="456"/>
                    <a:pt x="154" y="456"/>
                  </a:cubicBezTo>
                  <a:cubicBezTo>
                    <a:pt x="170" y="465"/>
                    <a:pt x="188" y="473"/>
                    <a:pt x="206" y="478"/>
                  </a:cubicBezTo>
                  <a:cubicBezTo>
                    <a:pt x="209" y="514"/>
                    <a:pt x="209" y="514"/>
                    <a:pt x="209" y="514"/>
                  </a:cubicBezTo>
                  <a:cubicBezTo>
                    <a:pt x="209" y="522"/>
                    <a:pt x="215" y="528"/>
                    <a:pt x="223" y="528"/>
                  </a:cubicBezTo>
                  <a:cubicBezTo>
                    <a:pt x="306" y="528"/>
                    <a:pt x="306" y="528"/>
                    <a:pt x="306" y="528"/>
                  </a:cubicBezTo>
                  <a:cubicBezTo>
                    <a:pt x="314" y="528"/>
                    <a:pt x="320" y="522"/>
                    <a:pt x="320" y="514"/>
                  </a:cubicBezTo>
                  <a:cubicBezTo>
                    <a:pt x="323" y="478"/>
                    <a:pt x="323" y="478"/>
                    <a:pt x="323" y="478"/>
                  </a:cubicBezTo>
                  <a:cubicBezTo>
                    <a:pt x="341" y="473"/>
                    <a:pt x="358" y="465"/>
                    <a:pt x="375" y="456"/>
                  </a:cubicBezTo>
                  <a:cubicBezTo>
                    <a:pt x="402" y="480"/>
                    <a:pt x="402" y="480"/>
                    <a:pt x="402" y="480"/>
                  </a:cubicBezTo>
                  <a:cubicBezTo>
                    <a:pt x="408" y="485"/>
                    <a:pt x="416" y="485"/>
                    <a:pt x="422" y="480"/>
                  </a:cubicBezTo>
                  <a:cubicBezTo>
                    <a:pt x="481" y="421"/>
                    <a:pt x="481" y="421"/>
                    <a:pt x="481" y="421"/>
                  </a:cubicBezTo>
                  <a:cubicBezTo>
                    <a:pt x="486" y="416"/>
                    <a:pt x="486" y="407"/>
                    <a:pt x="481" y="402"/>
                  </a:cubicBezTo>
                  <a:cubicBezTo>
                    <a:pt x="457" y="374"/>
                    <a:pt x="457" y="374"/>
                    <a:pt x="457" y="374"/>
                  </a:cubicBezTo>
                  <a:cubicBezTo>
                    <a:pt x="466" y="358"/>
                    <a:pt x="473" y="340"/>
                    <a:pt x="478" y="322"/>
                  </a:cubicBezTo>
                  <a:cubicBezTo>
                    <a:pt x="515" y="319"/>
                    <a:pt x="515" y="319"/>
                    <a:pt x="515" y="319"/>
                  </a:cubicBezTo>
                  <a:cubicBezTo>
                    <a:pt x="523" y="319"/>
                    <a:pt x="528" y="313"/>
                    <a:pt x="528" y="305"/>
                  </a:cubicBezTo>
                  <a:close/>
                  <a:moveTo>
                    <a:pt x="278" y="394"/>
                  </a:moveTo>
                  <a:cubicBezTo>
                    <a:pt x="195" y="402"/>
                    <a:pt x="126" y="333"/>
                    <a:pt x="134" y="250"/>
                  </a:cubicBezTo>
                  <a:cubicBezTo>
                    <a:pt x="140" y="189"/>
                    <a:pt x="190" y="139"/>
                    <a:pt x="251" y="133"/>
                  </a:cubicBezTo>
                  <a:cubicBezTo>
                    <a:pt x="334" y="125"/>
                    <a:pt x="403" y="194"/>
                    <a:pt x="395" y="277"/>
                  </a:cubicBezTo>
                  <a:cubicBezTo>
                    <a:pt x="389" y="338"/>
                    <a:pt x="339" y="388"/>
                    <a:pt x="278" y="394"/>
                  </a:cubicBezTo>
                  <a:close/>
                </a:path>
              </a:pathLst>
            </a:custGeom>
            <a:noFill/>
            <a:ln cap="flat" w="14288">
              <a:solidFill>
                <a:srgbClr val="D3131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nvGrpSpPr>
            <p:cNvPr id="47" name="组合 46">
              <a:extLst>
                <a:ext uri="{FF2B5EF4-FFF2-40B4-BE49-F238E27FC236}">
                  <a16:creationId xmlns:a16="http://schemas.microsoft.com/office/drawing/2014/main" id="{BFDC0A20-5B1F-4333-9C71-D238CB240F8C}"/>
                </a:ext>
              </a:extLst>
            </p:cNvPr>
            <p:cNvGrpSpPr/>
            <p:nvPr/>
          </p:nvGrpSpPr>
          <p:grpSpPr>
            <a:xfrm>
              <a:off x="1016180" y="3645558"/>
              <a:ext cx="727848" cy="728111"/>
              <a:chOff x="132418" y="560602"/>
              <a:chExt cx="4225491" cy="4225485"/>
            </a:xfrm>
            <a:effectLst/>
          </p:grpSpPr>
          <p:sp>
            <p:nvSpPr>
              <p:cNvPr id="48" name="同心圆 2">
                <a:extLst>
                  <a:ext uri="{FF2B5EF4-FFF2-40B4-BE49-F238E27FC236}">
                    <a16:creationId xmlns:a16="http://schemas.microsoft.com/office/drawing/2014/main" id="{31797B71-79FC-4016-9D4A-C779B029B3D6}"/>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black"/>
                  </a:solidFill>
                  <a:effectLst/>
                  <a:uLnTx/>
                  <a:uFillTx/>
                  <a:cs typeface="+mn-ea"/>
                  <a:sym typeface="+mn-lt"/>
                </a:endParaRPr>
              </a:p>
            </p:txBody>
          </p:sp>
          <p:sp>
            <p:nvSpPr>
              <p:cNvPr id="49" name="椭圆 48">
                <a:extLst>
                  <a:ext uri="{FF2B5EF4-FFF2-40B4-BE49-F238E27FC236}">
                    <a16:creationId xmlns:a16="http://schemas.microsoft.com/office/drawing/2014/main" id="{FC520CCE-5D05-47FF-8115-21F468F38F2A}"/>
                  </a:ext>
                </a:extLst>
              </p:cNvPr>
              <p:cNvSpPr/>
              <p:nvPr/>
            </p:nvSpPr>
            <p:spPr>
              <a:xfrm>
                <a:off x="132418" y="560602"/>
                <a:ext cx="4225491" cy="42254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prstClr val="white"/>
                  </a:solidFill>
                  <a:effectLst/>
                  <a:uLnTx/>
                  <a:uFillTx/>
                  <a:cs typeface="+mn-ea"/>
                  <a:sym typeface="+mn-lt"/>
                </a:endParaRPr>
              </a:p>
            </p:txBody>
          </p:sp>
        </p:grpSp>
      </p:grpSp>
      <p:sp>
        <p:nvSpPr>
          <p:cNvPr id="50" name="矩形 49">
            <a:extLst>
              <a:ext uri="{FF2B5EF4-FFF2-40B4-BE49-F238E27FC236}">
                <a16:creationId xmlns:a16="http://schemas.microsoft.com/office/drawing/2014/main" id="{C598B13B-C23B-4F1D-94B3-85941A8AA8C0}"/>
              </a:ext>
            </a:extLst>
          </p:cNvPr>
          <p:cNvSpPr/>
          <p:nvPr/>
        </p:nvSpPr>
        <p:spPr>
          <a:xfrm>
            <a:off x="9601789" y="3207582"/>
            <a:ext cx="1068726" cy="67043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FFFFF"/>
                </a:solidFill>
                <a:effectLst/>
                <a:uLnTx/>
                <a:uFillTx/>
                <a:cs typeface="+mn-ea"/>
                <a:sym typeface="+mn-lt"/>
              </a:rPr>
              <a:t>违约</a:t>
            </a:r>
          </a:p>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rgbClr val="FFFFFF"/>
                </a:solidFill>
                <a:effectLst/>
                <a:uLnTx/>
                <a:uFillTx/>
                <a:cs typeface="+mn-ea"/>
                <a:sym typeface="+mn-lt"/>
              </a:rPr>
              <a:t>责任</a:t>
            </a:r>
          </a:p>
        </p:txBody>
      </p:sp>
      <p:grpSp>
        <p:nvGrpSpPr>
          <p:cNvPr id="51" name="组合 50">
            <a:extLst>
              <a:ext uri="{FF2B5EF4-FFF2-40B4-BE49-F238E27FC236}">
                <a16:creationId xmlns:a16="http://schemas.microsoft.com/office/drawing/2014/main" id="{C71541D9-CFC2-438E-8E46-CE523D7357FF}"/>
              </a:ext>
            </a:extLst>
          </p:cNvPr>
          <p:cNvGrpSpPr/>
          <p:nvPr/>
        </p:nvGrpSpPr>
        <p:grpSpPr>
          <a:xfrm>
            <a:off x="1555432" y="5387780"/>
            <a:ext cx="9077851" cy="539709"/>
            <a:chOff x="2194574" y="3215498"/>
            <a:chExt cx="7788931" cy="365738"/>
          </a:xfrm>
          <a:solidFill>
            <a:srgbClr val="C00000"/>
          </a:solidFill>
        </p:grpSpPr>
        <p:sp>
          <p:nvSpPr>
            <p:cNvPr id="52" name="Rectangle 11">
              <a:extLst>
                <a:ext uri="{FF2B5EF4-FFF2-40B4-BE49-F238E27FC236}">
                  <a16:creationId xmlns:a16="http://schemas.microsoft.com/office/drawing/2014/main" id="{273C3CDA-6DCB-4F38-9D2F-80BC380FF4EF}"/>
                </a:ext>
              </a:extLst>
            </p:cNvPr>
            <p:cNvSpPr>
              <a:spLocks noChangeArrowheads="1"/>
            </p:cNvSpPr>
            <p:nvPr/>
          </p:nvSpPr>
          <p:spPr bwMode="auto">
            <a:xfrm>
              <a:off x="2194574" y="3312152"/>
              <a:ext cx="7788931" cy="269084"/>
            </a:xfrm>
            <a:prstGeom prst="rect">
              <a:avLst/>
            </a:prstGeom>
            <a:grpFill/>
            <a:ln w="28575">
              <a:no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53" name="Rectangle 11">
              <a:extLst>
                <a:ext uri="{FF2B5EF4-FFF2-40B4-BE49-F238E27FC236}">
                  <a16:creationId xmlns:a16="http://schemas.microsoft.com/office/drawing/2014/main" id="{0871B83B-9A77-420E-AD96-8673E456D9A1}"/>
                </a:ext>
              </a:extLst>
            </p:cNvPr>
            <p:cNvSpPr>
              <a:spLocks noChangeArrowheads="1"/>
            </p:cNvSpPr>
            <p:nvPr/>
          </p:nvSpPr>
          <p:spPr bwMode="auto">
            <a:xfrm flipV="1">
              <a:off x="2194574" y="3215498"/>
              <a:ext cx="7788931" cy="45719"/>
            </a:xfrm>
            <a:prstGeom prst="rect">
              <a:avLst/>
            </a:prstGeom>
            <a:grpFill/>
            <a:ln w="28575">
              <a:no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grpSp>
      <p:sp>
        <p:nvSpPr>
          <p:cNvPr id="54" name="矩形 53">
            <a:extLst>
              <a:ext uri="{FF2B5EF4-FFF2-40B4-BE49-F238E27FC236}">
                <a16:creationId xmlns:a16="http://schemas.microsoft.com/office/drawing/2014/main" id="{BFBF7D48-342E-49C7-BF20-F8BD8F66812D}"/>
              </a:ext>
            </a:extLst>
          </p:cNvPr>
          <p:cNvSpPr/>
          <p:nvPr/>
        </p:nvSpPr>
        <p:spPr>
          <a:xfrm>
            <a:off x="1555433" y="4380702"/>
            <a:ext cx="9077850" cy="64008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E7E6E6">
                    <a:lumMod val="25000"/>
                  </a:srgbClr>
                </a:solidFill>
                <a:effectLst/>
                <a:uLnTx/>
                <a:uFillTx/>
                <a:cs typeface="+mn-ea"/>
                <a:sym typeface="+mn-lt"/>
              </a:rPr>
              <a:t>第一分编为通则，规定了合同的订立、效力、履行、保全、转让、终止、违约责任等一般性规则，并在现行合同法的基础上，完善了合同总则制度</a:t>
            </a:r>
          </a:p>
        </p:txBody>
      </p:sp>
    </p:spTree>
    <p:extLst>
      <p:ext uri="{BB962C8B-B14F-4D97-AF65-F5344CB8AC3E}">
        <p14:creationId val="201756866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style.rotation</p:attrName>
                                        </p:attrNameLst>
                                      </p:cBhvr>
                                      <p:tavLst>
                                        <p:tav tm="0">
                                          <p:val>
                                            <p:fltVal val="360"/>
                                          </p:val>
                                        </p:tav>
                                        <p:tav tm="100000">
                                          <p:val>
                                            <p:fltVal val="0"/>
                                          </p:val>
                                        </p:tav>
                                      </p:tavLst>
                                    </p:anim>
                                    <p:animEffect filter="fade"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1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300" id="14"/>
                                        <p:tgtEl>
                                          <p:spTgt spid="5"/>
                                        </p:tgtEl>
                                        <p:attrNameLst>
                                          <p:attrName>ppt_x</p:attrName>
                                        </p:attrNameLst>
                                      </p:cBhvr>
                                      <p:tavLst>
                                        <p:tav tm="0">
                                          <p:val>
                                            <p:strVal val="#ppt_x-#ppt_w*1.125000"/>
                                          </p:val>
                                        </p:tav>
                                        <p:tav tm="100000">
                                          <p:val>
                                            <p:strVal val="#ppt_x"/>
                                          </p:val>
                                        </p:tav>
                                      </p:tavLst>
                                    </p:anim>
                                    <p:animEffect filter="wipe(right)" transition="in">
                                      <p:cBhvr>
                                        <p:cTn dur="300" id="15"/>
                                        <p:tgtEl>
                                          <p:spTgt spid="5"/>
                                        </p:tgtEl>
                                      </p:cBhvr>
                                    </p:animEffect>
                                  </p:childTnLst>
                                </p:cTn>
                              </p:par>
                            </p:childTnLst>
                          </p:cTn>
                        </p:par>
                        <p:par>
                          <p:cTn fill="hold" id="16" nodeType="afterGroup">
                            <p:stCondLst>
                              <p:cond delay="800"/>
                            </p:stCondLst>
                            <p:childTnLst>
                              <p:par>
                                <p:cTn fill="hold" grpId="0" id="17" nodeType="afterEffect" presetClass="entr" presetID="2" presetSubtype="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
                                        </p:tgtEl>
                                        <p:attrNameLst>
                                          <p:attrName>ppt_y</p:attrName>
                                        </p:attrNameLst>
                                      </p:cBhvr>
                                      <p:tavLst>
                                        <p:tav tm="0">
                                          <p:val>
                                            <p:strVal val="#ppt_y"/>
                                          </p:val>
                                        </p:tav>
                                        <p:tav tm="100000">
                                          <p:val>
                                            <p:strVal val="#ppt_y"/>
                                          </p:val>
                                        </p:tav>
                                      </p:tavLst>
                                    </p:anim>
                                    <p:anim calcmode="lin" valueType="num">
                                      <p:cBhvr>
                                        <p:cTn dur="500" fill="hold" id="2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
                                        </p:tgtEl>
                                      </p:cBhvr>
                                    </p:animEffect>
                                  </p:childTnLst>
                                </p:cTn>
                              </p:par>
                            </p:childTnLst>
                          </p:cTn>
                        </p:par>
                        <p:par>
                          <p:cTn fill="hold" id="28" nodeType="afterGroup">
                            <p:stCondLst>
                              <p:cond delay="1300"/>
                            </p:stCondLst>
                            <p:childTnLst>
                              <p:par>
                                <p:cTn decel="100000" fill="hold" id="29" nodeType="afterEffect" presetClass="entr" presetID="49"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ur="500" fill="hold" id="31"/>
                                        <p:tgtEl>
                                          <p:spTgt spid="9"/>
                                        </p:tgtEl>
                                        <p:attrNameLst>
                                          <p:attrName>ppt_w</p:attrName>
                                        </p:attrNameLst>
                                      </p:cBhvr>
                                      <p:tavLst>
                                        <p:tav tm="0">
                                          <p:val>
                                            <p:fltVal val="0"/>
                                          </p:val>
                                        </p:tav>
                                        <p:tav tm="100000">
                                          <p:val>
                                            <p:strVal val="#ppt_w"/>
                                          </p:val>
                                        </p:tav>
                                      </p:tavLst>
                                    </p:anim>
                                    <p:anim calcmode="lin" valueType="num">
                                      <p:cBhvr>
                                        <p:cTn dur="500" fill="hold" id="32"/>
                                        <p:tgtEl>
                                          <p:spTgt spid="9"/>
                                        </p:tgtEl>
                                        <p:attrNameLst>
                                          <p:attrName>ppt_h</p:attrName>
                                        </p:attrNameLst>
                                      </p:cBhvr>
                                      <p:tavLst>
                                        <p:tav tm="0">
                                          <p:val>
                                            <p:fltVal val="0"/>
                                          </p:val>
                                        </p:tav>
                                        <p:tav tm="100000">
                                          <p:val>
                                            <p:strVal val="#ppt_h"/>
                                          </p:val>
                                        </p:tav>
                                      </p:tavLst>
                                    </p:anim>
                                    <p:anim calcmode="lin" valueType="num">
                                      <p:cBhvr>
                                        <p:cTn dur="500" fill="hold" id="33"/>
                                        <p:tgtEl>
                                          <p:spTgt spid="9"/>
                                        </p:tgtEl>
                                        <p:attrNameLst>
                                          <p:attrName>style.rotation</p:attrName>
                                        </p:attrNameLst>
                                      </p:cBhvr>
                                      <p:tavLst>
                                        <p:tav tm="0">
                                          <p:val>
                                            <p:fltVal val="360"/>
                                          </p:val>
                                        </p:tav>
                                        <p:tav tm="100000">
                                          <p:val>
                                            <p:fltVal val="0"/>
                                          </p:val>
                                        </p:tav>
                                      </p:tavLst>
                                    </p:anim>
                                    <p:animEffect filter="fade" transition="in">
                                      <p:cBhvr>
                                        <p:cTn dur="500" id="34"/>
                                        <p:tgtEl>
                                          <p:spTgt spid="9"/>
                                        </p:tgtEl>
                                      </p:cBhvr>
                                    </p:animEffect>
                                  </p:childTnLst>
                                </p:cTn>
                              </p:par>
                              <p:par>
                                <p:cTn fill="hold" grpId="0" id="35" nodeType="withEffect" presetClass="entr" presetID="16" presetSubtype="37">
                                  <p:stCondLst>
                                    <p:cond delay="0"/>
                                  </p:stCondLst>
                                  <p:childTnLst>
                                    <p:set>
                                      <p:cBhvr>
                                        <p:cTn dur="1" fill="hold" id="36">
                                          <p:stCondLst>
                                            <p:cond delay="0"/>
                                          </p:stCondLst>
                                        </p:cTn>
                                        <p:tgtEl>
                                          <p:spTgt spid="14"/>
                                        </p:tgtEl>
                                        <p:attrNameLst>
                                          <p:attrName>style.visibility</p:attrName>
                                        </p:attrNameLst>
                                      </p:cBhvr>
                                      <p:to>
                                        <p:strVal val="visible"/>
                                      </p:to>
                                    </p:set>
                                    <p:animEffect filter="barn(outVertical)" transition="in">
                                      <p:cBhvr>
                                        <p:cTn dur="500" id="37"/>
                                        <p:tgtEl>
                                          <p:spTgt spid="14"/>
                                        </p:tgtEl>
                                      </p:cBhvr>
                                    </p:animEffect>
                                  </p:childTnLst>
                                </p:cTn>
                              </p:par>
                            </p:childTnLst>
                          </p:cTn>
                        </p:par>
                        <p:par>
                          <p:cTn fill="hold" id="38" nodeType="afterGroup">
                            <p:stCondLst>
                              <p:cond delay="1800"/>
                            </p:stCondLst>
                            <p:childTnLst>
                              <p:par>
                                <p:cTn decel="100000" fill="hold" id="39" nodeType="afterEffect" presetClass="entr" presetID="49" presetSubtype="0">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p:cTn dur="500" fill="hold" id="41"/>
                                        <p:tgtEl>
                                          <p:spTgt spid="15"/>
                                        </p:tgtEl>
                                        <p:attrNameLst>
                                          <p:attrName>ppt_w</p:attrName>
                                        </p:attrNameLst>
                                      </p:cBhvr>
                                      <p:tavLst>
                                        <p:tav tm="0">
                                          <p:val>
                                            <p:fltVal val="0"/>
                                          </p:val>
                                        </p:tav>
                                        <p:tav tm="100000">
                                          <p:val>
                                            <p:strVal val="#ppt_w"/>
                                          </p:val>
                                        </p:tav>
                                      </p:tavLst>
                                    </p:anim>
                                    <p:anim calcmode="lin" valueType="num">
                                      <p:cBhvr>
                                        <p:cTn dur="500" fill="hold" id="42"/>
                                        <p:tgtEl>
                                          <p:spTgt spid="15"/>
                                        </p:tgtEl>
                                        <p:attrNameLst>
                                          <p:attrName>ppt_h</p:attrName>
                                        </p:attrNameLst>
                                      </p:cBhvr>
                                      <p:tavLst>
                                        <p:tav tm="0">
                                          <p:val>
                                            <p:fltVal val="0"/>
                                          </p:val>
                                        </p:tav>
                                        <p:tav tm="100000">
                                          <p:val>
                                            <p:strVal val="#ppt_h"/>
                                          </p:val>
                                        </p:tav>
                                      </p:tavLst>
                                    </p:anim>
                                    <p:anim calcmode="lin" valueType="num">
                                      <p:cBhvr>
                                        <p:cTn dur="500" fill="hold" id="43"/>
                                        <p:tgtEl>
                                          <p:spTgt spid="15"/>
                                        </p:tgtEl>
                                        <p:attrNameLst>
                                          <p:attrName>style.rotation</p:attrName>
                                        </p:attrNameLst>
                                      </p:cBhvr>
                                      <p:tavLst>
                                        <p:tav tm="0">
                                          <p:val>
                                            <p:fltVal val="360"/>
                                          </p:val>
                                        </p:tav>
                                        <p:tav tm="100000">
                                          <p:val>
                                            <p:fltVal val="0"/>
                                          </p:val>
                                        </p:tav>
                                      </p:tavLst>
                                    </p:anim>
                                    <p:animEffect filter="fade" transition="in">
                                      <p:cBhvr>
                                        <p:cTn dur="500" id="44"/>
                                        <p:tgtEl>
                                          <p:spTgt spid="15"/>
                                        </p:tgtEl>
                                      </p:cBhvr>
                                    </p:animEffect>
                                  </p:childTnLst>
                                </p:cTn>
                              </p:par>
                              <p:par>
                                <p:cTn fill="hold" grpId="0" id="45" nodeType="withEffect" presetClass="entr" presetID="16" presetSubtype="37">
                                  <p:stCondLst>
                                    <p:cond delay="0"/>
                                  </p:stCondLst>
                                  <p:childTnLst>
                                    <p:set>
                                      <p:cBhvr>
                                        <p:cTn dur="1" fill="hold" id="46">
                                          <p:stCondLst>
                                            <p:cond delay="0"/>
                                          </p:stCondLst>
                                        </p:cTn>
                                        <p:tgtEl>
                                          <p:spTgt spid="20"/>
                                        </p:tgtEl>
                                        <p:attrNameLst>
                                          <p:attrName>style.visibility</p:attrName>
                                        </p:attrNameLst>
                                      </p:cBhvr>
                                      <p:to>
                                        <p:strVal val="visible"/>
                                      </p:to>
                                    </p:set>
                                    <p:animEffect filter="barn(outVertical)" transition="in">
                                      <p:cBhvr>
                                        <p:cTn dur="500" id="47"/>
                                        <p:tgtEl>
                                          <p:spTgt spid="20"/>
                                        </p:tgtEl>
                                      </p:cBhvr>
                                    </p:animEffect>
                                  </p:childTnLst>
                                </p:cTn>
                              </p:par>
                            </p:childTnLst>
                          </p:cTn>
                        </p:par>
                        <p:par>
                          <p:cTn fill="hold" id="48" nodeType="afterGroup">
                            <p:stCondLst>
                              <p:cond delay="2300"/>
                            </p:stCondLst>
                            <p:childTnLst>
                              <p:par>
                                <p:cTn decel="100000" fill="hold" id="49" nodeType="afterEffect" presetClass="entr" presetID="49" presetSubtype="0">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p:cTn dur="500" fill="hold" id="51"/>
                                        <p:tgtEl>
                                          <p:spTgt spid="21"/>
                                        </p:tgtEl>
                                        <p:attrNameLst>
                                          <p:attrName>ppt_w</p:attrName>
                                        </p:attrNameLst>
                                      </p:cBhvr>
                                      <p:tavLst>
                                        <p:tav tm="0">
                                          <p:val>
                                            <p:fltVal val="0"/>
                                          </p:val>
                                        </p:tav>
                                        <p:tav tm="100000">
                                          <p:val>
                                            <p:strVal val="#ppt_w"/>
                                          </p:val>
                                        </p:tav>
                                      </p:tavLst>
                                    </p:anim>
                                    <p:anim calcmode="lin" valueType="num">
                                      <p:cBhvr>
                                        <p:cTn dur="500" fill="hold" id="52"/>
                                        <p:tgtEl>
                                          <p:spTgt spid="21"/>
                                        </p:tgtEl>
                                        <p:attrNameLst>
                                          <p:attrName>ppt_h</p:attrName>
                                        </p:attrNameLst>
                                      </p:cBhvr>
                                      <p:tavLst>
                                        <p:tav tm="0">
                                          <p:val>
                                            <p:fltVal val="0"/>
                                          </p:val>
                                        </p:tav>
                                        <p:tav tm="100000">
                                          <p:val>
                                            <p:strVal val="#ppt_h"/>
                                          </p:val>
                                        </p:tav>
                                      </p:tavLst>
                                    </p:anim>
                                    <p:anim calcmode="lin" valueType="num">
                                      <p:cBhvr>
                                        <p:cTn dur="500" fill="hold" id="53"/>
                                        <p:tgtEl>
                                          <p:spTgt spid="21"/>
                                        </p:tgtEl>
                                        <p:attrNameLst>
                                          <p:attrName>style.rotation</p:attrName>
                                        </p:attrNameLst>
                                      </p:cBhvr>
                                      <p:tavLst>
                                        <p:tav tm="0">
                                          <p:val>
                                            <p:fltVal val="360"/>
                                          </p:val>
                                        </p:tav>
                                        <p:tav tm="100000">
                                          <p:val>
                                            <p:fltVal val="0"/>
                                          </p:val>
                                        </p:tav>
                                      </p:tavLst>
                                    </p:anim>
                                    <p:animEffect filter="fade" transition="in">
                                      <p:cBhvr>
                                        <p:cTn dur="500" id="54"/>
                                        <p:tgtEl>
                                          <p:spTgt spid="21"/>
                                        </p:tgtEl>
                                      </p:cBhvr>
                                    </p:animEffect>
                                  </p:childTnLst>
                                </p:cTn>
                              </p:par>
                              <p:par>
                                <p:cTn fill="hold" grpId="0" id="55" nodeType="withEffect" presetClass="entr" presetID="16" presetSubtype="37">
                                  <p:stCondLst>
                                    <p:cond delay="0"/>
                                  </p:stCondLst>
                                  <p:childTnLst>
                                    <p:set>
                                      <p:cBhvr>
                                        <p:cTn dur="1" fill="hold" id="56">
                                          <p:stCondLst>
                                            <p:cond delay="0"/>
                                          </p:stCondLst>
                                        </p:cTn>
                                        <p:tgtEl>
                                          <p:spTgt spid="26"/>
                                        </p:tgtEl>
                                        <p:attrNameLst>
                                          <p:attrName>style.visibility</p:attrName>
                                        </p:attrNameLst>
                                      </p:cBhvr>
                                      <p:to>
                                        <p:strVal val="visible"/>
                                      </p:to>
                                    </p:set>
                                    <p:animEffect filter="barn(outVertical)" transition="in">
                                      <p:cBhvr>
                                        <p:cTn dur="500" id="57"/>
                                        <p:tgtEl>
                                          <p:spTgt spid="26"/>
                                        </p:tgtEl>
                                      </p:cBhvr>
                                    </p:animEffect>
                                  </p:childTnLst>
                                </p:cTn>
                              </p:par>
                            </p:childTnLst>
                          </p:cTn>
                        </p:par>
                        <p:par>
                          <p:cTn fill="hold" id="58" nodeType="afterGroup">
                            <p:stCondLst>
                              <p:cond delay="2800"/>
                            </p:stCondLst>
                            <p:childTnLst>
                              <p:par>
                                <p:cTn decel="100000" fill="hold" id="59" nodeType="afterEffect" presetClass="entr" presetID="49" presetSubtype="0">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p:cTn dur="500" fill="hold" id="61"/>
                                        <p:tgtEl>
                                          <p:spTgt spid="27"/>
                                        </p:tgtEl>
                                        <p:attrNameLst>
                                          <p:attrName>ppt_w</p:attrName>
                                        </p:attrNameLst>
                                      </p:cBhvr>
                                      <p:tavLst>
                                        <p:tav tm="0">
                                          <p:val>
                                            <p:fltVal val="0"/>
                                          </p:val>
                                        </p:tav>
                                        <p:tav tm="100000">
                                          <p:val>
                                            <p:strVal val="#ppt_w"/>
                                          </p:val>
                                        </p:tav>
                                      </p:tavLst>
                                    </p:anim>
                                    <p:anim calcmode="lin" valueType="num">
                                      <p:cBhvr>
                                        <p:cTn dur="500" fill="hold" id="62"/>
                                        <p:tgtEl>
                                          <p:spTgt spid="27"/>
                                        </p:tgtEl>
                                        <p:attrNameLst>
                                          <p:attrName>ppt_h</p:attrName>
                                        </p:attrNameLst>
                                      </p:cBhvr>
                                      <p:tavLst>
                                        <p:tav tm="0">
                                          <p:val>
                                            <p:fltVal val="0"/>
                                          </p:val>
                                        </p:tav>
                                        <p:tav tm="100000">
                                          <p:val>
                                            <p:strVal val="#ppt_h"/>
                                          </p:val>
                                        </p:tav>
                                      </p:tavLst>
                                    </p:anim>
                                    <p:anim calcmode="lin" valueType="num">
                                      <p:cBhvr>
                                        <p:cTn dur="500" fill="hold" id="63"/>
                                        <p:tgtEl>
                                          <p:spTgt spid="27"/>
                                        </p:tgtEl>
                                        <p:attrNameLst>
                                          <p:attrName>style.rotation</p:attrName>
                                        </p:attrNameLst>
                                      </p:cBhvr>
                                      <p:tavLst>
                                        <p:tav tm="0">
                                          <p:val>
                                            <p:fltVal val="360"/>
                                          </p:val>
                                        </p:tav>
                                        <p:tav tm="100000">
                                          <p:val>
                                            <p:fltVal val="0"/>
                                          </p:val>
                                        </p:tav>
                                      </p:tavLst>
                                    </p:anim>
                                    <p:animEffect filter="fade" transition="in">
                                      <p:cBhvr>
                                        <p:cTn dur="500" id="64"/>
                                        <p:tgtEl>
                                          <p:spTgt spid="27"/>
                                        </p:tgtEl>
                                      </p:cBhvr>
                                    </p:animEffect>
                                  </p:childTnLst>
                                </p:cTn>
                              </p:par>
                              <p:par>
                                <p:cTn fill="hold" grpId="0" id="65" nodeType="withEffect" presetClass="entr" presetID="16" presetSubtype="37">
                                  <p:stCondLst>
                                    <p:cond delay="0"/>
                                  </p:stCondLst>
                                  <p:childTnLst>
                                    <p:set>
                                      <p:cBhvr>
                                        <p:cTn dur="1" fill="hold" id="66">
                                          <p:stCondLst>
                                            <p:cond delay="0"/>
                                          </p:stCondLst>
                                        </p:cTn>
                                        <p:tgtEl>
                                          <p:spTgt spid="32"/>
                                        </p:tgtEl>
                                        <p:attrNameLst>
                                          <p:attrName>style.visibility</p:attrName>
                                        </p:attrNameLst>
                                      </p:cBhvr>
                                      <p:to>
                                        <p:strVal val="visible"/>
                                      </p:to>
                                    </p:set>
                                    <p:animEffect filter="barn(outVertical)" transition="in">
                                      <p:cBhvr>
                                        <p:cTn dur="500" id="67"/>
                                        <p:tgtEl>
                                          <p:spTgt spid="32"/>
                                        </p:tgtEl>
                                      </p:cBhvr>
                                    </p:animEffect>
                                  </p:childTnLst>
                                </p:cTn>
                              </p:par>
                            </p:childTnLst>
                          </p:cTn>
                        </p:par>
                        <p:par>
                          <p:cTn fill="hold" id="68" nodeType="afterGroup">
                            <p:stCondLst>
                              <p:cond delay="3300"/>
                            </p:stCondLst>
                            <p:childTnLst>
                              <p:par>
                                <p:cTn decel="100000" fill="hold" id="69" nodeType="afterEffect" presetClass="entr" presetID="49" presetSubtype="0">
                                  <p:stCondLst>
                                    <p:cond delay="0"/>
                                  </p:stCondLst>
                                  <p:childTnLst>
                                    <p:set>
                                      <p:cBhvr>
                                        <p:cTn dur="1" fill="hold" id="70">
                                          <p:stCondLst>
                                            <p:cond delay="0"/>
                                          </p:stCondLst>
                                        </p:cTn>
                                        <p:tgtEl>
                                          <p:spTgt spid="33"/>
                                        </p:tgtEl>
                                        <p:attrNameLst>
                                          <p:attrName>style.visibility</p:attrName>
                                        </p:attrNameLst>
                                      </p:cBhvr>
                                      <p:to>
                                        <p:strVal val="visible"/>
                                      </p:to>
                                    </p:set>
                                    <p:anim calcmode="lin" valueType="num">
                                      <p:cBhvr>
                                        <p:cTn dur="500" fill="hold" id="71"/>
                                        <p:tgtEl>
                                          <p:spTgt spid="33"/>
                                        </p:tgtEl>
                                        <p:attrNameLst>
                                          <p:attrName>ppt_w</p:attrName>
                                        </p:attrNameLst>
                                      </p:cBhvr>
                                      <p:tavLst>
                                        <p:tav tm="0">
                                          <p:val>
                                            <p:fltVal val="0"/>
                                          </p:val>
                                        </p:tav>
                                        <p:tav tm="100000">
                                          <p:val>
                                            <p:strVal val="#ppt_w"/>
                                          </p:val>
                                        </p:tav>
                                      </p:tavLst>
                                    </p:anim>
                                    <p:anim calcmode="lin" valueType="num">
                                      <p:cBhvr>
                                        <p:cTn dur="500" fill="hold" id="72"/>
                                        <p:tgtEl>
                                          <p:spTgt spid="33"/>
                                        </p:tgtEl>
                                        <p:attrNameLst>
                                          <p:attrName>ppt_h</p:attrName>
                                        </p:attrNameLst>
                                      </p:cBhvr>
                                      <p:tavLst>
                                        <p:tav tm="0">
                                          <p:val>
                                            <p:fltVal val="0"/>
                                          </p:val>
                                        </p:tav>
                                        <p:tav tm="100000">
                                          <p:val>
                                            <p:strVal val="#ppt_h"/>
                                          </p:val>
                                        </p:tav>
                                      </p:tavLst>
                                    </p:anim>
                                    <p:anim calcmode="lin" valueType="num">
                                      <p:cBhvr>
                                        <p:cTn dur="500" fill="hold" id="73"/>
                                        <p:tgtEl>
                                          <p:spTgt spid="33"/>
                                        </p:tgtEl>
                                        <p:attrNameLst>
                                          <p:attrName>style.rotation</p:attrName>
                                        </p:attrNameLst>
                                      </p:cBhvr>
                                      <p:tavLst>
                                        <p:tav tm="0">
                                          <p:val>
                                            <p:fltVal val="360"/>
                                          </p:val>
                                        </p:tav>
                                        <p:tav tm="100000">
                                          <p:val>
                                            <p:fltVal val="0"/>
                                          </p:val>
                                        </p:tav>
                                      </p:tavLst>
                                    </p:anim>
                                    <p:animEffect filter="fade" transition="in">
                                      <p:cBhvr>
                                        <p:cTn dur="500" id="74"/>
                                        <p:tgtEl>
                                          <p:spTgt spid="33"/>
                                        </p:tgtEl>
                                      </p:cBhvr>
                                    </p:animEffect>
                                  </p:childTnLst>
                                </p:cTn>
                              </p:par>
                              <p:par>
                                <p:cTn fill="hold" grpId="0" id="75" nodeType="withEffect" presetClass="entr" presetID="16" presetSubtype="37">
                                  <p:stCondLst>
                                    <p:cond delay="0"/>
                                  </p:stCondLst>
                                  <p:childTnLst>
                                    <p:set>
                                      <p:cBhvr>
                                        <p:cTn dur="1" fill="hold" id="76">
                                          <p:stCondLst>
                                            <p:cond delay="0"/>
                                          </p:stCondLst>
                                        </p:cTn>
                                        <p:tgtEl>
                                          <p:spTgt spid="38"/>
                                        </p:tgtEl>
                                        <p:attrNameLst>
                                          <p:attrName>style.visibility</p:attrName>
                                        </p:attrNameLst>
                                      </p:cBhvr>
                                      <p:to>
                                        <p:strVal val="visible"/>
                                      </p:to>
                                    </p:set>
                                    <p:animEffect filter="barn(outVertical)" transition="in">
                                      <p:cBhvr>
                                        <p:cTn dur="500" id="77"/>
                                        <p:tgtEl>
                                          <p:spTgt spid="38"/>
                                        </p:tgtEl>
                                      </p:cBhvr>
                                    </p:animEffect>
                                  </p:childTnLst>
                                </p:cTn>
                              </p:par>
                            </p:childTnLst>
                          </p:cTn>
                        </p:par>
                        <p:par>
                          <p:cTn fill="hold" id="78" nodeType="afterGroup">
                            <p:stCondLst>
                              <p:cond delay="3800"/>
                            </p:stCondLst>
                            <p:childTnLst>
                              <p:par>
                                <p:cTn decel="100000" fill="hold" id="79" nodeType="afterEffect" presetClass="entr" presetID="49" presetSubtype="0">
                                  <p:stCondLst>
                                    <p:cond delay="0"/>
                                  </p:stCondLst>
                                  <p:childTnLst>
                                    <p:set>
                                      <p:cBhvr>
                                        <p:cTn dur="1" fill="hold" id="80">
                                          <p:stCondLst>
                                            <p:cond delay="0"/>
                                          </p:stCondLst>
                                        </p:cTn>
                                        <p:tgtEl>
                                          <p:spTgt spid="39"/>
                                        </p:tgtEl>
                                        <p:attrNameLst>
                                          <p:attrName>style.visibility</p:attrName>
                                        </p:attrNameLst>
                                      </p:cBhvr>
                                      <p:to>
                                        <p:strVal val="visible"/>
                                      </p:to>
                                    </p:set>
                                    <p:anim calcmode="lin" valueType="num">
                                      <p:cBhvr>
                                        <p:cTn dur="500" fill="hold" id="81"/>
                                        <p:tgtEl>
                                          <p:spTgt spid="39"/>
                                        </p:tgtEl>
                                        <p:attrNameLst>
                                          <p:attrName>ppt_w</p:attrName>
                                        </p:attrNameLst>
                                      </p:cBhvr>
                                      <p:tavLst>
                                        <p:tav tm="0">
                                          <p:val>
                                            <p:fltVal val="0"/>
                                          </p:val>
                                        </p:tav>
                                        <p:tav tm="100000">
                                          <p:val>
                                            <p:strVal val="#ppt_w"/>
                                          </p:val>
                                        </p:tav>
                                      </p:tavLst>
                                    </p:anim>
                                    <p:anim calcmode="lin" valueType="num">
                                      <p:cBhvr>
                                        <p:cTn dur="500" fill="hold" id="82"/>
                                        <p:tgtEl>
                                          <p:spTgt spid="39"/>
                                        </p:tgtEl>
                                        <p:attrNameLst>
                                          <p:attrName>ppt_h</p:attrName>
                                        </p:attrNameLst>
                                      </p:cBhvr>
                                      <p:tavLst>
                                        <p:tav tm="0">
                                          <p:val>
                                            <p:fltVal val="0"/>
                                          </p:val>
                                        </p:tav>
                                        <p:tav tm="100000">
                                          <p:val>
                                            <p:strVal val="#ppt_h"/>
                                          </p:val>
                                        </p:tav>
                                      </p:tavLst>
                                    </p:anim>
                                    <p:anim calcmode="lin" valueType="num">
                                      <p:cBhvr>
                                        <p:cTn dur="500" fill="hold" id="83"/>
                                        <p:tgtEl>
                                          <p:spTgt spid="39"/>
                                        </p:tgtEl>
                                        <p:attrNameLst>
                                          <p:attrName>style.rotation</p:attrName>
                                        </p:attrNameLst>
                                      </p:cBhvr>
                                      <p:tavLst>
                                        <p:tav tm="0">
                                          <p:val>
                                            <p:fltVal val="360"/>
                                          </p:val>
                                        </p:tav>
                                        <p:tav tm="100000">
                                          <p:val>
                                            <p:fltVal val="0"/>
                                          </p:val>
                                        </p:tav>
                                      </p:tavLst>
                                    </p:anim>
                                    <p:animEffect filter="fade" transition="in">
                                      <p:cBhvr>
                                        <p:cTn dur="500" id="84"/>
                                        <p:tgtEl>
                                          <p:spTgt spid="39"/>
                                        </p:tgtEl>
                                      </p:cBhvr>
                                    </p:animEffect>
                                  </p:childTnLst>
                                </p:cTn>
                              </p:par>
                              <p:par>
                                <p:cTn fill="hold" grpId="0" id="85" nodeType="withEffect" presetClass="entr" presetID="16" presetSubtype="37">
                                  <p:stCondLst>
                                    <p:cond delay="0"/>
                                  </p:stCondLst>
                                  <p:childTnLst>
                                    <p:set>
                                      <p:cBhvr>
                                        <p:cTn dur="1" fill="hold" id="86">
                                          <p:stCondLst>
                                            <p:cond delay="0"/>
                                          </p:stCondLst>
                                        </p:cTn>
                                        <p:tgtEl>
                                          <p:spTgt spid="44"/>
                                        </p:tgtEl>
                                        <p:attrNameLst>
                                          <p:attrName>style.visibility</p:attrName>
                                        </p:attrNameLst>
                                      </p:cBhvr>
                                      <p:to>
                                        <p:strVal val="visible"/>
                                      </p:to>
                                    </p:set>
                                    <p:animEffect filter="barn(outVertical)" transition="in">
                                      <p:cBhvr>
                                        <p:cTn dur="500" id="87"/>
                                        <p:tgtEl>
                                          <p:spTgt spid="44"/>
                                        </p:tgtEl>
                                      </p:cBhvr>
                                    </p:animEffect>
                                  </p:childTnLst>
                                </p:cTn>
                              </p:par>
                            </p:childTnLst>
                          </p:cTn>
                        </p:par>
                        <p:par>
                          <p:cTn fill="hold" id="88" nodeType="afterGroup">
                            <p:stCondLst>
                              <p:cond delay="4300"/>
                            </p:stCondLst>
                            <p:childTnLst>
                              <p:par>
                                <p:cTn decel="100000" fill="hold" id="89" nodeType="afterEffect" presetClass="entr" presetID="49" presetSubtype="0">
                                  <p:stCondLst>
                                    <p:cond delay="0"/>
                                  </p:stCondLst>
                                  <p:childTnLst>
                                    <p:set>
                                      <p:cBhvr>
                                        <p:cTn dur="1" fill="hold" id="90">
                                          <p:stCondLst>
                                            <p:cond delay="0"/>
                                          </p:stCondLst>
                                        </p:cTn>
                                        <p:tgtEl>
                                          <p:spTgt spid="45"/>
                                        </p:tgtEl>
                                        <p:attrNameLst>
                                          <p:attrName>style.visibility</p:attrName>
                                        </p:attrNameLst>
                                      </p:cBhvr>
                                      <p:to>
                                        <p:strVal val="visible"/>
                                      </p:to>
                                    </p:set>
                                    <p:anim calcmode="lin" valueType="num">
                                      <p:cBhvr>
                                        <p:cTn dur="500" fill="hold" id="91"/>
                                        <p:tgtEl>
                                          <p:spTgt spid="45"/>
                                        </p:tgtEl>
                                        <p:attrNameLst>
                                          <p:attrName>ppt_w</p:attrName>
                                        </p:attrNameLst>
                                      </p:cBhvr>
                                      <p:tavLst>
                                        <p:tav tm="0">
                                          <p:val>
                                            <p:fltVal val="0"/>
                                          </p:val>
                                        </p:tav>
                                        <p:tav tm="100000">
                                          <p:val>
                                            <p:strVal val="#ppt_w"/>
                                          </p:val>
                                        </p:tav>
                                      </p:tavLst>
                                    </p:anim>
                                    <p:anim calcmode="lin" valueType="num">
                                      <p:cBhvr>
                                        <p:cTn dur="500" fill="hold" id="92"/>
                                        <p:tgtEl>
                                          <p:spTgt spid="45"/>
                                        </p:tgtEl>
                                        <p:attrNameLst>
                                          <p:attrName>ppt_h</p:attrName>
                                        </p:attrNameLst>
                                      </p:cBhvr>
                                      <p:tavLst>
                                        <p:tav tm="0">
                                          <p:val>
                                            <p:fltVal val="0"/>
                                          </p:val>
                                        </p:tav>
                                        <p:tav tm="100000">
                                          <p:val>
                                            <p:strVal val="#ppt_h"/>
                                          </p:val>
                                        </p:tav>
                                      </p:tavLst>
                                    </p:anim>
                                    <p:anim calcmode="lin" valueType="num">
                                      <p:cBhvr>
                                        <p:cTn dur="500" fill="hold" id="93"/>
                                        <p:tgtEl>
                                          <p:spTgt spid="45"/>
                                        </p:tgtEl>
                                        <p:attrNameLst>
                                          <p:attrName>style.rotation</p:attrName>
                                        </p:attrNameLst>
                                      </p:cBhvr>
                                      <p:tavLst>
                                        <p:tav tm="0">
                                          <p:val>
                                            <p:fltVal val="360"/>
                                          </p:val>
                                        </p:tav>
                                        <p:tav tm="100000">
                                          <p:val>
                                            <p:fltVal val="0"/>
                                          </p:val>
                                        </p:tav>
                                      </p:tavLst>
                                    </p:anim>
                                    <p:animEffect filter="fade" transition="in">
                                      <p:cBhvr>
                                        <p:cTn dur="500" id="94"/>
                                        <p:tgtEl>
                                          <p:spTgt spid="45"/>
                                        </p:tgtEl>
                                      </p:cBhvr>
                                    </p:animEffect>
                                  </p:childTnLst>
                                </p:cTn>
                              </p:par>
                              <p:par>
                                <p:cTn fill="hold" grpId="0" id="95" nodeType="withEffect" presetClass="entr" presetID="16" presetSubtype="37">
                                  <p:stCondLst>
                                    <p:cond delay="0"/>
                                  </p:stCondLst>
                                  <p:childTnLst>
                                    <p:set>
                                      <p:cBhvr>
                                        <p:cTn dur="1" fill="hold" id="96">
                                          <p:stCondLst>
                                            <p:cond delay="0"/>
                                          </p:stCondLst>
                                        </p:cTn>
                                        <p:tgtEl>
                                          <p:spTgt spid="50"/>
                                        </p:tgtEl>
                                        <p:attrNameLst>
                                          <p:attrName>style.visibility</p:attrName>
                                        </p:attrNameLst>
                                      </p:cBhvr>
                                      <p:to>
                                        <p:strVal val="visible"/>
                                      </p:to>
                                    </p:set>
                                    <p:animEffect filter="barn(outVertical)" transition="in">
                                      <p:cBhvr>
                                        <p:cTn dur="500" id="97"/>
                                        <p:tgtEl>
                                          <p:spTgt spid="50"/>
                                        </p:tgtEl>
                                      </p:cBhvr>
                                    </p:animEffect>
                                  </p:childTnLst>
                                </p:cTn>
                              </p:par>
                              <p:par>
                                <p:cTn fill="hold" id="98" nodeType="withEffect" presetClass="entr" presetID="22" presetSubtype="2">
                                  <p:stCondLst>
                                    <p:cond delay="0"/>
                                  </p:stCondLst>
                                  <p:childTnLst>
                                    <p:set>
                                      <p:cBhvr>
                                        <p:cTn dur="1" fill="hold" id="99">
                                          <p:stCondLst>
                                            <p:cond delay="0"/>
                                          </p:stCondLst>
                                        </p:cTn>
                                        <p:tgtEl>
                                          <p:spTgt spid="51"/>
                                        </p:tgtEl>
                                        <p:attrNameLst>
                                          <p:attrName>style.visibility</p:attrName>
                                        </p:attrNameLst>
                                      </p:cBhvr>
                                      <p:to>
                                        <p:strVal val="visible"/>
                                      </p:to>
                                    </p:set>
                                    <p:animEffect filter="wipe(right)" transition="in">
                                      <p:cBhvr>
                                        <p:cTn dur="500" id="100"/>
                                        <p:tgtEl>
                                          <p:spTgt spid="51"/>
                                        </p:tgtEl>
                                      </p:cBhvr>
                                    </p:animEffect>
                                  </p:childTnLst>
                                </p:cTn>
                              </p:par>
                              <p:par>
                                <p:cTn fill="hold" grpId="0" id="101" nodeType="withEffect" presetClass="entr" presetID="22" presetSubtype="2">
                                  <p:stCondLst>
                                    <p:cond delay="0"/>
                                  </p:stCondLst>
                                  <p:childTnLst>
                                    <p:set>
                                      <p:cBhvr>
                                        <p:cTn dur="1" fill="hold" id="102">
                                          <p:stCondLst>
                                            <p:cond delay="0"/>
                                          </p:stCondLst>
                                        </p:cTn>
                                        <p:tgtEl>
                                          <p:spTgt spid="54"/>
                                        </p:tgtEl>
                                        <p:attrNameLst>
                                          <p:attrName>style.visibility</p:attrName>
                                        </p:attrNameLst>
                                      </p:cBhvr>
                                      <p:to>
                                        <p:strVal val="visible"/>
                                      </p:to>
                                    </p:set>
                                    <p:animEffect filter="wipe(right)" transition="in">
                                      <p:cBhvr>
                                        <p:cTn dur="500" id="103"/>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4"/>
      <p:bldP grpId="0" spid="20"/>
      <p:bldP grpId="0" spid="26"/>
      <p:bldP grpId="0" spid="32"/>
      <p:bldP grpId="0" spid="38"/>
      <p:bldP grpId="0" spid="44"/>
      <p:bldP grpId="0" spid="50"/>
      <p:bldP grpId="0" spid="54"/>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96BB115-F6DF-4C10-8330-B6321298B95B}"/>
              </a:ext>
            </a:extLst>
          </p:cNvPr>
          <p:cNvSpPr>
            <a:spLocks noChangeArrowheads="1"/>
          </p:cNvSpPr>
          <p:nvPr/>
        </p:nvSpPr>
        <p:spPr bwMode="auto">
          <a:xfrm>
            <a:off x="766821" y="1835617"/>
            <a:ext cx="8742076" cy="673098"/>
          </a:xfrm>
          <a:prstGeom prst="rect">
            <a:avLst/>
          </a:prstGeom>
          <a:noFill/>
          <a:ln w="9525">
            <a:noFill/>
            <a:miter lim="800000"/>
          </a:ln>
        </p:spPr>
        <p:txBody>
          <a:bodyPr bIns="31749" lIns="63498" rIns="63498" tIns="31749" wrap="square">
            <a:spAutoFit/>
          </a:bodyPr>
          <a:lstStyle/>
          <a:p>
            <a:pPr defTabSz="457200" lvl="0">
              <a:defRPr/>
            </a:pPr>
            <a:r>
              <a:rPr altLang="en-US" b="1" lang="zh-CN" sz="4000">
                <a:ln w="19050">
                  <a:noFill/>
                </a:ln>
                <a:solidFill>
                  <a:srgbClr val="C00000"/>
                </a:solidFill>
                <a:cs typeface="+mn-ea"/>
                <a:sym typeface="+mn-lt"/>
              </a:rPr>
              <a:t>关于通则</a:t>
            </a:r>
          </a:p>
        </p:txBody>
      </p:sp>
      <p:cxnSp>
        <p:nvCxnSpPr>
          <p:cNvPr id="4" name="直接连接符 3">
            <a:extLst>
              <a:ext uri="{FF2B5EF4-FFF2-40B4-BE49-F238E27FC236}">
                <a16:creationId xmlns:a16="http://schemas.microsoft.com/office/drawing/2014/main" id="{DEC6B635-CE91-412D-96F7-1F6DBB6D097D}"/>
              </a:ext>
            </a:extLst>
          </p:cNvPr>
          <p:cNvCxnSpPr/>
          <p:nvPr/>
        </p:nvCxnSpPr>
        <p:spPr>
          <a:xfrm>
            <a:off x="766821" y="2801073"/>
            <a:ext cx="820355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组合 20">
            <a:extLst>
              <a:ext uri="{FF2B5EF4-FFF2-40B4-BE49-F238E27FC236}">
                <a16:creationId xmlns:a16="http://schemas.microsoft.com/office/drawing/2014/main" id="{A9021D79-9CDB-45D1-99FC-61A509732B98}"/>
              </a:ext>
            </a:extLst>
          </p:cNvPr>
          <p:cNvGrpSpPr/>
          <p:nvPr/>
        </p:nvGrpSpPr>
        <p:grpSpPr>
          <a:xfrm>
            <a:off x="766821" y="3324828"/>
            <a:ext cx="8381899" cy="923330"/>
            <a:chOff x="383197" y="1459190"/>
            <a:chExt cx="9759122" cy="1007352"/>
          </a:xfrm>
        </p:grpSpPr>
        <p:sp>
          <p:nvSpPr>
            <p:cNvPr id="6" name="文本框 22">
              <a:extLst>
                <a:ext uri="{FF2B5EF4-FFF2-40B4-BE49-F238E27FC236}">
                  <a16:creationId xmlns:a16="http://schemas.microsoft.com/office/drawing/2014/main" id="{18CAED58-8CD3-4618-96F8-20989FAC964C}"/>
                </a:ext>
              </a:extLst>
            </p:cNvPr>
            <p:cNvSpPr txBox="1">
              <a:spLocks noChangeArrowheads="1"/>
            </p:cNvSpPr>
            <p:nvPr/>
          </p:nvSpPr>
          <p:spPr bwMode="auto">
            <a:xfrm>
              <a:off x="472205" y="1459190"/>
              <a:ext cx="9670114" cy="698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defRPr/>
              </a:pPr>
              <a:r>
                <a:rPr altLang="en-US" b="1" lang="zh-CN">
                  <a:cs typeface="+mn-ea"/>
                  <a:sym typeface="+mn-lt"/>
                </a:rPr>
                <a:t>第四百六十八条、第五百一十七条至第五百二十一条一是通过规定非合同之债的法律适用规则、多数人之债的履行规则等完善债法的一般性规则</a:t>
              </a:r>
            </a:p>
          </p:txBody>
        </p:sp>
        <p:cxnSp>
          <p:nvCxnSpPr>
            <p:cNvPr id="7" name="直接连接符 6">
              <a:extLst>
                <a:ext uri="{FF2B5EF4-FFF2-40B4-BE49-F238E27FC236}">
                  <a16:creationId xmlns:a16="http://schemas.microsoft.com/office/drawing/2014/main" id="{77CBCC82-49D9-4517-94D8-D30EB312BF1C}"/>
                </a:ext>
              </a:extLst>
            </p:cNvPr>
            <p:cNvCxnSpPr/>
            <p:nvPr/>
          </p:nvCxnSpPr>
          <p:spPr>
            <a:xfrm flipH="1">
              <a:off x="383197" y="1506637"/>
              <a:ext cx="0" cy="530001"/>
            </a:xfrm>
            <a:prstGeom prst="line">
              <a:avLst/>
            </a:prstGeom>
            <a:noFill/>
            <a:ln algn="ctr" cap="flat" cmpd="sng" w="38100">
              <a:solidFill>
                <a:srgbClr val="C00000"/>
              </a:solidFill>
              <a:prstDash val="solid"/>
              <a:miter lim="800000"/>
            </a:ln>
            <a:effectLst/>
          </p:spPr>
        </p:cxnSp>
      </p:grpSp>
      <p:grpSp>
        <p:nvGrpSpPr>
          <p:cNvPr id="8" name="组合 20">
            <a:extLst>
              <a:ext uri="{FF2B5EF4-FFF2-40B4-BE49-F238E27FC236}">
                <a16:creationId xmlns:a16="http://schemas.microsoft.com/office/drawing/2014/main" id="{A6CCCFDB-FB37-4EB1-BF9F-29E9FFD7E7B1}"/>
              </a:ext>
            </a:extLst>
          </p:cNvPr>
          <p:cNvGrpSpPr/>
          <p:nvPr/>
        </p:nvGrpSpPr>
        <p:grpSpPr>
          <a:xfrm>
            <a:off x="766821" y="4122384"/>
            <a:ext cx="8305448" cy="633683"/>
            <a:chOff x="383197" y="1475664"/>
            <a:chExt cx="6436665" cy="691348"/>
          </a:xfrm>
        </p:grpSpPr>
        <p:sp>
          <p:nvSpPr>
            <p:cNvPr id="9" name="文本框 22">
              <a:extLst>
                <a:ext uri="{FF2B5EF4-FFF2-40B4-BE49-F238E27FC236}">
                  <a16:creationId xmlns:a16="http://schemas.microsoft.com/office/drawing/2014/main" id="{13977B2D-BEC7-42FF-94BC-5C0FA3C33664}"/>
                </a:ext>
              </a:extLst>
            </p:cNvPr>
            <p:cNvSpPr txBox="1">
              <a:spLocks noChangeArrowheads="1"/>
            </p:cNvSpPr>
            <p:nvPr/>
          </p:nvSpPr>
          <p:spPr bwMode="auto">
            <a:xfrm>
              <a:off x="472206" y="1506637"/>
              <a:ext cx="6347656" cy="653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912813" fontAlgn="base">
                <a:lnSpc>
                  <a:spcPts val="2000"/>
                </a:lnSpc>
                <a:spcBef>
                  <a:spcPct val="0"/>
                </a:spcBef>
                <a:spcAft>
                  <a:spcPts val="500"/>
                </a:spcAft>
                <a:defRPr/>
              </a:pPr>
              <a:r>
                <a:rPr altLang="en-US" b="1" lang="zh-CN">
                  <a:cs typeface="+mn-ea"/>
                  <a:sym typeface="+mn-lt"/>
                </a:rPr>
                <a:t>第四百九十一条、第四百九十五条至第四百九十八条二是完善了电子合同订立规则，增加了预约合同的具体规定，完善了格式条款制度等合同订立制度</a:t>
              </a:r>
            </a:p>
          </p:txBody>
        </p:sp>
        <p:cxnSp>
          <p:nvCxnSpPr>
            <p:cNvPr id="10" name="直接连接符 9">
              <a:extLst>
                <a:ext uri="{FF2B5EF4-FFF2-40B4-BE49-F238E27FC236}">
                  <a16:creationId xmlns:a16="http://schemas.microsoft.com/office/drawing/2014/main" id="{57712E37-D9A8-465B-ACD5-6FA7EF344F11}"/>
                </a:ext>
              </a:extLst>
            </p:cNvPr>
            <p:cNvCxnSpPr/>
            <p:nvPr/>
          </p:nvCxnSpPr>
          <p:spPr>
            <a:xfrm flipH="1">
              <a:off x="383197" y="1475664"/>
              <a:ext cx="0" cy="574240"/>
            </a:xfrm>
            <a:prstGeom prst="line">
              <a:avLst/>
            </a:prstGeom>
            <a:noFill/>
            <a:ln algn="ctr" cap="flat" cmpd="sng" w="38100">
              <a:solidFill>
                <a:srgbClr val="C00000"/>
              </a:solidFill>
              <a:prstDash val="solid"/>
              <a:miter lim="800000"/>
            </a:ln>
            <a:effectLst/>
          </p:spPr>
        </p:cxnSp>
      </p:grpSp>
      <p:grpSp>
        <p:nvGrpSpPr>
          <p:cNvPr id="11" name="组合 20">
            <a:extLst>
              <a:ext uri="{FF2B5EF4-FFF2-40B4-BE49-F238E27FC236}">
                <a16:creationId xmlns:a16="http://schemas.microsoft.com/office/drawing/2014/main" id="{845066F8-8347-482D-BE49-3A9253D14ED8}"/>
              </a:ext>
            </a:extLst>
          </p:cNvPr>
          <p:cNvGrpSpPr/>
          <p:nvPr/>
        </p:nvGrpSpPr>
        <p:grpSpPr>
          <a:xfrm>
            <a:off x="771137" y="4880501"/>
            <a:ext cx="8377577" cy="890163"/>
            <a:chOff x="383197" y="1475664"/>
            <a:chExt cx="9754089" cy="971167"/>
          </a:xfrm>
        </p:grpSpPr>
        <p:sp>
          <p:nvSpPr>
            <p:cNvPr id="12" name="文本框 22">
              <a:extLst>
                <a:ext uri="{FF2B5EF4-FFF2-40B4-BE49-F238E27FC236}">
                  <a16:creationId xmlns:a16="http://schemas.microsoft.com/office/drawing/2014/main" id="{151906AC-169E-40DC-BB48-61165DEC32A2}"/>
                </a:ext>
              </a:extLst>
            </p:cNvPr>
            <p:cNvSpPr txBox="1">
              <a:spLocks noChangeArrowheads="1"/>
            </p:cNvSpPr>
            <p:nvPr/>
          </p:nvSpPr>
          <p:spPr bwMode="auto">
            <a:xfrm>
              <a:off x="472205" y="1506637"/>
              <a:ext cx="9665082" cy="931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912813" fontAlgn="base">
                <a:lnSpc>
                  <a:spcPts val="2000"/>
                </a:lnSpc>
                <a:spcBef>
                  <a:spcPct val="0"/>
                </a:spcBef>
                <a:spcAft>
                  <a:spcPts val="500"/>
                </a:spcAft>
                <a:defRPr/>
              </a:pPr>
              <a:r>
                <a:rPr altLang="en-US" b="1" lang="zh-CN">
                  <a:cs typeface="+mn-ea"/>
                  <a:sym typeface="+mn-lt"/>
                </a:rPr>
                <a:t>第四百九十四条第一款三是结合新冠肺炎疫情防控工作，完善国家订货合同制度，规定国家根据抢险救灾、疫情防控或者其他需要下达国家订货任务、指令性计划的，有关民事主体之间应当依照有关法律、行政法规规定的权利和义务订立合同</a:t>
              </a:r>
            </a:p>
          </p:txBody>
        </p:sp>
        <p:cxnSp>
          <p:nvCxnSpPr>
            <p:cNvPr id="13" name="直接连接符 12">
              <a:extLst>
                <a:ext uri="{FF2B5EF4-FFF2-40B4-BE49-F238E27FC236}">
                  <a16:creationId xmlns:a16="http://schemas.microsoft.com/office/drawing/2014/main" id="{55B94CDB-672B-4659-AA96-74E15CC92850}"/>
                </a:ext>
              </a:extLst>
            </p:cNvPr>
            <p:cNvCxnSpPr/>
            <p:nvPr/>
          </p:nvCxnSpPr>
          <p:spPr>
            <a:xfrm flipH="1">
              <a:off x="383197" y="1475664"/>
              <a:ext cx="0" cy="574240"/>
            </a:xfrm>
            <a:prstGeom prst="line">
              <a:avLst/>
            </a:prstGeom>
            <a:noFill/>
            <a:ln algn="ctr" cap="flat" cmpd="sng" w="38100">
              <a:solidFill>
                <a:srgbClr val="C00000"/>
              </a:solidFill>
              <a:prstDash val="solid"/>
              <a:miter lim="800000"/>
            </a:ln>
            <a:effectLst/>
          </p:spPr>
        </p:cxnSp>
      </p:grpSp>
      <p:pic>
        <p:nvPicPr>
          <p:cNvPr id="16" name="图片 15">
            <a:extLst>
              <a:ext uri="{FF2B5EF4-FFF2-40B4-BE49-F238E27FC236}">
                <a16:creationId xmlns:a16="http://schemas.microsoft.com/office/drawing/2014/main" id="{E6BAE5B4-2DCB-4885-9478-8314946BB76E}"/>
              </a:ext>
            </a:extLst>
          </p:cNvPr>
          <p:cNvPicPr>
            <a:picLocks noChangeAspect="1"/>
          </p:cNvPicPr>
          <p:nvPr/>
        </p:nvPicPr>
        <p:blipFill>
          <a:blip r:embed="rId2">
            <a:extLst>
              <a:ext uri="{28A0092B-C50C-407E-A947-70E740481C1C}">
                <a14:useLocalDpi val="0"/>
              </a:ext>
            </a:extLst>
          </a:blip>
          <a:stretch>
            <a:fillRect/>
          </a:stretch>
        </p:blipFill>
        <p:spPr>
          <a:xfrm flipH="1">
            <a:off x="9585342" y="1504460"/>
            <a:ext cx="2262611" cy="5158414"/>
          </a:xfrm>
          <a:prstGeom prst="rect">
            <a:avLst/>
          </a:prstGeom>
        </p:spPr>
      </p:pic>
    </p:spTree>
    <p:extLst>
      <p:ext uri="{BB962C8B-B14F-4D97-AF65-F5344CB8AC3E}">
        <p14:creationId val="95749496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500" id="13"/>
                                        <p:tgtEl>
                                          <p:spTgt spid="4"/>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childTnLst>
                          </p:cTn>
                        </p:par>
                        <p:par>
                          <p:cTn fill="hold" id="26" nodeType="afterGroup">
                            <p:stCondLst>
                              <p:cond delay="2500"/>
                            </p:stCondLst>
                            <p:childTnLst>
                              <p:par>
                                <p:cTn fill="hold" id="27" nodeType="afterEffect" presetClass="entr" presetID="22" presetSubtype="4">
                                  <p:stCondLst>
                                    <p:cond delay="0"/>
                                  </p:stCondLst>
                                  <p:childTnLst>
                                    <p:set>
                                      <p:cBhvr>
                                        <p:cTn dur="1" fill="hold" id="28">
                                          <p:stCondLst>
                                            <p:cond delay="0"/>
                                          </p:stCondLst>
                                        </p:cTn>
                                        <p:tgtEl>
                                          <p:spTgt spid="16"/>
                                        </p:tgtEl>
                                        <p:attrNameLst>
                                          <p:attrName>style.visibility</p:attrName>
                                        </p:attrNameLst>
                                      </p:cBhvr>
                                      <p:to>
                                        <p:strVal val="visible"/>
                                      </p:to>
                                    </p:set>
                                    <p:animEffect filter="wipe(down)" transition="in">
                                      <p:cBhvr>
                                        <p:cTn dur="500" id="2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96BB115-F6DF-4C10-8330-B6321298B95B}"/>
              </a:ext>
            </a:extLst>
          </p:cNvPr>
          <p:cNvSpPr>
            <a:spLocks noChangeArrowheads="1"/>
          </p:cNvSpPr>
          <p:nvPr/>
        </p:nvSpPr>
        <p:spPr bwMode="auto">
          <a:xfrm>
            <a:off x="766821" y="1835617"/>
            <a:ext cx="8742076" cy="673098"/>
          </a:xfrm>
          <a:prstGeom prst="rect">
            <a:avLst/>
          </a:prstGeom>
          <a:noFill/>
          <a:ln w="9525">
            <a:noFill/>
            <a:miter lim="800000"/>
          </a:ln>
        </p:spPr>
        <p:txBody>
          <a:bodyPr bIns="31749" lIns="63498" rIns="63498" tIns="31749" wrap="square">
            <a:spAutoFit/>
          </a:bodyPr>
          <a:lstStyle/>
          <a:p>
            <a:pPr defTabSz="457200" lvl="0">
              <a:defRPr/>
            </a:pPr>
            <a:r>
              <a:rPr altLang="en-US" b="1" lang="zh-CN" sz="4000">
                <a:ln w="19050">
                  <a:noFill/>
                </a:ln>
                <a:solidFill>
                  <a:srgbClr val="C00000"/>
                </a:solidFill>
                <a:cs typeface="+mn-ea"/>
                <a:sym typeface="+mn-lt"/>
              </a:rPr>
              <a:t>关于通则</a:t>
            </a:r>
          </a:p>
        </p:txBody>
      </p:sp>
      <p:cxnSp>
        <p:nvCxnSpPr>
          <p:cNvPr id="4" name="直接连接符 3">
            <a:extLst>
              <a:ext uri="{FF2B5EF4-FFF2-40B4-BE49-F238E27FC236}">
                <a16:creationId xmlns:a16="http://schemas.microsoft.com/office/drawing/2014/main" id="{DEC6B635-CE91-412D-96F7-1F6DBB6D097D}"/>
              </a:ext>
            </a:extLst>
          </p:cNvPr>
          <p:cNvCxnSpPr/>
          <p:nvPr/>
        </p:nvCxnSpPr>
        <p:spPr>
          <a:xfrm>
            <a:off x="766821" y="2801073"/>
            <a:ext cx="820355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组合 20">
            <a:extLst>
              <a:ext uri="{FF2B5EF4-FFF2-40B4-BE49-F238E27FC236}">
                <a16:creationId xmlns:a16="http://schemas.microsoft.com/office/drawing/2014/main" id="{A9021D79-9CDB-45D1-99FC-61A509732B98}"/>
              </a:ext>
            </a:extLst>
          </p:cNvPr>
          <p:cNvGrpSpPr/>
          <p:nvPr/>
        </p:nvGrpSpPr>
        <p:grpSpPr>
          <a:xfrm>
            <a:off x="766815" y="3475613"/>
            <a:ext cx="8381899" cy="923330"/>
            <a:chOff x="383197" y="1459190"/>
            <a:chExt cx="9759122" cy="1007352"/>
          </a:xfrm>
        </p:grpSpPr>
        <p:sp>
          <p:nvSpPr>
            <p:cNvPr id="6" name="文本框 22">
              <a:extLst>
                <a:ext uri="{FF2B5EF4-FFF2-40B4-BE49-F238E27FC236}">
                  <a16:creationId xmlns:a16="http://schemas.microsoft.com/office/drawing/2014/main" id="{18CAED58-8CD3-4618-96F8-20989FAC964C}"/>
                </a:ext>
              </a:extLst>
            </p:cNvPr>
            <p:cNvSpPr txBox="1">
              <a:spLocks noChangeArrowheads="1"/>
            </p:cNvSpPr>
            <p:nvPr/>
          </p:nvSpPr>
          <p:spPr bwMode="auto">
            <a:xfrm>
              <a:off x="472204" y="1459191"/>
              <a:ext cx="9670114" cy="1000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912813" fontAlgn="base">
                <a:lnSpc>
                  <a:spcPts val="2000"/>
                </a:lnSpc>
                <a:spcBef>
                  <a:spcPct val="0"/>
                </a:spcBef>
                <a:spcAft>
                  <a:spcPts val="500"/>
                </a:spcAft>
                <a:defRPr/>
              </a:pPr>
              <a:r>
                <a:rPr altLang="en-US" b="1" lang="zh-CN">
                  <a:cs typeface="+mn-ea"/>
                  <a:sym typeface="+mn-lt"/>
                </a:rPr>
                <a:t>第五百零二条第二款</a:t>
              </a:r>
            </a:p>
            <a:p>
              <a:pPr defTabSz="912813" fontAlgn="base">
                <a:lnSpc>
                  <a:spcPts val="2000"/>
                </a:lnSpc>
                <a:spcBef>
                  <a:spcPct val="0"/>
                </a:spcBef>
                <a:spcAft>
                  <a:spcPts val="500"/>
                </a:spcAft>
                <a:defRPr/>
              </a:pPr>
              <a:r>
                <a:rPr altLang="en-US" b="1" lang="zh-CN">
                  <a:cs typeface="+mn-ea"/>
                  <a:sym typeface="+mn-lt"/>
                </a:rPr>
                <a:t>四是针对实践中一方当事人违反义务不办理报批手续影响合同生效的问题，草案明确了当事人违反报批义务的法律后果，健全合同效力制度</a:t>
              </a:r>
            </a:p>
          </p:txBody>
        </p:sp>
        <p:cxnSp>
          <p:nvCxnSpPr>
            <p:cNvPr id="7" name="直接连接符 6">
              <a:extLst>
                <a:ext uri="{FF2B5EF4-FFF2-40B4-BE49-F238E27FC236}">
                  <a16:creationId xmlns:a16="http://schemas.microsoft.com/office/drawing/2014/main" id="{77CBCC82-49D9-4517-94D8-D30EB312BF1C}"/>
                </a:ext>
              </a:extLst>
            </p:cNvPr>
            <p:cNvCxnSpPr/>
            <p:nvPr/>
          </p:nvCxnSpPr>
          <p:spPr>
            <a:xfrm flipH="1">
              <a:off x="383197" y="1506637"/>
              <a:ext cx="0" cy="530001"/>
            </a:xfrm>
            <a:prstGeom prst="line">
              <a:avLst/>
            </a:prstGeom>
            <a:noFill/>
            <a:ln algn="ctr" cap="flat" cmpd="sng" w="38100">
              <a:solidFill>
                <a:srgbClr val="C00000"/>
              </a:solidFill>
              <a:prstDash val="solid"/>
              <a:miter lim="800000"/>
            </a:ln>
            <a:effectLst/>
          </p:spPr>
        </p:cxnSp>
      </p:grpSp>
      <p:grpSp>
        <p:nvGrpSpPr>
          <p:cNvPr id="11" name="组合 20">
            <a:extLst>
              <a:ext uri="{FF2B5EF4-FFF2-40B4-BE49-F238E27FC236}">
                <a16:creationId xmlns:a16="http://schemas.microsoft.com/office/drawing/2014/main" id="{845066F8-8347-482D-BE49-3A9253D14ED8}"/>
              </a:ext>
            </a:extLst>
          </p:cNvPr>
          <p:cNvGrpSpPr/>
          <p:nvPr/>
        </p:nvGrpSpPr>
        <p:grpSpPr>
          <a:xfrm>
            <a:off x="771137" y="4880501"/>
            <a:ext cx="8377577" cy="1228719"/>
            <a:chOff x="383197" y="1475664"/>
            <a:chExt cx="9754089" cy="1340531"/>
          </a:xfrm>
        </p:grpSpPr>
        <p:sp>
          <p:nvSpPr>
            <p:cNvPr id="12" name="文本框 22">
              <a:extLst>
                <a:ext uri="{FF2B5EF4-FFF2-40B4-BE49-F238E27FC236}">
                  <a16:creationId xmlns:a16="http://schemas.microsoft.com/office/drawing/2014/main" id="{151906AC-169E-40DC-BB48-61165DEC32A2}"/>
                </a:ext>
              </a:extLst>
            </p:cNvPr>
            <p:cNvSpPr txBox="1">
              <a:spLocks noChangeArrowheads="1"/>
            </p:cNvSpPr>
            <p:nvPr/>
          </p:nvSpPr>
          <p:spPr bwMode="auto">
            <a:xfrm>
              <a:off x="472205" y="1506638"/>
              <a:ext cx="9665082" cy="9976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defRPr/>
              </a:pPr>
              <a:r>
                <a:rPr altLang="en-US" b="1" lang="zh-CN">
                  <a:cs typeface="+mn-ea"/>
                  <a:sym typeface="+mn-lt"/>
                </a:rPr>
                <a:t>第五百三十三条五是完善合同履行制度，落实绿色原则，规定当事人在履行合同过程中应当避免浪费资源、污染环境和破坏生态(草案第五百零九条第三款)。同时，在总结司法实践经验的基础上增加规定了情势变更制度</a:t>
              </a:r>
            </a:p>
          </p:txBody>
        </p:sp>
        <p:cxnSp>
          <p:nvCxnSpPr>
            <p:cNvPr id="13" name="直接连接符 12">
              <a:extLst>
                <a:ext uri="{FF2B5EF4-FFF2-40B4-BE49-F238E27FC236}">
                  <a16:creationId xmlns:a16="http://schemas.microsoft.com/office/drawing/2014/main" id="{55B94CDB-672B-4659-AA96-74E15CC92850}"/>
                </a:ext>
              </a:extLst>
            </p:cNvPr>
            <p:cNvCxnSpPr/>
            <p:nvPr/>
          </p:nvCxnSpPr>
          <p:spPr>
            <a:xfrm flipH="1">
              <a:off x="383197" y="1475664"/>
              <a:ext cx="0" cy="574240"/>
            </a:xfrm>
            <a:prstGeom prst="line">
              <a:avLst/>
            </a:prstGeom>
            <a:noFill/>
            <a:ln algn="ctr" cap="flat" cmpd="sng" w="38100">
              <a:solidFill>
                <a:srgbClr val="C00000"/>
              </a:solidFill>
              <a:prstDash val="solid"/>
              <a:miter lim="800000"/>
            </a:ln>
            <a:effectLst/>
          </p:spPr>
        </p:cxnSp>
      </p:grpSp>
      <p:pic>
        <p:nvPicPr>
          <p:cNvPr id="16" name="图片 15">
            <a:extLst>
              <a:ext uri="{FF2B5EF4-FFF2-40B4-BE49-F238E27FC236}">
                <a16:creationId xmlns:a16="http://schemas.microsoft.com/office/drawing/2014/main" id="{E6BAE5B4-2DCB-4885-9478-8314946BB76E}"/>
              </a:ext>
            </a:extLst>
          </p:cNvPr>
          <p:cNvPicPr>
            <a:picLocks noChangeAspect="1"/>
          </p:cNvPicPr>
          <p:nvPr/>
        </p:nvPicPr>
        <p:blipFill>
          <a:blip r:embed="rId2">
            <a:extLst>
              <a:ext uri="{28A0092B-C50C-407E-A947-70E740481C1C}">
                <a14:useLocalDpi val="0"/>
              </a:ext>
            </a:extLst>
          </a:blip>
          <a:stretch>
            <a:fillRect/>
          </a:stretch>
        </p:blipFill>
        <p:spPr>
          <a:xfrm flipH="1">
            <a:off x="9046825" y="2028738"/>
            <a:ext cx="3178515" cy="4627949"/>
          </a:xfrm>
          <a:prstGeom prst="rect">
            <a:avLst/>
          </a:prstGeom>
        </p:spPr>
      </p:pic>
    </p:spTree>
    <p:extLst>
      <p:ext uri="{BB962C8B-B14F-4D97-AF65-F5344CB8AC3E}">
        <p14:creationId val="208030026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500" id="13"/>
                                        <p:tgtEl>
                                          <p:spTgt spid="4"/>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16"/>
                                        </p:tgtEl>
                                        <p:attrNameLst>
                                          <p:attrName>style.visibility</p:attrName>
                                        </p:attrNameLst>
                                      </p:cBhvr>
                                      <p:to>
                                        <p:strVal val="visible"/>
                                      </p:to>
                                    </p:set>
                                    <p:animEffect filter="wipe(down)" transition="in">
                                      <p:cBhvr>
                                        <p:cTn dur="500" id="2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96BB115-F6DF-4C10-8330-B6321298B95B}"/>
              </a:ext>
            </a:extLst>
          </p:cNvPr>
          <p:cNvSpPr>
            <a:spLocks noChangeArrowheads="1"/>
          </p:cNvSpPr>
          <p:nvPr/>
        </p:nvSpPr>
        <p:spPr bwMode="auto">
          <a:xfrm>
            <a:off x="766821" y="1835617"/>
            <a:ext cx="8742076" cy="673098"/>
          </a:xfrm>
          <a:prstGeom prst="rect">
            <a:avLst/>
          </a:prstGeom>
          <a:noFill/>
          <a:ln w="9525">
            <a:noFill/>
            <a:miter lim="800000"/>
          </a:ln>
        </p:spPr>
        <p:txBody>
          <a:bodyPr bIns="31749" lIns="63498" rIns="63498" tIns="31749" wrap="square">
            <a:spAutoFit/>
          </a:bodyPr>
          <a:lstStyle/>
          <a:p>
            <a:pPr defTabSz="457200" lvl="0">
              <a:defRPr/>
            </a:pPr>
            <a:r>
              <a:rPr altLang="en-US" b="1" lang="zh-CN" sz="4000">
                <a:ln w="19050">
                  <a:noFill/>
                </a:ln>
                <a:solidFill>
                  <a:srgbClr val="C00000"/>
                </a:solidFill>
                <a:cs typeface="+mn-ea"/>
                <a:sym typeface="+mn-lt"/>
              </a:rPr>
              <a:t>关于通则</a:t>
            </a:r>
          </a:p>
        </p:txBody>
      </p:sp>
      <p:cxnSp>
        <p:nvCxnSpPr>
          <p:cNvPr id="4" name="直接连接符 3">
            <a:extLst>
              <a:ext uri="{FF2B5EF4-FFF2-40B4-BE49-F238E27FC236}">
                <a16:creationId xmlns:a16="http://schemas.microsoft.com/office/drawing/2014/main" id="{DEC6B635-CE91-412D-96F7-1F6DBB6D097D}"/>
              </a:ext>
            </a:extLst>
          </p:cNvPr>
          <p:cNvCxnSpPr/>
          <p:nvPr/>
        </p:nvCxnSpPr>
        <p:spPr>
          <a:xfrm>
            <a:off x="766821" y="2801073"/>
            <a:ext cx="820355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组合 20">
            <a:extLst>
              <a:ext uri="{FF2B5EF4-FFF2-40B4-BE49-F238E27FC236}">
                <a16:creationId xmlns:a16="http://schemas.microsoft.com/office/drawing/2014/main" id="{A9021D79-9CDB-45D1-99FC-61A509732B98}"/>
              </a:ext>
            </a:extLst>
          </p:cNvPr>
          <p:cNvGrpSpPr/>
          <p:nvPr/>
        </p:nvGrpSpPr>
        <p:grpSpPr>
          <a:xfrm>
            <a:off x="766815" y="3216627"/>
            <a:ext cx="8381899" cy="1438855"/>
            <a:chOff x="383197" y="1459190"/>
            <a:chExt cx="9759122" cy="1569790"/>
          </a:xfrm>
        </p:grpSpPr>
        <p:sp>
          <p:nvSpPr>
            <p:cNvPr id="6" name="文本框 22">
              <a:extLst>
                <a:ext uri="{FF2B5EF4-FFF2-40B4-BE49-F238E27FC236}">
                  <a16:creationId xmlns:a16="http://schemas.microsoft.com/office/drawing/2014/main" id="{18CAED58-8CD3-4618-96F8-20989FAC964C}"/>
                </a:ext>
              </a:extLst>
            </p:cNvPr>
            <p:cNvSpPr txBox="1">
              <a:spLocks noChangeArrowheads="1"/>
            </p:cNvSpPr>
            <p:nvPr/>
          </p:nvSpPr>
          <p:spPr bwMode="auto">
            <a:xfrm>
              <a:off x="472204" y="1459191"/>
              <a:ext cx="9670114" cy="15546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912813" fontAlgn="base">
                <a:lnSpc>
                  <a:spcPts val="2000"/>
                </a:lnSpc>
                <a:spcBef>
                  <a:spcPct val="0"/>
                </a:spcBef>
                <a:spcAft>
                  <a:spcPts val="500"/>
                </a:spcAft>
                <a:defRPr/>
              </a:pPr>
              <a:r>
                <a:rPr altLang="en-US" b="1" lang="zh-CN">
                  <a:cs typeface="+mn-ea"/>
                  <a:sym typeface="+mn-lt"/>
                </a:rPr>
                <a:t>第三编第五章、第五百四十五条至第五百五十六条、第五百六十条、第五百六十三条至第五百六十六条</a:t>
              </a:r>
            </a:p>
            <a:p>
              <a:pPr defTabSz="912813" fontAlgn="base">
                <a:lnSpc>
                  <a:spcPts val="2000"/>
                </a:lnSpc>
                <a:spcBef>
                  <a:spcPct val="0"/>
                </a:spcBef>
                <a:spcAft>
                  <a:spcPts val="500"/>
                </a:spcAft>
                <a:defRPr/>
              </a:pPr>
              <a:r>
                <a:rPr altLang="en-US" b="1" lang="zh-CN">
                  <a:cs typeface="+mn-ea"/>
                  <a:sym typeface="+mn-lt"/>
                </a:rPr>
                <a:t>六是完善代位权、撤销权等合同保全制度，进一步强化对债权人的保护，细化了债权转让、债务移转制度，增加了债务清偿抵充规则、完善了合同解除等合同终止制度</a:t>
              </a:r>
            </a:p>
          </p:txBody>
        </p:sp>
        <p:cxnSp>
          <p:nvCxnSpPr>
            <p:cNvPr id="7" name="直接连接符 6">
              <a:extLst>
                <a:ext uri="{FF2B5EF4-FFF2-40B4-BE49-F238E27FC236}">
                  <a16:creationId xmlns:a16="http://schemas.microsoft.com/office/drawing/2014/main" id="{77CBCC82-49D9-4517-94D8-D30EB312BF1C}"/>
                </a:ext>
              </a:extLst>
            </p:cNvPr>
            <p:cNvCxnSpPr/>
            <p:nvPr/>
          </p:nvCxnSpPr>
          <p:spPr>
            <a:xfrm flipH="1">
              <a:off x="383197" y="1506637"/>
              <a:ext cx="0" cy="530001"/>
            </a:xfrm>
            <a:prstGeom prst="line">
              <a:avLst/>
            </a:prstGeom>
            <a:noFill/>
            <a:ln algn="ctr" cap="flat" cmpd="sng" w="38100">
              <a:solidFill>
                <a:srgbClr val="C00000"/>
              </a:solidFill>
              <a:prstDash val="solid"/>
              <a:miter lim="800000"/>
            </a:ln>
            <a:effectLst/>
          </p:spPr>
        </p:cxnSp>
      </p:grpSp>
      <p:grpSp>
        <p:nvGrpSpPr>
          <p:cNvPr id="11" name="组合 20">
            <a:extLst>
              <a:ext uri="{FF2B5EF4-FFF2-40B4-BE49-F238E27FC236}">
                <a16:creationId xmlns:a16="http://schemas.microsoft.com/office/drawing/2014/main" id="{845066F8-8347-482D-BE49-3A9253D14ED8}"/>
              </a:ext>
            </a:extLst>
          </p:cNvPr>
          <p:cNvGrpSpPr/>
          <p:nvPr/>
        </p:nvGrpSpPr>
        <p:grpSpPr>
          <a:xfrm>
            <a:off x="771137" y="4880502"/>
            <a:ext cx="8377577" cy="951720"/>
            <a:chOff x="383197" y="1475664"/>
            <a:chExt cx="9754089" cy="1038325"/>
          </a:xfrm>
        </p:grpSpPr>
        <p:sp>
          <p:nvSpPr>
            <p:cNvPr id="12" name="文本框 22">
              <a:extLst>
                <a:ext uri="{FF2B5EF4-FFF2-40B4-BE49-F238E27FC236}">
                  <a16:creationId xmlns:a16="http://schemas.microsoft.com/office/drawing/2014/main" id="{151906AC-169E-40DC-BB48-61165DEC32A2}"/>
                </a:ext>
              </a:extLst>
            </p:cNvPr>
            <p:cNvSpPr txBox="1">
              <a:spLocks noChangeArrowheads="1"/>
            </p:cNvSpPr>
            <p:nvPr/>
          </p:nvSpPr>
          <p:spPr bwMode="auto">
            <a:xfrm>
              <a:off x="472205" y="1506636"/>
              <a:ext cx="9665082" cy="698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defRPr/>
              </a:pPr>
              <a:r>
                <a:rPr altLang="en-US" b="1" lang="zh-CN">
                  <a:cs typeface="+mn-ea"/>
                  <a:sym typeface="+mn-lt"/>
                </a:rPr>
                <a:t>第五百八十六条至第五百八十八条七是通过吸收现行担保法有关定金规则的规定，完善违约责任制度</a:t>
              </a:r>
            </a:p>
          </p:txBody>
        </p:sp>
        <p:cxnSp>
          <p:nvCxnSpPr>
            <p:cNvPr id="13" name="直接连接符 12">
              <a:extLst>
                <a:ext uri="{FF2B5EF4-FFF2-40B4-BE49-F238E27FC236}">
                  <a16:creationId xmlns:a16="http://schemas.microsoft.com/office/drawing/2014/main" id="{55B94CDB-672B-4659-AA96-74E15CC92850}"/>
                </a:ext>
              </a:extLst>
            </p:cNvPr>
            <p:cNvCxnSpPr/>
            <p:nvPr/>
          </p:nvCxnSpPr>
          <p:spPr>
            <a:xfrm flipH="1">
              <a:off x="383197" y="1475664"/>
              <a:ext cx="0" cy="574240"/>
            </a:xfrm>
            <a:prstGeom prst="line">
              <a:avLst/>
            </a:prstGeom>
            <a:noFill/>
            <a:ln algn="ctr" cap="flat" cmpd="sng" w="38100">
              <a:solidFill>
                <a:srgbClr val="C00000"/>
              </a:solidFill>
              <a:prstDash val="solid"/>
              <a:miter lim="800000"/>
            </a:ln>
            <a:effectLst/>
          </p:spPr>
        </p:cxnSp>
      </p:grpSp>
      <p:pic>
        <p:nvPicPr>
          <p:cNvPr id="16" name="图片 15">
            <a:extLst>
              <a:ext uri="{FF2B5EF4-FFF2-40B4-BE49-F238E27FC236}">
                <a16:creationId xmlns:a16="http://schemas.microsoft.com/office/drawing/2014/main" id="{E6BAE5B4-2DCB-4885-9478-8314946BB76E}"/>
              </a:ext>
            </a:extLst>
          </p:cNvPr>
          <p:cNvPicPr>
            <a:picLocks noChangeAspect="1"/>
          </p:cNvPicPr>
          <p:nvPr/>
        </p:nvPicPr>
        <p:blipFill>
          <a:blip r:embed="rId2">
            <a:extLst>
              <a:ext uri="{28A0092B-C50C-407E-A947-70E740481C1C}">
                <a14:useLocalDpi val="0"/>
              </a:ext>
            </a:extLst>
          </a:blip>
          <a:srcRect r="5452"/>
          <a:stretch>
            <a:fillRect/>
          </a:stretch>
        </p:blipFill>
        <p:spPr>
          <a:xfrm>
            <a:off x="9046825" y="1949108"/>
            <a:ext cx="3145172" cy="4694757"/>
          </a:xfrm>
          <a:prstGeom prst="rect">
            <a:avLst/>
          </a:prstGeom>
        </p:spPr>
      </p:pic>
    </p:spTree>
    <p:extLst>
      <p:ext uri="{BB962C8B-B14F-4D97-AF65-F5344CB8AC3E}">
        <p14:creationId val="190389762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500" id="13"/>
                                        <p:tgtEl>
                                          <p:spTgt spid="4"/>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16"/>
                                        </p:tgtEl>
                                        <p:attrNameLst>
                                          <p:attrName>style.visibility</p:attrName>
                                        </p:attrNameLst>
                                      </p:cBhvr>
                                      <p:to>
                                        <p:strVal val="visible"/>
                                      </p:to>
                                    </p:set>
                                    <p:animEffect filter="wipe(down)" transition="in">
                                      <p:cBhvr>
                                        <p:cTn dur="500" id="2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平行四边形 2">
            <a:extLst>
              <a:ext uri="{FF2B5EF4-FFF2-40B4-BE49-F238E27FC236}">
                <a16:creationId xmlns:a16="http://schemas.microsoft.com/office/drawing/2014/main" id="{C28A4564-C42D-4306-B833-D2428AED0CD5}"/>
              </a:ext>
            </a:extLst>
          </p:cNvPr>
          <p:cNvSpPr/>
          <p:nvPr/>
        </p:nvSpPr>
        <p:spPr>
          <a:xfrm>
            <a:off x="1045447" y="1467486"/>
            <a:ext cx="4364753" cy="877359"/>
          </a:xfrm>
          <a:prstGeom prst="parallelogram">
            <a:avLst/>
          </a:prstGeom>
          <a:solidFill>
            <a:srgbClr val="C00000"/>
          </a:solidFill>
          <a:ln algn="ctr" cap="flat" cmpd="sng" w="12700">
            <a:noFill/>
            <a:prstDash val="solid"/>
            <a:miter lim="800000"/>
          </a:ln>
          <a:effectLst/>
        </p:spPr>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167CBC64-8490-4E62-8679-5420218717CD}"/>
              </a:ext>
            </a:extLst>
          </p:cNvPr>
          <p:cNvSpPr txBox="1"/>
          <p:nvPr/>
        </p:nvSpPr>
        <p:spPr>
          <a:xfrm>
            <a:off x="1635380" y="1552222"/>
            <a:ext cx="5868962" cy="701040"/>
          </a:xfrm>
          <a:prstGeom prst="rect">
            <a:avLst/>
          </a:prstGeom>
          <a:noFill/>
        </p:spPr>
        <p:txBody>
          <a:bodyPr rtlCol="0" wrap="square">
            <a:spAutoFit/>
          </a:bodyPr>
          <a:lstStyle/>
          <a:p>
            <a:pPr algn="l"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w="19050">
                  <a:noFill/>
                </a:ln>
                <a:solidFill>
                  <a:schemeClr val="bg1"/>
                </a:solidFill>
                <a:effectLst/>
                <a:uLnTx/>
                <a:uFillTx/>
                <a:cs typeface="+mn-ea"/>
                <a:sym typeface="+mn-lt"/>
              </a:rPr>
              <a:t>关于典型合同</a:t>
            </a:r>
          </a:p>
        </p:txBody>
      </p:sp>
      <p:sp>
        <p:nvSpPr>
          <p:cNvPr id="5" name="Freeform 9">
            <a:extLst>
              <a:ext uri="{FF2B5EF4-FFF2-40B4-BE49-F238E27FC236}">
                <a16:creationId xmlns:a16="http://schemas.microsoft.com/office/drawing/2014/main" id="{C0F974A9-9D0B-4A81-B72D-5BC2A729C768}"/>
              </a:ext>
            </a:extLst>
          </p:cNvPr>
          <p:cNvSpPr/>
          <p:nvPr/>
        </p:nvSpPr>
        <p:spPr bwMode="auto">
          <a:xfrm>
            <a:off x="1476630" y="1831622"/>
            <a:ext cx="158750" cy="182562"/>
          </a:xfrm>
          <a:custGeom>
            <a:gdLst>
              <a:gd fmla="*/ 2147483647 w 205" name="T0"/>
              <a:gd fmla="*/ 2147483647 h 234" name="T1"/>
              <a:gd fmla="*/ 2147483647 w 205" name="T2"/>
              <a:gd fmla="*/ 2147483647 h 234" name="T3"/>
              <a:gd fmla="*/ 2147483647 w 205" name="T4"/>
              <a:gd fmla="*/ 2147483647 h 234" name="T5"/>
              <a:gd fmla="*/ 0 w 205" name="T6"/>
              <a:gd fmla="*/ 2147483647 h 234" name="T7"/>
              <a:gd fmla="*/ 0 w 205" name="T8"/>
              <a:gd fmla="*/ 2147483647 h 234" name="T9"/>
              <a:gd fmla="*/ 0 w 205" name="T10"/>
              <a:gd fmla="*/ 2147483647 h 234" name="T11"/>
              <a:gd fmla="*/ 2147483647 w 205" name="T12"/>
              <a:gd fmla="*/ 2147483647 h 234" name="T13"/>
              <a:gd fmla="*/ 2147483647 w 205" name="T14"/>
              <a:gd fmla="*/ 2147483647 h 234" name="T15"/>
              <a:gd fmla="*/ 2147483647 w 205" name="T16"/>
              <a:gd fmla="*/ 2147483647 h 234" name="T17"/>
              <a:gd fmla="*/ 2147483647 w 205" name="T18"/>
              <a:gd fmla="*/ 2147483647 h 2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34" w="205">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4D4D4D"/>
              </a:solidFill>
              <a:effectLst/>
              <a:uLnTx/>
              <a:uFillTx/>
              <a:cs typeface="+mn-ea"/>
              <a:sym typeface="+mn-lt"/>
            </a:endParaRPr>
          </a:p>
        </p:txBody>
      </p:sp>
      <p:grpSp>
        <p:nvGrpSpPr>
          <p:cNvPr id="6" name="组合 5">
            <a:extLst>
              <a:ext uri="{FF2B5EF4-FFF2-40B4-BE49-F238E27FC236}">
                <a16:creationId xmlns:a16="http://schemas.microsoft.com/office/drawing/2014/main" id="{3357DACF-500B-4C1D-9B80-C1F194A73015}"/>
              </a:ext>
            </a:extLst>
          </p:cNvPr>
          <p:cNvGrpSpPr/>
          <p:nvPr/>
        </p:nvGrpSpPr>
        <p:grpSpPr>
          <a:xfrm>
            <a:off x="1025780" y="1717322"/>
            <a:ext cx="404813" cy="404812"/>
            <a:chOff x="1296847" y="1742267"/>
            <a:chExt cx="404813" cy="404812"/>
          </a:xfrm>
        </p:grpSpPr>
        <p:sp>
          <p:nvSpPr>
            <p:cNvPr id="7" name="Oval 8">
              <a:extLst>
                <a:ext uri="{FF2B5EF4-FFF2-40B4-BE49-F238E27FC236}">
                  <a16:creationId xmlns:a16="http://schemas.microsoft.com/office/drawing/2014/main" id="{BEA21380-A85B-4687-8467-39A054D17073}"/>
                </a:ext>
              </a:extLst>
            </p:cNvPr>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0" kumimoji="0" lang="en-US" noProof="0" normalizeH="0" spc="0" strike="noStrike" sz="1800" u="none">
                  <a:ln>
                    <a:noFill/>
                  </a:ln>
                  <a:solidFill>
                    <a:srgbClr val="FFFFFF"/>
                  </a:solidFill>
                  <a:effectLst/>
                  <a:uLnTx/>
                  <a:uFillTx/>
                  <a:cs typeface="+mn-ea"/>
                  <a:sym typeface="+mn-lt"/>
                </a:rPr>
                <a:t> </a:t>
              </a:r>
            </a:p>
          </p:txBody>
        </p:sp>
        <p:sp>
          <p:nvSpPr>
            <p:cNvPr id="8" name="TextBox 7">
              <a:extLst>
                <a:ext uri="{FF2B5EF4-FFF2-40B4-BE49-F238E27FC236}">
                  <a16:creationId xmlns:a16="http://schemas.microsoft.com/office/drawing/2014/main" id="{C7150CBD-3B8A-494A-BE64-C24047546FA5}"/>
                </a:ext>
              </a:extLst>
            </p:cNvPr>
            <p:cNvSpPr txBox="1">
              <a:spLocks noChangeArrowheads="1"/>
            </p:cNvSpPr>
            <p:nvPr/>
          </p:nvSpPr>
          <p:spPr bwMode="auto">
            <a:xfrm>
              <a:off x="1332578" y="1758930"/>
              <a:ext cx="309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1200" kumimoji="0" lang="en-US" noProof="0" normalizeH="0" spc="0" strike="noStrike" sz="1800" u="none">
                  <a:ln>
                    <a:noFill/>
                  </a:ln>
                  <a:solidFill>
                    <a:srgbClr val="FFFFFF"/>
                  </a:solidFill>
                  <a:effectLst/>
                  <a:uLnTx/>
                  <a:uFillTx/>
                  <a:latin typeface="+mn-lt"/>
                  <a:ea typeface="+mn-ea"/>
                  <a:cs typeface="+mn-ea"/>
                  <a:sym typeface="+mn-lt"/>
                </a:rPr>
                <a:t>2</a:t>
              </a:r>
            </a:p>
          </p:txBody>
        </p:sp>
      </p:grpSp>
      <p:grpSp>
        <p:nvGrpSpPr>
          <p:cNvPr id="9" name="组合 8">
            <a:extLst>
              <a:ext uri="{FF2B5EF4-FFF2-40B4-BE49-F238E27FC236}">
                <a16:creationId xmlns:a16="http://schemas.microsoft.com/office/drawing/2014/main" id="{E1DBBE08-7709-4636-9A2E-9171732B67E2}"/>
              </a:ext>
            </a:extLst>
          </p:cNvPr>
          <p:cNvGrpSpPr/>
          <p:nvPr/>
        </p:nvGrpSpPr>
        <p:grpSpPr>
          <a:xfrm>
            <a:off x="1025780" y="2594681"/>
            <a:ext cx="789106" cy="813439"/>
            <a:chOff x="2246919" y="1303464"/>
            <a:chExt cx="1813891" cy="1869826"/>
          </a:xfrm>
        </p:grpSpPr>
        <p:pic>
          <p:nvPicPr>
            <p:cNvPr id="10" name="PA_图片 17">
              <a:extLst>
                <a:ext uri="{FF2B5EF4-FFF2-40B4-BE49-F238E27FC236}">
                  <a16:creationId xmlns:a16="http://schemas.microsoft.com/office/drawing/2014/main" id="{82693024-4F9B-4F90-9155-E3B1F7E26E18}"/>
                </a:ext>
              </a:extLst>
            </p:cNvPr>
            <p:cNvPicPr>
              <a:picLocks noChangeAspect="1"/>
            </p:cNvPicPr>
            <p:nvPr>
              <p:custDataLst>
                <p:tags r:id="rId3"/>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1" name="PA_文本框 14">
              <a:extLst>
                <a:ext uri="{FF2B5EF4-FFF2-40B4-BE49-F238E27FC236}">
                  <a16:creationId xmlns:a16="http://schemas.microsoft.com/office/drawing/2014/main" id="{C9F4FA54-4A92-4D49-8B80-89927BA43837}"/>
                </a:ext>
              </a:extLst>
            </p:cNvPr>
            <p:cNvSpPr txBox="1"/>
            <p:nvPr>
              <p:custDataLst>
                <p:tags r:id="rId4"/>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典</a:t>
              </a:r>
            </a:p>
          </p:txBody>
        </p:sp>
      </p:grpSp>
      <p:grpSp>
        <p:nvGrpSpPr>
          <p:cNvPr id="12" name="组合 11">
            <a:extLst>
              <a:ext uri="{FF2B5EF4-FFF2-40B4-BE49-F238E27FC236}">
                <a16:creationId xmlns:a16="http://schemas.microsoft.com/office/drawing/2014/main" id="{E7779F3B-DDBE-45BD-AE9E-565F7A222109}"/>
              </a:ext>
            </a:extLst>
          </p:cNvPr>
          <p:cNvGrpSpPr/>
          <p:nvPr/>
        </p:nvGrpSpPr>
        <p:grpSpPr>
          <a:xfrm>
            <a:off x="1882307" y="2594681"/>
            <a:ext cx="789106" cy="813439"/>
            <a:chOff x="2246919" y="1303464"/>
            <a:chExt cx="1813891" cy="1869826"/>
          </a:xfrm>
        </p:grpSpPr>
        <p:pic>
          <p:nvPicPr>
            <p:cNvPr id="13" name="PA_图片 17">
              <a:extLst>
                <a:ext uri="{FF2B5EF4-FFF2-40B4-BE49-F238E27FC236}">
                  <a16:creationId xmlns:a16="http://schemas.microsoft.com/office/drawing/2014/main" id="{0D921F78-EDED-4A7F-B779-32DF7C5AD4E4}"/>
                </a:ext>
              </a:extLst>
            </p:cNvPr>
            <p:cNvPicPr>
              <a:picLocks noChangeAspect="1"/>
            </p:cNvPicPr>
            <p:nvPr>
              <p:custDataLst>
                <p:tags r:id="rId5"/>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4" name="PA_文本框 14">
              <a:extLst>
                <a:ext uri="{FF2B5EF4-FFF2-40B4-BE49-F238E27FC236}">
                  <a16:creationId xmlns:a16="http://schemas.microsoft.com/office/drawing/2014/main" id="{1D525568-B6F0-404F-95DF-29C9CFA01006}"/>
                </a:ext>
              </a:extLst>
            </p:cNvPr>
            <p:cNvSpPr txBox="1"/>
            <p:nvPr>
              <p:custDataLst>
                <p:tags r:id="rId6"/>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型</a:t>
              </a:r>
            </a:p>
          </p:txBody>
        </p:sp>
      </p:grpSp>
      <p:grpSp>
        <p:nvGrpSpPr>
          <p:cNvPr id="15" name="组合 14">
            <a:extLst>
              <a:ext uri="{FF2B5EF4-FFF2-40B4-BE49-F238E27FC236}">
                <a16:creationId xmlns:a16="http://schemas.microsoft.com/office/drawing/2014/main" id="{99433021-0D4B-4E89-B8A9-BA806346F109}"/>
              </a:ext>
            </a:extLst>
          </p:cNvPr>
          <p:cNvGrpSpPr/>
          <p:nvPr/>
        </p:nvGrpSpPr>
        <p:grpSpPr>
          <a:xfrm>
            <a:off x="2713796" y="2594681"/>
            <a:ext cx="789106" cy="813439"/>
            <a:chOff x="2246919" y="1303464"/>
            <a:chExt cx="1813891" cy="1869826"/>
          </a:xfrm>
        </p:grpSpPr>
        <p:pic>
          <p:nvPicPr>
            <p:cNvPr id="16" name="PA_图片 17">
              <a:extLst>
                <a:ext uri="{FF2B5EF4-FFF2-40B4-BE49-F238E27FC236}">
                  <a16:creationId xmlns:a16="http://schemas.microsoft.com/office/drawing/2014/main" id="{10F2894C-2BEE-481A-93F2-61416CA2CC50}"/>
                </a:ext>
              </a:extLst>
            </p:cNvPr>
            <p:cNvPicPr>
              <a:picLocks noChangeAspect="1"/>
            </p:cNvPicPr>
            <p:nvPr>
              <p:custDataLst>
                <p:tags r:id="rId7"/>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17" name="PA_文本框 14">
              <a:extLst>
                <a:ext uri="{FF2B5EF4-FFF2-40B4-BE49-F238E27FC236}">
                  <a16:creationId xmlns:a16="http://schemas.microsoft.com/office/drawing/2014/main" id="{4911FC4D-46F9-4F32-A87E-D893FA99D026}"/>
                </a:ext>
              </a:extLst>
            </p:cNvPr>
            <p:cNvSpPr txBox="1"/>
            <p:nvPr>
              <p:custDataLst>
                <p:tags r:id="rId8"/>
              </p:custDataLst>
            </p:nvPr>
          </p:nvSpPr>
          <p:spPr>
            <a:xfrm>
              <a:off x="2285282"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合</a:t>
              </a:r>
            </a:p>
          </p:txBody>
        </p:sp>
      </p:grpSp>
      <p:grpSp>
        <p:nvGrpSpPr>
          <p:cNvPr id="18" name="组合 17">
            <a:extLst>
              <a:ext uri="{FF2B5EF4-FFF2-40B4-BE49-F238E27FC236}">
                <a16:creationId xmlns:a16="http://schemas.microsoft.com/office/drawing/2014/main" id="{4B0C6551-458D-48B2-AC97-7A57F4952658}"/>
              </a:ext>
            </a:extLst>
          </p:cNvPr>
          <p:cNvGrpSpPr/>
          <p:nvPr/>
        </p:nvGrpSpPr>
        <p:grpSpPr>
          <a:xfrm>
            <a:off x="3650263" y="2594681"/>
            <a:ext cx="789106" cy="813439"/>
            <a:chOff x="2246919" y="1303464"/>
            <a:chExt cx="1813891" cy="1869826"/>
          </a:xfrm>
        </p:grpSpPr>
        <p:pic>
          <p:nvPicPr>
            <p:cNvPr id="19" name="PA_图片 17">
              <a:extLst>
                <a:ext uri="{FF2B5EF4-FFF2-40B4-BE49-F238E27FC236}">
                  <a16:creationId xmlns:a16="http://schemas.microsoft.com/office/drawing/2014/main" id="{97EC4F59-E291-4E3D-A173-8404784B0661}"/>
                </a:ext>
              </a:extLst>
            </p:cNvPr>
            <p:cNvPicPr>
              <a:picLocks noChangeAspect="1"/>
            </p:cNvPicPr>
            <p:nvPr>
              <p:custDataLst>
                <p:tags r:id="rId9"/>
              </p:custDataLst>
            </p:nvPr>
          </p:nvPicPr>
          <p:blipFill>
            <a:blip r:embed="rId2">
              <a:extLst>
                <a:ext uri="{28A0092B-C50C-407E-A947-70E740481C1C}">
                  <a14:useLocalDpi val="0"/>
                </a:ext>
              </a:extLst>
            </a:blip>
            <a:stretch>
              <a:fillRect/>
            </a:stretch>
          </p:blipFill>
          <p:spPr>
            <a:xfrm>
              <a:off x="2246919" y="1364258"/>
              <a:ext cx="1813891" cy="1809032"/>
            </a:xfrm>
            <a:prstGeom prst="rect">
              <a:avLst/>
            </a:prstGeom>
          </p:spPr>
        </p:pic>
        <p:sp>
          <p:nvSpPr>
            <p:cNvPr id="20" name="PA_文本框 14">
              <a:extLst>
                <a:ext uri="{FF2B5EF4-FFF2-40B4-BE49-F238E27FC236}">
                  <a16:creationId xmlns:a16="http://schemas.microsoft.com/office/drawing/2014/main" id="{3118C2DA-B8D5-4B75-80FB-671D197F0217}"/>
                </a:ext>
              </a:extLst>
            </p:cNvPr>
            <p:cNvSpPr txBox="1"/>
            <p:nvPr>
              <p:custDataLst>
                <p:tags r:id="rId10"/>
              </p:custDataLst>
            </p:nvPr>
          </p:nvSpPr>
          <p:spPr>
            <a:xfrm>
              <a:off x="2285281" y="1303464"/>
              <a:ext cx="1512168" cy="1751585"/>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cs typeface="+mn-ea"/>
                  <a:sym typeface="+mn-lt"/>
                </a:rPr>
                <a:t>同</a:t>
              </a:r>
            </a:p>
          </p:txBody>
        </p:sp>
      </p:grpSp>
      <p:sp>
        <p:nvSpPr>
          <p:cNvPr id="21" name="圆角矩形 36">
            <a:extLst>
              <a:ext uri="{FF2B5EF4-FFF2-40B4-BE49-F238E27FC236}">
                <a16:creationId xmlns:a16="http://schemas.microsoft.com/office/drawing/2014/main" id="{93C13642-8291-4E42-9ED2-88F9E8D195F1}"/>
              </a:ext>
            </a:extLst>
          </p:cNvPr>
          <p:cNvSpPr/>
          <p:nvPr/>
        </p:nvSpPr>
        <p:spPr>
          <a:xfrm>
            <a:off x="4681868" y="2528484"/>
            <a:ext cx="6216357" cy="940867"/>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2" name="矩形 21">
            <a:extLst>
              <a:ext uri="{FF2B5EF4-FFF2-40B4-BE49-F238E27FC236}">
                <a16:creationId xmlns:a16="http://schemas.microsoft.com/office/drawing/2014/main" id="{2FF043F3-0BCE-4BA7-AA41-6E83890E43C0}"/>
              </a:ext>
            </a:extLst>
          </p:cNvPr>
          <p:cNvSpPr>
            <a:spLocks noChangeArrowheads="1"/>
          </p:cNvSpPr>
          <p:nvPr/>
        </p:nvSpPr>
        <p:spPr bwMode="auto">
          <a:xfrm>
            <a:off x="4920321" y="2578742"/>
            <a:ext cx="5977903" cy="853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典型合同在市场经济活动和社会生活中应用普遍。为适应现实需要，在现行合同法规定的买卖合同、赠与合同、借款合同、租赁合同等15种典型合同的基础上，第二分编增加了4种新的典型合同</a:t>
            </a:r>
          </a:p>
        </p:txBody>
      </p:sp>
      <p:sp>
        <p:nvSpPr>
          <p:cNvPr id="23" name="圆角矩形 36">
            <a:extLst>
              <a:ext uri="{FF2B5EF4-FFF2-40B4-BE49-F238E27FC236}">
                <a16:creationId xmlns:a16="http://schemas.microsoft.com/office/drawing/2014/main" id="{A2D6ABD5-D980-4D4A-948C-06099AF3701C}"/>
              </a:ext>
            </a:extLst>
          </p:cNvPr>
          <p:cNvSpPr/>
          <p:nvPr/>
        </p:nvSpPr>
        <p:spPr>
          <a:xfrm>
            <a:off x="809453" y="3747411"/>
            <a:ext cx="5157755" cy="940867"/>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4" name="Freeform 11">
            <a:extLst>
              <a:ext uri="{FF2B5EF4-FFF2-40B4-BE49-F238E27FC236}">
                <a16:creationId xmlns:a16="http://schemas.microsoft.com/office/drawing/2014/main" id="{8164675B-57C1-4CEF-A260-3B12C9190552}"/>
              </a:ext>
            </a:extLst>
          </p:cNvPr>
          <p:cNvSpPr/>
          <p:nvPr/>
        </p:nvSpPr>
        <p:spPr bwMode="auto">
          <a:xfrm>
            <a:off x="768987" y="3613958"/>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25" name="Freeform 12">
            <a:extLst>
              <a:ext uri="{FF2B5EF4-FFF2-40B4-BE49-F238E27FC236}">
                <a16:creationId xmlns:a16="http://schemas.microsoft.com/office/drawing/2014/main" id="{308DAAEF-9607-4453-B470-AFCD2C3734E2}"/>
              </a:ext>
            </a:extLst>
          </p:cNvPr>
          <p:cNvSpPr/>
          <p:nvPr/>
        </p:nvSpPr>
        <p:spPr bwMode="auto">
          <a:xfrm>
            <a:off x="768986" y="3678252"/>
            <a:ext cx="2993153"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26" name="TextBox 8">
            <a:extLst>
              <a:ext uri="{FF2B5EF4-FFF2-40B4-BE49-F238E27FC236}">
                <a16:creationId xmlns:a16="http://schemas.microsoft.com/office/drawing/2014/main" id="{4D0A9A64-1CC8-44C3-908B-20A0389DA17A}"/>
              </a:ext>
            </a:extLst>
          </p:cNvPr>
          <p:cNvSpPr txBox="1"/>
          <p:nvPr/>
        </p:nvSpPr>
        <p:spPr>
          <a:xfrm>
            <a:off x="1198263" y="3711004"/>
            <a:ext cx="2850074"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第三编第十三章</a:t>
            </a:r>
          </a:p>
        </p:txBody>
      </p:sp>
      <p:sp>
        <p:nvSpPr>
          <p:cNvPr id="27" name="矩形 26">
            <a:extLst>
              <a:ext uri="{FF2B5EF4-FFF2-40B4-BE49-F238E27FC236}">
                <a16:creationId xmlns:a16="http://schemas.microsoft.com/office/drawing/2014/main" id="{7D0D713A-5CFC-453E-89B3-9874B4944D52}"/>
              </a:ext>
            </a:extLst>
          </p:cNvPr>
          <p:cNvSpPr>
            <a:spLocks noChangeArrowheads="1"/>
          </p:cNvSpPr>
          <p:nvPr/>
        </p:nvSpPr>
        <p:spPr bwMode="auto">
          <a:xfrm>
            <a:off x="855381" y="4098922"/>
            <a:ext cx="5070220" cy="345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一是吸收了担保法中关于保证的内容，增加了保证合同</a:t>
            </a:r>
          </a:p>
        </p:txBody>
      </p:sp>
      <p:sp>
        <p:nvSpPr>
          <p:cNvPr id="28" name="圆角矩形 36">
            <a:extLst>
              <a:ext uri="{FF2B5EF4-FFF2-40B4-BE49-F238E27FC236}">
                <a16:creationId xmlns:a16="http://schemas.microsoft.com/office/drawing/2014/main" id="{78180321-D6CF-4C81-AF08-838F4E93B3D6}"/>
              </a:ext>
            </a:extLst>
          </p:cNvPr>
          <p:cNvSpPr/>
          <p:nvPr/>
        </p:nvSpPr>
        <p:spPr>
          <a:xfrm>
            <a:off x="6265258" y="3747411"/>
            <a:ext cx="5157755" cy="937720"/>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29" name="Freeform 11">
            <a:extLst>
              <a:ext uri="{FF2B5EF4-FFF2-40B4-BE49-F238E27FC236}">
                <a16:creationId xmlns:a16="http://schemas.microsoft.com/office/drawing/2014/main" id="{C37AF46B-227B-46D5-935B-311DE989451E}"/>
              </a:ext>
            </a:extLst>
          </p:cNvPr>
          <p:cNvSpPr/>
          <p:nvPr/>
        </p:nvSpPr>
        <p:spPr bwMode="auto">
          <a:xfrm>
            <a:off x="6224792" y="3613958"/>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30" name="Freeform 12">
            <a:extLst>
              <a:ext uri="{FF2B5EF4-FFF2-40B4-BE49-F238E27FC236}">
                <a16:creationId xmlns:a16="http://schemas.microsoft.com/office/drawing/2014/main" id="{70E4335A-E636-4FD8-9827-96369CBA60DB}"/>
              </a:ext>
            </a:extLst>
          </p:cNvPr>
          <p:cNvSpPr/>
          <p:nvPr/>
        </p:nvSpPr>
        <p:spPr bwMode="auto">
          <a:xfrm>
            <a:off x="6224791" y="3678252"/>
            <a:ext cx="2993153"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31" name="TextBox 8">
            <a:extLst>
              <a:ext uri="{FF2B5EF4-FFF2-40B4-BE49-F238E27FC236}">
                <a16:creationId xmlns:a16="http://schemas.microsoft.com/office/drawing/2014/main" id="{7855BC7D-2BA0-4070-B016-A6AC6299EEED}"/>
              </a:ext>
            </a:extLst>
          </p:cNvPr>
          <p:cNvSpPr txBox="1"/>
          <p:nvPr/>
        </p:nvSpPr>
        <p:spPr>
          <a:xfrm>
            <a:off x="6654068" y="3711004"/>
            <a:ext cx="2850074"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第三编第十六章</a:t>
            </a:r>
          </a:p>
        </p:txBody>
      </p:sp>
      <p:sp>
        <p:nvSpPr>
          <p:cNvPr id="32" name="矩形 31">
            <a:extLst>
              <a:ext uri="{FF2B5EF4-FFF2-40B4-BE49-F238E27FC236}">
                <a16:creationId xmlns:a16="http://schemas.microsoft.com/office/drawing/2014/main" id="{597DD325-F0D7-491E-B1F9-189823BB6AD3}"/>
              </a:ext>
            </a:extLst>
          </p:cNvPr>
          <p:cNvSpPr>
            <a:spLocks noChangeArrowheads="1"/>
          </p:cNvSpPr>
          <p:nvPr/>
        </p:nvSpPr>
        <p:spPr bwMode="auto">
          <a:xfrm>
            <a:off x="6311186" y="4098922"/>
            <a:ext cx="5070220"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二是适应我国保理行业发展和优化营商环境的需要，增加了保理合同</a:t>
            </a:r>
          </a:p>
        </p:txBody>
      </p:sp>
      <p:sp>
        <p:nvSpPr>
          <p:cNvPr id="33" name="圆角矩形 36">
            <a:extLst>
              <a:ext uri="{FF2B5EF4-FFF2-40B4-BE49-F238E27FC236}">
                <a16:creationId xmlns:a16="http://schemas.microsoft.com/office/drawing/2014/main" id="{BACD7458-BA94-4DDE-9AA3-C6DDACFD4A4A}"/>
              </a:ext>
            </a:extLst>
          </p:cNvPr>
          <p:cNvSpPr/>
          <p:nvPr/>
        </p:nvSpPr>
        <p:spPr>
          <a:xfrm>
            <a:off x="809453" y="5044628"/>
            <a:ext cx="5157755" cy="940867"/>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34" name="Freeform 11">
            <a:extLst>
              <a:ext uri="{FF2B5EF4-FFF2-40B4-BE49-F238E27FC236}">
                <a16:creationId xmlns:a16="http://schemas.microsoft.com/office/drawing/2014/main" id="{2282FFA1-E8DA-4827-8786-DE18D29A1B6A}"/>
              </a:ext>
            </a:extLst>
          </p:cNvPr>
          <p:cNvSpPr/>
          <p:nvPr/>
        </p:nvSpPr>
        <p:spPr bwMode="auto">
          <a:xfrm>
            <a:off x="768987" y="4911175"/>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35" name="Freeform 12">
            <a:extLst>
              <a:ext uri="{FF2B5EF4-FFF2-40B4-BE49-F238E27FC236}">
                <a16:creationId xmlns:a16="http://schemas.microsoft.com/office/drawing/2014/main" id="{63C2CE07-8404-406B-A5CD-891A552ADC91}"/>
              </a:ext>
            </a:extLst>
          </p:cNvPr>
          <p:cNvSpPr/>
          <p:nvPr/>
        </p:nvSpPr>
        <p:spPr bwMode="auto">
          <a:xfrm>
            <a:off x="768986" y="4975469"/>
            <a:ext cx="2993153"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36" name="TextBox 8">
            <a:extLst>
              <a:ext uri="{FF2B5EF4-FFF2-40B4-BE49-F238E27FC236}">
                <a16:creationId xmlns:a16="http://schemas.microsoft.com/office/drawing/2014/main" id="{BC387BDE-4FC4-41FD-B8F6-172EA749F8FD}"/>
              </a:ext>
            </a:extLst>
          </p:cNvPr>
          <p:cNvSpPr txBox="1"/>
          <p:nvPr/>
        </p:nvSpPr>
        <p:spPr>
          <a:xfrm>
            <a:off x="1198263" y="5008221"/>
            <a:ext cx="2850074"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第三编第二十四章</a:t>
            </a:r>
          </a:p>
        </p:txBody>
      </p:sp>
      <p:sp>
        <p:nvSpPr>
          <p:cNvPr id="37" name="矩形 36">
            <a:extLst>
              <a:ext uri="{FF2B5EF4-FFF2-40B4-BE49-F238E27FC236}">
                <a16:creationId xmlns:a16="http://schemas.microsoft.com/office/drawing/2014/main" id="{334A6001-F0F6-480C-90A3-79A3F07325B7}"/>
              </a:ext>
            </a:extLst>
          </p:cNvPr>
          <p:cNvSpPr>
            <a:spLocks noChangeArrowheads="1"/>
          </p:cNvSpPr>
          <p:nvPr/>
        </p:nvSpPr>
        <p:spPr bwMode="auto">
          <a:xfrm>
            <a:off x="855381" y="5396139"/>
            <a:ext cx="5070220"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三是针对物业服务领域的突出问题，增加规定了物业服务合同</a:t>
            </a:r>
          </a:p>
        </p:txBody>
      </p:sp>
      <p:sp>
        <p:nvSpPr>
          <p:cNvPr id="38" name="圆角矩形 36">
            <a:extLst>
              <a:ext uri="{FF2B5EF4-FFF2-40B4-BE49-F238E27FC236}">
                <a16:creationId xmlns:a16="http://schemas.microsoft.com/office/drawing/2014/main" id="{9A6D21C6-7E80-4942-BBED-1446B7994EF7}"/>
              </a:ext>
            </a:extLst>
          </p:cNvPr>
          <p:cNvSpPr/>
          <p:nvPr/>
        </p:nvSpPr>
        <p:spPr>
          <a:xfrm>
            <a:off x="6265258" y="5044628"/>
            <a:ext cx="5157755" cy="937720"/>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39" name="Freeform 11">
            <a:extLst>
              <a:ext uri="{FF2B5EF4-FFF2-40B4-BE49-F238E27FC236}">
                <a16:creationId xmlns:a16="http://schemas.microsoft.com/office/drawing/2014/main" id="{BC1DCB44-2396-4819-AD29-36B82957DCD1}"/>
              </a:ext>
            </a:extLst>
          </p:cNvPr>
          <p:cNvSpPr/>
          <p:nvPr/>
        </p:nvSpPr>
        <p:spPr bwMode="auto">
          <a:xfrm>
            <a:off x="6224792" y="4911175"/>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40" name="Freeform 12">
            <a:extLst>
              <a:ext uri="{FF2B5EF4-FFF2-40B4-BE49-F238E27FC236}">
                <a16:creationId xmlns:a16="http://schemas.microsoft.com/office/drawing/2014/main" id="{806EAAD6-9E6B-49D1-9FB4-0924FB875DCC}"/>
              </a:ext>
            </a:extLst>
          </p:cNvPr>
          <p:cNvSpPr/>
          <p:nvPr/>
        </p:nvSpPr>
        <p:spPr bwMode="auto">
          <a:xfrm>
            <a:off x="6224791" y="4975469"/>
            <a:ext cx="2993153"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41" name="TextBox 8">
            <a:extLst>
              <a:ext uri="{FF2B5EF4-FFF2-40B4-BE49-F238E27FC236}">
                <a16:creationId xmlns:a16="http://schemas.microsoft.com/office/drawing/2014/main" id="{2BD3054B-22D6-4CA4-B99A-E08742B9D906}"/>
              </a:ext>
            </a:extLst>
          </p:cNvPr>
          <p:cNvSpPr txBox="1"/>
          <p:nvPr/>
        </p:nvSpPr>
        <p:spPr>
          <a:xfrm>
            <a:off x="6654068" y="5008221"/>
            <a:ext cx="2850074"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第三编第二十七章</a:t>
            </a:r>
          </a:p>
        </p:txBody>
      </p:sp>
      <p:sp>
        <p:nvSpPr>
          <p:cNvPr id="42" name="矩形 41">
            <a:extLst>
              <a:ext uri="{FF2B5EF4-FFF2-40B4-BE49-F238E27FC236}">
                <a16:creationId xmlns:a16="http://schemas.microsoft.com/office/drawing/2014/main" id="{D7CCB47B-1155-43B9-85E4-5A6806C3DCCB}"/>
              </a:ext>
            </a:extLst>
          </p:cNvPr>
          <p:cNvSpPr>
            <a:spLocks noChangeArrowheads="1"/>
          </p:cNvSpPr>
          <p:nvPr/>
        </p:nvSpPr>
        <p:spPr bwMode="auto">
          <a:xfrm>
            <a:off x="6311186" y="5396139"/>
            <a:ext cx="5070220"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四是增加规定合伙合同，将民法通则中有关个人合伙的规定纳入其中</a:t>
            </a:r>
          </a:p>
        </p:txBody>
      </p:sp>
    </p:spTree>
    <p:extLst>
      <p:ext uri="{BB962C8B-B14F-4D97-AF65-F5344CB8AC3E}">
        <p14:creationId val="393468777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style.rotation</p:attrName>
                                        </p:attrNameLst>
                                      </p:cBhvr>
                                      <p:tavLst>
                                        <p:tav tm="0">
                                          <p:val>
                                            <p:fltVal val="360"/>
                                          </p:val>
                                        </p:tav>
                                        <p:tav tm="100000">
                                          <p:val>
                                            <p:fltVal val="0"/>
                                          </p:val>
                                        </p:tav>
                                      </p:tavLst>
                                    </p:anim>
                                    <p:animEffect filter="fade"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1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300" id="14"/>
                                        <p:tgtEl>
                                          <p:spTgt spid="5"/>
                                        </p:tgtEl>
                                        <p:attrNameLst>
                                          <p:attrName>ppt_x</p:attrName>
                                        </p:attrNameLst>
                                      </p:cBhvr>
                                      <p:tavLst>
                                        <p:tav tm="0">
                                          <p:val>
                                            <p:strVal val="#ppt_x-#ppt_w*1.125000"/>
                                          </p:val>
                                        </p:tav>
                                        <p:tav tm="100000">
                                          <p:val>
                                            <p:strVal val="#ppt_x"/>
                                          </p:val>
                                        </p:tav>
                                      </p:tavLst>
                                    </p:anim>
                                    <p:animEffect filter="wipe(right)" transition="in">
                                      <p:cBhvr>
                                        <p:cTn dur="300" id="15"/>
                                        <p:tgtEl>
                                          <p:spTgt spid="5"/>
                                        </p:tgtEl>
                                      </p:cBhvr>
                                    </p:animEffect>
                                  </p:childTnLst>
                                </p:cTn>
                              </p:par>
                            </p:childTnLst>
                          </p:cTn>
                        </p:par>
                        <p:par>
                          <p:cTn fill="hold" id="16" nodeType="afterGroup">
                            <p:stCondLst>
                              <p:cond delay="800"/>
                            </p:stCondLst>
                            <p:childTnLst>
                              <p:par>
                                <p:cTn fill="hold" grpId="0" id="17" nodeType="afterEffect" presetClass="entr" presetID="2" presetSubtype="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
                                        </p:tgtEl>
                                        <p:attrNameLst>
                                          <p:attrName>ppt_y</p:attrName>
                                        </p:attrNameLst>
                                      </p:cBhvr>
                                      <p:tavLst>
                                        <p:tav tm="0">
                                          <p:val>
                                            <p:strVal val="#ppt_y"/>
                                          </p:val>
                                        </p:tav>
                                        <p:tav tm="100000">
                                          <p:val>
                                            <p:strVal val="#ppt_y"/>
                                          </p:val>
                                        </p:tav>
                                      </p:tavLst>
                                    </p:anim>
                                    <p:anim calcmode="lin" valueType="num">
                                      <p:cBhvr>
                                        <p:cTn dur="500" fill="hold" id="2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
                                        </p:tgtEl>
                                      </p:cBhvr>
                                    </p:animEffect>
                                  </p:childTnLst>
                                </p:cTn>
                              </p:par>
                            </p:childTnLst>
                          </p:cTn>
                        </p:par>
                        <p:par>
                          <p:cTn fill="hold" id="28" nodeType="afterGroup">
                            <p:stCondLst>
                              <p:cond delay="1300"/>
                            </p:stCondLst>
                            <p:childTnLst>
                              <p:par>
                                <p:cTn fill="hold" id="29" nodeType="afterEffect" presetClass="entr" presetID="23" presetSubtype="272">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ur="500" fill="hold" id="31"/>
                                        <p:tgtEl>
                                          <p:spTgt spid="9"/>
                                        </p:tgtEl>
                                        <p:attrNameLst>
                                          <p:attrName>ppt_w</p:attrName>
                                        </p:attrNameLst>
                                      </p:cBhvr>
                                      <p:tavLst>
                                        <p:tav tm="0">
                                          <p:val>
                                            <p:strVal val="2/3*#ppt_w"/>
                                          </p:val>
                                        </p:tav>
                                        <p:tav tm="100000">
                                          <p:val>
                                            <p:strVal val="#ppt_w"/>
                                          </p:val>
                                        </p:tav>
                                      </p:tavLst>
                                    </p:anim>
                                    <p:anim calcmode="lin" valueType="num">
                                      <p:cBhvr>
                                        <p:cTn dur="500" fill="hold" id="32"/>
                                        <p:tgtEl>
                                          <p:spTgt spid="9"/>
                                        </p:tgtEl>
                                        <p:attrNameLst>
                                          <p:attrName>ppt_h</p:attrName>
                                        </p:attrNameLst>
                                      </p:cBhvr>
                                      <p:tavLst>
                                        <p:tav tm="0">
                                          <p:val>
                                            <p:strVal val="2/3*#ppt_h"/>
                                          </p:val>
                                        </p:tav>
                                        <p:tav tm="100000">
                                          <p:val>
                                            <p:strVal val="#ppt_h"/>
                                          </p:val>
                                        </p:tav>
                                      </p:tavLst>
                                    </p:anim>
                                  </p:childTnLst>
                                </p:cTn>
                              </p:par>
                              <p:par>
                                <p:cTn fill="hold" id="33" nodeType="withEffect" presetClass="entr" presetID="23" presetSubtype="272">
                                  <p:stCondLst>
                                    <p:cond delay="200"/>
                                  </p:stCondLst>
                                  <p:childTnLst>
                                    <p:set>
                                      <p:cBhvr>
                                        <p:cTn dur="1" fill="hold" id="34">
                                          <p:stCondLst>
                                            <p:cond delay="0"/>
                                          </p:stCondLst>
                                        </p:cTn>
                                        <p:tgtEl>
                                          <p:spTgt spid="12"/>
                                        </p:tgtEl>
                                        <p:attrNameLst>
                                          <p:attrName>style.visibility</p:attrName>
                                        </p:attrNameLst>
                                      </p:cBhvr>
                                      <p:to>
                                        <p:strVal val="visible"/>
                                      </p:to>
                                    </p:set>
                                    <p:anim calcmode="lin" valueType="num">
                                      <p:cBhvr>
                                        <p:cTn dur="500" fill="hold" id="35"/>
                                        <p:tgtEl>
                                          <p:spTgt spid="12"/>
                                        </p:tgtEl>
                                        <p:attrNameLst>
                                          <p:attrName>ppt_w</p:attrName>
                                        </p:attrNameLst>
                                      </p:cBhvr>
                                      <p:tavLst>
                                        <p:tav tm="0">
                                          <p:val>
                                            <p:strVal val="2/3*#ppt_w"/>
                                          </p:val>
                                        </p:tav>
                                        <p:tav tm="100000">
                                          <p:val>
                                            <p:strVal val="#ppt_w"/>
                                          </p:val>
                                        </p:tav>
                                      </p:tavLst>
                                    </p:anim>
                                    <p:anim calcmode="lin" valueType="num">
                                      <p:cBhvr>
                                        <p:cTn dur="500" fill="hold" id="36"/>
                                        <p:tgtEl>
                                          <p:spTgt spid="12"/>
                                        </p:tgtEl>
                                        <p:attrNameLst>
                                          <p:attrName>ppt_h</p:attrName>
                                        </p:attrNameLst>
                                      </p:cBhvr>
                                      <p:tavLst>
                                        <p:tav tm="0">
                                          <p:val>
                                            <p:strVal val="2/3*#ppt_h"/>
                                          </p:val>
                                        </p:tav>
                                        <p:tav tm="100000">
                                          <p:val>
                                            <p:strVal val="#ppt_h"/>
                                          </p:val>
                                        </p:tav>
                                      </p:tavLst>
                                    </p:anim>
                                  </p:childTnLst>
                                </p:cTn>
                              </p:par>
                              <p:par>
                                <p:cTn fill="hold" id="37" nodeType="withEffect" presetClass="entr" presetID="23" presetSubtype="272">
                                  <p:stCondLst>
                                    <p:cond delay="400"/>
                                  </p:stCondLst>
                                  <p:childTnLst>
                                    <p:set>
                                      <p:cBhvr>
                                        <p:cTn dur="1" fill="hold" id="38">
                                          <p:stCondLst>
                                            <p:cond delay="0"/>
                                          </p:stCondLst>
                                        </p:cTn>
                                        <p:tgtEl>
                                          <p:spTgt spid="15"/>
                                        </p:tgtEl>
                                        <p:attrNameLst>
                                          <p:attrName>style.visibility</p:attrName>
                                        </p:attrNameLst>
                                      </p:cBhvr>
                                      <p:to>
                                        <p:strVal val="visible"/>
                                      </p:to>
                                    </p:set>
                                    <p:anim calcmode="lin" valueType="num">
                                      <p:cBhvr>
                                        <p:cTn dur="500" fill="hold" id="39"/>
                                        <p:tgtEl>
                                          <p:spTgt spid="15"/>
                                        </p:tgtEl>
                                        <p:attrNameLst>
                                          <p:attrName>ppt_w</p:attrName>
                                        </p:attrNameLst>
                                      </p:cBhvr>
                                      <p:tavLst>
                                        <p:tav tm="0">
                                          <p:val>
                                            <p:strVal val="2/3*#ppt_w"/>
                                          </p:val>
                                        </p:tav>
                                        <p:tav tm="100000">
                                          <p:val>
                                            <p:strVal val="#ppt_w"/>
                                          </p:val>
                                        </p:tav>
                                      </p:tavLst>
                                    </p:anim>
                                    <p:anim calcmode="lin" valueType="num">
                                      <p:cBhvr>
                                        <p:cTn dur="500" fill="hold" id="40"/>
                                        <p:tgtEl>
                                          <p:spTgt spid="15"/>
                                        </p:tgtEl>
                                        <p:attrNameLst>
                                          <p:attrName>ppt_h</p:attrName>
                                        </p:attrNameLst>
                                      </p:cBhvr>
                                      <p:tavLst>
                                        <p:tav tm="0">
                                          <p:val>
                                            <p:strVal val="2/3*#ppt_h"/>
                                          </p:val>
                                        </p:tav>
                                        <p:tav tm="100000">
                                          <p:val>
                                            <p:strVal val="#ppt_h"/>
                                          </p:val>
                                        </p:tav>
                                      </p:tavLst>
                                    </p:anim>
                                  </p:childTnLst>
                                </p:cTn>
                              </p:par>
                              <p:par>
                                <p:cTn fill="hold" id="41" nodeType="withEffect" presetClass="entr" presetID="23" presetSubtype="272">
                                  <p:stCondLst>
                                    <p:cond delay="400"/>
                                  </p:stCondLst>
                                  <p:childTnLst>
                                    <p:set>
                                      <p:cBhvr>
                                        <p:cTn dur="1" fill="hold" id="42">
                                          <p:stCondLst>
                                            <p:cond delay="0"/>
                                          </p:stCondLst>
                                        </p:cTn>
                                        <p:tgtEl>
                                          <p:spTgt spid="18"/>
                                        </p:tgtEl>
                                        <p:attrNameLst>
                                          <p:attrName>style.visibility</p:attrName>
                                        </p:attrNameLst>
                                      </p:cBhvr>
                                      <p:to>
                                        <p:strVal val="visible"/>
                                      </p:to>
                                    </p:set>
                                    <p:anim calcmode="lin" valueType="num">
                                      <p:cBhvr>
                                        <p:cTn dur="500" fill="hold" id="43"/>
                                        <p:tgtEl>
                                          <p:spTgt spid="18"/>
                                        </p:tgtEl>
                                        <p:attrNameLst>
                                          <p:attrName>ppt_w</p:attrName>
                                        </p:attrNameLst>
                                      </p:cBhvr>
                                      <p:tavLst>
                                        <p:tav tm="0">
                                          <p:val>
                                            <p:strVal val="2/3*#ppt_w"/>
                                          </p:val>
                                        </p:tav>
                                        <p:tav tm="100000">
                                          <p:val>
                                            <p:strVal val="#ppt_w"/>
                                          </p:val>
                                        </p:tav>
                                      </p:tavLst>
                                    </p:anim>
                                    <p:anim calcmode="lin" valueType="num">
                                      <p:cBhvr>
                                        <p:cTn dur="500" fill="hold" id="44"/>
                                        <p:tgtEl>
                                          <p:spTgt spid="18"/>
                                        </p:tgtEl>
                                        <p:attrNameLst>
                                          <p:attrName>ppt_h</p:attrName>
                                        </p:attrNameLst>
                                      </p:cBhvr>
                                      <p:tavLst>
                                        <p:tav tm="0">
                                          <p:val>
                                            <p:strVal val="2/3*#ppt_h"/>
                                          </p:val>
                                        </p:tav>
                                        <p:tav tm="100000">
                                          <p:val>
                                            <p:strVal val="#ppt_h"/>
                                          </p:val>
                                        </p:tav>
                                      </p:tavLst>
                                    </p:anim>
                                  </p:childTnLst>
                                </p:cTn>
                              </p:par>
                            </p:childTnLst>
                          </p:cTn>
                        </p:par>
                        <p:par>
                          <p:cTn fill="hold" id="45" nodeType="afterGroup">
                            <p:stCondLst>
                              <p:cond delay="2200"/>
                            </p:stCondLst>
                            <p:childTnLst>
                              <p:par>
                                <p:cTn fill="hold" grpId="0" id="46" nodeType="afterEffect" presetClass="entr" presetID="42" presetSubtype="0">
                                  <p:stCondLst>
                                    <p:cond delay="0"/>
                                  </p:stCondLst>
                                  <p:childTnLst>
                                    <p:set>
                                      <p:cBhvr>
                                        <p:cTn dur="1" fill="hold" id="47">
                                          <p:stCondLst>
                                            <p:cond delay="0"/>
                                          </p:stCondLst>
                                        </p:cTn>
                                        <p:tgtEl>
                                          <p:spTgt spid="21"/>
                                        </p:tgtEl>
                                        <p:attrNameLst>
                                          <p:attrName>style.visibility</p:attrName>
                                        </p:attrNameLst>
                                      </p:cBhvr>
                                      <p:to>
                                        <p:strVal val="visible"/>
                                      </p:to>
                                    </p:set>
                                    <p:animEffect filter="fade" transition="in">
                                      <p:cBhvr>
                                        <p:cTn dur="1000" id="48"/>
                                        <p:tgtEl>
                                          <p:spTgt spid="21"/>
                                        </p:tgtEl>
                                      </p:cBhvr>
                                    </p:animEffect>
                                    <p:anim calcmode="lin" valueType="num">
                                      <p:cBhvr>
                                        <p:cTn dur="1000" fill="hold" id="49"/>
                                        <p:tgtEl>
                                          <p:spTgt spid="21"/>
                                        </p:tgtEl>
                                        <p:attrNameLst>
                                          <p:attrName>ppt_x</p:attrName>
                                        </p:attrNameLst>
                                      </p:cBhvr>
                                      <p:tavLst>
                                        <p:tav tm="0">
                                          <p:val>
                                            <p:strVal val="#ppt_x"/>
                                          </p:val>
                                        </p:tav>
                                        <p:tav tm="100000">
                                          <p:val>
                                            <p:strVal val="#ppt_x"/>
                                          </p:val>
                                        </p:tav>
                                      </p:tavLst>
                                    </p:anim>
                                    <p:anim calcmode="lin" valueType="num">
                                      <p:cBhvr>
                                        <p:cTn dur="1000" fill="hold" id="50"/>
                                        <p:tgtEl>
                                          <p:spTgt spid="21"/>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200"/>
                            </p:stCondLst>
                            <p:childTnLst>
                              <p:par>
                                <p:cTn fill="hold" grpId="0" id="52" nodeType="afterEffect" presetClass="entr" presetID="22" presetSubtype="8">
                                  <p:stCondLst>
                                    <p:cond delay="0"/>
                                  </p:stCondLst>
                                  <p:childTnLst>
                                    <p:set>
                                      <p:cBhvr>
                                        <p:cTn dur="1" fill="hold" id="53">
                                          <p:stCondLst>
                                            <p:cond delay="0"/>
                                          </p:stCondLst>
                                        </p:cTn>
                                        <p:tgtEl>
                                          <p:spTgt spid="22"/>
                                        </p:tgtEl>
                                        <p:attrNameLst>
                                          <p:attrName>style.visibility</p:attrName>
                                        </p:attrNameLst>
                                      </p:cBhvr>
                                      <p:to>
                                        <p:strVal val="visible"/>
                                      </p:to>
                                    </p:set>
                                    <p:animEffect filter="wipe(left)" transition="in">
                                      <p:cBhvr>
                                        <p:cTn dur="500" id="54"/>
                                        <p:tgtEl>
                                          <p:spTgt spid="22"/>
                                        </p:tgtEl>
                                      </p:cBhvr>
                                    </p:animEffect>
                                  </p:childTnLst>
                                </p:cTn>
                              </p:par>
                            </p:childTnLst>
                          </p:cTn>
                        </p:par>
                        <p:par>
                          <p:cTn fill="hold" id="55" nodeType="afterGroup">
                            <p:stCondLst>
                              <p:cond delay="3700"/>
                            </p:stCondLst>
                            <p:childTnLst>
                              <p:par>
                                <p:cTn fill="hold" grpId="0" id="56" nodeType="afterEffect" presetClass="entr" presetID="22" presetSubtype="2">
                                  <p:stCondLst>
                                    <p:cond delay="0"/>
                                  </p:stCondLst>
                                  <p:childTnLst>
                                    <p:set>
                                      <p:cBhvr>
                                        <p:cTn dur="1" fill="hold" id="57">
                                          <p:stCondLst>
                                            <p:cond delay="0"/>
                                          </p:stCondLst>
                                        </p:cTn>
                                        <p:tgtEl>
                                          <p:spTgt spid="24"/>
                                        </p:tgtEl>
                                        <p:attrNameLst>
                                          <p:attrName>style.visibility</p:attrName>
                                        </p:attrNameLst>
                                      </p:cBhvr>
                                      <p:to>
                                        <p:strVal val="visible"/>
                                      </p:to>
                                    </p:set>
                                    <p:animEffect filter="wipe(right)" transition="in">
                                      <p:cBhvr>
                                        <p:cTn dur="300" id="58"/>
                                        <p:tgtEl>
                                          <p:spTgt spid="24"/>
                                        </p:tgtEl>
                                      </p:cBhvr>
                                    </p:animEffect>
                                  </p:childTnLst>
                                </p:cTn>
                              </p:par>
                            </p:childTnLst>
                          </p:cTn>
                        </p:par>
                        <p:par>
                          <p:cTn fill="hold" id="59" nodeType="afterGroup">
                            <p:stCondLst>
                              <p:cond delay="4000"/>
                            </p:stCondLst>
                            <p:childTnLst>
                              <p:par>
                                <p:cTn fill="hold" grpId="0" id="60" nodeType="afterEffect" presetClass="entr" presetID="22" presetSubtype="8">
                                  <p:stCondLst>
                                    <p:cond delay="0"/>
                                  </p:stCondLst>
                                  <p:childTnLst>
                                    <p:set>
                                      <p:cBhvr>
                                        <p:cTn dur="1" fill="hold" id="61">
                                          <p:stCondLst>
                                            <p:cond delay="0"/>
                                          </p:stCondLst>
                                        </p:cTn>
                                        <p:tgtEl>
                                          <p:spTgt spid="25"/>
                                        </p:tgtEl>
                                        <p:attrNameLst>
                                          <p:attrName>style.visibility</p:attrName>
                                        </p:attrNameLst>
                                      </p:cBhvr>
                                      <p:to>
                                        <p:strVal val="visible"/>
                                      </p:to>
                                    </p:set>
                                    <p:animEffect filter="wipe(left)" transition="in">
                                      <p:cBhvr>
                                        <p:cTn dur="500" id="62"/>
                                        <p:tgtEl>
                                          <p:spTgt spid="25"/>
                                        </p:tgtEl>
                                      </p:cBhvr>
                                    </p:animEffect>
                                  </p:childTnLst>
                                </p:cTn>
                              </p:par>
                            </p:childTnLst>
                          </p:cTn>
                        </p:par>
                        <p:par>
                          <p:cTn fill="hold" id="63" nodeType="afterGroup">
                            <p:stCondLst>
                              <p:cond delay="4500"/>
                            </p:stCondLst>
                            <p:childTnLst>
                              <p:par>
                                <p:cTn fill="hold" grpId="0" id="64" nodeType="afterEffect" presetClass="entr" presetID="42" presetSubtype="0">
                                  <p:stCondLst>
                                    <p:cond delay="0"/>
                                  </p:stCondLst>
                                  <p:childTnLst>
                                    <p:set>
                                      <p:cBhvr>
                                        <p:cTn dur="1" fill="hold" id="65">
                                          <p:stCondLst>
                                            <p:cond delay="0"/>
                                          </p:stCondLst>
                                        </p:cTn>
                                        <p:tgtEl>
                                          <p:spTgt spid="23"/>
                                        </p:tgtEl>
                                        <p:attrNameLst>
                                          <p:attrName>style.visibility</p:attrName>
                                        </p:attrNameLst>
                                      </p:cBhvr>
                                      <p:to>
                                        <p:strVal val="visible"/>
                                      </p:to>
                                    </p:set>
                                    <p:animEffect filter="fade" transition="in">
                                      <p:cBhvr>
                                        <p:cTn dur="1000" id="66"/>
                                        <p:tgtEl>
                                          <p:spTgt spid="23"/>
                                        </p:tgtEl>
                                      </p:cBhvr>
                                    </p:animEffect>
                                    <p:anim calcmode="lin" valueType="num">
                                      <p:cBhvr>
                                        <p:cTn dur="1000" fill="hold" id="67"/>
                                        <p:tgtEl>
                                          <p:spTgt spid="23"/>
                                        </p:tgtEl>
                                        <p:attrNameLst>
                                          <p:attrName>ppt_x</p:attrName>
                                        </p:attrNameLst>
                                      </p:cBhvr>
                                      <p:tavLst>
                                        <p:tav tm="0">
                                          <p:val>
                                            <p:strVal val="#ppt_x"/>
                                          </p:val>
                                        </p:tav>
                                        <p:tav tm="100000">
                                          <p:val>
                                            <p:strVal val="#ppt_x"/>
                                          </p:val>
                                        </p:tav>
                                      </p:tavLst>
                                    </p:anim>
                                    <p:anim calcmode="lin" valueType="num">
                                      <p:cBhvr>
                                        <p:cTn dur="1000" fill="hold" id="68"/>
                                        <p:tgtEl>
                                          <p:spTgt spid="23"/>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5500"/>
                            </p:stCondLst>
                            <p:childTnLst>
                              <p:par>
                                <p:cTn fill="hold" grpId="0" id="70" nodeType="afterEffect" presetClass="entr" presetID="56" presetSubtype="0">
                                  <p:stCondLst>
                                    <p:cond delay="0"/>
                                  </p:stCondLst>
                                  <p:iterate type="lt">
                                    <p:tmPct val="10000"/>
                                  </p:iterate>
                                  <p:childTnLst>
                                    <p:set>
                                      <p:cBhvr>
                                        <p:cTn dur="1" fill="hold" id="71">
                                          <p:stCondLst>
                                            <p:cond delay="0"/>
                                          </p:stCondLst>
                                        </p:cTn>
                                        <p:tgtEl>
                                          <p:spTgt spid="26"/>
                                        </p:tgtEl>
                                        <p:attrNameLst>
                                          <p:attrName>style.visibility</p:attrName>
                                        </p:attrNameLst>
                                      </p:cBhvr>
                                      <p:to>
                                        <p:strVal val="visible"/>
                                      </p:to>
                                    </p:set>
                                    <p:anim by="(-#ppt_w*2)" calcmode="lin" valueType="num">
                                      <p:cBhvr rctx="PPT">
                                        <p:cTn autoRev="1" dur="250" fill="hold" id="72">
                                          <p:stCondLst>
                                            <p:cond delay="0"/>
                                          </p:stCondLst>
                                        </p:cTn>
                                        <p:tgtEl>
                                          <p:spTgt spid="26"/>
                                        </p:tgtEl>
                                        <p:attrNameLst>
                                          <p:attrName>ppt_w</p:attrName>
                                        </p:attrNameLst>
                                      </p:cBhvr>
                                    </p:anim>
                                    <p:anim by="(#ppt_w*0.50)" calcmode="lin" valueType="num">
                                      <p:cBhvr>
                                        <p:cTn autoRev="1" decel="50000" dur="250" fill="hold" id="73">
                                          <p:stCondLst>
                                            <p:cond delay="0"/>
                                          </p:stCondLst>
                                        </p:cTn>
                                        <p:tgtEl>
                                          <p:spTgt spid="26"/>
                                        </p:tgtEl>
                                        <p:attrNameLst>
                                          <p:attrName>ppt_x</p:attrName>
                                        </p:attrNameLst>
                                      </p:cBhvr>
                                    </p:anim>
                                    <p:anim calcmode="lin" from="(-#ppt_h/2)" to="(#ppt_y)" valueType="num">
                                      <p:cBhvr>
                                        <p:cTn dur="500" fill="hold" id="74">
                                          <p:stCondLst>
                                            <p:cond delay="0"/>
                                          </p:stCondLst>
                                        </p:cTn>
                                        <p:tgtEl>
                                          <p:spTgt spid="26"/>
                                        </p:tgtEl>
                                        <p:attrNameLst>
                                          <p:attrName>ppt_y</p:attrName>
                                        </p:attrNameLst>
                                      </p:cBhvr>
                                    </p:anim>
                                    <p:animRot by="21600000">
                                      <p:cBhvr>
                                        <p:cTn dur="500" fill="hold" id="75">
                                          <p:stCondLst>
                                            <p:cond delay="0"/>
                                          </p:stCondLst>
                                        </p:cTn>
                                        <p:tgtEl>
                                          <p:spTgt spid="26"/>
                                        </p:tgtEl>
                                        <p:attrNameLst>
                                          <p:attrName>r</p:attrName>
                                        </p:attrNameLst>
                                      </p:cBhvr>
                                    </p:animRot>
                                  </p:childTnLst>
                                </p:cTn>
                              </p:par>
                            </p:childTnLst>
                          </p:cTn>
                        </p:par>
                        <p:par>
                          <p:cTn fill="hold" id="76" nodeType="afterGroup">
                            <p:stCondLst>
                              <p:cond delay="6000"/>
                            </p:stCondLst>
                            <p:childTnLst>
                              <p:par>
                                <p:cTn fill="hold" grpId="0" id="77" nodeType="afterEffect" presetClass="entr" presetID="22" presetSubtype="8">
                                  <p:stCondLst>
                                    <p:cond delay="0"/>
                                  </p:stCondLst>
                                  <p:childTnLst>
                                    <p:set>
                                      <p:cBhvr>
                                        <p:cTn dur="1" fill="hold" id="78">
                                          <p:stCondLst>
                                            <p:cond delay="0"/>
                                          </p:stCondLst>
                                        </p:cTn>
                                        <p:tgtEl>
                                          <p:spTgt spid="27"/>
                                        </p:tgtEl>
                                        <p:attrNameLst>
                                          <p:attrName>style.visibility</p:attrName>
                                        </p:attrNameLst>
                                      </p:cBhvr>
                                      <p:to>
                                        <p:strVal val="visible"/>
                                      </p:to>
                                    </p:set>
                                    <p:animEffect filter="wipe(left)" transition="in">
                                      <p:cBhvr>
                                        <p:cTn dur="500" id="79"/>
                                        <p:tgtEl>
                                          <p:spTgt spid="27"/>
                                        </p:tgtEl>
                                      </p:cBhvr>
                                    </p:animEffect>
                                  </p:childTnLst>
                                </p:cTn>
                              </p:par>
                            </p:childTnLst>
                          </p:cTn>
                        </p:par>
                        <p:par>
                          <p:cTn fill="hold" id="80" nodeType="afterGroup">
                            <p:stCondLst>
                              <p:cond delay="6500"/>
                            </p:stCondLst>
                            <p:childTnLst>
                              <p:par>
                                <p:cTn fill="hold" grpId="0" id="81" nodeType="afterEffect" presetClass="entr" presetID="22" presetSubtype="2">
                                  <p:stCondLst>
                                    <p:cond delay="0"/>
                                  </p:stCondLst>
                                  <p:childTnLst>
                                    <p:set>
                                      <p:cBhvr>
                                        <p:cTn dur="1" fill="hold" id="82">
                                          <p:stCondLst>
                                            <p:cond delay="0"/>
                                          </p:stCondLst>
                                        </p:cTn>
                                        <p:tgtEl>
                                          <p:spTgt spid="29"/>
                                        </p:tgtEl>
                                        <p:attrNameLst>
                                          <p:attrName>style.visibility</p:attrName>
                                        </p:attrNameLst>
                                      </p:cBhvr>
                                      <p:to>
                                        <p:strVal val="visible"/>
                                      </p:to>
                                    </p:set>
                                    <p:animEffect filter="wipe(right)" transition="in">
                                      <p:cBhvr>
                                        <p:cTn dur="300" id="83"/>
                                        <p:tgtEl>
                                          <p:spTgt spid="29"/>
                                        </p:tgtEl>
                                      </p:cBhvr>
                                    </p:animEffect>
                                  </p:childTnLst>
                                </p:cTn>
                              </p:par>
                            </p:childTnLst>
                          </p:cTn>
                        </p:par>
                        <p:par>
                          <p:cTn fill="hold" id="84" nodeType="afterGroup">
                            <p:stCondLst>
                              <p:cond delay="6800"/>
                            </p:stCondLst>
                            <p:childTnLst>
                              <p:par>
                                <p:cTn fill="hold" grpId="0" id="85" nodeType="afterEffect" presetClass="entr" presetID="22" presetSubtype="8">
                                  <p:stCondLst>
                                    <p:cond delay="0"/>
                                  </p:stCondLst>
                                  <p:childTnLst>
                                    <p:set>
                                      <p:cBhvr>
                                        <p:cTn dur="1" fill="hold" id="86">
                                          <p:stCondLst>
                                            <p:cond delay="0"/>
                                          </p:stCondLst>
                                        </p:cTn>
                                        <p:tgtEl>
                                          <p:spTgt spid="30"/>
                                        </p:tgtEl>
                                        <p:attrNameLst>
                                          <p:attrName>style.visibility</p:attrName>
                                        </p:attrNameLst>
                                      </p:cBhvr>
                                      <p:to>
                                        <p:strVal val="visible"/>
                                      </p:to>
                                    </p:set>
                                    <p:animEffect filter="wipe(left)" transition="in">
                                      <p:cBhvr>
                                        <p:cTn dur="500" id="87"/>
                                        <p:tgtEl>
                                          <p:spTgt spid="30"/>
                                        </p:tgtEl>
                                      </p:cBhvr>
                                    </p:animEffect>
                                  </p:childTnLst>
                                </p:cTn>
                              </p:par>
                            </p:childTnLst>
                          </p:cTn>
                        </p:par>
                        <p:par>
                          <p:cTn fill="hold" id="88" nodeType="afterGroup">
                            <p:stCondLst>
                              <p:cond delay="7300"/>
                            </p:stCondLst>
                            <p:childTnLst>
                              <p:par>
                                <p:cTn fill="hold" grpId="0" id="89" nodeType="afterEffect" presetClass="entr" presetID="42" presetSubtype="0">
                                  <p:stCondLst>
                                    <p:cond delay="0"/>
                                  </p:stCondLst>
                                  <p:childTnLst>
                                    <p:set>
                                      <p:cBhvr>
                                        <p:cTn dur="1" fill="hold" id="90">
                                          <p:stCondLst>
                                            <p:cond delay="0"/>
                                          </p:stCondLst>
                                        </p:cTn>
                                        <p:tgtEl>
                                          <p:spTgt spid="28"/>
                                        </p:tgtEl>
                                        <p:attrNameLst>
                                          <p:attrName>style.visibility</p:attrName>
                                        </p:attrNameLst>
                                      </p:cBhvr>
                                      <p:to>
                                        <p:strVal val="visible"/>
                                      </p:to>
                                    </p:set>
                                    <p:animEffect filter="fade" transition="in">
                                      <p:cBhvr>
                                        <p:cTn dur="1000" id="91"/>
                                        <p:tgtEl>
                                          <p:spTgt spid="28"/>
                                        </p:tgtEl>
                                      </p:cBhvr>
                                    </p:animEffect>
                                    <p:anim calcmode="lin" valueType="num">
                                      <p:cBhvr>
                                        <p:cTn dur="1000" fill="hold" id="92"/>
                                        <p:tgtEl>
                                          <p:spTgt spid="28"/>
                                        </p:tgtEl>
                                        <p:attrNameLst>
                                          <p:attrName>ppt_x</p:attrName>
                                        </p:attrNameLst>
                                      </p:cBhvr>
                                      <p:tavLst>
                                        <p:tav tm="0">
                                          <p:val>
                                            <p:strVal val="#ppt_x"/>
                                          </p:val>
                                        </p:tav>
                                        <p:tav tm="100000">
                                          <p:val>
                                            <p:strVal val="#ppt_x"/>
                                          </p:val>
                                        </p:tav>
                                      </p:tavLst>
                                    </p:anim>
                                    <p:anim calcmode="lin" valueType="num">
                                      <p:cBhvr>
                                        <p:cTn dur="1000" fill="hold" id="93"/>
                                        <p:tgtEl>
                                          <p:spTgt spid="28"/>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8300"/>
                            </p:stCondLst>
                            <p:childTnLst>
                              <p:par>
                                <p:cTn fill="hold" grpId="0" id="95" nodeType="afterEffect" presetClass="entr" presetID="56" presetSubtype="0">
                                  <p:stCondLst>
                                    <p:cond delay="0"/>
                                  </p:stCondLst>
                                  <p:iterate type="lt">
                                    <p:tmPct val="10000"/>
                                  </p:iterate>
                                  <p:childTnLst>
                                    <p:set>
                                      <p:cBhvr>
                                        <p:cTn dur="1" fill="hold" id="96">
                                          <p:stCondLst>
                                            <p:cond delay="0"/>
                                          </p:stCondLst>
                                        </p:cTn>
                                        <p:tgtEl>
                                          <p:spTgt spid="31"/>
                                        </p:tgtEl>
                                        <p:attrNameLst>
                                          <p:attrName>style.visibility</p:attrName>
                                        </p:attrNameLst>
                                      </p:cBhvr>
                                      <p:to>
                                        <p:strVal val="visible"/>
                                      </p:to>
                                    </p:set>
                                    <p:anim by="(-#ppt_w*2)" calcmode="lin" valueType="num">
                                      <p:cBhvr rctx="PPT">
                                        <p:cTn autoRev="1" dur="250" fill="hold" id="97">
                                          <p:stCondLst>
                                            <p:cond delay="0"/>
                                          </p:stCondLst>
                                        </p:cTn>
                                        <p:tgtEl>
                                          <p:spTgt spid="31"/>
                                        </p:tgtEl>
                                        <p:attrNameLst>
                                          <p:attrName>ppt_w</p:attrName>
                                        </p:attrNameLst>
                                      </p:cBhvr>
                                    </p:anim>
                                    <p:anim by="(#ppt_w*0.50)" calcmode="lin" valueType="num">
                                      <p:cBhvr>
                                        <p:cTn autoRev="1" decel="50000" dur="250" fill="hold" id="98">
                                          <p:stCondLst>
                                            <p:cond delay="0"/>
                                          </p:stCondLst>
                                        </p:cTn>
                                        <p:tgtEl>
                                          <p:spTgt spid="31"/>
                                        </p:tgtEl>
                                        <p:attrNameLst>
                                          <p:attrName>ppt_x</p:attrName>
                                        </p:attrNameLst>
                                      </p:cBhvr>
                                    </p:anim>
                                    <p:anim calcmode="lin" from="(-#ppt_h/2)" to="(#ppt_y)" valueType="num">
                                      <p:cBhvr>
                                        <p:cTn dur="500" fill="hold" id="99">
                                          <p:stCondLst>
                                            <p:cond delay="0"/>
                                          </p:stCondLst>
                                        </p:cTn>
                                        <p:tgtEl>
                                          <p:spTgt spid="31"/>
                                        </p:tgtEl>
                                        <p:attrNameLst>
                                          <p:attrName>ppt_y</p:attrName>
                                        </p:attrNameLst>
                                      </p:cBhvr>
                                    </p:anim>
                                    <p:animRot by="21600000">
                                      <p:cBhvr>
                                        <p:cTn dur="500" fill="hold" id="100">
                                          <p:stCondLst>
                                            <p:cond delay="0"/>
                                          </p:stCondLst>
                                        </p:cTn>
                                        <p:tgtEl>
                                          <p:spTgt spid="31"/>
                                        </p:tgtEl>
                                        <p:attrNameLst>
                                          <p:attrName>r</p:attrName>
                                        </p:attrNameLst>
                                      </p:cBhvr>
                                    </p:animRot>
                                  </p:childTnLst>
                                </p:cTn>
                              </p:par>
                            </p:childTnLst>
                          </p:cTn>
                        </p:par>
                        <p:par>
                          <p:cTn fill="hold" id="101" nodeType="afterGroup">
                            <p:stCondLst>
                              <p:cond delay="8800"/>
                            </p:stCondLst>
                            <p:childTnLst>
                              <p:par>
                                <p:cTn fill="hold" grpId="0" id="102" nodeType="afterEffect" presetClass="entr" presetID="22" presetSubtype="8">
                                  <p:stCondLst>
                                    <p:cond delay="0"/>
                                  </p:stCondLst>
                                  <p:childTnLst>
                                    <p:set>
                                      <p:cBhvr>
                                        <p:cTn dur="1" fill="hold" id="103">
                                          <p:stCondLst>
                                            <p:cond delay="0"/>
                                          </p:stCondLst>
                                        </p:cTn>
                                        <p:tgtEl>
                                          <p:spTgt spid="32"/>
                                        </p:tgtEl>
                                        <p:attrNameLst>
                                          <p:attrName>style.visibility</p:attrName>
                                        </p:attrNameLst>
                                      </p:cBhvr>
                                      <p:to>
                                        <p:strVal val="visible"/>
                                      </p:to>
                                    </p:set>
                                    <p:animEffect filter="wipe(left)" transition="in">
                                      <p:cBhvr>
                                        <p:cTn dur="500" id="104"/>
                                        <p:tgtEl>
                                          <p:spTgt spid="32"/>
                                        </p:tgtEl>
                                      </p:cBhvr>
                                    </p:animEffect>
                                  </p:childTnLst>
                                </p:cTn>
                              </p:par>
                            </p:childTnLst>
                          </p:cTn>
                        </p:par>
                        <p:par>
                          <p:cTn fill="hold" id="105" nodeType="afterGroup">
                            <p:stCondLst>
                              <p:cond delay="9300"/>
                            </p:stCondLst>
                            <p:childTnLst>
                              <p:par>
                                <p:cTn fill="hold" grpId="0" id="106" nodeType="afterEffect" presetClass="entr" presetID="22" presetSubtype="2">
                                  <p:stCondLst>
                                    <p:cond delay="0"/>
                                  </p:stCondLst>
                                  <p:childTnLst>
                                    <p:set>
                                      <p:cBhvr>
                                        <p:cTn dur="1" fill="hold" id="107">
                                          <p:stCondLst>
                                            <p:cond delay="0"/>
                                          </p:stCondLst>
                                        </p:cTn>
                                        <p:tgtEl>
                                          <p:spTgt spid="34"/>
                                        </p:tgtEl>
                                        <p:attrNameLst>
                                          <p:attrName>style.visibility</p:attrName>
                                        </p:attrNameLst>
                                      </p:cBhvr>
                                      <p:to>
                                        <p:strVal val="visible"/>
                                      </p:to>
                                    </p:set>
                                    <p:animEffect filter="wipe(right)" transition="in">
                                      <p:cBhvr>
                                        <p:cTn dur="300" id="108"/>
                                        <p:tgtEl>
                                          <p:spTgt spid="34"/>
                                        </p:tgtEl>
                                      </p:cBhvr>
                                    </p:animEffect>
                                  </p:childTnLst>
                                </p:cTn>
                              </p:par>
                            </p:childTnLst>
                          </p:cTn>
                        </p:par>
                        <p:par>
                          <p:cTn fill="hold" id="109" nodeType="afterGroup">
                            <p:stCondLst>
                              <p:cond delay="9600"/>
                            </p:stCondLst>
                            <p:childTnLst>
                              <p:par>
                                <p:cTn fill="hold" grpId="0" id="110" nodeType="afterEffect" presetClass="entr" presetID="22" presetSubtype="8">
                                  <p:stCondLst>
                                    <p:cond delay="0"/>
                                  </p:stCondLst>
                                  <p:childTnLst>
                                    <p:set>
                                      <p:cBhvr>
                                        <p:cTn dur="1" fill="hold" id="111">
                                          <p:stCondLst>
                                            <p:cond delay="0"/>
                                          </p:stCondLst>
                                        </p:cTn>
                                        <p:tgtEl>
                                          <p:spTgt spid="35"/>
                                        </p:tgtEl>
                                        <p:attrNameLst>
                                          <p:attrName>style.visibility</p:attrName>
                                        </p:attrNameLst>
                                      </p:cBhvr>
                                      <p:to>
                                        <p:strVal val="visible"/>
                                      </p:to>
                                    </p:set>
                                    <p:animEffect filter="wipe(left)" transition="in">
                                      <p:cBhvr>
                                        <p:cTn dur="500" id="112"/>
                                        <p:tgtEl>
                                          <p:spTgt spid="35"/>
                                        </p:tgtEl>
                                      </p:cBhvr>
                                    </p:animEffect>
                                  </p:childTnLst>
                                </p:cTn>
                              </p:par>
                            </p:childTnLst>
                          </p:cTn>
                        </p:par>
                        <p:par>
                          <p:cTn fill="hold" id="113" nodeType="afterGroup">
                            <p:stCondLst>
                              <p:cond delay="10100"/>
                            </p:stCondLst>
                            <p:childTnLst>
                              <p:par>
                                <p:cTn fill="hold" grpId="0" id="114" nodeType="afterEffect" presetClass="entr" presetID="42" presetSubtype="0">
                                  <p:stCondLst>
                                    <p:cond delay="0"/>
                                  </p:stCondLst>
                                  <p:childTnLst>
                                    <p:set>
                                      <p:cBhvr>
                                        <p:cTn dur="1" fill="hold" id="115">
                                          <p:stCondLst>
                                            <p:cond delay="0"/>
                                          </p:stCondLst>
                                        </p:cTn>
                                        <p:tgtEl>
                                          <p:spTgt spid="33"/>
                                        </p:tgtEl>
                                        <p:attrNameLst>
                                          <p:attrName>style.visibility</p:attrName>
                                        </p:attrNameLst>
                                      </p:cBhvr>
                                      <p:to>
                                        <p:strVal val="visible"/>
                                      </p:to>
                                    </p:set>
                                    <p:animEffect filter="fade" transition="in">
                                      <p:cBhvr>
                                        <p:cTn dur="1000" id="116"/>
                                        <p:tgtEl>
                                          <p:spTgt spid="33"/>
                                        </p:tgtEl>
                                      </p:cBhvr>
                                    </p:animEffect>
                                    <p:anim calcmode="lin" valueType="num">
                                      <p:cBhvr>
                                        <p:cTn dur="1000" fill="hold" id="117"/>
                                        <p:tgtEl>
                                          <p:spTgt spid="33"/>
                                        </p:tgtEl>
                                        <p:attrNameLst>
                                          <p:attrName>ppt_x</p:attrName>
                                        </p:attrNameLst>
                                      </p:cBhvr>
                                      <p:tavLst>
                                        <p:tav tm="0">
                                          <p:val>
                                            <p:strVal val="#ppt_x"/>
                                          </p:val>
                                        </p:tav>
                                        <p:tav tm="100000">
                                          <p:val>
                                            <p:strVal val="#ppt_x"/>
                                          </p:val>
                                        </p:tav>
                                      </p:tavLst>
                                    </p:anim>
                                    <p:anim calcmode="lin" valueType="num">
                                      <p:cBhvr>
                                        <p:cTn dur="1000" fill="hold" id="118"/>
                                        <p:tgtEl>
                                          <p:spTgt spid="33"/>
                                        </p:tgtEl>
                                        <p:attrNameLst>
                                          <p:attrName>ppt_y</p:attrName>
                                        </p:attrNameLst>
                                      </p:cBhvr>
                                      <p:tavLst>
                                        <p:tav tm="0">
                                          <p:val>
                                            <p:strVal val="#ppt_y+.1"/>
                                          </p:val>
                                        </p:tav>
                                        <p:tav tm="100000">
                                          <p:val>
                                            <p:strVal val="#ppt_y"/>
                                          </p:val>
                                        </p:tav>
                                      </p:tavLst>
                                    </p:anim>
                                  </p:childTnLst>
                                </p:cTn>
                              </p:par>
                            </p:childTnLst>
                          </p:cTn>
                        </p:par>
                        <p:par>
                          <p:cTn fill="hold" id="119" nodeType="afterGroup">
                            <p:stCondLst>
                              <p:cond delay="11100"/>
                            </p:stCondLst>
                            <p:childTnLst>
                              <p:par>
                                <p:cTn fill="hold" grpId="0" id="120" nodeType="afterEffect" presetClass="entr" presetID="56" presetSubtype="0">
                                  <p:stCondLst>
                                    <p:cond delay="0"/>
                                  </p:stCondLst>
                                  <p:iterate type="lt">
                                    <p:tmPct val="10000"/>
                                  </p:iterate>
                                  <p:childTnLst>
                                    <p:set>
                                      <p:cBhvr>
                                        <p:cTn dur="1" fill="hold" id="121">
                                          <p:stCondLst>
                                            <p:cond delay="0"/>
                                          </p:stCondLst>
                                        </p:cTn>
                                        <p:tgtEl>
                                          <p:spTgt spid="36"/>
                                        </p:tgtEl>
                                        <p:attrNameLst>
                                          <p:attrName>style.visibility</p:attrName>
                                        </p:attrNameLst>
                                      </p:cBhvr>
                                      <p:to>
                                        <p:strVal val="visible"/>
                                      </p:to>
                                    </p:set>
                                    <p:anim by="(-#ppt_w*2)" calcmode="lin" valueType="num">
                                      <p:cBhvr rctx="PPT">
                                        <p:cTn autoRev="1" dur="250" fill="hold" id="122">
                                          <p:stCondLst>
                                            <p:cond delay="0"/>
                                          </p:stCondLst>
                                        </p:cTn>
                                        <p:tgtEl>
                                          <p:spTgt spid="36"/>
                                        </p:tgtEl>
                                        <p:attrNameLst>
                                          <p:attrName>ppt_w</p:attrName>
                                        </p:attrNameLst>
                                      </p:cBhvr>
                                    </p:anim>
                                    <p:anim by="(#ppt_w*0.50)" calcmode="lin" valueType="num">
                                      <p:cBhvr>
                                        <p:cTn autoRev="1" decel="50000" dur="250" fill="hold" id="123">
                                          <p:stCondLst>
                                            <p:cond delay="0"/>
                                          </p:stCondLst>
                                        </p:cTn>
                                        <p:tgtEl>
                                          <p:spTgt spid="36"/>
                                        </p:tgtEl>
                                        <p:attrNameLst>
                                          <p:attrName>ppt_x</p:attrName>
                                        </p:attrNameLst>
                                      </p:cBhvr>
                                    </p:anim>
                                    <p:anim calcmode="lin" from="(-#ppt_h/2)" to="(#ppt_y)" valueType="num">
                                      <p:cBhvr>
                                        <p:cTn dur="500" fill="hold" id="124">
                                          <p:stCondLst>
                                            <p:cond delay="0"/>
                                          </p:stCondLst>
                                        </p:cTn>
                                        <p:tgtEl>
                                          <p:spTgt spid="36"/>
                                        </p:tgtEl>
                                        <p:attrNameLst>
                                          <p:attrName>ppt_y</p:attrName>
                                        </p:attrNameLst>
                                      </p:cBhvr>
                                    </p:anim>
                                    <p:animRot by="21600000">
                                      <p:cBhvr>
                                        <p:cTn dur="500" fill="hold" id="125">
                                          <p:stCondLst>
                                            <p:cond delay="0"/>
                                          </p:stCondLst>
                                        </p:cTn>
                                        <p:tgtEl>
                                          <p:spTgt spid="36"/>
                                        </p:tgtEl>
                                        <p:attrNameLst>
                                          <p:attrName>r</p:attrName>
                                        </p:attrNameLst>
                                      </p:cBhvr>
                                    </p:animRot>
                                  </p:childTnLst>
                                </p:cTn>
                              </p:par>
                            </p:childTnLst>
                          </p:cTn>
                        </p:par>
                        <p:par>
                          <p:cTn fill="hold" id="126" nodeType="afterGroup">
                            <p:stCondLst>
                              <p:cond delay="11600"/>
                            </p:stCondLst>
                            <p:childTnLst>
                              <p:par>
                                <p:cTn fill="hold" grpId="0" id="127" nodeType="afterEffect" presetClass="entr" presetID="22" presetSubtype="8">
                                  <p:stCondLst>
                                    <p:cond delay="0"/>
                                  </p:stCondLst>
                                  <p:childTnLst>
                                    <p:set>
                                      <p:cBhvr>
                                        <p:cTn dur="1" fill="hold" id="128">
                                          <p:stCondLst>
                                            <p:cond delay="0"/>
                                          </p:stCondLst>
                                        </p:cTn>
                                        <p:tgtEl>
                                          <p:spTgt spid="37"/>
                                        </p:tgtEl>
                                        <p:attrNameLst>
                                          <p:attrName>style.visibility</p:attrName>
                                        </p:attrNameLst>
                                      </p:cBhvr>
                                      <p:to>
                                        <p:strVal val="visible"/>
                                      </p:to>
                                    </p:set>
                                    <p:animEffect filter="wipe(left)" transition="in">
                                      <p:cBhvr>
                                        <p:cTn dur="500" id="129"/>
                                        <p:tgtEl>
                                          <p:spTgt spid="37"/>
                                        </p:tgtEl>
                                      </p:cBhvr>
                                    </p:animEffect>
                                  </p:childTnLst>
                                </p:cTn>
                              </p:par>
                            </p:childTnLst>
                          </p:cTn>
                        </p:par>
                        <p:par>
                          <p:cTn fill="hold" id="130" nodeType="afterGroup">
                            <p:stCondLst>
                              <p:cond delay="12100"/>
                            </p:stCondLst>
                            <p:childTnLst>
                              <p:par>
                                <p:cTn fill="hold" grpId="0" id="131" nodeType="afterEffect" presetClass="entr" presetID="22" presetSubtype="2">
                                  <p:stCondLst>
                                    <p:cond delay="0"/>
                                  </p:stCondLst>
                                  <p:childTnLst>
                                    <p:set>
                                      <p:cBhvr>
                                        <p:cTn dur="1" fill="hold" id="132">
                                          <p:stCondLst>
                                            <p:cond delay="0"/>
                                          </p:stCondLst>
                                        </p:cTn>
                                        <p:tgtEl>
                                          <p:spTgt spid="39"/>
                                        </p:tgtEl>
                                        <p:attrNameLst>
                                          <p:attrName>style.visibility</p:attrName>
                                        </p:attrNameLst>
                                      </p:cBhvr>
                                      <p:to>
                                        <p:strVal val="visible"/>
                                      </p:to>
                                    </p:set>
                                    <p:animEffect filter="wipe(right)" transition="in">
                                      <p:cBhvr>
                                        <p:cTn dur="300" id="133"/>
                                        <p:tgtEl>
                                          <p:spTgt spid="39"/>
                                        </p:tgtEl>
                                      </p:cBhvr>
                                    </p:animEffect>
                                  </p:childTnLst>
                                </p:cTn>
                              </p:par>
                            </p:childTnLst>
                          </p:cTn>
                        </p:par>
                        <p:par>
                          <p:cTn fill="hold" id="134" nodeType="afterGroup">
                            <p:stCondLst>
                              <p:cond delay="12400"/>
                            </p:stCondLst>
                            <p:childTnLst>
                              <p:par>
                                <p:cTn fill="hold" grpId="0" id="135" nodeType="afterEffect" presetClass="entr" presetID="22" presetSubtype="8">
                                  <p:stCondLst>
                                    <p:cond delay="0"/>
                                  </p:stCondLst>
                                  <p:childTnLst>
                                    <p:set>
                                      <p:cBhvr>
                                        <p:cTn dur="1" fill="hold" id="136">
                                          <p:stCondLst>
                                            <p:cond delay="0"/>
                                          </p:stCondLst>
                                        </p:cTn>
                                        <p:tgtEl>
                                          <p:spTgt spid="40"/>
                                        </p:tgtEl>
                                        <p:attrNameLst>
                                          <p:attrName>style.visibility</p:attrName>
                                        </p:attrNameLst>
                                      </p:cBhvr>
                                      <p:to>
                                        <p:strVal val="visible"/>
                                      </p:to>
                                    </p:set>
                                    <p:animEffect filter="wipe(left)" transition="in">
                                      <p:cBhvr>
                                        <p:cTn dur="500" id="137"/>
                                        <p:tgtEl>
                                          <p:spTgt spid="40"/>
                                        </p:tgtEl>
                                      </p:cBhvr>
                                    </p:animEffect>
                                  </p:childTnLst>
                                </p:cTn>
                              </p:par>
                            </p:childTnLst>
                          </p:cTn>
                        </p:par>
                        <p:par>
                          <p:cTn fill="hold" id="138" nodeType="afterGroup">
                            <p:stCondLst>
                              <p:cond delay="12900"/>
                            </p:stCondLst>
                            <p:childTnLst>
                              <p:par>
                                <p:cTn fill="hold" grpId="0" id="139" nodeType="afterEffect" presetClass="entr" presetID="42" presetSubtype="0">
                                  <p:stCondLst>
                                    <p:cond delay="0"/>
                                  </p:stCondLst>
                                  <p:childTnLst>
                                    <p:set>
                                      <p:cBhvr>
                                        <p:cTn dur="1" fill="hold" id="140">
                                          <p:stCondLst>
                                            <p:cond delay="0"/>
                                          </p:stCondLst>
                                        </p:cTn>
                                        <p:tgtEl>
                                          <p:spTgt spid="38"/>
                                        </p:tgtEl>
                                        <p:attrNameLst>
                                          <p:attrName>style.visibility</p:attrName>
                                        </p:attrNameLst>
                                      </p:cBhvr>
                                      <p:to>
                                        <p:strVal val="visible"/>
                                      </p:to>
                                    </p:set>
                                    <p:animEffect filter="fade" transition="in">
                                      <p:cBhvr>
                                        <p:cTn dur="1000" id="141"/>
                                        <p:tgtEl>
                                          <p:spTgt spid="38"/>
                                        </p:tgtEl>
                                      </p:cBhvr>
                                    </p:animEffect>
                                    <p:anim calcmode="lin" valueType="num">
                                      <p:cBhvr>
                                        <p:cTn dur="1000" fill="hold" id="142"/>
                                        <p:tgtEl>
                                          <p:spTgt spid="38"/>
                                        </p:tgtEl>
                                        <p:attrNameLst>
                                          <p:attrName>ppt_x</p:attrName>
                                        </p:attrNameLst>
                                      </p:cBhvr>
                                      <p:tavLst>
                                        <p:tav tm="0">
                                          <p:val>
                                            <p:strVal val="#ppt_x"/>
                                          </p:val>
                                        </p:tav>
                                        <p:tav tm="100000">
                                          <p:val>
                                            <p:strVal val="#ppt_x"/>
                                          </p:val>
                                        </p:tav>
                                      </p:tavLst>
                                    </p:anim>
                                    <p:anim calcmode="lin" valueType="num">
                                      <p:cBhvr>
                                        <p:cTn dur="1000" fill="hold" id="143"/>
                                        <p:tgtEl>
                                          <p:spTgt spid="38"/>
                                        </p:tgtEl>
                                        <p:attrNameLst>
                                          <p:attrName>ppt_y</p:attrName>
                                        </p:attrNameLst>
                                      </p:cBhvr>
                                      <p:tavLst>
                                        <p:tav tm="0">
                                          <p:val>
                                            <p:strVal val="#ppt_y+.1"/>
                                          </p:val>
                                        </p:tav>
                                        <p:tav tm="100000">
                                          <p:val>
                                            <p:strVal val="#ppt_y"/>
                                          </p:val>
                                        </p:tav>
                                      </p:tavLst>
                                    </p:anim>
                                  </p:childTnLst>
                                </p:cTn>
                              </p:par>
                            </p:childTnLst>
                          </p:cTn>
                        </p:par>
                        <p:par>
                          <p:cTn fill="hold" id="144" nodeType="afterGroup">
                            <p:stCondLst>
                              <p:cond delay="13900"/>
                            </p:stCondLst>
                            <p:childTnLst>
                              <p:par>
                                <p:cTn fill="hold" grpId="0" id="145" nodeType="afterEffect" presetClass="entr" presetID="56" presetSubtype="0">
                                  <p:stCondLst>
                                    <p:cond delay="0"/>
                                  </p:stCondLst>
                                  <p:iterate type="lt">
                                    <p:tmPct val="10000"/>
                                  </p:iterate>
                                  <p:childTnLst>
                                    <p:set>
                                      <p:cBhvr>
                                        <p:cTn dur="1" fill="hold" id="146">
                                          <p:stCondLst>
                                            <p:cond delay="0"/>
                                          </p:stCondLst>
                                        </p:cTn>
                                        <p:tgtEl>
                                          <p:spTgt spid="41"/>
                                        </p:tgtEl>
                                        <p:attrNameLst>
                                          <p:attrName>style.visibility</p:attrName>
                                        </p:attrNameLst>
                                      </p:cBhvr>
                                      <p:to>
                                        <p:strVal val="visible"/>
                                      </p:to>
                                    </p:set>
                                    <p:anim by="(-#ppt_w*2)" calcmode="lin" valueType="num">
                                      <p:cBhvr rctx="PPT">
                                        <p:cTn autoRev="1" dur="250" fill="hold" id="147">
                                          <p:stCondLst>
                                            <p:cond delay="0"/>
                                          </p:stCondLst>
                                        </p:cTn>
                                        <p:tgtEl>
                                          <p:spTgt spid="41"/>
                                        </p:tgtEl>
                                        <p:attrNameLst>
                                          <p:attrName>ppt_w</p:attrName>
                                        </p:attrNameLst>
                                      </p:cBhvr>
                                    </p:anim>
                                    <p:anim by="(#ppt_w*0.50)" calcmode="lin" valueType="num">
                                      <p:cBhvr>
                                        <p:cTn autoRev="1" decel="50000" dur="250" fill="hold" id="148">
                                          <p:stCondLst>
                                            <p:cond delay="0"/>
                                          </p:stCondLst>
                                        </p:cTn>
                                        <p:tgtEl>
                                          <p:spTgt spid="41"/>
                                        </p:tgtEl>
                                        <p:attrNameLst>
                                          <p:attrName>ppt_x</p:attrName>
                                        </p:attrNameLst>
                                      </p:cBhvr>
                                    </p:anim>
                                    <p:anim calcmode="lin" from="(-#ppt_h/2)" to="(#ppt_y)" valueType="num">
                                      <p:cBhvr>
                                        <p:cTn dur="500" fill="hold" id="149">
                                          <p:stCondLst>
                                            <p:cond delay="0"/>
                                          </p:stCondLst>
                                        </p:cTn>
                                        <p:tgtEl>
                                          <p:spTgt spid="41"/>
                                        </p:tgtEl>
                                        <p:attrNameLst>
                                          <p:attrName>ppt_y</p:attrName>
                                        </p:attrNameLst>
                                      </p:cBhvr>
                                    </p:anim>
                                    <p:animRot by="21600000">
                                      <p:cBhvr>
                                        <p:cTn dur="500" fill="hold" id="150">
                                          <p:stCondLst>
                                            <p:cond delay="0"/>
                                          </p:stCondLst>
                                        </p:cTn>
                                        <p:tgtEl>
                                          <p:spTgt spid="41"/>
                                        </p:tgtEl>
                                        <p:attrNameLst>
                                          <p:attrName>r</p:attrName>
                                        </p:attrNameLst>
                                      </p:cBhvr>
                                    </p:animRot>
                                  </p:childTnLst>
                                </p:cTn>
                              </p:par>
                            </p:childTnLst>
                          </p:cTn>
                        </p:par>
                        <p:par>
                          <p:cTn fill="hold" id="151" nodeType="afterGroup">
                            <p:stCondLst>
                              <p:cond delay="14400"/>
                            </p:stCondLst>
                            <p:childTnLst>
                              <p:par>
                                <p:cTn fill="hold" grpId="0" id="152" nodeType="afterEffect" presetClass="entr" presetID="22" presetSubtype="8">
                                  <p:stCondLst>
                                    <p:cond delay="0"/>
                                  </p:stCondLst>
                                  <p:childTnLst>
                                    <p:set>
                                      <p:cBhvr>
                                        <p:cTn dur="1" fill="hold" id="153">
                                          <p:stCondLst>
                                            <p:cond delay="0"/>
                                          </p:stCondLst>
                                        </p:cTn>
                                        <p:tgtEl>
                                          <p:spTgt spid="42"/>
                                        </p:tgtEl>
                                        <p:attrNameLst>
                                          <p:attrName>style.visibility</p:attrName>
                                        </p:attrNameLst>
                                      </p:cBhvr>
                                      <p:to>
                                        <p:strVal val="visible"/>
                                      </p:to>
                                    </p:set>
                                    <p:animEffect filter="wipe(left)" transition="in">
                                      <p:cBhvr>
                                        <p:cTn dur="500" id="15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Group 4">
            <a:extLst>
              <a:ext uri="{FF2B5EF4-FFF2-40B4-BE49-F238E27FC236}">
                <a16:creationId xmlns:a16="http://schemas.microsoft.com/office/drawing/2014/main" id="{5D4F75A6-65B2-4FF2-8C96-75288B4F4466}"/>
              </a:ext>
            </a:extLst>
          </p:cNvPr>
          <p:cNvGrpSpPr>
            <a:grpSpLocks noChangeAspect="1"/>
          </p:cNvGrpSpPr>
          <p:nvPr/>
        </p:nvGrpSpPr>
        <p:grpSpPr>
          <a:xfrm>
            <a:off x="1114833" y="1398431"/>
            <a:ext cx="903606" cy="461665"/>
            <a:chOff x="3222" y="1845"/>
            <a:chExt cx="1237" cy="632"/>
          </a:xfrm>
          <a:solidFill>
            <a:srgbClr val="C00000"/>
          </a:solidFill>
        </p:grpSpPr>
        <p:sp>
          <p:nvSpPr>
            <p:cNvPr id="4" name="Freeform 5">
              <a:extLst>
                <a:ext uri="{FF2B5EF4-FFF2-40B4-BE49-F238E27FC236}">
                  <a16:creationId xmlns:a16="http://schemas.microsoft.com/office/drawing/2014/main" id="{77B05509-D0AF-461F-B895-EBD4542F097C}"/>
                </a:ext>
              </a:extLst>
            </p:cNvPr>
            <p:cNvSpPr/>
            <p:nvPr/>
          </p:nvSpPr>
          <p:spPr bwMode="auto">
            <a:xfrm>
              <a:off x="3608" y="1845"/>
              <a:ext cx="851" cy="632"/>
            </a:xfrm>
            <a:custGeom>
              <a:gdLst>
                <a:gd fmla="*/ 366 w 626" name="T0"/>
                <a:gd fmla="*/ 413 h 465" name="T1"/>
                <a:gd fmla="*/ 313 w 626" name="T2"/>
                <a:gd fmla="*/ 362 h 465" name="T3"/>
                <a:gd fmla="*/ 338 w 626" name="T4"/>
                <a:gd fmla="*/ 362 h 465" name="T5"/>
                <a:gd fmla="*/ 392 w 626" name="T6"/>
                <a:gd fmla="*/ 310 h 465" name="T7"/>
                <a:gd fmla="*/ 338 w 626" name="T8"/>
                <a:gd fmla="*/ 258 h 465" name="T9"/>
                <a:gd fmla="*/ 414 w 626" name="T10"/>
                <a:gd fmla="*/ 207 h 465" name="T11"/>
                <a:gd fmla="*/ 361 w 626" name="T12"/>
                <a:gd fmla="*/ 155 h 465" name="T13"/>
                <a:gd fmla="*/ 573 w 626" name="T14"/>
                <a:gd fmla="*/ 155 h 465" name="T15"/>
                <a:gd fmla="*/ 626 w 626" name="T16"/>
                <a:gd fmla="*/ 103 h 465" name="T17"/>
                <a:gd fmla="*/ 573 w 626" name="T18"/>
                <a:gd fmla="*/ 52 h 465" name="T19"/>
                <a:gd fmla="*/ 260 w 626" name="T20"/>
                <a:gd fmla="*/ 52 h 465" name="T21"/>
                <a:gd fmla="*/ 207 w 626" name="T22"/>
                <a:gd fmla="*/ 0 h 465" name="T23"/>
                <a:gd fmla="*/ 102 w 626" name="T24"/>
                <a:gd fmla="*/ 0 h 465" name="T25"/>
                <a:gd fmla="*/ 48 w 626" name="T26"/>
                <a:gd fmla="*/ 52 h 465" name="T27"/>
                <a:gd fmla="*/ 49 w 626" name="T28"/>
                <a:gd fmla="*/ 54 h 465" name="T29"/>
                <a:gd fmla="*/ 0 w 626" name="T30"/>
                <a:gd fmla="*/ 113 h 465" name="T31"/>
                <a:gd fmla="*/ 0 w 626" name="T32"/>
                <a:gd fmla="*/ 403 h 465" name="T33"/>
                <a:gd fmla="*/ 65 w 626" name="T34"/>
                <a:gd fmla="*/ 465 h 465" name="T35"/>
                <a:gd fmla="*/ 208 w 626" name="T36"/>
                <a:gd fmla="*/ 465 h 465" name="T37"/>
                <a:gd fmla="*/ 244 w 626" name="T38"/>
                <a:gd fmla="*/ 465 h 465" name="T39"/>
                <a:gd fmla="*/ 313 w 626" name="T40"/>
                <a:gd fmla="*/ 465 h 465" name="T41"/>
                <a:gd fmla="*/ 366 w 626" name="T42"/>
                <a:gd fmla="*/ 413 h 4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5" w="626">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panose="020f0502020204030204" typeface="Calibri"/>
                <a:ea charset="-122" panose="02010600030101010101" pitchFamily="2" typeface="宋体"/>
                <a:cs typeface="+mn-cs"/>
              </a:endParaRPr>
            </a:p>
          </p:txBody>
        </p:sp>
        <p:sp>
          <p:nvSpPr>
            <p:cNvPr id="5" name="Rectangle 6">
              <a:extLst>
                <a:ext uri="{FF2B5EF4-FFF2-40B4-BE49-F238E27FC236}">
                  <a16:creationId xmlns:a16="http://schemas.microsoft.com/office/drawing/2014/main" id="{A4DB9498-8F9E-4AA9-BEF5-9F22EA9C36E5}"/>
                </a:ext>
              </a:extLst>
            </p:cNvPr>
            <p:cNvSpPr>
              <a:spLocks noChangeArrowheads="1"/>
            </p:cNvSpPr>
            <p:nvPr/>
          </p:nvSpPr>
          <p:spPr bwMode="auto">
            <a:xfrm>
              <a:off x="3222" y="1931"/>
              <a:ext cx="319" cy="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panose="020f0502020204030204" typeface="Calibri"/>
                <a:ea charset="-122" panose="02010600030101010101" pitchFamily="2" typeface="宋体"/>
                <a:cs typeface="+mn-cs"/>
              </a:endParaRPr>
            </a:p>
          </p:txBody>
        </p:sp>
      </p:grpSp>
      <p:sp>
        <p:nvSpPr>
          <p:cNvPr id="6" name="矩形 5">
            <a:extLst>
              <a:ext uri="{FF2B5EF4-FFF2-40B4-BE49-F238E27FC236}">
                <a16:creationId xmlns:a16="http://schemas.microsoft.com/office/drawing/2014/main" id="{8EA56910-0F23-4C1D-889E-42682F745745}"/>
              </a:ext>
            </a:extLst>
          </p:cNvPr>
          <p:cNvSpPr/>
          <p:nvPr/>
        </p:nvSpPr>
        <p:spPr>
          <a:xfrm>
            <a:off x="2345318" y="1332030"/>
            <a:ext cx="9071034" cy="944880"/>
          </a:xfrm>
          <a:prstGeom prst="rect">
            <a:avLst/>
          </a:prstGeom>
        </p:spPr>
        <p:txBody>
          <a:bodyPr wrap="square">
            <a:spAutoFit/>
          </a:bodyPr>
          <a:lstStyle/>
          <a:p>
            <a:pPr algn="just" lvl="0">
              <a:defRPr/>
            </a:pPr>
            <a:r>
              <a:rPr altLang="en-US" b="1" lang="zh-CN" sz="2800">
                <a:solidFill>
                  <a:srgbClr val="C00000"/>
                </a:solidFill>
                <a:cs typeface="+mn-ea"/>
                <a:sym typeface="+mn-lt"/>
              </a:rPr>
              <a:t>第三编还在总结现行合同法实践经验的基础上，完善了其他典型合同</a:t>
            </a:r>
          </a:p>
        </p:txBody>
      </p:sp>
      <p:grpSp>
        <p:nvGrpSpPr>
          <p:cNvPr id="7" name="组合 6">
            <a:extLst>
              <a:ext uri="{FF2B5EF4-FFF2-40B4-BE49-F238E27FC236}">
                <a16:creationId xmlns:a16="http://schemas.microsoft.com/office/drawing/2014/main" id="{7C404F59-70D4-4D43-919D-16E8FE2B6657}"/>
              </a:ext>
            </a:extLst>
          </p:cNvPr>
          <p:cNvGrpSpPr/>
          <p:nvPr/>
        </p:nvGrpSpPr>
        <p:grpSpPr>
          <a:xfrm>
            <a:off x="2162747" y="4471036"/>
            <a:ext cx="1784231" cy="173986"/>
            <a:chOff x="4423280" y="4682325"/>
            <a:chExt cx="1784231" cy="173986"/>
          </a:xfrm>
        </p:grpSpPr>
        <p:cxnSp>
          <p:nvCxnSpPr>
            <p:cNvPr id="8" name="直接连接符 7">
              <a:extLst>
                <a:ext uri="{FF2B5EF4-FFF2-40B4-BE49-F238E27FC236}">
                  <a16:creationId xmlns:a16="http://schemas.microsoft.com/office/drawing/2014/main" id="{ABB0B525-E464-4987-B497-619DD68D1D1E}"/>
                </a:ext>
              </a:extLst>
            </p:cNvPr>
            <p:cNvCxnSpPr/>
            <p:nvPr/>
          </p:nvCxnSpPr>
          <p:spPr>
            <a:xfrm>
              <a:off x="4423280" y="4758196"/>
              <a:ext cx="1652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8">
              <a:extLst>
                <a:ext uri="{FF2B5EF4-FFF2-40B4-BE49-F238E27FC236}">
                  <a16:creationId xmlns:a16="http://schemas.microsoft.com/office/drawing/2014/main" id="{E1EF132E-9655-42E0-BA0F-454D8CEA3F28}"/>
                </a:ext>
              </a:extLst>
            </p:cNvPr>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122" pitchFamily="34" typeface="微软雅黑"/>
                <a:ea charset="-122" pitchFamily="34" typeface="微软雅黑"/>
                <a:cs typeface="+mn-cs"/>
              </a:endParaRPr>
            </a:p>
          </p:txBody>
        </p:sp>
      </p:grpSp>
      <p:cxnSp>
        <p:nvCxnSpPr>
          <p:cNvPr id="10" name="直接连接符 9">
            <a:extLst>
              <a:ext uri="{FF2B5EF4-FFF2-40B4-BE49-F238E27FC236}">
                <a16:creationId xmlns:a16="http://schemas.microsoft.com/office/drawing/2014/main" id="{FB88093F-407B-4FF0-B1E3-27574EB77088}"/>
              </a:ext>
            </a:extLst>
          </p:cNvPr>
          <p:cNvCxnSpPr/>
          <p:nvPr/>
        </p:nvCxnSpPr>
        <p:spPr>
          <a:xfrm flipH="1">
            <a:off x="2162747" y="4267243"/>
            <a:ext cx="0" cy="2796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3973B2C-C297-4AE8-BFE9-B14FED88C513}"/>
              </a:ext>
            </a:extLst>
          </p:cNvPr>
          <p:cNvSpPr txBox="1"/>
          <p:nvPr/>
        </p:nvSpPr>
        <p:spPr>
          <a:xfrm>
            <a:off x="4065696" y="4305321"/>
            <a:ext cx="7592899" cy="701040"/>
          </a:xfrm>
          <a:prstGeom prst="rect">
            <a:avLst/>
          </a:prstGeom>
          <a:noFill/>
        </p:spPr>
        <p:txBody>
          <a:bodyPr rtlCol="0" wrap="square">
            <a:spAutoFit/>
          </a:bodyPr>
          <a:lstStyle/>
          <a:p>
            <a:pPr lvl="0">
              <a:defRPr/>
            </a:pPr>
            <a:r>
              <a:rPr altLang="en-US" lang="zh-CN" sz="2000">
                <a:solidFill>
                  <a:srgbClr val="E7E6E6">
                    <a:lumMod val="25000"/>
                  </a:srgbClr>
                </a:solidFill>
                <a:cs typeface="+mn-ea"/>
                <a:sym typeface="+mn-lt"/>
              </a:rPr>
              <a:t>二是为维护正常的金融秩序，明确规定禁止高利放贷，借款的利率不得违反国家有关规定(第六百八十条第一款)</a:t>
            </a:r>
          </a:p>
        </p:txBody>
      </p:sp>
      <p:grpSp>
        <p:nvGrpSpPr>
          <p:cNvPr id="12" name="组合 11">
            <a:extLst>
              <a:ext uri="{FF2B5EF4-FFF2-40B4-BE49-F238E27FC236}">
                <a16:creationId xmlns:a16="http://schemas.microsoft.com/office/drawing/2014/main" id="{8BFA68C0-5C95-4CA3-9CC1-D72C79BDA5BA}"/>
              </a:ext>
            </a:extLst>
          </p:cNvPr>
          <p:cNvGrpSpPr/>
          <p:nvPr/>
        </p:nvGrpSpPr>
        <p:grpSpPr>
          <a:xfrm>
            <a:off x="2162747" y="3086426"/>
            <a:ext cx="1784231" cy="173986"/>
            <a:chOff x="4423280" y="4682325"/>
            <a:chExt cx="1784231" cy="173986"/>
          </a:xfrm>
        </p:grpSpPr>
        <p:cxnSp>
          <p:nvCxnSpPr>
            <p:cNvPr id="13" name="直接连接符 12">
              <a:extLst>
                <a:ext uri="{FF2B5EF4-FFF2-40B4-BE49-F238E27FC236}">
                  <a16:creationId xmlns:a16="http://schemas.microsoft.com/office/drawing/2014/main" id="{9CEC73BC-9889-4E0C-B77D-23CCF13F5F38}"/>
                </a:ext>
              </a:extLst>
            </p:cNvPr>
            <p:cNvCxnSpPr/>
            <p:nvPr/>
          </p:nvCxnSpPr>
          <p:spPr>
            <a:xfrm>
              <a:off x="4423280" y="4758196"/>
              <a:ext cx="1652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圆: 空心 13">
              <a:extLst>
                <a:ext uri="{FF2B5EF4-FFF2-40B4-BE49-F238E27FC236}">
                  <a16:creationId xmlns:a16="http://schemas.microsoft.com/office/drawing/2014/main" id="{A16241A5-9577-4319-8473-0842E8460DF1}"/>
                </a:ext>
              </a:extLst>
            </p:cNvPr>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122" pitchFamily="34" typeface="微软雅黑"/>
                <a:ea charset="-122" pitchFamily="34" typeface="微软雅黑"/>
                <a:cs typeface="+mn-cs"/>
              </a:endParaRPr>
            </a:p>
          </p:txBody>
        </p:sp>
      </p:grpSp>
      <p:cxnSp>
        <p:nvCxnSpPr>
          <p:cNvPr id="15" name="直接连接符 14">
            <a:extLst>
              <a:ext uri="{FF2B5EF4-FFF2-40B4-BE49-F238E27FC236}">
                <a16:creationId xmlns:a16="http://schemas.microsoft.com/office/drawing/2014/main" id="{16BDB9CA-FC76-4E2E-8AB2-7F9F5EE8218D}"/>
              </a:ext>
            </a:extLst>
          </p:cNvPr>
          <p:cNvCxnSpPr/>
          <p:nvPr/>
        </p:nvCxnSpPr>
        <p:spPr>
          <a:xfrm flipH="1">
            <a:off x="2162747" y="2882633"/>
            <a:ext cx="0" cy="2796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4E14C3CE-897C-48D2-89D4-6B0E8EC8867B}"/>
              </a:ext>
            </a:extLst>
          </p:cNvPr>
          <p:cNvSpPr txBox="1"/>
          <p:nvPr/>
        </p:nvSpPr>
        <p:spPr>
          <a:xfrm>
            <a:off x="4492187" y="2846102"/>
            <a:ext cx="7166407" cy="1005840"/>
          </a:xfrm>
          <a:prstGeom prst="rect">
            <a:avLst/>
          </a:prstGeom>
          <a:noFill/>
        </p:spPr>
        <p:txBody>
          <a:bodyPr rtlCol="0" wrap="square">
            <a:spAutoFit/>
          </a:bodyPr>
          <a:lstStyle/>
          <a:p>
            <a:pPr lvl="0">
              <a:defRPr/>
            </a:pPr>
            <a:r>
              <a:rPr altLang="en-US" lang="zh-CN" sz="2000">
                <a:solidFill>
                  <a:srgbClr val="E7E6E6">
                    <a:lumMod val="25000"/>
                  </a:srgbClr>
                </a:solidFill>
                <a:cs typeface="+mn-ea"/>
                <a:sym typeface="+mn-lt"/>
              </a:rPr>
              <a:t>一是通过完善检验期限的规定和所有权保留规则等完善买卖合同(第六百二十二条、第六百二十三条、第六百四十一条至第六百四十三条)。</a:t>
            </a:r>
          </a:p>
        </p:txBody>
      </p:sp>
      <p:grpSp>
        <p:nvGrpSpPr>
          <p:cNvPr id="17" name="组合 16">
            <a:extLst>
              <a:ext uri="{FF2B5EF4-FFF2-40B4-BE49-F238E27FC236}">
                <a16:creationId xmlns:a16="http://schemas.microsoft.com/office/drawing/2014/main" id="{B914C0AD-7492-45E8-A738-BB394AB3800D}"/>
              </a:ext>
            </a:extLst>
          </p:cNvPr>
          <p:cNvGrpSpPr/>
          <p:nvPr/>
        </p:nvGrpSpPr>
        <p:grpSpPr>
          <a:xfrm>
            <a:off x="1012476" y="2289998"/>
            <a:ext cx="3886110" cy="661122"/>
            <a:chOff x="1226053" y="2289998"/>
            <a:chExt cx="4458009" cy="758416"/>
          </a:xfrm>
        </p:grpSpPr>
        <p:grpSp>
          <p:nvGrpSpPr>
            <p:cNvPr id="18" name="组合 17">
              <a:extLst>
                <a:ext uri="{FF2B5EF4-FFF2-40B4-BE49-F238E27FC236}">
                  <a16:creationId xmlns:a16="http://schemas.microsoft.com/office/drawing/2014/main" id="{2AEBAD7E-8352-4813-BCFB-FF565F3B2E01}"/>
                </a:ext>
              </a:extLst>
            </p:cNvPr>
            <p:cNvGrpSpPr/>
            <p:nvPr/>
          </p:nvGrpSpPr>
          <p:grpSpPr>
            <a:xfrm>
              <a:off x="1452252" y="2383555"/>
              <a:ext cx="4231810" cy="619553"/>
              <a:chOff x="4757369" y="4188620"/>
              <a:chExt cx="5904579" cy="480689"/>
            </a:xfrm>
            <a:effectLst>
              <a:outerShdw algn="tl" blurRad="50800" dir="2700000" dist="38100" rotWithShape="0">
                <a:prstClr val="black">
                  <a:alpha val="40000"/>
                </a:prstClr>
              </a:outerShdw>
            </a:effectLst>
          </p:grpSpPr>
          <p:sp>
            <p:nvSpPr>
              <p:cNvPr id="22" name="圆角矩形 58">
                <a:extLst>
                  <a:ext uri="{FF2B5EF4-FFF2-40B4-BE49-F238E27FC236}">
                    <a16:creationId xmlns:a16="http://schemas.microsoft.com/office/drawing/2014/main" id="{44D2715B-FC92-4E10-93DA-F453F92DD590}"/>
                  </a:ext>
                </a:extLst>
              </p:cNvPr>
              <p:cNvSpPr/>
              <p:nvPr/>
            </p:nvSpPr>
            <p:spPr>
              <a:xfrm>
                <a:off x="4757369" y="4188620"/>
                <a:ext cx="5356656" cy="480689"/>
              </a:xfrm>
              <a:prstGeom prst="roundRect">
                <a:avLst>
                  <a:gd fmla="val 50000" name="adj"/>
                </a:avLst>
              </a:prstGeom>
              <a:solidFill>
                <a:srgbClr val="C10001"/>
              </a:solidFill>
              <a:ln algn="ctr" cap="flat" cmpd="sng" w="25400">
                <a:solidFill>
                  <a:schemeClr val="bg1"/>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prstClr val="white"/>
                  </a:solidFill>
                  <a:effectLst/>
                  <a:uLnTx/>
                  <a:uFillTx/>
                  <a:latin panose="020f0502020204030204" typeface="Calibri"/>
                  <a:ea charset="-122" panose="02010600030101010101" pitchFamily="2" typeface="宋体"/>
                  <a:cs typeface="+mn-cs"/>
                </a:endParaRPr>
              </a:p>
            </p:txBody>
          </p:sp>
          <p:sp>
            <p:nvSpPr>
              <p:cNvPr id="23" name="文本框 3">
                <a:extLst>
                  <a:ext uri="{FF2B5EF4-FFF2-40B4-BE49-F238E27FC236}">
                    <a16:creationId xmlns:a16="http://schemas.microsoft.com/office/drawing/2014/main" id="{2920C448-B052-49B4-A63D-6A786020BBBD}"/>
                  </a:ext>
                </a:extLst>
              </p:cNvPr>
              <p:cNvSpPr>
                <a:spLocks noChangeArrowheads="1"/>
              </p:cNvSpPr>
              <p:nvPr/>
            </p:nvSpPr>
            <p:spPr bwMode="auto">
              <a:xfrm>
                <a:off x="5815575" y="4244915"/>
                <a:ext cx="4846373" cy="35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044" lIns="34089" rIns="34089" tIns="17044" wrap="square">
                <a:spAutoFit/>
              </a:bodyPr>
              <a:lstStyle/>
              <a:p>
                <a:pPr defTabSz="457200" lvl="0">
                  <a:defRPr/>
                </a:pPr>
                <a:r>
                  <a:rPr altLang="en-US" b="1" lang="zh-CN" sz="2400">
                    <a:ln w="19050">
                      <a:noFill/>
                    </a:ln>
                    <a:solidFill>
                      <a:schemeClr val="bg1"/>
                    </a:solidFill>
                    <a:cs typeface="+mn-ea"/>
                    <a:sym typeface="+mn-lt"/>
                  </a:rPr>
                  <a:t>关于典型合同</a:t>
                </a:r>
              </a:p>
            </p:txBody>
          </p:sp>
        </p:grpSp>
        <p:grpSp>
          <p:nvGrpSpPr>
            <p:cNvPr id="19" name="组合 18">
              <a:extLst>
                <a:ext uri="{FF2B5EF4-FFF2-40B4-BE49-F238E27FC236}">
                  <a16:creationId xmlns:a16="http://schemas.microsoft.com/office/drawing/2014/main" id="{25674147-70A8-4116-A193-29D11D43B91F}"/>
                </a:ext>
              </a:extLst>
            </p:cNvPr>
            <p:cNvGrpSpPr/>
            <p:nvPr/>
          </p:nvGrpSpPr>
          <p:grpSpPr>
            <a:xfrm>
              <a:off x="1226053" y="2289998"/>
              <a:ext cx="758416" cy="758416"/>
              <a:chOff x="3078518" y="1828218"/>
              <a:chExt cx="758416" cy="758416"/>
            </a:xfrm>
          </p:grpSpPr>
          <p:sp>
            <p:nvSpPr>
              <p:cNvPr id="20" name="Oval 16">
                <a:extLst>
                  <a:ext uri="{FF2B5EF4-FFF2-40B4-BE49-F238E27FC236}">
                    <a16:creationId xmlns:a16="http://schemas.microsoft.com/office/drawing/2014/main" id="{B0096548-90C6-4328-9FC2-208C303A5F38}"/>
                  </a:ext>
                </a:extLst>
              </p:cNvPr>
              <p:cNvSpPr/>
              <p:nvPr/>
            </p:nvSpPr>
            <p:spPr>
              <a:xfrm>
                <a:off x="3078518" y="1828218"/>
                <a:ext cx="758416" cy="758416"/>
              </a:xfrm>
              <a:prstGeom prst="ellipse">
                <a:avLst/>
              </a:prstGeom>
              <a:solidFill>
                <a:srgbClr val="C00000"/>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defTabSz="914400" eaLnBrk="1" fontAlgn="auto" hangingPunct="1" indent="0" latinLnBrk="0" lvl="0" marL="0" marR="0" rtl="0">
                  <a:lnSpc>
                    <a:spcPts val="176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122" pitchFamily="34" typeface="微软雅黑"/>
                    <a:ea charset="-122" pitchFamily="34" typeface="微软雅黑"/>
                    <a:cs typeface="+mn-ea"/>
                    <a:sym typeface="+mn-lt"/>
                  </a:rPr>
                  <a:t> </a:t>
                </a:r>
              </a:p>
            </p:txBody>
          </p:sp>
          <p:pic>
            <p:nvPicPr>
              <p:cNvPr id="21" name="图片 20">
                <a:extLst>
                  <a:ext uri="{FF2B5EF4-FFF2-40B4-BE49-F238E27FC236}">
                    <a16:creationId xmlns:a16="http://schemas.microsoft.com/office/drawing/2014/main" id="{4036928E-9ECE-44E8-91E9-F50A93966227}"/>
                  </a:ext>
                </a:extLst>
              </p:cNvPr>
              <p:cNvPicPr>
                <a:picLocks noChangeAspect="1"/>
              </p:cNvPicPr>
              <p:nvPr/>
            </p:nvPicPr>
            <p:blipFill>
              <a:blip r:embed="rId2">
                <a:extLst>
                  <a:ext uri="{28A0092B-C50C-407E-A947-70E740481C1C}">
                    <a14:useLocalDpi val="0"/>
                  </a:ext>
                </a:extLst>
              </a:blip>
              <a:stretch>
                <a:fillRect/>
              </a:stretch>
            </p:blipFill>
            <p:spPr>
              <a:xfrm>
                <a:off x="3246843" y="1976497"/>
                <a:ext cx="420548" cy="420548"/>
              </a:xfrm>
              <a:prstGeom prst="rect">
                <a:avLst/>
              </a:prstGeom>
            </p:spPr>
          </p:pic>
        </p:grpSp>
      </p:grpSp>
      <p:grpSp>
        <p:nvGrpSpPr>
          <p:cNvPr id="24" name="组合 23">
            <a:extLst>
              <a:ext uri="{FF2B5EF4-FFF2-40B4-BE49-F238E27FC236}">
                <a16:creationId xmlns:a16="http://schemas.microsoft.com/office/drawing/2014/main" id="{107082CE-60C4-47BD-BEFC-6DF0937486F8}"/>
              </a:ext>
            </a:extLst>
          </p:cNvPr>
          <p:cNvGrpSpPr/>
          <p:nvPr/>
        </p:nvGrpSpPr>
        <p:grpSpPr>
          <a:xfrm>
            <a:off x="1012476" y="3679609"/>
            <a:ext cx="3886110" cy="661122"/>
            <a:chOff x="1226053" y="2289998"/>
            <a:chExt cx="4458009" cy="758416"/>
          </a:xfrm>
        </p:grpSpPr>
        <p:grpSp>
          <p:nvGrpSpPr>
            <p:cNvPr id="25" name="组合 24">
              <a:extLst>
                <a:ext uri="{FF2B5EF4-FFF2-40B4-BE49-F238E27FC236}">
                  <a16:creationId xmlns:a16="http://schemas.microsoft.com/office/drawing/2014/main" id="{AC44F7C8-82F2-4396-88EC-E4EFDC29DB6B}"/>
                </a:ext>
              </a:extLst>
            </p:cNvPr>
            <p:cNvGrpSpPr/>
            <p:nvPr/>
          </p:nvGrpSpPr>
          <p:grpSpPr>
            <a:xfrm>
              <a:off x="1452252" y="2383555"/>
              <a:ext cx="4231810" cy="619553"/>
              <a:chOff x="4757369" y="4188620"/>
              <a:chExt cx="5904579" cy="480689"/>
            </a:xfrm>
            <a:effectLst>
              <a:outerShdw algn="tl" blurRad="50800" dir="2700000" dist="38100" rotWithShape="0">
                <a:prstClr val="black">
                  <a:alpha val="40000"/>
                </a:prstClr>
              </a:outerShdw>
            </a:effectLst>
          </p:grpSpPr>
          <p:sp>
            <p:nvSpPr>
              <p:cNvPr id="29" name="圆角矩形 58">
                <a:extLst>
                  <a:ext uri="{FF2B5EF4-FFF2-40B4-BE49-F238E27FC236}">
                    <a16:creationId xmlns:a16="http://schemas.microsoft.com/office/drawing/2014/main" id="{4D8815F4-2FE8-4F7E-9D36-9525F1DF63FB}"/>
                  </a:ext>
                </a:extLst>
              </p:cNvPr>
              <p:cNvSpPr/>
              <p:nvPr/>
            </p:nvSpPr>
            <p:spPr>
              <a:xfrm>
                <a:off x="4757369" y="4188620"/>
                <a:ext cx="5356656" cy="480689"/>
              </a:xfrm>
              <a:prstGeom prst="roundRect">
                <a:avLst>
                  <a:gd fmla="val 50000" name="adj"/>
                </a:avLst>
              </a:prstGeom>
              <a:solidFill>
                <a:srgbClr val="C10001"/>
              </a:solidFill>
              <a:ln algn="ctr" cap="flat" cmpd="sng" w="25400">
                <a:solidFill>
                  <a:schemeClr val="bg1"/>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prstClr val="white"/>
                  </a:solidFill>
                  <a:effectLst/>
                  <a:uLnTx/>
                  <a:uFillTx/>
                  <a:latin panose="020f0502020204030204" typeface="Calibri"/>
                  <a:ea charset="-122" panose="02010600030101010101" pitchFamily="2" typeface="宋体"/>
                  <a:cs typeface="+mn-cs"/>
                </a:endParaRPr>
              </a:p>
            </p:txBody>
          </p:sp>
          <p:sp>
            <p:nvSpPr>
              <p:cNvPr id="30" name="文本框 3">
                <a:extLst>
                  <a:ext uri="{FF2B5EF4-FFF2-40B4-BE49-F238E27FC236}">
                    <a16:creationId xmlns:a16="http://schemas.microsoft.com/office/drawing/2014/main" id="{3FDDB082-3A53-46B3-B6E5-A6169B0FF598}"/>
                  </a:ext>
                </a:extLst>
              </p:cNvPr>
              <p:cNvSpPr>
                <a:spLocks noChangeArrowheads="1"/>
              </p:cNvSpPr>
              <p:nvPr/>
            </p:nvSpPr>
            <p:spPr bwMode="auto">
              <a:xfrm>
                <a:off x="5815575" y="4244914"/>
                <a:ext cx="4846373" cy="35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044" lIns="34089" rIns="34089" tIns="17044" wrap="square">
                <a:spAutoFit/>
              </a:bodyPr>
              <a:lstStyle/>
              <a:p>
                <a:pPr defTabSz="457200" lvl="0">
                  <a:defRPr/>
                </a:pPr>
                <a:r>
                  <a:rPr altLang="en-US" b="1" lang="zh-CN" sz="2400">
                    <a:ln w="19050">
                      <a:noFill/>
                    </a:ln>
                    <a:solidFill>
                      <a:schemeClr val="bg1"/>
                    </a:solidFill>
                    <a:cs typeface="+mn-ea"/>
                    <a:sym typeface="+mn-lt"/>
                  </a:rPr>
                  <a:t>关于典型合同</a:t>
                </a:r>
              </a:p>
            </p:txBody>
          </p:sp>
        </p:grpSp>
        <p:grpSp>
          <p:nvGrpSpPr>
            <p:cNvPr id="26" name="组合 25">
              <a:extLst>
                <a:ext uri="{FF2B5EF4-FFF2-40B4-BE49-F238E27FC236}">
                  <a16:creationId xmlns:a16="http://schemas.microsoft.com/office/drawing/2014/main" id="{868492AC-8EED-45C0-982D-EA0DBCDA907A}"/>
                </a:ext>
              </a:extLst>
            </p:cNvPr>
            <p:cNvGrpSpPr/>
            <p:nvPr/>
          </p:nvGrpSpPr>
          <p:grpSpPr>
            <a:xfrm>
              <a:off x="1226053" y="2289998"/>
              <a:ext cx="758416" cy="758416"/>
              <a:chOff x="3078518" y="1828218"/>
              <a:chExt cx="758416" cy="758416"/>
            </a:xfrm>
          </p:grpSpPr>
          <p:sp>
            <p:nvSpPr>
              <p:cNvPr id="27" name="Oval 16">
                <a:extLst>
                  <a:ext uri="{FF2B5EF4-FFF2-40B4-BE49-F238E27FC236}">
                    <a16:creationId xmlns:a16="http://schemas.microsoft.com/office/drawing/2014/main" id="{6457ABD8-8519-4C58-B3C1-7C4B6F33364D}"/>
                  </a:ext>
                </a:extLst>
              </p:cNvPr>
              <p:cNvSpPr/>
              <p:nvPr/>
            </p:nvSpPr>
            <p:spPr>
              <a:xfrm>
                <a:off x="3078518" y="1828218"/>
                <a:ext cx="758416" cy="758416"/>
              </a:xfrm>
              <a:prstGeom prst="ellipse">
                <a:avLst/>
              </a:prstGeom>
              <a:solidFill>
                <a:srgbClr val="C00000"/>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defTabSz="914400" eaLnBrk="1" fontAlgn="auto" hangingPunct="1" indent="0" latinLnBrk="0" lvl="0" marL="0" marR="0" rtl="0">
                  <a:lnSpc>
                    <a:spcPts val="176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122" pitchFamily="34" typeface="微软雅黑"/>
                    <a:ea charset="-122" pitchFamily="34" typeface="微软雅黑"/>
                    <a:cs typeface="+mn-ea"/>
                    <a:sym typeface="+mn-lt"/>
                  </a:rPr>
                  <a:t> </a:t>
                </a:r>
              </a:p>
            </p:txBody>
          </p:sp>
          <p:pic>
            <p:nvPicPr>
              <p:cNvPr id="28" name="图片 27">
                <a:extLst>
                  <a:ext uri="{FF2B5EF4-FFF2-40B4-BE49-F238E27FC236}">
                    <a16:creationId xmlns:a16="http://schemas.microsoft.com/office/drawing/2014/main" id="{8047CE7F-4E5C-440C-8B7D-5E2453E52DA0}"/>
                  </a:ext>
                </a:extLst>
              </p:cNvPr>
              <p:cNvPicPr>
                <a:picLocks noChangeAspect="1"/>
              </p:cNvPicPr>
              <p:nvPr/>
            </p:nvPicPr>
            <p:blipFill>
              <a:blip r:embed="rId2">
                <a:extLst>
                  <a:ext uri="{28A0092B-C50C-407E-A947-70E740481C1C}">
                    <a14:useLocalDpi val="0"/>
                  </a:ext>
                </a:extLst>
              </a:blip>
              <a:stretch>
                <a:fillRect/>
              </a:stretch>
            </p:blipFill>
            <p:spPr>
              <a:xfrm>
                <a:off x="3246843" y="1976497"/>
                <a:ext cx="420548" cy="420548"/>
              </a:xfrm>
              <a:prstGeom prst="rect">
                <a:avLst/>
              </a:prstGeom>
            </p:spPr>
          </p:pic>
        </p:grpSp>
      </p:grpSp>
      <p:grpSp>
        <p:nvGrpSpPr>
          <p:cNvPr id="31" name="组合 30">
            <a:extLst>
              <a:ext uri="{FF2B5EF4-FFF2-40B4-BE49-F238E27FC236}">
                <a16:creationId xmlns:a16="http://schemas.microsoft.com/office/drawing/2014/main" id="{A4B5E040-0BFE-45C7-A79A-0D791B5426EE}"/>
              </a:ext>
            </a:extLst>
          </p:cNvPr>
          <p:cNvGrpSpPr/>
          <p:nvPr/>
        </p:nvGrpSpPr>
        <p:grpSpPr>
          <a:xfrm>
            <a:off x="2162747" y="5804634"/>
            <a:ext cx="1784231" cy="173986"/>
            <a:chOff x="4423280" y="4682325"/>
            <a:chExt cx="1784231" cy="173986"/>
          </a:xfrm>
        </p:grpSpPr>
        <p:cxnSp>
          <p:nvCxnSpPr>
            <p:cNvPr id="32" name="直接连接符 31">
              <a:extLst>
                <a:ext uri="{FF2B5EF4-FFF2-40B4-BE49-F238E27FC236}">
                  <a16:creationId xmlns:a16="http://schemas.microsoft.com/office/drawing/2014/main" id="{A8BDC07D-FBA4-4A24-80CA-3E8764770ABB}"/>
                </a:ext>
              </a:extLst>
            </p:cNvPr>
            <p:cNvCxnSpPr/>
            <p:nvPr/>
          </p:nvCxnSpPr>
          <p:spPr>
            <a:xfrm>
              <a:off x="4423280" y="4758196"/>
              <a:ext cx="1652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圆: 空心 32">
              <a:extLst>
                <a:ext uri="{FF2B5EF4-FFF2-40B4-BE49-F238E27FC236}">
                  <a16:creationId xmlns:a16="http://schemas.microsoft.com/office/drawing/2014/main" id="{54D4C06A-5435-48DB-A4B7-BF8EC71025C5}"/>
                </a:ext>
              </a:extLst>
            </p:cNvPr>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122" pitchFamily="34" typeface="微软雅黑"/>
                <a:ea charset="-122" pitchFamily="34" typeface="微软雅黑"/>
                <a:cs typeface="+mn-cs"/>
              </a:endParaRPr>
            </a:p>
          </p:txBody>
        </p:sp>
      </p:grpSp>
      <p:cxnSp>
        <p:nvCxnSpPr>
          <p:cNvPr id="34" name="直接连接符 33">
            <a:extLst>
              <a:ext uri="{FF2B5EF4-FFF2-40B4-BE49-F238E27FC236}">
                <a16:creationId xmlns:a16="http://schemas.microsoft.com/office/drawing/2014/main" id="{8727ADF3-5736-4000-9871-1744F14C7977}"/>
              </a:ext>
            </a:extLst>
          </p:cNvPr>
          <p:cNvCxnSpPr/>
          <p:nvPr/>
        </p:nvCxnSpPr>
        <p:spPr>
          <a:xfrm flipH="1">
            <a:off x="2162747" y="5600841"/>
            <a:ext cx="0" cy="2796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69A81A25-21FE-4C8C-A8B0-DD0E00B3A97A}"/>
              </a:ext>
            </a:extLst>
          </p:cNvPr>
          <p:cNvSpPr txBox="1"/>
          <p:nvPr/>
        </p:nvSpPr>
        <p:spPr>
          <a:xfrm>
            <a:off x="4065696" y="5651852"/>
            <a:ext cx="7350656" cy="1005840"/>
          </a:xfrm>
          <a:prstGeom prst="rect">
            <a:avLst/>
          </a:prstGeom>
          <a:noFill/>
        </p:spPr>
        <p:txBody>
          <a:bodyPr rtlCol="0" wrap="square">
            <a:spAutoFit/>
          </a:bodyPr>
          <a:lstStyle/>
          <a:p>
            <a:pPr lvl="0">
              <a:defRPr/>
            </a:pPr>
            <a:r>
              <a:rPr altLang="en-US" lang="zh-CN" sz="2000">
                <a:solidFill>
                  <a:srgbClr val="E7E6E6">
                    <a:lumMod val="25000"/>
                  </a:srgbClr>
                </a:solidFill>
                <a:cs typeface="+mn-ea"/>
                <a:sym typeface="+mn-lt"/>
              </a:rPr>
              <a:t>三是落实党中央提出的建立租购同权住房制度的要求，保护承租人利益，增加规定房屋承租人的优先承租权(第七百三十四条第二款)</a:t>
            </a:r>
          </a:p>
        </p:txBody>
      </p:sp>
      <p:grpSp>
        <p:nvGrpSpPr>
          <p:cNvPr id="36" name="组合 35">
            <a:extLst>
              <a:ext uri="{FF2B5EF4-FFF2-40B4-BE49-F238E27FC236}">
                <a16:creationId xmlns:a16="http://schemas.microsoft.com/office/drawing/2014/main" id="{65B2BAB9-8410-460D-BC79-8889E9AEE6BD}"/>
              </a:ext>
            </a:extLst>
          </p:cNvPr>
          <p:cNvGrpSpPr/>
          <p:nvPr/>
        </p:nvGrpSpPr>
        <p:grpSpPr>
          <a:xfrm>
            <a:off x="1012476" y="5013207"/>
            <a:ext cx="3886110" cy="661122"/>
            <a:chOff x="1226053" y="2289998"/>
            <a:chExt cx="4458009" cy="758416"/>
          </a:xfrm>
        </p:grpSpPr>
        <p:grpSp>
          <p:nvGrpSpPr>
            <p:cNvPr id="37" name="组合 36">
              <a:extLst>
                <a:ext uri="{FF2B5EF4-FFF2-40B4-BE49-F238E27FC236}">
                  <a16:creationId xmlns:a16="http://schemas.microsoft.com/office/drawing/2014/main" id="{52DC6D05-481C-4EAB-B06A-290CF89222E5}"/>
                </a:ext>
              </a:extLst>
            </p:cNvPr>
            <p:cNvGrpSpPr/>
            <p:nvPr/>
          </p:nvGrpSpPr>
          <p:grpSpPr>
            <a:xfrm>
              <a:off x="1452252" y="2383555"/>
              <a:ext cx="4231810" cy="619553"/>
              <a:chOff x="4757369" y="4188620"/>
              <a:chExt cx="5904579" cy="480689"/>
            </a:xfrm>
            <a:effectLst>
              <a:outerShdw algn="tl" blurRad="50800" dir="2700000" dist="38100" rotWithShape="0">
                <a:prstClr val="black">
                  <a:alpha val="40000"/>
                </a:prstClr>
              </a:outerShdw>
            </a:effectLst>
          </p:grpSpPr>
          <p:sp>
            <p:nvSpPr>
              <p:cNvPr id="41" name="圆角矩形 58">
                <a:extLst>
                  <a:ext uri="{FF2B5EF4-FFF2-40B4-BE49-F238E27FC236}">
                    <a16:creationId xmlns:a16="http://schemas.microsoft.com/office/drawing/2014/main" id="{A3F501F7-315A-4FEB-902A-E39CE5E8D183}"/>
                  </a:ext>
                </a:extLst>
              </p:cNvPr>
              <p:cNvSpPr/>
              <p:nvPr/>
            </p:nvSpPr>
            <p:spPr>
              <a:xfrm>
                <a:off x="4757369" y="4188620"/>
                <a:ext cx="5356656" cy="480689"/>
              </a:xfrm>
              <a:prstGeom prst="roundRect">
                <a:avLst>
                  <a:gd fmla="val 50000" name="adj"/>
                </a:avLst>
              </a:prstGeom>
              <a:solidFill>
                <a:srgbClr val="C10001"/>
              </a:solidFill>
              <a:ln algn="ctr" cap="flat" cmpd="sng" w="25400">
                <a:solidFill>
                  <a:schemeClr val="bg1"/>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prstClr val="white"/>
                  </a:solidFill>
                  <a:effectLst/>
                  <a:uLnTx/>
                  <a:uFillTx/>
                  <a:latin panose="020f0502020204030204" typeface="Calibri"/>
                  <a:ea charset="-122" panose="02010600030101010101" pitchFamily="2" typeface="宋体"/>
                  <a:cs typeface="+mn-cs"/>
                </a:endParaRPr>
              </a:p>
            </p:txBody>
          </p:sp>
          <p:sp>
            <p:nvSpPr>
              <p:cNvPr id="42" name="文本框 3">
                <a:extLst>
                  <a:ext uri="{FF2B5EF4-FFF2-40B4-BE49-F238E27FC236}">
                    <a16:creationId xmlns:a16="http://schemas.microsoft.com/office/drawing/2014/main" id="{730D5057-34C1-4F02-B542-E7F30E7CB7B2}"/>
                  </a:ext>
                </a:extLst>
              </p:cNvPr>
              <p:cNvSpPr>
                <a:spLocks noChangeArrowheads="1"/>
              </p:cNvSpPr>
              <p:nvPr/>
            </p:nvSpPr>
            <p:spPr bwMode="auto">
              <a:xfrm>
                <a:off x="5815575" y="4244915"/>
                <a:ext cx="4846373" cy="35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044" lIns="34089" rIns="34089" tIns="17044" wrap="square">
                <a:spAutoFit/>
              </a:bodyPr>
              <a:lstStyle/>
              <a:p>
                <a:pPr defTabSz="457200" lvl="0">
                  <a:defRPr/>
                </a:pPr>
                <a:r>
                  <a:rPr altLang="en-US" b="1" lang="zh-CN" sz="2400">
                    <a:ln w="19050">
                      <a:noFill/>
                    </a:ln>
                    <a:solidFill>
                      <a:schemeClr val="bg1"/>
                    </a:solidFill>
                    <a:cs typeface="+mn-ea"/>
                    <a:sym typeface="+mn-lt"/>
                  </a:rPr>
                  <a:t>关于典型合同</a:t>
                </a:r>
              </a:p>
            </p:txBody>
          </p:sp>
        </p:grpSp>
        <p:grpSp>
          <p:nvGrpSpPr>
            <p:cNvPr id="38" name="组合 37">
              <a:extLst>
                <a:ext uri="{FF2B5EF4-FFF2-40B4-BE49-F238E27FC236}">
                  <a16:creationId xmlns:a16="http://schemas.microsoft.com/office/drawing/2014/main" id="{1EEE496A-D233-454B-B731-BB758E80BAF4}"/>
                </a:ext>
              </a:extLst>
            </p:cNvPr>
            <p:cNvGrpSpPr/>
            <p:nvPr/>
          </p:nvGrpSpPr>
          <p:grpSpPr>
            <a:xfrm>
              <a:off x="1226053" y="2289998"/>
              <a:ext cx="758416" cy="758416"/>
              <a:chOff x="3078518" y="1828218"/>
              <a:chExt cx="758416" cy="758416"/>
            </a:xfrm>
          </p:grpSpPr>
          <p:sp>
            <p:nvSpPr>
              <p:cNvPr id="39" name="Oval 16">
                <a:extLst>
                  <a:ext uri="{FF2B5EF4-FFF2-40B4-BE49-F238E27FC236}">
                    <a16:creationId xmlns:a16="http://schemas.microsoft.com/office/drawing/2014/main" id="{9DC5F728-D860-427D-B0FE-34DF077C949B}"/>
                  </a:ext>
                </a:extLst>
              </p:cNvPr>
              <p:cNvSpPr/>
              <p:nvPr/>
            </p:nvSpPr>
            <p:spPr>
              <a:xfrm>
                <a:off x="3078518" y="1828218"/>
                <a:ext cx="758416" cy="758416"/>
              </a:xfrm>
              <a:prstGeom prst="ellipse">
                <a:avLst/>
              </a:prstGeom>
              <a:solidFill>
                <a:srgbClr val="C00000"/>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defTabSz="914400" eaLnBrk="1" fontAlgn="auto" hangingPunct="1" indent="0" latinLnBrk="0" lvl="0" marL="0" marR="0" rtl="0">
                  <a:lnSpc>
                    <a:spcPts val="176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122" pitchFamily="34" typeface="微软雅黑"/>
                    <a:ea charset="-122" pitchFamily="34" typeface="微软雅黑"/>
                    <a:cs typeface="+mn-ea"/>
                    <a:sym typeface="+mn-lt"/>
                  </a:rPr>
                  <a:t> </a:t>
                </a:r>
              </a:p>
            </p:txBody>
          </p:sp>
          <p:pic>
            <p:nvPicPr>
              <p:cNvPr id="40" name="图片 39">
                <a:extLst>
                  <a:ext uri="{FF2B5EF4-FFF2-40B4-BE49-F238E27FC236}">
                    <a16:creationId xmlns:a16="http://schemas.microsoft.com/office/drawing/2014/main" id="{A6D18A2A-039E-4B1B-85DB-F0FB81CCBFDF}"/>
                  </a:ext>
                </a:extLst>
              </p:cNvPr>
              <p:cNvPicPr>
                <a:picLocks noChangeAspect="1"/>
              </p:cNvPicPr>
              <p:nvPr/>
            </p:nvPicPr>
            <p:blipFill>
              <a:blip r:embed="rId2">
                <a:extLst>
                  <a:ext uri="{28A0092B-C50C-407E-A947-70E740481C1C}">
                    <a14:useLocalDpi val="0"/>
                  </a:ext>
                </a:extLst>
              </a:blip>
              <a:stretch>
                <a:fillRect/>
              </a:stretch>
            </p:blipFill>
            <p:spPr>
              <a:xfrm>
                <a:off x="3246843" y="1976497"/>
                <a:ext cx="420548" cy="420548"/>
              </a:xfrm>
              <a:prstGeom prst="rect">
                <a:avLst/>
              </a:prstGeom>
            </p:spPr>
          </p:pic>
        </p:grpSp>
      </p:grpSp>
    </p:spTree>
    <p:extLst>
      <p:ext uri="{BB962C8B-B14F-4D97-AF65-F5344CB8AC3E}">
        <p14:creationId val="246377282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6"/>
                                        </p:tgtEl>
                                        <p:attrNameLst>
                                          <p:attrName>ppt_y</p:attrName>
                                        </p:attrNameLst>
                                      </p:cBhvr>
                                      <p:tavLst>
                                        <p:tav tm="0">
                                          <p:val>
                                            <p:strVal val="#ppt_y"/>
                                          </p:val>
                                        </p:tav>
                                        <p:tav tm="100000">
                                          <p:val>
                                            <p:strVal val="#ppt_y"/>
                                          </p:val>
                                        </p:tav>
                                      </p:tavLst>
                                    </p:anim>
                                    <p:anim calcmode="lin" valueType="num">
                                      <p:cBhvr>
                                        <p:cTn dur="500" fill="hold" id="13"/>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6"/>
                                        </p:tgtEl>
                                      </p:cBhvr>
                                    </p:animEffect>
                                  </p:childTnLst>
                                </p:cTn>
                              </p:par>
                            </p:childTnLst>
                          </p:cTn>
                        </p:par>
                        <p:par>
                          <p:cTn fill="hold" id="16" nodeType="afterGroup">
                            <p:stCondLst>
                              <p:cond delay="1000"/>
                            </p:stCondLst>
                            <p:childTnLst>
                              <p:par>
                                <p:cTn fill="hold" id="17" nodeType="afterEffect" presetClass="entr" presetID="2" presetSubtype="8">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0-#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22" presetSubtype="1">
                                  <p:stCondLst>
                                    <p:cond delay="0"/>
                                  </p:stCondLst>
                                  <p:childTnLst>
                                    <p:set>
                                      <p:cBhvr>
                                        <p:cTn dur="1" fill="hold" id="23">
                                          <p:stCondLst>
                                            <p:cond delay="0"/>
                                          </p:stCondLst>
                                        </p:cTn>
                                        <p:tgtEl>
                                          <p:spTgt spid="15"/>
                                        </p:tgtEl>
                                        <p:attrNameLst>
                                          <p:attrName>style.visibility</p:attrName>
                                        </p:attrNameLst>
                                      </p:cBhvr>
                                      <p:to>
                                        <p:strVal val="visible"/>
                                      </p:to>
                                    </p:set>
                                    <p:animEffect filter="wipe(up)" transition="in">
                                      <p:cBhvr>
                                        <p:cTn dur="500" id="24"/>
                                        <p:tgtEl>
                                          <p:spTgt spid="15"/>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childTnLst>
                          </p:cTn>
                        </p:par>
                        <p:par>
                          <p:cTn fill="hold" id="29" nodeType="afterGroup">
                            <p:stCondLst>
                              <p:cond delay="2500"/>
                            </p:stCondLst>
                            <p:childTnLst>
                              <p:par>
                                <p:cTn fill="hold" grpId="0" id="30" nodeType="afterEffect" presetClass="entr" presetID="22" presetSubtype="4">
                                  <p:stCondLst>
                                    <p:cond delay="0"/>
                                  </p:stCondLst>
                                  <p:childTnLst>
                                    <p:set>
                                      <p:cBhvr>
                                        <p:cTn dur="1" fill="hold" id="31">
                                          <p:stCondLst>
                                            <p:cond delay="0"/>
                                          </p:stCondLst>
                                        </p:cTn>
                                        <p:tgtEl>
                                          <p:spTgt spid="16"/>
                                        </p:tgtEl>
                                        <p:attrNameLst>
                                          <p:attrName>style.visibility</p:attrName>
                                        </p:attrNameLst>
                                      </p:cBhvr>
                                      <p:to>
                                        <p:strVal val="visible"/>
                                      </p:to>
                                    </p:set>
                                    <p:animEffect filter="wipe(down)" transition="in">
                                      <p:cBhvr>
                                        <p:cTn dur="500" id="32"/>
                                        <p:tgtEl>
                                          <p:spTgt spid="16"/>
                                        </p:tgtEl>
                                      </p:cBhvr>
                                    </p:animEffect>
                                  </p:childTnLst>
                                </p:cTn>
                              </p:par>
                            </p:childTnLst>
                          </p:cTn>
                        </p:par>
                        <p:par>
                          <p:cTn fill="hold" id="33" nodeType="afterGroup">
                            <p:stCondLst>
                              <p:cond delay="3000"/>
                            </p:stCondLst>
                            <p:childTnLst>
                              <p:par>
                                <p:cTn fill="hold" id="34" nodeType="afterEffect" presetClass="entr" presetID="2" presetSubtype="8">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0-#ppt_w/2"/>
                                          </p:val>
                                        </p:tav>
                                        <p:tav tm="100000">
                                          <p:val>
                                            <p:strVal val="#ppt_x"/>
                                          </p:val>
                                        </p:tav>
                                      </p:tavLst>
                                    </p:anim>
                                    <p:anim calcmode="lin" valueType="num">
                                      <p:cBhvr additive="base">
                                        <p:cTn dur="500" fill="hold" id="37"/>
                                        <p:tgtEl>
                                          <p:spTgt spid="24"/>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1">
                                  <p:stCondLst>
                                    <p:cond delay="0"/>
                                  </p:stCondLst>
                                  <p:childTnLst>
                                    <p:set>
                                      <p:cBhvr>
                                        <p:cTn dur="1" fill="hold" id="40">
                                          <p:stCondLst>
                                            <p:cond delay="0"/>
                                          </p:stCondLst>
                                        </p:cTn>
                                        <p:tgtEl>
                                          <p:spTgt spid="10"/>
                                        </p:tgtEl>
                                        <p:attrNameLst>
                                          <p:attrName>style.visibility</p:attrName>
                                        </p:attrNameLst>
                                      </p:cBhvr>
                                      <p:to>
                                        <p:strVal val="visible"/>
                                      </p:to>
                                    </p:set>
                                    <p:animEffect filter="wipe(up)" transition="in">
                                      <p:cBhvr>
                                        <p:cTn dur="500" id="41"/>
                                        <p:tgtEl>
                                          <p:spTgt spid="10"/>
                                        </p:tgtEl>
                                      </p:cBhvr>
                                    </p:animEffect>
                                  </p:childTnLst>
                                </p:cTn>
                              </p:par>
                            </p:childTnLst>
                          </p:cTn>
                        </p:par>
                        <p:par>
                          <p:cTn fill="hold" id="42" nodeType="afterGroup">
                            <p:stCondLst>
                              <p:cond delay="4000"/>
                            </p:stCondLst>
                            <p:childTnLst>
                              <p:par>
                                <p:cTn fill="hold" id="43" nodeType="afterEffect" presetClass="entr" presetID="22" presetSubtype="8">
                                  <p:stCondLst>
                                    <p:cond delay="0"/>
                                  </p:stCondLst>
                                  <p:childTnLst>
                                    <p:set>
                                      <p:cBhvr>
                                        <p:cTn dur="1" fill="hold" id="44">
                                          <p:stCondLst>
                                            <p:cond delay="0"/>
                                          </p:stCondLst>
                                        </p:cTn>
                                        <p:tgtEl>
                                          <p:spTgt spid="7"/>
                                        </p:tgtEl>
                                        <p:attrNameLst>
                                          <p:attrName>style.visibility</p:attrName>
                                        </p:attrNameLst>
                                      </p:cBhvr>
                                      <p:to>
                                        <p:strVal val="visible"/>
                                      </p:to>
                                    </p:set>
                                    <p:animEffect filter="wipe(left)" transition="in">
                                      <p:cBhvr>
                                        <p:cTn dur="500" id="45"/>
                                        <p:tgtEl>
                                          <p:spTgt spid="7"/>
                                        </p:tgtEl>
                                      </p:cBhvr>
                                    </p:animEffect>
                                  </p:childTnLst>
                                </p:cTn>
                              </p:par>
                            </p:childTnLst>
                          </p:cTn>
                        </p:par>
                        <p:par>
                          <p:cTn fill="hold" id="46" nodeType="afterGroup">
                            <p:stCondLst>
                              <p:cond delay="4500"/>
                            </p:stCondLst>
                            <p:childTnLst>
                              <p:par>
                                <p:cTn fill="hold" grpId="0" id="47" nodeType="afterEffect" presetClass="entr" presetID="22" presetSubtype="4">
                                  <p:stCondLst>
                                    <p:cond delay="0"/>
                                  </p:stCondLst>
                                  <p:childTnLst>
                                    <p:set>
                                      <p:cBhvr>
                                        <p:cTn dur="1" fill="hold" id="48">
                                          <p:stCondLst>
                                            <p:cond delay="0"/>
                                          </p:stCondLst>
                                        </p:cTn>
                                        <p:tgtEl>
                                          <p:spTgt spid="11"/>
                                        </p:tgtEl>
                                        <p:attrNameLst>
                                          <p:attrName>style.visibility</p:attrName>
                                        </p:attrNameLst>
                                      </p:cBhvr>
                                      <p:to>
                                        <p:strVal val="visible"/>
                                      </p:to>
                                    </p:set>
                                    <p:animEffect filter="wipe(down)" transition="in">
                                      <p:cBhvr>
                                        <p:cTn dur="500" id="49"/>
                                        <p:tgtEl>
                                          <p:spTgt spid="11"/>
                                        </p:tgtEl>
                                      </p:cBhvr>
                                    </p:animEffect>
                                  </p:childTnLst>
                                </p:cTn>
                              </p:par>
                            </p:childTnLst>
                          </p:cTn>
                        </p:par>
                        <p:par>
                          <p:cTn fill="hold" id="50" nodeType="afterGroup">
                            <p:stCondLst>
                              <p:cond delay="5000"/>
                            </p:stCondLst>
                            <p:childTnLst>
                              <p:par>
                                <p:cTn fill="hold" id="51" nodeType="afterEffect" presetClass="entr" presetID="2" presetSubtype="8">
                                  <p:stCondLst>
                                    <p:cond delay="0"/>
                                  </p:stCondLst>
                                  <p:childTnLst>
                                    <p:set>
                                      <p:cBhvr>
                                        <p:cTn dur="1" fill="hold" id="52">
                                          <p:stCondLst>
                                            <p:cond delay="0"/>
                                          </p:stCondLst>
                                        </p:cTn>
                                        <p:tgtEl>
                                          <p:spTgt spid="36"/>
                                        </p:tgtEl>
                                        <p:attrNameLst>
                                          <p:attrName>style.visibility</p:attrName>
                                        </p:attrNameLst>
                                      </p:cBhvr>
                                      <p:to>
                                        <p:strVal val="visible"/>
                                      </p:to>
                                    </p:set>
                                    <p:anim calcmode="lin" valueType="num">
                                      <p:cBhvr additive="base">
                                        <p:cTn dur="500" fill="hold" id="53"/>
                                        <p:tgtEl>
                                          <p:spTgt spid="36"/>
                                        </p:tgtEl>
                                        <p:attrNameLst>
                                          <p:attrName>ppt_x</p:attrName>
                                        </p:attrNameLst>
                                      </p:cBhvr>
                                      <p:tavLst>
                                        <p:tav tm="0">
                                          <p:val>
                                            <p:strVal val="0-#ppt_w/2"/>
                                          </p:val>
                                        </p:tav>
                                        <p:tav tm="100000">
                                          <p:val>
                                            <p:strVal val="#ppt_x"/>
                                          </p:val>
                                        </p:tav>
                                      </p:tavLst>
                                    </p:anim>
                                    <p:anim calcmode="lin" valueType="num">
                                      <p:cBhvr additive="base">
                                        <p:cTn dur="500" fill="hold" id="54"/>
                                        <p:tgtEl>
                                          <p:spTgt spid="36"/>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500"/>
                            </p:stCondLst>
                            <p:childTnLst>
                              <p:par>
                                <p:cTn fill="hold" id="56" nodeType="afterEffect" presetClass="entr" presetID="22" presetSubtype="1">
                                  <p:stCondLst>
                                    <p:cond delay="0"/>
                                  </p:stCondLst>
                                  <p:childTnLst>
                                    <p:set>
                                      <p:cBhvr>
                                        <p:cTn dur="1" fill="hold" id="57">
                                          <p:stCondLst>
                                            <p:cond delay="0"/>
                                          </p:stCondLst>
                                        </p:cTn>
                                        <p:tgtEl>
                                          <p:spTgt spid="34"/>
                                        </p:tgtEl>
                                        <p:attrNameLst>
                                          <p:attrName>style.visibility</p:attrName>
                                        </p:attrNameLst>
                                      </p:cBhvr>
                                      <p:to>
                                        <p:strVal val="visible"/>
                                      </p:to>
                                    </p:set>
                                    <p:animEffect filter="wipe(up)" transition="in">
                                      <p:cBhvr>
                                        <p:cTn dur="500" id="58"/>
                                        <p:tgtEl>
                                          <p:spTgt spid="34"/>
                                        </p:tgtEl>
                                      </p:cBhvr>
                                    </p:animEffect>
                                  </p:childTnLst>
                                </p:cTn>
                              </p:par>
                            </p:childTnLst>
                          </p:cTn>
                        </p:par>
                        <p:par>
                          <p:cTn fill="hold" id="59" nodeType="afterGroup">
                            <p:stCondLst>
                              <p:cond delay="6000"/>
                            </p:stCondLst>
                            <p:childTnLst>
                              <p:par>
                                <p:cTn fill="hold" id="60" nodeType="afterEffect" presetClass="entr" presetID="22" presetSubtype="8">
                                  <p:stCondLst>
                                    <p:cond delay="0"/>
                                  </p:stCondLst>
                                  <p:childTnLst>
                                    <p:set>
                                      <p:cBhvr>
                                        <p:cTn dur="1" fill="hold" id="61">
                                          <p:stCondLst>
                                            <p:cond delay="0"/>
                                          </p:stCondLst>
                                        </p:cTn>
                                        <p:tgtEl>
                                          <p:spTgt spid="31"/>
                                        </p:tgtEl>
                                        <p:attrNameLst>
                                          <p:attrName>style.visibility</p:attrName>
                                        </p:attrNameLst>
                                      </p:cBhvr>
                                      <p:to>
                                        <p:strVal val="visible"/>
                                      </p:to>
                                    </p:set>
                                    <p:animEffect filter="wipe(left)" transition="in">
                                      <p:cBhvr>
                                        <p:cTn dur="500" id="62"/>
                                        <p:tgtEl>
                                          <p:spTgt spid="31"/>
                                        </p:tgtEl>
                                      </p:cBhvr>
                                    </p:animEffect>
                                  </p:childTnLst>
                                </p:cTn>
                              </p:par>
                            </p:childTnLst>
                          </p:cTn>
                        </p:par>
                        <p:par>
                          <p:cTn fill="hold" id="63" nodeType="afterGroup">
                            <p:stCondLst>
                              <p:cond delay="6500"/>
                            </p:stCondLst>
                            <p:childTnLst>
                              <p:par>
                                <p:cTn fill="hold" grpId="0" id="64" nodeType="afterEffect" presetClass="entr" presetID="22" presetSubtype="4">
                                  <p:stCondLst>
                                    <p:cond delay="0"/>
                                  </p:stCondLst>
                                  <p:childTnLst>
                                    <p:set>
                                      <p:cBhvr>
                                        <p:cTn dur="1" fill="hold" id="65">
                                          <p:stCondLst>
                                            <p:cond delay="0"/>
                                          </p:stCondLst>
                                        </p:cTn>
                                        <p:tgtEl>
                                          <p:spTgt spid="35"/>
                                        </p:tgtEl>
                                        <p:attrNameLst>
                                          <p:attrName>style.visibility</p:attrName>
                                        </p:attrNameLst>
                                      </p:cBhvr>
                                      <p:to>
                                        <p:strVal val="visible"/>
                                      </p:to>
                                    </p:set>
                                    <p:animEffect filter="wipe(down)" transition="in">
                                      <p:cBhvr>
                                        <p:cTn dur="500" id="66"/>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6"/>
      <p:bldP grpId="0" spid="35"/>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Group 4">
            <a:extLst>
              <a:ext uri="{FF2B5EF4-FFF2-40B4-BE49-F238E27FC236}">
                <a16:creationId xmlns:a16="http://schemas.microsoft.com/office/drawing/2014/main" id="{5D4F75A6-65B2-4FF2-8C96-75288B4F4466}"/>
              </a:ext>
            </a:extLst>
          </p:cNvPr>
          <p:cNvGrpSpPr>
            <a:grpSpLocks noChangeAspect="1"/>
          </p:cNvGrpSpPr>
          <p:nvPr/>
        </p:nvGrpSpPr>
        <p:grpSpPr>
          <a:xfrm>
            <a:off x="1114833" y="1398431"/>
            <a:ext cx="903606" cy="461665"/>
            <a:chOff x="3222" y="1845"/>
            <a:chExt cx="1237" cy="632"/>
          </a:xfrm>
          <a:solidFill>
            <a:srgbClr val="C00000"/>
          </a:solidFill>
        </p:grpSpPr>
        <p:sp>
          <p:nvSpPr>
            <p:cNvPr id="4" name="Freeform 5">
              <a:extLst>
                <a:ext uri="{FF2B5EF4-FFF2-40B4-BE49-F238E27FC236}">
                  <a16:creationId xmlns:a16="http://schemas.microsoft.com/office/drawing/2014/main" id="{77B05509-D0AF-461F-B895-EBD4542F097C}"/>
                </a:ext>
              </a:extLst>
            </p:cNvPr>
            <p:cNvSpPr/>
            <p:nvPr/>
          </p:nvSpPr>
          <p:spPr bwMode="auto">
            <a:xfrm>
              <a:off x="3608" y="1845"/>
              <a:ext cx="851" cy="632"/>
            </a:xfrm>
            <a:custGeom>
              <a:gdLst>
                <a:gd fmla="*/ 366 w 626" name="T0"/>
                <a:gd fmla="*/ 413 h 465" name="T1"/>
                <a:gd fmla="*/ 313 w 626" name="T2"/>
                <a:gd fmla="*/ 362 h 465" name="T3"/>
                <a:gd fmla="*/ 338 w 626" name="T4"/>
                <a:gd fmla="*/ 362 h 465" name="T5"/>
                <a:gd fmla="*/ 392 w 626" name="T6"/>
                <a:gd fmla="*/ 310 h 465" name="T7"/>
                <a:gd fmla="*/ 338 w 626" name="T8"/>
                <a:gd fmla="*/ 258 h 465" name="T9"/>
                <a:gd fmla="*/ 414 w 626" name="T10"/>
                <a:gd fmla="*/ 207 h 465" name="T11"/>
                <a:gd fmla="*/ 361 w 626" name="T12"/>
                <a:gd fmla="*/ 155 h 465" name="T13"/>
                <a:gd fmla="*/ 573 w 626" name="T14"/>
                <a:gd fmla="*/ 155 h 465" name="T15"/>
                <a:gd fmla="*/ 626 w 626" name="T16"/>
                <a:gd fmla="*/ 103 h 465" name="T17"/>
                <a:gd fmla="*/ 573 w 626" name="T18"/>
                <a:gd fmla="*/ 52 h 465" name="T19"/>
                <a:gd fmla="*/ 260 w 626" name="T20"/>
                <a:gd fmla="*/ 52 h 465" name="T21"/>
                <a:gd fmla="*/ 207 w 626" name="T22"/>
                <a:gd fmla="*/ 0 h 465" name="T23"/>
                <a:gd fmla="*/ 102 w 626" name="T24"/>
                <a:gd fmla="*/ 0 h 465" name="T25"/>
                <a:gd fmla="*/ 48 w 626" name="T26"/>
                <a:gd fmla="*/ 52 h 465" name="T27"/>
                <a:gd fmla="*/ 49 w 626" name="T28"/>
                <a:gd fmla="*/ 54 h 465" name="T29"/>
                <a:gd fmla="*/ 0 w 626" name="T30"/>
                <a:gd fmla="*/ 113 h 465" name="T31"/>
                <a:gd fmla="*/ 0 w 626" name="T32"/>
                <a:gd fmla="*/ 403 h 465" name="T33"/>
                <a:gd fmla="*/ 65 w 626" name="T34"/>
                <a:gd fmla="*/ 465 h 465" name="T35"/>
                <a:gd fmla="*/ 208 w 626" name="T36"/>
                <a:gd fmla="*/ 465 h 465" name="T37"/>
                <a:gd fmla="*/ 244 w 626" name="T38"/>
                <a:gd fmla="*/ 465 h 465" name="T39"/>
                <a:gd fmla="*/ 313 w 626" name="T40"/>
                <a:gd fmla="*/ 465 h 465" name="T41"/>
                <a:gd fmla="*/ 366 w 626" name="T42"/>
                <a:gd fmla="*/ 413 h 4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5" w="626">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panose="020f0502020204030204" typeface="Calibri"/>
                <a:ea charset="-122" panose="02010600030101010101" pitchFamily="2" typeface="宋体"/>
                <a:cs typeface="+mn-cs"/>
              </a:endParaRPr>
            </a:p>
          </p:txBody>
        </p:sp>
        <p:sp>
          <p:nvSpPr>
            <p:cNvPr id="5" name="Rectangle 6">
              <a:extLst>
                <a:ext uri="{FF2B5EF4-FFF2-40B4-BE49-F238E27FC236}">
                  <a16:creationId xmlns:a16="http://schemas.microsoft.com/office/drawing/2014/main" id="{A4DB9498-8F9E-4AA9-BEF5-9F22EA9C36E5}"/>
                </a:ext>
              </a:extLst>
            </p:cNvPr>
            <p:cNvSpPr>
              <a:spLocks noChangeArrowheads="1"/>
            </p:cNvSpPr>
            <p:nvPr/>
          </p:nvSpPr>
          <p:spPr bwMode="auto">
            <a:xfrm>
              <a:off x="3222" y="1931"/>
              <a:ext cx="319" cy="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panose="020f0502020204030204" typeface="Calibri"/>
                <a:ea charset="-122" panose="02010600030101010101" pitchFamily="2" typeface="宋体"/>
                <a:cs typeface="+mn-cs"/>
              </a:endParaRPr>
            </a:p>
          </p:txBody>
        </p:sp>
      </p:grpSp>
      <p:sp>
        <p:nvSpPr>
          <p:cNvPr id="6" name="矩形 5">
            <a:extLst>
              <a:ext uri="{FF2B5EF4-FFF2-40B4-BE49-F238E27FC236}">
                <a16:creationId xmlns:a16="http://schemas.microsoft.com/office/drawing/2014/main" id="{8EA56910-0F23-4C1D-889E-42682F745745}"/>
              </a:ext>
            </a:extLst>
          </p:cNvPr>
          <p:cNvSpPr/>
          <p:nvPr/>
        </p:nvSpPr>
        <p:spPr>
          <a:xfrm>
            <a:off x="2345318" y="1332030"/>
            <a:ext cx="9071034" cy="944880"/>
          </a:xfrm>
          <a:prstGeom prst="rect">
            <a:avLst/>
          </a:prstGeom>
        </p:spPr>
        <p:txBody>
          <a:bodyPr wrap="square">
            <a:spAutoFit/>
          </a:bodyPr>
          <a:lstStyle/>
          <a:p>
            <a:pPr algn="just" lvl="0">
              <a:defRPr/>
            </a:pPr>
            <a:r>
              <a:rPr altLang="en-US" b="1" lang="zh-CN" sz="2800">
                <a:solidFill>
                  <a:srgbClr val="C00000"/>
                </a:solidFill>
                <a:cs typeface="+mn-ea"/>
                <a:sym typeface="+mn-lt"/>
              </a:rPr>
              <a:t>第三编还在总结现行合同法实践经验的基础上，完善了其他典型合同</a:t>
            </a:r>
          </a:p>
        </p:txBody>
      </p:sp>
      <p:grpSp>
        <p:nvGrpSpPr>
          <p:cNvPr id="7" name="组合 6">
            <a:extLst>
              <a:ext uri="{FF2B5EF4-FFF2-40B4-BE49-F238E27FC236}">
                <a16:creationId xmlns:a16="http://schemas.microsoft.com/office/drawing/2014/main" id="{7C404F59-70D4-4D43-919D-16E8FE2B6657}"/>
              </a:ext>
            </a:extLst>
          </p:cNvPr>
          <p:cNvGrpSpPr/>
          <p:nvPr/>
        </p:nvGrpSpPr>
        <p:grpSpPr>
          <a:xfrm>
            <a:off x="2176051" y="5005045"/>
            <a:ext cx="1784231" cy="173986"/>
            <a:chOff x="4423280" y="4682325"/>
            <a:chExt cx="1784231" cy="173986"/>
          </a:xfrm>
        </p:grpSpPr>
        <p:cxnSp>
          <p:nvCxnSpPr>
            <p:cNvPr id="8" name="直接连接符 7">
              <a:extLst>
                <a:ext uri="{FF2B5EF4-FFF2-40B4-BE49-F238E27FC236}">
                  <a16:creationId xmlns:a16="http://schemas.microsoft.com/office/drawing/2014/main" id="{ABB0B525-E464-4987-B497-619DD68D1D1E}"/>
                </a:ext>
              </a:extLst>
            </p:cNvPr>
            <p:cNvCxnSpPr/>
            <p:nvPr/>
          </p:nvCxnSpPr>
          <p:spPr>
            <a:xfrm>
              <a:off x="4423280" y="4758196"/>
              <a:ext cx="1652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圆: 空心 8">
              <a:extLst>
                <a:ext uri="{FF2B5EF4-FFF2-40B4-BE49-F238E27FC236}">
                  <a16:creationId xmlns:a16="http://schemas.microsoft.com/office/drawing/2014/main" id="{E1EF132E-9655-42E0-BA0F-454D8CEA3F28}"/>
                </a:ext>
              </a:extLst>
            </p:cNvPr>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122" pitchFamily="34" typeface="微软雅黑"/>
                <a:ea charset="-122" pitchFamily="34" typeface="微软雅黑"/>
                <a:cs typeface="+mn-cs"/>
              </a:endParaRPr>
            </a:p>
          </p:txBody>
        </p:sp>
      </p:grpSp>
      <p:cxnSp>
        <p:nvCxnSpPr>
          <p:cNvPr id="10" name="直接连接符 9">
            <a:extLst>
              <a:ext uri="{FF2B5EF4-FFF2-40B4-BE49-F238E27FC236}">
                <a16:creationId xmlns:a16="http://schemas.microsoft.com/office/drawing/2014/main" id="{FB88093F-407B-4FF0-B1E3-27574EB77088}"/>
              </a:ext>
            </a:extLst>
          </p:cNvPr>
          <p:cNvCxnSpPr/>
          <p:nvPr/>
        </p:nvCxnSpPr>
        <p:spPr>
          <a:xfrm flipH="1">
            <a:off x="2176051" y="4801252"/>
            <a:ext cx="0" cy="2796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3973B2C-C297-4AE8-BFE9-B14FED88C513}"/>
              </a:ext>
            </a:extLst>
          </p:cNvPr>
          <p:cNvSpPr txBox="1"/>
          <p:nvPr/>
        </p:nvSpPr>
        <p:spPr>
          <a:xfrm>
            <a:off x="4065695" y="4835246"/>
            <a:ext cx="7592899" cy="1615440"/>
          </a:xfrm>
          <a:prstGeom prst="rect">
            <a:avLst/>
          </a:prstGeom>
          <a:noFill/>
        </p:spPr>
        <p:txBody>
          <a:bodyPr rtlCol="0" wrap="square">
            <a:spAutoFit/>
          </a:bodyPr>
          <a:lstStyle/>
          <a:p>
            <a:pPr>
              <a:defRPr/>
            </a:pPr>
            <a:r>
              <a:rPr altLang="en-US" lang="zh-CN" sz="2000">
                <a:cs typeface="+mn-ea"/>
                <a:sym typeface="+mn-lt"/>
              </a:rPr>
              <a:t>五是根据经济社会发展需要，修改完善了赠与合同、融资租赁合同、建设工程合同、技术合同等典型合同(第三编第十一章、第十五章、第十八章、第二十章)。无因管理和不当得利既与合同规则同属债法性质的内容，又与合同规则有所区别，第三分编“准合同”分别对无因管理和不当得利的一般性规则作了规定。</a:t>
            </a:r>
          </a:p>
        </p:txBody>
      </p:sp>
      <p:grpSp>
        <p:nvGrpSpPr>
          <p:cNvPr id="12" name="组合 11">
            <a:extLst>
              <a:ext uri="{FF2B5EF4-FFF2-40B4-BE49-F238E27FC236}">
                <a16:creationId xmlns:a16="http://schemas.microsoft.com/office/drawing/2014/main" id="{8BFA68C0-5C95-4CA3-9CC1-D72C79BDA5BA}"/>
              </a:ext>
            </a:extLst>
          </p:cNvPr>
          <p:cNvGrpSpPr/>
          <p:nvPr/>
        </p:nvGrpSpPr>
        <p:grpSpPr>
          <a:xfrm>
            <a:off x="2162747" y="3086426"/>
            <a:ext cx="1784231" cy="173986"/>
            <a:chOff x="4423280" y="4682325"/>
            <a:chExt cx="1784231" cy="173986"/>
          </a:xfrm>
        </p:grpSpPr>
        <p:cxnSp>
          <p:nvCxnSpPr>
            <p:cNvPr id="13" name="直接连接符 12">
              <a:extLst>
                <a:ext uri="{FF2B5EF4-FFF2-40B4-BE49-F238E27FC236}">
                  <a16:creationId xmlns:a16="http://schemas.microsoft.com/office/drawing/2014/main" id="{9CEC73BC-9889-4E0C-B77D-23CCF13F5F38}"/>
                </a:ext>
              </a:extLst>
            </p:cNvPr>
            <p:cNvCxnSpPr/>
            <p:nvPr/>
          </p:nvCxnSpPr>
          <p:spPr>
            <a:xfrm>
              <a:off x="4423280" y="4758196"/>
              <a:ext cx="1652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圆: 空心 13">
              <a:extLst>
                <a:ext uri="{FF2B5EF4-FFF2-40B4-BE49-F238E27FC236}">
                  <a16:creationId xmlns:a16="http://schemas.microsoft.com/office/drawing/2014/main" id="{A16241A5-9577-4319-8473-0842E8460DF1}"/>
                </a:ext>
              </a:extLst>
            </p:cNvPr>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122" pitchFamily="34" typeface="微软雅黑"/>
                <a:ea charset="-122" pitchFamily="34" typeface="微软雅黑"/>
                <a:cs typeface="+mn-cs"/>
              </a:endParaRPr>
            </a:p>
          </p:txBody>
        </p:sp>
      </p:grpSp>
      <p:cxnSp>
        <p:nvCxnSpPr>
          <p:cNvPr id="15" name="直接连接符 14">
            <a:extLst>
              <a:ext uri="{FF2B5EF4-FFF2-40B4-BE49-F238E27FC236}">
                <a16:creationId xmlns:a16="http://schemas.microsoft.com/office/drawing/2014/main" id="{16BDB9CA-FC76-4E2E-8AB2-7F9F5EE8218D}"/>
              </a:ext>
            </a:extLst>
          </p:cNvPr>
          <p:cNvCxnSpPr/>
          <p:nvPr/>
        </p:nvCxnSpPr>
        <p:spPr>
          <a:xfrm flipH="1">
            <a:off x="2162747" y="2882633"/>
            <a:ext cx="0" cy="2796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4E14C3CE-897C-48D2-89D4-6B0E8EC8867B}"/>
              </a:ext>
            </a:extLst>
          </p:cNvPr>
          <p:cNvSpPr txBox="1"/>
          <p:nvPr/>
        </p:nvSpPr>
        <p:spPr>
          <a:xfrm>
            <a:off x="4492187" y="2846102"/>
            <a:ext cx="7166407" cy="1310640"/>
          </a:xfrm>
          <a:prstGeom prst="rect">
            <a:avLst/>
          </a:prstGeom>
          <a:noFill/>
        </p:spPr>
        <p:txBody>
          <a:bodyPr rtlCol="0" wrap="square">
            <a:spAutoFit/>
          </a:bodyPr>
          <a:lstStyle/>
          <a:p>
            <a:pPr lvl="0">
              <a:defRPr/>
            </a:pPr>
            <a:r>
              <a:rPr altLang="en-US" lang="zh-CN" sz="2000">
                <a:solidFill>
                  <a:srgbClr val="E7E6E6">
                    <a:lumMod val="25000"/>
                  </a:srgbClr>
                </a:solidFill>
                <a:cs typeface="+mn-ea"/>
                <a:sym typeface="+mn-lt"/>
              </a:rPr>
              <a:t>四是针对近年来客运合同领域出现的旅客霸座、不配合承运人采取安全运输措施等严重干扰运输秩序和危害运输安全的问题，维护正常的运输秩序，草案细化了客运合同当事人的权利义务(第八百一十五条第一款、第八百一十九条、第八百二十条)</a:t>
            </a:r>
          </a:p>
        </p:txBody>
      </p:sp>
      <p:grpSp>
        <p:nvGrpSpPr>
          <p:cNvPr id="17" name="组合 16">
            <a:extLst>
              <a:ext uri="{FF2B5EF4-FFF2-40B4-BE49-F238E27FC236}">
                <a16:creationId xmlns:a16="http://schemas.microsoft.com/office/drawing/2014/main" id="{B914C0AD-7492-45E8-A738-BB394AB3800D}"/>
              </a:ext>
            </a:extLst>
          </p:cNvPr>
          <p:cNvGrpSpPr/>
          <p:nvPr/>
        </p:nvGrpSpPr>
        <p:grpSpPr>
          <a:xfrm>
            <a:off x="1012476" y="2289998"/>
            <a:ext cx="3886110" cy="661122"/>
            <a:chOff x="1226053" y="2289998"/>
            <a:chExt cx="4458009" cy="758416"/>
          </a:xfrm>
        </p:grpSpPr>
        <p:grpSp>
          <p:nvGrpSpPr>
            <p:cNvPr id="18" name="组合 17">
              <a:extLst>
                <a:ext uri="{FF2B5EF4-FFF2-40B4-BE49-F238E27FC236}">
                  <a16:creationId xmlns:a16="http://schemas.microsoft.com/office/drawing/2014/main" id="{2AEBAD7E-8352-4813-BCFB-FF565F3B2E01}"/>
                </a:ext>
              </a:extLst>
            </p:cNvPr>
            <p:cNvGrpSpPr/>
            <p:nvPr/>
          </p:nvGrpSpPr>
          <p:grpSpPr>
            <a:xfrm>
              <a:off x="1452252" y="2383555"/>
              <a:ext cx="4231810" cy="619553"/>
              <a:chOff x="4757369" y="4188620"/>
              <a:chExt cx="5904579" cy="480689"/>
            </a:xfrm>
            <a:effectLst>
              <a:outerShdw algn="tl" blurRad="50800" dir="2700000" dist="38100" rotWithShape="0">
                <a:prstClr val="black">
                  <a:alpha val="40000"/>
                </a:prstClr>
              </a:outerShdw>
            </a:effectLst>
          </p:grpSpPr>
          <p:sp>
            <p:nvSpPr>
              <p:cNvPr id="22" name="圆角矩形 58">
                <a:extLst>
                  <a:ext uri="{FF2B5EF4-FFF2-40B4-BE49-F238E27FC236}">
                    <a16:creationId xmlns:a16="http://schemas.microsoft.com/office/drawing/2014/main" id="{44D2715B-FC92-4E10-93DA-F453F92DD590}"/>
                  </a:ext>
                </a:extLst>
              </p:cNvPr>
              <p:cNvSpPr/>
              <p:nvPr/>
            </p:nvSpPr>
            <p:spPr>
              <a:xfrm>
                <a:off x="4757369" y="4188620"/>
                <a:ext cx="5356656" cy="480689"/>
              </a:xfrm>
              <a:prstGeom prst="roundRect">
                <a:avLst>
                  <a:gd fmla="val 50000" name="adj"/>
                </a:avLst>
              </a:prstGeom>
              <a:solidFill>
                <a:srgbClr val="C10001"/>
              </a:solidFill>
              <a:ln algn="ctr" cap="flat" cmpd="sng" w="25400">
                <a:solidFill>
                  <a:schemeClr val="bg1"/>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prstClr val="white"/>
                  </a:solidFill>
                  <a:effectLst/>
                  <a:uLnTx/>
                  <a:uFillTx/>
                  <a:latin panose="020f0502020204030204" typeface="Calibri"/>
                  <a:ea charset="-122" panose="02010600030101010101" pitchFamily="2" typeface="宋体"/>
                  <a:cs typeface="+mn-cs"/>
                </a:endParaRPr>
              </a:p>
            </p:txBody>
          </p:sp>
          <p:sp>
            <p:nvSpPr>
              <p:cNvPr id="23" name="文本框 3">
                <a:extLst>
                  <a:ext uri="{FF2B5EF4-FFF2-40B4-BE49-F238E27FC236}">
                    <a16:creationId xmlns:a16="http://schemas.microsoft.com/office/drawing/2014/main" id="{2920C448-B052-49B4-A63D-6A786020BBBD}"/>
                  </a:ext>
                </a:extLst>
              </p:cNvPr>
              <p:cNvSpPr>
                <a:spLocks noChangeArrowheads="1"/>
              </p:cNvSpPr>
              <p:nvPr/>
            </p:nvSpPr>
            <p:spPr bwMode="auto">
              <a:xfrm>
                <a:off x="5815575" y="4244915"/>
                <a:ext cx="4846373" cy="35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044" lIns="34089" rIns="34089" tIns="17044" wrap="square">
                <a:spAutoFit/>
              </a:bodyPr>
              <a:lstStyle/>
              <a:p>
                <a:pPr defTabSz="457200" lvl="0">
                  <a:defRPr/>
                </a:pPr>
                <a:r>
                  <a:rPr altLang="en-US" b="1" lang="zh-CN" sz="2400">
                    <a:ln w="19050">
                      <a:noFill/>
                    </a:ln>
                    <a:solidFill>
                      <a:schemeClr val="bg1"/>
                    </a:solidFill>
                    <a:cs typeface="+mn-ea"/>
                    <a:sym typeface="+mn-lt"/>
                  </a:rPr>
                  <a:t>关于典型合同</a:t>
                </a:r>
              </a:p>
            </p:txBody>
          </p:sp>
        </p:grpSp>
        <p:grpSp>
          <p:nvGrpSpPr>
            <p:cNvPr id="19" name="组合 18">
              <a:extLst>
                <a:ext uri="{FF2B5EF4-FFF2-40B4-BE49-F238E27FC236}">
                  <a16:creationId xmlns:a16="http://schemas.microsoft.com/office/drawing/2014/main" id="{25674147-70A8-4116-A193-29D11D43B91F}"/>
                </a:ext>
              </a:extLst>
            </p:cNvPr>
            <p:cNvGrpSpPr/>
            <p:nvPr/>
          </p:nvGrpSpPr>
          <p:grpSpPr>
            <a:xfrm>
              <a:off x="1226053" y="2289998"/>
              <a:ext cx="758416" cy="758416"/>
              <a:chOff x="3078518" y="1828218"/>
              <a:chExt cx="758416" cy="758416"/>
            </a:xfrm>
          </p:grpSpPr>
          <p:sp>
            <p:nvSpPr>
              <p:cNvPr id="20" name="Oval 16">
                <a:extLst>
                  <a:ext uri="{FF2B5EF4-FFF2-40B4-BE49-F238E27FC236}">
                    <a16:creationId xmlns:a16="http://schemas.microsoft.com/office/drawing/2014/main" id="{B0096548-90C6-4328-9FC2-208C303A5F38}"/>
                  </a:ext>
                </a:extLst>
              </p:cNvPr>
              <p:cNvSpPr/>
              <p:nvPr/>
            </p:nvSpPr>
            <p:spPr>
              <a:xfrm>
                <a:off x="3078518" y="1828218"/>
                <a:ext cx="758416" cy="758416"/>
              </a:xfrm>
              <a:prstGeom prst="ellipse">
                <a:avLst/>
              </a:prstGeom>
              <a:solidFill>
                <a:srgbClr val="C00000"/>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defTabSz="914400" eaLnBrk="1" fontAlgn="auto" hangingPunct="1" indent="0" latinLnBrk="0" lvl="0" marL="0" marR="0" rtl="0">
                  <a:lnSpc>
                    <a:spcPts val="176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122" pitchFamily="34" typeface="微软雅黑"/>
                    <a:ea charset="-122" pitchFamily="34" typeface="微软雅黑"/>
                    <a:cs typeface="+mn-ea"/>
                    <a:sym typeface="+mn-lt"/>
                  </a:rPr>
                  <a:t> </a:t>
                </a:r>
              </a:p>
            </p:txBody>
          </p:sp>
          <p:pic>
            <p:nvPicPr>
              <p:cNvPr id="21" name="图片 20">
                <a:extLst>
                  <a:ext uri="{FF2B5EF4-FFF2-40B4-BE49-F238E27FC236}">
                    <a16:creationId xmlns:a16="http://schemas.microsoft.com/office/drawing/2014/main" id="{4036928E-9ECE-44E8-91E9-F50A93966227}"/>
                  </a:ext>
                </a:extLst>
              </p:cNvPr>
              <p:cNvPicPr>
                <a:picLocks noChangeAspect="1"/>
              </p:cNvPicPr>
              <p:nvPr/>
            </p:nvPicPr>
            <p:blipFill>
              <a:blip r:embed="rId2">
                <a:extLst>
                  <a:ext uri="{28A0092B-C50C-407E-A947-70E740481C1C}">
                    <a14:useLocalDpi val="0"/>
                  </a:ext>
                </a:extLst>
              </a:blip>
              <a:stretch>
                <a:fillRect/>
              </a:stretch>
            </p:blipFill>
            <p:spPr>
              <a:xfrm>
                <a:off x="3246843" y="1976497"/>
                <a:ext cx="420548" cy="420548"/>
              </a:xfrm>
              <a:prstGeom prst="rect">
                <a:avLst/>
              </a:prstGeom>
            </p:spPr>
          </p:pic>
        </p:grpSp>
      </p:grpSp>
      <p:grpSp>
        <p:nvGrpSpPr>
          <p:cNvPr id="24" name="组合 23">
            <a:extLst>
              <a:ext uri="{FF2B5EF4-FFF2-40B4-BE49-F238E27FC236}">
                <a16:creationId xmlns:a16="http://schemas.microsoft.com/office/drawing/2014/main" id="{107082CE-60C4-47BD-BEFC-6DF0937486F8}"/>
              </a:ext>
            </a:extLst>
          </p:cNvPr>
          <p:cNvGrpSpPr/>
          <p:nvPr/>
        </p:nvGrpSpPr>
        <p:grpSpPr>
          <a:xfrm>
            <a:off x="1025780" y="4213618"/>
            <a:ext cx="3886110" cy="661122"/>
            <a:chOff x="1226053" y="2289998"/>
            <a:chExt cx="4458009" cy="758416"/>
          </a:xfrm>
        </p:grpSpPr>
        <p:grpSp>
          <p:nvGrpSpPr>
            <p:cNvPr id="25" name="组合 24">
              <a:extLst>
                <a:ext uri="{FF2B5EF4-FFF2-40B4-BE49-F238E27FC236}">
                  <a16:creationId xmlns:a16="http://schemas.microsoft.com/office/drawing/2014/main" id="{AC44F7C8-82F2-4396-88EC-E4EFDC29DB6B}"/>
                </a:ext>
              </a:extLst>
            </p:cNvPr>
            <p:cNvGrpSpPr/>
            <p:nvPr/>
          </p:nvGrpSpPr>
          <p:grpSpPr>
            <a:xfrm>
              <a:off x="1452252" y="2383555"/>
              <a:ext cx="4231810" cy="619553"/>
              <a:chOff x="4757369" y="4188620"/>
              <a:chExt cx="5904579" cy="480689"/>
            </a:xfrm>
            <a:effectLst>
              <a:outerShdw algn="tl" blurRad="50800" dir="2700000" dist="38100" rotWithShape="0">
                <a:prstClr val="black">
                  <a:alpha val="40000"/>
                </a:prstClr>
              </a:outerShdw>
            </a:effectLst>
          </p:grpSpPr>
          <p:sp>
            <p:nvSpPr>
              <p:cNvPr id="29" name="圆角矩形 58">
                <a:extLst>
                  <a:ext uri="{FF2B5EF4-FFF2-40B4-BE49-F238E27FC236}">
                    <a16:creationId xmlns:a16="http://schemas.microsoft.com/office/drawing/2014/main" id="{4D8815F4-2FE8-4F7E-9D36-9525F1DF63FB}"/>
                  </a:ext>
                </a:extLst>
              </p:cNvPr>
              <p:cNvSpPr/>
              <p:nvPr/>
            </p:nvSpPr>
            <p:spPr>
              <a:xfrm>
                <a:off x="4757369" y="4188620"/>
                <a:ext cx="5356656" cy="480689"/>
              </a:xfrm>
              <a:prstGeom prst="roundRect">
                <a:avLst>
                  <a:gd fmla="val 50000" name="adj"/>
                </a:avLst>
              </a:prstGeom>
              <a:solidFill>
                <a:srgbClr val="C10001"/>
              </a:solidFill>
              <a:ln algn="ctr" cap="flat" cmpd="sng" w="25400">
                <a:solidFill>
                  <a:schemeClr val="bg1"/>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prstClr val="white"/>
                  </a:solidFill>
                  <a:effectLst/>
                  <a:uLnTx/>
                  <a:uFillTx/>
                  <a:latin panose="020f0502020204030204" typeface="Calibri"/>
                  <a:ea charset="-122" panose="02010600030101010101" pitchFamily="2" typeface="宋体"/>
                  <a:cs typeface="+mn-cs"/>
                </a:endParaRPr>
              </a:p>
            </p:txBody>
          </p:sp>
          <p:sp>
            <p:nvSpPr>
              <p:cNvPr id="30" name="文本框 3">
                <a:extLst>
                  <a:ext uri="{FF2B5EF4-FFF2-40B4-BE49-F238E27FC236}">
                    <a16:creationId xmlns:a16="http://schemas.microsoft.com/office/drawing/2014/main" id="{3FDDB082-3A53-46B3-B6E5-A6169B0FF598}"/>
                  </a:ext>
                </a:extLst>
              </p:cNvPr>
              <p:cNvSpPr>
                <a:spLocks noChangeArrowheads="1"/>
              </p:cNvSpPr>
              <p:nvPr/>
            </p:nvSpPr>
            <p:spPr bwMode="auto">
              <a:xfrm>
                <a:off x="5815575" y="4244915"/>
                <a:ext cx="4846373" cy="35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7044" lIns="34089" rIns="34089" tIns="17044" wrap="square">
                <a:spAutoFit/>
              </a:bodyPr>
              <a:lstStyle/>
              <a:p>
                <a:pPr defTabSz="457200" lvl="0">
                  <a:defRPr/>
                </a:pPr>
                <a:r>
                  <a:rPr altLang="en-US" b="1" lang="zh-CN" sz="2400">
                    <a:ln w="19050">
                      <a:noFill/>
                    </a:ln>
                    <a:solidFill>
                      <a:schemeClr val="bg1"/>
                    </a:solidFill>
                    <a:cs typeface="+mn-ea"/>
                    <a:sym typeface="+mn-lt"/>
                  </a:rPr>
                  <a:t>关于典型合同</a:t>
                </a:r>
              </a:p>
            </p:txBody>
          </p:sp>
        </p:grpSp>
        <p:grpSp>
          <p:nvGrpSpPr>
            <p:cNvPr id="26" name="组合 25">
              <a:extLst>
                <a:ext uri="{FF2B5EF4-FFF2-40B4-BE49-F238E27FC236}">
                  <a16:creationId xmlns:a16="http://schemas.microsoft.com/office/drawing/2014/main" id="{868492AC-8EED-45C0-982D-EA0DBCDA907A}"/>
                </a:ext>
              </a:extLst>
            </p:cNvPr>
            <p:cNvGrpSpPr/>
            <p:nvPr/>
          </p:nvGrpSpPr>
          <p:grpSpPr>
            <a:xfrm>
              <a:off x="1226053" y="2289998"/>
              <a:ext cx="758416" cy="758416"/>
              <a:chOff x="3078518" y="1828218"/>
              <a:chExt cx="758416" cy="758416"/>
            </a:xfrm>
          </p:grpSpPr>
          <p:sp>
            <p:nvSpPr>
              <p:cNvPr id="27" name="Oval 16">
                <a:extLst>
                  <a:ext uri="{FF2B5EF4-FFF2-40B4-BE49-F238E27FC236}">
                    <a16:creationId xmlns:a16="http://schemas.microsoft.com/office/drawing/2014/main" id="{6457ABD8-8519-4C58-B3C1-7C4B6F33364D}"/>
                  </a:ext>
                </a:extLst>
              </p:cNvPr>
              <p:cNvSpPr/>
              <p:nvPr/>
            </p:nvSpPr>
            <p:spPr>
              <a:xfrm>
                <a:off x="3078518" y="1828218"/>
                <a:ext cx="758416" cy="758416"/>
              </a:xfrm>
              <a:prstGeom prst="ellipse">
                <a:avLst/>
              </a:prstGeom>
              <a:solidFill>
                <a:srgbClr val="C00000"/>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defTabSz="914400" eaLnBrk="1" fontAlgn="auto" hangingPunct="1" indent="0" latinLnBrk="0" lvl="0" marL="0" marR="0" rtl="0">
                  <a:lnSpc>
                    <a:spcPts val="176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122" pitchFamily="34" typeface="微软雅黑"/>
                    <a:ea charset="-122" pitchFamily="34" typeface="微软雅黑"/>
                    <a:cs typeface="+mn-ea"/>
                    <a:sym typeface="+mn-lt"/>
                  </a:rPr>
                  <a:t> </a:t>
                </a:r>
              </a:p>
            </p:txBody>
          </p:sp>
          <p:pic>
            <p:nvPicPr>
              <p:cNvPr id="28" name="图片 27">
                <a:extLst>
                  <a:ext uri="{FF2B5EF4-FFF2-40B4-BE49-F238E27FC236}">
                    <a16:creationId xmlns:a16="http://schemas.microsoft.com/office/drawing/2014/main" id="{8047CE7F-4E5C-440C-8B7D-5E2453E52DA0}"/>
                  </a:ext>
                </a:extLst>
              </p:cNvPr>
              <p:cNvPicPr>
                <a:picLocks noChangeAspect="1"/>
              </p:cNvPicPr>
              <p:nvPr/>
            </p:nvPicPr>
            <p:blipFill>
              <a:blip r:embed="rId2">
                <a:extLst>
                  <a:ext uri="{28A0092B-C50C-407E-A947-70E740481C1C}">
                    <a14:useLocalDpi val="0"/>
                  </a:ext>
                </a:extLst>
              </a:blip>
              <a:stretch>
                <a:fillRect/>
              </a:stretch>
            </p:blipFill>
            <p:spPr>
              <a:xfrm>
                <a:off x="3246843" y="1976497"/>
                <a:ext cx="420548" cy="420548"/>
              </a:xfrm>
              <a:prstGeom prst="rect">
                <a:avLst/>
              </a:prstGeom>
            </p:spPr>
          </p:pic>
        </p:grpSp>
      </p:grpSp>
    </p:spTree>
    <p:extLst>
      <p:ext uri="{BB962C8B-B14F-4D97-AF65-F5344CB8AC3E}">
        <p14:creationId val="131032327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6"/>
                                        </p:tgtEl>
                                        <p:attrNameLst>
                                          <p:attrName>ppt_y</p:attrName>
                                        </p:attrNameLst>
                                      </p:cBhvr>
                                      <p:tavLst>
                                        <p:tav tm="0">
                                          <p:val>
                                            <p:strVal val="#ppt_y"/>
                                          </p:val>
                                        </p:tav>
                                        <p:tav tm="100000">
                                          <p:val>
                                            <p:strVal val="#ppt_y"/>
                                          </p:val>
                                        </p:tav>
                                      </p:tavLst>
                                    </p:anim>
                                    <p:anim calcmode="lin" valueType="num">
                                      <p:cBhvr>
                                        <p:cTn dur="500" fill="hold" id="13"/>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6"/>
                                        </p:tgtEl>
                                      </p:cBhvr>
                                    </p:animEffect>
                                  </p:childTnLst>
                                </p:cTn>
                              </p:par>
                            </p:childTnLst>
                          </p:cTn>
                        </p:par>
                        <p:par>
                          <p:cTn fill="hold" id="16" nodeType="afterGroup">
                            <p:stCondLst>
                              <p:cond delay="1000"/>
                            </p:stCondLst>
                            <p:childTnLst>
                              <p:par>
                                <p:cTn fill="hold" id="17" nodeType="afterEffect" presetClass="entr" presetID="2" presetSubtype="8">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0-#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22" presetSubtype="1">
                                  <p:stCondLst>
                                    <p:cond delay="0"/>
                                  </p:stCondLst>
                                  <p:childTnLst>
                                    <p:set>
                                      <p:cBhvr>
                                        <p:cTn dur="1" fill="hold" id="23">
                                          <p:stCondLst>
                                            <p:cond delay="0"/>
                                          </p:stCondLst>
                                        </p:cTn>
                                        <p:tgtEl>
                                          <p:spTgt spid="15"/>
                                        </p:tgtEl>
                                        <p:attrNameLst>
                                          <p:attrName>style.visibility</p:attrName>
                                        </p:attrNameLst>
                                      </p:cBhvr>
                                      <p:to>
                                        <p:strVal val="visible"/>
                                      </p:to>
                                    </p:set>
                                    <p:animEffect filter="wipe(up)" transition="in">
                                      <p:cBhvr>
                                        <p:cTn dur="500" id="24"/>
                                        <p:tgtEl>
                                          <p:spTgt spid="15"/>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childTnLst>
                          </p:cTn>
                        </p:par>
                        <p:par>
                          <p:cTn fill="hold" id="29" nodeType="afterGroup">
                            <p:stCondLst>
                              <p:cond delay="2500"/>
                            </p:stCondLst>
                            <p:childTnLst>
                              <p:par>
                                <p:cTn fill="hold" grpId="0" id="30" nodeType="afterEffect" presetClass="entr" presetID="22" presetSubtype="4">
                                  <p:stCondLst>
                                    <p:cond delay="0"/>
                                  </p:stCondLst>
                                  <p:childTnLst>
                                    <p:set>
                                      <p:cBhvr>
                                        <p:cTn dur="1" fill="hold" id="31">
                                          <p:stCondLst>
                                            <p:cond delay="0"/>
                                          </p:stCondLst>
                                        </p:cTn>
                                        <p:tgtEl>
                                          <p:spTgt spid="16"/>
                                        </p:tgtEl>
                                        <p:attrNameLst>
                                          <p:attrName>style.visibility</p:attrName>
                                        </p:attrNameLst>
                                      </p:cBhvr>
                                      <p:to>
                                        <p:strVal val="visible"/>
                                      </p:to>
                                    </p:set>
                                    <p:animEffect filter="wipe(down)" transition="in">
                                      <p:cBhvr>
                                        <p:cTn dur="500" id="32"/>
                                        <p:tgtEl>
                                          <p:spTgt spid="16"/>
                                        </p:tgtEl>
                                      </p:cBhvr>
                                    </p:animEffect>
                                  </p:childTnLst>
                                </p:cTn>
                              </p:par>
                            </p:childTnLst>
                          </p:cTn>
                        </p:par>
                        <p:par>
                          <p:cTn fill="hold" id="33" nodeType="afterGroup">
                            <p:stCondLst>
                              <p:cond delay="3000"/>
                            </p:stCondLst>
                            <p:childTnLst>
                              <p:par>
                                <p:cTn fill="hold" id="34" nodeType="afterEffect" presetClass="entr" presetID="2" presetSubtype="8">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0-#ppt_w/2"/>
                                          </p:val>
                                        </p:tav>
                                        <p:tav tm="100000">
                                          <p:val>
                                            <p:strVal val="#ppt_x"/>
                                          </p:val>
                                        </p:tav>
                                      </p:tavLst>
                                    </p:anim>
                                    <p:anim calcmode="lin" valueType="num">
                                      <p:cBhvr additive="base">
                                        <p:cTn dur="500" fill="hold" id="37"/>
                                        <p:tgtEl>
                                          <p:spTgt spid="24"/>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1">
                                  <p:stCondLst>
                                    <p:cond delay="0"/>
                                  </p:stCondLst>
                                  <p:childTnLst>
                                    <p:set>
                                      <p:cBhvr>
                                        <p:cTn dur="1" fill="hold" id="40">
                                          <p:stCondLst>
                                            <p:cond delay="0"/>
                                          </p:stCondLst>
                                        </p:cTn>
                                        <p:tgtEl>
                                          <p:spTgt spid="10"/>
                                        </p:tgtEl>
                                        <p:attrNameLst>
                                          <p:attrName>style.visibility</p:attrName>
                                        </p:attrNameLst>
                                      </p:cBhvr>
                                      <p:to>
                                        <p:strVal val="visible"/>
                                      </p:to>
                                    </p:set>
                                    <p:animEffect filter="wipe(up)" transition="in">
                                      <p:cBhvr>
                                        <p:cTn dur="500" id="41"/>
                                        <p:tgtEl>
                                          <p:spTgt spid="10"/>
                                        </p:tgtEl>
                                      </p:cBhvr>
                                    </p:animEffect>
                                  </p:childTnLst>
                                </p:cTn>
                              </p:par>
                            </p:childTnLst>
                          </p:cTn>
                        </p:par>
                        <p:par>
                          <p:cTn fill="hold" id="42" nodeType="afterGroup">
                            <p:stCondLst>
                              <p:cond delay="4000"/>
                            </p:stCondLst>
                            <p:childTnLst>
                              <p:par>
                                <p:cTn fill="hold" id="43" nodeType="afterEffect" presetClass="entr" presetID="22" presetSubtype="8">
                                  <p:stCondLst>
                                    <p:cond delay="0"/>
                                  </p:stCondLst>
                                  <p:childTnLst>
                                    <p:set>
                                      <p:cBhvr>
                                        <p:cTn dur="1" fill="hold" id="44">
                                          <p:stCondLst>
                                            <p:cond delay="0"/>
                                          </p:stCondLst>
                                        </p:cTn>
                                        <p:tgtEl>
                                          <p:spTgt spid="7"/>
                                        </p:tgtEl>
                                        <p:attrNameLst>
                                          <p:attrName>style.visibility</p:attrName>
                                        </p:attrNameLst>
                                      </p:cBhvr>
                                      <p:to>
                                        <p:strVal val="visible"/>
                                      </p:to>
                                    </p:set>
                                    <p:animEffect filter="wipe(left)" transition="in">
                                      <p:cBhvr>
                                        <p:cTn dur="500" id="45"/>
                                        <p:tgtEl>
                                          <p:spTgt spid="7"/>
                                        </p:tgtEl>
                                      </p:cBhvr>
                                    </p:animEffect>
                                  </p:childTnLst>
                                </p:cTn>
                              </p:par>
                            </p:childTnLst>
                          </p:cTn>
                        </p:par>
                        <p:par>
                          <p:cTn fill="hold" id="46" nodeType="afterGroup">
                            <p:stCondLst>
                              <p:cond delay="4500"/>
                            </p:stCondLst>
                            <p:childTnLst>
                              <p:par>
                                <p:cTn fill="hold" grpId="0" id="47" nodeType="afterEffect" presetClass="entr" presetID="22" presetSubtype="4">
                                  <p:stCondLst>
                                    <p:cond delay="0"/>
                                  </p:stCondLst>
                                  <p:childTnLst>
                                    <p:set>
                                      <p:cBhvr>
                                        <p:cTn dur="1" fill="hold" id="48">
                                          <p:stCondLst>
                                            <p:cond delay="0"/>
                                          </p:stCondLst>
                                        </p:cTn>
                                        <p:tgtEl>
                                          <p:spTgt spid="11"/>
                                        </p:tgtEl>
                                        <p:attrNameLst>
                                          <p:attrName>style.visibility</p:attrName>
                                        </p:attrNameLst>
                                      </p:cBhvr>
                                      <p:to>
                                        <p:strVal val="visible"/>
                                      </p:to>
                                    </p:set>
                                    <p:animEffect filter="wipe(down)" transition="in">
                                      <p:cBhvr>
                                        <p:cTn dur="500" id="4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6"/>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596095" y="2749720"/>
            <a:ext cx="7064697"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4 : 人格权</a:t>
            </a:r>
          </a:p>
        </p:txBody>
      </p:sp>
    </p:spTree>
    <p:extLst>
      <p:ext uri="{BB962C8B-B14F-4D97-AF65-F5344CB8AC3E}">
        <p14:creationId val="17842736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grpSp>
        <p:nvGrpSpPr>
          <p:cNvPr id="54" name="组合 53">
            <a:extLst>
              <a:ext uri="{FF2B5EF4-FFF2-40B4-BE49-F238E27FC236}">
                <a16:creationId xmlns:a16="http://schemas.microsoft.com/office/drawing/2014/main" id="{BBD5D966-A761-4D27-BD8C-A958FFDEFFB2}"/>
              </a:ext>
            </a:extLst>
          </p:cNvPr>
          <p:cNvGrpSpPr/>
          <p:nvPr/>
        </p:nvGrpSpPr>
        <p:grpSpPr>
          <a:xfrm>
            <a:off x="851246" y="1729860"/>
            <a:ext cx="10153128" cy="859939"/>
            <a:chOff x="995960" y="1759253"/>
            <a:chExt cx="10153128" cy="1050931"/>
          </a:xfrm>
        </p:grpSpPr>
        <p:sp>
          <p:nvSpPr>
            <p:cNvPr id="55" name="矩形 54">
              <a:extLst>
                <a:ext uri="{FF2B5EF4-FFF2-40B4-BE49-F238E27FC236}">
                  <a16:creationId xmlns:a16="http://schemas.microsoft.com/office/drawing/2014/main" id="{F1461773-1C4C-41EB-889E-C8812D4C38BA}"/>
                </a:ext>
              </a:extLst>
            </p:cNvPr>
            <p:cNvSpPr/>
            <p:nvPr/>
          </p:nvSpPr>
          <p:spPr>
            <a:xfrm>
              <a:off x="995960" y="1759253"/>
              <a:ext cx="10153128" cy="1050931"/>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a:extLst>
                <a:ext uri="{FF2B5EF4-FFF2-40B4-BE49-F238E27FC236}">
                  <a16:creationId xmlns:a16="http://schemas.microsoft.com/office/drawing/2014/main" id="{CAC63636-B1FE-4F03-B0D7-BE944F2C408A}"/>
                </a:ext>
              </a:extLst>
            </p:cNvPr>
            <p:cNvSpPr txBox="1"/>
            <p:nvPr/>
          </p:nvSpPr>
          <p:spPr>
            <a:xfrm>
              <a:off x="1170495" y="1852164"/>
              <a:ext cx="9544439" cy="856741"/>
            </a:xfrm>
            <a:prstGeom prst="rect">
              <a:avLst/>
            </a:prstGeom>
            <a:noFill/>
          </p:spPr>
          <p:txBody>
            <a:bodyPr rtlCol="0" wrap="square">
              <a:spAutoFit/>
            </a:bodyPr>
            <a:lstStyle/>
            <a:p>
              <a:pPr algn="dist" lvl="0">
                <a:defRPr/>
              </a:pPr>
              <a:r>
                <a:rPr altLang="en-US" lang="zh-CN" sz="4000">
                  <a:solidFill>
                    <a:schemeClr val="bg1"/>
                  </a:solidFill>
                  <a:cs typeface="+mn-ea"/>
                  <a:sym typeface="+mn-lt"/>
                </a:rPr>
                <a:t>系统阐述民法典的重大意义</a:t>
              </a:r>
            </a:p>
          </p:txBody>
        </p:sp>
      </p:grpSp>
      <p:sp>
        <p:nvSpPr>
          <p:cNvPr id="58" name="矩形 57">
            <a:extLst>
              <a:ext uri="{FF2B5EF4-FFF2-40B4-BE49-F238E27FC236}">
                <a16:creationId xmlns:a16="http://schemas.microsoft.com/office/drawing/2014/main" id="{93B93D68-13EF-47C7-B12F-A678D0D0CC8E}"/>
              </a:ext>
            </a:extLst>
          </p:cNvPr>
          <p:cNvSpPr/>
          <p:nvPr/>
        </p:nvSpPr>
        <p:spPr>
          <a:xfrm>
            <a:off x="702403" y="2815140"/>
            <a:ext cx="6213384" cy="650240"/>
          </a:xfrm>
          <a:prstGeom prst="rect">
            <a:avLst/>
          </a:prstGeom>
        </p:spPr>
        <p:txBody>
          <a:bodyPr wrap="square">
            <a:spAutoFit/>
          </a:bodyPr>
          <a:lstStyle/>
          <a:p>
            <a:pPr algn="just" lvl="0">
              <a:lnSpc>
                <a:spcPts val="2200"/>
              </a:lnSpc>
              <a:spcBef>
                <a:spcPct val="0"/>
              </a:spcBef>
              <a:defRPr/>
            </a:pPr>
            <a:r>
              <a:rPr altLang="zh-CN" lang="en-US">
                <a:solidFill>
                  <a:srgbClr val="C00000"/>
                </a:solidFill>
                <a:cs typeface="+mn-ea"/>
                <a:sym typeface="+mn-lt"/>
              </a:rPr>
              <a:t>《中华人民共和国民法典》，是新中国成立以来第一部以“法典”命名的法律，是新时代我国社会主义法治建设的重大成果。</a:t>
            </a:r>
          </a:p>
        </p:txBody>
      </p:sp>
      <p:cxnSp>
        <p:nvCxnSpPr>
          <p:cNvPr id="59" name="直接连接符 58">
            <a:extLst>
              <a:ext uri="{FF2B5EF4-FFF2-40B4-BE49-F238E27FC236}">
                <a16:creationId xmlns:a16="http://schemas.microsoft.com/office/drawing/2014/main" id="{9D49A0D8-684D-4CA8-8FDD-1FD8994D3495}"/>
              </a:ext>
            </a:extLst>
          </p:cNvPr>
          <p:cNvCxnSpPr>
            <a:cxnSpLocks noChangeShapeType="1"/>
          </p:cNvCxnSpPr>
          <p:nvPr/>
        </p:nvCxnSpPr>
        <p:spPr bwMode="auto">
          <a:xfrm>
            <a:off x="851246" y="4416607"/>
            <a:ext cx="7144116" cy="0"/>
          </a:xfrm>
          <a:prstGeom prst="line">
            <a:avLst/>
          </a:prstGeom>
          <a:noFill/>
          <a:ln cmpd="sng" w="19050">
            <a:solidFill>
              <a:srgbClr val="C00000"/>
            </a:solidFill>
            <a:prstDash val="sysDash"/>
            <a:round/>
            <a:tailEnd type="triangle"/>
          </a:ln>
        </p:spPr>
      </p:cxnSp>
      <p:sp>
        <p:nvSpPr>
          <p:cNvPr id="60" name="矩形 59">
            <a:extLst>
              <a:ext uri="{FF2B5EF4-FFF2-40B4-BE49-F238E27FC236}">
                <a16:creationId xmlns:a16="http://schemas.microsoft.com/office/drawing/2014/main" id="{E3565DAE-037B-4DB6-B206-E44498A24465}"/>
              </a:ext>
            </a:extLst>
          </p:cNvPr>
          <p:cNvSpPr/>
          <p:nvPr/>
        </p:nvSpPr>
        <p:spPr>
          <a:xfrm>
            <a:off x="702404" y="3730851"/>
            <a:ext cx="7097185" cy="638968"/>
          </a:xfrm>
          <a:prstGeom prst="rect">
            <a:avLst/>
          </a:prstGeom>
        </p:spPr>
        <p:txBody>
          <a:bodyPr bIns="52784" lIns="105571" rIns="105571" tIns="52784" wrap="square">
            <a:spAutoFit/>
          </a:bodyPr>
          <a:lstStyle/>
          <a:p>
            <a:pPr algn="l" defTabSz="914400" eaLnBrk="1" fontAlgn="auto" hangingPunct="1" indent="0" latinLnBrk="0" lvl="0" marL="0" marR="0" rtl="0">
              <a:lnSpc>
                <a:spcPts val="2100"/>
              </a:lnSpc>
              <a:spcBef>
                <a:spcPct val="0"/>
              </a:spcBef>
              <a:spcAft>
                <a:spcPct val="0"/>
              </a:spcAft>
              <a:buClr>
                <a:srgbClr val="C00000"/>
              </a:buClr>
              <a:buSzTx/>
              <a:buFontTx/>
              <a:buNone/>
              <a:defRPr/>
            </a:pPr>
            <a:r>
              <a:rPr altLang="en-US" b="1" baseline="0" cap="none" i="0" kern="1200" kumimoji="0" lang="zh-CN" noProof="0" normalizeH="0" spc="0" strike="noStrike" sz="2000" u="none">
                <a:ln>
                  <a:noFill/>
                </a:ln>
                <a:solidFill>
                  <a:srgbClr val="E7E6E6">
                    <a:lumMod val="25000"/>
                  </a:srgbClr>
                </a:solidFill>
                <a:effectLst/>
                <a:uLnTx/>
                <a:uFillTx/>
                <a:cs typeface="+mn-ea"/>
                <a:sym typeface="+mn-lt"/>
              </a:rPr>
              <a:t>民法典在中国特色社会主义法律体系中具有重要地位，是一部固根本、稳预期、利长远的基础性法律</a:t>
            </a:r>
          </a:p>
        </p:txBody>
      </p:sp>
      <p:grpSp>
        <p:nvGrpSpPr>
          <p:cNvPr id="61" name="Group 15">
            <a:extLst>
              <a:ext uri="{FF2B5EF4-FFF2-40B4-BE49-F238E27FC236}">
                <a16:creationId xmlns:a16="http://schemas.microsoft.com/office/drawing/2014/main" id="{8B7CF823-3912-4042-912B-3E9DC4DAD22C}"/>
              </a:ext>
            </a:extLst>
          </p:cNvPr>
          <p:cNvGrpSpPr/>
          <p:nvPr/>
        </p:nvGrpSpPr>
        <p:grpSpPr>
          <a:xfrm>
            <a:off x="925098" y="4653790"/>
            <a:ext cx="325065" cy="338134"/>
            <a:chExt cx="763788" cy="763788"/>
          </a:xfrm>
        </p:grpSpPr>
        <p:sp>
          <p:nvSpPr>
            <p:cNvPr id="62" name="椭圆 61">
              <a:extLst>
                <a:ext uri="{FF2B5EF4-FFF2-40B4-BE49-F238E27FC236}">
                  <a16:creationId xmlns:a16="http://schemas.microsoft.com/office/drawing/2014/main" id="{E0582237-74BA-466B-B84E-D7D149DAB516}"/>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63" name="椭圆 6">
              <a:extLst>
                <a:ext uri="{FF2B5EF4-FFF2-40B4-BE49-F238E27FC236}">
                  <a16:creationId xmlns:a16="http://schemas.microsoft.com/office/drawing/2014/main" id="{E516EAD0-D2C2-406E-891D-B4909AA4858E}"/>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64" name="TextBox 40">
            <a:extLst>
              <a:ext uri="{FF2B5EF4-FFF2-40B4-BE49-F238E27FC236}">
                <a16:creationId xmlns:a16="http://schemas.microsoft.com/office/drawing/2014/main" id="{8A1676BC-3576-4752-9738-621D6AAEBFE3}"/>
              </a:ext>
            </a:extLst>
          </p:cNvPr>
          <p:cNvSpPr txBox="1"/>
          <p:nvPr/>
        </p:nvSpPr>
        <p:spPr>
          <a:xfrm>
            <a:off x="1250163" y="4612974"/>
            <a:ext cx="7186214" cy="408940"/>
          </a:xfrm>
          <a:prstGeom prst="rect">
            <a:avLst/>
          </a:prstGeom>
          <a:noFill/>
        </p:spPr>
        <p:txBody>
          <a:bodyPr rtlCol="0" wrap="square">
            <a:spAutoFit/>
          </a:bodyPr>
          <a:lstStyle/>
          <a:p>
            <a:pPr algn="l" defTabSz="1218987" eaLnBrk="1" fontAlgn="auto" hangingPunct="1" indent="0" latinLnBrk="0" lvl="0" marL="0" marR="0" rtl="0">
              <a:lnSpc>
                <a:spcPts val="25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cs typeface="+mn-ea"/>
                <a:sym typeface="+mn-lt"/>
              </a:rPr>
              <a:t>对推进全面依法治国、加快建设社会主义法治国家</a:t>
            </a:r>
          </a:p>
        </p:txBody>
      </p:sp>
      <p:grpSp>
        <p:nvGrpSpPr>
          <p:cNvPr id="65" name="Group 15">
            <a:extLst>
              <a:ext uri="{FF2B5EF4-FFF2-40B4-BE49-F238E27FC236}">
                <a16:creationId xmlns:a16="http://schemas.microsoft.com/office/drawing/2014/main" id="{67D8C465-6A03-498A-9A60-901604328BE6}"/>
              </a:ext>
            </a:extLst>
          </p:cNvPr>
          <p:cNvGrpSpPr/>
          <p:nvPr/>
        </p:nvGrpSpPr>
        <p:grpSpPr>
          <a:xfrm>
            <a:off x="925098" y="5120073"/>
            <a:ext cx="325065" cy="338134"/>
            <a:chExt cx="763788" cy="763788"/>
          </a:xfrm>
        </p:grpSpPr>
        <p:sp>
          <p:nvSpPr>
            <p:cNvPr id="66" name="椭圆 65">
              <a:extLst>
                <a:ext uri="{FF2B5EF4-FFF2-40B4-BE49-F238E27FC236}">
                  <a16:creationId xmlns:a16="http://schemas.microsoft.com/office/drawing/2014/main" id="{3768C3BE-9B8B-4C4C-BA2B-5E23AFC1EC71}"/>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67" name="椭圆 6">
              <a:extLst>
                <a:ext uri="{FF2B5EF4-FFF2-40B4-BE49-F238E27FC236}">
                  <a16:creationId xmlns:a16="http://schemas.microsoft.com/office/drawing/2014/main" id="{6EEB6C50-960E-4EDF-84D1-44B3D92DF0D1}"/>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68" name="TextBox 40">
            <a:extLst>
              <a:ext uri="{FF2B5EF4-FFF2-40B4-BE49-F238E27FC236}">
                <a16:creationId xmlns:a16="http://schemas.microsoft.com/office/drawing/2014/main" id="{F8568BA0-A24C-4D80-9B2C-A1F965F16D9B}"/>
              </a:ext>
            </a:extLst>
          </p:cNvPr>
          <p:cNvSpPr txBox="1"/>
          <p:nvPr/>
        </p:nvSpPr>
        <p:spPr>
          <a:xfrm>
            <a:off x="1250163" y="5079257"/>
            <a:ext cx="7186214" cy="408940"/>
          </a:xfrm>
          <a:prstGeom prst="rect">
            <a:avLst/>
          </a:prstGeom>
          <a:noFill/>
        </p:spPr>
        <p:txBody>
          <a:bodyPr rtlCol="0" wrap="square">
            <a:spAutoFit/>
          </a:bodyPr>
          <a:lstStyle/>
          <a:p>
            <a:pPr algn="l" defTabSz="1218987" eaLnBrk="1" fontAlgn="auto" hangingPunct="1" indent="0" latinLnBrk="0" lvl="0" marL="0" marR="0" rtl="0">
              <a:lnSpc>
                <a:spcPts val="25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cs typeface="+mn-ea"/>
                <a:sym typeface="+mn-lt"/>
              </a:rPr>
              <a:t>对发展社会主义市场经济、巩固社会主义基本经济制度</a:t>
            </a:r>
          </a:p>
        </p:txBody>
      </p:sp>
      <p:grpSp>
        <p:nvGrpSpPr>
          <p:cNvPr id="69" name="Group 15">
            <a:extLst>
              <a:ext uri="{FF2B5EF4-FFF2-40B4-BE49-F238E27FC236}">
                <a16:creationId xmlns:a16="http://schemas.microsoft.com/office/drawing/2014/main" id="{48995BDB-0143-4260-A9A8-8EDB02E97C6E}"/>
              </a:ext>
            </a:extLst>
          </p:cNvPr>
          <p:cNvGrpSpPr/>
          <p:nvPr/>
        </p:nvGrpSpPr>
        <p:grpSpPr>
          <a:xfrm>
            <a:off x="925098" y="5587665"/>
            <a:ext cx="325065" cy="338134"/>
            <a:chExt cx="763788" cy="763788"/>
          </a:xfrm>
        </p:grpSpPr>
        <p:sp>
          <p:nvSpPr>
            <p:cNvPr id="70" name="椭圆 69">
              <a:extLst>
                <a:ext uri="{FF2B5EF4-FFF2-40B4-BE49-F238E27FC236}">
                  <a16:creationId xmlns:a16="http://schemas.microsoft.com/office/drawing/2014/main" id="{45D1BE11-A35E-42DD-BC59-80B561CFA04D}"/>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71" name="椭圆 6">
              <a:extLst>
                <a:ext uri="{FF2B5EF4-FFF2-40B4-BE49-F238E27FC236}">
                  <a16:creationId xmlns:a16="http://schemas.microsoft.com/office/drawing/2014/main" id="{9422F9CD-FA60-4786-99B8-D582DC8B4F82}"/>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72" name="TextBox 40">
            <a:extLst>
              <a:ext uri="{FF2B5EF4-FFF2-40B4-BE49-F238E27FC236}">
                <a16:creationId xmlns:a16="http://schemas.microsoft.com/office/drawing/2014/main" id="{F270D9AA-BD1F-429F-8FE6-D535C4FBFAFF}"/>
              </a:ext>
            </a:extLst>
          </p:cNvPr>
          <p:cNvSpPr txBox="1"/>
          <p:nvPr/>
        </p:nvSpPr>
        <p:spPr>
          <a:xfrm>
            <a:off x="1250163" y="5546849"/>
            <a:ext cx="7186214" cy="408940"/>
          </a:xfrm>
          <a:prstGeom prst="rect">
            <a:avLst/>
          </a:prstGeom>
          <a:noFill/>
        </p:spPr>
        <p:txBody>
          <a:bodyPr rtlCol="0" wrap="square">
            <a:spAutoFit/>
          </a:bodyPr>
          <a:lstStyle/>
          <a:p>
            <a:pPr algn="l" defTabSz="1218987" eaLnBrk="1" fontAlgn="auto" hangingPunct="1" indent="0" latinLnBrk="0" lvl="0" marL="0" marR="0" rtl="0">
              <a:lnSpc>
                <a:spcPts val="25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cs typeface="+mn-ea"/>
                <a:sym typeface="+mn-lt"/>
              </a:rPr>
              <a:t>对坚持以人民为中心的发展思想、依法维护人民权益、推动我国人权事业发展</a:t>
            </a:r>
          </a:p>
        </p:txBody>
      </p:sp>
      <p:grpSp>
        <p:nvGrpSpPr>
          <p:cNvPr id="73" name="Group 15">
            <a:extLst>
              <a:ext uri="{FF2B5EF4-FFF2-40B4-BE49-F238E27FC236}">
                <a16:creationId xmlns:a16="http://schemas.microsoft.com/office/drawing/2014/main" id="{63290C45-ED87-4A0C-90DF-A00355B8C1FE}"/>
              </a:ext>
            </a:extLst>
          </p:cNvPr>
          <p:cNvGrpSpPr/>
          <p:nvPr/>
        </p:nvGrpSpPr>
        <p:grpSpPr>
          <a:xfrm>
            <a:off x="925098" y="6061814"/>
            <a:ext cx="325065" cy="338134"/>
            <a:chExt cx="763788" cy="763788"/>
          </a:xfrm>
        </p:grpSpPr>
        <p:sp>
          <p:nvSpPr>
            <p:cNvPr id="74" name="椭圆 73">
              <a:extLst>
                <a:ext uri="{FF2B5EF4-FFF2-40B4-BE49-F238E27FC236}">
                  <a16:creationId xmlns:a16="http://schemas.microsoft.com/office/drawing/2014/main" id="{80D67416-D246-4B00-B593-E56F945FFFFD}"/>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75" name="椭圆 6">
              <a:extLst>
                <a:ext uri="{FF2B5EF4-FFF2-40B4-BE49-F238E27FC236}">
                  <a16:creationId xmlns:a16="http://schemas.microsoft.com/office/drawing/2014/main" id="{92A2E91B-AB79-4F46-9138-D6F2795BC574}"/>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76" name="TextBox 40">
            <a:extLst>
              <a:ext uri="{FF2B5EF4-FFF2-40B4-BE49-F238E27FC236}">
                <a16:creationId xmlns:a16="http://schemas.microsoft.com/office/drawing/2014/main" id="{5477A227-1CCE-4FBF-88D2-1D891713E2ED}"/>
              </a:ext>
            </a:extLst>
          </p:cNvPr>
          <p:cNvSpPr txBox="1"/>
          <p:nvPr/>
        </p:nvSpPr>
        <p:spPr>
          <a:xfrm>
            <a:off x="1250163" y="6020998"/>
            <a:ext cx="7186214" cy="408940"/>
          </a:xfrm>
          <a:prstGeom prst="rect">
            <a:avLst/>
          </a:prstGeom>
          <a:noFill/>
        </p:spPr>
        <p:txBody>
          <a:bodyPr rtlCol="0" wrap="square">
            <a:spAutoFit/>
          </a:bodyPr>
          <a:lstStyle/>
          <a:p>
            <a:pPr algn="l" defTabSz="1218987" eaLnBrk="1" fontAlgn="auto" hangingPunct="1" indent="0" latinLnBrk="0" lvl="0" marL="0" marR="0" rtl="0">
              <a:lnSpc>
                <a:spcPts val="25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C00000"/>
                </a:solidFill>
                <a:effectLst/>
                <a:uLnTx/>
                <a:uFillTx/>
                <a:cs typeface="+mn-ea"/>
                <a:sym typeface="+mn-lt"/>
              </a:rPr>
              <a:t>对推进国家治理体系和治理能力现代化</a:t>
            </a:r>
          </a:p>
        </p:txBody>
      </p:sp>
      <p:pic>
        <p:nvPicPr>
          <p:cNvPr id="16" name="图片 15">
            <a:extLst>
              <a:ext uri="{FF2B5EF4-FFF2-40B4-BE49-F238E27FC236}">
                <a16:creationId xmlns:a16="http://schemas.microsoft.com/office/drawing/2014/main" id="{14AF9228-2E95-4883-82C8-74ACDCFB98A4}"/>
              </a:ext>
            </a:extLst>
          </p:cNvPr>
          <p:cNvPicPr>
            <a:picLocks noChangeAspect="1"/>
          </p:cNvPicPr>
          <p:nvPr/>
        </p:nvPicPr>
        <p:blipFill>
          <a:blip r:embed="rId2">
            <a:extLst>
              <a:ext uri="{28A0092B-C50C-407E-A947-70E740481C1C}">
                <a14:useLocalDpi val="0"/>
              </a:ext>
            </a:extLst>
          </a:blip>
          <a:stretch>
            <a:fillRect/>
          </a:stretch>
        </p:blipFill>
        <p:spPr>
          <a:xfrm flipH="1">
            <a:off x="7995362" y="2696765"/>
            <a:ext cx="3854376" cy="3995753"/>
          </a:xfrm>
          <a:prstGeom prst="rect">
            <a:avLst/>
          </a:prstGeom>
        </p:spPr>
      </p:pic>
    </p:spTree>
    <p:extLst>
      <p:ext uri="{BB962C8B-B14F-4D97-AF65-F5344CB8AC3E}">
        <p14:creationId val="72948038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700" fill="hold" id="7"/>
                                        <p:tgtEl>
                                          <p:spTgt spid="54"/>
                                        </p:tgtEl>
                                        <p:attrNameLst>
                                          <p:attrName>ppt_w</p:attrName>
                                        </p:attrNameLst>
                                      </p:cBhvr>
                                      <p:tavLst>
                                        <p:tav tm="0">
                                          <p:val>
                                            <p:fltVal val="0"/>
                                          </p:val>
                                        </p:tav>
                                        <p:tav tm="100000">
                                          <p:val>
                                            <p:strVal val="#ppt_w"/>
                                          </p:val>
                                        </p:tav>
                                      </p:tavLst>
                                    </p:anim>
                                    <p:anim calcmode="lin" valueType="num">
                                      <p:cBhvr>
                                        <p:cTn dur="700" fill="hold" id="8"/>
                                        <p:tgtEl>
                                          <p:spTgt spid="54"/>
                                        </p:tgtEl>
                                        <p:attrNameLst>
                                          <p:attrName>ppt_h</p:attrName>
                                        </p:attrNameLst>
                                      </p:cBhvr>
                                      <p:tavLst>
                                        <p:tav tm="0">
                                          <p:val>
                                            <p:fltVal val="0"/>
                                          </p:val>
                                        </p:tav>
                                        <p:tav tm="100000">
                                          <p:val>
                                            <p:strVal val="#ppt_h"/>
                                          </p:val>
                                        </p:tav>
                                      </p:tavLst>
                                    </p:anim>
                                    <p:animEffect filter="fade" transition="in">
                                      <p:cBhvr>
                                        <p:cTn dur="700" id="9"/>
                                        <p:tgtEl>
                                          <p:spTgt spid="54"/>
                                        </p:tgtEl>
                                      </p:cBhvr>
                                    </p:animEffect>
                                  </p:childTnLst>
                                </p:cTn>
                              </p:par>
                            </p:childTnLst>
                          </p:cTn>
                        </p:par>
                        <p:par>
                          <p:cTn fill="hold" id="10" nodeType="afterGroup">
                            <p:stCondLst>
                              <p:cond delay="700"/>
                            </p:stCondLst>
                            <p:childTnLst>
                              <p:par>
                                <p:cTn fill="hold" grpId="0" id="11" nodeType="afterEffect" presetClass="entr" presetID="12" presetSubtype="4">
                                  <p:stCondLst>
                                    <p:cond delay="0"/>
                                  </p:stCondLst>
                                  <p:childTnLst>
                                    <p:set>
                                      <p:cBhvr>
                                        <p:cTn dur="1" fill="hold" id="12">
                                          <p:stCondLst>
                                            <p:cond delay="0"/>
                                          </p:stCondLst>
                                        </p:cTn>
                                        <p:tgtEl>
                                          <p:spTgt spid="58"/>
                                        </p:tgtEl>
                                        <p:attrNameLst>
                                          <p:attrName>style.visibility</p:attrName>
                                        </p:attrNameLst>
                                      </p:cBhvr>
                                      <p:to>
                                        <p:strVal val="visible"/>
                                      </p:to>
                                    </p:set>
                                    <p:anim calcmode="lin" valueType="num">
                                      <p:cBhvr additive="base">
                                        <p:cTn dur="1000" id="13"/>
                                        <p:tgtEl>
                                          <p:spTgt spid="58"/>
                                        </p:tgtEl>
                                        <p:attrNameLst>
                                          <p:attrName>ppt_y</p:attrName>
                                        </p:attrNameLst>
                                      </p:cBhvr>
                                      <p:tavLst>
                                        <p:tav tm="0">
                                          <p:val>
                                            <p:strVal val="#ppt_y+#ppt_h*1.125000"/>
                                          </p:val>
                                        </p:tav>
                                        <p:tav tm="100000">
                                          <p:val>
                                            <p:strVal val="#ppt_y"/>
                                          </p:val>
                                        </p:tav>
                                      </p:tavLst>
                                    </p:anim>
                                    <p:animEffect filter="wipe(up)" transition="in">
                                      <p:cBhvr>
                                        <p:cTn dur="1000" id="14"/>
                                        <p:tgtEl>
                                          <p:spTgt spid="58"/>
                                        </p:tgtEl>
                                      </p:cBhvr>
                                    </p:animEffect>
                                  </p:childTnLst>
                                </p:cTn>
                              </p:par>
                            </p:childTnLst>
                          </p:cTn>
                        </p:par>
                        <p:par>
                          <p:cTn fill="hold" id="15" nodeType="afterGroup">
                            <p:stCondLst>
                              <p:cond delay="1700"/>
                            </p:stCondLst>
                            <p:childTnLst>
                              <p:par>
                                <p:cTn fill="hold" id="16" nodeType="afterEffect" presetClass="entr" presetID="22" presetSubtype="8">
                                  <p:stCondLst>
                                    <p:cond delay="0"/>
                                  </p:stCondLst>
                                  <p:childTnLst>
                                    <p:set>
                                      <p:cBhvr>
                                        <p:cTn dur="1" fill="hold" id="17">
                                          <p:stCondLst>
                                            <p:cond delay="0"/>
                                          </p:stCondLst>
                                        </p:cTn>
                                        <p:tgtEl>
                                          <p:spTgt spid="59"/>
                                        </p:tgtEl>
                                        <p:attrNameLst>
                                          <p:attrName>style.visibility</p:attrName>
                                        </p:attrNameLst>
                                      </p:cBhvr>
                                      <p:to>
                                        <p:strVal val="visible"/>
                                      </p:to>
                                    </p:set>
                                    <p:animEffect filter="wipe(left)" transition="in">
                                      <p:cBhvr>
                                        <p:cTn dur="500" id="18"/>
                                        <p:tgtEl>
                                          <p:spTgt spid="59"/>
                                        </p:tgtEl>
                                      </p:cBhvr>
                                    </p:animEffect>
                                  </p:childTnLst>
                                </p:cTn>
                              </p:par>
                              <p:par>
                                <p:cTn fill="hold" grpId="0" id="19" nodeType="withEffect" presetClass="entr" presetID="23" presetSubtype="16">
                                  <p:stCondLst>
                                    <p:cond delay="0"/>
                                  </p:stCondLst>
                                  <p:iterate type="lt">
                                    <p:tmPct val="10000"/>
                                  </p:iterate>
                                  <p:childTnLst>
                                    <p:set>
                                      <p:cBhvr>
                                        <p:cTn dur="1" fill="hold" id="20">
                                          <p:stCondLst>
                                            <p:cond delay="0"/>
                                          </p:stCondLst>
                                        </p:cTn>
                                        <p:tgtEl>
                                          <p:spTgt spid="60"/>
                                        </p:tgtEl>
                                        <p:attrNameLst>
                                          <p:attrName>style.visibility</p:attrName>
                                        </p:attrNameLst>
                                      </p:cBhvr>
                                      <p:to>
                                        <p:strVal val="visible"/>
                                      </p:to>
                                    </p:set>
                                    <p:anim calcmode="lin" valueType="num">
                                      <p:cBhvr>
                                        <p:cTn dur="200" fill="hold" id="21"/>
                                        <p:tgtEl>
                                          <p:spTgt spid="60"/>
                                        </p:tgtEl>
                                        <p:attrNameLst>
                                          <p:attrName>ppt_w</p:attrName>
                                        </p:attrNameLst>
                                      </p:cBhvr>
                                      <p:tavLst>
                                        <p:tav tm="0">
                                          <p:val>
                                            <p:fltVal val="0"/>
                                          </p:val>
                                        </p:tav>
                                        <p:tav tm="100000">
                                          <p:val>
                                            <p:strVal val="#ppt_w"/>
                                          </p:val>
                                        </p:tav>
                                      </p:tavLst>
                                    </p:anim>
                                    <p:anim calcmode="lin" valueType="num">
                                      <p:cBhvr>
                                        <p:cTn dur="200" fill="hold" id="22"/>
                                        <p:tgtEl>
                                          <p:spTgt spid="60"/>
                                        </p:tgtEl>
                                        <p:attrNameLst>
                                          <p:attrName>ppt_h</p:attrName>
                                        </p:attrNameLst>
                                      </p:cBhvr>
                                      <p:tavLst>
                                        <p:tav tm="0">
                                          <p:val>
                                            <p:fltVal val="0"/>
                                          </p:val>
                                        </p:tav>
                                        <p:tav tm="100000">
                                          <p:val>
                                            <p:strVal val="#ppt_h"/>
                                          </p:val>
                                        </p:tav>
                                      </p:tavLst>
                                    </p:anim>
                                  </p:childTnLst>
                                </p:cTn>
                              </p:par>
                            </p:childTnLst>
                          </p:cTn>
                        </p:par>
                        <p:par>
                          <p:cTn fill="hold" id="23" nodeType="afterGroup">
                            <p:stCondLst>
                              <p:cond delay="2200"/>
                            </p:stCondLst>
                            <p:childTnLst>
                              <p:par>
                                <p:cTn fill="hold" id="24" nodeType="afterEffect" presetClass="entr" presetID="53" presetSubtype="0">
                                  <p:stCondLst>
                                    <p:cond delay="0"/>
                                  </p:stCondLst>
                                  <p:childTnLst>
                                    <p:set>
                                      <p:cBhvr>
                                        <p:cTn dur="1" fill="hold" id="25">
                                          <p:stCondLst>
                                            <p:cond delay="0"/>
                                          </p:stCondLst>
                                        </p:cTn>
                                        <p:tgtEl>
                                          <p:spTgt spid="61"/>
                                        </p:tgtEl>
                                        <p:attrNameLst>
                                          <p:attrName>style.visibility</p:attrName>
                                        </p:attrNameLst>
                                      </p:cBhvr>
                                      <p:to>
                                        <p:strVal val="visible"/>
                                      </p:to>
                                    </p:set>
                                    <p:anim calcmode="lin" valueType="num">
                                      <p:cBhvr>
                                        <p:cTn dur="500" fill="hold" id="26"/>
                                        <p:tgtEl>
                                          <p:spTgt spid="61"/>
                                        </p:tgtEl>
                                        <p:attrNameLst>
                                          <p:attrName>ppt_w</p:attrName>
                                        </p:attrNameLst>
                                      </p:cBhvr>
                                      <p:tavLst>
                                        <p:tav tm="0">
                                          <p:val>
                                            <p:fltVal val="0"/>
                                          </p:val>
                                        </p:tav>
                                        <p:tav tm="100000">
                                          <p:val>
                                            <p:strVal val="#ppt_w"/>
                                          </p:val>
                                        </p:tav>
                                      </p:tavLst>
                                    </p:anim>
                                    <p:anim calcmode="lin" valueType="num">
                                      <p:cBhvr>
                                        <p:cTn dur="500" fill="hold" id="27"/>
                                        <p:tgtEl>
                                          <p:spTgt spid="61"/>
                                        </p:tgtEl>
                                        <p:attrNameLst>
                                          <p:attrName>ppt_h</p:attrName>
                                        </p:attrNameLst>
                                      </p:cBhvr>
                                      <p:tavLst>
                                        <p:tav tm="0">
                                          <p:val>
                                            <p:fltVal val="0"/>
                                          </p:val>
                                        </p:tav>
                                        <p:tav tm="100000">
                                          <p:val>
                                            <p:strVal val="#ppt_h"/>
                                          </p:val>
                                        </p:tav>
                                      </p:tavLst>
                                    </p:anim>
                                    <p:animEffect filter="fade" transition="in">
                                      <p:cBhvr>
                                        <p:cTn dur="500" id="28"/>
                                        <p:tgtEl>
                                          <p:spTgt spid="6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64"/>
                                        </p:tgtEl>
                                        <p:attrNameLst>
                                          <p:attrName>style.visibility</p:attrName>
                                        </p:attrNameLst>
                                      </p:cBhvr>
                                      <p:to>
                                        <p:strVal val="visible"/>
                                      </p:to>
                                    </p:set>
                                    <p:animEffect filter="fade" transition="in">
                                      <p:cBhvr>
                                        <p:cTn dur="500" id="31"/>
                                        <p:tgtEl>
                                          <p:spTgt spid="64"/>
                                        </p:tgtEl>
                                      </p:cBhvr>
                                    </p:animEffect>
                                  </p:childTnLst>
                                </p:cTn>
                              </p:par>
                            </p:childTnLst>
                          </p:cTn>
                        </p:par>
                        <p:par>
                          <p:cTn fill="hold" id="32" nodeType="afterGroup">
                            <p:stCondLst>
                              <p:cond delay="2700"/>
                            </p:stCondLst>
                            <p:childTnLst>
                              <p:par>
                                <p:cTn fill="hold" id="33" nodeType="afterEffect" presetClass="entr" presetID="53" presetSubtype="0">
                                  <p:stCondLst>
                                    <p:cond delay="0"/>
                                  </p:stCondLst>
                                  <p:childTnLst>
                                    <p:set>
                                      <p:cBhvr>
                                        <p:cTn dur="1" fill="hold" id="34">
                                          <p:stCondLst>
                                            <p:cond delay="0"/>
                                          </p:stCondLst>
                                        </p:cTn>
                                        <p:tgtEl>
                                          <p:spTgt spid="65"/>
                                        </p:tgtEl>
                                        <p:attrNameLst>
                                          <p:attrName>style.visibility</p:attrName>
                                        </p:attrNameLst>
                                      </p:cBhvr>
                                      <p:to>
                                        <p:strVal val="visible"/>
                                      </p:to>
                                    </p:set>
                                    <p:anim calcmode="lin" valueType="num">
                                      <p:cBhvr>
                                        <p:cTn dur="500" fill="hold" id="35"/>
                                        <p:tgtEl>
                                          <p:spTgt spid="65"/>
                                        </p:tgtEl>
                                        <p:attrNameLst>
                                          <p:attrName>ppt_w</p:attrName>
                                        </p:attrNameLst>
                                      </p:cBhvr>
                                      <p:tavLst>
                                        <p:tav tm="0">
                                          <p:val>
                                            <p:fltVal val="0"/>
                                          </p:val>
                                        </p:tav>
                                        <p:tav tm="100000">
                                          <p:val>
                                            <p:strVal val="#ppt_w"/>
                                          </p:val>
                                        </p:tav>
                                      </p:tavLst>
                                    </p:anim>
                                    <p:anim calcmode="lin" valueType="num">
                                      <p:cBhvr>
                                        <p:cTn dur="500" fill="hold" id="36"/>
                                        <p:tgtEl>
                                          <p:spTgt spid="65"/>
                                        </p:tgtEl>
                                        <p:attrNameLst>
                                          <p:attrName>ppt_h</p:attrName>
                                        </p:attrNameLst>
                                      </p:cBhvr>
                                      <p:tavLst>
                                        <p:tav tm="0">
                                          <p:val>
                                            <p:fltVal val="0"/>
                                          </p:val>
                                        </p:tav>
                                        <p:tav tm="100000">
                                          <p:val>
                                            <p:strVal val="#ppt_h"/>
                                          </p:val>
                                        </p:tav>
                                      </p:tavLst>
                                    </p:anim>
                                    <p:animEffect filter="fade" transition="in">
                                      <p:cBhvr>
                                        <p:cTn dur="500" id="37"/>
                                        <p:tgtEl>
                                          <p:spTgt spid="6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68"/>
                                        </p:tgtEl>
                                        <p:attrNameLst>
                                          <p:attrName>style.visibility</p:attrName>
                                        </p:attrNameLst>
                                      </p:cBhvr>
                                      <p:to>
                                        <p:strVal val="visible"/>
                                      </p:to>
                                    </p:set>
                                    <p:animEffect filter="fade" transition="in">
                                      <p:cBhvr>
                                        <p:cTn dur="500" id="40"/>
                                        <p:tgtEl>
                                          <p:spTgt spid="68"/>
                                        </p:tgtEl>
                                      </p:cBhvr>
                                    </p:animEffect>
                                  </p:childTnLst>
                                </p:cTn>
                              </p:par>
                            </p:childTnLst>
                          </p:cTn>
                        </p:par>
                        <p:par>
                          <p:cTn fill="hold" id="41" nodeType="afterGroup">
                            <p:stCondLst>
                              <p:cond delay="3200"/>
                            </p:stCondLst>
                            <p:childTnLst>
                              <p:par>
                                <p:cTn fill="hold" id="42" nodeType="afterEffect" presetClass="entr" presetID="53" presetSubtype="0">
                                  <p:stCondLst>
                                    <p:cond delay="0"/>
                                  </p:stCondLst>
                                  <p:childTnLst>
                                    <p:set>
                                      <p:cBhvr>
                                        <p:cTn dur="1" fill="hold" id="43">
                                          <p:stCondLst>
                                            <p:cond delay="0"/>
                                          </p:stCondLst>
                                        </p:cTn>
                                        <p:tgtEl>
                                          <p:spTgt spid="69"/>
                                        </p:tgtEl>
                                        <p:attrNameLst>
                                          <p:attrName>style.visibility</p:attrName>
                                        </p:attrNameLst>
                                      </p:cBhvr>
                                      <p:to>
                                        <p:strVal val="visible"/>
                                      </p:to>
                                    </p:set>
                                    <p:anim calcmode="lin" valueType="num">
                                      <p:cBhvr>
                                        <p:cTn dur="500" fill="hold" id="44"/>
                                        <p:tgtEl>
                                          <p:spTgt spid="69"/>
                                        </p:tgtEl>
                                        <p:attrNameLst>
                                          <p:attrName>ppt_w</p:attrName>
                                        </p:attrNameLst>
                                      </p:cBhvr>
                                      <p:tavLst>
                                        <p:tav tm="0">
                                          <p:val>
                                            <p:fltVal val="0"/>
                                          </p:val>
                                        </p:tav>
                                        <p:tav tm="100000">
                                          <p:val>
                                            <p:strVal val="#ppt_w"/>
                                          </p:val>
                                        </p:tav>
                                      </p:tavLst>
                                    </p:anim>
                                    <p:anim calcmode="lin" valueType="num">
                                      <p:cBhvr>
                                        <p:cTn dur="500" fill="hold" id="45"/>
                                        <p:tgtEl>
                                          <p:spTgt spid="69"/>
                                        </p:tgtEl>
                                        <p:attrNameLst>
                                          <p:attrName>ppt_h</p:attrName>
                                        </p:attrNameLst>
                                      </p:cBhvr>
                                      <p:tavLst>
                                        <p:tav tm="0">
                                          <p:val>
                                            <p:fltVal val="0"/>
                                          </p:val>
                                        </p:tav>
                                        <p:tav tm="100000">
                                          <p:val>
                                            <p:strVal val="#ppt_h"/>
                                          </p:val>
                                        </p:tav>
                                      </p:tavLst>
                                    </p:anim>
                                    <p:animEffect filter="fade" transition="in">
                                      <p:cBhvr>
                                        <p:cTn dur="500" id="46"/>
                                        <p:tgtEl>
                                          <p:spTgt spid="6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72"/>
                                        </p:tgtEl>
                                        <p:attrNameLst>
                                          <p:attrName>style.visibility</p:attrName>
                                        </p:attrNameLst>
                                      </p:cBhvr>
                                      <p:to>
                                        <p:strVal val="visible"/>
                                      </p:to>
                                    </p:set>
                                    <p:animEffect filter="fade" transition="in">
                                      <p:cBhvr>
                                        <p:cTn dur="500" id="49"/>
                                        <p:tgtEl>
                                          <p:spTgt spid="72"/>
                                        </p:tgtEl>
                                      </p:cBhvr>
                                    </p:animEffect>
                                  </p:childTnLst>
                                </p:cTn>
                              </p:par>
                            </p:childTnLst>
                          </p:cTn>
                        </p:par>
                        <p:par>
                          <p:cTn fill="hold" id="50" nodeType="afterGroup">
                            <p:stCondLst>
                              <p:cond delay="3700"/>
                            </p:stCondLst>
                            <p:childTnLst>
                              <p:par>
                                <p:cTn fill="hold" id="51" nodeType="afterEffect" presetClass="entr" presetID="53" presetSubtype="0">
                                  <p:stCondLst>
                                    <p:cond delay="0"/>
                                  </p:stCondLst>
                                  <p:childTnLst>
                                    <p:set>
                                      <p:cBhvr>
                                        <p:cTn dur="1" fill="hold" id="52">
                                          <p:stCondLst>
                                            <p:cond delay="0"/>
                                          </p:stCondLst>
                                        </p:cTn>
                                        <p:tgtEl>
                                          <p:spTgt spid="73"/>
                                        </p:tgtEl>
                                        <p:attrNameLst>
                                          <p:attrName>style.visibility</p:attrName>
                                        </p:attrNameLst>
                                      </p:cBhvr>
                                      <p:to>
                                        <p:strVal val="visible"/>
                                      </p:to>
                                    </p:set>
                                    <p:anim calcmode="lin" valueType="num">
                                      <p:cBhvr>
                                        <p:cTn dur="500" fill="hold" id="53"/>
                                        <p:tgtEl>
                                          <p:spTgt spid="73"/>
                                        </p:tgtEl>
                                        <p:attrNameLst>
                                          <p:attrName>ppt_w</p:attrName>
                                        </p:attrNameLst>
                                      </p:cBhvr>
                                      <p:tavLst>
                                        <p:tav tm="0">
                                          <p:val>
                                            <p:fltVal val="0"/>
                                          </p:val>
                                        </p:tav>
                                        <p:tav tm="100000">
                                          <p:val>
                                            <p:strVal val="#ppt_w"/>
                                          </p:val>
                                        </p:tav>
                                      </p:tavLst>
                                    </p:anim>
                                    <p:anim calcmode="lin" valueType="num">
                                      <p:cBhvr>
                                        <p:cTn dur="500" fill="hold" id="54"/>
                                        <p:tgtEl>
                                          <p:spTgt spid="73"/>
                                        </p:tgtEl>
                                        <p:attrNameLst>
                                          <p:attrName>ppt_h</p:attrName>
                                        </p:attrNameLst>
                                      </p:cBhvr>
                                      <p:tavLst>
                                        <p:tav tm="0">
                                          <p:val>
                                            <p:fltVal val="0"/>
                                          </p:val>
                                        </p:tav>
                                        <p:tav tm="100000">
                                          <p:val>
                                            <p:strVal val="#ppt_h"/>
                                          </p:val>
                                        </p:tav>
                                      </p:tavLst>
                                    </p:anim>
                                    <p:animEffect filter="fade" transition="in">
                                      <p:cBhvr>
                                        <p:cTn dur="500" id="55"/>
                                        <p:tgtEl>
                                          <p:spTgt spid="73"/>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76"/>
                                        </p:tgtEl>
                                        <p:attrNameLst>
                                          <p:attrName>style.visibility</p:attrName>
                                        </p:attrNameLst>
                                      </p:cBhvr>
                                      <p:to>
                                        <p:strVal val="visible"/>
                                      </p:to>
                                    </p:set>
                                    <p:animEffect filter="fade" transition="in">
                                      <p:cBhvr>
                                        <p:cTn dur="500" id="58"/>
                                        <p:tgtEl>
                                          <p:spTgt spid="76"/>
                                        </p:tgtEl>
                                      </p:cBhvr>
                                    </p:animEffect>
                                  </p:childTnLst>
                                </p:cTn>
                              </p:par>
                            </p:childTnLst>
                          </p:cTn>
                        </p:par>
                        <p:par>
                          <p:cTn fill="hold" id="59" nodeType="afterGroup">
                            <p:stCondLst>
                              <p:cond delay="4200"/>
                            </p:stCondLst>
                            <p:childTnLst>
                              <p:par>
                                <p:cTn fill="hold" id="60" nodeType="afterEffect" presetClass="entr" presetID="22" presetSubtype="4">
                                  <p:stCondLst>
                                    <p:cond delay="0"/>
                                  </p:stCondLst>
                                  <p:childTnLst>
                                    <p:set>
                                      <p:cBhvr>
                                        <p:cTn dur="1" fill="hold" id="61">
                                          <p:stCondLst>
                                            <p:cond delay="0"/>
                                          </p:stCondLst>
                                        </p:cTn>
                                        <p:tgtEl>
                                          <p:spTgt spid="16"/>
                                        </p:tgtEl>
                                        <p:attrNameLst>
                                          <p:attrName>style.visibility</p:attrName>
                                        </p:attrNameLst>
                                      </p:cBhvr>
                                      <p:to>
                                        <p:strVal val="visible"/>
                                      </p:to>
                                    </p:set>
                                    <p:animEffect filter="wipe(down)" transition="in">
                                      <p:cBhvr>
                                        <p:cTn dur="500" id="6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60"/>
      <p:bldP grpId="0" spid="64"/>
      <p:bldP grpId="0" spid="68"/>
      <p:bldP grpId="0" spid="72"/>
      <p:bldP grpId="0" spid="76"/>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圆角 2">
            <a:extLst>
              <a:ext uri="{FF2B5EF4-FFF2-40B4-BE49-F238E27FC236}">
                <a16:creationId xmlns:a16="http://schemas.microsoft.com/office/drawing/2014/main" id="{2ADA827A-D605-46D2-9A02-2CAF9F77D98B}"/>
              </a:ext>
            </a:extLst>
          </p:cNvPr>
          <p:cNvSpPr/>
          <p:nvPr/>
        </p:nvSpPr>
        <p:spPr>
          <a:xfrm>
            <a:off x="645731" y="2883078"/>
            <a:ext cx="6171758" cy="3077884"/>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占位符 1">
            <a:extLst>
              <a:ext uri="{FF2B5EF4-FFF2-40B4-BE49-F238E27FC236}">
                <a16:creationId xmlns:a16="http://schemas.microsoft.com/office/drawing/2014/main" id="{D3B2926E-1F00-46B0-8258-A33777ED67F7}"/>
              </a:ext>
            </a:extLst>
          </p:cNvPr>
          <p:cNvSpPr txBox="1"/>
          <p:nvPr/>
        </p:nvSpPr>
        <p:spPr>
          <a:xfrm>
            <a:off x="905102" y="3198746"/>
            <a:ext cx="5633748"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ts val="2200"/>
              </a:lnSpc>
              <a:buFont charset="2" panose="05000000000000000000" pitchFamily="2" typeface="Wingdings"/>
              <a:buChar char="l"/>
              <a:defRPr/>
            </a:pPr>
            <a:r>
              <a:rPr altLang="en-US" lang="zh-CN" sz="1600">
                <a:solidFill>
                  <a:srgbClr val="E7E6E6">
                    <a:lumMod val="25000"/>
                  </a:srgbClr>
                </a:solidFill>
                <a:cs typeface="+mn-ea"/>
                <a:sym typeface="+mn-lt"/>
              </a:rPr>
              <a:t>人格权是民事主体对其特定的人格利益享有的权利，关系到每个人的人格尊严，是民事主体最基本的权利。</a:t>
            </a:r>
          </a:p>
          <a:p>
            <a:pPr lvl="0">
              <a:lnSpc>
                <a:spcPts val="2200"/>
              </a:lnSpc>
              <a:buFont charset="2" panose="05000000000000000000" pitchFamily="2" typeface="Wingdings"/>
              <a:buChar char="l"/>
              <a:defRPr/>
            </a:pPr>
            <a:r>
              <a:rPr altLang="en-US" lang="zh-CN" sz="1600">
                <a:solidFill>
                  <a:srgbClr val="E7E6E6">
                    <a:lumMod val="25000"/>
                  </a:srgbClr>
                </a:solidFill>
                <a:cs typeface="+mn-ea"/>
                <a:sym typeface="+mn-lt"/>
              </a:rPr>
              <a:t>第四编“人格权”在现行有关法律法规和司法解释的基础上，从民事法律规范的角度规定自然人和其他民事主体人格权的内容、边界和保护方式，不涉及公民政治、社会等方面权利。</a:t>
            </a:r>
          </a:p>
        </p:txBody>
      </p:sp>
      <p:sp>
        <p:nvSpPr>
          <p:cNvPr id="5" name="矩形 4">
            <a:extLst>
              <a:ext uri="{FF2B5EF4-FFF2-40B4-BE49-F238E27FC236}">
                <a16:creationId xmlns:a16="http://schemas.microsoft.com/office/drawing/2014/main" id="{4BD4C9A5-F1DD-493B-824C-87FD9DA5E890}"/>
              </a:ext>
            </a:extLst>
          </p:cNvPr>
          <p:cNvSpPr/>
          <p:nvPr/>
        </p:nvSpPr>
        <p:spPr>
          <a:xfrm>
            <a:off x="905102" y="2236746"/>
            <a:ext cx="6096000" cy="640080"/>
          </a:xfrm>
          <a:prstGeom prst="rect">
            <a:avLst/>
          </a:prstGeom>
        </p:spPr>
        <p:txBody>
          <a:bodyPr>
            <a:spAutoFit/>
          </a:bodyPr>
          <a:lstStyle/>
          <a:p>
            <a:pPr algn="ctr" fontAlgn="base">
              <a:spcBef>
                <a:spcPct val="0"/>
              </a:spcBef>
              <a:spcAft>
                <a:spcPct val="0"/>
              </a:spcAft>
              <a:defRPr/>
            </a:pPr>
            <a:r>
              <a:rPr altLang="en-US" b="1" lang="zh-CN" sz="3600">
                <a:solidFill>
                  <a:srgbClr val="C00000"/>
                </a:solidFill>
                <a:cs typeface="+mn-ea"/>
                <a:sym typeface="+mn-lt"/>
              </a:rPr>
              <a:t>人格权共6章51条</a:t>
            </a:r>
          </a:p>
        </p:txBody>
      </p:sp>
      <p:pic>
        <p:nvPicPr>
          <p:cNvPr id="6" name="图片 5">
            <a:extLst>
              <a:ext uri="{FF2B5EF4-FFF2-40B4-BE49-F238E27FC236}">
                <a16:creationId xmlns:a16="http://schemas.microsoft.com/office/drawing/2014/main" id="{FFCCA578-A17B-4BA8-B009-4E5E10A7D93E}"/>
              </a:ext>
            </a:extLst>
          </p:cNvPr>
          <p:cNvPicPr>
            <a:picLocks noChangeAspect="1"/>
          </p:cNvPicPr>
          <p:nvPr/>
        </p:nvPicPr>
        <p:blipFill>
          <a:blip r:embed="rId2">
            <a:extLst>
              <a:ext uri="{28A0092B-C50C-407E-A947-70E740481C1C}">
                <a14:useLocalDpi val="0"/>
              </a:ext>
            </a:extLst>
          </a:blip>
          <a:stretch>
            <a:fillRect/>
          </a:stretch>
        </p:blipFill>
        <p:spPr>
          <a:xfrm flipH="1">
            <a:off x="7514081" y="1551493"/>
            <a:ext cx="4349969" cy="5201678"/>
          </a:xfrm>
          <a:prstGeom prst="rect">
            <a:avLst/>
          </a:prstGeom>
        </p:spPr>
      </p:pic>
    </p:spTree>
    <p:extLst>
      <p:ext uri="{BB962C8B-B14F-4D97-AF65-F5344CB8AC3E}">
        <p14:creationId val="4316308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par>
                                <p:cTn fill="hold" grpId="0" id="12" nodeType="withEffect" presetClass="entr" presetID="22" presetSubtype="1">
                                  <p:stCondLst>
                                    <p:cond delay="0"/>
                                  </p:stCondLst>
                                  <p:childTnLst>
                                    <p:set>
                                      <p:cBhvr>
                                        <p:cTn dur="1" fill="hold" id="13">
                                          <p:stCondLst>
                                            <p:cond delay="0"/>
                                          </p:stCondLst>
                                        </p:cTn>
                                        <p:tgtEl>
                                          <p:spTgt spid="4"/>
                                        </p:tgtEl>
                                        <p:attrNameLst>
                                          <p:attrName>style.visibility</p:attrName>
                                        </p:attrNameLst>
                                      </p:cBhvr>
                                      <p:to>
                                        <p:strVal val="visible"/>
                                      </p:to>
                                    </p:set>
                                    <p:animEffect filter="wipe(up)" transition="in">
                                      <p:cBhvr>
                                        <p:cTn dur="500" id="14"/>
                                        <p:tgtEl>
                                          <p:spTgt spid="4"/>
                                        </p:tgtEl>
                                      </p:cBhvr>
                                    </p:animEffect>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500" id="1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19">
            <a:extLst>
              <a:ext uri="{FF2B5EF4-FFF2-40B4-BE49-F238E27FC236}">
                <a16:creationId xmlns:a16="http://schemas.microsoft.com/office/drawing/2014/main" id="{CD923174-B386-4DB7-8AE6-3136F2A00619}"/>
              </a:ext>
            </a:extLst>
          </p:cNvPr>
          <p:cNvSpPr/>
          <p:nvPr/>
        </p:nvSpPr>
        <p:spPr>
          <a:xfrm>
            <a:off x="1063310" y="2280790"/>
            <a:ext cx="4653632" cy="335871"/>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FFFDFB"/>
                </a:solidFill>
                <a:effectLst/>
                <a:uLnTx/>
                <a:uFillTx/>
                <a:cs typeface="+mn-ea"/>
                <a:sym typeface="+mn-lt"/>
              </a:rPr>
              <a:t>第四编第一章规定了人格权的一般性规则</a:t>
            </a:r>
          </a:p>
        </p:txBody>
      </p:sp>
      <p:sp>
        <p:nvSpPr>
          <p:cNvPr id="4" name="矩形 3">
            <a:extLst>
              <a:ext uri="{FF2B5EF4-FFF2-40B4-BE49-F238E27FC236}">
                <a16:creationId xmlns:a16="http://schemas.microsoft.com/office/drawing/2014/main" id="{89921724-491E-4B45-A4E8-26B8DB9FC6BA}"/>
              </a:ext>
            </a:extLst>
          </p:cNvPr>
          <p:cNvSpPr/>
          <p:nvPr/>
        </p:nvSpPr>
        <p:spPr>
          <a:xfrm>
            <a:off x="887711" y="2819370"/>
            <a:ext cx="10617524" cy="3130017"/>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5" name="TextBox 42">
            <a:extLst>
              <a:ext uri="{FF2B5EF4-FFF2-40B4-BE49-F238E27FC236}">
                <a16:creationId xmlns:a16="http://schemas.microsoft.com/office/drawing/2014/main" id="{209D2A12-6516-4929-8294-66FE4DE197A4}"/>
              </a:ext>
            </a:extLst>
          </p:cNvPr>
          <p:cNvSpPr txBox="1">
            <a:spLocks noChangeArrowheads="1"/>
          </p:cNvSpPr>
          <p:nvPr/>
        </p:nvSpPr>
        <p:spPr bwMode="auto">
          <a:xfrm>
            <a:off x="1046278" y="3022080"/>
            <a:ext cx="4924572" cy="242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charset="0" panose="020b0604020202020204" pitchFamily="34" typeface="Arial"/>
                <a:ea charset="-122"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gn="just" defTabSz="914400" eaLnBrk="1" fontAlgn="auto" hangingPunct="1" indent="-285750" latinLnBrk="0" lvl="0" marL="285750" marR="0" rtl="0">
              <a:lnSpc>
                <a:spcPts val="23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latin typeface="+mn-lt"/>
                <a:ea typeface="+mn-ea"/>
                <a:cs typeface="+mn-ea"/>
                <a:sym typeface="+mn-lt"/>
              </a:rPr>
              <a:t>一是明确人格权的定义(第九百九十条)。</a:t>
            </a:r>
          </a:p>
          <a:p>
            <a:pPr algn="just" defTabSz="914400" eaLnBrk="1" fontAlgn="auto" hangingPunct="1" indent="-285750" latinLnBrk="0" lvl="0" marL="285750" marR="0" rtl="0">
              <a:lnSpc>
                <a:spcPts val="23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latin typeface="+mn-lt"/>
                <a:ea typeface="+mn-ea"/>
                <a:cs typeface="+mn-ea"/>
                <a:sym typeface="+mn-lt"/>
              </a:rPr>
              <a:t>二是规定民事主体的人格权受法律保护，人格权不得放弃、转让或者继承(第九百九十一条、第九百九十二条)。</a:t>
            </a:r>
          </a:p>
          <a:p>
            <a:pPr algn="just" defTabSz="914400" eaLnBrk="1" fontAlgn="auto" hangingPunct="1" indent="-285750" latinLnBrk="0" lvl="0" marL="285750" marR="0" rtl="0">
              <a:lnSpc>
                <a:spcPts val="23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latin typeface="+mn-lt"/>
                <a:ea typeface="+mn-ea"/>
                <a:cs typeface="+mn-ea"/>
                <a:sym typeface="+mn-lt"/>
              </a:rPr>
              <a:t>三是规定了对死者人格利益的保护(第九百九十四条)。</a:t>
            </a:r>
          </a:p>
          <a:p>
            <a:pPr algn="just" defTabSz="914400" eaLnBrk="1" fontAlgn="auto" hangingPunct="1" indent="-285750" latinLnBrk="0" lvl="0" marL="285750" marR="0" rtl="0">
              <a:lnSpc>
                <a:spcPts val="23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latin typeface="+mn-lt"/>
                <a:ea typeface="+mn-ea"/>
                <a:cs typeface="+mn-ea"/>
                <a:sym typeface="+mn-lt"/>
              </a:rPr>
              <a:t>四是明确规定人格权受到侵害后的救济方式(第九百九十五条至第一千条)。</a:t>
            </a:r>
          </a:p>
        </p:txBody>
      </p:sp>
      <p:pic>
        <p:nvPicPr>
          <p:cNvPr id="7" name="图片 6">
            <a:extLst>
              <a:ext uri="{FF2B5EF4-FFF2-40B4-BE49-F238E27FC236}">
                <a16:creationId xmlns:a16="http://schemas.microsoft.com/office/drawing/2014/main" id="{7E27A39B-CED4-46D9-B5AA-DCACF9C14FDB}"/>
              </a:ext>
            </a:extLst>
          </p:cNvPr>
          <p:cNvPicPr>
            <a:picLocks noChangeAspect="1"/>
          </p:cNvPicPr>
          <p:nvPr/>
        </p:nvPicPr>
        <p:blipFill>
          <a:blip r:embed="rId2">
            <a:extLst>
              <a:ext uri="{28A0092B-C50C-407E-A947-70E740481C1C}">
                <a14:useLocalDpi val="0"/>
              </a:ext>
            </a:extLst>
          </a:blip>
          <a:stretch>
            <a:fillRect/>
          </a:stretch>
        </p:blipFill>
        <p:spPr>
          <a:xfrm>
            <a:off x="7919495" y="3102208"/>
            <a:ext cx="2428272" cy="2564339"/>
          </a:xfrm>
          <a:prstGeom prst="rect">
            <a:avLst/>
          </a:prstGeom>
        </p:spPr>
      </p:pic>
    </p:spTree>
    <p:extLst>
      <p:ext uri="{BB962C8B-B14F-4D97-AF65-F5344CB8AC3E}">
        <p14:creationId val="371808187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4"/>
                                        </p:tgtEl>
                                        <p:attrNameLst>
                                          <p:attrName>style.visibility</p:attrName>
                                        </p:attrNameLst>
                                      </p:cBhvr>
                                      <p:to>
                                        <p:strVal val="visible"/>
                                      </p:to>
                                    </p:set>
                                    <p:animEffect filter="wheel(1)"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19">
            <a:extLst>
              <a:ext uri="{FF2B5EF4-FFF2-40B4-BE49-F238E27FC236}">
                <a16:creationId xmlns:a16="http://schemas.microsoft.com/office/drawing/2014/main" id="{CD923174-B386-4DB7-8AE6-3136F2A00619}"/>
              </a:ext>
            </a:extLst>
          </p:cNvPr>
          <p:cNvSpPr/>
          <p:nvPr/>
        </p:nvSpPr>
        <p:spPr>
          <a:xfrm>
            <a:off x="887711" y="1887065"/>
            <a:ext cx="6471809" cy="753137"/>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lang="zh-CN">
                <a:solidFill>
                  <a:srgbClr val="FFFDFB"/>
                </a:solidFill>
                <a:cs typeface="+mn-ea"/>
                <a:sym typeface="+mn-lt"/>
              </a:rPr>
              <a:t>第四编第二章规定了生命权、身体权和健康权的具体内容</a:t>
            </a:r>
          </a:p>
          <a:p>
            <a:pPr algn="ctr" lvl="0">
              <a:defRPr/>
            </a:pPr>
            <a:r>
              <a:rPr altLang="en-US" lang="zh-CN">
                <a:solidFill>
                  <a:srgbClr val="FFFDFB"/>
                </a:solidFill>
                <a:cs typeface="+mn-ea"/>
                <a:sym typeface="+mn-lt"/>
              </a:rPr>
              <a:t>并对实践中社会比较关注的有关问题作了有针对性的规定</a:t>
            </a:r>
          </a:p>
        </p:txBody>
      </p:sp>
      <p:sp>
        <p:nvSpPr>
          <p:cNvPr id="4" name="矩形 3">
            <a:extLst>
              <a:ext uri="{FF2B5EF4-FFF2-40B4-BE49-F238E27FC236}">
                <a16:creationId xmlns:a16="http://schemas.microsoft.com/office/drawing/2014/main" id="{89921724-491E-4B45-A4E8-26B8DB9FC6BA}"/>
              </a:ext>
            </a:extLst>
          </p:cNvPr>
          <p:cNvSpPr/>
          <p:nvPr/>
        </p:nvSpPr>
        <p:spPr>
          <a:xfrm>
            <a:off x="887711" y="2819370"/>
            <a:ext cx="10617524" cy="3130017"/>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5" name="TextBox 42">
            <a:extLst>
              <a:ext uri="{FF2B5EF4-FFF2-40B4-BE49-F238E27FC236}">
                <a16:creationId xmlns:a16="http://schemas.microsoft.com/office/drawing/2014/main" id="{209D2A12-6516-4929-8294-66FE4DE197A4}"/>
              </a:ext>
            </a:extLst>
          </p:cNvPr>
          <p:cNvSpPr txBox="1">
            <a:spLocks noChangeArrowheads="1"/>
          </p:cNvSpPr>
          <p:nvPr/>
        </p:nvSpPr>
        <p:spPr bwMode="auto">
          <a:xfrm>
            <a:off x="1046278" y="3022080"/>
            <a:ext cx="6569864" cy="2491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charset="0" panose="020b0604020202020204" pitchFamily="34" typeface="Arial"/>
                <a:ea charset="-122"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gn="just" indent="-285750" lvl="0" marL="285750">
              <a:lnSpc>
                <a:spcPts val="2700"/>
              </a:lnSpc>
              <a:spcBef>
                <a:spcPct val="0"/>
              </a:spcBef>
              <a:buFont charset="2" panose="05000000000000000000" pitchFamily="2" typeface="Wingdings"/>
              <a:buChar char="l"/>
              <a:defRPr/>
            </a:pPr>
            <a:r>
              <a:rPr altLang="en-US" lang="zh-CN" sz="1600">
                <a:solidFill>
                  <a:schemeClr val="tx1"/>
                </a:solidFill>
                <a:cs typeface="+mn-ea"/>
                <a:sym typeface="+mn-lt"/>
              </a:rPr>
              <a:t>一是为促进医疗卫生事业的发展，鼓励遗体捐献的善行义举，草案吸收行政法规的相关规定，确立器官捐献的基本规则(第一千零六条)。</a:t>
            </a:r>
          </a:p>
          <a:p>
            <a:pPr algn="just" indent="-285750" lvl="0" marL="285750">
              <a:lnSpc>
                <a:spcPts val="2700"/>
              </a:lnSpc>
              <a:spcBef>
                <a:spcPct val="0"/>
              </a:spcBef>
              <a:buFont charset="2" panose="05000000000000000000" pitchFamily="2" typeface="Wingdings"/>
              <a:buChar char="l"/>
              <a:defRPr/>
            </a:pPr>
            <a:r>
              <a:rPr altLang="en-US" lang="zh-CN" sz="1600">
                <a:solidFill>
                  <a:schemeClr val="tx1"/>
                </a:solidFill>
                <a:cs typeface="+mn-ea"/>
                <a:sym typeface="+mn-lt"/>
              </a:rPr>
              <a:t>二是为规范与人体基因、人体胚胎等有关的医学和科研活动，明确从事此类活动应遵守的规则(第一千零九条)。</a:t>
            </a:r>
          </a:p>
          <a:p>
            <a:pPr algn="just" indent="-285750" lvl="0" marL="285750">
              <a:lnSpc>
                <a:spcPts val="2700"/>
              </a:lnSpc>
              <a:spcBef>
                <a:spcPct val="0"/>
              </a:spcBef>
              <a:buFont charset="2" panose="05000000000000000000" pitchFamily="2" typeface="Wingdings"/>
              <a:buChar char="l"/>
              <a:defRPr/>
            </a:pPr>
            <a:r>
              <a:rPr altLang="en-US" lang="zh-CN" sz="1600">
                <a:solidFill>
                  <a:schemeClr val="tx1"/>
                </a:solidFill>
                <a:cs typeface="+mn-ea"/>
                <a:sym typeface="+mn-lt"/>
              </a:rPr>
              <a:t>三是近年来，性骚扰问题引起社会较大关注，草案在总结既有立法和司法实践经验的基础上，规定了性骚扰的认定标准，以及机关、企业、学校等单位防止和制止性骚扰的义务(第一千零一十条)。</a:t>
            </a:r>
          </a:p>
        </p:txBody>
      </p:sp>
      <p:pic>
        <p:nvPicPr>
          <p:cNvPr id="7" name="图片 6">
            <a:extLst>
              <a:ext uri="{FF2B5EF4-FFF2-40B4-BE49-F238E27FC236}">
                <a16:creationId xmlns:a16="http://schemas.microsoft.com/office/drawing/2014/main" id="{7E27A39B-CED4-46D9-B5AA-DCACF9C14FDB}"/>
              </a:ext>
            </a:extLst>
          </p:cNvPr>
          <p:cNvPicPr>
            <a:picLocks noChangeAspect="1"/>
          </p:cNvPicPr>
          <p:nvPr/>
        </p:nvPicPr>
        <p:blipFill>
          <a:blip r:embed="rId2">
            <a:extLst>
              <a:ext uri="{28A0092B-C50C-407E-A947-70E740481C1C}">
                <a14:useLocalDpi val="0"/>
              </a:ext>
            </a:extLst>
          </a:blip>
          <a:stretch>
            <a:fillRect/>
          </a:stretch>
        </p:blipFill>
        <p:spPr>
          <a:xfrm>
            <a:off x="8346552" y="3022080"/>
            <a:ext cx="2428272" cy="2526793"/>
          </a:xfrm>
          <a:prstGeom prst="rect">
            <a:avLst/>
          </a:prstGeom>
        </p:spPr>
      </p:pic>
    </p:spTree>
    <p:extLst>
      <p:ext uri="{BB962C8B-B14F-4D97-AF65-F5344CB8AC3E}">
        <p14:creationId val="155375925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4"/>
                                        </p:tgtEl>
                                        <p:attrNameLst>
                                          <p:attrName>style.visibility</p:attrName>
                                        </p:attrNameLst>
                                      </p:cBhvr>
                                      <p:to>
                                        <p:strVal val="visible"/>
                                      </p:to>
                                    </p:set>
                                    <p:animEffect filter="wheel(1)"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19">
            <a:extLst>
              <a:ext uri="{FF2B5EF4-FFF2-40B4-BE49-F238E27FC236}">
                <a16:creationId xmlns:a16="http://schemas.microsoft.com/office/drawing/2014/main" id="{CD923174-B386-4DB7-8AE6-3136F2A00619}"/>
              </a:ext>
            </a:extLst>
          </p:cNvPr>
          <p:cNvSpPr/>
          <p:nvPr/>
        </p:nvSpPr>
        <p:spPr>
          <a:xfrm>
            <a:off x="887711" y="1887065"/>
            <a:ext cx="4471367" cy="753137"/>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457200" lvl="0">
              <a:defRPr/>
            </a:pPr>
            <a:r>
              <a:rPr altLang="en-US" b="1" lang="zh-CN" sz="3200">
                <a:ln w="19050">
                  <a:noFill/>
                </a:ln>
                <a:solidFill>
                  <a:schemeClr val="bg1"/>
                </a:solidFill>
                <a:cs typeface="+mn-ea"/>
                <a:sym typeface="+mn-lt"/>
              </a:rPr>
              <a:t>关于姓名权和名称权</a:t>
            </a:r>
          </a:p>
        </p:txBody>
      </p:sp>
      <p:sp>
        <p:nvSpPr>
          <p:cNvPr id="4" name="矩形 3">
            <a:extLst>
              <a:ext uri="{FF2B5EF4-FFF2-40B4-BE49-F238E27FC236}">
                <a16:creationId xmlns:a16="http://schemas.microsoft.com/office/drawing/2014/main" id="{89921724-491E-4B45-A4E8-26B8DB9FC6BA}"/>
              </a:ext>
            </a:extLst>
          </p:cNvPr>
          <p:cNvSpPr/>
          <p:nvPr/>
        </p:nvSpPr>
        <p:spPr>
          <a:xfrm>
            <a:off x="887711" y="2819370"/>
            <a:ext cx="10617524" cy="3130017"/>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5" name="TextBox 42">
            <a:extLst>
              <a:ext uri="{FF2B5EF4-FFF2-40B4-BE49-F238E27FC236}">
                <a16:creationId xmlns:a16="http://schemas.microsoft.com/office/drawing/2014/main" id="{209D2A12-6516-4929-8294-66FE4DE197A4}"/>
              </a:ext>
            </a:extLst>
          </p:cNvPr>
          <p:cNvSpPr txBox="1">
            <a:spLocks noChangeArrowheads="1"/>
          </p:cNvSpPr>
          <p:nvPr/>
        </p:nvSpPr>
        <p:spPr bwMode="auto">
          <a:xfrm>
            <a:off x="1046277" y="3158850"/>
            <a:ext cx="6569864" cy="212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charset="0" panose="020b0604020202020204" pitchFamily="34" typeface="Arial"/>
                <a:ea charset="-122"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defTabSz="912813" fontAlgn="base">
              <a:lnSpc>
                <a:spcPts val="2000"/>
              </a:lnSpc>
              <a:spcBef>
                <a:spcPct val="0"/>
              </a:spcBef>
              <a:spcAft>
                <a:spcPts val="500"/>
              </a:spcAft>
              <a:defRPr/>
            </a:pPr>
            <a:r>
              <a:rPr altLang="en-US" lang="zh-CN" sz="1600">
                <a:solidFill>
                  <a:schemeClr val="tx1"/>
                </a:solidFill>
                <a:cs typeface="+mn-ea"/>
                <a:sym typeface="+mn-lt"/>
              </a:rPr>
              <a:t>第四编第三章规定了姓名权、名称权的具体内容，并对民事主体尊重保护他人姓名权、名称权的基本义务作了规定</a:t>
            </a:r>
          </a:p>
          <a:p>
            <a:pPr defTabSz="912813" fontAlgn="base">
              <a:lnSpc>
                <a:spcPts val="2000"/>
              </a:lnSpc>
              <a:spcBef>
                <a:spcPct val="0"/>
              </a:spcBef>
              <a:spcAft>
                <a:spcPts val="500"/>
              </a:spcAft>
              <a:defRPr/>
            </a:pPr>
            <a:r>
              <a:rPr altLang="en-US" lang="zh-CN" sz="1600">
                <a:solidFill>
                  <a:schemeClr val="tx1"/>
                </a:solidFill>
                <a:cs typeface="+mn-ea"/>
                <a:sym typeface="+mn-lt"/>
              </a:rPr>
              <a:t>第一千零一十五条</a:t>
            </a:r>
          </a:p>
          <a:p>
            <a:pPr defTabSz="912813" fontAlgn="base">
              <a:lnSpc>
                <a:spcPts val="2000"/>
              </a:lnSpc>
              <a:spcBef>
                <a:spcPct val="0"/>
              </a:spcBef>
              <a:spcAft>
                <a:spcPts val="500"/>
              </a:spcAft>
              <a:defRPr/>
            </a:pPr>
            <a:r>
              <a:rPr altLang="en-US" lang="zh-CN" sz="1600">
                <a:solidFill>
                  <a:schemeClr val="tx1"/>
                </a:solidFill>
                <a:cs typeface="+mn-ea"/>
                <a:sym typeface="+mn-lt"/>
              </a:rPr>
              <a:t>一是对自然人选取姓氏的规则作了规定</a:t>
            </a:r>
          </a:p>
          <a:p>
            <a:pPr defTabSz="912813" fontAlgn="base">
              <a:lnSpc>
                <a:spcPts val="2000"/>
              </a:lnSpc>
              <a:spcBef>
                <a:spcPct val="0"/>
              </a:spcBef>
              <a:spcAft>
                <a:spcPts val="500"/>
              </a:spcAft>
              <a:defRPr/>
            </a:pPr>
            <a:r>
              <a:rPr altLang="en-US" lang="zh-CN" sz="1600">
                <a:solidFill>
                  <a:schemeClr val="tx1"/>
                </a:solidFill>
                <a:cs typeface="+mn-ea"/>
                <a:sym typeface="+mn-lt"/>
              </a:rPr>
              <a:t>第一千零一十七条</a:t>
            </a:r>
          </a:p>
          <a:p>
            <a:pPr defTabSz="912813" fontAlgn="base">
              <a:lnSpc>
                <a:spcPts val="2000"/>
              </a:lnSpc>
              <a:spcBef>
                <a:spcPct val="0"/>
              </a:spcBef>
              <a:spcAft>
                <a:spcPts val="500"/>
              </a:spcAft>
              <a:defRPr/>
            </a:pPr>
            <a:r>
              <a:rPr altLang="en-US" lang="zh-CN" sz="1600">
                <a:solidFill>
                  <a:schemeClr val="tx1"/>
                </a:solidFill>
                <a:cs typeface="+mn-ea"/>
                <a:sym typeface="+mn-lt"/>
              </a:rPr>
              <a:t>二是明确对具有一定社会知名度，被他人使用足以造成公众混淆的笔名、艺名、网名等，参照适用姓名权和名称权保护的有关规定</a:t>
            </a:r>
          </a:p>
        </p:txBody>
      </p:sp>
      <p:pic>
        <p:nvPicPr>
          <p:cNvPr id="7" name="图片 6">
            <a:extLst>
              <a:ext uri="{FF2B5EF4-FFF2-40B4-BE49-F238E27FC236}">
                <a16:creationId xmlns:a16="http://schemas.microsoft.com/office/drawing/2014/main" id="{7E27A39B-CED4-46D9-B5AA-DCACF9C14FDB}"/>
              </a:ext>
            </a:extLst>
          </p:cNvPr>
          <p:cNvPicPr>
            <a:picLocks noChangeAspect="1"/>
          </p:cNvPicPr>
          <p:nvPr/>
        </p:nvPicPr>
        <p:blipFill>
          <a:blip r:embed="rId2">
            <a:extLst>
              <a:ext uri="{28A0092B-C50C-407E-A947-70E740481C1C}">
                <a14:useLocalDpi val="0"/>
              </a:ext>
            </a:extLst>
          </a:blip>
          <a:stretch>
            <a:fillRect/>
          </a:stretch>
        </p:blipFill>
        <p:spPr>
          <a:xfrm>
            <a:off x="8346552" y="3303531"/>
            <a:ext cx="2428272" cy="1963890"/>
          </a:xfrm>
          <a:prstGeom prst="rect">
            <a:avLst/>
          </a:prstGeom>
        </p:spPr>
      </p:pic>
    </p:spTree>
    <p:extLst>
      <p:ext uri="{BB962C8B-B14F-4D97-AF65-F5344CB8AC3E}">
        <p14:creationId val="379099666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4"/>
                                        </p:tgtEl>
                                        <p:attrNameLst>
                                          <p:attrName>style.visibility</p:attrName>
                                        </p:attrNameLst>
                                      </p:cBhvr>
                                      <p:to>
                                        <p:strVal val="visible"/>
                                      </p:to>
                                    </p:set>
                                    <p:animEffect filter="wheel(1)"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19">
            <a:extLst>
              <a:ext uri="{FF2B5EF4-FFF2-40B4-BE49-F238E27FC236}">
                <a16:creationId xmlns:a16="http://schemas.microsoft.com/office/drawing/2014/main" id="{CD923174-B386-4DB7-8AE6-3136F2A00619}"/>
              </a:ext>
            </a:extLst>
          </p:cNvPr>
          <p:cNvSpPr/>
          <p:nvPr/>
        </p:nvSpPr>
        <p:spPr>
          <a:xfrm>
            <a:off x="887711" y="1872154"/>
            <a:ext cx="2630993" cy="753137"/>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457200" lvl="0">
              <a:defRPr/>
            </a:pPr>
            <a:r>
              <a:rPr altLang="en-US" b="1" lang="zh-CN" sz="3200">
                <a:ln w="19050">
                  <a:noFill/>
                </a:ln>
                <a:solidFill>
                  <a:schemeClr val="bg1"/>
                </a:solidFill>
                <a:cs typeface="+mn-ea"/>
                <a:sym typeface="+mn-lt"/>
              </a:rPr>
              <a:t>关于肖像权</a:t>
            </a:r>
          </a:p>
        </p:txBody>
      </p:sp>
      <p:sp>
        <p:nvSpPr>
          <p:cNvPr id="4" name="矩形 3">
            <a:extLst>
              <a:ext uri="{FF2B5EF4-FFF2-40B4-BE49-F238E27FC236}">
                <a16:creationId xmlns:a16="http://schemas.microsoft.com/office/drawing/2014/main" id="{89921724-491E-4B45-A4E8-26B8DB9FC6BA}"/>
              </a:ext>
            </a:extLst>
          </p:cNvPr>
          <p:cNvSpPr/>
          <p:nvPr/>
        </p:nvSpPr>
        <p:spPr>
          <a:xfrm>
            <a:off x="887711" y="2819370"/>
            <a:ext cx="10617524" cy="3130017"/>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5" name="TextBox 42">
            <a:extLst>
              <a:ext uri="{FF2B5EF4-FFF2-40B4-BE49-F238E27FC236}">
                <a16:creationId xmlns:a16="http://schemas.microsoft.com/office/drawing/2014/main" id="{209D2A12-6516-4929-8294-66FE4DE197A4}"/>
              </a:ext>
            </a:extLst>
          </p:cNvPr>
          <p:cNvSpPr txBox="1">
            <a:spLocks noChangeArrowheads="1"/>
          </p:cNvSpPr>
          <p:nvPr/>
        </p:nvSpPr>
        <p:spPr bwMode="auto">
          <a:xfrm>
            <a:off x="1046276" y="3158850"/>
            <a:ext cx="7704185"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charset="0" panose="020b0604020202020204" pitchFamily="34" typeface="Arial"/>
                <a:ea charset="-122"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nSpc>
                <a:spcPct val="150000"/>
              </a:lnSpc>
              <a:buNone/>
              <a:defRPr/>
            </a:pPr>
            <a:r>
              <a:rPr altLang="en-US" kern="0" lang="zh-CN" sz="1800">
                <a:solidFill>
                  <a:schemeClr val="tx1"/>
                </a:solidFill>
                <a:cs typeface="+mn-ea"/>
                <a:sym typeface="+mn-lt"/>
              </a:rPr>
              <a:t>第四编第四章规定了肖像权的权利内容及许可使用肖像的规则，明确禁止侵害他人的肖像权第一千零一十九条第一款、第一千零二十三条第二款一是针对利用信息技术手段“深度伪造”他人的肖像、声音，侵害他人人格权益，甚至危害社会公共利益等问题，规定禁止任何组织或者个人利用信息技术手段伪造等方式侵害他人的肖像权。并明确对自然人声音的保护，参照适用肖像权保护的有关规定</a:t>
            </a:r>
          </a:p>
        </p:txBody>
      </p:sp>
      <p:pic>
        <p:nvPicPr>
          <p:cNvPr id="7" name="图片 6">
            <a:extLst>
              <a:ext uri="{FF2B5EF4-FFF2-40B4-BE49-F238E27FC236}">
                <a16:creationId xmlns:a16="http://schemas.microsoft.com/office/drawing/2014/main" id="{7E27A39B-CED4-46D9-B5AA-DCACF9C14FDB}"/>
              </a:ext>
            </a:extLst>
          </p:cNvPr>
          <p:cNvPicPr>
            <a:picLocks noChangeAspect="1"/>
          </p:cNvPicPr>
          <p:nvPr/>
        </p:nvPicPr>
        <p:blipFill>
          <a:blip r:embed="rId2">
            <a:extLst>
              <a:ext uri="{28A0092B-C50C-407E-A947-70E740481C1C}">
                <a14:useLocalDpi val="0"/>
              </a:ext>
            </a:extLst>
          </a:blip>
          <a:stretch>
            <a:fillRect/>
          </a:stretch>
        </p:blipFill>
        <p:spPr>
          <a:xfrm>
            <a:off x="8750462" y="2995417"/>
            <a:ext cx="2754774" cy="2953254"/>
          </a:xfrm>
          <a:prstGeom prst="rect">
            <a:avLst/>
          </a:prstGeom>
        </p:spPr>
      </p:pic>
    </p:spTree>
    <p:extLst>
      <p:ext uri="{BB962C8B-B14F-4D97-AF65-F5344CB8AC3E}">
        <p14:creationId val="191143605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4"/>
                                        </p:tgtEl>
                                        <p:attrNameLst>
                                          <p:attrName>style.visibility</p:attrName>
                                        </p:attrNameLst>
                                      </p:cBhvr>
                                      <p:to>
                                        <p:strVal val="visible"/>
                                      </p:to>
                                    </p:set>
                                    <p:animEffect filter="wheel(1)"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36">
            <a:extLst>
              <a:ext uri="{FF2B5EF4-FFF2-40B4-BE49-F238E27FC236}">
                <a16:creationId xmlns:a16="http://schemas.microsoft.com/office/drawing/2014/main" id="{5F9241D9-9752-43B0-BBE7-CF2325D80111}"/>
              </a:ext>
            </a:extLst>
          </p:cNvPr>
          <p:cNvSpPr/>
          <p:nvPr/>
        </p:nvSpPr>
        <p:spPr>
          <a:xfrm>
            <a:off x="942327" y="2299444"/>
            <a:ext cx="5596523" cy="1129556"/>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4" name="Freeform 11">
            <a:extLst>
              <a:ext uri="{FF2B5EF4-FFF2-40B4-BE49-F238E27FC236}">
                <a16:creationId xmlns:a16="http://schemas.microsoft.com/office/drawing/2014/main" id="{88BF0AB2-A0D5-4625-BF90-4B86DF38CBBE}"/>
              </a:ext>
            </a:extLst>
          </p:cNvPr>
          <p:cNvSpPr/>
          <p:nvPr/>
        </p:nvSpPr>
        <p:spPr bwMode="auto">
          <a:xfrm>
            <a:off x="901861" y="2165991"/>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5" name="Freeform 12">
            <a:extLst>
              <a:ext uri="{FF2B5EF4-FFF2-40B4-BE49-F238E27FC236}">
                <a16:creationId xmlns:a16="http://schemas.microsoft.com/office/drawing/2014/main" id="{7B199916-DB6D-4BD2-8C68-7A5EBE9DBE81}"/>
              </a:ext>
            </a:extLst>
          </p:cNvPr>
          <p:cNvSpPr/>
          <p:nvPr/>
        </p:nvSpPr>
        <p:spPr bwMode="auto">
          <a:xfrm>
            <a:off x="901860" y="2230285"/>
            <a:ext cx="3158253"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6" name="TextBox 8">
            <a:extLst>
              <a:ext uri="{FF2B5EF4-FFF2-40B4-BE49-F238E27FC236}">
                <a16:creationId xmlns:a16="http://schemas.microsoft.com/office/drawing/2014/main" id="{EF8119F9-0B76-423E-A2FA-12AB42F68274}"/>
              </a:ext>
            </a:extLst>
          </p:cNvPr>
          <p:cNvSpPr txBox="1"/>
          <p:nvPr/>
        </p:nvSpPr>
        <p:spPr>
          <a:xfrm>
            <a:off x="1331136" y="2263037"/>
            <a:ext cx="6029619"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第一千零二十条</a:t>
            </a:r>
          </a:p>
        </p:txBody>
      </p:sp>
      <p:sp>
        <p:nvSpPr>
          <p:cNvPr id="7" name="矩形 6">
            <a:extLst>
              <a:ext uri="{FF2B5EF4-FFF2-40B4-BE49-F238E27FC236}">
                <a16:creationId xmlns:a16="http://schemas.microsoft.com/office/drawing/2014/main" id="{2F48AC40-F5A4-4199-80AD-95E53BCD9971}"/>
              </a:ext>
            </a:extLst>
          </p:cNvPr>
          <p:cNvSpPr>
            <a:spLocks noChangeArrowheads="1"/>
          </p:cNvSpPr>
          <p:nvPr/>
        </p:nvSpPr>
        <p:spPr bwMode="auto">
          <a:xfrm>
            <a:off x="969416" y="2680880"/>
            <a:ext cx="5263884"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二是为了合理平衡保护肖像权与维护公共利益之间的关系，草案结合司法实践，规定肖像权的合理使用规则</a:t>
            </a:r>
          </a:p>
        </p:txBody>
      </p:sp>
      <p:sp>
        <p:nvSpPr>
          <p:cNvPr id="8" name="圆角矩形 36">
            <a:extLst>
              <a:ext uri="{FF2B5EF4-FFF2-40B4-BE49-F238E27FC236}">
                <a16:creationId xmlns:a16="http://schemas.microsoft.com/office/drawing/2014/main" id="{85FE8A51-EEE5-4333-8BD2-60F7A91524B6}"/>
              </a:ext>
            </a:extLst>
          </p:cNvPr>
          <p:cNvSpPr/>
          <p:nvPr/>
        </p:nvSpPr>
        <p:spPr>
          <a:xfrm>
            <a:off x="942327" y="4347358"/>
            <a:ext cx="5596523" cy="1439984"/>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9" name="Freeform 11">
            <a:extLst>
              <a:ext uri="{FF2B5EF4-FFF2-40B4-BE49-F238E27FC236}">
                <a16:creationId xmlns:a16="http://schemas.microsoft.com/office/drawing/2014/main" id="{EAA01D29-EFF6-4622-87B0-FBDDD2EDAFFE}"/>
              </a:ext>
            </a:extLst>
          </p:cNvPr>
          <p:cNvSpPr/>
          <p:nvPr/>
        </p:nvSpPr>
        <p:spPr bwMode="auto">
          <a:xfrm>
            <a:off x="901862" y="4213905"/>
            <a:ext cx="67554"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0" name="Freeform 12">
            <a:extLst>
              <a:ext uri="{FF2B5EF4-FFF2-40B4-BE49-F238E27FC236}">
                <a16:creationId xmlns:a16="http://schemas.microsoft.com/office/drawing/2014/main" id="{D048E156-F4FA-4720-97C4-AFCA1F4C75D5}"/>
              </a:ext>
            </a:extLst>
          </p:cNvPr>
          <p:cNvSpPr/>
          <p:nvPr/>
        </p:nvSpPr>
        <p:spPr bwMode="auto">
          <a:xfrm>
            <a:off x="901860" y="4278199"/>
            <a:ext cx="4661876"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1" name="TextBox 8">
            <a:extLst>
              <a:ext uri="{FF2B5EF4-FFF2-40B4-BE49-F238E27FC236}">
                <a16:creationId xmlns:a16="http://schemas.microsoft.com/office/drawing/2014/main" id="{19A2E4EA-BA61-43BB-8613-39F251091A65}"/>
              </a:ext>
            </a:extLst>
          </p:cNvPr>
          <p:cNvSpPr txBox="1"/>
          <p:nvPr/>
        </p:nvSpPr>
        <p:spPr>
          <a:xfrm>
            <a:off x="1331137" y="4310951"/>
            <a:ext cx="4661876"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第一千零二十一条、第一千零二十二条</a:t>
            </a:r>
          </a:p>
        </p:txBody>
      </p:sp>
      <p:sp>
        <p:nvSpPr>
          <p:cNvPr id="12" name="矩形 11">
            <a:extLst>
              <a:ext uri="{FF2B5EF4-FFF2-40B4-BE49-F238E27FC236}">
                <a16:creationId xmlns:a16="http://schemas.microsoft.com/office/drawing/2014/main" id="{35F0BD2D-374B-4CF4-B694-9597F3E3580A}"/>
              </a:ext>
            </a:extLst>
          </p:cNvPr>
          <p:cNvSpPr>
            <a:spLocks noChangeArrowheads="1"/>
          </p:cNvSpPr>
          <p:nvPr/>
        </p:nvSpPr>
        <p:spPr bwMode="auto">
          <a:xfrm>
            <a:off x="1108646" y="4941653"/>
            <a:ext cx="5263884"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三是从有利于保护肖像权人利益的角度，对肖像许可使用合同的解释、解除等作了规定</a:t>
            </a:r>
          </a:p>
        </p:txBody>
      </p:sp>
      <p:pic>
        <p:nvPicPr>
          <p:cNvPr id="14" name="图片 13">
            <a:extLst>
              <a:ext uri="{FF2B5EF4-FFF2-40B4-BE49-F238E27FC236}">
                <a16:creationId xmlns:a16="http://schemas.microsoft.com/office/drawing/2014/main" id="{A50479AF-B472-46F9-85CA-070B32BABF51}"/>
              </a:ext>
            </a:extLst>
          </p:cNvPr>
          <p:cNvPicPr>
            <a:picLocks noChangeAspect="1"/>
          </p:cNvPicPr>
          <p:nvPr/>
        </p:nvPicPr>
        <p:blipFill>
          <a:blip r:embed="rId2">
            <a:extLst>
              <a:ext uri="{28A0092B-C50C-407E-A947-70E740481C1C}">
                <a14:useLocalDpi val="0"/>
              </a:ext>
            </a:extLst>
          </a:blip>
          <a:stretch>
            <a:fillRect/>
          </a:stretch>
        </p:blipFill>
        <p:spPr>
          <a:xfrm>
            <a:off x="6538849" y="2354582"/>
            <a:ext cx="5388181" cy="4345897"/>
          </a:xfrm>
          <a:prstGeom prst="rect">
            <a:avLst/>
          </a:prstGeom>
        </p:spPr>
      </p:pic>
    </p:spTree>
    <p:extLst>
      <p:ext uri="{BB962C8B-B14F-4D97-AF65-F5344CB8AC3E}">
        <p14:creationId val="415723928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300" id="7"/>
                                        <p:tgtEl>
                                          <p:spTgt spid="4"/>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800"/>
                            </p:stCondLst>
                            <p:childTnLst>
                              <p:par>
                                <p:cTn fill="hold" grpId="0"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8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6"/>
                                        </p:tgtEl>
                                        <p:attrNameLst>
                                          <p:attrName>style.visibility</p:attrName>
                                        </p:attrNameLst>
                                      </p:cBhvr>
                                      <p:to>
                                        <p:strVal val="visible"/>
                                      </p:to>
                                    </p:set>
                                    <p:anim by="(-#ppt_w*2)" calcmode="lin" valueType="num">
                                      <p:cBhvr rctx="PPT">
                                        <p:cTn autoRev="1" dur="250" fill="hold" id="21">
                                          <p:stCondLst>
                                            <p:cond delay="0"/>
                                          </p:stCondLst>
                                        </p:cTn>
                                        <p:tgtEl>
                                          <p:spTgt spid="6"/>
                                        </p:tgtEl>
                                        <p:attrNameLst>
                                          <p:attrName>ppt_w</p:attrName>
                                        </p:attrNameLst>
                                      </p:cBhvr>
                                    </p:anim>
                                    <p:anim by="(#ppt_w*0.50)" calcmode="lin" valueType="num">
                                      <p:cBhvr>
                                        <p:cTn autoRev="1" decel="50000" dur="250" fill="hold" id="22">
                                          <p:stCondLst>
                                            <p:cond delay="0"/>
                                          </p:stCondLst>
                                        </p:cTn>
                                        <p:tgtEl>
                                          <p:spTgt spid="6"/>
                                        </p:tgtEl>
                                        <p:attrNameLst>
                                          <p:attrName>ppt_x</p:attrName>
                                        </p:attrNameLst>
                                      </p:cBhvr>
                                    </p:anim>
                                    <p:anim calcmode="lin" from="(-#ppt_h/2)" to="(#ppt_y)" valueType="num">
                                      <p:cBhvr>
                                        <p:cTn dur="500" fill="hold" id="23">
                                          <p:stCondLst>
                                            <p:cond delay="0"/>
                                          </p:stCondLst>
                                        </p:cTn>
                                        <p:tgtEl>
                                          <p:spTgt spid="6"/>
                                        </p:tgtEl>
                                        <p:attrNameLst>
                                          <p:attrName>ppt_y</p:attrName>
                                        </p:attrNameLst>
                                      </p:cBhvr>
                                    </p:anim>
                                    <p:animRot by="21600000">
                                      <p:cBhvr>
                                        <p:cTn dur="500" fill="hold" id="24">
                                          <p:stCondLst>
                                            <p:cond delay="0"/>
                                          </p:stCondLst>
                                        </p:cTn>
                                        <p:tgtEl>
                                          <p:spTgt spid="6"/>
                                        </p:tgtEl>
                                        <p:attrNameLst>
                                          <p:attrName>r</p:attrName>
                                        </p:attrNameLst>
                                      </p:cBhvr>
                                    </p:animRot>
                                  </p:childTnLst>
                                </p:cTn>
                              </p:par>
                            </p:childTnLst>
                          </p:cTn>
                        </p:par>
                        <p:par>
                          <p:cTn fill="hold" id="25" nodeType="afterGroup">
                            <p:stCondLst>
                              <p:cond delay="2300"/>
                            </p:stCondLst>
                            <p:childTnLst>
                              <p:par>
                                <p:cTn fill="hold" grpId="0" id="26" nodeType="afterEffect" presetClass="entr" presetID="14" presetSubtype="10">
                                  <p:stCondLst>
                                    <p:cond delay="0"/>
                                  </p:stCondLst>
                                  <p:childTnLst>
                                    <p:set>
                                      <p:cBhvr>
                                        <p:cTn dur="1" fill="hold" id="27">
                                          <p:stCondLst>
                                            <p:cond delay="0"/>
                                          </p:stCondLst>
                                        </p:cTn>
                                        <p:tgtEl>
                                          <p:spTgt spid="7"/>
                                        </p:tgtEl>
                                        <p:attrNameLst>
                                          <p:attrName>style.visibility</p:attrName>
                                        </p:attrNameLst>
                                      </p:cBhvr>
                                      <p:to>
                                        <p:strVal val="visible"/>
                                      </p:to>
                                    </p:set>
                                    <p:animEffect filter="randombar(horizontal)" transition="in">
                                      <p:cBhvr>
                                        <p:cTn dur="750" id="28"/>
                                        <p:tgtEl>
                                          <p:spTgt spid="7"/>
                                        </p:tgtEl>
                                      </p:cBhvr>
                                    </p:animEffect>
                                  </p:childTnLst>
                                </p:cTn>
                              </p:par>
                            </p:childTnLst>
                          </p:cTn>
                        </p:par>
                        <p:par>
                          <p:cTn fill="hold" id="29" nodeType="afterGroup">
                            <p:stCondLst>
                              <p:cond delay="3050"/>
                            </p:stCondLst>
                            <p:childTnLst>
                              <p:par>
                                <p:cTn fill="hold" grpId="0" id="30" nodeType="afterEffect" presetClass="entr" presetID="22" presetSubtype="2">
                                  <p:stCondLst>
                                    <p:cond delay="0"/>
                                  </p:stCondLst>
                                  <p:childTnLst>
                                    <p:set>
                                      <p:cBhvr>
                                        <p:cTn dur="1" fill="hold" id="31">
                                          <p:stCondLst>
                                            <p:cond delay="0"/>
                                          </p:stCondLst>
                                        </p:cTn>
                                        <p:tgtEl>
                                          <p:spTgt spid="9"/>
                                        </p:tgtEl>
                                        <p:attrNameLst>
                                          <p:attrName>style.visibility</p:attrName>
                                        </p:attrNameLst>
                                      </p:cBhvr>
                                      <p:to>
                                        <p:strVal val="visible"/>
                                      </p:to>
                                    </p:set>
                                    <p:animEffect filter="wipe(right)" transition="in">
                                      <p:cBhvr>
                                        <p:cTn dur="300" id="32"/>
                                        <p:tgtEl>
                                          <p:spTgt spid="9"/>
                                        </p:tgtEl>
                                      </p:cBhvr>
                                    </p:animEffect>
                                  </p:childTnLst>
                                </p:cTn>
                              </p:par>
                            </p:childTnLst>
                          </p:cTn>
                        </p:par>
                        <p:par>
                          <p:cTn fill="hold" id="33" nodeType="afterGroup">
                            <p:stCondLst>
                              <p:cond delay="3350"/>
                            </p:stCondLst>
                            <p:childTnLst>
                              <p:par>
                                <p:cTn fill="hold" grpId="0" id="34" nodeType="afterEffect" presetClass="entr" presetID="22" presetSubtype="8">
                                  <p:stCondLst>
                                    <p:cond delay="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500" id="36"/>
                                        <p:tgtEl>
                                          <p:spTgt spid="10"/>
                                        </p:tgtEl>
                                      </p:cBhvr>
                                    </p:animEffect>
                                  </p:childTnLst>
                                </p:cTn>
                              </p:par>
                            </p:childTnLst>
                          </p:cTn>
                        </p:par>
                        <p:par>
                          <p:cTn fill="hold" id="37" nodeType="afterGroup">
                            <p:stCondLst>
                              <p:cond delay="3850"/>
                            </p:stCondLst>
                            <p:childTnLst>
                              <p:par>
                                <p:cTn fill="hold" grpId="0" id="38" nodeType="afterEffect" presetClass="entr" presetID="42" presetSubtype="0">
                                  <p:stCondLst>
                                    <p:cond delay="0"/>
                                  </p:stCondLst>
                                  <p:childTnLst>
                                    <p:set>
                                      <p:cBhvr>
                                        <p:cTn dur="1" fill="hold" id="39">
                                          <p:stCondLst>
                                            <p:cond delay="0"/>
                                          </p:stCondLst>
                                        </p:cTn>
                                        <p:tgtEl>
                                          <p:spTgt spid="8"/>
                                        </p:tgtEl>
                                        <p:attrNameLst>
                                          <p:attrName>style.visibility</p:attrName>
                                        </p:attrNameLst>
                                      </p:cBhvr>
                                      <p:to>
                                        <p:strVal val="visible"/>
                                      </p:to>
                                    </p:set>
                                    <p:animEffect filter="fade" transition="in">
                                      <p:cBhvr>
                                        <p:cTn dur="1000" id="40"/>
                                        <p:tgtEl>
                                          <p:spTgt spid="8"/>
                                        </p:tgtEl>
                                      </p:cBhvr>
                                    </p:animEffect>
                                    <p:anim calcmode="lin" valueType="num">
                                      <p:cBhvr>
                                        <p:cTn dur="1000" fill="hold" id="41"/>
                                        <p:tgtEl>
                                          <p:spTgt spid="8"/>
                                        </p:tgtEl>
                                        <p:attrNameLst>
                                          <p:attrName>ppt_x</p:attrName>
                                        </p:attrNameLst>
                                      </p:cBhvr>
                                      <p:tavLst>
                                        <p:tav tm="0">
                                          <p:val>
                                            <p:strVal val="#ppt_x"/>
                                          </p:val>
                                        </p:tav>
                                        <p:tav tm="100000">
                                          <p:val>
                                            <p:strVal val="#ppt_x"/>
                                          </p:val>
                                        </p:tav>
                                      </p:tavLst>
                                    </p:anim>
                                    <p:anim calcmode="lin" valueType="num">
                                      <p:cBhvr>
                                        <p:cTn dur="1000" fill="hold" id="42"/>
                                        <p:tgtEl>
                                          <p:spTgt spid="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850"/>
                            </p:stCondLst>
                            <p:childTnLst>
                              <p:par>
                                <p:cTn fill="hold" grpId="0" id="44" nodeType="afterEffect" presetClass="entr" presetID="56" presetSubtype="0">
                                  <p:stCondLst>
                                    <p:cond delay="0"/>
                                  </p:stCondLst>
                                  <p:iterate type="lt">
                                    <p:tmPct val="10000"/>
                                  </p:iterate>
                                  <p:childTnLst>
                                    <p:set>
                                      <p:cBhvr>
                                        <p:cTn dur="1" fill="hold" id="45">
                                          <p:stCondLst>
                                            <p:cond delay="0"/>
                                          </p:stCondLst>
                                        </p:cTn>
                                        <p:tgtEl>
                                          <p:spTgt spid="11"/>
                                        </p:tgtEl>
                                        <p:attrNameLst>
                                          <p:attrName>style.visibility</p:attrName>
                                        </p:attrNameLst>
                                      </p:cBhvr>
                                      <p:to>
                                        <p:strVal val="visible"/>
                                      </p:to>
                                    </p:set>
                                    <p:anim by="(-#ppt_w*2)" calcmode="lin" valueType="num">
                                      <p:cBhvr rctx="PPT">
                                        <p:cTn autoRev="1" dur="250" fill="hold" id="46">
                                          <p:stCondLst>
                                            <p:cond delay="0"/>
                                          </p:stCondLst>
                                        </p:cTn>
                                        <p:tgtEl>
                                          <p:spTgt spid="11"/>
                                        </p:tgtEl>
                                        <p:attrNameLst>
                                          <p:attrName>ppt_w</p:attrName>
                                        </p:attrNameLst>
                                      </p:cBhvr>
                                    </p:anim>
                                    <p:anim by="(#ppt_w*0.50)" calcmode="lin" valueType="num">
                                      <p:cBhvr>
                                        <p:cTn autoRev="1" decel="50000" dur="250" fill="hold" id="47">
                                          <p:stCondLst>
                                            <p:cond delay="0"/>
                                          </p:stCondLst>
                                        </p:cTn>
                                        <p:tgtEl>
                                          <p:spTgt spid="11"/>
                                        </p:tgtEl>
                                        <p:attrNameLst>
                                          <p:attrName>ppt_x</p:attrName>
                                        </p:attrNameLst>
                                      </p:cBhvr>
                                    </p:anim>
                                    <p:anim calcmode="lin" from="(-#ppt_h/2)" to="(#ppt_y)" valueType="num">
                                      <p:cBhvr>
                                        <p:cTn dur="500" fill="hold" id="48">
                                          <p:stCondLst>
                                            <p:cond delay="0"/>
                                          </p:stCondLst>
                                        </p:cTn>
                                        <p:tgtEl>
                                          <p:spTgt spid="11"/>
                                        </p:tgtEl>
                                        <p:attrNameLst>
                                          <p:attrName>ppt_y</p:attrName>
                                        </p:attrNameLst>
                                      </p:cBhvr>
                                    </p:anim>
                                    <p:animRot by="21600000">
                                      <p:cBhvr>
                                        <p:cTn dur="500" fill="hold" id="49">
                                          <p:stCondLst>
                                            <p:cond delay="0"/>
                                          </p:stCondLst>
                                        </p:cTn>
                                        <p:tgtEl>
                                          <p:spTgt spid="11"/>
                                        </p:tgtEl>
                                        <p:attrNameLst>
                                          <p:attrName>r</p:attrName>
                                        </p:attrNameLst>
                                      </p:cBhvr>
                                    </p:animRot>
                                  </p:childTnLst>
                                </p:cTn>
                              </p:par>
                            </p:childTnLst>
                          </p:cTn>
                        </p:par>
                        <p:par>
                          <p:cTn fill="hold" id="50" nodeType="afterGroup">
                            <p:stCondLst>
                              <p:cond delay="5350"/>
                            </p:stCondLst>
                            <p:childTnLst>
                              <p:par>
                                <p:cTn fill="hold" grpId="0" id="51" nodeType="afterEffect" presetClass="entr" presetID="14" presetSubtype="10">
                                  <p:stCondLst>
                                    <p:cond delay="0"/>
                                  </p:stCondLst>
                                  <p:childTnLst>
                                    <p:set>
                                      <p:cBhvr>
                                        <p:cTn dur="1" fill="hold" id="52">
                                          <p:stCondLst>
                                            <p:cond delay="0"/>
                                          </p:stCondLst>
                                        </p:cTn>
                                        <p:tgtEl>
                                          <p:spTgt spid="12"/>
                                        </p:tgtEl>
                                        <p:attrNameLst>
                                          <p:attrName>style.visibility</p:attrName>
                                        </p:attrNameLst>
                                      </p:cBhvr>
                                      <p:to>
                                        <p:strVal val="visible"/>
                                      </p:to>
                                    </p:set>
                                    <p:animEffect filter="randombar(horizontal)" transition="in">
                                      <p:cBhvr>
                                        <p:cTn dur="750" id="53"/>
                                        <p:tgtEl>
                                          <p:spTgt spid="12"/>
                                        </p:tgtEl>
                                      </p:cBhvr>
                                    </p:animEffect>
                                  </p:childTnLst>
                                </p:cTn>
                              </p:par>
                            </p:childTnLst>
                          </p:cTn>
                        </p:par>
                        <p:par>
                          <p:cTn fill="hold" id="54" nodeType="afterGroup">
                            <p:stCondLst>
                              <p:cond delay="6100"/>
                            </p:stCondLst>
                            <p:childTnLst>
                              <p:par>
                                <p:cTn fill="hold" id="55" nodeType="afterEffect" presetClass="entr" presetID="22" presetSubtype="4">
                                  <p:stCondLst>
                                    <p:cond delay="0"/>
                                  </p:stCondLst>
                                  <p:childTnLst>
                                    <p:set>
                                      <p:cBhvr>
                                        <p:cTn dur="1" fill="hold" id="56">
                                          <p:stCondLst>
                                            <p:cond delay="0"/>
                                          </p:stCondLst>
                                        </p:cTn>
                                        <p:tgtEl>
                                          <p:spTgt spid="14"/>
                                        </p:tgtEl>
                                        <p:attrNameLst>
                                          <p:attrName>style.visibility</p:attrName>
                                        </p:attrNameLst>
                                      </p:cBhvr>
                                      <p:to>
                                        <p:strVal val="visible"/>
                                      </p:to>
                                    </p:set>
                                    <p:animEffect filter="wipe(down)" transition="in">
                                      <p:cBhvr>
                                        <p:cTn dur="500" id="5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19">
            <a:extLst>
              <a:ext uri="{FF2B5EF4-FFF2-40B4-BE49-F238E27FC236}">
                <a16:creationId xmlns:a16="http://schemas.microsoft.com/office/drawing/2014/main" id="{1DBABB6C-B121-4E3A-867F-CFF454AC27F3}"/>
              </a:ext>
            </a:extLst>
          </p:cNvPr>
          <p:cNvSpPr/>
          <p:nvPr/>
        </p:nvSpPr>
        <p:spPr>
          <a:xfrm>
            <a:off x="501153" y="2153437"/>
            <a:ext cx="4653632" cy="335871"/>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FFFDFB"/>
                </a:solidFill>
                <a:effectLst/>
                <a:uLnTx/>
                <a:uFillTx/>
                <a:cs typeface="+mn-ea"/>
                <a:sym typeface="+mn-lt"/>
              </a:rPr>
              <a:t>第四编第五章规定了名誉权和荣誉权的内容</a:t>
            </a:r>
          </a:p>
        </p:txBody>
      </p:sp>
      <p:sp>
        <p:nvSpPr>
          <p:cNvPr id="4" name="圆角矩形 36">
            <a:extLst>
              <a:ext uri="{FF2B5EF4-FFF2-40B4-BE49-F238E27FC236}">
                <a16:creationId xmlns:a16="http://schemas.microsoft.com/office/drawing/2014/main" id="{3980CDD7-D973-4AC7-99F1-F1D4A0FDA4BD}"/>
              </a:ext>
            </a:extLst>
          </p:cNvPr>
          <p:cNvSpPr/>
          <p:nvPr/>
        </p:nvSpPr>
        <p:spPr>
          <a:xfrm>
            <a:off x="591385" y="2761499"/>
            <a:ext cx="7607494" cy="1335002"/>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5" name="Freeform 11">
            <a:extLst>
              <a:ext uri="{FF2B5EF4-FFF2-40B4-BE49-F238E27FC236}">
                <a16:creationId xmlns:a16="http://schemas.microsoft.com/office/drawing/2014/main" id="{36E7EE56-EE03-4D5C-A447-3FB966C02A7B}"/>
              </a:ext>
            </a:extLst>
          </p:cNvPr>
          <p:cNvSpPr/>
          <p:nvPr/>
        </p:nvSpPr>
        <p:spPr bwMode="auto">
          <a:xfrm>
            <a:off x="550918" y="2628046"/>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6" name="Freeform 12">
            <a:extLst>
              <a:ext uri="{FF2B5EF4-FFF2-40B4-BE49-F238E27FC236}">
                <a16:creationId xmlns:a16="http://schemas.microsoft.com/office/drawing/2014/main" id="{252716F2-8EF4-4FCC-9B9E-2EE1A4E71D34}"/>
              </a:ext>
            </a:extLst>
          </p:cNvPr>
          <p:cNvSpPr/>
          <p:nvPr/>
        </p:nvSpPr>
        <p:spPr bwMode="auto">
          <a:xfrm>
            <a:off x="550917" y="2692340"/>
            <a:ext cx="5584986"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7" name="TextBox 8">
            <a:extLst>
              <a:ext uri="{FF2B5EF4-FFF2-40B4-BE49-F238E27FC236}">
                <a16:creationId xmlns:a16="http://schemas.microsoft.com/office/drawing/2014/main" id="{1D3BA74D-E1BC-4D14-ADC1-DF27214AE395}"/>
              </a:ext>
            </a:extLst>
          </p:cNvPr>
          <p:cNvSpPr txBox="1"/>
          <p:nvPr/>
        </p:nvSpPr>
        <p:spPr>
          <a:xfrm>
            <a:off x="980194" y="2725092"/>
            <a:ext cx="5584986"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第一千零二十五条、第一千零二十六条</a:t>
            </a:r>
          </a:p>
        </p:txBody>
      </p:sp>
      <p:sp>
        <p:nvSpPr>
          <p:cNvPr id="8" name="矩形 7">
            <a:extLst>
              <a:ext uri="{FF2B5EF4-FFF2-40B4-BE49-F238E27FC236}">
                <a16:creationId xmlns:a16="http://schemas.microsoft.com/office/drawing/2014/main" id="{C1C75B08-E02A-4C8F-9D27-B84D90125A88}"/>
              </a:ext>
            </a:extLst>
          </p:cNvPr>
          <p:cNvSpPr>
            <a:spLocks noChangeArrowheads="1"/>
          </p:cNvSpPr>
          <p:nvPr/>
        </p:nvSpPr>
        <p:spPr bwMode="auto">
          <a:xfrm>
            <a:off x="1061475" y="3169883"/>
            <a:ext cx="6809149" cy="853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一是为了平衡个人名誉权保护与新闻报道、舆论监督之间的关系，草案对行为人实施新闻报道、舆论监督等行为涉及的民事责任承担，以及行为人是否尽到合理核实义务的认定等作了规定</a:t>
            </a:r>
          </a:p>
        </p:txBody>
      </p:sp>
      <p:sp>
        <p:nvSpPr>
          <p:cNvPr id="9" name="圆角矩形 36">
            <a:extLst>
              <a:ext uri="{FF2B5EF4-FFF2-40B4-BE49-F238E27FC236}">
                <a16:creationId xmlns:a16="http://schemas.microsoft.com/office/drawing/2014/main" id="{6910F413-FC7C-441B-AC2E-34C803EACE81}"/>
              </a:ext>
            </a:extLst>
          </p:cNvPr>
          <p:cNvSpPr/>
          <p:nvPr/>
        </p:nvSpPr>
        <p:spPr>
          <a:xfrm>
            <a:off x="591385" y="4462858"/>
            <a:ext cx="7607494" cy="1335002"/>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0" name="Freeform 11">
            <a:extLst>
              <a:ext uri="{FF2B5EF4-FFF2-40B4-BE49-F238E27FC236}">
                <a16:creationId xmlns:a16="http://schemas.microsoft.com/office/drawing/2014/main" id="{6440C57C-5805-47F5-B28F-CBD52A1AF1EA}"/>
              </a:ext>
            </a:extLst>
          </p:cNvPr>
          <p:cNvSpPr/>
          <p:nvPr/>
        </p:nvSpPr>
        <p:spPr bwMode="auto">
          <a:xfrm>
            <a:off x="550918" y="4329405"/>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1" name="Freeform 12">
            <a:extLst>
              <a:ext uri="{FF2B5EF4-FFF2-40B4-BE49-F238E27FC236}">
                <a16:creationId xmlns:a16="http://schemas.microsoft.com/office/drawing/2014/main" id="{471C8EE4-2FE8-4BEA-9BF0-5B2DD624A1F8}"/>
              </a:ext>
            </a:extLst>
          </p:cNvPr>
          <p:cNvSpPr/>
          <p:nvPr/>
        </p:nvSpPr>
        <p:spPr bwMode="auto">
          <a:xfrm>
            <a:off x="550917" y="4393699"/>
            <a:ext cx="2963607"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2" name="TextBox 8">
            <a:extLst>
              <a:ext uri="{FF2B5EF4-FFF2-40B4-BE49-F238E27FC236}">
                <a16:creationId xmlns:a16="http://schemas.microsoft.com/office/drawing/2014/main" id="{B0F19DA9-9FAA-47A8-8743-4D626BA5C3B5}"/>
              </a:ext>
            </a:extLst>
          </p:cNvPr>
          <p:cNvSpPr txBox="1"/>
          <p:nvPr/>
        </p:nvSpPr>
        <p:spPr>
          <a:xfrm>
            <a:off x="980194" y="4426451"/>
            <a:ext cx="4358399"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第一千零二十八条</a:t>
            </a:r>
          </a:p>
        </p:txBody>
      </p:sp>
      <p:sp>
        <p:nvSpPr>
          <p:cNvPr id="13" name="矩形 12">
            <a:extLst>
              <a:ext uri="{FF2B5EF4-FFF2-40B4-BE49-F238E27FC236}">
                <a16:creationId xmlns:a16="http://schemas.microsoft.com/office/drawing/2014/main" id="{57B8C417-94CB-47D8-9160-1A8C8B3F7AB7}"/>
              </a:ext>
            </a:extLst>
          </p:cNvPr>
          <p:cNvSpPr>
            <a:spLocks noChangeArrowheads="1"/>
          </p:cNvSpPr>
          <p:nvPr/>
        </p:nvSpPr>
        <p:spPr bwMode="auto">
          <a:xfrm>
            <a:off x="1061475" y="4871242"/>
            <a:ext cx="6809149"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二是规定民事主体有证据证明报刊、网络等媒体报道的内容失实，侵害其名誉权的，有权请求更正或者删除</a:t>
            </a:r>
          </a:p>
        </p:txBody>
      </p:sp>
      <p:pic>
        <p:nvPicPr>
          <p:cNvPr id="15" name="图片 14">
            <a:extLst>
              <a:ext uri="{FF2B5EF4-FFF2-40B4-BE49-F238E27FC236}">
                <a16:creationId xmlns:a16="http://schemas.microsoft.com/office/drawing/2014/main" id="{2C6AA569-075B-4144-B5CB-50FCC696EF86}"/>
              </a:ext>
            </a:extLst>
          </p:cNvPr>
          <p:cNvPicPr>
            <a:picLocks noChangeAspect="1"/>
          </p:cNvPicPr>
          <p:nvPr/>
        </p:nvPicPr>
        <p:blipFill>
          <a:blip r:embed="rId2">
            <a:extLst>
              <a:ext uri="{28A0092B-C50C-407E-A947-70E740481C1C}">
                <a14:useLocalDpi val="0"/>
              </a:ext>
            </a:extLst>
          </a:blip>
          <a:srcRect b="22785"/>
          <a:stretch>
            <a:fillRect/>
          </a:stretch>
        </p:blipFill>
        <p:spPr>
          <a:xfrm flipH="1">
            <a:off x="9693318" y="1562582"/>
            <a:ext cx="2498681" cy="5295418"/>
          </a:xfrm>
          <a:prstGeom prst="rect">
            <a:avLst/>
          </a:prstGeom>
        </p:spPr>
      </p:pic>
    </p:spTree>
    <p:extLst>
      <p:ext uri="{BB962C8B-B14F-4D97-AF65-F5344CB8AC3E}">
        <p14:creationId val="55682422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5"/>
                                        </p:tgtEl>
                                        <p:attrNameLst>
                                          <p:attrName>style.visibility</p:attrName>
                                        </p:attrNameLst>
                                      </p:cBhvr>
                                      <p:to>
                                        <p:strVal val="visible"/>
                                      </p:to>
                                    </p:set>
                                    <p:animEffect filter="wipe(right)" transition="in">
                                      <p:cBhvr>
                                        <p:cTn dur="300" id="12"/>
                                        <p:tgtEl>
                                          <p:spTgt spid="5"/>
                                        </p:tgtEl>
                                      </p:cBhvr>
                                    </p:animEffect>
                                  </p:childTnLst>
                                </p:cTn>
                              </p:par>
                            </p:childTnLst>
                          </p:cTn>
                        </p:par>
                        <p:par>
                          <p:cTn fill="hold" id="13" nodeType="afterGroup">
                            <p:stCondLst>
                              <p:cond delay="80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500" id="16"/>
                                        <p:tgtEl>
                                          <p:spTgt spid="6"/>
                                        </p:tgtEl>
                                      </p:cBhvr>
                                    </p:animEffect>
                                  </p:childTnLst>
                                </p:cTn>
                              </p:par>
                            </p:childTnLst>
                          </p:cTn>
                        </p:par>
                        <p:par>
                          <p:cTn fill="hold" id="17" nodeType="afterGroup">
                            <p:stCondLst>
                              <p:cond delay="1300"/>
                            </p:stCondLst>
                            <p:childTnLst>
                              <p:par>
                                <p:cTn fill="hold" grpId="0" id="18" nodeType="after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1000" id="20"/>
                                        <p:tgtEl>
                                          <p:spTgt spid="4"/>
                                        </p:tgtEl>
                                      </p:cBhvr>
                                    </p:animEffect>
                                    <p:anim calcmode="lin" valueType="num">
                                      <p:cBhvr>
                                        <p:cTn dur="1000" fill="hold" id="21"/>
                                        <p:tgtEl>
                                          <p:spTgt spid="4"/>
                                        </p:tgtEl>
                                        <p:attrNameLst>
                                          <p:attrName>ppt_x</p:attrName>
                                        </p:attrNameLst>
                                      </p:cBhvr>
                                      <p:tavLst>
                                        <p:tav tm="0">
                                          <p:val>
                                            <p:strVal val="#ppt_x"/>
                                          </p:val>
                                        </p:tav>
                                        <p:tav tm="100000">
                                          <p:val>
                                            <p:strVal val="#ppt_x"/>
                                          </p:val>
                                        </p:tav>
                                      </p:tavLst>
                                    </p:anim>
                                    <p:anim calcmode="lin" valueType="num">
                                      <p:cBhvr>
                                        <p:cTn dur="1000" fill="hold" id="22"/>
                                        <p:tgtEl>
                                          <p:spTgt spid="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300"/>
                            </p:stCondLst>
                            <p:childTnLst>
                              <p:par>
                                <p:cTn fill="hold" grpId="0" id="24" nodeType="afterEffect" presetClass="entr" presetID="56" presetSubtype="0">
                                  <p:stCondLst>
                                    <p:cond delay="0"/>
                                  </p:stCondLst>
                                  <p:iterate type="lt">
                                    <p:tmPct val="10000"/>
                                  </p:iterate>
                                  <p:childTnLst>
                                    <p:set>
                                      <p:cBhvr>
                                        <p:cTn dur="1" fill="hold" id="25">
                                          <p:stCondLst>
                                            <p:cond delay="0"/>
                                          </p:stCondLst>
                                        </p:cTn>
                                        <p:tgtEl>
                                          <p:spTgt spid="7"/>
                                        </p:tgtEl>
                                        <p:attrNameLst>
                                          <p:attrName>style.visibility</p:attrName>
                                        </p:attrNameLst>
                                      </p:cBhvr>
                                      <p:to>
                                        <p:strVal val="visible"/>
                                      </p:to>
                                    </p:set>
                                    <p:anim by="(-#ppt_w*2)" calcmode="lin" valueType="num">
                                      <p:cBhvr rctx="PPT">
                                        <p:cTn autoRev="1" dur="250" fill="hold" id="26">
                                          <p:stCondLst>
                                            <p:cond delay="0"/>
                                          </p:stCondLst>
                                        </p:cTn>
                                        <p:tgtEl>
                                          <p:spTgt spid="7"/>
                                        </p:tgtEl>
                                        <p:attrNameLst>
                                          <p:attrName>ppt_w</p:attrName>
                                        </p:attrNameLst>
                                      </p:cBhvr>
                                    </p:anim>
                                    <p:anim by="(#ppt_w*0.50)" calcmode="lin" valueType="num">
                                      <p:cBhvr>
                                        <p:cTn autoRev="1" decel="50000" dur="250" fill="hold" id="27">
                                          <p:stCondLst>
                                            <p:cond delay="0"/>
                                          </p:stCondLst>
                                        </p:cTn>
                                        <p:tgtEl>
                                          <p:spTgt spid="7"/>
                                        </p:tgtEl>
                                        <p:attrNameLst>
                                          <p:attrName>ppt_x</p:attrName>
                                        </p:attrNameLst>
                                      </p:cBhvr>
                                    </p:anim>
                                    <p:anim calcmode="lin" from="(-#ppt_h/2)" to="(#ppt_y)" valueType="num">
                                      <p:cBhvr>
                                        <p:cTn dur="500" fill="hold" id="28">
                                          <p:stCondLst>
                                            <p:cond delay="0"/>
                                          </p:stCondLst>
                                        </p:cTn>
                                        <p:tgtEl>
                                          <p:spTgt spid="7"/>
                                        </p:tgtEl>
                                        <p:attrNameLst>
                                          <p:attrName>ppt_y</p:attrName>
                                        </p:attrNameLst>
                                      </p:cBhvr>
                                    </p:anim>
                                    <p:animRot by="21600000">
                                      <p:cBhvr>
                                        <p:cTn dur="500" fill="hold" id="29">
                                          <p:stCondLst>
                                            <p:cond delay="0"/>
                                          </p:stCondLst>
                                        </p:cTn>
                                        <p:tgtEl>
                                          <p:spTgt spid="7"/>
                                        </p:tgtEl>
                                        <p:attrNameLst>
                                          <p:attrName>r</p:attrName>
                                        </p:attrNameLst>
                                      </p:cBhvr>
                                    </p:animRot>
                                  </p:childTnLst>
                                </p:cTn>
                              </p:par>
                            </p:childTnLst>
                          </p:cTn>
                        </p:par>
                        <p:par>
                          <p:cTn fill="hold" id="30" nodeType="afterGroup">
                            <p:stCondLst>
                              <p:cond delay="2800"/>
                            </p:stCondLst>
                            <p:childTnLst>
                              <p:par>
                                <p:cTn fill="hold" grpId="0" id="31" nodeType="afterEffect" presetClass="entr" presetID="14" presetSubtype="10">
                                  <p:stCondLst>
                                    <p:cond delay="0"/>
                                  </p:stCondLst>
                                  <p:childTnLst>
                                    <p:set>
                                      <p:cBhvr>
                                        <p:cTn dur="1" fill="hold" id="32">
                                          <p:stCondLst>
                                            <p:cond delay="0"/>
                                          </p:stCondLst>
                                        </p:cTn>
                                        <p:tgtEl>
                                          <p:spTgt spid="8"/>
                                        </p:tgtEl>
                                        <p:attrNameLst>
                                          <p:attrName>style.visibility</p:attrName>
                                        </p:attrNameLst>
                                      </p:cBhvr>
                                      <p:to>
                                        <p:strVal val="visible"/>
                                      </p:to>
                                    </p:set>
                                    <p:animEffect filter="randombar(horizontal)" transition="in">
                                      <p:cBhvr>
                                        <p:cTn dur="750" id="33"/>
                                        <p:tgtEl>
                                          <p:spTgt spid="8"/>
                                        </p:tgtEl>
                                      </p:cBhvr>
                                    </p:animEffect>
                                  </p:childTnLst>
                                </p:cTn>
                              </p:par>
                            </p:childTnLst>
                          </p:cTn>
                        </p:par>
                        <p:par>
                          <p:cTn fill="hold" id="34" nodeType="afterGroup">
                            <p:stCondLst>
                              <p:cond delay="3550"/>
                            </p:stCondLst>
                            <p:childTnLst>
                              <p:par>
                                <p:cTn fill="hold" grpId="0" id="35" nodeType="afterEffect" presetClass="entr" presetID="22" presetSubtype="2">
                                  <p:stCondLst>
                                    <p:cond delay="0"/>
                                  </p:stCondLst>
                                  <p:childTnLst>
                                    <p:set>
                                      <p:cBhvr>
                                        <p:cTn dur="1" fill="hold" id="36">
                                          <p:stCondLst>
                                            <p:cond delay="0"/>
                                          </p:stCondLst>
                                        </p:cTn>
                                        <p:tgtEl>
                                          <p:spTgt spid="10"/>
                                        </p:tgtEl>
                                        <p:attrNameLst>
                                          <p:attrName>style.visibility</p:attrName>
                                        </p:attrNameLst>
                                      </p:cBhvr>
                                      <p:to>
                                        <p:strVal val="visible"/>
                                      </p:to>
                                    </p:set>
                                    <p:animEffect filter="wipe(right)" transition="in">
                                      <p:cBhvr>
                                        <p:cTn dur="300" id="37"/>
                                        <p:tgtEl>
                                          <p:spTgt spid="10"/>
                                        </p:tgtEl>
                                      </p:cBhvr>
                                    </p:animEffect>
                                  </p:childTnLst>
                                </p:cTn>
                              </p:par>
                            </p:childTnLst>
                          </p:cTn>
                        </p:par>
                        <p:par>
                          <p:cTn fill="hold" id="38" nodeType="afterGroup">
                            <p:stCondLst>
                              <p:cond delay="3850"/>
                            </p:stCondLst>
                            <p:childTnLst>
                              <p:par>
                                <p:cTn fill="hold" grpId="0" id="39" nodeType="afterEffect" presetClass="entr" presetID="22" presetSubtype="8">
                                  <p:stCondLst>
                                    <p:cond delay="0"/>
                                  </p:stCondLst>
                                  <p:childTnLst>
                                    <p:set>
                                      <p:cBhvr>
                                        <p:cTn dur="1" fill="hold" id="40">
                                          <p:stCondLst>
                                            <p:cond delay="0"/>
                                          </p:stCondLst>
                                        </p:cTn>
                                        <p:tgtEl>
                                          <p:spTgt spid="11"/>
                                        </p:tgtEl>
                                        <p:attrNameLst>
                                          <p:attrName>style.visibility</p:attrName>
                                        </p:attrNameLst>
                                      </p:cBhvr>
                                      <p:to>
                                        <p:strVal val="visible"/>
                                      </p:to>
                                    </p:set>
                                    <p:animEffect filter="wipe(left)" transition="in">
                                      <p:cBhvr>
                                        <p:cTn dur="500" id="41"/>
                                        <p:tgtEl>
                                          <p:spTgt spid="11"/>
                                        </p:tgtEl>
                                      </p:cBhvr>
                                    </p:animEffect>
                                  </p:childTnLst>
                                </p:cTn>
                              </p:par>
                            </p:childTnLst>
                          </p:cTn>
                        </p:par>
                        <p:par>
                          <p:cTn fill="hold" id="42" nodeType="afterGroup">
                            <p:stCondLst>
                              <p:cond delay="4350"/>
                            </p:stCondLst>
                            <p:childTnLst>
                              <p:par>
                                <p:cTn fill="hold" grpId="0" id="43" nodeType="afterEffect" presetClass="entr" presetID="42" presetSubtype="0">
                                  <p:stCondLst>
                                    <p:cond delay="0"/>
                                  </p:stCondLst>
                                  <p:childTnLst>
                                    <p:set>
                                      <p:cBhvr>
                                        <p:cTn dur="1" fill="hold" id="44">
                                          <p:stCondLst>
                                            <p:cond delay="0"/>
                                          </p:stCondLst>
                                        </p:cTn>
                                        <p:tgtEl>
                                          <p:spTgt spid="9"/>
                                        </p:tgtEl>
                                        <p:attrNameLst>
                                          <p:attrName>style.visibility</p:attrName>
                                        </p:attrNameLst>
                                      </p:cBhvr>
                                      <p:to>
                                        <p:strVal val="visible"/>
                                      </p:to>
                                    </p:set>
                                    <p:animEffect filter="fade" transition="in">
                                      <p:cBhvr>
                                        <p:cTn dur="1000" id="45"/>
                                        <p:tgtEl>
                                          <p:spTgt spid="9"/>
                                        </p:tgtEl>
                                      </p:cBhvr>
                                    </p:animEffect>
                                    <p:anim calcmode="lin" valueType="num">
                                      <p:cBhvr>
                                        <p:cTn dur="1000" fill="hold" id="46"/>
                                        <p:tgtEl>
                                          <p:spTgt spid="9"/>
                                        </p:tgtEl>
                                        <p:attrNameLst>
                                          <p:attrName>ppt_x</p:attrName>
                                        </p:attrNameLst>
                                      </p:cBhvr>
                                      <p:tavLst>
                                        <p:tav tm="0">
                                          <p:val>
                                            <p:strVal val="#ppt_x"/>
                                          </p:val>
                                        </p:tav>
                                        <p:tav tm="100000">
                                          <p:val>
                                            <p:strVal val="#ppt_x"/>
                                          </p:val>
                                        </p:tav>
                                      </p:tavLst>
                                    </p:anim>
                                    <p:anim calcmode="lin" valueType="num">
                                      <p:cBhvr>
                                        <p:cTn dur="1000" fill="hold" id="47"/>
                                        <p:tgtEl>
                                          <p:spTgt spid="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350"/>
                            </p:stCondLst>
                            <p:childTnLst>
                              <p:par>
                                <p:cTn fill="hold" grpId="0" id="49" nodeType="afterEffect" presetClass="entr" presetID="56" presetSubtype="0">
                                  <p:stCondLst>
                                    <p:cond delay="0"/>
                                  </p:stCondLst>
                                  <p:iterate type="lt">
                                    <p:tmPct val="10000"/>
                                  </p:iterate>
                                  <p:childTnLst>
                                    <p:set>
                                      <p:cBhvr>
                                        <p:cTn dur="1" fill="hold" id="50">
                                          <p:stCondLst>
                                            <p:cond delay="0"/>
                                          </p:stCondLst>
                                        </p:cTn>
                                        <p:tgtEl>
                                          <p:spTgt spid="12"/>
                                        </p:tgtEl>
                                        <p:attrNameLst>
                                          <p:attrName>style.visibility</p:attrName>
                                        </p:attrNameLst>
                                      </p:cBhvr>
                                      <p:to>
                                        <p:strVal val="visible"/>
                                      </p:to>
                                    </p:set>
                                    <p:anim by="(-#ppt_w*2)" calcmode="lin" valueType="num">
                                      <p:cBhvr rctx="PPT">
                                        <p:cTn autoRev="1" dur="250" fill="hold" id="51">
                                          <p:stCondLst>
                                            <p:cond delay="0"/>
                                          </p:stCondLst>
                                        </p:cTn>
                                        <p:tgtEl>
                                          <p:spTgt spid="12"/>
                                        </p:tgtEl>
                                        <p:attrNameLst>
                                          <p:attrName>ppt_w</p:attrName>
                                        </p:attrNameLst>
                                      </p:cBhvr>
                                    </p:anim>
                                    <p:anim by="(#ppt_w*0.50)" calcmode="lin" valueType="num">
                                      <p:cBhvr>
                                        <p:cTn autoRev="1" decel="50000" dur="250" fill="hold" id="52">
                                          <p:stCondLst>
                                            <p:cond delay="0"/>
                                          </p:stCondLst>
                                        </p:cTn>
                                        <p:tgtEl>
                                          <p:spTgt spid="12"/>
                                        </p:tgtEl>
                                        <p:attrNameLst>
                                          <p:attrName>ppt_x</p:attrName>
                                        </p:attrNameLst>
                                      </p:cBhvr>
                                    </p:anim>
                                    <p:anim calcmode="lin" from="(-#ppt_h/2)" to="(#ppt_y)" valueType="num">
                                      <p:cBhvr>
                                        <p:cTn dur="500" fill="hold" id="53">
                                          <p:stCondLst>
                                            <p:cond delay="0"/>
                                          </p:stCondLst>
                                        </p:cTn>
                                        <p:tgtEl>
                                          <p:spTgt spid="12"/>
                                        </p:tgtEl>
                                        <p:attrNameLst>
                                          <p:attrName>ppt_y</p:attrName>
                                        </p:attrNameLst>
                                      </p:cBhvr>
                                    </p:anim>
                                    <p:animRot by="21600000">
                                      <p:cBhvr>
                                        <p:cTn dur="500" fill="hold" id="54">
                                          <p:stCondLst>
                                            <p:cond delay="0"/>
                                          </p:stCondLst>
                                        </p:cTn>
                                        <p:tgtEl>
                                          <p:spTgt spid="12"/>
                                        </p:tgtEl>
                                        <p:attrNameLst>
                                          <p:attrName>r</p:attrName>
                                        </p:attrNameLst>
                                      </p:cBhvr>
                                    </p:animRot>
                                  </p:childTnLst>
                                </p:cTn>
                              </p:par>
                            </p:childTnLst>
                          </p:cTn>
                        </p:par>
                        <p:par>
                          <p:cTn fill="hold" id="55" nodeType="afterGroup">
                            <p:stCondLst>
                              <p:cond delay="5850"/>
                            </p:stCondLst>
                            <p:childTnLst>
                              <p:par>
                                <p:cTn fill="hold" grpId="0" id="56" nodeType="afterEffect" presetClass="entr" presetID="14" presetSubtype="10">
                                  <p:stCondLst>
                                    <p:cond delay="0"/>
                                  </p:stCondLst>
                                  <p:childTnLst>
                                    <p:set>
                                      <p:cBhvr>
                                        <p:cTn dur="1" fill="hold" id="57">
                                          <p:stCondLst>
                                            <p:cond delay="0"/>
                                          </p:stCondLst>
                                        </p:cTn>
                                        <p:tgtEl>
                                          <p:spTgt spid="13"/>
                                        </p:tgtEl>
                                        <p:attrNameLst>
                                          <p:attrName>style.visibility</p:attrName>
                                        </p:attrNameLst>
                                      </p:cBhvr>
                                      <p:to>
                                        <p:strVal val="visible"/>
                                      </p:to>
                                    </p:set>
                                    <p:animEffect filter="randombar(horizontal)" transition="in">
                                      <p:cBhvr>
                                        <p:cTn dur="750" id="58"/>
                                        <p:tgtEl>
                                          <p:spTgt spid="13"/>
                                        </p:tgtEl>
                                      </p:cBhvr>
                                    </p:animEffect>
                                  </p:childTnLst>
                                </p:cTn>
                              </p:par>
                            </p:childTnLst>
                          </p:cTn>
                        </p:par>
                        <p:par>
                          <p:cTn fill="hold" id="59" nodeType="afterGroup">
                            <p:stCondLst>
                              <p:cond delay="6600"/>
                            </p:stCondLst>
                            <p:childTnLst>
                              <p:par>
                                <p:cTn fill="hold" id="60" nodeType="afterEffect" presetClass="entr" presetID="22" presetSubtype="4">
                                  <p:stCondLst>
                                    <p:cond delay="0"/>
                                  </p:stCondLst>
                                  <p:childTnLst>
                                    <p:set>
                                      <p:cBhvr>
                                        <p:cTn dur="1" fill="hold" id="61">
                                          <p:stCondLst>
                                            <p:cond delay="0"/>
                                          </p:stCondLst>
                                        </p:cTn>
                                        <p:tgtEl>
                                          <p:spTgt spid="15"/>
                                        </p:tgtEl>
                                        <p:attrNameLst>
                                          <p:attrName>style.visibility</p:attrName>
                                        </p:attrNameLst>
                                      </p:cBhvr>
                                      <p:to>
                                        <p:strVal val="visible"/>
                                      </p:to>
                                    </p:set>
                                    <p:animEffect filter="wipe(down)" transition="in">
                                      <p:cBhvr>
                                        <p:cTn dur="500" id="6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Lst>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36">
            <a:extLst>
              <a:ext uri="{FF2B5EF4-FFF2-40B4-BE49-F238E27FC236}">
                <a16:creationId xmlns:a16="http://schemas.microsoft.com/office/drawing/2014/main" id="{716D7D37-C79E-409B-BAF8-E34D17F1B146}"/>
              </a:ext>
            </a:extLst>
          </p:cNvPr>
          <p:cNvSpPr/>
          <p:nvPr/>
        </p:nvSpPr>
        <p:spPr>
          <a:xfrm>
            <a:off x="1491109" y="1782896"/>
            <a:ext cx="8982371" cy="707887"/>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4" name="矩形 3">
            <a:extLst>
              <a:ext uri="{FF2B5EF4-FFF2-40B4-BE49-F238E27FC236}">
                <a16:creationId xmlns:a16="http://schemas.microsoft.com/office/drawing/2014/main" id="{8488015E-4675-469A-9FD7-910E525F61D0}"/>
              </a:ext>
            </a:extLst>
          </p:cNvPr>
          <p:cNvSpPr>
            <a:spLocks noChangeArrowheads="1"/>
          </p:cNvSpPr>
          <p:nvPr/>
        </p:nvSpPr>
        <p:spPr bwMode="auto">
          <a:xfrm>
            <a:off x="1729562" y="1833154"/>
            <a:ext cx="8637815" cy="599432"/>
          </a:xfrm>
          <a:prstGeom prst="rect">
            <a:avLst/>
          </a:prstGeom>
          <a:solidFill>
            <a:srgbClr val="C00000"/>
          </a:solid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第四编第六章在现行有关法律规定的基础上，进一步强化对隐私权和个人信息的保护，并为下一步制定个人信息保护法留下空间</a:t>
            </a:r>
          </a:p>
        </p:txBody>
      </p:sp>
      <p:sp>
        <p:nvSpPr>
          <p:cNvPr id="5" name="TextBox 7">
            <a:extLst>
              <a:ext uri="{FF2B5EF4-FFF2-40B4-BE49-F238E27FC236}">
                <a16:creationId xmlns:a16="http://schemas.microsoft.com/office/drawing/2014/main" id="{258D5CDB-350E-4170-8E12-5035DB7C3CA5}"/>
              </a:ext>
            </a:extLst>
          </p:cNvPr>
          <p:cNvSpPr>
            <a:spLocks noChangeArrowheads="1"/>
          </p:cNvSpPr>
          <p:nvPr/>
        </p:nvSpPr>
        <p:spPr bwMode="auto">
          <a:xfrm>
            <a:off x="1734539" y="2949678"/>
            <a:ext cx="5171245"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000000">
                    <a:lumMod val="95000"/>
                    <a:lumOff val="5000"/>
                  </a:srgbClr>
                </a:solidFill>
                <a:effectLst/>
                <a:uLnTx/>
                <a:uFillTx/>
                <a:cs typeface="+mn-ea"/>
                <a:sym typeface="+mn-lt"/>
              </a:rPr>
              <a:t>一是规定了隐私的定义，列明禁止侵害他人隐私权的具体行为(第一千零三十二条、第一千零三十三条)</a:t>
            </a:r>
          </a:p>
        </p:txBody>
      </p:sp>
      <p:sp>
        <p:nvSpPr>
          <p:cNvPr id="6" name="圆角矩形 76">
            <a:extLst>
              <a:ext uri="{FF2B5EF4-FFF2-40B4-BE49-F238E27FC236}">
                <a16:creationId xmlns:a16="http://schemas.microsoft.com/office/drawing/2014/main" id="{2E3B2708-6C6C-4117-ACAD-41E14E36F65A}"/>
              </a:ext>
            </a:extLst>
          </p:cNvPr>
          <p:cNvSpPr/>
          <p:nvPr/>
        </p:nvSpPr>
        <p:spPr>
          <a:xfrm>
            <a:off x="1140351" y="2873298"/>
            <a:ext cx="6216357" cy="583651"/>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7" name="组合 6">
            <a:extLst>
              <a:ext uri="{FF2B5EF4-FFF2-40B4-BE49-F238E27FC236}">
                <a16:creationId xmlns:a16="http://schemas.microsoft.com/office/drawing/2014/main" id="{63B4EC08-B9C2-49B8-A77C-B59A629CD3B4}"/>
              </a:ext>
            </a:extLst>
          </p:cNvPr>
          <p:cNvGrpSpPr/>
          <p:nvPr/>
        </p:nvGrpSpPr>
        <p:grpSpPr>
          <a:xfrm>
            <a:off x="934190" y="2818596"/>
            <a:ext cx="657499" cy="657499"/>
            <a:chOff x="1417067" y="4277724"/>
            <a:chExt cx="657499" cy="657499"/>
          </a:xfrm>
        </p:grpSpPr>
        <p:grpSp>
          <p:nvGrpSpPr>
            <p:cNvPr id="8" name="组合 7">
              <a:extLst>
                <a:ext uri="{FF2B5EF4-FFF2-40B4-BE49-F238E27FC236}">
                  <a16:creationId xmlns:a16="http://schemas.microsoft.com/office/drawing/2014/main" id="{A5320D8D-C34B-4BAC-A398-19F9A85BA95C}"/>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0" name="椭圆 9">
                <a:extLst>
                  <a:ext uri="{FF2B5EF4-FFF2-40B4-BE49-F238E27FC236}">
                    <a16:creationId xmlns:a16="http://schemas.microsoft.com/office/drawing/2014/main" id="{7DDD2622-E513-43FB-BC67-49B9CB6422DD}"/>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11" name="椭圆 10">
                <a:extLst>
                  <a:ext uri="{FF2B5EF4-FFF2-40B4-BE49-F238E27FC236}">
                    <a16:creationId xmlns:a16="http://schemas.microsoft.com/office/drawing/2014/main" id="{3909ED9C-D0B7-4C9F-B28D-7836648104A2}"/>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9" name="TextBox 7">
              <a:extLst>
                <a:ext uri="{FF2B5EF4-FFF2-40B4-BE49-F238E27FC236}">
                  <a16:creationId xmlns:a16="http://schemas.microsoft.com/office/drawing/2014/main" id="{6E0F657D-4A55-49C8-8CE5-7F8CB760EBD6}"/>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1</a:t>
              </a:r>
            </a:p>
          </p:txBody>
        </p:sp>
      </p:grpSp>
      <p:sp>
        <p:nvSpPr>
          <p:cNvPr id="12" name="TextBox 7">
            <a:extLst>
              <a:ext uri="{FF2B5EF4-FFF2-40B4-BE49-F238E27FC236}">
                <a16:creationId xmlns:a16="http://schemas.microsoft.com/office/drawing/2014/main" id="{C3C4C60D-E72F-4E13-8166-66A753DD9F14}"/>
              </a:ext>
            </a:extLst>
          </p:cNvPr>
          <p:cNvSpPr>
            <a:spLocks noChangeArrowheads="1"/>
          </p:cNvSpPr>
          <p:nvPr/>
        </p:nvSpPr>
        <p:spPr bwMode="auto">
          <a:xfrm>
            <a:off x="1734539" y="3805526"/>
            <a:ext cx="5171245"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000000">
                    <a:lumMod val="95000"/>
                    <a:lumOff val="5000"/>
                  </a:srgbClr>
                </a:solidFill>
                <a:effectLst/>
                <a:uLnTx/>
                <a:uFillTx/>
                <a:cs typeface="+mn-ea"/>
                <a:sym typeface="+mn-lt"/>
              </a:rPr>
              <a:t>二是界定了个人信息的定义，明确了处理个人信息应遵循的原则和条件(第一千零三十四条、第一千零三十五条)。</a:t>
            </a:r>
          </a:p>
        </p:txBody>
      </p:sp>
      <p:sp>
        <p:nvSpPr>
          <p:cNvPr id="13" name="圆角矩形 76">
            <a:extLst>
              <a:ext uri="{FF2B5EF4-FFF2-40B4-BE49-F238E27FC236}">
                <a16:creationId xmlns:a16="http://schemas.microsoft.com/office/drawing/2014/main" id="{15F01543-9EE9-41E0-BCB7-C20F2A3DFC96}"/>
              </a:ext>
            </a:extLst>
          </p:cNvPr>
          <p:cNvSpPr/>
          <p:nvPr/>
        </p:nvSpPr>
        <p:spPr>
          <a:xfrm>
            <a:off x="1140351" y="3729146"/>
            <a:ext cx="6216357" cy="583651"/>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14" name="组合 13">
            <a:extLst>
              <a:ext uri="{FF2B5EF4-FFF2-40B4-BE49-F238E27FC236}">
                <a16:creationId xmlns:a16="http://schemas.microsoft.com/office/drawing/2014/main" id="{68900EE7-6A18-4060-84D3-E4F9EA2513E0}"/>
              </a:ext>
            </a:extLst>
          </p:cNvPr>
          <p:cNvGrpSpPr/>
          <p:nvPr/>
        </p:nvGrpSpPr>
        <p:grpSpPr>
          <a:xfrm>
            <a:off x="934190" y="3674444"/>
            <a:ext cx="657499" cy="657499"/>
            <a:chOff x="1417067" y="4277724"/>
            <a:chExt cx="657499" cy="657499"/>
          </a:xfrm>
        </p:grpSpPr>
        <p:grpSp>
          <p:nvGrpSpPr>
            <p:cNvPr id="15" name="组合 14">
              <a:extLst>
                <a:ext uri="{FF2B5EF4-FFF2-40B4-BE49-F238E27FC236}">
                  <a16:creationId xmlns:a16="http://schemas.microsoft.com/office/drawing/2014/main" id="{FAB37226-1568-439A-A291-D96473D811DF}"/>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7" name="椭圆 16">
                <a:extLst>
                  <a:ext uri="{FF2B5EF4-FFF2-40B4-BE49-F238E27FC236}">
                    <a16:creationId xmlns:a16="http://schemas.microsoft.com/office/drawing/2014/main" id="{D92E8E4B-1A6C-499F-B494-E38B70EE512C}"/>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18" name="椭圆 17">
                <a:extLst>
                  <a:ext uri="{FF2B5EF4-FFF2-40B4-BE49-F238E27FC236}">
                    <a16:creationId xmlns:a16="http://schemas.microsoft.com/office/drawing/2014/main" id="{6C0821AF-0202-41D9-85CC-3C3C6F667EC4}"/>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16" name="TextBox 7">
              <a:extLst>
                <a:ext uri="{FF2B5EF4-FFF2-40B4-BE49-F238E27FC236}">
                  <a16:creationId xmlns:a16="http://schemas.microsoft.com/office/drawing/2014/main" id="{5C36A28B-D920-47C3-886A-D3D421F8C853}"/>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2</a:t>
              </a:r>
            </a:p>
          </p:txBody>
        </p:sp>
      </p:grpSp>
      <p:sp>
        <p:nvSpPr>
          <p:cNvPr id="19" name="TextBox 7">
            <a:extLst>
              <a:ext uri="{FF2B5EF4-FFF2-40B4-BE49-F238E27FC236}">
                <a16:creationId xmlns:a16="http://schemas.microsoft.com/office/drawing/2014/main" id="{2804F681-12BA-42D0-9DD8-C64097347C9A}"/>
              </a:ext>
            </a:extLst>
          </p:cNvPr>
          <p:cNvSpPr>
            <a:spLocks noChangeArrowheads="1"/>
          </p:cNvSpPr>
          <p:nvPr/>
        </p:nvSpPr>
        <p:spPr bwMode="auto">
          <a:xfrm>
            <a:off x="1734539" y="4528209"/>
            <a:ext cx="5453340" cy="548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000000">
                    <a:lumMod val="95000"/>
                    <a:lumOff val="5000"/>
                  </a:srgbClr>
                </a:solidFill>
                <a:effectLst/>
                <a:uLnTx/>
                <a:uFillTx/>
                <a:cs typeface="+mn-ea"/>
                <a:sym typeface="+mn-lt"/>
              </a:rPr>
              <a:t>三是构建自然人与信息处理者之间的基本权利义务框架，明确处理个人信息不承担责任的特定情形，合理平衡保护个人信息与维护公共利益之间的关系(第一千零三十六条至第一千零三十八条)。</a:t>
            </a:r>
          </a:p>
        </p:txBody>
      </p:sp>
      <p:sp>
        <p:nvSpPr>
          <p:cNvPr id="20" name="圆角矩形 76">
            <a:extLst>
              <a:ext uri="{FF2B5EF4-FFF2-40B4-BE49-F238E27FC236}">
                <a16:creationId xmlns:a16="http://schemas.microsoft.com/office/drawing/2014/main" id="{7EF84DFD-15AD-4C75-8EFC-FA256B19D1BE}"/>
              </a:ext>
            </a:extLst>
          </p:cNvPr>
          <p:cNvSpPr/>
          <p:nvPr/>
        </p:nvSpPr>
        <p:spPr>
          <a:xfrm>
            <a:off x="1140351" y="4505548"/>
            <a:ext cx="6216357" cy="583651"/>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21" name="组合 20">
            <a:extLst>
              <a:ext uri="{FF2B5EF4-FFF2-40B4-BE49-F238E27FC236}">
                <a16:creationId xmlns:a16="http://schemas.microsoft.com/office/drawing/2014/main" id="{CF354863-B415-49A5-8E6E-9E82D35C00DE}"/>
              </a:ext>
            </a:extLst>
          </p:cNvPr>
          <p:cNvGrpSpPr/>
          <p:nvPr/>
        </p:nvGrpSpPr>
        <p:grpSpPr>
          <a:xfrm>
            <a:off x="934190" y="4450846"/>
            <a:ext cx="657499" cy="657499"/>
            <a:chOff x="1417067" y="4277724"/>
            <a:chExt cx="657499" cy="657499"/>
          </a:xfrm>
        </p:grpSpPr>
        <p:grpSp>
          <p:nvGrpSpPr>
            <p:cNvPr id="22" name="组合 21">
              <a:extLst>
                <a:ext uri="{FF2B5EF4-FFF2-40B4-BE49-F238E27FC236}">
                  <a16:creationId xmlns:a16="http://schemas.microsoft.com/office/drawing/2014/main" id="{4F3682D1-93EE-4AA6-82BD-C5189D612969}"/>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4" name="椭圆 23">
                <a:extLst>
                  <a:ext uri="{FF2B5EF4-FFF2-40B4-BE49-F238E27FC236}">
                    <a16:creationId xmlns:a16="http://schemas.microsoft.com/office/drawing/2014/main" id="{C7FA0D3D-ABAB-41AB-941D-61B7964F51A0}"/>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25" name="椭圆 24">
                <a:extLst>
                  <a:ext uri="{FF2B5EF4-FFF2-40B4-BE49-F238E27FC236}">
                    <a16:creationId xmlns:a16="http://schemas.microsoft.com/office/drawing/2014/main" id="{2D51EF56-A1F9-431D-B00E-F942E1541DF7}"/>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23" name="TextBox 7">
              <a:extLst>
                <a:ext uri="{FF2B5EF4-FFF2-40B4-BE49-F238E27FC236}">
                  <a16:creationId xmlns:a16="http://schemas.microsoft.com/office/drawing/2014/main" id="{B70539DB-013A-4202-BD03-2A9EDC4F90D6}"/>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3</a:t>
              </a:r>
            </a:p>
          </p:txBody>
        </p:sp>
      </p:grpSp>
      <p:sp>
        <p:nvSpPr>
          <p:cNvPr id="26" name="TextBox 7">
            <a:extLst>
              <a:ext uri="{FF2B5EF4-FFF2-40B4-BE49-F238E27FC236}">
                <a16:creationId xmlns:a16="http://schemas.microsoft.com/office/drawing/2014/main" id="{E6A0A545-677F-460D-B5A5-422DE7A6F55C}"/>
              </a:ext>
            </a:extLst>
          </p:cNvPr>
          <p:cNvSpPr>
            <a:spLocks noChangeArrowheads="1"/>
          </p:cNvSpPr>
          <p:nvPr/>
        </p:nvSpPr>
        <p:spPr bwMode="auto">
          <a:xfrm>
            <a:off x="1734539" y="5358330"/>
            <a:ext cx="5171245"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000000">
                    <a:lumMod val="95000"/>
                    <a:lumOff val="5000"/>
                  </a:srgbClr>
                </a:solidFill>
                <a:effectLst/>
                <a:uLnTx/>
                <a:uFillTx/>
                <a:cs typeface="+mn-ea"/>
                <a:sym typeface="+mn-lt"/>
              </a:rPr>
              <a:t>四是规定国家机关及其工作人员负有保护自然人的隐私和个人信息的义务(第一千零三十九条)。</a:t>
            </a:r>
          </a:p>
        </p:txBody>
      </p:sp>
      <p:sp>
        <p:nvSpPr>
          <p:cNvPr id="27" name="圆角矩形 76">
            <a:extLst>
              <a:ext uri="{FF2B5EF4-FFF2-40B4-BE49-F238E27FC236}">
                <a16:creationId xmlns:a16="http://schemas.microsoft.com/office/drawing/2014/main" id="{329A9C51-FAD5-4359-B8A4-C6473C68B3A1}"/>
              </a:ext>
            </a:extLst>
          </p:cNvPr>
          <p:cNvSpPr/>
          <p:nvPr/>
        </p:nvSpPr>
        <p:spPr>
          <a:xfrm>
            <a:off x="1140351" y="5281950"/>
            <a:ext cx="6216357" cy="583651"/>
          </a:xfrm>
          <a:prstGeom prst="roundRect">
            <a:avLst>
              <a:gd fmla="val 5000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2F5EB0"/>
              </a:solidFill>
              <a:effectLst/>
              <a:uLnTx/>
              <a:uFillTx/>
              <a:cs typeface="+mn-ea"/>
              <a:sym typeface="+mn-lt"/>
            </a:endParaRPr>
          </a:p>
        </p:txBody>
      </p:sp>
      <p:grpSp>
        <p:nvGrpSpPr>
          <p:cNvPr id="28" name="组合 27">
            <a:extLst>
              <a:ext uri="{FF2B5EF4-FFF2-40B4-BE49-F238E27FC236}">
                <a16:creationId xmlns:a16="http://schemas.microsoft.com/office/drawing/2014/main" id="{4FDDBAA0-05C8-4821-9C7D-7964D58A3682}"/>
              </a:ext>
            </a:extLst>
          </p:cNvPr>
          <p:cNvGrpSpPr/>
          <p:nvPr/>
        </p:nvGrpSpPr>
        <p:grpSpPr>
          <a:xfrm>
            <a:off x="934190" y="5227248"/>
            <a:ext cx="657499" cy="657499"/>
            <a:chOff x="1417067" y="4277724"/>
            <a:chExt cx="657499" cy="657499"/>
          </a:xfrm>
        </p:grpSpPr>
        <p:grpSp>
          <p:nvGrpSpPr>
            <p:cNvPr id="29" name="组合 28">
              <a:extLst>
                <a:ext uri="{FF2B5EF4-FFF2-40B4-BE49-F238E27FC236}">
                  <a16:creationId xmlns:a16="http://schemas.microsoft.com/office/drawing/2014/main" id="{9981ADFC-661D-4949-A3E0-CD6AE921C01B}"/>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1" name="椭圆 30">
                <a:extLst>
                  <a:ext uri="{FF2B5EF4-FFF2-40B4-BE49-F238E27FC236}">
                    <a16:creationId xmlns:a16="http://schemas.microsoft.com/office/drawing/2014/main" id="{63D6C719-E743-49D8-A165-6BB787DD99DB}"/>
                  </a:ext>
                </a:extLst>
              </p:cNvPr>
              <p:cNvSpPr/>
              <p:nvPr/>
            </p:nvSpPr>
            <p:spPr>
              <a:xfrm>
                <a:off x="3724323" y="1908536"/>
                <a:ext cx="1329153" cy="1329153"/>
              </a:xfrm>
              <a:prstGeom prst="ellipse">
                <a:avLst/>
              </a:prstGeom>
              <a:solidFill>
                <a:srgbClr val="C00000"/>
              </a:solidFill>
              <a:ln w="28575">
                <a:solidFill>
                  <a:srgbClr val="FFC000"/>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sp>
            <p:nvSpPr>
              <p:cNvPr id="32" name="椭圆 31">
                <a:extLst>
                  <a:ext uri="{FF2B5EF4-FFF2-40B4-BE49-F238E27FC236}">
                    <a16:creationId xmlns:a16="http://schemas.microsoft.com/office/drawing/2014/main" id="{3DFCCE53-571C-4F38-B67A-CBF701FEF092}"/>
                  </a:ext>
                </a:extLst>
              </p:cNvPr>
              <p:cNvSpPr/>
              <p:nvPr/>
            </p:nvSpPr>
            <p:spPr>
              <a:xfrm>
                <a:off x="3839838" y="2024052"/>
                <a:ext cx="1098122" cy="1098122"/>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2F5EB0"/>
                  </a:solidFill>
                  <a:effectLst/>
                  <a:uLnTx/>
                  <a:uFillTx/>
                  <a:cs typeface="+mn-ea"/>
                  <a:sym typeface="+mn-lt"/>
                </a:endParaRPr>
              </a:p>
            </p:txBody>
          </p:sp>
        </p:grpSp>
        <p:sp>
          <p:nvSpPr>
            <p:cNvPr id="30" name="TextBox 7">
              <a:extLst>
                <a:ext uri="{FF2B5EF4-FFF2-40B4-BE49-F238E27FC236}">
                  <a16:creationId xmlns:a16="http://schemas.microsoft.com/office/drawing/2014/main" id="{8EAAFF94-7DE2-4449-A2E8-E4A1D8CA6323}"/>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FFFF"/>
                  </a:solidFill>
                  <a:effectLst/>
                  <a:uLnTx/>
                  <a:uFillTx/>
                  <a:cs typeface="+mn-ea"/>
                  <a:sym typeface="+mn-lt"/>
                </a:rPr>
                <a:t>4</a:t>
              </a:r>
            </a:p>
          </p:txBody>
        </p:sp>
      </p:grpSp>
      <p:pic>
        <p:nvPicPr>
          <p:cNvPr id="34" name="图片 33">
            <a:extLst>
              <a:ext uri="{FF2B5EF4-FFF2-40B4-BE49-F238E27FC236}">
                <a16:creationId xmlns:a16="http://schemas.microsoft.com/office/drawing/2014/main" id="{837C6E67-008B-4A9A-BB45-1591BA9F97E7}"/>
              </a:ext>
            </a:extLst>
          </p:cNvPr>
          <p:cNvPicPr>
            <a:picLocks noChangeAspect="1"/>
          </p:cNvPicPr>
          <p:nvPr/>
        </p:nvPicPr>
        <p:blipFill>
          <a:blip r:embed="rId2">
            <a:extLst>
              <a:ext uri="{28A0092B-C50C-407E-A947-70E740481C1C}">
                <a14:useLocalDpi val="0"/>
              </a:ext>
            </a:extLst>
          </a:blip>
          <a:stretch>
            <a:fillRect/>
          </a:stretch>
        </p:blipFill>
        <p:spPr>
          <a:xfrm flipH="1">
            <a:off x="7356708" y="2873298"/>
            <a:ext cx="4512934" cy="3984702"/>
          </a:xfrm>
          <a:prstGeom prst="rect">
            <a:avLst/>
          </a:prstGeom>
        </p:spPr>
      </p:pic>
    </p:spTree>
    <p:extLst>
      <p:ext uri="{BB962C8B-B14F-4D97-AF65-F5344CB8AC3E}">
        <p14:creationId val="161757687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randombar(horizontal)" transition="in">
                                      <p:cBhvr>
                                        <p:cTn dur="750" id="13"/>
                                        <p:tgtEl>
                                          <p:spTgt spid="4"/>
                                        </p:tgtEl>
                                      </p:cBhvr>
                                    </p:animEffect>
                                  </p:childTnLst>
                                </p:cTn>
                              </p:par>
                            </p:childTnLst>
                          </p:cTn>
                        </p:par>
                        <p:par>
                          <p:cTn fill="hold" id="14" nodeType="afterGroup">
                            <p:stCondLst>
                              <p:cond delay="1750"/>
                            </p:stCondLst>
                            <p:childTnLst>
                              <p:par>
                                <p:cTn fill="hold"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2250"/>
                            </p:stCondLst>
                            <p:childTnLst>
                              <p:par>
                                <p:cTn fill="hold" grpId="0"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750"/>
                            </p:stCondLst>
                            <p:childTnLst>
                              <p:par>
                                <p:cTn fill="hold" grpId="0" id="25" nodeType="after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par>
                          <p:cTn fill="hold" id="30" nodeType="afterGroup">
                            <p:stCondLst>
                              <p:cond delay="3250"/>
                            </p:stCondLst>
                            <p:childTnLst>
                              <p:par>
                                <p:cTn fill="hold" id="31" nodeType="after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childTnLst>
                          </p:cTn>
                        </p:par>
                        <p:par>
                          <p:cTn fill="hold" id="36" nodeType="afterGroup">
                            <p:stCondLst>
                              <p:cond delay="3750"/>
                            </p:stCondLst>
                            <p:childTnLst>
                              <p:par>
                                <p:cTn fill="hold" grpId="0" id="37" nodeType="afterEffect" presetClass="entr" presetID="22" presetSubtype="8">
                                  <p:stCondLst>
                                    <p:cond delay="0"/>
                                  </p:stCondLst>
                                  <p:childTnLst>
                                    <p:set>
                                      <p:cBhvr>
                                        <p:cTn dur="1" fill="hold" id="38">
                                          <p:stCondLst>
                                            <p:cond delay="0"/>
                                          </p:stCondLst>
                                        </p:cTn>
                                        <p:tgtEl>
                                          <p:spTgt spid="13"/>
                                        </p:tgtEl>
                                        <p:attrNameLst>
                                          <p:attrName>style.visibility</p:attrName>
                                        </p:attrNameLst>
                                      </p:cBhvr>
                                      <p:to>
                                        <p:strVal val="visible"/>
                                      </p:to>
                                    </p:set>
                                    <p:animEffect filter="wipe(left)" transition="in">
                                      <p:cBhvr>
                                        <p:cTn dur="500" id="39"/>
                                        <p:tgtEl>
                                          <p:spTgt spid="13"/>
                                        </p:tgtEl>
                                      </p:cBhvr>
                                    </p:animEffect>
                                  </p:childTnLst>
                                </p:cTn>
                              </p:par>
                            </p:childTnLst>
                          </p:cTn>
                        </p:par>
                        <p:par>
                          <p:cTn fill="hold" id="40" nodeType="afterGroup">
                            <p:stCondLst>
                              <p:cond delay="4250"/>
                            </p:stCondLst>
                            <p:childTnLst>
                              <p:par>
                                <p:cTn fill="hold" grpId="0" id="41" nodeType="afterEffect" presetClass="entr" presetID="53"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4750"/>
                            </p:stCondLst>
                            <p:childTnLst>
                              <p:par>
                                <p:cTn fill="hold" id="47" nodeType="afterEffect" presetClass="entr" presetID="53" presetSubtype="0">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p:cTn dur="500" fill="hold" id="49"/>
                                        <p:tgtEl>
                                          <p:spTgt spid="21"/>
                                        </p:tgtEl>
                                        <p:attrNameLst>
                                          <p:attrName>ppt_w</p:attrName>
                                        </p:attrNameLst>
                                      </p:cBhvr>
                                      <p:tavLst>
                                        <p:tav tm="0">
                                          <p:val>
                                            <p:fltVal val="0"/>
                                          </p:val>
                                        </p:tav>
                                        <p:tav tm="100000">
                                          <p:val>
                                            <p:strVal val="#ppt_w"/>
                                          </p:val>
                                        </p:tav>
                                      </p:tavLst>
                                    </p:anim>
                                    <p:anim calcmode="lin" valueType="num">
                                      <p:cBhvr>
                                        <p:cTn dur="500" fill="hold" id="50"/>
                                        <p:tgtEl>
                                          <p:spTgt spid="21"/>
                                        </p:tgtEl>
                                        <p:attrNameLst>
                                          <p:attrName>ppt_h</p:attrName>
                                        </p:attrNameLst>
                                      </p:cBhvr>
                                      <p:tavLst>
                                        <p:tav tm="0">
                                          <p:val>
                                            <p:fltVal val="0"/>
                                          </p:val>
                                        </p:tav>
                                        <p:tav tm="100000">
                                          <p:val>
                                            <p:strVal val="#ppt_h"/>
                                          </p:val>
                                        </p:tav>
                                      </p:tavLst>
                                    </p:anim>
                                    <p:animEffect filter="fade" transition="in">
                                      <p:cBhvr>
                                        <p:cTn dur="500" id="51"/>
                                        <p:tgtEl>
                                          <p:spTgt spid="21"/>
                                        </p:tgtEl>
                                      </p:cBhvr>
                                    </p:animEffect>
                                  </p:childTnLst>
                                </p:cTn>
                              </p:par>
                            </p:childTnLst>
                          </p:cTn>
                        </p:par>
                        <p:par>
                          <p:cTn fill="hold" id="52" nodeType="afterGroup">
                            <p:stCondLst>
                              <p:cond delay="5250"/>
                            </p:stCondLst>
                            <p:childTnLst>
                              <p:par>
                                <p:cTn fill="hold" grpId="0" id="53" nodeType="afterEffect" presetClass="entr" presetID="22" presetSubtype="8">
                                  <p:stCondLst>
                                    <p:cond delay="0"/>
                                  </p:stCondLst>
                                  <p:childTnLst>
                                    <p:set>
                                      <p:cBhvr>
                                        <p:cTn dur="1" fill="hold" id="54">
                                          <p:stCondLst>
                                            <p:cond delay="0"/>
                                          </p:stCondLst>
                                        </p:cTn>
                                        <p:tgtEl>
                                          <p:spTgt spid="20"/>
                                        </p:tgtEl>
                                        <p:attrNameLst>
                                          <p:attrName>style.visibility</p:attrName>
                                        </p:attrNameLst>
                                      </p:cBhvr>
                                      <p:to>
                                        <p:strVal val="visible"/>
                                      </p:to>
                                    </p:set>
                                    <p:animEffect filter="wipe(left)" transition="in">
                                      <p:cBhvr>
                                        <p:cTn dur="500" id="55"/>
                                        <p:tgtEl>
                                          <p:spTgt spid="20"/>
                                        </p:tgtEl>
                                      </p:cBhvr>
                                    </p:animEffect>
                                  </p:childTnLst>
                                </p:cTn>
                              </p:par>
                            </p:childTnLst>
                          </p:cTn>
                        </p:par>
                        <p:par>
                          <p:cTn fill="hold" id="56" nodeType="afterGroup">
                            <p:stCondLst>
                              <p:cond delay="5750"/>
                            </p:stCondLst>
                            <p:childTnLst>
                              <p:par>
                                <p:cTn fill="hold" grpId="0" id="57" nodeType="afterEffect" presetClass="entr" presetID="53" presetSubtype="0">
                                  <p:stCondLst>
                                    <p:cond delay="0"/>
                                  </p:stCondLst>
                                  <p:childTnLst>
                                    <p:set>
                                      <p:cBhvr>
                                        <p:cTn dur="1" fill="hold" id="58">
                                          <p:stCondLst>
                                            <p:cond delay="0"/>
                                          </p:stCondLst>
                                        </p:cTn>
                                        <p:tgtEl>
                                          <p:spTgt spid="19"/>
                                        </p:tgtEl>
                                        <p:attrNameLst>
                                          <p:attrName>style.visibility</p:attrName>
                                        </p:attrNameLst>
                                      </p:cBhvr>
                                      <p:to>
                                        <p:strVal val="visible"/>
                                      </p:to>
                                    </p:set>
                                    <p:anim calcmode="lin" valueType="num">
                                      <p:cBhvr>
                                        <p:cTn dur="500" fill="hold" id="59"/>
                                        <p:tgtEl>
                                          <p:spTgt spid="19"/>
                                        </p:tgtEl>
                                        <p:attrNameLst>
                                          <p:attrName>ppt_w</p:attrName>
                                        </p:attrNameLst>
                                      </p:cBhvr>
                                      <p:tavLst>
                                        <p:tav tm="0">
                                          <p:val>
                                            <p:fltVal val="0"/>
                                          </p:val>
                                        </p:tav>
                                        <p:tav tm="100000">
                                          <p:val>
                                            <p:strVal val="#ppt_w"/>
                                          </p:val>
                                        </p:tav>
                                      </p:tavLst>
                                    </p:anim>
                                    <p:anim calcmode="lin" valueType="num">
                                      <p:cBhvr>
                                        <p:cTn dur="500" fill="hold" id="60"/>
                                        <p:tgtEl>
                                          <p:spTgt spid="19"/>
                                        </p:tgtEl>
                                        <p:attrNameLst>
                                          <p:attrName>ppt_h</p:attrName>
                                        </p:attrNameLst>
                                      </p:cBhvr>
                                      <p:tavLst>
                                        <p:tav tm="0">
                                          <p:val>
                                            <p:fltVal val="0"/>
                                          </p:val>
                                        </p:tav>
                                        <p:tav tm="100000">
                                          <p:val>
                                            <p:strVal val="#ppt_h"/>
                                          </p:val>
                                        </p:tav>
                                      </p:tavLst>
                                    </p:anim>
                                    <p:animEffect filter="fade" transition="in">
                                      <p:cBhvr>
                                        <p:cTn dur="500" id="61"/>
                                        <p:tgtEl>
                                          <p:spTgt spid="19"/>
                                        </p:tgtEl>
                                      </p:cBhvr>
                                    </p:animEffect>
                                  </p:childTnLst>
                                </p:cTn>
                              </p:par>
                            </p:childTnLst>
                          </p:cTn>
                        </p:par>
                        <p:par>
                          <p:cTn fill="hold" id="62" nodeType="afterGroup">
                            <p:stCondLst>
                              <p:cond delay="6250"/>
                            </p:stCondLst>
                            <p:childTnLst>
                              <p:par>
                                <p:cTn fill="hold" id="63" nodeType="afterEffect" presetClass="entr" presetID="53" presetSubtype="0">
                                  <p:stCondLst>
                                    <p:cond delay="0"/>
                                  </p:stCondLst>
                                  <p:childTnLst>
                                    <p:set>
                                      <p:cBhvr>
                                        <p:cTn dur="1" fill="hold" id="64">
                                          <p:stCondLst>
                                            <p:cond delay="0"/>
                                          </p:stCondLst>
                                        </p:cTn>
                                        <p:tgtEl>
                                          <p:spTgt spid="28"/>
                                        </p:tgtEl>
                                        <p:attrNameLst>
                                          <p:attrName>style.visibility</p:attrName>
                                        </p:attrNameLst>
                                      </p:cBhvr>
                                      <p:to>
                                        <p:strVal val="visible"/>
                                      </p:to>
                                    </p:set>
                                    <p:anim calcmode="lin" valueType="num">
                                      <p:cBhvr>
                                        <p:cTn dur="500" fill="hold" id="65"/>
                                        <p:tgtEl>
                                          <p:spTgt spid="28"/>
                                        </p:tgtEl>
                                        <p:attrNameLst>
                                          <p:attrName>ppt_w</p:attrName>
                                        </p:attrNameLst>
                                      </p:cBhvr>
                                      <p:tavLst>
                                        <p:tav tm="0">
                                          <p:val>
                                            <p:fltVal val="0"/>
                                          </p:val>
                                        </p:tav>
                                        <p:tav tm="100000">
                                          <p:val>
                                            <p:strVal val="#ppt_w"/>
                                          </p:val>
                                        </p:tav>
                                      </p:tavLst>
                                    </p:anim>
                                    <p:anim calcmode="lin" valueType="num">
                                      <p:cBhvr>
                                        <p:cTn dur="500" fill="hold" id="66"/>
                                        <p:tgtEl>
                                          <p:spTgt spid="28"/>
                                        </p:tgtEl>
                                        <p:attrNameLst>
                                          <p:attrName>ppt_h</p:attrName>
                                        </p:attrNameLst>
                                      </p:cBhvr>
                                      <p:tavLst>
                                        <p:tav tm="0">
                                          <p:val>
                                            <p:fltVal val="0"/>
                                          </p:val>
                                        </p:tav>
                                        <p:tav tm="100000">
                                          <p:val>
                                            <p:strVal val="#ppt_h"/>
                                          </p:val>
                                        </p:tav>
                                      </p:tavLst>
                                    </p:anim>
                                    <p:animEffect filter="fade" transition="in">
                                      <p:cBhvr>
                                        <p:cTn dur="500" id="67"/>
                                        <p:tgtEl>
                                          <p:spTgt spid="28"/>
                                        </p:tgtEl>
                                      </p:cBhvr>
                                    </p:animEffect>
                                  </p:childTnLst>
                                </p:cTn>
                              </p:par>
                            </p:childTnLst>
                          </p:cTn>
                        </p:par>
                        <p:par>
                          <p:cTn fill="hold" id="68" nodeType="afterGroup">
                            <p:stCondLst>
                              <p:cond delay="6750"/>
                            </p:stCondLst>
                            <p:childTnLst>
                              <p:par>
                                <p:cTn fill="hold" grpId="0" id="69" nodeType="afterEffect" presetClass="entr" presetID="22" presetSubtype="8">
                                  <p:stCondLst>
                                    <p:cond delay="0"/>
                                  </p:stCondLst>
                                  <p:childTnLst>
                                    <p:set>
                                      <p:cBhvr>
                                        <p:cTn dur="1" fill="hold" id="70">
                                          <p:stCondLst>
                                            <p:cond delay="0"/>
                                          </p:stCondLst>
                                        </p:cTn>
                                        <p:tgtEl>
                                          <p:spTgt spid="27"/>
                                        </p:tgtEl>
                                        <p:attrNameLst>
                                          <p:attrName>style.visibility</p:attrName>
                                        </p:attrNameLst>
                                      </p:cBhvr>
                                      <p:to>
                                        <p:strVal val="visible"/>
                                      </p:to>
                                    </p:set>
                                    <p:animEffect filter="wipe(left)" transition="in">
                                      <p:cBhvr>
                                        <p:cTn dur="500" id="71"/>
                                        <p:tgtEl>
                                          <p:spTgt spid="27"/>
                                        </p:tgtEl>
                                      </p:cBhvr>
                                    </p:animEffect>
                                  </p:childTnLst>
                                </p:cTn>
                              </p:par>
                            </p:childTnLst>
                          </p:cTn>
                        </p:par>
                        <p:par>
                          <p:cTn fill="hold" id="72" nodeType="afterGroup">
                            <p:stCondLst>
                              <p:cond delay="7250"/>
                            </p:stCondLst>
                            <p:childTnLst>
                              <p:par>
                                <p:cTn fill="hold" grpId="0" id="73" nodeType="afterEffect" presetClass="entr" presetID="53" presetSubtype="0">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p:cTn dur="500" fill="hold" id="75"/>
                                        <p:tgtEl>
                                          <p:spTgt spid="26"/>
                                        </p:tgtEl>
                                        <p:attrNameLst>
                                          <p:attrName>ppt_w</p:attrName>
                                        </p:attrNameLst>
                                      </p:cBhvr>
                                      <p:tavLst>
                                        <p:tav tm="0">
                                          <p:val>
                                            <p:fltVal val="0"/>
                                          </p:val>
                                        </p:tav>
                                        <p:tav tm="100000">
                                          <p:val>
                                            <p:strVal val="#ppt_w"/>
                                          </p:val>
                                        </p:tav>
                                      </p:tavLst>
                                    </p:anim>
                                    <p:anim calcmode="lin" valueType="num">
                                      <p:cBhvr>
                                        <p:cTn dur="500" fill="hold" id="76"/>
                                        <p:tgtEl>
                                          <p:spTgt spid="26"/>
                                        </p:tgtEl>
                                        <p:attrNameLst>
                                          <p:attrName>ppt_h</p:attrName>
                                        </p:attrNameLst>
                                      </p:cBhvr>
                                      <p:tavLst>
                                        <p:tav tm="0">
                                          <p:val>
                                            <p:fltVal val="0"/>
                                          </p:val>
                                        </p:tav>
                                        <p:tav tm="100000">
                                          <p:val>
                                            <p:strVal val="#ppt_h"/>
                                          </p:val>
                                        </p:tav>
                                      </p:tavLst>
                                    </p:anim>
                                    <p:animEffect filter="fade" transition="in">
                                      <p:cBhvr>
                                        <p:cTn dur="500" id="77"/>
                                        <p:tgtEl>
                                          <p:spTgt spid="26"/>
                                        </p:tgtEl>
                                      </p:cBhvr>
                                    </p:animEffect>
                                  </p:childTnLst>
                                </p:cTn>
                              </p:par>
                            </p:childTnLst>
                          </p:cTn>
                        </p:par>
                        <p:par>
                          <p:cTn fill="hold" id="78" nodeType="afterGroup">
                            <p:stCondLst>
                              <p:cond delay="7750"/>
                            </p:stCondLst>
                            <p:childTnLst>
                              <p:par>
                                <p:cTn fill="hold" id="79" nodeType="afterEffect" presetClass="entr" presetID="22" presetSubtype="4">
                                  <p:stCondLst>
                                    <p:cond delay="0"/>
                                  </p:stCondLst>
                                  <p:childTnLst>
                                    <p:set>
                                      <p:cBhvr>
                                        <p:cTn dur="1" fill="hold" id="80">
                                          <p:stCondLst>
                                            <p:cond delay="0"/>
                                          </p:stCondLst>
                                        </p:cTn>
                                        <p:tgtEl>
                                          <p:spTgt spid="34"/>
                                        </p:tgtEl>
                                        <p:attrNameLst>
                                          <p:attrName>style.visibility</p:attrName>
                                        </p:attrNameLst>
                                      </p:cBhvr>
                                      <p:to>
                                        <p:strVal val="visible"/>
                                      </p:to>
                                    </p:set>
                                    <p:animEffect filter="wipe(down)" transition="in">
                                      <p:cBhvr>
                                        <p:cTn dur="500" id="8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2"/>
      <p:bldP grpId="0" spid="13"/>
      <p:bldP grpId="0" spid="19"/>
      <p:bldP grpId="0" spid="20"/>
      <p:bldP grpId="0" spid="26"/>
      <p:bldP grpId="0" spid="27"/>
    </p:bldLst>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264175" y="2793020"/>
            <a:ext cx="7774821"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5 : 婚姻家庭</a:t>
            </a:r>
          </a:p>
        </p:txBody>
      </p:sp>
    </p:spTree>
    <p:extLst>
      <p:ext uri="{BB962C8B-B14F-4D97-AF65-F5344CB8AC3E}">
        <p14:creationId val="2357010123"/>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58708DCA-B4E8-4336-B1B8-648C21E48128}"/>
              </a:ext>
            </a:extLst>
          </p:cNvPr>
          <p:cNvGrpSpPr/>
          <p:nvPr/>
        </p:nvGrpSpPr>
        <p:grpSpPr>
          <a:xfrm>
            <a:off x="6096000" y="2864857"/>
            <a:ext cx="2113690" cy="495316"/>
            <a:chOff x="810997" y="5404174"/>
            <a:chExt cx="6000444" cy="495316"/>
          </a:xfrm>
        </p:grpSpPr>
        <p:sp>
          <p:nvSpPr>
            <p:cNvPr id="4" name="TextBox 14">
              <a:extLst>
                <a:ext uri="{FF2B5EF4-FFF2-40B4-BE49-F238E27FC236}">
                  <a16:creationId xmlns:a16="http://schemas.microsoft.com/office/drawing/2014/main" id="{8E31BA09-F36B-48BA-81CF-4A6FA26D060B}"/>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5" name="矩形 4">
              <a:extLst>
                <a:ext uri="{FF2B5EF4-FFF2-40B4-BE49-F238E27FC236}">
                  <a16:creationId xmlns:a16="http://schemas.microsoft.com/office/drawing/2014/main" id="{31615880-303C-4305-B777-BC90586B1AB8}"/>
                </a:ext>
              </a:extLst>
            </p:cNvPr>
            <p:cNvSpPr/>
            <p:nvPr/>
          </p:nvSpPr>
          <p:spPr>
            <a:xfrm>
              <a:off x="980126"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cs typeface="+mn-ea"/>
                  <a:sym typeface="+mn-lt"/>
                </a:rPr>
                <a:t>共5章</a:t>
              </a:r>
            </a:p>
          </p:txBody>
        </p:sp>
      </p:grpSp>
      <p:grpSp>
        <p:nvGrpSpPr>
          <p:cNvPr id="6" name="组合 5">
            <a:extLst>
              <a:ext uri="{FF2B5EF4-FFF2-40B4-BE49-F238E27FC236}">
                <a16:creationId xmlns:a16="http://schemas.microsoft.com/office/drawing/2014/main" id="{DD67EE8A-7EC3-48F2-8526-5B13CBCDF070}"/>
              </a:ext>
            </a:extLst>
          </p:cNvPr>
          <p:cNvGrpSpPr/>
          <p:nvPr/>
        </p:nvGrpSpPr>
        <p:grpSpPr>
          <a:xfrm>
            <a:off x="8347713" y="2864857"/>
            <a:ext cx="2113690" cy="495316"/>
            <a:chOff x="810997" y="5404174"/>
            <a:chExt cx="6000444" cy="495316"/>
          </a:xfrm>
        </p:grpSpPr>
        <p:sp>
          <p:nvSpPr>
            <p:cNvPr id="7" name="TextBox 14">
              <a:extLst>
                <a:ext uri="{FF2B5EF4-FFF2-40B4-BE49-F238E27FC236}">
                  <a16:creationId xmlns:a16="http://schemas.microsoft.com/office/drawing/2014/main" id="{4B4D5155-CA65-4689-BE69-47DC3885E564}"/>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8" name="矩形 7">
              <a:extLst>
                <a:ext uri="{FF2B5EF4-FFF2-40B4-BE49-F238E27FC236}">
                  <a16:creationId xmlns:a16="http://schemas.microsoft.com/office/drawing/2014/main" id="{F7CC725D-C701-468B-8144-FA6BC025CAB4}"/>
                </a:ext>
              </a:extLst>
            </p:cNvPr>
            <p:cNvSpPr/>
            <p:nvPr/>
          </p:nvSpPr>
          <p:spPr>
            <a:xfrm>
              <a:off x="980128"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00"/>
                  </a:solidFill>
                  <a:effectLst/>
                  <a:uLnTx/>
                  <a:uFillTx/>
                  <a:cs typeface="+mn-ea"/>
                  <a:sym typeface="+mn-lt"/>
                </a:rPr>
                <a:t>79条</a:t>
              </a:r>
            </a:p>
          </p:txBody>
        </p:sp>
      </p:grpSp>
      <p:sp>
        <p:nvSpPr>
          <p:cNvPr id="9" name="矩形: 圆角 8">
            <a:extLst>
              <a:ext uri="{FF2B5EF4-FFF2-40B4-BE49-F238E27FC236}">
                <a16:creationId xmlns:a16="http://schemas.microsoft.com/office/drawing/2014/main" id="{D4EFE4C7-F643-47F6-B529-118BD6A82CB8}"/>
              </a:ext>
            </a:extLst>
          </p:cNvPr>
          <p:cNvSpPr/>
          <p:nvPr/>
        </p:nvSpPr>
        <p:spPr>
          <a:xfrm>
            <a:off x="5020962" y="3635433"/>
            <a:ext cx="6612036" cy="2683092"/>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文本占位符 1">
            <a:extLst>
              <a:ext uri="{FF2B5EF4-FFF2-40B4-BE49-F238E27FC236}">
                <a16:creationId xmlns:a16="http://schemas.microsoft.com/office/drawing/2014/main" id="{437332B1-CE8B-4FC6-A28B-FD4A8B8276E4}"/>
              </a:ext>
            </a:extLst>
          </p:cNvPr>
          <p:cNvSpPr txBox="1"/>
          <p:nvPr/>
        </p:nvSpPr>
        <p:spPr>
          <a:xfrm>
            <a:off x="5633270" y="3933561"/>
            <a:ext cx="5633748"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婚姻家庭制度是规范夫妻关系和家庭关系的基本准则。1980年第五届全国人民代表大会第三次会议通过了新的婚姻法，2001年进行了修改。1991年第七届全国人大常委会第二十三次会议通过了收养法，1998年作了修改。</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第五编“婚姻家庭”以现行婚姻法、收养法为基础，在坚持婚姻自由、一夫一妻等基本原则的前提下，结合社会发展需要，修改完善了部分规定，并增加了新的规定。</a:t>
            </a:r>
          </a:p>
        </p:txBody>
      </p:sp>
      <p:sp>
        <p:nvSpPr>
          <p:cNvPr id="11" name="矩形 10">
            <a:extLst>
              <a:ext uri="{FF2B5EF4-FFF2-40B4-BE49-F238E27FC236}">
                <a16:creationId xmlns:a16="http://schemas.microsoft.com/office/drawing/2014/main" id="{59FC614D-9473-40A0-AC0B-3E0147590374}"/>
              </a:ext>
            </a:extLst>
          </p:cNvPr>
          <p:cNvSpPr/>
          <p:nvPr/>
        </p:nvSpPr>
        <p:spPr>
          <a:xfrm>
            <a:off x="6538850" y="1541822"/>
            <a:ext cx="3404133" cy="1053190"/>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12" name="TextBox 20">
            <a:extLst>
              <a:ext uri="{FF2B5EF4-FFF2-40B4-BE49-F238E27FC236}">
                <a16:creationId xmlns:a16="http://schemas.microsoft.com/office/drawing/2014/main" id="{0FA116BE-9942-440C-B343-4FD7EBE97293}"/>
              </a:ext>
            </a:extLst>
          </p:cNvPr>
          <p:cNvSpPr txBox="1"/>
          <p:nvPr/>
        </p:nvSpPr>
        <p:spPr>
          <a:xfrm>
            <a:off x="6618552" y="1622696"/>
            <a:ext cx="3244729" cy="762000"/>
          </a:xfrm>
          <a:prstGeom prst="rect">
            <a:avLst/>
          </a:prstGeom>
          <a:noFill/>
        </p:spPr>
        <p:txBody>
          <a:bodyPr rtlCol="0" wrap="square">
            <a:spAutoFit/>
          </a:bodyPr>
          <a:lstStyle>
            <a:defPPr>
              <a:defRPr lang="zh-CN"/>
            </a:defPPr>
            <a:lvl1pPr>
              <a:defRPr b="1" sz="5400">
                <a:solidFill>
                  <a:srgbClr val="C00000"/>
                </a:solidFill>
                <a:latin typeface="微软雅黑"/>
                <a:ea typeface="微软雅黑"/>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typeface="+mn-lt"/>
                <a:ea typeface="+mn-ea"/>
                <a:cs typeface="+mn-ea"/>
                <a:sym typeface="+mn-lt"/>
              </a:rPr>
              <a:t>婚姻家庭</a:t>
            </a:r>
          </a:p>
        </p:txBody>
      </p:sp>
      <p:pic>
        <p:nvPicPr>
          <p:cNvPr id="14" name="图片 13">
            <a:extLst>
              <a:ext uri="{FF2B5EF4-FFF2-40B4-BE49-F238E27FC236}">
                <a16:creationId xmlns:a16="http://schemas.microsoft.com/office/drawing/2014/main" id="{0CEB98E2-CD28-47ED-A1FE-C50AC3C5EBDD}"/>
              </a:ext>
            </a:extLst>
          </p:cNvPr>
          <p:cNvPicPr>
            <a:picLocks noChangeAspect="1"/>
          </p:cNvPicPr>
          <p:nvPr/>
        </p:nvPicPr>
        <p:blipFill>
          <a:blip r:embed="rId2">
            <a:extLst>
              <a:ext uri="{28A0092B-C50C-407E-A947-70E740481C1C}">
                <a14:useLocalDpi val="0"/>
              </a:ext>
            </a:extLst>
          </a:blip>
          <a:stretch>
            <a:fillRect/>
          </a:stretch>
        </p:blipFill>
        <p:spPr>
          <a:xfrm>
            <a:off x="47108" y="1541822"/>
            <a:ext cx="5294872" cy="5294872"/>
          </a:xfrm>
          <a:prstGeom prst="rect">
            <a:avLst/>
          </a:prstGeom>
        </p:spPr>
      </p:pic>
    </p:spTree>
    <p:extLst>
      <p:ext uri="{BB962C8B-B14F-4D97-AF65-F5344CB8AC3E}">
        <p14:creationId val="6649820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by="(-#ppt_w*2)" calcmode="lin" valueType="num">
                                      <p:cBhvr rctx="PPT">
                                        <p:cTn autoRev="1" dur="300" fill="hold" id="11">
                                          <p:stCondLst>
                                            <p:cond delay="0"/>
                                          </p:stCondLst>
                                        </p:cTn>
                                        <p:tgtEl>
                                          <p:spTgt spid="12"/>
                                        </p:tgtEl>
                                        <p:attrNameLst>
                                          <p:attrName>ppt_w</p:attrName>
                                        </p:attrNameLst>
                                      </p:cBhvr>
                                    </p:anim>
                                    <p:anim by="(#ppt_w*0.50)" calcmode="lin" valueType="num">
                                      <p:cBhvr>
                                        <p:cTn autoRev="1" decel="50000" dur="300" fill="hold" id="12">
                                          <p:stCondLst>
                                            <p:cond delay="0"/>
                                          </p:stCondLst>
                                        </p:cTn>
                                        <p:tgtEl>
                                          <p:spTgt spid="12"/>
                                        </p:tgtEl>
                                        <p:attrNameLst>
                                          <p:attrName>ppt_x</p:attrName>
                                        </p:attrNameLst>
                                      </p:cBhvr>
                                    </p:anim>
                                    <p:anim calcmode="lin" from="(-#ppt_h/2)" to="(#ppt_y)" valueType="num">
                                      <p:cBhvr>
                                        <p:cTn dur="600" fill="hold" id="13">
                                          <p:stCondLst>
                                            <p:cond delay="0"/>
                                          </p:stCondLst>
                                        </p:cTn>
                                        <p:tgtEl>
                                          <p:spTgt spid="12"/>
                                        </p:tgtEl>
                                        <p:attrNameLst>
                                          <p:attrName>ppt_y</p:attrName>
                                        </p:attrNameLst>
                                      </p:cBhvr>
                                    </p:anim>
                                    <p:animRot by="21600000">
                                      <p:cBhvr>
                                        <p:cTn dur="600" fill="hold" id="14">
                                          <p:stCondLst>
                                            <p:cond delay="0"/>
                                          </p:stCondLst>
                                        </p:cTn>
                                        <p:tgtEl>
                                          <p:spTgt spid="12"/>
                                        </p:tgtEl>
                                        <p:attrNameLst>
                                          <p:attrName>r</p:attrName>
                                        </p:attrNameLst>
                                      </p:cBhvr>
                                    </p:animRot>
                                  </p:childTnLst>
                                </p:cTn>
                              </p:par>
                            </p:childTnLst>
                          </p:cTn>
                        </p:par>
                        <p:par>
                          <p:cTn fill="hold" id="15" nodeType="afterGroup">
                            <p:stCondLst>
                              <p:cond delay="1100"/>
                            </p:stCondLst>
                            <p:childTnLst>
                              <p:par>
                                <p:cTn fill="hold" id="16" nodeType="afterEffect" presetClass="entr" presetID="23" presetSubtype="16">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childTnLst>
                                </p:cTn>
                              </p:par>
                              <p:par>
                                <p:cTn fill="hold" id="20" nodeType="withEffect" presetClass="entr" presetID="23" presetSubtype="16">
                                  <p:stCondLst>
                                    <p:cond delay="1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childTnLst>
                                </p:cTn>
                              </p:par>
                            </p:childTnLst>
                          </p:cTn>
                        </p:par>
                        <p:par>
                          <p:cTn fill="hold" id="24" nodeType="afterGroup">
                            <p:stCondLst>
                              <p:cond delay="1700"/>
                            </p:stCondLst>
                            <p:childTnLst>
                              <p:par>
                                <p:cTn fill="hold" grpId="0"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wipe(up)" transition="in">
                                      <p:cBhvr>
                                        <p:cTn dur="500" id="3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grpSp>
        <p:nvGrpSpPr>
          <p:cNvPr id="54" name="组合 53">
            <a:extLst>
              <a:ext uri="{FF2B5EF4-FFF2-40B4-BE49-F238E27FC236}">
                <a16:creationId xmlns:a16="http://schemas.microsoft.com/office/drawing/2014/main" id="{BBD5D966-A761-4D27-BD8C-A958FFDEFFB2}"/>
              </a:ext>
            </a:extLst>
          </p:cNvPr>
          <p:cNvGrpSpPr/>
          <p:nvPr/>
        </p:nvGrpSpPr>
        <p:grpSpPr>
          <a:xfrm>
            <a:off x="851246" y="1729860"/>
            <a:ext cx="10153128" cy="859939"/>
            <a:chOff x="995960" y="1759253"/>
            <a:chExt cx="10153128" cy="1050931"/>
          </a:xfrm>
        </p:grpSpPr>
        <p:sp>
          <p:nvSpPr>
            <p:cNvPr id="55" name="矩形 54">
              <a:extLst>
                <a:ext uri="{FF2B5EF4-FFF2-40B4-BE49-F238E27FC236}">
                  <a16:creationId xmlns:a16="http://schemas.microsoft.com/office/drawing/2014/main" id="{F1461773-1C4C-41EB-889E-C8812D4C38BA}"/>
                </a:ext>
              </a:extLst>
            </p:cNvPr>
            <p:cNvSpPr/>
            <p:nvPr/>
          </p:nvSpPr>
          <p:spPr>
            <a:xfrm>
              <a:off x="995960" y="1759253"/>
              <a:ext cx="10153128" cy="1050931"/>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a:extLst>
                <a:ext uri="{FF2B5EF4-FFF2-40B4-BE49-F238E27FC236}">
                  <a16:creationId xmlns:a16="http://schemas.microsoft.com/office/drawing/2014/main" id="{CAC63636-B1FE-4F03-B0D7-BE944F2C408A}"/>
                </a:ext>
              </a:extLst>
            </p:cNvPr>
            <p:cNvSpPr txBox="1"/>
            <p:nvPr/>
          </p:nvSpPr>
          <p:spPr>
            <a:xfrm>
              <a:off x="1170495" y="1852164"/>
              <a:ext cx="9544439" cy="856741"/>
            </a:xfrm>
            <a:prstGeom prst="rect">
              <a:avLst/>
            </a:prstGeom>
            <a:noFill/>
          </p:spPr>
          <p:txBody>
            <a:bodyPr rtlCol="0" wrap="square">
              <a:spAutoFit/>
            </a:bodyPr>
            <a:lstStyle/>
            <a:p>
              <a:pPr algn="dist" lvl="0">
                <a:defRPr/>
              </a:pPr>
              <a:r>
                <a:rPr altLang="en-US" lang="zh-CN" sz="4000">
                  <a:solidFill>
                    <a:schemeClr val="bg1"/>
                  </a:solidFill>
                  <a:cs typeface="+mn-ea"/>
                  <a:sym typeface="+mn-lt"/>
                </a:rPr>
                <a:t>系统阐述民法典的重大意义</a:t>
              </a:r>
            </a:p>
          </p:txBody>
        </p:sp>
      </p:grpSp>
      <p:cxnSp>
        <p:nvCxnSpPr>
          <p:cNvPr id="59" name="直接连接符 58">
            <a:extLst>
              <a:ext uri="{FF2B5EF4-FFF2-40B4-BE49-F238E27FC236}">
                <a16:creationId xmlns:a16="http://schemas.microsoft.com/office/drawing/2014/main" id="{9D49A0D8-684D-4CA8-8FDD-1FD8994D3495}"/>
              </a:ext>
            </a:extLst>
          </p:cNvPr>
          <p:cNvCxnSpPr>
            <a:cxnSpLocks noChangeShapeType="1"/>
          </p:cNvCxnSpPr>
          <p:nvPr/>
        </p:nvCxnSpPr>
        <p:spPr bwMode="auto">
          <a:xfrm>
            <a:off x="851246" y="3583230"/>
            <a:ext cx="7144116" cy="0"/>
          </a:xfrm>
          <a:prstGeom prst="line">
            <a:avLst/>
          </a:prstGeom>
          <a:noFill/>
          <a:ln cmpd="sng" w="19050">
            <a:solidFill>
              <a:srgbClr val="C00000"/>
            </a:solidFill>
            <a:prstDash val="sysDash"/>
            <a:round/>
            <a:tailEnd type="triangle"/>
          </a:ln>
        </p:spPr>
      </p:cxnSp>
      <p:sp>
        <p:nvSpPr>
          <p:cNvPr id="60" name="矩形 59">
            <a:extLst>
              <a:ext uri="{FF2B5EF4-FFF2-40B4-BE49-F238E27FC236}">
                <a16:creationId xmlns:a16="http://schemas.microsoft.com/office/drawing/2014/main" id="{E3565DAE-037B-4DB6-B206-E44498A24465}"/>
              </a:ext>
            </a:extLst>
          </p:cNvPr>
          <p:cNvSpPr/>
          <p:nvPr/>
        </p:nvSpPr>
        <p:spPr>
          <a:xfrm>
            <a:off x="702404" y="2897474"/>
            <a:ext cx="7097185" cy="532288"/>
          </a:xfrm>
          <a:prstGeom prst="rect">
            <a:avLst/>
          </a:prstGeom>
        </p:spPr>
        <p:txBody>
          <a:bodyPr bIns="52784" lIns="105571" rIns="105571" tIns="52784" wrap="square">
            <a:spAutoFit/>
          </a:bodyPr>
          <a:lstStyle/>
          <a:p>
            <a:pPr defTabSz="457200" lvl="0">
              <a:defRPr/>
            </a:pPr>
            <a:r>
              <a:rPr altLang="en-US" b="1" lang="zh-CN" sz="2800">
                <a:ln w="19050">
                  <a:noFill/>
                </a:ln>
                <a:effectLst/>
                <a:cs typeface="+mn-ea"/>
                <a:sym typeface="+mn-lt"/>
              </a:rPr>
              <a:t>实施好民法典有三个必然要求</a:t>
            </a:r>
          </a:p>
        </p:txBody>
      </p:sp>
      <p:grpSp>
        <p:nvGrpSpPr>
          <p:cNvPr id="61" name="Group 15">
            <a:extLst>
              <a:ext uri="{FF2B5EF4-FFF2-40B4-BE49-F238E27FC236}">
                <a16:creationId xmlns:a16="http://schemas.microsoft.com/office/drawing/2014/main" id="{8B7CF823-3912-4042-912B-3E9DC4DAD22C}"/>
              </a:ext>
            </a:extLst>
          </p:cNvPr>
          <p:cNvGrpSpPr/>
          <p:nvPr/>
        </p:nvGrpSpPr>
        <p:grpSpPr>
          <a:xfrm>
            <a:off x="925098" y="3820413"/>
            <a:ext cx="325065" cy="338134"/>
            <a:chExt cx="763788" cy="763788"/>
          </a:xfrm>
        </p:grpSpPr>
        <p:sp>
          <p:nvSpPr>
            <p:cNvPr id="62" name="椭圆 61">
              <a:extLst>
                <a:ext uri="{FF2B5EF4-FFF2-40B4-BE49-F238E27FC236}">
                  <a16:creationId xmlns:a16="http://schemas.microsoft.com/office/drawing/2014/main" id="{E0582237-74BA-466B-B84E-D7D149DAB516}"/>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63" name="椭圆 6">
              <a:extLst>
                <a:ext uri="{FF2B5EF4-FFF2-40B4-BE49-F238E27FC236}">
                  <a16:creationId xmlns:a16="http://schemas.microsoft.com/office/drawing/2014/main" id="{E516EAD0-D2C2-406E-891D-B4909AA4858E}"/>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64" name="TextBox 40">
            <a:extLst>
              <a:ext uri="{FF2B5EF4-FFF2-40B4-BE49-F238E27FC236}">
                <a16:creationId xmlns:a16="http://schemas.microsoft.com/office/drawing/2014/main" id="{8A1676BC-3576-4752-9738-621D6AAEBFE3}"/>
              </a:ext>
            </a:extLst>
          </p:cNvPr>
          <p:cNvSpPr txBox="1"/>
          <p:nvPr/>
        </p:nvSpPr>
        <p:spPr>
          <a:xfrm>
            <a:off x="1250163" y="3779597"/>
            <a:ext cx="7186214" cy="335280"/>
          </a:xfrm>
          <a:prstGeom prst="rect">
            <a:avLst/>
          </a:prstGeom>
          <a:noFill/>
        </p:spPr>
        <p:txBody>
          <a:bodyPr rtlCol="0" wrap="square">
            <a:spAutoFit/>
          </a:bodyPr>
          <a:lstStyle/>
          <a:p>
            <a:pPr lvl="0">
              <a:defRPr/>
            </a:pPr>
            <a:r>
              <a:rPr altLang="en-US" lang="zh-CN" sz="1600">
                <a:cs typeface="+mn-ea"/>
                <a:sym typeface="+mn-lt"/>
              </a:rPr>
              <a:t>坚持以人民为中心、保障人民权益实现和发展的必然要求</a:t>
            </a:r>
          </a:p>
        </p:txBody>
      </p:sp>
      <p:grpSp>
        <p:nvGrpSpPr>
          <p:cNvPr id="65" name="Group 15">
            <a:extLst>
              <a:ext uri="{FF2B5EF4-FFF2-40B4-BE49-F238E27FC236}">
                <a16:creationId xmlns:a16="http://schemas.microsoft.com/office/drawing/2014/main" id="{67D8C465-6A03-498A-9A60-901604328BE6}"/>
              </a:ext>
            </a:extLst>
          </p:cNvPr>
          <p:cNvGrpSpPr/>
          <p:nvPr/>
        </p:nvGrpSpPr>
        <p:grpSpPr>
          <a:xfrm>
            <a:off x="925098" y="4286696"/>
            <a:ext cx="325065" cy="338134"/>
            <a:chExt cx="763788" cy="763788"/>
          </a:xfrm>
        </p:grpSpPr>
        <p:sp>
          <p:nvSpPr>
            <p:cNvPr id="66" name="椭圆 65">
              <a:extLst>
                <a:ext uri="{FF2B5EF4-FFF2-40B4-BE49-F238E27FC236}">
                  <a16:creationId xmlns:a16="http://schemas.microsoft.com/office/drawing/2014/main" id="{3768C3BE-9B8B-4C4C-BA2B-5E23AFC1EC71}"/>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67" name="椭圆 6">
              <a:extLst>
                <a:ext uri="{FF2B5EF4-FFF2-40B4-BE49-F238E27FC236}">
                  <a16:creationId xmlns:a16="http://schemas.microsoft.com/office/drawing/2014/main" id="{6EEB6C50-960E-4EDF-84D1-44B3D92DF0D1}"/>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68" name="TextBox 40">
            <a:extLst>
              <a:ext uri="{FF2B5EF4-FFF2-40B4-BE49-F238E27FC236}">
                <a16:creationId xmlns:a16="http://schemas.microsoft.com/office/drawing/2014/main" id="{F8568BA0-A24C-4D80-9B2C-A1F965F16D9B}"/>
              </a:ext>
            </a:extLst>
          </p:cNvPr>
          <p:cNvSpPr txBox="1"/>
          <p:nvPr/>
        </p:nvSpPr>
        <p:spPr>
          <a:xfrm>
            <a:off x="1250163" y="4245880"/>
            <a:ext cx="7186214" cy="335280"/>
          </a:xfrm>
          <a:prstGeom prst="rect">
            <a:avLst/>
          </a:prstGeom>
          <a:noFill/>
        </p:spPr>
        <p:txBody>
          <a:bodyPr rtlCol="0" wrap="square">
            <a:spAutoFit/>
          </a:bodyPr>
          <a:lstStyle/>
          <a:p>
            <a:pPr lvl="0">
              <a:defRPr/>
            </a:pPr>
            <a:r>
              <a:rPr altLang="en-US" lang="zh-CN" sz="1600">
                <a:cs typeface="+mn-ea"/>
                <a:sym typeface="+mn-lt"/>
              </a:rPr>
              <a:t>发展社会主义市场经济、巩固社会主义基本经济制度的必然要求</a:t>
            </a:r>
          </a:p>
        </p:txBody>
      </p:sp>
      <p:grpSp>
        <p:nvGrpSpPr>
          <p:cNvPr id="69" name="Group 15">
            <a:extLst>
              <a:ext uri="{FF2B5EF4-FFF2-40B4-BE49-F238E27FC236}">
                <a16:creationId xmlns:a16="http://schemas.microsoft.com/office/drawing/2014/main" id="{48995BDB-0143-4260-A9A8-8EDB02E97C6E}"/>
              </a:ext>
            </a:extLst>
          </p:cNvPr>
          <p:cNvGrpSpPr/>
          <p:nvPr/>
        </p:nvGrpSpPr>
        <p:grpSpPr>
          <a:xfrm>
            <a:off x="925098" y="4754288"/>
            <a:ext cx="325065" cy="338134"/>
            <a:chExt cx="763788" cy="763788"/>
          </a:xfrm>
        </p:grpSpPr>
        <p:sp>
          <p:nvSpPr>
            <p:cNvPr id="70" name="椭圆 69">
              <a:extLst>
                <a:ext uri="{FF2B5EF4-FFF2-40B4-BE49-F238E27FC236}">
                  <a16:creationId xmlns:a16="http://schemas.microsoft.com/office/drawing/2014/main" id="{45D1BE11-A35E-42DD-BC59-80B561CFA04D}"/>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71" name="椭圆 6">
              <a:extLst>
                <a:ext uri="{FF2B5EF4-FFF2-40B4-BE49-F238E27FC236}">
                  <a16:creationId xmlns:a16="http://schemas.microsoft.com/office/drawing/2014/main" id="{9422F9CD-FA60-4786-99B8-D582DC8B4F82}"/>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72" name="TextBox 40">
            <a:extLst>
              <a:ext uri="{FF2B5EF4-FFF2-40B4-BE49-F238E27FC236}">
                <a16:creationId xmlns:a16="http://schemas.microsoft.com/office/drawing/2014/main" id="{F270D9AA-BD1F-429F-8FE6-D535C4FBFAFF}"/>
              </a:ext>
            </a:extLst>
          </p:cNvPr>
          <p:cNvSpPr txBox="1"/>
          <p:nvPr/>
        </p:nvSpPr>
        <p:spPr>
          <a:xfrm>
            <a:off x="1250163" y="4713472"/>
            <a:ext cx="7186214" cy="335280"/>
          </a:xfrm>
          <a:prstGeom prst="rect">
            <a:avLst/>
          </a:prstGeom>
          <a:noFill/>
        </p:spPr>
        <p:txBody>
          <a:bodyPr rtlCol="0" wrap="square">
            <a:spAutoFit/>
          </a:bodyPr>
          <a:lstStyle/>
          <a:p>
            <a:pPr lvl="0">
              <a:defRPr/>
            </a:pPr>
            <a:r>
              <a:rPr altLang="en-US" lang="zh-CN" sz="1600">
                <a:cs typeface="+mn-ea"/>
                <a:sym typeface="+mn-lt"/>
              </a:rPr>
              <a:t>提高我们党治国理政水平的必然要求</a:t>
            </a:r>
          </a:p>
        </p:txBody>
      </p:sp>
      <p:grpSp>
        <p:nvGrpSpPr>
          <p:cNvPr id="73" name="Group 15">
            <a:extLst>
              <a:ext uri="{FF2B5EF4-FFF2-40B4-BE49-F238E27FC236}">
                <a16:creationId xmlns:a16="http://schemas.microsoft.com/office/drawing/2014/main" id="{63290C45-ED87-4A0C-90DF-A00355B8C1FE}"/>
              </a:ext>
            </a:extLst>
          </p:cNvPr>
          <p:cNvGrpSpPr/>
          <p:nvPr/>
        </p:nvGrpSpPr>
        <p:grpSpPr>
          <a:xfrm>
            <a:off x="925098" y="5228437"/>
            <a:ext cx="325065" cy="338134"/>
            <a:chExt cx="763788" cy="763788"/>
          </a:xfrm>
        </p:grpSpPr>
        <p:sp>
          <p:nvSpPr>
            <p:cNvPr id="74" name="椭圆 73">
              <a:extLst>
                <a:ext uri="{FF2B5EF4-FFF2-40B4-BE49-F238E27FC236}">
                  <a16:creationId xmlns:a16="http://schemas.microsoft.com/office/drawing/2014/main" id="{80D67416-D246-4B00-B593-E56F945FFFFD}"/>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algn="ctr" defTabSz="912813" eaLnBrk="1" fontAlgn="base"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cs typeface="+mn-ea"/>
                <a:sym typeface="+mn-lt"/>
              </a:endParaRPr>
            </a:p>
          </p:txBody>
        </p:sp>
        <p:sp>
          <p:nvSpPr>
            <p:cNvPr id="75" name="椭圆 6">
              <a:extLst>
                <a:ext uri="{FF2B5EF4-FFF2-40B4-BE49-F238E27FC236}">
                  <a16:creationId xmlns:a16="http://schemas.microsoft.com/office/drawing/2014/main" id="{92A2E91B-AB79-4F46-9138-D6F2795BC574}"/>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332" eaLnBrk="1" fontAlgn="auto" hangingPunct="1" indent="0" latinLnBrk="0" lvl="0" marL="0" marR="0" rtl="0">
                <a:lnSpc>
                  <a:spcPct val="100000"/>
                </a:lnSpc>
                <a:spcBef>
                  <a:spcPct val="0"/>
                </a:spcBef>
                <a:spcAft>
                  <a:spcPct val="0"/>
                </a:spcAft>
                <a:buClrTx/>
                <a:buSzTx/>
                <a:buFont typeface="Arial"/>
                <a:buNone/>
                <a:defRPr/>
              </a:pPr>
              <a:endParaRPr altLang="zh-CN" b="0" baseline="0" cap="none" i="0" kern="0" kumimoji="0" lang="zh-CN" noProof="0" normalizeH="0" spc="0" strike="noStrike" sz="2400" u="none">
                <a:ln>
                  <a:noFill/>
                </a:ln>
                <a:solidFill>
                  <a:srgbClr val="FFFFFF"/>
                </a:solidFill>
                <a:effectLst/>
                <a:uLnTx/>
                <a:uFillTx/>
                <a:latin typeface="+mn-lt"/>
                <a:ea typeface="+mn-ea"/>
                <a:cs typeface="+mn-ea"/>
                <a:sym typeface="+mn-lt"/>
              </a:endParaRPr>
            </a:p>
          </p:txBody>
        </p:sp>
      </p:grpSp>
      <p:sp>
        <p:nvSpPr>
          <p:cNvPr id="76" name="TextBox 40">
            <a:extLst>
              <a:ext uri="{FF2B5EF4-FFF2-40B4-BE49-F238E27FC236}">
                <a16:creationId xmlns:a16="http://schemas.microsoft.com/office/drawing/2014/main" id="{5477A227-1CCE-4FBF-88D2-1D891713E2ED}"/>
              </a:ext>
            </a:extLst>
          </p:cNvPr>
          <p:cNvSpPr txBox="1"/>
          <p:nvPr/>
        </p:nvSpPr>
        <p:spPr>
          <a:xfrm>
            <a:off x="1250163" y="5187621"/>
            <a:ext cx="7186214" cy="383540"/>
          </a:xfrm>
          <a:prstGeom prst="rect">
            <a:avLst/>
          </a:prstGeom>
          <a:noFill/>
        </p:spPr>
        <p:txBody>
          <a:bodyPr rtlCol="0" wrap="square">
            <a:spAutoFit/>
          </a:bodyPr>
          <a:lstStyle/>
          <a:p>
            <a:pPr defTabSz="1450613" fontAlgn="base" lvl="0">
              <a:lnSpc>
                <a:spcPts val="2300"/>
              </a:lnSpc>
              <a:spcBef>
                <a:spcPct val="0"/>
              </a:spcBef>
              <a:spcAft>
                <a:spcPct val="0"/>
              </a:spcAft>
              <a:defRPr/>
            </a:pPr>
            <a:r>
              <a:rPr altLang="en-US" lang="zh-CN" sz="1600">
                <a:cs typeface="+mn-ea"/>
                <a:sym typeface="+mn-lt"/>
              </a:rPr>
              <a:t>民法典实施水平和效果，是衡量各级党政机关履行为人民服务宗旨的重要尺度</a:t>
            </a:r>
          </a:p>
        </p:txBody>
      </p:sp>
      <p:pic>
        <p:nvPicPr>
          <p:cNvPr id="16" name="图片 15">
            <a:extLst>
              <a:ext uri="{FF2B5EF4-FFF2-40B4-BE49-F238E27FC236}">
                <a16:creationId xmlns:a16="http://schemas.microsoft.com/office/drawing/2014/main" id="{14AF9228-2E95-4883-82C8-74ACDCFB98A4}"/>
              </a:ext>
            </a:extLst>
          </p:cNvPr>
          <p:cNvPicPr>
            <a:picLocks noChangeAspect="1"/>
          </p:cNvPicPr>
          <p:nvPr/>
        </p:nvPicPr>
        <p:blipFill>
          <a:blip r:embed="rId2">
            <a:extLst>
              <a:ext uri="{28A0092B-C50C-407E-A947-70E740481C1C}">
                <a14:useLocalDpi val="0"/>
              </a:ext>
            </a:extLst>
          </a:blip>
          <a:stretch>
            <a:fillRect/>
          </a:stretch>
        </p:blipFill>
        <p:spPr>
          <a:xfrm flipH="1">
            <a:off x="6423950" y="3522396"/>
            <a:ext cx="5437363" cy="3412082"/>
          </a:xfrm>
          <a:prstGeom prst="rect">
            <a:avLst/>
          </a:prstGeom>
        </p:spPr>
      </p:pic>
    </p:spTree>
    <p:extLst>
      <p:ext uri="{BB962C8B-B14F-4D97-AF65-F5344CB8AC3E}">
        <p14:creationId val="400830445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700" fill="hold" id="7"/>
                                        <p:tgtEl>
                                          <p:spTgt spid="54"/>
                                        </p:tgtEl>
                                        <p:attrNameLst>
                                          <p:attrName>ppt_w</p:attrName>
                                        </p:attrNameLst>
                                      </p:cBhvr>
                                      <p:tavLst>
                                        <p:tav tm="0">
                                          <p:val>
                                            <p:fltVal val="0"/>
                                          </p:val>
                                        </p:tav>
                                        <p:tav tm="100000">
                                          <p:val>
                                            <p:strVal val="#ppt_w"/>
                                          </p:val>
                                        </p:tav>
                                      </p:tavLst>
                                    </p:anim>
                                    <p:anim calcmode="lin" valueType="num">
                                      <p:cBhvr>
                                        <p:cTn dur="700" fill="hold" id="8"/>
                                        <p:tgtEl>
                                          <p:spTgt spid="54"/>
                                        </p:tgtEl>
                                        <p:attrNameLst>
                                          <p:attrName>ppt_h</p:attrName>
                                        </p:attrNameLst>
                                      </p:cBhvr>
                                      <p:tavLst>
                                        <p:tav tm="0">
                                          <p:val>
                                            <p:fltVal val="0"/>
                                          </p:val>
                                        </p:tav>
                                        <p:tav tm="100000">
                                          <p:val>
                                            <p:strVal val="#ppt_h"/>
                                          </p:val>
                                        </p:tav>
                                      </p:tavLst>
                                    </p:anim>
                                    <p:animEffect filter="fade" transition="in">
                                      <p:cBhvr>
                                        <p:cTn dur="700" id="9"/>
                                        <p:tgtEl>
                                          <p:spTgt spid="54"/>
                                        </p:tgtEl>
                                      </p:cBhvr>
                                    </p:animEffect>
                                  </p:childTnLst>
                                </p:cTn>
                              </p:par>
                            </p:childTnLst>
                          </p:cTn>
                        </p:par>
                        <p:par>
                          <p:cTn fill="hold" id="10" nodeType="afterGroup">
                            <p:stCondLst>
                              <p:cond delay="700"/>
                            </p:stCondLst>
                            <p:childTnLst>
                              <p:par>
                                <p:cTn fill="hold" id="11" nodeType="afterEffect" presetClass="entr" presetID="22" presetSubtype="8">
                                  <p:stCondLst>
                                    <p:cond delay="0"/>
                                  </p:stCondLst>
                                  <p:childTnLst>
                                    <p:set>
                                      <p:cBhvr>
                                        <p:cTn dur="1" fill="hold" id="12">
                                          <p:stCondLst>
                                            <p:cond delay="0"/>
                                          </p:stCondLst>
                                        </p:cTn>
                                        <p:tgtEl>
                                          <p:spTgt spid="59"/>
                                        </p:tgtEl>
                                        <p:attrNameLst>
                                          <p:attrName>style.visibility</p:attrName>
                                        </p:attrNameLst>
                                      </p:cBhvr>
                                      <p:to>
                                        <p:strVal val="visible"/>
                                      </p:to>
                                    </p:set>
                                    <p:animEffect filter="wipe(left)" transition="in">
                                      <p:cBhvr>
                                        <p:cTn dur="500" id="13"/>
                                        <p:tgtEl>
                                          <p:spTgt spid="59"/>
                                        </p:tgtEl>
                                      </p:cBhvr>
                                    </p:animEffect>
                                  </p:childTnLst>
                                </p:cTn>
                              </p:par>
                              <p:par>
                                <p:cTn fill="hold" grpId="0" id="14" nodeType="withEffect" presetClass="entr" presetID="23" presetSubtype="16">
                                  <p:stCondLst>
                                    <p:cond delay="0"/>
                                  </p:stCondLst>
                                  <p:iterate type="lt">
                                    <p:tmPct val="10000"/>
                                  </p:iterate>
                                  <p:childTnLst>
                                    <p:set>
                                      <p:cBhvr>
                                        <p:cTn dur="1" fill="hold" id="15">
                                          <p:stCondLst>
                                            <p:cond delay="0"/>
                                          </p:stCondLst>
                                        </p:cTn>
                                        <p:tgtEl>
                                          <p:spTgt spid="60"/>
                                        </p:tgtEl>
                                        <p:attrNameLst>
                                          <p:attrName>style.visibility</p:attrName>
                                        </p:attrNameLst>
                                      </p:cBhvr>
                                      <p:to>
                                        <p:strVal val="visible"/>
                                      </p:to>
                                    </p:set>
                                    <p:anim calcmode="lin" valueType="num">
                                      <p:cBhvr>
                                        <p:cTn dur="200" fill="hold" id="16"/>
                                        <p:tgtEl>
                                          <p:spTgt spid="60"/>
                                        </p:tgtEl>
                                        <p:attrNameLst>
                                          <p:attrName>ppt_w</p:attrName>
                                        </p:attrNameLst>
                                      </p:cBhvr>
                                      <p:tavLst>
                                        <p:tav tm="0">
                                          <p:val>
                                            <p:fltVal val="0"/>
                                          </p:val>
                                        </p:tav>
                                        <p:tav tm="100000">
                                          <p:val>
                                            <p:strVal val="#ppt_w"/>
                                          </p:val>
                                        </p:tav>
                                      </p:tavLst>
                                    </p:anim>
                                    <p:anim calcmode="lin" valueType="num">
                                      <p:cBhvr>
                                        <p:cTn dur="200" fill="hold" id="17"/>
                                        <p:tgtEl>
                                          <p:spTgt spid="60"/>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200"/>
                            </p:stCondLst>
                            <p:childTnLst>
                              <p:par>
                                <p:cTn fill="hold" id="19" nodeType="afterEffect" presetClass="entr" presetID="53" presetSubtype="0">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p:cTn dur="500" fill="hold" id="21"/>
                                        <p:tgtEl>
                                          <p:spTgt spid="61"/>
                                        </p:tgtEl>
                                        <p:attrNameLst>
                                          <p:attrName>ppt_w</p:attrName>
                                        </p:attrNameLst>
                                      </p:cBhvr>
                                      <p:tavLst>
                                        <p:tav tm="0">
                                          <p:val>
                                            <p:fltVal val="0"/>
                                          </p:val>
                                        </p:tav>
                                        <p:tav tm="100000">
                                          <p:val>
                                            <p:strVal val="#ppt_w"/>
                                          </p:val>
                                        </p:tav>
                                      </p:tavLst>
                                    </p:anim>
                                    <p:anim calcmode="lin" valueType="num">
                                      <p:cBhvr>
                                        <p:cTn dur="500" fill="hold" id="22"/>
                                        <p:tgtEl>
                                          <p:spTgt spid="61"/>
                                        </p:tgtEl>
                                        <p:attrNameLst>
                                          <p:attrName>ppt_h</p:attrName>
                                        </p:attrNameLst>
                                      </p:cBhvr>
                                      <p:tavLst>
                                        <p:tav tm="0">
                                          <p:val>
                                            <p:fltVal val="0"/>
                                          </p:val>
                                        </p:tav>
                                        <p:tav tm="100000">
                                          <p:val>
                                            <p:strVal val="#ppt_h"/>
                                          </p:val>
                                        </p:tav>
                                      </p:tavLst>
                                    </p:anim>
                                    <p:animEffect filter="fade" transition="in">
                                      <p:cBhvr>
                                        <p:cTn dur="500" id="23"/>
                                        <p:tgtEl>
                                          <p:spTgt spid="61"/>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64"/>
                                        </p:tgtEl>
                                        <p:attrNameLst>
                                          <p:attrName>style.visibility</p:attrName>
                                        </p:attrNameLst>
                                      </p:cBhvr>
                                      <p:to>
                                        <p:strVal val="visible"/>
                                      </p:to>
                                    </p:set>
                                    <p:animEffect filter="fade" transition="in">
                                      <p:cBhvr>
                                        <p:cTn dur="500" id="26"/>
                                        <p:tgtEl>
                                          <p:spTgt spid="64"/>
                                        </p:tgtEl>
                                      </p:cBhvr>
                                    </p:animEffect>
                                  </p:childTnLst>
                                </p:cTn>
                              </p:par>
                            </p:childTnLst>
                          </p:cTn>
                        </p:par>
                        <p:par>
                          <p:cTn fill="hold" id="27" nodeType="afterGroup">
                            <p:stCondLst>
                              <p:cond delay="1700"/>
                            </p:stCondLst>
                            <p:childTnLst>
                              <p:par>
                                <p:cTn fill="hold" id="28" nodeType="afterEffect" presetClass="entr" presetID="53" presetSubtype="0">
                                  <p:stCondLst>
                                    <p:cond delay="0"/>
                                  </p:stCondLst>
                                  <p:childTnLst>
                                    <p:set>
                                      <p:cBhvr>
                                        <p:cTn dur="1" fill="hold" id="29">
                                          <p:stCondLst>
                                            <p:cond delay="0"/>
                                          </p:stCondLst>
                                        </p:cTn>
                                        <p:tgtEl>
                                          <p:spTgt spid="65"/>
                                        </p:tgtEl>
                                        <p:attrNameLst>
                                          <p:attrName>style.visibility</p:attrName>
                                        </p:attrNameLst>
                                      </p:cBhvr>
                                      <p:to>
                                        <p:strVal val="visible"/>
                                      </p:to>
                                    </p:set>
                                    <p:anim calcmode="lin" valueType="num">
                                      <p:cBhvr>
                                        <p:cTn dur="500" fill="hold" id="30"/>
                                        <p:tgtEl>
                                          <p:spTgt spid="65"/>
                                        </p:tgtEl>
                                        <p:attrNameLst>
                                          <p:attrName>ppt_w</p:attrName>
                                        </p:attrNameLst>
                                      </p:cBhvr>
                                      <p:tavLst>
                                        <p:tav tm="0">
                                          <p:val>
                                            <p:fltVal val="0"/>
                                          </p:val>
                                        </p:tav>
                                        <p:tav tm="100000">
                                          <p:val>
                                            <p:strVal val="#ppt_w"/>
                                          </p:val>
                                        </p:tav>
                                      </p:tavLst>
                                    </p:anim>
                                    <p:anim calcmode="lin" valueType="num">
                                      <p:cBhvr>
                                        <p:cTn dur="500" fill="hold" id="31"/>
                                        <p:tgtEl>
                                          <p:spTgt spid="65"/>
                                        </p:tgtEl>
                                        <p:attrNameLst>
                                          <p:attrName>ppt_h</p:attrName>
                                        </p:attrNameLst>
                                      </p:cBhvr>
                                      <p:tavLst>
                                        <p:tav tm="0">
                                          <p:val>
                                            <p:fltVal val="0"/>
                                          </p:val>
                                        </p:tav>
                                        <p:tav tm="100000">
                                          <p:val>
                                            <p:strVal val="#ppt_h"/>
                                          </p:val>
                                        </p:tav>
                                      </p:tavLst>
                                    </p:anim>
                                    <p:animEffect filter="fade" transition="in">
                                      <p:cBhvr>
                                        <p:cTn dur="500" id="32"/>
                                        <p:tgtEl>
                                          <p:spTgt spid="6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68"/>
                                        </p:tgtEl>
                                        <p:attrNameLst>
                                          <p:attrName>style.visibility</p:attrName>
                                        </p:attrNameLst>
                                      </p:cBhvr>
                                      <p:to>
                                        <p:strVal val="visible"/>
                                      </p:to>
                                    </p:set>
                                    <p:animEffect filter="fade" transition="in">
                                      <p:cBhvr>
                                        <p:cTn dur="500" id="35"/>
                                        <p:tgtEl>
                                          <p:spTgt spid="68"/>
                                        </p:tgtEl>
                                      </p:cBhvr>
                                    </p:animEffect>
                                  </p:childTnLst>
                                </p:cTn>
                              </p:par>
                            </p:childTnLst>
                          </p:cTn>
                        </p:par>
                        <p:par>
                          <p:cTn fill="hold" id="36" nodeType="afterGroup">
                            <p:stCondLst>
                              <p:cond delay="2200"/>
                            </p:stCondLst>
                            <p:childTnLst>
                              <p:par>
                                <p:cTn fill="hold" id="37" nodeType="afterEffect" presetClass="entr" presetID="53" presetSubtype="0">
                                  <p:stCondLst>
                                    <p:cond delay="0"/>
                                  </p:stCondLst>
                                  <p:childTnLst>
                                    <p:set>
                                      <p:cBhvr>
                                        <p:cTn dur="1" fill="hold" id="38">
                                          <p:stCondLst>
                                            <p:cond delay="0"/>
                                          </p:stCondLst>
                                        </p:cTn>
                                        <p:tgtEl>
                                          <p:spTgt spid="69"/>
                                        </p:tgtEl>
                                        <p:attrNameLst>
                                          <p:attrName>style.visibility</p:attrName>
                                        </p:attrNameLst>
                                      </p:cBhvr>
                                      <p:to>
                                        <p:strVal val="visible"/>
                                      </p:to>
                                    </p:set>
                                    <p:anim calcmode="lin" valueType="num">
                                      <p:cBhvr>
                                        <p:cTn dur="500" fill="hold" id="39"/>
                                        <p:tgtEl>
                                          <p:spTgt spid="69"/>
                                        </p:tgtEl>
                                        <p:attrNameLst>
                                          <p:attrName>ppt_w</p:attrName>
                                        </p:attrNameLst>
                                      </p:cBhvr>
                                      <p:tavLst>
                                        <p:tav tm="0">
                                          <p:val>
                                            <p:fltVal val="0"/>
                                          </p:val>
                                        </p:tav>
                                        <p:tav tm="100000">
                                          <p:val>
                                            <p:strVal val="#ppt_w"/>
                                          </p:val>
                                        </p:tav>
                                      </p:tavLst>
                                    </p:anim>
                                    <p:anim calcmode="lin" valueType="num">
                                      <p:cBhvr>
                                        <p:cTn dur="500" fill="hold" id="40"/>
                                        <p:tgtEl>
                                          <p:spTgt spid="69"/>
                                        </p:tgtEl>
                                        <p:attrNameLst>
                                          <p:attrName>ppt_h</p:attrName>
                                        </p:attrNameLst>
                                      </p:cBhvr>
                                      <p:tavLst>
                                        <p:tav tm="0">
                                          <p:val>
                                            <p:fltVal val="0"/>
                                          </p:val>
                                        </p:tav>
                                        <p:tav tm="100000">
                                          <p:val>
                                            <p:strVal val="#ppt_h"/>
                                          </p:val>
                                        </p:tav>
                                      </p:tavLst>
                                    </p:anim>
                                    <p:animEffect filter="fade" transition="in">
                                      <p:cBhvr>
                                        <p:cTn dur="500" id="41"/>
                                        <p:tgtEl>
                                          <p:spTgt spid="6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72"/>
                                        </p:tgtEl>
                                        <p:attrNameLst>
                                          <p:attrName>style.visibility</p:attrName>
                                        </p:attrNameLst>
                                      </p:cBhvr>
                                      <p:to>
                                        <p:strVal val="visible"/>
                                      </p:to>
                                    </p:set>
                                    <p:animEffect filter="fade" transition="in">
                                      <p:cBhvr>
                                        <p:cTn dur="500" id="44"/>
                                        <p:tgtEl>
                                          <p:spTgt spid="72"/>
                                        </p:tgtEl>
                                      </p:cBhvr>
                                    </p:animEffect>
                                  </p:childTnLst>
                                </p:cTn>
                              </p:par>
                            </p:childTnLst>
                          </p:cTn>
                        </p:par>
                        <p:par>
                          <p:cTn fill="hold" id="45" nodeType="afterGroup">
                            <p:stCondLst>
                              <p:cond delay="2700"/>
                            </p:stCondLst>
                            <p:childTnLst>
                              <p:par>
                                <p:cTn fill="hold" id="46" nodeType="afterEffect" presetClass="entr" presetID="53" presetSubtype="0">
                                  <p:stCondLst>
                                    <p:cond delay="0"/>
                                  </p:stCondLst>
                                  <p:childTnLst>
                                    <p:set>
                                      <p:cBhvr>
                                        <p:cTn dur="1" fill="hold" id="47">
                                          <p:stCondLst>
                                            <p:cond delay="0"/>
                                          </p:stCondLst>
                                        </p:cTn>
                                        <p:tgtEl>
                                          <p:spTgt spid="73"/>
                                        </p:tgtEl>
                                        <p:attrNameLst>
                                          <p:attrName>style.visibility</p:attrName>
                                        </p:attrNameLst>
                                      </p:cBhvr>
                                      <p:to>
                                        <p:strVal val="visible"/>
                                      </p:to>
                                    </p:set>
                                    <p:anim calcmode="lin" valueType="num">
                                      <p:cBhvr>
                                        <p:cTn dur="500" fill="hold" id="48"/>
                                        <p:tgtEl>
                                          <p:spTgt spid="73"/>
                                        </p:tgtEl>
                                        <p:attrNameLst>
                                          <p:attrName>ppt_w</p:attrName>
                                        </p:attrNameLst>
                                      </p:cBhvr>
                                      <p:tavLst>
                                        <p:tav tm="0">
                                          <p:val>
                                            <p:fltVal val="0"/>
                                          </p:val>
                                        </p:tav>
                                        <p:tav tm="100000">
                                          <p:val>
                                            <p:strVal val="#ppt_w"/>
                                          </p:val>
                                        </p:tav>
                                      </p:tavLst>
                                    </p:anim>
                                    <p:anim calcmode="lin" valueType="num">
                                      <p:cBhvr>
                                        <p:cTn dur="500" fill="hold" id="49"/>
                                        <p:tgtEl>
                                          <p:spTgt spid="73"/>
                                        </p:tgtEl>
                                        <p:attrNameLst>
                                          <p:attrName>ppt_h</p:attrName>
                                        </p:attrNameLst>
                                      </p:cBhvr>
                                      <p:tavLst>
                                        <p:tav tm="0">
                                          <p:val>
                                            <p:fltVal val="0"/>
                                          </p:val>
                                        </p:tav>
                                        <p:tav tm="100000">
                                          <p:val>
                                            <p:strVal val="#ppt_h"/>
                                          </p:val>
                                        </p:tav>
                                      </p:tavLst>
                                    </p:anim>
                                    <p:animEffect filter="fade" transition="in">
                                      <p:cBhvr>
                                        <p:cTn dur="500" id="50"/>
                                        <p:tgtEl>
                                          <p:spTgt spid="73"/>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76"/>
                                        </p:tgtEl>
                                        <p:attrNameLst>
                                          <p:attrName>style.visibility</p:attrName>
                                        </p:attrNameLst>
                                      </p:cBhvr>
                                      <p:to>
                                        <p:strVal val="visible"/>
                                      </p:to>
                                    </p:set>
                                    <p:animEffect filter="fade" transition="in">
                                      <p:cBhvr>
                                        <p:cTn dur="500" id="53"/>
                                        <p:tgtEl>
                                          <p:spTgt spid="76"/>
                                        </p:tgtEl>
                                      </p:cBhvr>
                                    </p:animEffect>
                                  </p:childTnLst>
                                </p:cTn>
                              </p:par>
                            </p:childTnLst>
                          </p:cTn>
                        </p:par>
                        <p:par>
                          <p:cTn fill="hold" id="54" nodeType="afterGroup">
                            <p:stCondLst>
                              <p:cond delay="3200"/>
                            </p:stCondLst>
                            <p:childTnLst>
                              <p:par>
                                <p:cTn fill="hold" id="55" nodeType="afterEffect" presetClass="entr" presetID="22" presetSubtype="4">
                                  <p:stCondLst>
                                    <p:cond delay="0"/>
                                  </p:stCondLst>
                                  <p:childTnLst>
                                    <p:set>
                                      <p:cBhvr>
                                        <p:cTn dur="1" fill="hold" id="56">
                                          <p:stCondLst>
                                            <p:cond delay="0"/>
                                          </p:stCondLst>
                                        </p:cTn>
                                        <p:tgtEl>
                                          <p:spTgt spid="16"/>
                                        </p:tgtEl>
                                        <p:attrNameLst>
                                          <p:attrName>style.visibility</p:attrName>
                                        </p:attrNameLst>
                                      </p:cBhvr>
                                      <p:to>
                                        <p:strVal val="visible"/>
                                      </p:to>
                                    </p:set>
                                    <p:animEffect filter="wipe(down)" transition="in">
                                      <p:cBhvr>
                                        <p:cTn dur="500" id="5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4"/>
      <p:bldP grpId="0" spid="68"/>
      <p:bldP grpId="0" spid="72"/>
      <p:bldP grpId="0" spid="76"/>
    </p:bldLst>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3B6637F-1A3E-46E6-A541-40A775020C25}"/>
              </a:ext>
            </a:extLst>
          </p:cNvPr>
          <p:cNvSpPr/>
          <p:nvPr/>
        </p:nvSpPr>
        <p:spPr>
          <a:xfrm>
            <a:off x="1217582" y="2064748"/>
            <a:ext cx="9775096" cy="3961721"/>
          </a:xfrm>
          <a:prstGeom prst="rect">
            <a:avLst/>
          </a:prstGeom>
          <a:no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charset="-122" pitchFamily="34" typeface="微软雅黑"/>
              <a:ea charset="-122" pitchFamily="34" typeface="微软雅黑"/>
              <a:sym charset="-122" panose="020b0400000000000000" pitchFamily="34" typeface="思源黑体 CN Normal"/>
            </a:endParaRPr>
          </a:p>
        </p:txBody>
      </p:sp>
      <p:grpSp>
        <p:nvGrpSpPr>
          <p:cNvPr id="4" name="组合 3">
            <a:extLst>
              <a:ext uri="{FF2B5EF4-FFF2-40B4-BE49-F238E27FC236}">
                <a16:creationId xmlns:a16="http://schemas.microsoft.com/office/drawing/2014/main" id="{BBADE17B-3F4C-48EB-A2EB-CBC9AC4E09F4}"/>
              </a:ext>
            </a:extLst>
          </p:cNvPr>
          <p:cNvGrpSpPr/>
          <p:nvPr/>
        </p:nvGrpSpPr>
        <p:grpSpPr>
          <a:xfrm>
            <a:off x="2897389" y="1645340"/>
            <a:ext cx="6755642" cy="614259"/>
            <a:chOff x="3858507" y="1734534"/>
            <a:chExt cx="4901895" cy="529532"/>
          </a:xfrm>
        </p:grpSpPr>
        <p:sp>
          <p:nvSpPr>
            <p:cNvPr id="5" name="任意多边形: 形状 16">
              <a:extLst>
                <a:ext uri="{FF2B5EF4-FFF2-40B4-BE49-F238E27FC236}">
                  <a16:creationId xmlns:a16="http://schemas.microsoft.com/office/drawing/2014/main" id="{C0423372-9B42-487B-B974-890AE37E4B28}"/>
                </a:ext>
              </a:extLst>
            </p:cNvPr>
            <p:cNvSpPr/>
            <p:nvPr/>
          </p:nvSpPr>
          <p:spPr bwMode="auto">
            <a:xfrm flipH="1">
              <a:off x="3858507" y="1734534"/>
              <a:ext cx="4901895" cy="529532"/>
            </a:xfrm>
            <a:custGeom>
              <a:gdLst>
                <a:gd fmla="*/ 4901895 w 4901895" name="connsiteX0"/>
                <a:gd fmla="*/ 0 h 495300" name="connsiteY0"/>
                <a:gd fmla="*/ 4156268 w 4901895" name="connsiteX1"/>
                <a:gd fmla="*/ 0 h 495300" name="connsiteY1"/>
                <a:gd fmla="*/ 3446371 w 4901895" name="connsiteX2"/>
                <a:gd fmla="*/ 0 h 495300" name="connsiteY2"/>
                <a:gd fmla="*/ 3309805 w 4901895" name="connsiteX3"/>
                <a:gd fmla="*/ 0 h 495300" name="connsiteY3"/>
                <a:gd fmla="*/ 3273811 w 4901895" name="connsiteX4"/>
                <a:gd fmla="*/ 0 h 495300" name="connsiteY4"/>
                <a:gd fmla="*/ 2460960 w 4901895" name="connsiteX5"/>
                <a:gd fmla="*/ 0 h 495300" name="connsiteY5"/>
                <a:gd fmla="*/ 2440935 w 4901895" name="connsiteX6"/>
                <a:gd fmla="*/ 0 h 495300" name="connsiteY6"/>
                <a:gd fmla="*/ 1628084 w 4901895" name="connsiteX7"/>
                <a:gd fmla="*/ 0 h 495300" name="connsiteY7"/>
                <a:gd fmla="*/ 1592090 w 4901895" name="connsiteX8"/>
                <a:gd fmla="*/ 0 h 495300" name="connsiteY8"/>
                <a:gd fmla="*/ 1455524 w 4901895" name="connsiteX9"/>
                <a:gd fmla="*/ 0 h 495300" name="connsiteY9"/>
                <a:gd fmla="*/ 745627 w 4901895" name="connsiteX10"/>
                <a:gd fmla="*/ 0 h 495300" name="connsiteY10"/>
                <a:gd fmla="*/ 0 w 4901895" name="connsiteX11"/>
                <a:gd fmla="*/ 0 h 495300" name="connsiteY11"/>
                <a:gd fmla="*/ 200555 w 4901895" name="connsiteX12"/>
                <a:gd fmla="*/ 253940 h 495300" name="connsiteY12"/>
                <a:gd fmla="*/ 0 w 4901895" name="connsiteX13"/>
                <a:gd fmla="*/ 495300 h 495300" name="connsiteY13"/>
                <a:gd fmla="*/ 745627 w 4901895" name="connsiteX14"/>
                <a:gd fmla="*/ 495300 h 495300" name="connsiteY14"/>
                <a:gd fmla="*/ 1455524 w 4901895" name="connsiteX15"/>
                <a:gd fmla="*/ 495300 h 495300" name="connsiteY15"/>
                <a:gd fmla="*/ 1592090 w 4901895" name="connsiteX16"/>
                <a:gd fmla="*/ 495300 h 495300" name="connsiteY16"/>
                <a:gd fmla="*/ 1628084 w 4901895" name="connsiteX17"/>
                <a:gd fmla="*/ 495300 h 495300" name="connsiteY17"/>
                <a:gd fmla="*/ 2440935 w 4901895" name="connsiteX18"/>
                <a:gd fmla="*/ 495300 h 495300" name="connsiteY18"/>
                <a:gd fmla="*/ 2460960 w 4901895" name="connsiteX19"/>
                <a:gd fmla="*/ 495300 h 495300" name="connsiteY19"/>
                <a:gd fmla="*/ 3273811 w 4901895" name="connsiteX20"/>
                <a:gd fmla="*/ 495300 h 495300" name="connsiteY20"/>
                <a:gd fmla="*/ 3309805 w 4901895" name="connsiteX21"/>
                <a:gd fmla="*/ 495300 h 495300" name="connsiteY21"/>
                <a:gd fmla="*/ 3446371 w 4901895" name="connsiteX22"/>
                <a:gd fmla="*/ 495300 h 495300" name="connsiteY22"/>
                <a:gd fmla="*/ 4156268 w 4901895" name="connsiteX23"/>
                <a:gd fmla="*/ 495300 h 495300" name="connsiteY23"/>
                <a:gd fmla="*/ 4901895 w 4901895" name="connsiteX24"/>
                <a:gd fmla="*/ 495300 h 495300" name="connsiteY24"/>
                <a:gd fmla="*/ 4701340 w 4901895" name="connsiteX25"/>
                <a:gd fmla="*/ 253940 h 49530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95300" w="4901895">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gradFill>
            <a:ln w="19050">
              <a:solidFill>
                <a:srgbClr val="FFFFFF"/>
              </a:solid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noAutofit/>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BC0000"/>
                </a:solidFill>
                <a:effectLst/>
                <a:uLnTx/>
                <a:uFillTx/>
                <a:latin charset="0" panose="020b0604020202020204" pitchFamily="34" typeface="Arial"/>
                <a:ea charset="-122" panose="02010600030101010101" pitchFamily="2" typeface="宋体"/>
              </a:endParaRPr>
            </a:p>
          </p:txBody>
        </p:sp>
        <p:sp>
          <p:nvSpPr>
            <p:cNvPr id="6" name="矩形 5">
              <a:extLst>
                <a:ext uri="{FF2B5EF4-FFF2-40B4-BE49-F238E27FC236}">
                  <a16:creationId xmlns:a16="http://schemas.microsoft.com/office/drawing/2014/main" id="{6EF6E8B4-FFBA-49AD-A054-78AC670A2DB4}"/>
                </a:ext>
              </a:extLst>
            </p:cNvPr>
            <p:cNvSpPr/>
            <p:nvPr/>
          </p:nvSpPr>
          <p:spPr>
            <a:xfrm>
              <a:off x="4022061" y="1768766"/>
              <a:ext cx="4478271" cy="446688"/>
            </a:xfrm>
            <a:prstGeom prst="rect">
              <a:avLst/>
            </a:prstGeom>
          </p:spPr>
          <p:txBody>
            <a:bodyPr wrap="square">
              <a:spAutoFit/>
            </a:bodyPr>
            <a:lstStyle/>
            <a:p>
              <a:pPr algn="dist" defTabSz="457200" lvl="0">
                <a:defRPr/>
              </a:pPr>
              <a:r>
                <a:rPr altLang="en-US" b="1" lang="zh-CN" sz="2800">
                  <a:ln w="19050">
                    <a:noFill/>
                  </a:ln>
                  <a:solidFill>
                    <a:schemeClr val="bg1"/>
                  </a:solidFill>
                  <a:cs typeface="+mn-ea"/>
                  <a:sym typeface="+mn-lt"/>
                </a:rPr>
                <a:t>关于一般规定</a:t>
              </a:r>
            </a:p>
          </p:txBody>
        </p:sp>
      </p:grpSp>
      <p:sp>
        <p:nvSpPr>
          <p:cNvPr id="7" name="矩形 6">
            <a:extLst>
              <a:ext uri="{FF2B5EF4-FFF2-40B4-BE49-F238E27FC236}">
                <a16:creationId xmlns:a16="http://schemas.microsoft.com/office/drawing/2014/main" id="{52954223-FC72-47A2-82C1-2B99962071D4}"/>
              </a:ext>
            </a:extLst>
          </p:cNvPr>
          <p:cNvSpPr/>
          <p:nvPr/>
        </p:nvSpPr>
        <p:spPr>
          <a:xfrm>
            <a:off x="1424468" y="2470590"/>
            <a:ext cx="9416089" cy="3291840"/>
          </a:xfrm>
          <a:prstGeom prst="rect">
            <a:avLst/>
          </a:prstGeom>
          <a:noFill/>
        </p:spPr>
        <p:txBody>
          <a:bodyPr wrap="square">
            <a:spAutoFit/>
          </a:bodyPr>
          <a:lstStyle/>
          <a:p>
            <a:pPr defTabSz="912813" fontAlgn="base">
              <a:lnSpc>
                <a:spcPct val="150000"/>
              </a:lnSpc>
              <a:spcBef>
                <a:spcPct val="0"/>
              </a:spcBef>
              <a:spcAft>
                <a:spcPts val="500"/>
              </a:spcAft>
              <a:defRPr/>
            </a:pPr>
            <a:r>
              <a:rPr altLang="en-US" kern="0" lang="zh-CN" sz="2000">
                <a:cs typeface="+mn-ea"/>
                <a:sym typeface="+mn-lt"/>
              </a:rPr>
              <a:t>第五编第一章在现行婚姻法规定的基础上，重申了婚姻自由、一夫一妻、男女平等等婚姻家庭领域的基本原则和规则，并在现行婚姻法的基础上，作了进一步完善第一千零四十三条第一款一是为贯彻落实习近平总书记有关加强家庭文明建设的重要讲话精神，更好地弘扬家庭美德，规定家庭应当树立优良家风，弘扬家庭美德，重视家庭文明建设第一千零四十四条第一款二是为了更好地维护被收养的未成年人的合法权益，将联合国《儿童权利公约》关于儿童利益最大化的原则落实到收养工作中，增加规定了最有利于被收养人的原则</a:t>
            </a:r>
          </a:p>
        </p:txBody>
      </p:sp>
    </p:spTree>
    <p:extLst>
      <p:ext uri="{BB962C8B-B14F-4D97-AF65-F5344CB8AC3E}">
        <p14:creationId val="3230541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wedge" transition="in">
                                      <p:cBhvr>
                                        <p:cTn dur="1000" id="13"/>
                                        <p:tgtEl>
                                          <p:spTgt spid="3"/>
                                        </p:tgtEl>
                                      </p:cBhvr>
                                    </p:animEffect>
                                  </p:childTnLst>
                                </p:cTn>
                              </p:par>
                            </p:childTnLst>
                          </p:cTn>
                        </p:par>
                        <p:par>
                          <p:cTn fill="hold" id="14" nodeType="afterGroup">
                            <p:stCondLst>
                              <p:cond delay="20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3B6637F-1A3E-46E6-A541-40A775020C25}"/>
              </a:ext>
            </a:extLst>
          </p:cNvPr>
          <p:cNvSpPr/>
          <p:nvPr/>
        </p:nvSpPr>
        <p:spPr>
          <a:xfrm>
            <a:off x="1217582" y="2064748"/>
            <a:ext cx="9775096" cy="3961721"/>
          </a:xfrm>
          <a:prstGeom prst="rect">
            <a:avLst/>
          </a:prstGeom>
          <a:no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charset="-122" pitchFamily="34" typeface="微软雅黑"/>
              <a:ea charset="-122" pitchFamily="34" typeface="微软雅黑"/>
              <a:sym charset="-122" panose="020b0400000000000000" pitchFamily="34" typeface="思源黑体 CN Normal"/>
            </a:endParaRPr>
          </a:p>
        </p:txBody>
      </p:sp>
      <p:grpSp>
        <p:nvGrpSpPr>
          <p:cNvPr id="4" name="组合 3">
            <a:extLst>
              <a:ext uri="{FF2B5EF4-FFF2-40B4-BE49-F238E27FC236}">
                <a16:creationId xmlns:a16="http://schemas.microsoft.com/office/drawing/2014/main" id="{BBADE17B-3F4C-48EB-A2EB-CBC9AC4E09F4}"/>
              </a:ext>
            </a:extLst>
          </p:cNvPr>
          <p:cNvGrpSpPr/>
          <p:nvPr/>
        </p:nvGrpSpPr>
        <p:grpSpPr>
          <a:xfrm>
            <a:off x="2897389" y="1645340"/>
            <a:ext cx="6755642" cy="614259"/>
            <a:chOff x="3858507" y="1734534"/>
            <a:chExt cx="4901895" cy="529532"/>
          </a:xfrm>
        </p:grpSpPr>
        <p:sp>
          <p:nvSpPr>
            <p:cNvPr id="5" name="任意多边形: 形状 16">
              <a:extLst>
                <a:ext uri="{FF2B5EF4-FFF2-40B4-BE49-F238E27FC236}">
                  <a16:creationId xmlns:a16="http://schemas.microsoft.com/office/drawing/2014/main" id="{C0423372-9B42-487B-B974-890AE37E4B28}"/>
                </a:ext>
              </a:extLst>
            </p:cNvPr>
            <p:cNvSpPr/>
            <p:nvPr/>
          </p:nvSpPr>
          <p:spPr bwMode="auto">
            <a:xfrm flipH="1">
              <a:off x="3858507" y="1734534"/>
              <a:ext cx="4901895" cy="529532"/>
            </a:xfrm>
            <a:custGeom>
              <a:gdLst>
                <a:gd fmla="*/ 4901895 w 4901895" name="connsiteX0"/>
                <a:gd fmla="*/ 0 h 495300" name="connsiteY0"/>
                <a:gd fmla="*/ 4156268 w 4901895" name="connsiteX1"/>
                <a:gd fmla="*/ 0 h 495300" name="connsiteY1"/>
                <a:gd fmla="*/ 3446371 w 4901895" name="connsiteX2"/>
                <a:gd fmla="*/ 0 h 495300" name="connsiteY2"/>
                <a:gd fmla="*/ 3309805 w 4901895" name="connsiteX3"/>
                <a:gd fmla="*/ 0 h 495300" name="connsiteY3"/>
                <a:gd fmla="*/ 3273811 w 4901895" name="connsiteX4"/>
                <a:gd fmla="*/ 0 h 495300" name="connsiteY4"/>
                <a:gd fmla="*/ 2460960 w 4901895" name="connsiteX5"/>
                <a:gd fmla="*/ 0 h 495300" name="connsiteY5"/>
                <a:gd fmla="*/ 2440935 w 4901895" name="connsiteX6"/>
                <a:gd fmla="*/ 0 h 495300" name="connsiteY6"/>
                <a:gd fmla="*/ 1628084 w 4901895" name="connsiteX7"/>
                <a:gd fmla="*/ 0 h 495300" name="connsiteY7"/>
                <a:gd fmla="*/ 1592090 w 4901895" name="connsiteX8"/>
                <a:gd fmla="*/ 0 h 495300" name="connsiteY8"/>
                <a:gd fmla="*/ 1455524 w 4901895" name="connsiteX9"/>
                <a:gd fmla="*/ 0 h 495300" name="connsiteY9"/>
                <a:gd fmla="*/ 745627 w 4901895" name="connsiteX10"/>
                <a:gd fmla="*/ 0 h 495300" name="connsiteY10"/>
                <a:gd fmla="*/ 0 w 4901895" name="connsiteX11"/>
                <a:gd fmla="*/ 0 h 495300" name="connsiteY11"/>
                <a:gd fmla="*/ 200555 w 4901895" name="connsiteX12"/>
                <a:gd fmla="*/ 253940 h 495300" name="connsiteY12"/>
                <a:gd fmla="*/ 0 w 4901895" name="connsiteX13"/>
                <a:gd fmla="*/ 495300 h 495300" name="connsiteY13"/>
                <a:gd fmla="*/ 745627 w 4901895" name="connsiteX14"/>
                <a:gd fmla="*/ 495300 h 495300" name="connsiteY14"/>
                <a:gd fmla="*/ 1455524 w 4901895" name="connsiteX15"/>
                <a:gd fmla="*/ 495300 h 495300" name="connsiteY15"/>
                <a:gd fmla="*/ 1592090 w 4901895" name="connsiteX16"/>
                <a:gd fmla="*/ 495300 h 495300" name="connsiteY16"/>
                <a:gd fmla="*/ 1628084 w 4901895" name="connsiteX17"/>
                <a:gd fmla="*/ 495300 h 495300" name="connsiteY17"/>
                <a:gd fmla="*/ 2440935 w 4901895" name="connsiteX18"/>
                <a:gd fmla="*/ 495300 h 495300" name="connsiteY18"/>
                <a:gd fmla="*/ 2460960 w 4901895" name="connsiteX19"/>
                <a:gd fmla="*/ 495300 h 495300" name="connsiteY19"/>
                <a:gd fmla="*/ 3273811 w 4901895" name="connsiteX20"/>
                <a:gd fmla="*/ 495300 h 495300" name="connsiteY20"/>
                <a:gd fmla="*/ 3309805 w 4901895" name="connsiteX21"/>
                <a:gd fmla="*/ 495300 h 495300" name="connsiteY21"/>
                <a:gd fmla="*/ 3446371 w 4901895" name="connsiteX22"/>
                <a:gd fmla="*/ 495300 h 495300" name="connsiteY22"/>
                <a:gd fmla="*/ 4156268 w 4901895" name="connsiteX23"/>
                <a:gd fmla="*/ 495300 h 495300" name="connsiteY23"/>
                <a:gd fmla="*/ 4901895 w 4901895" name="connsiteX24"/>
                <a:gd fmla="*/ 495300 h 495300" name="connsiteY24"/>
                <a:gd fmla="*/ 4701340 w 4901895" name="connsiteX25"/>
                <a:gd fmla="*/ 253940 h 49530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95300" w="4901895">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gradFill>
            <a:ln w="19050">
              <a:solidFill>
                <a:srgbClr val="FFFFFF"/>
              </a:solid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noAutofit/>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BC0000"/>
                </a:solidFill>
                <a:effectLst/>
                <a:uLnTx/>
                <a:uFillTx/>
                <a:latin charset="0" panose="020b0604020202020204" pitchFamily="34" typeface="Arial"/>
                <a:ea charset="-122" panose="02010600030101010101" pitchFamily="2" typeface="宋体"/>
              </a:endParaRPr>
            </a:p>
          </p:txBody>
        </p:sp>
        <p:sp>
          <p:nvSpPr>
            <p:cNvPr id="6" name="矩形 5">
              <a:extLst>
                <a:ext uri="{FF2B5EF4-FFF2-40B4-BE49-F238E27FC236}">
                  <a16:creationId xmlns:a16="http://schemas.microsoft.com/office/drawing/2014/main" id="{6EF6E8B4-FFBA-49AD-A054-78AC670A2DB4}"/>
                </a:ext>
              </a:extLst>
            </p:cNvPr>
            <p:cNvSpPr/>
            <p:nvPr/>
          </p:nvSpPr>
          <p:spPr>
            <a:xfrm>
              <a:off x="4022061" y="1768766"/>
              <a:ext cx="4478271" cy="446688"/>
            </a:xfrm>
            <a:prstGeom prst="rect">
              <a:avLst/>
            </a:prstGeom>
          </p:spPr>
          <p:txBody>
            <a:bodyPr wrap="square">
              <a:spAutoFit/>
            </a:bodyPr>
            <a:lstStyle/>
            <a:p>
              <a:pPr algn="dist" defTabSz="457200" lvl="0">
                <a:defRPr/>
              </a:pPr>
              <a:r>
                <a:rPr altLang="en-US" b="1" lang="zh-CN" sz="2800">
                  <a:ln w="19050">
                    <a:noFill/>
                  </a:ln>
                  <a:solidFill>
                    <a:schemeClr val="bg1"/>
                  </a:solidFill>
                  <a:cs typeface="+mn-ea"/>
                  <a:sym typeface="+mn-lt"/>
                </a:rPr>
                <a:t>关于一般规定</a:t>
              </a:r>
            </a:p>
          </p:txBody>
        </p:sp>
      </p:grpSp>
      <p:sp>
        <p:nvSpPr>
          <p:cNvPr id="7" name="矩形 6">
            <a:extLst>
              <a:ext uri="{FF2B5EF4-FFF2-40B4-BE49-F238E27FC236}">
                <a16:creationId xmlns:a16="http://schemas.microsoft.com/office/drawing/2014/main" id="{52954223-FC72-47A2-82C1-2B99962071D4}"/>
              </a:ext>
            </a:extLst>
          </p:cNvPr>
          <p:cNvSpPr/>
          <p:nvPr/>
        </p:nvSpPr>
        <p:spPr>
          <a:xfrm>
            <a:off x="1424468" y="2470590"/>
            <a:ext cx="9416089" cy="2834640"/>
          </a:xfrm>
          <a:prstGeom prst="rect">
            <a:avLst/>
          </a:prstGeom>
          <a:noFill/>
        </p:spPr>
        <p:txBody>
          <a:bodyPr wrap="square">
            <a:spAutoFit/>
          </a:bodyPr>
          <a:lstStyle/>
          <a:p>
            <a:pPr>
              <a:defRPr/>
            </a:pPr>
            <a:r>
              <a:rPr altLang="en-US" kern="0" lang="zh-CN" sz="2000">
                <a:cs typeface="+mn-ea"/>
                <a:sym typeface="+mn-lt"/>
              </a:rPr>
              <a:t>第五编第二章规定了结婚制度，并在现行婚姻法的基础上，对有关规定作了完善</a:t>
            </a:r>
          </a:p>
          <a:p>
            <a:pPr>
              <a:defRPr/>
            </a:pPr>
            <a:r>
              <a:rPr altLang="en-US" kern="0" lang="zh-CN" sz="2000">
                <a:cs typeface="+mn-ea"/>
                <a:sym typeface="+mn-lt"/>
              </a:rPr>
              <a:t>第一千零五十二条第二款</a:t>
            </a:r>
          </a:p>
          <a:p>
            <a:pPr>
              <a:defRPr/>
            </a:pPr>
            <a:r>
              <a:rPr altLang="en-US" kern="0" lang="zh-CN" sz="2000">
                <a:cs typeface="+mn-ea"/>
                <a:sym typeface="+mn-lt"/>
              </a:rPr>
              <a:t>一是将受胁迫一方请求撤销婚姻的期间起算点由“自结婚登记之日起”修改为“自胁迫行为终止之日起”</a:t>
            </a:r>
          </a:p>
          <a:p>
            <a:pPr>
              <a:defRPr/>
            </a:pPr>
            <a:r>
              <a:rPr altLang="en-US" kern="0" lang="zh-CN" sz="2000">
                <a:cs typeface="+mn-ea"/>
                <a:sym typeface="+mn-lt"/>
              </a:rPr>
              <a:t>第一千零五十三条</a:t>
            </a:r>
          </a:p>
          <a:p>
            <a:pPr>
              <a:defRPr/>
            </a:pPr>
            <a:r>
              <a:rPr altLang="en-US" kern="0" lang="zh-CN" sz="2000">
                <a:cs typeface="+mn-ea"/>
                <a:sym typeface="+mn-lt"/>
              </a:rPr>
              <a:t>二是不再将“患有医学上认为不应当结婚的疾病”作为禁止结婚的情形，并相应增加规定一方隐瞒重大疾病的，另一方可以向人民法院请求撤销婚姻</a:t>
            </a:r>
          </a:p>
          <a:p>
            <a:pPr>
              <a:defRPr/>
            </a:pPr>
            <a:r>
              <a:rPr altLang="en-US" kern="0" lang="zh-CN" sz="2000">
                <a:cs typeface="+mn-ea"/>
                <a:sym typeface="+mn-lt"/>
              </a:rPr>
              <a:t>第一千零五十四条第二款</a:t>
            </a:r>
          </a:p>
          <a:p>
            <a:pPr>
              <a:defRPr/>
            </a:pPr>
            <a:r>
              <a:rPr altLang="en-US" kern="0" lang="zh-CN" sz="2000">
                <a:cs typeface="+mn-ea"/>
                <a:sym typeface="+mn-lt"/>
              </a:rPr>
              <a:t>三是增加规定婚姻无效或者被撤销的，无过错方有权请求损害赔偿</a:t>
            </a:r>
          </a:p>
        </p:txBody>
      </p:sp>
    </p:spTree>
    <p:extLst>
      <p:ext uri="{BB962C8B-B14F-4D97-AF65-F5344CB8AC3E}">
        <p14:creationId val="203489010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wedge" transition="in">
                                      <p:cBhvr>
                                        <p:cTn dur="1000" id="13"/>
                                        <p:tgtEl>
                                          <p:spTgt spid="3"/>
                                        </p:tgtEl>
                                      </p:cBhvr>
                                    </p:animEffect>
                                  </p:childTnLst>
                                </p:cTn>
                              </p:par>
                            </p:childTnLst>
                          </p:cTn>
                        </p:par>
                        <p:par>
                          <p:cTn fill="hold" id="14" nodeType="afterGroup">
                            <p:stCondLst>
                              <p:cond delay="20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6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3B6637F-1A3E-46E6-A541-40A775020C25}"/>
              </a:ext>
            </a:extLst>
          </p:cNvPr>
          <p:cNvSpPr/>
          <p:nvPr/>
        </p:nvSpPr>
        <p:spPr>
          <a:xfrm>
            <a:off x="1217582" y="2064748"/>
            <a:ext cx="9775096" cy="3961721"/>
          </a:xfrm>
          <a:prstGeom prst="rect">
            <a:avLst/>
          </a:prstGeom>
          <a:no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charset="-122" pitchFamily="34" typeface="微软雅黑"/>
              <a:ea charset="-122" pitchFamily="34" typeface="微软雅黑"/>
              <a:sym charset="-122" panose="020b0400000000000000" pitchFamily="34" typeface="思源黑体 CN Normal"/>
            </a:endParaRPr>
          </a:p>
        </p:txBody>
      </p:sp>
      <p:grpSp>
        <p:nvGrpSpPr>
          <p:cNvPr id="4" name="组合 3">
            <a:extLst>
              <a:ext uri="{FF2B5EF4-FFF2-40B4-BE49-F238E27FC236}">
                <a16:creationId xmlns:a16="http://schemas.microsoft.com/office/drawing/2014/main" id="{BBADE17B-3F4C-48EB-A2EB-CBC9AC4E09F4}"/>
              </a:ext>
            </a:extLst>
          </p:cNvPr>
          <p:cNvGrpSpPr/>
          <p:nvPr/>
        </p:nvGrpSpPr>
        <p:grpSpPr>
          <a:xfrm>
            <a:off x="2897389" y="1645340"/>
            <a:ext cx="6755642" cy="614259"/>
            <a:chOff x="3858507" y="1734534"/>
            <a:chExt cx="4901895" cy="529532"/>
          </a:xfrm>
        </p:grpSpPr>
        <p:sp>
          <p:nvSpPr>
            <p:cNvPr id="5" name="任意多边形: 形状 16">
              <a:extLst>
                <a:ext uri="{FF2B5EF4-FFF2-40B4-BE49-F238E27FC236}">
                  <a16:creationId xmlns:a16="http://schemas.microsoft.com/office/drawing/2014/main" id="{C0423372-9B42-487B-B974-890AE37E4B28}"/>
                </a:ext>
              </a:extLst>
            </p:cNvPr>
            <p:cNvSpPr/>
            <p:nvPr/>
          </p:nvSpPr>
          <p:spPr bwMode="auto">
            <a:xfrm flipH="1">
              <a:off x="3858507" y="1734534"/>
              <a:ext cx="4901895" cy="529532"/>
            </a:xfrm>
            <a:custGeom>
              <a:gdLst>
                <a:gd fmla="*/ 4901895 w 4901895" name="connsiteX0"/>
                <a:gd fmla="*/ 0 h 495300" name="connsiteY0"/>
                <a:gd fmla="*/ 4156268 w 4901895" name="connsiteX1"/>
                <a:gd fmla="*/ 0 h 495300" name="connsiteY1"/>
                <a:gd fmla="*/ 3446371 w 4901895" name="connsiteX2"/>
                <a:gd fmla="*/ 0 h 495300" name="connsiteY2"/>
                <a:gd fmla="*/ 3309805 w 4901895" name="connsiteX3"/>
                <a:gd fmla="*/ 0 h 495300" name="connsiteY3"/>
                <a:gd fmla="*/ 3273811 w 4901895" name="connsiteX4"/>
                <a:gd fmla="*/ 0 h 495300" name="connsiteY4"/>
                <a:gd fmla="*/ 2460960 w 4901895" name="connsiteX5"/>
                <a:gd fmla="*/ 0 h 495300" name="connsiteY5"/>
                <a:gd fmla="*/ 2440935 w 4901895" name="connsiteX6"/>
                <a:gd fmla="*/ 0 h 495300" name="connsiteY6"/>
                <a:gd fmla="*/ 1628084 w 4901895" name="connsiteX7"/>
                <a:gd fmla="*/ 0 h 495300" name="connsiteY7"/>
                <a:gd fmla="*/ 1592090 w 4901895" name="connsiteX8"/>
                <a:gd fmla="*/ 0 h 495300" name="connsiteY8"/>
                <a:gd fmla="*/ 1455524 w 4901895" name="connsiteX9"/>
                <a:gd fmla="*/ 0 h 495300" name="connsiteY9"/>
                <a:gd fmla="*/ 745627 w 4901895" name="connsiteX10"/>
                <a:gd fmla="*/ 0 h 495300" name="connsiteY10"/>
                <a:gd fmla="*/ 0 w 4901895" name="connsiteX11"/>
                <a:gd fmla="*/ 0 h 495300" name="connsiteY11"/>
                <a:gd fmla="*/ 200555 w 4901895" name="connsiteX12"/>
                <a:gd fmla="*/ 253940 h 495300" name="connsiteY12"/>
                <a:gd fmla="*/ 0 w 4901895" name="connsiteX13"/>
                <a:gd fmla="*/ 495300 h 495300" name="connsiteY13"/>
                <a:gd fmla="*/ 745627 w 4901895" name="connsiteX14"/>
                <a:gd fmla="*/ 495300 h 495300" name="connsiteY14"/>
                <a:gd fmla="*/ 1455524 w 4901895" name="connsiteX15"/>
                <a:gd fmla="*/ 495300 h 495300" name="connsiteY15"/>
                <a:gd fmla="*/ 1592090 w 4901895" name="connsiteX16"/>
                <a:gd fmla="*/ 495300 h 495300" name="connsiteY16"/>
                <a:gd fmla="*/ 1628084 w 4901895" name="connsiteX17"/>
                <a:gd fmla="*/ 495300 h 495300" name="connsiteY17"/>
                <a:gd fmla="*/ 2440935 w 4901895" name="connsiteX18"/>
                <a:gd fmla="*/ 495300 h 495300" name="connsiteY18"/>
                <a:gd fmla="*/ 2460960 w 4901895" name="connsiteX19"/>
                <a:gd fmla="*/ 495300 h 495300" name="connsiteY19"/>
                <a:gd fmla="*/ 3273811 w 4901895" name="connsiteX20"/>
                <a:gd fmla="*/ 495300 h 495300" name="connsiteY20"/>
                <a:gd fmla="*/ 3309805 w 4901895" name="connsiteX21"/>
                <a:gd fmla="*/ 495300 h 495300" name="connsiteY21"/>
                <a:gd fmla="*/ 3446371 w 4901895" name="connsiteX22"/>
                <a:gd fmla="*/ 495300 h 495300" name="connsiteY22"/>
                <a:gd fmla="*/ 4156268 w 4901895" name="connsiteX23"/>
                <a:gd fmla="*/ 495300 h 495300" name="connsiteY23"/>
                <a:gd fmla="*/ 4901895 w 4901895" name="connsiteX24"/>
                <a:gd fmla="*/ 495300 h 495300" name="connsiteY24"/>
                <a:gd fmla="*/ 4701340 w 4901895" name="connsiteX25"/>
                <a:gd fmla="*/ 253940 h 49530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95300" w="4901895">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gradFill>
            <a:ln w="19050">
              <a:solidFill>
                <a:srgbClr val="FFFFFF"/>
              </a:solid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noAutofit/>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BC0000"/>
                </a:solidFill>
                <a:effectLst/>
                <a:uLnTx/>
                <a:uFillTx/>
                <a:latin charset="0" panose="020b0604020202020204" pitchFamily="34" typeface="Arial"/>
                <a:ea charset="-122" panose="02010600030101010101" pitchFamily="2" typeface="宋体"/>
              </a:endParaRPr>
            </a:p>
          </p:txBody>
        </p:sp>
        <p:sp>
          <p:nvSpPr>
            <p:cNvPr id="6" name="矩形 5">
              <a:extLst>
                <a:ext uri="{FF2B5EF4-FFF2-40B4-BE49-F238E27FC236}">
                  <a16:creationId xmlns:a16="http://schemas.microsoft.com/office/drawing/2014/main" id="{6EF6E8B4-FFBA-49AD-A054-78AC670A2DB4}"/>
                </a:ext>
              </a:extLst>
            </p:cNvPr>
            <p:cNvSpPr/>
            <p:nvPr/>
          </p:nvSpPr>
          <p:spPr>
            <a:xfrm>
              <a:off x="4022061" y="1768766"/>
              <a:ext cx="4478271" cy="446688"/>
            </a:xfrm>
            <a:prstGeom prst="rect">
              <a:avLst/>
            </a:prstGeom>
          </p:spPr>
          <p:txBody>
            <a:bodyPr wrap="square">
              <a:spAutoFit/>
            </a:bodyPr>
            <a:lstStyle/>
            <a:p>
              <a:pPr algn="dist" defTabSz="457200" lvl="0">
                <a:defRPr/>
              </a:pPr>
              <a:r>
                <a:rPr altLang="en-US" b="1" lang="zh-CN" sz="2800">
                  <a:ln w="19050">
                    <a:noFill/>
                  </a:ln>
                  <a:solidFill>
                    <a:schemeClr val="bg1"/>
                  </a:solidFill>
                  <a:cs typeface="+mn-ea"/>
                  <a:sym typeface="+mn-lt"/>
                </a:rPr>
                <a:t>关于一般规定</a:t>
              </a:r>
            </a:p>
          </p:txBody>
        </p:sp>
      </p:grpSp>
      <p:sp>
        <p:nvSpPr>
          <p:cNvPr id="7" name="矩形 6">
            <a:extLst>
              <a:ext uri="{FF2B5EF4-FFF2-40B4-BE49-F238E27FC236}">
                <a16:creationId xmlns:a16="http://schemas.microsoft.com/office/drawing/2014/main" id="{52954223-FC72-47A2-82C1-2B99962071D4}"/>
              </a:ext>
            </a:extLst>
          </p:cNvPr>
          <p:cNvSpPr/>
          <p:nvPr/>
        </p:nvSpPr>
        <p:spPr>
          <a:xfrm>
            <a:off x="1424468" y="2470590"/>
            <a:ext cx="9416089" cy="3291840"/>
          </a:xfrm>
          <a:prstGeom prst="rect">
            <a:avLst/>
          </a:prstGeom>
          <a:noFill/>
        </p:spPr>
        <p:txBody>
          <a:bodyPr wrap="square">
            <a:spAutoFit/>
          </a:bodyPr>
          <a:lstStyle/>
          <a:p>
            <a:pPr>
              <a:lnSpc>
                <a:spcPct val="150000"/>
              </a:lnSpc>
              <a:defRPr/>
            </a:pPr>
            <a:r>
              <a:rPr altLang="en-US" kern="0" lang="zh-CN" sz="2000">
                <a:cs typeface="+mn-ea"/>
                <a:sym typeface="+mn-lt"/>
              </a:rPr>
              <a:t>第五编第三章规定了夫妻关系、父母子女关系和其他近亲属关系，并根据社会发展需要，在现行婚姻法的基础上，完善了有关内容</a:t>
            </a:r>
          </a:p>
          <a:p>
            <a:pPr>
              <a:lnSpc>
                <a:spcPct val="150000"/>
              </a:lnSpc>
              <a:defRPr/>
            </a:pPr>
            <a:r>
              <a:rPr altLang="en-US" kern="0" lang="zh-CN" sz="2000">
                <a:cs typeface="+mn-ea"/>
                <a:sym typeface="+mn-lt"/>
              </a:rPr>
              <a:t>一是明确了夫妻共同债务的范围 现行婚姻法没有对夫妻共同债务的范围作出规定。2003年最高人民法院出台司法解释，对夫妻共同债务的认定作出规定，近年来成为社会关注的热点问题。</a:t>
            </a:r>
          </a:p>
          <a:p>
            <a:pPr>
              <a:lnSpc>
                <a:spcPct val="150000"/>
              </a:lnSpc>
              <a:defRPr/>
            </a:pPr>
            <a:r>
              <a:rPr altLang="en-US" kern="0" lang="zh-CN" sz="2000">
                <a:cs typeface="+mn-ea"/>
                <a:sym typeface="+mn-lt"/>
              </a:rPr>
              <a:t>二是规范亲子关系确认和否认之诉亲子关系问题涉及家庭稳定和未成年人的保护，作为民事基本法律，草案对此类诉讼进行了规范。</a:t>
            </a:r>
          </a:p>
        </p:txBody>
      </p:sp>
    </p:spTree>
    <p:extLst>
      <p:ext uri="{BB962C8B-B14F-4D97-AF65-F5344CB8AC3E}">
        <p14:creationId val="4099098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wedge" transition="in">
                                      <p:cBhvr>
                                        <p:cTn dur="1000" id="13"/>
                                        <p:tgtEl>
                                          <p:spTgt spid="3"/>
                                        </p:tgtEl>
                                      </p:cBhvr>
                                    </p:animEffect>
                                  </p:childTnLst>
                                </p:cTn>
                              </p:par>
                            </p:childTnLst>
                          </p:cTn>
                        </p:par>
                        <p:par>
                          <p:cTn fill="hold" id="14" nodeType="afterGroup">
                            <p:stCondLst>
                              <p:cond delay="20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6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3B6637F-1A3E-46E6-A541-40A775020C25}"/>
              </a:ext>
            </a:extLst>
          </p:cNvPr>
          <p:cNvSpPr/>
          <p:nvPr/>
        </p:nvSpPr>
        <p:spPr>
          <a:xfrm>
            <a:off x="1217582" y="2064748"/>
            <a:ext cx="9775096" cy="3961721"/>
          </a:xfrm>
          <a:prstGeom prst="rect">
            <a:avLst/>
          </a:prstGeom>
          <a:no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charset="-122" pitchFamily="34" typeface="微软雅黑"/>
              <a:ea charset="-122" pitchFamily="34" typeface="微软雅黑"/>
              <a:sym charset="-122" panose="020b0400000000000000" pitchFamily="34" typeface="思源黑体 CN Normal"/>
            </a:endParaRPr>
          </a:p>
        </p:txBody>
      </p:sp>
      <p:grpSp>
        <p:nvGrpSpPr>
          <p:cNvPr id="4" name="组合 3">
            <a:extLst>
              <a:ext uri="{FF2B5EF4-FFF2-40B4-BE49-F238E27FC236}">
                <a16:creationId xmlns:a16="http://schemas.microsoft.com/office/drawing/2014/main" id="{BBADE17B-3F4C-48EB-A2EB-CBC9AC4E09F4}"/>
              </a:ext>
            </a:extLst>
          </p:cNvPr>
          <p:cNvGrpSpPr/>
          <p:nvPr/>
        </p:nvGrpSpPr>
        <p:grpSpPr>
          <a:xfrm>
            <a:off x="2897389" y="1645340"/>
            <a:ext cx="6755642" cy="614259"/>
            <a:chOff x="3858507" y="1734534"/>
            <a:chExt cx="4901895" cy="529532"/>
          </a:xfrm>
        </p:grpSpPr>
        <p:sp>
          <p:nvSpPr>
            <p:cNvPr id="5" name="任意多边形: 形状 16">
              <a:extLst>
                <a:ext uri="{FF2B5EF4-FFF2-40B4-BE49-F238E27FC236}">
                  <a16:creationId xmlns:a16="http://schemas.microsoft.com/office/drawing/2014/main" id="{C0423372-9B42-487B-B974-890AE37E4B28}"/>
                </a:ext>
              </a:extLst>
            </p:cNvPr>
            <p:cNvSpPr/>
            <p:nvPr/>
          </p:nvSpPr>
          <p:spPr bwMode="auto">
            <a:xfrm flipH="1">
              <a:off x="3858507" y="1734534"/>
              <a:ext cx="4901895" cy="529532"/>
            </a:xfrm>
            <a:custGeom>
              <a:gdLst>
                <a:gd fmla="*/ 4901895 w 4901895" name="connsiteX0"/>
                <a:gd fmla="*/ 0 h 495300" name="connsiteY0"/>
                <a:gd fmla="*/ 4156268 w 4901895" name="connsiteX1"/>
                <a:gd fmla="*/ 0 h 495300" name="connsiteY1"/>
                <a:gd fmla="*/ 3446371 w 4901895" name="connsiteX2"/>
                <a:gd fmla="*/ 0 h 495300" name="connsiteY2"/>
                <a:gd fmla="*/ 3309805 w 4901895" name="connsiteX3"/>
                <a:gd fmla="*/ 0 h 495300" name="connsiteY3"/>
                <a:gd fmla="*/ 3273811 w 4901895" name="connsiteX4"/>
                <a:gd fmla="*/ 0 h 495300" name="connsiteY4"/>
                <a:gd fmla="*/ 2460960 w 4901895" name="connsiteX5"/>
                <a:gd fmla="*/ 0 h 495300" name="connsiteY5"/>
                <a:gd fmla="*/ 2440935 w 4901895" name="connsiteX6"/>
                <a:gd fmla="*/ 0 h 495300" name="connsiteY6"/>
                <a:gd fmla="*/ 1628084 w 4901895" name="connsiteX7"/>
                <a:gd fmla="*/ 0 h 495300" name="connsiteY7"/>
                <a:gd fmla="*/ 1592090 w 4901895" name="connsiteX8"/>
                <a:gd fmla="*/ 0 h 495300" name="connsiteY8"/>
                <a:gd fmla="*/ 1455524 w 4901895" name="connsiteX9"/>
                <a:gd fmla="*/ 0 h 495300" name="connsiteY9"/>
                <a:gd fmla="*/ 745627 w 4901895" name="connsiteX10"/>
                <a:gd fmla="*/ 0 h 495300" name="connsiteY10"/>
                <a:gd fmla="*/ 0 w 4901895" name="connsiteX11"/>
                <a:gd fmla="*/ 0 h 495300" name="connsiteY11"/>
                <a:gd fmla="*/ 200555 w 4901895" name="connsiteX12"/>
                <a:gd fmla="*/ 253940 h 495300" name="connsiteY12"/>
                <a:gd fmla="*/ 0 w 4901895" name="connsiteX13"/>
                <a:gd fmla="*/ 495300 h 495300" name="connsiteY13"/>
                <a:gd fmla="*/ 745627 w 4901895" name="connsiteX14"/>
                <a:gd fmla="*/ 495300 h 495300" name="connsiteY14"/>
                <a:gd fmla="*/ 1455524 w 4901895" name="connsiteX15"/>
                <a:gd fmla="*/ 495300 h 495300" name="connsiteY15"/>
                <a:gd fmla="*/ 1592090 w 4901895" name="connsiteX16"/>
                <a:gd fmla="*/ 495300 h 495300" name="connsiteY16"/>
                <a:gd fmla="*/ 1628084 w 4901895" name="connsiteX17"/>
                <a:gd fmla="*/ 495300 h 495300" name="connsiteY17"/>
                <a:gd fmla="*/ 2440935 w 4901895" name="connsiteX18"/>
                <a:gd fmla="*/ 495300 h 495300" name="connsiteY18"/>
                <a:gd fmla="*/ 2460960 w 4901895" name="connsiteX19"/>
                <a:gd fmla="*/ 495300 h 495300" name="connsiteY19"/>
                <a:gd fmla="*/ 3273811 w 4901895" name="connsiteX20"/>
                <a:gd fmla="*/ 495300 h 495300" name="connsiteY20"/>
                <a:gd fmla="*/ 3309805 w 4901895" name="connsiteX21"/>
                <a:gd fmla="*/ 495300 h 495300" name="connsiteY21"/>
                <a:gd fmla="*/ 3446371 w 4901895" name="connsiteX22"/>
                <a:gd fmla="*/ 495300 h 495300" name="connsiteY22"/>
                <a:gd fmla="*/ 4156268 w 4901895" name="connsiteX23"/>
                <a:gd fmla="*/ 495300 h 495300" name="connsiteY23"/>
                <a:gd fmla="*/ 4901895 w 4901895" name="connsiteX24"/>
                <a:gd fmla="*/ 495300 h 495300" name="connsiteY24"/>
                <a:gd fmla="*/ 4701340 w 4901895" name="connsiteX25"/>
                <a:gd fmla="*/ 253940 h 49530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95300" w="4901895">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gradFill>
            <a:ln w="19050">
              <a:solidFill>
                <a:srgbClr val="FFFFFF"/>
              </a:solid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noAutofit/>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BC0000"/>
                </a:solidFill>
                <a:effectLst/>
                <a:uLnTx/>
                <a:uFillTx/>
                <a:latin charset="0" panose="020b0604020202020204" pitchFamily="34" typeface="Arial"/>
                <a:ea charset="-122" panose="02010600030101010101" pitchFamily="2" typeface="宋体"/>
              </a:endParaRPr>
            </a:p>
          </p:txBody>
        </p:sp>
        <p:sp>
          <p:nvSpPr>
            <p:cNvPr id="6" name="矩形 5">
              <a:extLst>
                <a:ext uri="{FF2B5EF4-FFF2-40B4-BE49-F238E27FC236}">
                  <a16:creationId xmlns:a16="http://schemas.microsoft.com/office/drawing/2014/main" id="{6EF6E8B4-FFBA-49AD-A054-78AC670A2DB4}"/>
                </a:ext>
              </a:extLst>
            </p:cNvPr>
            <p:cNvSpPr/>
            <p:nvPr/>
          </p:nvSpPr>
          <p:spPr>
            <a:xfrm>
              <a:off x="4022061" y="1768766"/>
              <a:ext cx="4478271" cy="446688"/>
            </a:xfrm>
            <a:prstGeom prst="rect">
              <a:avLst/>
            </a:prstGeom>
          </p:spPr>
          <p:txBody>
            <a:bodyPr wrap="square">
              <a:spAutoFit/>
            </a:bodyPr>
            <a:lstStyle/>
            <a:p>
              <a:pPr algn="dist" defTabSz="457200" lvl="0">
                <a:defRPr/>
              </a:pPr>
              <a:r>
                <a:rPr altLang="en-US" b="1" lang="zh-CN" sz="2800">
                  <a:ln w="19050">
                    <a:noFill/>
                  </a:ln>
                  <a:solidFill>
                    <a:schemeClr val="bg1"/>
                  </a:solidFill>
                  <a:cs typeface="+mn-ea"/>
                  <a:sym typeface="+mn-lt"/>
                </a:rPr>
                <a:t>关于一般规定</a:t>
              </a:r>
            </a:p>
          </p:txBody>
        </p:sp>
      </p:grpSp>
      <p:sp>
        <p:nvSpPr>
          <p:cNvPr id="7" name="矩形 6">
            <a:extLst>
              <a:ext uri="{FF2B5EF4-FFF2-40B4-BE49-F238E27FC236}">
                <a16:creationId xmlns:a16="http://schemas.microsoft.com/office/drawing/2014/main" id="{52954223-FC72-47A2-82C1-2B99962071D4}"/>
              </a:ext>
            </a:extLst>
          </p:cNvPr>
          <p:cNvSpPr/>
          <p:nvPr/>
        </p:nvSpPr>
        <p:spPr>
          <a:xfrm>
            <a:off x="1424468" y="2470590"/>
            <a:ext cx="9416089" cy="3291840"/>
          </a:xfrm>
          <a:prstGeom prst="rect">
            <a:avLst/>
          </a:prstGeom>
          <a:noFill/>
        </p:spPr>
        <p:txBody>
          <a:bodyPr wrap="square">
            <a:spAutoFit/>
          </a:bodyPr>
          <a:lstStyle/>
          <a:p>
            <a:pPr>
              <a:lnSpc>
                <a:spcPct val="150000"/>
              </a:lnSpc>
              <a:defRPr/>
            </a:pPr>
            <a:r>
              <a:rPr altLang="en-US" kern="0" lang="zh-CN" sz="2000">
                <a:cs typeface="+mn-ea"/>
                <a:sym typeface="+mn-lt"/>
              </a:rPr>
              <a:t>第五编第四章对离婚制度作出了规定，并在现行婚姻法的基础上，作了进一步完善</a:t>
            </a:r>
          </a:p>
          <a:p>
            <a:pPr>
              <a:lnSpc>
                <a:spcPct val="150000"/>
              </a:lnSpc>
              <a:defRPr/>
            </a:pPr>
            <a:r>
              <a:rPr altLang="en-US" kern="0" lang="zh-CN" sz="2000">
                <a:cs typeface="+mn-ea"/>
                <a:sym typeface="+mn-lt"/>
              </a:rPr>
              <a:t>一是增加离婚冷静期制度</a:t>
            </a:r>
          </a:p>
          <a:p>
            <a:pPr>
              <a:lnSpc>
                <a:spcPct val="150000"/>
              </a:lnSpc>
              <a:defRPr/>
            </a:pPr>
            <a:r>
              <a:rPr altLang="en-US" kern="0" lang="zh-CN" sz="2000">
                <a:cs typeface="+mn-ea"/>
                <a:sym typeface="+mn-lt"/>
              </a:rPr>
              <a:t>实践中，轻率离婚的现象增多，不利于婚姻家庭的稳定。为此，草案规定了提交离婚登记申请后三十日的离婚冷静期，在此期间，任何一方可以向登记机关撤回离婚申请( 第一千零七十七条)。二是针对 “久调不判”问题针对离婚诉讼中出现的“久调不判”问题，增加规定，经人民法院判决不准离婚后，双方又分居满一年，一方再次提起离婚诉讼的，应当准予离婚( 第一千零七十九条第五款)。</a:t>
            </a:r>
          </a:p>
        </p:txBody>
      </p:sp>
    </p:spTree>
    <p:extLst>
      <p:ext uri="{BB962C8B-B14F-4D97-AF65-F5344CB8AC3E}">
        <p14:creationId val="244846106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wedge" transition="in">
                                      <p:cBhvr>
                                        <p:cTn dur="1000" id="13"/>
                                        <p:tgtEl>
                                          <p:spTgt spid="3"/>
                                        </p:tgtEl>
                                      </p:cBhvr>
                                    </p:animEffect>
                                  </p:childTnLst>
                                </p:cTn>
                              </p:par>
                            </p:childTnLst>
                          </p:cTn>
                        </p:par>
                        <p:par>
                          <p:cTn fill="hold" id="14" nodeType="afterGroup">
                            <p:stCondLst>
                              <p:cond delay="20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6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3B6637F-1A3E-46E6-A541-40A775020C25}"/>
              </a:ext>
            </a:extLst>
          </p:cNvPr>
          <p:cNvSpPr/>
          <p:nvPr/>
        </p:nvSpPr>
        <p:spPr>
          <a:xfrm>
            <a:off x="1217582" y="2064748"/>
            <a:ext cx="9775096" cy="3961721"/>
          </a:xfrm>
          <a:prstGeom prst="rect">
            <a:avLst/>
          </a:prstGeom>
          <a:no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charset="-122" pitchFamily="34" typeface="微软雅黑"/>
              <a:ea charset="-122" pitchFamily="34" typeface="微软雅黑"/>
              <a:sym charset="-122" panose="020b0400000000000000" pitchFamily="34" typeface="思源黑体 CN Normal"/>
            </a:endParaRPr>
          </a:p>
        </p:txBody>
      </p:sp>
      <p:grpSp>
        <p:nvGrpSpPr>
          <p:cNvPr id="4" name="组合 3">
            <a:extLst>
              <a:ext uri="{FF2B5EF4-FFF2-40B4-BE49-F238E27FC236}">
                <a16:creationId xmlns:a16="http://schemas.microsoft.com/office/drawing/2014/main" id="{BBADE17B-3F4C-48EB-A2EB-CBC9AC4E09F4}"/>
              </a:ext>
            </a:extLst>
          </p:cNvPr>
          <p:cNvGrpSpPr/>
          <p:nvPr/>
        </p:nvGrpSpPr>
        <p:grpSpPr>
          <a:xfrm>
            <a:off x="2897389" y="1645340"/>
            <a:ext cx="6755642" cy="614259"/>
            <a:chOff x="3858507" y="1734534"/>
            <a:chExt cx="4901895" cy="529532"/>
          </a:xfrm>
        </p:grpSpPr>
        <p:sp>
          <p:nvSpPr>
            <p:cNvPr id="5" name="任意多边形: 形状 16">
              <a:extLst>
                <a:ext uri="{FF2B5EF4-FFF2-40B4-BE49-F238E27FC236}">
                  <a16:creationId xmlns:a16="http://schemas.microsoft.com/office/drawing/2014/main" id="{C0423372-9B42-487B-B974-890AE37E4B28}"/>
                </a:ext>
              </a:extLst>
            </p:cNvPr>
            <p:cNvSpPr/>
            <p:nvPr/>
          </p:nvSpPr>
          <p:spPr bwMode="auto">
            <a:xfrm flipH="1">
              <a:off x="3858507" y="1734534"/>
              <a:ext cx="4901895" cy="529532"/>
            </a:xfrm>
            <a:custGeom>
              <a:gdLst>
                <a:gd fmla="*/ 4901895 w 4901895" name="connsiteX0"/>
                <a:gd fmla="*/ 0 h 495300" name="connsiteY0"/>
                <a:gd fmla="*/ 4156268 w 4901895" name="connsiteX1"/>
                <a:gd fmla="*/ 0 h 495300" name="connsiteY1"/>
                <a:gd fmla="*/ 3446371 w 4901895" name="connsiteX2"/>
                <a:gd fmla="*/ 0 h 495300" name="connsiteY2"/>
                <a:gd fmla="*/ 3309805 w 4901895" name="connsiteX3"/>
                <a:gd fmla="*/ 0 h 495300" name="connsiteY3"/>
                <a:gd fmla="*/ 3273811 w 4901895" name="connsiteX4"/>
                <a:gd fmla="*/ 0 h 495300" name="connsiteY4"/>
                <a:gd fmla="*/ 2460960 w 4901895" name="connsiteX5"/>
                <a:gd fmla="*/ 0 h 495300" name="connsiteY5"/>
                <a:gd fmla="*/ 2440935 w 4901895" name="connsiteX6"/>
                <a:gd fmla="*/ 0 h 495300" name="connsiteY6"/>
                <a:gd fmla="*/ 1628084 w 4901895" name="connsiteX7"/>
                <a:gd fmla="*/ 0 h 495300" name="connsiteY7"/>
                <a:gd fmla="*/ 1592090 w 4901895" name="connsiteX8"/>
                <a:gd fmla="*/ 0 h 495300" name="connsiteY8"/>
                <a:gd fmla="*/ 1455524 w 4901895" name="connsiteX9"/>
                <a:gd fmla="*/ 0 h 495300" name="connsiteY9"/>
                <a:gd fmla="*/ 745627 w 4901895" name="connsiteX10"/>
                <a:gd fmla="*/ 0 h 495300" name="connsiteY10"/>
                <a:gd fmla="*/ 0 w 4901895" name="connsiteX11"/>
                <a:gd fmla="*/ 0 h 495300" name="connsiteY11"/>
                <a:gd fmla="*/ 200555 w 4901895" name="connsiteX12"/>
                <a:gd fmla="*/ 253940 h 495300" name="connsiteY12"/>
                <a:gd fmla="*/ 0 w 4901895" name="connsiteX13"/>
                <a:gd fmla="*/ 495300 h 495300" name="connsiteY13"/>
                <a:gd fmla="*/ 745627 w 4901895" name="connsiteX14"/>
                <a:gd fmla="*/ 495300 h 495300" name="connsiteY14"/>
                <a:gd fmla="*/ 1455524 w 4901895" name="connsiteX15"/>
                <a:gd fmla="*/ 495300 h 495300" name="connsiteY15"/>
                <a:gd fmla="*/ 1592090 w 4901895" name="connsiteX16"/>
                <a:gd fmla="*/ 495300 h 495300" name="connsiteY16"/>
                <a:gd fmla="*/ 1628084 w 4901895" name="connsiteX17"/>
                <a:gd fmla="*/ 495300 h 495300" name="connsiteY17"/>
                <a:gd fmla="*/ 2440935 w 4901895" name="connsiteX18"/>
                <a:gd fmla="*/ 495300 h 495300" name="connsiteY18"/>
                <a:gd fmla="*/ 2460960 w 4901895" name="connsiteX19"/>
                <a:gd fmla="*/ 495300 h 495300" name="connsiteY19"/>
                <a:gd fmla="*/ 3273811 w 4901895" name="connsiteX20"/>
                <a:gd fmla="*/ 495300 h 495300" name="connsiteY20"/>
                <a:gd fmla="*/ 3309805 w 4901895" name="connsiteX21"/>
                <a:gd fmla="*/ 495300 h 495300" name="connsiteY21"/>
                <a:gd fmla="*/ 3446371 w 4901895" name="connsiteX22"/>
                <a:gd fmla="*/ 495300 h 495300" name="connsiteY22"/>
                <a:gd fmla="*/ 4156268 w 4901895" name="connsiteX23"/>
                <a:gd fmla="*/ 495300 h 495300" name="connsiteY23"/>
                <a:gd fmla="*/ 4901895 w 4901895" name="connsiteX24"/>
                <a:gd fmla="*/ 495300 h 495300" name="connsiteY24"/>
                <a:gd fmla="*/ 4701340 w 4901895" name="connsiteX25"/>
                <a:gd fmla="*/ 253940 h 49530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95300" w="4901895">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gradFill>
            <a:ln w="19050">
              <a:solidFill>
                <a:srgbClr val="FFFFFF"/>
              </a:solid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noAutofit/>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BC0000"/>
                </a:solidFill>
                <a:effectLst/>
                <a:uLnTx/>
                <a:uFillTx/>
                <a:latin charset="0" panose="020b0604020202020204" pitchFamily="34" typeface="Arial"/>
                <a:ea charset="-122" panose="02010600030101010101" pitchFamily="2" typeface="宋体"/>
              </a:endParaRPr>
            </a:p>
          </p:txBody>
        </p:sp>
        <p:sp>
          <p:nvSpPr>
            <p:cNvPr id="6" name="矩形 5">
              <a:extLst>
                <a:ext uri="{FF2B5EF4-FFF2-40B4-BE49-F238E27FC236}">
                  <a16:creationId xmlns:a16="http://schemas.microsoft.com/office/drawing/2014/main" id="{6EF6E8B4-FFBA-49AD-A054-78AC670A2DB4}"/>
                </a:ext>
              </a:extLst>
            </p:cNvPr>
            <p:cNvSpPr/>
            <p:nvPr/>
          </p:nvSpPr>
          <p:spPr>
            <a:xfrm>
              <a:off x="4022061" y="1768766"/>
              <a:ext cx="4478271" cy="446688"/>
            </a:xfrm>
            <a:prstGeom prst="rect">
              <a:avLst/>
            </a:prstGeom>
          </p:spPr>
          <p:txBody>
            <a:bodyPr wrap="square">
              <a:spAutoFit/>
            </a:bodyPr>
            <a:lstStyle/>
            <a:p>
              <a:pPr algn="ctr" defTabSz="457200" lvl="0">
                <a:defRPr/>
              </a:pPr>
              <a:r>
                <a:rPr altLang="en-US" b="1" lang="zh-CN" sz="2800">
                  <a:ln w="19050">
                    <a:noFill/>
                  </a:ln>
                  <a:solidFill>
                    <a:schemeClr val="bg1"/>
                  </a:solidFill>
                  <a:cs typeface="+mn-ea"/>
                  <a:sym typeface="+mn-lt"/>
                </a:rPr>
                <a:t>关于离婚</a:t>
              </a:r>
            </a:p>
          </p:txBody>
        </p:sp>
      </p:grpSp>
      <p:sp>
        <p:nvSpPr>
          <p:cNvPr id="7" name="矩形 6">
            <a:extLst>
              <a:ext uri="{FF2B5EF4-FFF2-40B4-BE49-F238E27FC236}">
                <a16:creationId xmlns:a16="http://schemas.microsoft.com/office/drawing/2014/main" id="{52954223-FC72-47A2-82C1-2B99962071D4}"/>
              </a:ext>
            </a:extLst>
          </p:cNvPr>
          <p:cNvSpPr/>
          <p:nvPr/>
        </p:nvSpPr>
        <p:spPr>
          <a:xfrm>
            <a:off x="1424468" y="2470590"/>
            <a:ext cx="9416089" cy="3444240"/>
          </a:xfrm>
          <a:prstGeom prst="rect">
            <a:avLst/>
          </a:prstGeom>
          <a:noFill/>
        </p:spPr>
        <p:txBody>
          <a:bodyPr wrap="square">
            <a:spAutoFit/>
          </a:bodyPr>
          <a:lstStyle/>
          <a:p>
            <a:pPr>
              <a:defRPr/>
            </a:pPr>
            <a:r>
              <a:rPr altLang="en-US" kern="0" lang="zh-CN" sz="2000">
                <a:cs typeface="+mn-ea"/>
                <a:sym typeface="+mn-lt"/>
              </a:rPr>
              <a:t>第五编第四章对离婚制度作出了规定，并在现行婚姻法的基础上，作了进一步完善</a:t>
            </a:r>
          </a:p>
          <a:p>
            <a:pPr>
              <a:defRPr/>
            </a:pPr>
            <a:r>
              <a:rPr altLang="en-US" kern="0" lang="zh-CN" sz="2000">
                <a:cs typeface="+mn-ea"/>
                <a:sym typeface="+mn-lt"/>
              </a:rPr>
              <a:t>三是关于离婚后子女的抚养</a:t>
            </a:r>
          </a:p>
          <a:p>
            <a:pPr>
              <a:defRPr/>
            </a:pPr>
            <a:r>
              <a:rPr altLang="en-US" kern="0" lang="zh-CN" sz="2000">
                <a:cs typeface="+mn-ea"/>
                <a:sym typeface="+mn-lt"/>
              </a:rPr>
              <a:t>关于离婚后子女的抚养，将现行婚姻法规定的“哺乳期内的子女，以随哺乳的母亲抚养为原则”修改为“不满两周岁的子女，以由母亲直接抚养为原则”，以增强可操作性(第一千零八十四条第三款)。</a:t>
            </a:r>
          </a:p>
          <a:p>
            <a:pPr>
              <a:defRPr/>
            </a:pPr>
            <a:r>
              <a:rPr altLang="en-US" kern="0" lang="zh-CN" sz="2000">
                <a:cs typeface="+mn-ea"/>
                <a:sym typeface="+mn-lt"/>
              </a:rPr>
              <a:t>四是将夫妻采用法定共同财产制 </a:t>
            </a:r>
          </a:p>
          <a:p>
            <a:pPr>
              <a:defRPr/>
            </a:pPr>
            <a:r>
              <a:rPr altLang="en-US" kern="0" lang="zh-CN" sz="2000">
                <a:cs typeface="+mn-ea"/>
                <a:sym typeface="+mn-lt"/>
              </a:rPr>
              <a:t>将夫妻采用法定共同财产制的，纳入适用离婚经济补偿的范围，以加强对家庭负担较多义务一方权益的保护(第一千零八十八条)。</a:t>
            </a:r>
          </a:p>
          <a:p>
            <a:pPr>
              <a:defRPr/>
            </a:pPr>
            <a:r>
              <a:rPr altLang="en-US" kern="0" lang="zh-CN" sz="2000">
                <a:cs typeface="+mn-ea"/>
                <a:sym typeface="+mn-lt"/>
              </a:rPr>
              <a:t>五是关于“有其他重大过错”</a:t>
            </a:r>
          </a:p>
          <a:p>
            <a:pPr>
              <a:defRPr/>
            </a:pPr>
            <a:r>
              <a:rPr altLang="en-US" kern="0" lang="zh-CN" sz="2000">
                <a:cs typeface="+mn-ea"/>
                <a:sym typeface="+mn-lt"/>
              </a:rPr>
              <a:t>将“有其他重大过错”增加规定为离婚损害赔偿的适用情形(第一千零九十一条第五项)。</a:t>
            </a:r>
          </a:p>
        </p:txBody>
      </p:sp>
    </p:spTree>
    <p:extLst>
      <p:ext uri="{BB962C8B-B14F-4D97-AF65-F5344CB8AC3E}">
        <p14:creationId val="278151757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wedge" transition="in">
                                      <p:cBhvr>
                                        <p:cTn dur="1000" id="13"/>
                                        <p:tgtEl>
                                          <p:spTgt spid="3"/>
                                        </p:tgtEl>
                                      </p:cBhvr>
                                    </p:animEffect>
                                  </p:childTnLst>
                                </p:cTn>
                              </p:par>
                            </p:childTnLst>
                          </p:cTn>
                        </p:par>
                        <p:par>
                          <p:cTn fill="hold" id="14" nodeType="afterGroup">
                            <p:stCondLst>
                              <p:cond delay="20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6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矩形 2">
            <a:extLst>
              <a:ext uri="{FF2B5EF4-FFF2-40B4-BE49-F238E27FC236}">
                <a16:creationId xmlns:a16="http://schemas.microsoft.com/office/drawing/2014/main" id="{E3B6637F-1A3E-46E6-A541-40A775020C25}"/>
              </a:ext>
            </a:extLst>
          </p:cNvPr>
          <p:cNvSpPr/>
          <p:nvPr/>
        </p:nvSpPr>
        <p:spPr>
          <a:xfrm>
            <a:off x="1217582" y="2064748"/>
            <a:ext cx="9775096" cy="3961721"/>
          </a:xfrm>
          <a:prstGeom prst="rect">
            <a:avLst/>
          </a:prstGeom>
          <a:no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rgbClr val="FFFDFB"/>
              </a:solidFill>
              <a:latin charset="-122" pitchFamily="34" typeface="微软雅黑"/>
              <a:ea charset="-122" pitchFamily="34" typeface="微软雅黑"/>
              <a:sym charset="-122" panose="020b0400000000000000" pitchFamily="34" typeface="思源黑体 CN Normal"/>
            </a:endParaRPr>
          </a:p>
        </p:txBody>
      </p:sp>
      <p:grpSp>
        <p:nvGrpSpPr>
          <p:cNvPr id="4" name="组合 3">
            <a:extLst>
              <a:ext uri="{FF2B5EF4-FFF2-40B4-BE49-F238E27FC236}">
                <a16:creationId xmlns:a16="http://schemas.microsoft.com/office/drawing/2014/main" id="{BBADE17B-3F4C-48EB-A2EB-CBC9AC4E09F4}"/>
              </a:ext>
            </a:extLst>
          </p:cNvPr>
          <p:cNvGrpSpPr/>
          <p:nvPr/>
        </p:nvGrpSpPr>
        <p:grpSpPr>
          <a:xfrm>
            <a:off x="2897389" y="1645340"/>
            <a:ext cx="6755642" cy="614259"/>
            <a:chOff x="3858507" y="1734534"/>
            <a:chExt cx="4901895" cy="529532"/>
          </a:xfrm>
        </p:grpSpPr>
        <p:sp>
          <p:nvSpPr>
            <p:cNvPr id="5" name="任意多边形: 形状 16">
              <a:extLst>
                <a:ext uri="{FF2B5EF4-FFF2-40B4-BE49-F238E27FC236}">
                  <a16:creationId xmlns:a16="http://schemas.microsoft.com/office/drawing/2014/main" id="{C0423372-9B42-487B-B974-890AE37E4B28}"/>
                </a:ext>
              </a:extLst>
            </p:cNvPr>
            <p:cNvSpPr/>
            <p:nvPr/>
          </p:nvSpPr>
          <p:spPr bwMode="auto">
            <a:xfrm flipH="1">
              <a:off x="3858507" y="1734534"/>
              <a:ext cx="4901895" cy="529532"/>
            </a:xfrm>
            <a:custGeom>
              <a:gdLst>
                <a:gd fmla="*/ 4901895 w 4901895" name="connsiteX0"/>
                <a:gd fmla="*/ 0 h 495300" name="connsiteY0"/>
                <a:gd fmla="*/ 4156268 w 4901895" name="connsiteX1"/>
                <a:gd fmla="*/ 0 h 495300" name="connsiteY1"/>
                <a:gd fmla="*/ 3446371 w 4901895" name="connsiteX2"/>
                <a:gd fmla="*/ 0 h 495300" name="connsiteY2"/>
                <a:gd fmla="*/ 3309805 w 4901895" name="connsiteX3"/>
                <a:gd fmla="*/ 0 h 495300" name="connsiteY3"/>
                <a:gd fmla="*/ 3273811 w 4901895" name="connsiteX4"/>
                <a:gd fmla="*/ 0 h 495300" name="connsiteY4"/>
                <a:gd fmla="*/ 2460960 w 4901895" name="connsiteX5"/>
                <a:gd fmla="*/ 0 h 495300" name="connsiteY5"/>
                <a:gd fmla="*/ 2440935 w 4901895" name="connsiteX6"/>
                <a:gd fmla="*/ 0 h 495300" name="connsiteY6"/>
                <a:gd fmla="*/ 1628084 w 4901895" name="connsiteX7"/>
                <a:gd fmla="*/ 0 h 495300" name="connsiteY7"/>
                <a:gd fmla="*/ 1592090 w 4901895" name="connsiteX8"/>
                <a:gd fmla="*/ 0 h 495300" name="connsiteY8"/>
                <a:gd fmla="*/ 1455524 w 4901895" name="connsiteX9"/>
                <a:gd fmla="*/ 0 h 495300" name="connsiteY9"/>
                <a:gd fmla="*/ 745627 w 4901895" name="connsiteX10"/>
                <a:gd fmla="*/ 0 h 495300" name="connsiteY10"/>
                <a:gd fmla="*/ 0 w 4901895" name="connsiteX11"/>
                <a:gd fmla="*/ 0 h 495300" name="connsiteY11"/>
                <a:gd fmla="*/ 200555 w 4901895" name="connsiteX12"/>
                <a:gd fmla="*/ 253940 h 495300" name="connsiteY12"/>
                <a:gd fmla="*/ 0 w 4901895" name="connsiteX13"/>
                <a:gd fmla="*/ 495300 h 495300" name="connsiteY13"/>
                <a:gd fmla="*/ 745627 w 4901895" name="connsiteX14"/>
                <a:gd fmla="*/ 495300 h 495300" name="connsiteY14"/>
                <a:gd fmla="*/ 1455524 w 4901895" name="connsiteX15"/>
                <a:gd fmla="*/ 495300 h 495300" name="connsiteY15"/>
                <a:gd fmla="*/ 1592090 w 4901895" name="connsiteX16"/>
                <a:gd fmla="*/ 495300 h 495300" name="connsiteY16"/>
                <a:gd fmla="*/ 1628084 w 4901895" name="connsiteX17"/>
                <a:gd fmla="*/ 495300 h 495300" name="connsiteY17"/>
                <a:gd fmla="*/ 2440935 w 4901895" name="connsiteX18"/>
                <a:gd fmla="*/ 495300 h 495300" name="connsiteY18"/>
                <a:gd fmla="*/ 2460960 w 4901895" name="connsiteX19"/>
                <a:gd fmla="*/ 495300 h 495300" name="connsiteY19"/>
                <a:gd fmla="*/ 3273811 w 4901895" name="connsiteX20"/>
                <a:gd fmla="*/ 495300 h 495300" name="connsiteY20"/>
                <a:gd fmla="*/ 3309805 w 4901895" name="connsiteX21"/>
                <a:gd fmla="*/ 495300 h 495300" name="connsiteY21"/>
                <a:gd fmla="*/ 3446371 w 4901895" name="connsiteX22"/>
                <a:gd fmla="*/ 495300 h 495300" name="connsiteY22"/>
                <a:gd fmla="*/ 4156268 w 4901895" name="connsiteX23"/>
                <a:gd fmla="*/ 495300 h 495300" name="connsiteY23"/>
                <a:gd fmla="*/ 4901895 w 4901895" name="connsiteX24"/>
                <a:gd fmla="*/ 495300 h 495300" name="connsiteY24"/>
                <a:gd fmla="*/ 4701340 w 4901895" name="connsiteX25"/>
                <a:gd fmla="*/ 253940 h 49530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495300" w="4901895">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gradFill>
            <a:ln w="19050">
              <a:solidFill>
                <a:srgbClr val="FFFFFF"/>
              </a:solid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noAutofit/>
            </a:bodyPr>
            <a:lstStyle/>
            <a:p>
              <a:pP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BC0000"/>
                </a:solidFill>
                <a:effectLst/>
                <a:uLnTx/>
                <a:uFillTx/>
                <a:latin charset="0" panose="020b0604020202020204" pitchFamily="34" typeface="Arial"/>
                <a:ea charset="-122" panose="02010600030101010101" pitchFamily="2" typeface="宋体"/>
              </a:endParaRPr>
            </a:p>
          </p:txBody>
        </p:sp>
        <p:sp>
          <p:nvSpPr>
            <p:cNvPr id="6" name="矩形 5">
              <a:extLst>
                <a:ext uri="{FF2B5EF4-FFF2-40B4-BE49-F238E27FC236}">
                  <a16:creationId xmlns:a16="http://schemas.microsoft.com/office/drawing/2014/main" id="{6EF6E8B4-FFBA-49AD-A054-78AC670A2DB4}"/>
                </a:ext>
              </a:extLst>
            </p:cNvPr>
            <p:cNvSpPr/>
            <p:nvPr/>
          </p:nvSpPr>
          <p:spPr>
            <a:xfrm>
              <a:off x="4022061" y="1768766"/>
              <a:ext cx="4478271" cy="446688"/>
            </a:xfrm>
            <a:prstGeom prst="rect">
              <a:avLst/>
            </a:prstGeom>
          </p:spPr>
          <p:txBody>
            <a:bodyPr wrap="square">
              <a:spAutoFit/>
            </a:bodyPr>
            <a:lstStyle/>
            <a:p>
              <a:pPr algn="ctr" defTabSz="457200" lvl="0">
                <a:defRPr/>
              </a:pPr>
              <a:r>
                <a:rPr altLang="en-US" b="1" lang="zh-CN" sz="2800">
                  <a:ln w="19050">
                    <a:noFill/>
                  </a:ln>
                  <a:solidFill>
                    <a:schemeClr val="bg1"/>
                  </a:solidFill>
                  <a:cs typeface="+mn-ea"/>
                  <a:sym typeface="+mn-lt"/>
                </a:rPr>
                <a:t>关于收养</a:t>
              </a:r>
            </a:p>
          </p:txBody>
        </p:sp>
      </p:grpSp>
      <p:sp>
        <p:nvSpPr>
          <p:cNvPr id="7" name="矩形 6">
            <a:extLst>
              <a:ext uri="{FF2B5EF4-FFF2-40B4-BE49-F238E27FC236}">
                <a16:creationId xmlns:a16="http://schemas.microsoft.com/office/drawing/2014/main" id="{52954223-FC72-47A2-82C1-2B99962071D4}"/>
              </a:ext>
            </a:extLst>
          </p:cNvPr>
          <p:cNvSpPr/>
          <p:nvPr/>
        </p:nvSpPr>
        <p:spPr>
          <a:xfrm>
            <a:off x="1424468" y="2470590"/>
            <a:ext cx="9416089" cy="2961640"/>
          </a:xfrm>
          <a:prstGeom prst="rect">
            <a:avLst/>
          </a:prstGeom>
          <a:noFill/>
        </p:spPr>
        <p:txBody>
          <a:bodyPr wrap="square">
            <a:spAutoFit/>
          </a:bodyPr>
          <a:lstStyle/>
          <a:p>
            <a:pPr defTabSz="912813" fontAlgn="base">
              <a:lnSpc>
                <a:spcPct val="150000"/>
              </a:lnSpc>
              <a:spcBef>
                <a:spcPct val="0"/>
              </a:spcBef>
              <a:spcAft>
                <a:spcPts val="500"/>
              </a:spcAft>
              <a:defRPr/>
            </a:pPr>
            <a:r>
              <a:rPr altLang="en-US" lang="zh-CN" sz="2000">
                <a:cs typeface="+mn-ea"/>
                <a:sym typeface="+mn-lt"/>
              </a:rPr>
              <a:t>第一千零九十三条一是扩大被收养人的范围，删除被收养的未成年人仅限于不满十四周岁的限制，修改为符合条件的未成年人均可被收养第一千零九十八条第一项</a:t>
            </a:r>
          </a:p>
          <a:p>
            <a:pPr defTabSz="912813" fontAlgn="base">
              <a:lnSpc>
                <a:spcPct val="150000"/>
              </a:lnSpc>
              <a:spcBef>
                <a:spcPct val="0"/>
              </a:spcBef>
              <a:spcAft>
                <a:spcPts val="500"/>
              </a:spcAft>
              <a:defRPr/>
            </a:pPr>
            <a:r>
              <a:rPr altLang="en-US" lang="zh-CN" sz="2000">
                <a:cs typeface="+mn-ea"/>
                <a:sym typeface="+mn-lt"/>
              </a:rPr>
              <a:t>二是与国家计划生育政策的调整相协调，将收养人须无子女的要求修改为收养人无子女或者只有一名子女第一千零九十八条第四项、第一千一百零五条第五款</a:t>
            </a:r>
          </a:p>
          <a:p>
            <a:pPr defTabSz="912813" fontAlgn="base">
              <a:lnSpc>
                <a:spcPct val="150000"/>
              </a:lnSpc>
              <a:spcBef>
                <a:spcPct val="0"/>
              </a:spcBef>
              <a:spcAft>
                <a:spcPts val="500"/>
              </a:spcAft>
              <a:defRPr/>
            </a:pPr>
            <a:r>
              <a:rPr altLang="en-US" lang="zh-CN" sz="2000">
                <a:cs typeface="+mn-ea"/>
                <a:sym typeface="+mn-lt"/>
              </a:rPr>
              <a:t>三是为进一步强化对被收养人利益的保护，在收养人的条件中增加规定“无不利于被收养人健康成长的违法犯罪记录”，并增加规定民政部门应当依法进行收养评估</a:t>
            </a:r>
          </a:p>
        </p:txBody>
      </p:sp>
    </p:spTree>
    <p:extLst>
      <p:ext uri="{BB962C8B-B14F-4D97-AF65-F5344CB8AC3E}">
        <p14:creationId val="30114009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wedge" transition="in">
                                      <p:cBhvr>
                                        <p:cTn dur="1000" id="13"/>
                                        <p:tgtEl>
                                          <p:spTgt spid="3"/>
                                        </p:tgtEl>
                                      </p:cBhvr>
                                    </p:animEffect>
                                  </p:childTnLst>
                                </p:cTn>
                              </p:par>
                            </p:childTnLst>
                          </p:cTn>
                        </p:par>
                        <p:par>
                          <p:cTn fill="hold" id="14" nodeType="afterGroup">
                            <p:stCondLst>
                              <p:cond delay="2000"/>
                            </p:stCondLst>
                            <p:childTnLst>
                              <p:par>
                                <p:cTn fill="hold" grpId="0" id="15" nodeType="afterEffect" presetClass="entr" presetID="22" presetSubtype="4">
                                  <p:stCondLst>
                                    <p:cond delay="0"/>
                                  </p:stCondLst>
                                  <p:childTnLst>
                                    <p:set>
                                      <p:cBhvr>
                                        <p:cTn dur="1" fill="hold" id="16">
                                          <p:stCondLst>
                                            <p:cond delay="0"/>
                                          </p:stCondLst>
                                        </p:cTn>
                                        <p:tgtEl>
                                          <p:spTgt spid="7"/>
                                        </p:tgtEl>
                                        <p:attrNameLst>
                                          <p:attrName>style.visibility</p:attrName>
                                        </p:attrNameLst>
                                      </p:cBhvr>
                                      <p:to>
                                        <p:strVal val="visible"/>
                                      </p:to>
                                    </p:set>
                                    <p:animEffect filter="wipe(down)"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6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264175" y="2793020"/>
            <a:ext cx="7774821"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6 : 继 承</a:t>
            </a:r>
          </a:p>
        </p:txBody>
      </p:sp>
    </p:spTree>
    <p:extLst>
      <p:ext uri="{BB962C8B-B14F-4D97-AF65-F5344CB8AC3E}">
        <p14:creationId val="64323174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6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A423296A-2F0C-4411-B138-8A4BC3A1DA99}"/>
              </a:ext>
            </a:extLst>
          </p:cNvPr>
          <p:cNvGrpSpPr/>
          <p:nvPr/>
        </p:nvGrpSpPr>
        <p:grpSpPr>
          <a:xfrm>
            <a:off x="6096000" y="2864857"/>
            <a:ext cx="2113690" cy="495316"/>
            <a:chOff x="810997" y="5404174"/>
            <a:chExt cx="6000444" cy="495316"/>
          </a:xfrm>
        </p:grpSpPr>
        <p:sp>
          <p:nvSpPr>
            <p:cNvPr id="4" name="TextBox 14">
              <a:extLst>
                <a:ext uri="{FF2B5EF4-FFF2-40B4-BE49-F238E27FC236}">
                  <a16:creationId xmlns:a16="http://schemas.microsoft.com/office/drawing/2014/main" id="{32FDA241-E3B2-4583-B471-1ACF556AF25F}"/>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5" name="矩形 4">
              <a:extLst>
                <a:ext uri="{FF2B5EF4-FFF2-40B4-BE49-F238E27FC236}">
                  <a16:creationId xmlns:a16="http://schemas.microsoft.com/office/drawing/2014/main" id="{644865BB-6D79-4ADC-BFF7-02F3BAE26A4F}"/>
                </a:ext>
              </a:extLst>
            </p:cNvPr>
            <p:cNvSpPr/>
            <p:nvPr/>
          </p:nvSpPr>
          <p:spPr>
            <a:xfrm>
              <a:off x="980126"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cs typeface="+mn-ea"/>
                  <a:sym typeface="+mn-lt"/>
                </a:rPr>
                <a:t>共4章</a:t>
              </a:r>
            </a:p>
          </p:txBody>
        </p:sp>
      </p:grpSp>
      <p:grpSp>
        <p:nvGrpSpPr>
          <p:cNvPr id="6" name="组合 5">
            <a:extLst>
              <a:ext uri="{FF2B5EF4-FFF2-40B4-BE49-F238E27FC236}">
                <a16:creationId xmlns:a16="http://schemas.microsoft.com/office/drawing/2014/main" id="{AA4F85C5-6FC5-498A-9922-1450953DE678}"/>
              </a:ext>
            </a:extLst>
          </p:cNvPr>
          <p:cNvGrpSpPr/>
          <p:nvPr/>
        </p:nvGrpSpPr>
        <p:grpSpPr>
          <a:xfrm>
            <a:off x="8347713" y="2864857"/>
            <a:ext cx="2113690" cy="495316"/>
            <a:chOff x="810997" y="5404174"/>
            <a:chExt cx="6000444" cy="495316"/>
          </a:xfrm>
        </p:grpSpPr>
        <p:sp>
          <p:nvSpPr>
            <p:cNvPr id="7" name="TextBox 14">
              <a:extLst>
                <a:ext uri="{FF2B5EF4-FFF2-40B4-BE49-F238E27FC236}">
                  <a16:creationId xmlns:a16="http://schemas.microsoft.com/office/drawing/2014/main" id="{7CA7D708-1857-4F07-830E-A71ED3D93FB4}"/>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8" name="矩形 7">
              <a:extLst>
                <a:ext uri="{FF2B5EF4-FFF2-40B4-BE49-F238E27FC236}">
                  <a16:creationId xmlns:a16="http://schemas.microsoft.com/office/drawing/2014/main" id="{13111CB2-1B14-439A-A7F3-719973C063EA}"/>
                </a:ext>
              </a:extLst>
            </p:cNvPr>
            <p:cNvSpPr/>
            <p:nvPr/>
          </p:nvSpPr>
          <p:spPr>
            <a:xfrm>
              <a:off x="980128"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00"/>
                  </a:solidFill>
                  <a:effectLst/>
                  <a:uLnTx/>
                  <a:uFillTx/>
                  <a:cs typeface="+mn-ea"/>
                  <a:sym typeface="+mn-lt"/>
                </a:rPr>
                <a:t>45条</a:t>
              </a:r>
            </a:p>
          </p:txBody>
        </p:sp>
      </p:grpSp>
      <p:sp>
        <p:nvSpPr>
          <p:cNvPr id="9" name="矩形: 圆角 8">
            <a:extLst>
              <a:ext uri="{FF2B5EF4-FFF2-40B4-BE49-F238E27FC236}">
                <a16:creationId xmlns:a16="http://schemas.microsoft.com/office/drawing/2014/main" id="{3D3C9D45-3E6C-4B8B-9073-017C4C6CE76C}"/>
              </a:ext>
            </a:extLst>
          </p:cNvPr>
          <p:cNvSpPr/>
          <p:nvPr/>
        </p:nvSpPr>
        <p:spPr>
          <a:xfrm>
            <a:off x="5020962" y="3635433"/>
            <a:ext cx="6612036" cy="2683092"/>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文本占位符 1">
            <a:extLst>
              <a:ext uri="{FF2B5EF4-FFF2-40B4-BE49-F238E27FC236}">
                <a16:creationId xmlns:a16="http://schemas.microsoft.com/office/drawing/2014/main" id="{0BF2E238-7417-49B4-9931-4D731BBC25C8}"/>
              </a:ext>
            </a:extLst>
          </p:cNvPr>
          <p:cNvSpPr txBox="1"/>
          <p:nvPr/>
        </p:nvSpPr>
        <p:spPr>
          <a:xfrm>
            <a:off x="5633270" y="3933561"/>
            <a:ext cx="5633748"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继承制度是关于自然人死亡后财富传承的基本制度。1985年第六届全国人民代表大会第三次会议通过了继承法。随着人民群众生活水平的不断提高，个人和家庭拥有的财产日益增多，因继承引发的纠纷也越来越多。</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根据我国社会家庭结构、继承观念等方面的发展变化，第六编“继承”在现行继承法的基础上，修改完善了继承制度，以满足人民群众处理遗产的现实需要。</a:t>
            </a:r>
          </a:p>
        </p:txBody>
      </p:sp>
      <p:sp>
        <p:nvSpPr>
          <p:cNvPr id="11" name="矩形 10">
            <a:extLst>
              <a:ext uri="{FF2B5EF4-FFF2-40B4-BE49-F238E27FC236}">
                <a16:creationId xmlns:a16="http://schemas.microsoft.com/office/drawing/2014/main" id="{A35E2C0F-91D0-4E78-8C01-B865C064325C}"/>
              </a:ext>
            </a:extLst>
          </p:cNvPr>
          <p:cNvSpPr/>
          <p:nvPr/>
        </p:nvSpPr>
        <p:spPr>
          <a:xfrm>
            <a:off x="6538850" y="1541822"/>
            <a:ext cx="3404133" cy="1053190"/>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12" name="TextBox 20">
            <a:extLst>
              <a:ext uri="{FF2B5EF4-FFF2-40B4-BE49-F238E27FC236}">
                <a16:creationId xmlns:a16="http://schemas.microsoft.com/office/drawing/2014/main" id="{6D19CE9E-7486-417E-A5D6-FBF5F1FE5431}"/>
              </a:ext>
            </a:extLst>
          </p:cNvPr>
          <p:cNvSpPr txBox="1"/>
          <p:nvPr/>
        </p:nvSpPr>
        <p:spPr>
          <a:xfrm>
            <a:off x="6618552" y="1622696"/>
            <a:ext cx="3244729" cy="762000"/>
          </a:xfrm>
          <a:prstGeom prst="rect">
            <a:avLst/>
          </a:prstGeom>
          <a:noFill/>
        </p:spPr>
        <p:txBody>
          <a:bodyPr rtlCol="0" wrap="square">
            <a:spAutoFit/>
          </a:bodyPr>
          <a:lstStyle>
            <a:defPPr>
              <a:defRPr lang="zh-CN"/>
            </a:defPPr>
            <a:lvl1pPr>
              <a:defRPr b="1" sz="5400">
                <a:solidFill>
                  <a:srgbClr val="C00000"/>
                </a:solidFill>
                <a:latin typeface="微软雅黑"/>
                <a:ea typeface="微软雅黑"/>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typeface="+mn-lt"/>
                <a:ea typeface="+mn-ea"/>
                <a:cs typeface="+mn-ea"/>
                <a:sym typeface="+mn-lt"/>
              </a:rPr>
              <a:t>继  承</a:t>
            </a:r>
          </a:p>
        </p:txBody>
      </p:sp>
      <p:pic>
        <p:nvPicPr>
          <p:cNvPr id="14" name="图片 13">
            <a:extLst>
              <a:ext uri="{FF2B5EF4-FFF2-40B4-BE49-F238E27FC236}">
                <a16:creationId xmlns:a16="http://schemas.microsoft.com/office/drawing/2014/main" id="{6C29C03F-680B-46BD-8F91-6355F634E0DC}"/>
              </a:ext>
            </a:extLst>
          </p:cNvPr>
          <p:cNvPicPr>
            <a:picLocks noChangeAspect="1"/>
          </p:cNvPicPr>
          <p:nvPr/>
        </p:nvPicPr>
        <p:blipFill>
          <a:blip r:embed="rId2">
            <a:extLst>
              <a:ext uri="{28A0092B-C50C-407E-A947-70E740481C1C}">
                <a14:useLocalDpi val="0"/>
              </a:ext>
            </a:extLst>
          </a:blip>
          <a:stretch>
            <a:fillRect/>
          </a:stretch>
        </p:blipFill>
        <p:spPr>
          <a:xfrm>
            <a:off x="-545603" y="675237"/>
            <a:ext cx="6858000" cy="6858000"/>
          </a:xfrm>
          <a:prstGeom prst="rect">
            <a:avLst/>
          </a:prstGeom>
        </p:spPr>
      </p:pic>
    </p:spTree>
    <p:extLst>
      <p:ext uri="{BB962C8B-B14F-4D97-AF65-F5344CB8AC3E}">
        <p14:creationId val="156275829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by="(-#ppt_w*2)" calcmode="lin" valueType="num">
                                      <p:cBhvr rctx="PPT">
                                        <p:cTn autoRev="1" dur="300" fill="hold" id="11">
                                          <p:stCondLst>
                                            <p:cond delay="0"/>
                                          </p:stCondLst>
                                        </p:cTn>
                                        <p:tgtEl>
                                          <p:spTgt spid="12"/>
                                        </p:tgtEl>
                                        <p:attrNameLst>
                                          <p:attrName>ppt_w</p:attrName>
                                        </p:attrNameLst>
                                      </p:cBhvr>
                                    </p:anim>
                                    <p:anim by="(#ppt_w*0.50)" calcmode="lin" valueType="num">
                                      <p:cBhvr>
                                        <p:cTn autoRev="1" decel="50000" dur="300" fill="hold" id="12">
                                          <p:stCondLst>
                                            <p:cond delay="0"/>
                                          </p:stCondLst>
                                        </p:cTn>
                                        <p:tgtEl>
                                          <p:spTgt spid="12"/>
                                        </p:tgtEl>
                                        <p:attrNameLst>
                                          <p:attrName>ppt_x</p:attrName>
                                        </p:attrNameLst>
                                      </p:cBhvr>
                                    </p:anim>
                                    <p:anim calcmode="lin" from="(-#ppt_h/2)" to="(#ppt_y)" valueType="num">
                                      <p:cBhvr>
                                        <p:cTn dur="600" fill="hold" id="13">
                                          <p:stCondLst>
                                            <p:cond delay="0"/>
                                          </p:stCondLst>
                                        </p:cTn>
                                        <p:tgtEl>
                                          <p:spTgt spid="12"/>
                                        </p:tgtEl>
                                        <p:attrNameLst>
                                          <p:attrName>ppt_y</p:attrName>
                                        </p:attrNameLst>
                                      </p:cBhvr>
                                    </p:anim>
                                    <p:animRot by="21600000">
                                      <p:cBhvr>
                                        <p:cTn dur="600" fill="hold" id="14">
                                          <p:stCondLst>
                                            <p:cond delay="0"/>
                                          </p:stCondLst>
                                        </p:cTn>
                                        <p:tgtEl>
                                          <p:spTgt spid="12"/>
                                        </p:tgtEl>
                                        <p:attrNameLst>
                                          <p:attrName>r</p:attrName>
                                        </p:attrNameLst>
                                      </p:cBhvr>
                                    </p:animRot>
                                  </p:childTnLst>
                                </p:cTn>
                              </p:par>
                            </p:childTnLst>
                          </p:cTn>
                        </p:par>
                        <p:par>
                          <p:cTn fill="hold" id="15" nodeType="afterGroup">
                            <p:stCondLst>
                              <p:cond delay="1100"/>
                            </p:stCondLst>
                            <p:childTnLst>
                              <p:par>
                                <p:cTn fill="hold" id="16" nodeType="afterEffect" presetClass="entr" presetID="23" presetSubtype="16">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childTnLst>
                                </p:cTn>
                              </p:par>
                              <p:par>
                                <p:cTn fill="hold" id="20" nodeType="withEffect" presetClass="entr" presetID="23" presetSubtype="16">
                                  <p:stCondLst>
                                    <p:cond delay="1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childTnLst>
                                </p:cTn>
                              </p:par>
                            </p:childTnLst>
                          </p:cTn>
                        </p:par>
                        <p:par>
                          <p:cTn fill="hold" id="24" nodeType="afterGroup">
                            <p:stCondLst>
                              <p:cond delay="1700"/>
                            </p:stCondLst>
                            <p:childTnLst>
                              <p:par>
                                <p:cTn fill="hold" grpId="0"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wipe(up)" transition="in">
                                      <p:cBhvr>
                                        <p:cTn dur="500" id="30"/>
                                        <p:tgtEl>
                                          <p:spTgt spid="10"/>
                                        </p:tgtEl>
                                      </p:cBhvr>
                                    </p:animEffect>
                                  </p:childTnLst>
                                </p:cTn>
                              </p:par>
                            </p:childTnLst>
                          </p:cTn>
                        </p:par>
                        <p:par>
                          <p:cTn fill="hold" id="31" nodeType="afterGroup">
                            <p:stCondLst>
                              <p:cond delay="2200"/>
                            </p:stCondLst>
                            <p:childTnLst>
                              <p:par>
                                <p:cTn fill="hold" id="32" nodeType="afterEffect" presetClass="entr" presetID="22" presetSubtype="4">
                                  <p:stCondLst>
                                    <p:cond delay="0"/>
                                  </p:stCondLst>
                                  <p:childTnLst>
                                    <p:set>
                                      <p:cBhvr>
                                        <p:cTn dur="1" fill="hold" id="33">
                                          <p:stCondLst>
                                            <p:cond delay="0"/>
                                          </p:stCondLst>
                                        </p:cTn>
                                        <p:tgtEl>
                                          <p:spTgt spid="14"/>
                                        </p:tgtEl>
                                        <p:attrNameLst>
                                          <p:attrName>style.visibility</p:attrName>
                                        </p:attrNameLst>
                                      </p:cBhvr>
                                      <p:to>
                                        <p:strVal val="visible"/>
                                      </p:to>
                                    </p:set>
                                    <p:animEffect filter="wipe(down)"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6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平行四边形 2">
            <a:extLst>
              <a:ext uri="{FF2B5EF4-FFF2-40B4-BE49-F238E27FC236}">
                <a16:creationId xmlns:a16="http://schemas.microsoft.com/office/drawing/2014/main" id="{88EDF3DA-0C17-4282-BEA2-B8B1C9671D5B}"/>
              </a:ext>
            </a:extLst>
          </p:cNvPr>
          <p:cNvSpPr/>
          <p:nvPr/>
        </p:nvSpPr>
        <p:spPr>
          <a:xfrm>
            <a:off x="1045447" y="1467486"/>
            <a:ext cx="4364753" cy="877359"/>
          </a:xfrm>
          <a:prstGeom prst="parallelogram">
            <a:avLst/>
          </a:prstGeom>
          <a:solidFill>
            <a:srgbClr val="C00000"/>
          </a:solidFill>
          <a:ln algn="ctr" cap="flat" cmpd="sng" w="12700">
            <a:noFill/>
            <a:prstDash val="solid"/>
            <a:miter lim="800000"/>
          </a:ln>
          <a:effectLst/>
        </p:spPr>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DC81720D-7C68-4617-B0E1-161CA326B12E}"/>
              </a:ext>
            </a:extLst>
          </p:cNvPr>
          <p:cNvSpPr txBox="1"/>
          <p:nvPr/>
        </p:nvSpPr>
        <p:spPr>
          <a:xfrm>
            <a:off x="1635380" y="1552222"/>
            <a:ext cx="5868962" cy="701040"/>
          </a:xfrm>
          <a:prstGeom prst="rect">
            <a:avLst/>
          </a:prstGeom>
          <a:noFill/>
        </p:spPr>
        <p:txBody>
          <a:bodyPr rtlCol="0" wrap="square">
            <a:spAutoFit/>
          </a:bodyPr>
          <a:lstStyle/>
          <a:p>
            <a:pPr algn="l"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w="19050">
                  <a:noFill/>
                </a:ln>
                <a:solidFill>
                  <a:schemeClr val="bg1"/>
                </a:solidFill>
                <a:effectLst/>
                <a:uLnTx/>
                <a:uFillTx/>
                <a:cs typeface="+mn-ea"/>
                <a:sym typeface="+mn-lt"/>
              </a:rPr>
              <a:t>关于一般规定</a:t>
            </a:r>
          </a:p>
        </p:txBody>
      </p:sp>
      <p:sp>
        <p:nvSpPr>
          <p:cNvPr id="5" name="Freeform 9">
            <a:extLst>
              <a:ext uri="{FF2B5EF4-FFF2-40B4-BE49-F238E27FC236}">
                <a16:creationId xmlns:a16="http://schemas.microsoft.com/office/drawing/2014/main" id="{A53C127C-0BE7-4C4E-9687-629609EDF2E5}"/>
              </a:ext>
            </a:extLst>
          </p:cNvPr>
          <p:cNvSpPr/>
          <p:nvPr/>
        </p:nvSpPr>
        <p:spPr bwMode="auto">
          <a:xfrm>
            <a:off x="1476630" y="1831622"/>
            <a:ext cx="158750" cy="182562"/>
          </a:xfrm>
          <a:custGeom>
            <a:gdLst>
              <a:gd fmla="*/ 2147483647 w 205" name="T0"/>
              <a:gd fmla="*/ 2147483647 h 234" name="T1"/>
              <a:gd fmla="*/ 2147483647 w 205" name="T2"/>
              <a:gd fmla="*/ 2147483647 h 234" name="T3"/>
              <a:gd fmla="*/ 2147483647 w 205" name="T4"/>
              <a:gd fmla="*/ 2147483647 h 234" name="T5"/>
              <a:gd fmla="*/ 0 w 205" name="T6"/>
              <a:gd fmla="*/ 2147483647 h 234" name="T7"/>
              <a:gd fmla="*/ 0 w 205" name="T8"/>
              <a:gd fmla="*/ 2147483647 h 234" name="T9"/>
              <a:gd fmla="*/ 0 w 205" name="T10"/>
              <a:gd fmla="*/ 2147483647 h 234" name="T11"/>
              <a:gd fmla="*/ 2147483647 w 205" name="T12"/>
              <a:gd fmla="*/ 2147483647 h 234" name="T13"/>
              <a:gd fmla="*/ 2147483647 w 205" name="T14"/>
              <a:gd fmla="*/ 2147483647 h 234" name="T15"/>
              <a:gd fmla="*/ 2147483647 w 205" name="T16"/>
              <a:gd fmla="*/ 2147483647 h 234" name="T17"/>
              <a:gd fmla="*/ 2147483647 w 205" name="T18"/>
              <a:gd fmla="*/ 2147483647 h 2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34" w="205">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4D4D4D"/>
              </a:solidFill>
              <a:effectLst/>
              <a:uLnTx/>
              <a:uFillTx/>
              <a:cs typeface="+mn-ea"/>
              <a:sym typeface="+mn-lt"/>
            </a:endParaRPr>
          </a:p>
        </p:txBody>
      </p:sp>
      <p:grpSp>
        <p:nvGrpSpPr>
          <p:cNvPr id="6" name="组合 5">
            <a:extLst>
              <a:ext uri="{FF2B5EF4-FFF2-40B4-BE49-F238E27FC236}">
                <a16:creationId xmlns:a16="http://schemas.microsoft.com/office/drawing/2014/main" id="{BB27F685-6AD1-4CDA-812E-C1FC0C7BB54F}"/>
              </a:ext>
            </a:extLst>
          </p:cNvPr>
          <p:cNvGrpSpPr/>
          <p:nvPr/>
        </p:nvGrpSpPr>
        <p:grpSpPr>
          <a:xfrm>
            <a:off x="1025780" y="1717322"/>
            <a:ext cx="404813" cy="404812"/>
            <a:chOff x="1296847" y="1742267"/>
            <a:chExt cx="404813" cy="404812"/>
          </a:xfrm>
        </p:grpSpPr>
        <p:sp>
          <p:nvSpPr>
            <p:cNvPr id="7" name="Oval 8">
              <a:extLst>
                <a:ext uri="{FF2B5EF4-FFF2-40B4-BE49-F238E27FC236}">
                  <a16:creationId xmlns:a16="http://schemas.microsoft.com/office/drawing/2014/main" id="{E2A9025C-358E-4F6A-8FB1-B449E46BB90B}"/>
                </a:ext>
              </a:extLst>
            </p:cNvPr>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0" kumimoji="0" lang="en-US" noProof="0" normalizeH="0" spc="0" strike="noStrike" sz="1800" u="none">
                  <a:ln>
                    <a:noFill/>
                  </a:ln>
                  <a:solidFill>
                    <a:srgbClr val="FFFFFF"/>
                  </a:solidFill>
                  <a:effectLst/>
                  <a:uLnTx/>
                  <a:uFillTx/>
                  <a:cs typeface="+mn-ea"/>
                  <a:sym typeface="+mn-lt"/>
                </a:rPr>
                <a:t> </a:t>
              </a:r>
            </a:p>
          </p:txBody>
        </p:sp>
        <p:sp>
          <p:nvSpPr>
            <p:cNvPr id="8" name="TextBox 7">
              <a:extLst>
                <a:ext uri="{FF2B5EF4-FFF2-40B4-BE49-F238E27FC236}">
                  <a16:creationId xmlns:a16="http://schemas.microsoft.com/office/drawing/2014/main" id="{524B40B7-EBDD-4C8F-A185-3E1DEA7E64A3}"/>
                </a:ext>
              </a:extLst>
            </p:cNvPr>
            <p:cNvSpPr txBox="1">
              <a:spLocks noChangeArrowheads="1"/>
            </p:cNvSpPr>
            <p:nvPr/>
          </p:nvSpPr>
          <p:spPr bwMode="auto">
            <a:xfrm>
              <a:off x="1332578" y="1758930"/>
              <a:ext cx="309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1200" kumimoji="0" lang="en-US" noProof="0" normalizeH="0" spc="0" strike="noStrike" sz="1800" u="none">
                  <a:ln>
                    <a:noFill/>
                  </a:ln>
                  <a:solidFill>
                    <a:srgbClr val="FFFFFF"/>
                  </a:solidFill>
                  <a:effectLst/>
                  <a:uLnTx/>
                  <a:uFillTx/>
                  <a:latin typeface="+mn-lt"/>
                  <a:ea typeface="+mn-ea"/>
                  <a:cs typeface="+mn-ea"/>
                  <a:sym typeface="+mn-lt"/>
                </a:rPr>
                <a:t>1</a:t>
              </a:r>
            </a:p>
          </p:txBody>
        </p:sp>
      </p:grpSp>
      <p:sp>
        <p:nvSpPr>
          <p:cNvPr id="9" name="圆角矩形 36">
            <a:extLst>
              <a:ext uri="{FF2B5EF4-FFF2-40B4-BE49-F238E27FC236}">
                <a16:creationId xmlns:a16="http://schemas.microsoft.com/office/drawing/2014/main" id="{675F519D-DEE0-4858-815F-6BCF25E26908}"/>
              </a:ext>
            </a:extLst>
          </p:cNvPr>
          <p:cNvSpPr/>
          <p:nvPr/>
        </p:nvSpPr>
        <p:spPr>
          <a:xfrm>
            <a:off x="1061511" y="2453205"/>
            <a:ext cx="7114920" cy="707887"/>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EC38D515-E049-4593-819A-500C016A90F6}"/>
              </a:ext>
            </a:extLst>
          </p:cNvPr>
          <p:cNvSpPr>
            <a:spLocks noChangeArrowheads="1"/>
          </p:cNvSpPr>
          <p:nvPr/>
        </p:nvSpPr>
        <p:spPr bwMode="auto">
          <a:xfrm>
            <a:off x="1299963" y="2503463"/>
            <a:ext cx="6647867"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第六编第一章规定了继承制度的基本规则，重申了国家保护自然人的继承权，规定了继承的基本制度。并在现行继承法的基础上，作了进一步完善</a:t>
            </a:r>
          </a:p>
        </p:txBody>
      </p:sp>
      <p:sp>
        <p:nvSpPr>
          <p:cNvPr id="11" name="圆角矩形 36">
            <a:extLst>
              <a:ext uri="{FF2B5EF4-FFF2-40B4-BE49-F238E27FC236}">
                <a16:creationId xmlns:a16="http://schemas.microsoft.com/office/drawing/2014/main" id="{4AB9BF44-D4D0-4A78-9253-448C1ADCB494}"/>
              </a:ext>
            </a:extLst>
          </p:cNvPr>
          <p:cNvSpPr/>
          <p:nvPr/>
        </p:nvSpPr>
        <p:spPr>
          <a:xfrm>
            <a:off x="1101979" y="3562454"/>
            <a:ext cx="7607494" cy="897630"/>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2" name="Freeform 11">
            <a:extLst>
              <a:ext uri="{FF2B5EF4-FFF2-40B4-BE49-F238E27FC236}">
                <a16:creationId xmlns:a16="http://schemas.microsoft.com/office/drawing/2014/main" id="{3C7BE45E-70F3-491A-B76F-20FD3B952D3F}"/>
              </a:ext>
            </a:extLst>
          </p:cNvPr>
          <p:cNvSpPr/>
          <p:nvPr/>
        </p:nvSpPr>
        <p:spPr bwMode="auto">
          <a:xfrm>
            <a:off x="1061512" y="3429000"/>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3" name="Freeform 12">
            <a:extLst>
              <a:ext uri="{FF2B5EF4-FFF2-40B4-BE49-F238E27FC236}">
                <a16:creationId xmlns:a16="http://schemas.microsoft.com/office/drawing/2014/main" id="{E5ECE10B-E4A3-4ED3-85E8-DF943A42C1F0}"/>
              </a:ext>
            </a:extLst>
          </p:cNvPr>
          <p:cNvSpPr/>
          <p:nvPr/>
        </p:nvSpPr>
        <p:spPr bwMode="auto">
          <a:xfrm>
            <a:off x="1061511" y="3493294"/>
            <a:ext cx="4535884"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4" name="TextBox 8">
            <a:extLst>
              <a:ext uri="{FF2B5EF4-FFF2-40B4-BE49-F238E27FC236}">
                <a16:creationId xmlns:a16="http://schemas.microsoft.com/office/drawing/2014/main" id="{08D65BF9-ACDF-45AC-B2A5-C9E302380CE2}"/>
              </a:ext>
            </a:extLst>
          </p:cNvPr>
          <p:cNvSpPr txBox="1"/>
          <p:nvPr/>
        </p:nvSpPr>
        <p:spPr>
          <a:xfrm>
            <a:off x="1490788" y="3526046"/>
            <a:ext cx="4449507"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第一千一百二十一条第二款</a:t>
            </a:r>
          </a:p>
        </p:txBody>
      </p:sp>
      <p:sp>
        <p:nvSpPr>
          <p:cNvPr id="15" name="矩形 14">
            <a:extLst>
              <a:ext uri="{FF2B5EF4-FFF2-40B4-BE49-F238E27FC236}">
                <a16:creationId xmlns:a16="http://schemas.microsoft.com/office/drawing/2014/main" id="{AB2F55F5-D781-44E0-A9E8-3215F158552C}"/>
              </a:ext>
            </a:extLst>
          </p:cNvPr>
          <p:cNvSpPr>
            <a:spLocks noChangeArrowheads="1"/>
          </p:cNvSpPr>
          <p:nvPr/>
        </p:nvSpPr>
        <p:spPr bwMode="auto">
          <a:xfrm>
            <a:off x="1212066" y="3870058"/>
            <a:ext cx="7439700"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一是增加规定相互有继承关系的数人在同一事件中死亡，且难以确定死亡时间的继承规则</a:t>
            </a:r>
          </a:p>
        </p:txBody>
      </p:sp>
      <p:sp>
        <p:nvSpPr>
          <p:cNvPr id="16" name="圆角矩形 36">
            <a:extLst>
              <a:ext uri="{FF2B5EF4-FFF2-40B4-BE49-F238E27FC236}">
                <a16:creationId xmlns:a16="http://schemas.microsoft.com/office/drawing/2014/main" id="{53112C2A-791F-4CF6-BE21-88BFD5D47A5D}"/>
              </a:ext>
            </a:extLst>
          </p:cNvPr>
          <p:cNvSpPr/>
          <p:nvPr/>
        </p:nvSpPr>
        <p:spPr>
          <a:xfrm>
            <a:off x="1101979" y="4979022"/>
            <a:ext cx="7607494" cy="897630"/>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7" name="Freeform 11">
            <a:extLst>
              <a:ext uri="{FF2B5EF4-FFF2-40B4-BE49-F238E27FC236}">
                <a16:creationId xmlns:a16="http://schemas.microsoft.com/office/drawing/2014/main" id="{579E9D25-CCFF-4388-A1BD-B63CA8CBF1C1}"/>
              </a:ext>
            </a:extLst>
          </p:cNvPr>
          <p:cNvSpPr/>
          <p:nvPr/>
        </p:nvSpPr>
        <p:spPr bwMode="auto">
          <a:xfrm>
            <a:off x="1061512" y="4845568"/>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8" name="Freeform 12">
            <a:extLst>
              <a:ext uri="{FF2B5EF4-FFF2-40B4-BE49-F238E27FC236}">
                <a16:creationId xmlns:a16="http://schemas.microsoft.com/office/drawing/2014/main" id="{B6A8C56B-EA7D-4D26-8F08-D4BAB74BACE9}"/>
              </a:ext>
            </a:extLst>
          </p:cNvPr>
          <p:cNvSpPr/>
          <p:nvPr/>
        </p:nvSpPr>
        <p:spPr bwMode="auto">
          <a:xfrm>
            <a:off x="1061511" y="4909862"/>
            <a:ext cx="4535884"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9" name="TextBox 8">
            <a:extLst>
              <a:ext uri="{FF2B5EF4-FFF2-40B4-BE49-F238E27FC236}">
                <a16:creationId xmlns:a16="http://schemas.microsoft.com/office/drawing/2014/main" id="{E020E3B4-82B4-4BC7-BFB6-ED517193AE7F}"/>
              </a:ext>
            </a:extLst>
          </p:cNvPr>
          <p:cNvSpPr txBox="1"/>
          <p:nvPr/>
        </p:nvSpPr>
        <p:spPr>
          <a:xfrm>
            <a:off x="1490788" y="4942614"/>
            <a:ext cx="4449507"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第一千一百二十五条第二款</a:t>
            </a:r>
          </a:p>
        </p:txBody>
      </p:sp>
      <p:sp>
        <p:nvSpPr>
          <p:cNvPr id="20" name="矩形 19">
            <a:extLst>
              <a:ext uri="{FF2B5EF4-FFF2-40B4-BE49-F238E27FC236}">
                <a16:creationId xmlns:a16="http://schemas.microsoft.com/office/drawing/2014/main" id="{8D7F73BE-28BE-45DC-949E-5BA060FD945D}"/>
              </a:ext>
            </a:extLst>
          </p:cNvPr>
          <p:cNvSpPr>
            <a:spLocks noChangeArrowheads="1"/>
          </p:cNvSpPr>
          <p:nvPr/>
        </p:nvSpPr>
        <p:spPr bwMode="auto">
          <a:xfrm>
            <a:off x="1212066" y="5286626"/>
            <a:ext cx="7439700" cy="345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600" u="none">
                <a:ln>
                  <a:noFill/>
                </a:ln>
                <a:solidFill>
                  <a:prstClr val="white"/>
                </a:solidFill>
                <a:effectLst/>
                <a:uLnTx/>
                <a:uFillTx/>
                <a:cs typeface="+mn-ea"/>
                <a:sym typeface="+mn-lt"/>
              </a:rPr>
              <a:t>二是增加规定对继承人的宽恕制度，对继承权法定丧失制度予以完善</a:t>
            </a:r>
          </a:p>
        </p:txBody>
      </p:sp>
      <p:pic>
        <p:nvPicPr>
          <p:cNvPr id="23" name="图片 22">
            <a:extLst>
              <a:ext uri="{FF2B5EF4-FFF2-40B4-BE49-F238E27FC236}">
                <a16:creationId xmlns:a16="http://schemas.microsoft.com/office/drawing/2014/main" id="{70698571-DE23-448F-9C53-FE8D476CEC79}"/>
              </a:ext>
            </a:extLst>
          </p:cNvPr>
          <p:cNvPicPr>
            <a:picLocks noChangeAspect="1"/>
          </p:cNvPicPr>
          <p:nvPr/>
        </p:nvPicPr>
        <p:blipFill>
          <a:blip r:embed="rId2">
            <a:extLst>
              <a:ext uri="{28A0092B-C50C-407E-A947-70E740481C1C}">
                <a14:useLocalDpi val="0"/>
              </a:ext>
            </a:extLst>
          </a:blip>
          <a:stretch>
            <a:fillRect/>
          </a:stretch>
        </p:blipFill>
        <p:spPr>
          <a:xfrm>
            <a:off x="7392979" y="1809676"/>
            <a:ext cx="4884522" cy="4884522"/>
          </a:xfrm>
          <a:prstGeom prst="rect">
            <a:avLst/>
          </a:prstGeom>
        </p:spPr>
      </p:pic>
    </p:spTree>
    <p:extLst>
      <p:ext uri="{BB962C8B-B14F-4D97-AF65-F5344CB8AC3E}">
        <p14:creationId val="357182717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style.rotation</p:attrName>
                                        </p:attrNameLst>
                                      </p:cBhvr>
                                      <p:tavLst>
                                        <p:tav tm="0">
                                          <p:val>
                                            <p:fltVal val="360"/>
                                          </p:val>
                                        </p:tav>
                                        <p:tav tm="100000">
                                          <p:val>
                                            <p:fltVal val="0"/>
                                          </p:val>
                                        </p:tav>
                                      </p:tavLst>
                                    </p:anim>
                                    <p:animEffect filter="fade"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1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300" id="14"/>
                                        <p:tgtEl>
                                          <p:spTgt spid="5"/>
                                        </p:tgtEl>
                                        <p:attrNameLst>
                                          <p:attrName>ppt_x</p:attrName>
                                        </p:attrNameLst>
                                      </p:cBhvr>
                                      <p:tavLst>
                                        <p:tav tm="0">
                                          <p:val>
                                            <p:strVal val="#ppt_x-#ppt_w*1.125000"/>
                                          </p:val>
                                        </p:tav>
                                        <p:tav tm="100000">
                                          <p:val>
                                            <p:strVal val="#ppt_x"/>
                                          </p:val>
                                        </p:tav>
                                      </p:tavLst>
                                    </p:anim>
                                    <p:animEffect filter="wipe(right)" transition="in">
                                      <p:cBhvr>
                                        <p:cTn dur="300" id="15"/>
                                        <p:tgtEl>
                                          <p:spTgt spid="5"/>
                                        </p:tgtEl>
                                      </p:cBhvr>
                                    </p:animEffect>
                                  </p:childTnLst>
                                </p:cTn>
                              </p:par>
                            </p:childTnLst>
                          </p:cTn>
                        </p:par>
                        <p:par>
                          <p:cTn fill="hold" id="16" nodeType="afterGroup">
                            <p:stCondLst>
                              <p:cond delay="800"/>
                            </p:stCondLst>
                            <p:childTnLst>
                              <p:par>
                                <p:cTn fill="hold" grpId="0" id="17" nodeType="afterEffect" presetClass="entr" presetID="2" presetSubtype="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
                                        </p:tgtEl>
                                        <p:attrNameLst>
                                          <p:attrName>ppt_y</p:attrName>
                                        </p:attrNameLst>
                                      </p:cBhvr>
                                      <p:tavLst>
                                        <p:tav tm="0">
                                          <p:val>
                                            <p:strVal val="#ppt_y"/>
                                          </p:val>
                                        </p:tav>
                                        <p:tav tm="100000">
                                          <p:val>
                                            <p:strVal val="#ppt_y"/>
                                          </p:val>
                                        </p:tav>
                                      </p:tavLst>
                                    </p:anim>
                                    <p:anim calcmode="lin" valueType="num">
                                      <p:cBhvr>
                                        <p:cTn dur="500" fill="hold" id="2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
                                        </p:tgtEl>
                                      </p:cBhvr>
                                    </p:animEffect>
                                  </p:childTnLst>
                                </p:cTn>
                              </p:par>
                            </p:childTnLst>
                          </p:cTn>
                        </p:par>
                        <p:par>
                          <p:cTn fill="hold" id="28" nodeType="afterGroup">
                            <p:stCondLst>
                              <p:cond delay="130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300"/>
                            </p:stCondLst>
                            <p:childTnLst>
                              <p:par>
                                <p:cTn fill="hold" grpId="0" id="35" nodeType="afterEffect" presetClass="entr" presetID="14" presetSubtype="10">
                                  <p:stCondLst>
                                    <p:cond delay="0"/>
                                  </p:stCondLst>
                                  <p:childTnLst>
                                    <p:set>
                                      <p:cBhvr>
                                        <p:cTn dur="1" fill="hold" id="36">
                                          <p:stCondLst>
                                            <p:cond delay="0"/>
                                          </p:stCondLst>
                                        </p:cTn>
                                        <p:tgtEl>
                                          <p:spTgt spid="10"/>
                                        </p:tgtEl>
                                        <p:attrNameLst>
                                          <p:attrName>style.visibility</p:attrName>
                                        </p:attrNameLst>
                                      </p:cBhvr>
                                      <p:to>
                                        <p:strVal val="visible"/>
                                      </p:to>
                                    </p:set>
                                    <p:animEffect filter="randombar(horizontal)" transition="in">
                                      <p:cBhvr>
                                        <p:cTn dur="750" id="37"/>
                                        <p:tgtEl>
                                          <p:spTgt spid="10"/>
                                        </p:tgtEl>
                                      </p:cBhvr>
                                    </p:animEffect>
                                  </p:childTnLst>
                                </p:cTn>
                              </p:par>
                            </p:childTnLst>
                          </p:cTn>
                        </p:par>
                        <p:par>
                          <p:cTn fill="hold" id="38" nodeType="afterGroup">
                            <p:stCondLst>
                              <p:cond delay="3050"/>
                            </p:stCondLst>
                            <p:childTnLst>
                              <p:par>
                                <p:cTn fill="hold" grpId="0" id="39" nodeType="afterEffect" presetClass="entr" presetID="22" presetSubtype="2">
                                  <p:stCondLst>
                                    <p:cond delay="0"/>
                                  </p:stCondLst>
                                  <p:childTnLst>
                                    <p:set>
                                      <p:cBhvr>
                                        <p:cTn dur="1" fill="hold" id="40">
                                          <p:stCondLst>
                                            <p:cond delay="0"/>
                                          </p:stCondLst>
                                        </p:cTn>
                                        <p:tgtEl>
                                          <p:spTgt spid="12"/>
                                        </p:tgtEl>
                                        <p:attrNameLst>
                                          <p:attrName>style.visibility</p:attrName>
                                        </p:attrNameLst>
                                      </p:cBhvr>
                                      <p:to>
                                        <p:strVal val="visible"/>
                                      </p:to>
                                    </p:set>
                                    <p:animEffect filter="wipe(right)" transition="in">
                                      <p:cBhvr>
                                        <p:cTn dur="300" id="41"/>
                                        <p:tgtEl>
                                          <p:spTgt spid="12"/>
                                        </p:tgtEl>
                                      </p:cBhvr>
                                    </p:animEffect>
                                  </p:childTnLst>
                                </p:cTn>
                              </p:par>
                            </p:childTnLst>
                          </p:cTn>
                        </p:par>
                        <p:par>
                          <p:cTn fill="hold" id="42" nodeType="afterGroup">
                            <p:stCondLst>
                              <p:cond delay="3350"/>
                            </p:stCondLst>
                            <p:childTnLst>
                              <p:par>
                                <p:cTn fill="hold" grpId="0" id="43" nodeType="afterEffect" presetClass="entr" presetID="22" presetSubtype="8">
                                  <p:stCondLst>
                                    <p:cond delay="0"/>
                                  </p:stCondLst>
                                  <p:childTnLst>
                                    <p:set>
                                      <p:cBhvr>
                                        <p:cTn dur="1" fill="hold" id="44">
                                          <p:stCondLst>
                                            <p:cond delay="0"/>
                                          </p:stCondLst>
                                        </p:cTn>
                                        <p:tgtEl>
                                          <p:spTgt spid="13"/>
                                        </p:tgtEl>
                                        <p:attrNameLst>
                                          <p:attrName>style.visibility</p:attrName>
                                        </p:attrNameLst>
                                      </p:cBhvr>
                                      <p:to>
                                        <p:strVal val="visible"/>
                                      </p:to>
                                    </p:set>
                                    <p:animEffect filter="wipe(left)" transition="in">
                                      <p:cBhvr>
                                        <p:cTn dur="500" id="45"/>
                                        <p:tgtEl>
                                          <p:spTgt spid="13"/>
                                        </p:tgtEl>
                                      </p:cBhvr>
                                    </p:animEffect>
                                  </p:childTnLst>
                                </p:cTn>
                              </p:par>
                            </p:childTnLst>
                          </p:cTn>
                        </p:par>
                        <p:par>
                          <p:cTn fill="hold" id="46" nodeType="afterGroup">
                            <p:stCondLst>
                              <p:cond delay="3850"/>
                            </p:stCondLst>
                            <p:childTnLst>
                              <p:par>
                                <p:cTn fill="hold" grpId="0" id="47" nodeType="afterEffect" presetClass="entr" presetID="42"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1000" id="49"/>
                                        <p:tgtEl>
                                          <p:spTgt spid="11"/>
                                        </p:tgtEl>
                                      </p:cBhvr>
                                    </p:animEffect>
                                    <p:anim calcmode="lin" valueType="num">
                                      <p:cBhvr>
                                        <p:cTn dur="1000" fill="hold" id="50"/>
                                        <p:tgtEl>
                                          <p:spTgt spid="11"/>
                                        </p:tgtEl>
                                        <p:attrNameLst>
                                          <p:attrName>ppt_x</p:attrName>
                                        </p:attrNameLst>
                                      </p:cBhvr>
                                      <p:tavLst>
                                        <p:tav tm="0">
                                          <p:val>
                                            <p:strVal val="#ppt_x"/>
                                          </p:val>
                                        </p:tav>
                                        <p:tav tm="100000">
                                          <p:val>
                                            <p:strVal val="#ppt_x"/>
                                          </p:val>
                                        </p:tav>
                                      </p:tavLst>
                                    </p:anim>
                                    <p:anim calcmode="lin" valueType="num">
                                      <p:cBhvr>
                                        <p:cTn dur="1000" fill="hold" id="51"/>
                                        <p:tgtEl>
                                          <p:spTgt spid="1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850"/>
                            </p:stCondLst>
                            <p:childTnLst>
                              <p:par>
                                <p:cTn fill="hold" grpId="0" id="53" nodeType="afterEffect" presetClass="entr" presetID="56" presetSubtype="0">
                                  <p:stCondLst>
                                    <p:cond delay="0"/>
                                  </p:stCondLst>
                                  <p:iterate type="lt">
                                    <p:tmPct val="10000"/>
                                  </p:iterate>
                                  <p:childTnLst>
                                    <p:set>
                                      <p:cBhvr>
                                        <p:cTn dur="1" fill="hold" id="54">
                                          <p:stCondLst>
                                            <p:cond delay="0"/>
                                          </p:stCondLst>
                                        </p:cTn>
                                        <p:tgtEl>
                                          <p:spTgt spid="14"/>
                                        </p:tgtEl>
                                        <p:attrNameLst>
                                          <p:attrName>style.visibility</p:attrName>
                                        </p:attrNameLst>
                                      </p:cBhvr>
                                      <p:to>
                                        <p:strVal val="visible"/>
                                      </p:to>
                                    </p:set>
                                    <p:anim by="(-#ppt_w*2)" calcmode="lin" valueType="num">
                                      <p:cBhvr rctx="PPT">
                                        <p:cTn autoRev="1" dur="250" fill="hold" id="55">
                                          <p:stCondLst>
                                            <p:cond delay="0"/>
                                          </p:stCondLst>
                                        </p:cTn>
                                        <p:tgtEl>
                                          <p:spTgt spid="14"/>
                                        </p:tgtEl>
                                        <p:attrNameLst>
                                          <p:attrName>ppt_w</p:attrName>
                                        </p:attrNameLst>
                                      </p:cBhvr>
                                    </p:anim>
                                    <p:anim by="(#ppt_w*0.50)" calcmode="lin" valueType="num">
                                      <p:cBhvr>
                                        <p:cTn autoRev="1" decel="50000" dur="250" fill="hold" id="56">
                                          <p:stCondLst>
                                            <p:cond delay="0"/>
                                          </p:stCondLst>
                                        </p:cTn>
                                        <p:tgtEl>
                                          <p:spTgt spid="14"/>
                                        </p:tgtEl>
                                        <p:attrNameLst>
                                          <p:attrName>ppt_x</p:attrName>
                                        </p:attrNameLst>
                                      </p:cBhvr>
                                    </p:anim>
                                    <p:anim calcmode="lin" from="(-#ppt_h/2)" to="(#ppt_y)" valueType="num">
                                      <p:cBhvr>
                                        <p:cTn dur="500" fill="hold" id="57">
                                          <p:stCondLst>
                                            <p:cond delay="0"/>
                                          </p:stCondLst>
                                        </p:cTn>
                                        <p:tgtEl>
                                          <p:spTgt spid="14"/>
                                        </p:tgtEl>
                                        <p:attrNameLst>
                                          <p:attrName>ppt_y</p:attrName>
                                        </p:attrNameLst>
                                      </p:cBhvr>
                                    </p:anim>
                                    <p:animRot by="21600000">
                                      <p:cBhvr>
                                        <p:cTn dur="500" fill="hold" id="58">
                                          <p:stCondLst>
                                            <p:cond delay="0"/>
                                          </p:stCondLst>
                                        </p:cTn>
                                        <p:tgtEl>
                                          <p:spTgt spid="14"/>
                                        </p:tgtEl>
                                        <p:attrNameLst>
                                          <p:attrName>r</p:attrName>
                                        </p:attrNameLst>
                                      </p:cBhvr>
                                    </p:animRot>
                                  </p:childTnLst>
                                </p:cTn>
                              </p:par>
                            </p:childTnLst>
                          </p:cTn>
                        </p:par>
                        <p:par>
                          <p:cTn fill="hold" id="59" nodeType="afterGroup">
                            <p:stCondLst>
                              <p:cond delay="5350"/>
                            </p:stCondLst>
                            <p:childTnLst>
                              <p:par>
                                <p:cTn fill="hold" grpId="0" id="60" nodeType="afterEffect" presetClass="entr" presetID="14" presetSubtype="10">
                                  <p:stCondLst>
                                    <p:cond delay="0"/>
                                  </p:stCondLst>
                                  <p:childTnLst>
                                    <p:set>
                                      <p:cBhvr>
                                        <p:cTn dur="1" fill="hold" id="61">
                                          <p:stCondLst>
                                            <p:cond delay="0"/>
                                          </p:stCondLst>
                                        </p:cTn>
                                        <p:tgtEl>
                                          <p:spTgt spid="15"/>
                                        </p:tgtEl>
                                        <p:attrNameLst>
                                          <p:attrName>style.visibility</p:attrName>
                                        </p:attrNameLst>
                                      </p:cBhvr>
                                      <p:to>
                                        <p:strVal val="visible"/>
                                      </p:to>
                                    </p:set>
                                    <p:animEffect filter="randombar(horizontal)" transition="in">
                                      <p:cBhvr>
                                        <p:cTn dur="750" id="62"/>
                                        <p:tgtEl>
                                          <p:spTgt spid="15"/>
                                        </p:tgtEl>
                                      </p:cBhvr>
                                    </p:animEffect>
                                  </p:childTnLst>
                                </p:cTn>
                              </p:par>
                            </p:childTnLst>
                          </p:cTn>
                        </p:par>
                        <p:par>
                          <p:cTn fill="hold" id="63" nodeType="afterGroup">
                            <p:stCondLst>
                              <p:cond delay="6100"/>
                            </p:stCondLst>
                            <p:childTnLst>
                              <p:par>
                                <p:cTn fill="hold" grpId="0" id="64" nodeType="afterEffect" presetClass="entr" presetID="22" presetSubtype="2">
                                  <p:stCondLst>
                                    <p:cond delay="0"/>
                                  </p:stCondLst>
                                  <p:childTnLst>
                                    <p:set>
                                      <p:cBhvr>
                                        <p:cTn dur="1" fill="hold" id="65">
                                          <p:stCondLst>
                                            <p:cond delay="0"/>
                                          </p:stCondLst>
                                        </p:cTn>
                                        <p:tgtEl>
                                          <p:spTgt spid="17"/>
                                        </p:tgtEl>
                                        <p:attrNameLst>
                                          <p:attrName>style.visibility</p:attrName>
                                        </p:attrNameLst>
                                      </p:cBhvr>
                                      <p:to>
                                        <p:strVal val="visible"/>
                                      </p:to>
                                    </p:set>
                                    <p:animEffect filter="wipe(right)" transition="in">
                                      <p:cBhvr>
                                        <p:cTn dur="300" id="66"/>
                                        <p:tgtEl>
                                          <p:spTgt spid="17"/>
                                        </p:tgtEl>
                                      </p:cBhvr>
                                    </p:animEffect>
                                  </p:childTnLst>
                                </p:cTn>
                              </p:par>
                            </p:childTnLst>
                          </p:cTn>
                        </p:par>
                        <p:par>
                          <p:cTn fill="hold" id="67" nodeType="afterGroup">
                            <p:stCondLst>
                              <p:cond delay="6400"/>
                            </p:stCondLst>
                            <p:childTnLst>
                              <p:par>
                                <p:cTn fill="hold" grpId="0" id="68" nodeType="afterEffect" presetClass="entr" presetID="22" presetSubtype="8">
                                  <p:stCondLst>
                                    <p:cond delay="0"/>
                                  </p:stCondLst>
                                  <p:childTnLst>
                                    <p:set>
                                      <p:cBhvr>
                                        <p:cTn dur="1" fill="hold" id="69">
                                          <p:stCondLst>
                                            <p:cond delay="0"/>
                                          </p:stCondLst>
                                        </p:cTn>
                                        <p:tgtEl>
                                          <p:spTgt spid="18"/>
                                        </p:tgtEl>
                                        <p:attrNameLst>
                                          <p:attrName>style.visibility</p:attrName>
                                        </p:attrNameLst>
                                      </p:cBhvr>
                                      <p:to>
                                        <p:strVal val="visible"/>
                                      </p:to>
                                    </p:set>
                                    <p:animEffect filter="wipe(left)" transition="in">
                                      <p:cBhvr>
                                        <p:cTn dur="500" id="70"/>
                                        <p:tgtEl>
                                          <p:spTgt spid="18"/>
                                        </p:tgtEl>
                                      </p:cBhvr>
                                    </p:animEffect>
                                  </p:childTnLst>
                                </p:cTn>
                              </p:par>
                            </p:childTnLst>
                          </p:cTn>
                        </p:par>
                        <p:par>
                          <p:cTn fill="hold" id="71" nodeType="afterGroup">
                            <p:stCondLst>
                              <p:cond delay="6900"/>
                            </p:stCondLst>
                            <p:childTnLst>
                              <p:par>
                                <p:cTn fill="hold" grpId="0" id="72" nodeType="afterEffect" presetClass="entr" presetID="42" presetSubtype="0">
                                  <p:stCondLst>
                                    <p:cond delay="0"/>
                                  </p:stCondLst>
                                  <p:childTnLst>
                                    <p:set>
                                      <p:cBhvr>
                                        <p:cTn dur="1" fill="hold" id="73">
                                          <p:stCondLst>
                                            <p:cond delay="0"/>
                                          </p:stCondLst>
                                        </p:cTn>
                                        <p:tgtEl>
                                          <p:spTgt spid="16"/>
                                        </p:tgtEl>
                                        <p:attrNameLst>
                                          <p:attrName>style.visibility</p:attrName>
                                        </p:attrNameLst>
                                      </p:cBhvr>
                                      <p:to>
                                        <p:strVal val="visible"/>
                                      </p:to>
                                    </p:set>
                                    <p:animEffect filter="fade" transition="in">
                                      <p:cBhvr>
                                        <p:cTn dur="1000" id="74"/>
                                        <p:tgtEl>
                                          <p:spTgt spid="16"/>
                                        </p:tgtEl>
                                      </p:cBhvr>
                                    </p:animEffect>
                                    <p:anim calcmode="lin" valueType="num">
                                      <p:cBhvr>
                                        <p:cTn dur="1000" fill="hold" id="75"/>
                                        <p:tgtEl>
                                          <p:spTgt spid="16"/>
                                        </p:tgtEl>
                                        <p:attrNameLst>
                                          <p:attrName>ppt_x</p:attrName>
                                        </p:attrNameLst>
                                      </p:cBhvr>
                                      <p:tavLst>
                                        <p:tav tm="0">
                                          <p:val>
                                            <p:strVal val="#ppt_x"/>
                                          </p:val>
                                        </p:tav>
                                        <p:tav tm="100000">
                                          <p:val>
                                            <p:strVal val="#ppt_x"/>
                                          </p:val>
                                        </p:tav>
                                      </p:tavLst>
                                    </p:anim>
                                    <p:anim calcmode="lin" valueType="num">
                                      <p:cBhvr>
                                        <p:cTn dur="1000" fill="hold" id="76"/>
                                        <p:tgtEl>
                                          <p:spTgt spid="16"/>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7900"/>
                            </p:stCondLst>
                            <p:childTnLst>
                              <p:par>
                                <p:cTn fill="hold" grpId="0" id="78" nodeType="afterEffect" presetClass="entr" presetID="56" presetSubtype="0">
                                  <p:stCondLst>
                                    <p:cond delay="0"/>
                                  </p:stCondLst>
                                  <p:iterate type="lt">
                                    <p:tmPct val="10000"/>
                                  </p:iterate>
                                  <p:childTnLst>
                                    <p:set>
                                      <p:cBhvr>
                                        <p:cTn dur="1" fill="hold" id="79">
                                          <p:stCondLst>
                                            <p:cond delay="0"/>
                                          </p:stCondLst>
                                        </p:cTn>
                                        <p:tgtEl>
                                          <p:spTgt spid="19"/>
                                        </p:tgtEl>
                                        <p:attrNameLst>
                                          <p:attrName>style.visibility</p:attrName>
                                        </p:attrNameLst>
                                      </p:cBhvr>
                                      <p:to>
                                        <p:strVal val="visible"/>
                                      </p:to>
                                    </p:set>
                                    <p:anim by="(-#ppt_w*2)" calcmode="lin" valueType="num">
                                      <p:cBhvr rctx="PPT">
                                        <p:cTn autoRev="1" dur="250" fill="hold" id="80">
                                          <p:stCondLst>
                                            <p:cond delay="0"/>
                                          </p:stCondLst>
                                        </p:cTn>
                                        <p:tgtEl>
                                          <p:spTgt spid="19"/>
                                        </p:tgtEl>
                                        <p:attrNameLst>
                                          <p:attrName>ppt_w</p:attrName>
                                        </p:attrNameLst>
                                      </p:cBhvr>
                                    </p:anim>
                                    <p:anim by="(#ppt_w*0.50)" calcmode="lin" valueType="num">
                                      <p:cBhvr>
                                        <p:cTn autoRev="1" decel="50000" dur="250" fill="hold" id="81">
                                          <p:stCondLst>
                                            <p:cond delay="0"/>
                                          </p:stCondLst>
                                        </p:cTn>
                                        <p:tgtEl>
                                          <p:spTgt spid="19"/>
                                        </p:tgtEl>
                                        <p:attrNameLst>
                                          <p:attrName>ppt_x</p:attrName>
                                        </p:attrNameLst>
                                      </p:cBhvr>
                                    </p:anim>
                                    <p:anim calcmode="lin" from="(-#ppt_h/2)" to="(#ppt_y)" valueType="num">
                                      <p:cBhvr>
                                        <p:cTn dur="500" fill="hold" id="82">
                                          <p:stCondLst>
                                            <p:cond delay="0"/>
                                          </p:stCondLst>
                                        </p:cTn>
                                        <p:tgtEl>
                                          <p:spTgt spid="19"/>
                                        </p:tgtEl>
                                        <p:attrNameLst>
                                          <p:attrName>ppt_y</p:attrName>
                                        </p:attrNameLst>
                                      </p:cBhvr>
                                    </p:anim>
                                    <p:animRot by="21600000">
                                      <p:cBhvr>
                                        <p:cTn dur="500" fill="hold" id="83">
                                          <p:stCondLst>
                                            <p:cond delay="0"/>
                                          </p:stCondLst>
                                        </p:cTn>
                                        <p:tgtEl>
                                          <p:spTgt spid="19"/>
                                        </p:tgtEl>
                                        <p:attrNameLst>
                                          <p:attrName>r</p:attrName>
                                        </p:attrNameLst>
                                      </p:cBhvr>
                                    </p:animRot>
                                  </p:childTnLst>
                                </p:cTn>
                              </p:par>
                            </p:childTnLst>
                          </p:cTn>
                        </p:par>
                        <p:par>
                          <p:cTn fill="hold" id="84" nodeType="afterGroup">
                            <p:stCondLst>
                              <p:cond delay="8400"/>
                            </p:stCondLst>
                            <p:childTnLst>
                              <p:par>
                                <p:cTn fill="hold" grpId="0" id="85" nodeType="afterEffect" presetClass="entr" presetID="14" presetSubtype="10">
                                  <p:stCondLst>
                                    <p:cond delay="0"/>
                                  </p:stCondLst>
                                  <p:childTnLst>
                                    <p:set>
                                      <p:cBhvr>
                                        <p:cTn dur="1" fill="hold" id="86">
                                          <p:stCondLst>
                                            <p:cond delay="0"/>
                                          </p:stCondLst>
                                        </p:cTn>
                                        <p:tgtEl>
                                          <p:spTgt spid="20"/>
                                        </p:tgtEl>
                                        <p:attrNameLst>
                                          <p:attrName>style.visibility</p:attrName>
                                        </p:attrNameLst>
                                      </p:cBhvr>
                                      <p:to>
                                        <p:strVal val="visible"/>
                                      </p:to>
                                    </p:set>
                                    <p:animEffect filter="randombar(horizontal)" transition="in">
                                      <p:cBhvr>
                                        <p:cTn dur="750" id="87"/>
                                        <p:tgtEl>
                                          <p:spTgt spid="20"/>
                                        </p:tgtEl>
                                      </p:cBhvr>
                                    </p:animEffect>
                                  </p:childTnLst>
                                </p:cTn>
                              </p:par>
                            </p:childTnLst>
                          </p:cTn>
                        </p:par>
                        <p:par>
                          <p:cTn fill="hold" id="88" nodeType="afterGroup">
                            <p:stCondLst>
                              <p:cond delay="9150"/>
                            </p:stCondLst>
                            <p:childTnLst>
                              <p:par>
                                <p:cTn fill="hold" id="89" nodeType="afterEffect" presetClass="entr" presetID="22" presetSubtype="4">
                                  <p:stCondLst>
                                    <p:cond delay="0"/>
                                  </p:stCondLst>
                                  <p:childTnLst>
                                    <p:set>
                                      <p:cBhvr>
                                        <p:cTn dur="1" fill="hold" id="90">
                                          <p:stCondLst>
                                            <p:cond delay="0"/>
                                          </p:stCondLst>
                                        </p:cTn>
                                        <p:tgtEl>
                                          <p:spTgt spid="23"/>
                                        </p:tgtEl>
                                        <p:attrNameLst>
                                          <p:attrName>style.visibility</p:attrName>
                                        </p:attrNameLst>
                                      </p:cBhvr>
                                      <p:to>
                                        <p:strVal val="visible"/>
                                      </p:to>
                                    </p:set>
                                    <p:animEffect filter="wipe(down)" transition="in">
                                      <p:cBhvr>
                                        <p:cTn dur="500" id="9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6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cxnSp>
        <p:nvCxnSpPr>
          <p:cNvPr id="3" name="直接连接符 2">
            <a:extLst>
              <a:ext uri="{FF2B5EF4-FFF2-40B4-BE49-F238E27FC236}">
                <a16:creationId xmlns:a16="http://schemas.microsoft.com/office/drawing/2014/main" id="{51996ADB-BD12-4198-8D58-5C0CBA5638DB}"/>
              </a:ext>
            </a:extLst>
          </p:cNvPr>
          <p:cNvCxnSpPr/>
          <p:nvPr/>
        </p:nvCxnSpPr>
        <p:spPr>
          <a:xfrm>
            <a:off x="1025782" y="2899123"/>
            <a:ext cx="51428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B39B0318-A8A7-43BF-9EE0-A7EE519B9DBE}"/>
              </a:ext>
            </a:extLst>
          </p:cNvPr>
          <p:cNvCxnSpPr/>
          <p:nvPr/>
        </p:nvCxnSpPr>
        <p:spPr>
          <a:xfrm>
            <a:off x="1025781" y="3618878"/>
            <a:ext cx="51428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B12FBBFA-5E2A-4996-BC1B-A65C3B15C5B9}"/>
              </a:ext>
            </a:extLst>
          </p:cNvPr>
          <p:cNvSpPr/>
          <p:nvPr/>
        </p:nvSpPr>
        <p:spPr>
          <a:xfrm>
            <a:off x="1732664" y="2952728"/>
            <a:ext cx="5335134" cy="579120"/>
          </a:xfrm>
          <a:prstGeom prst="rect">
            <a:avLst/>
          </a:prstGeom>
        </p:spPr>
        <p:txBody>
          <a:bodyPr wrap="square">
            <a:spAutoFit/>
          </a:bodyPr>
          <a:lstStyle/>
          <a:p>
            <a:pPr defTabSz="457200" lvl="0">
              <a:defRPr/>
            </a:pPr>
            <a:r>
              <a:rPr altLang="en-US" b="1" lang="zh-CN" sz="3200">
                <a:ln w="19050">
                  <a:noFill/>
                </a:ln>
                <a:solidFill>
                  <a:srgbClr val="C00000"/>
                </a:solidFill>
                <a:cs typeface="+mn-ea"/>
                <a:sym typeface="+mn-lt"/>
              </a:rPr>
              <a:t>关于法定继承</a:t>
            </a:r>
          </a:p>
        </p:txBody>
      </p:sp>
      <p:grpSp>
        <p:nvGrpSpPr>
          <p:cNvPr id="6" name="Group 4">
            <a:extLst>
              <a:ext uri="{FF2B5EF4-FFF2-40B4-BE49-F238E27FC236}">
                <a16:creationId xmlns:a16="http://schemas.microsoft.com/office/drawing/2014/main" id="{4D04F193-FC47-4C4E-854C-63D6A182A82F}"/>
              </a:ext>
            </a:extLst>
          </p:cNvPr>
          <p:cNvGrpSpPr>
            <a:grpSpLocks noChangeAspect="1"/>
          </p:cNvGrpSpPr>
          <p:nvPr/>
        </p:nvGrpSpPr>
        <p:grpSpPr>
          <a:xfrm>
            <a:off x="1028313" y="2091590"/>
            <a:ext cx="5140325" cy="698500"/>
            <a:chOff x="1003" y="1955"/>
            <a:chExt cx="3238" cy="440"/>
          </a:xfrm>
        </p:grpSpPr>
        <p:sp>
          <p:nvSpPr>
            <p:cNvPr id="7" name="Freeform 5">
              <a:extLst>
                <a:ext uri="{FF2B5EF4-FFF2-40B4-BE49-F238E27FC236}">
                  <a16:creationId xmlns:a16="http://schemas.microsoft.com/office/drawing/2014/main" id="{EECA8921-0F08-44B8-B639-8FB290B43411}"/>
                </a:ext>
              </a:extLst>
            </p:cNvPr>
            <p:cNvSpPr>
              <a:spLocks noEditPoints="1"/>
            </p:cNvSpPr>
            <p:nvPr/>
          </p:nvSpPr>
          <p:spPr bwMode="auto">
            <a:xfrm>
              <a:off x="2622" y="1955"/>
              <a:ext cx="1619" cy="440"/>
            </a:xfrm>
            <a:custGeom>
              <a:gdLst>
                <a:gd fmla="*/ 527 w 1619" name="T0"/>
                <a:gd fmla="*/ 430 h 440" name="T1"/>
                <a:gd fmla="*/ 434 w 1619" name="T2"/>
                <a:gd fmla="*/ 408 h 440" name="T3"/>
                <a:gd fmla="*/ 1570 w 1619" name="T4"/>
                <a:gd fmla="*/ 388 h 440" name="T5"/>
                <a:gd fmla="*/ 536 w 1619" name="T6"/>
                <a:gd fmla="*/ 366 h 440" name="T7"/>
                <a:gd fmla="*/ 1555 w 1619" name="T8"/>
                <a:gd fmla="*/ 140 h 440" name="T9"/>
                <a:gd fmla="*/ 536 w 1619" name="T10"/>
                <a:gd fmla="*/ 116 h 440" name="T11"/>
                <a:gd fmla="*/ 77 w 1619" name="T12"/>
                <a:gd fmla="*/ 355 h 440" name="T13"/>
                <a:gd fmla="*/ 54 w 1619" name="T14"/>
                <a:gd fmla="*/ 150 h 440" name="T15"/>
                <a:gd fmla="*/ 148 w 1619" name="T16"/>
                <a:gd fmla="*/ 355 h 440" name="T17"/>
                <a:gd fmla="*/ 123 w 1619" name="T18"/>
                <a:gd fmla="*/ 150 h 440" name="T19"/>
                <a:gd fmla="*/ 218 w 1619" name="T20"/>
                <a:gd fmla="*/ 355 h 440" name="T21"/>
                <a:gd fmla="*/ 193 w 1619" name="T22"/>
                <a:gd fmla="*/ 150 h 440" name="T23"/>
                <a:gd fmla="*/ 283 w 1619" name="T24"/>
                <a:gd fmla="*/ 355 h 440" name="T25"/>
                <a:gd fmla="*/ 256 w 1619" name="T26"/>
                <a:gd fmla="*/ 150 h 440" name="T27"/>
                <a:gd fmla="*/ 358 w 1619" name="T28"/>
                <a:gd fmla="*/ 355 h 440" name="T29"/>
                <a:gd fmla="*/ 334 w 1619" name="T30"/>
                <a:gd fmla="*/ 150 h 440" name="T31"/>
                <a:gd fmla="*/ 414 w 1619" name="T32"/>
                <a:gd fmla="*/ 355 h 440" name="T33"/>
                <a:gd fmla="*/ 391 w 1619" name="T34"/>
                <a:gd fmla="*/ 150 h 440" name="T35"/>
                <a:gd fmla="*/ 525 w 1619" name="T36"/>
                <a:gd fmla="*/ 355 h 440" name="T37"/>
                <a:gd fmla="*/ 431 w 1619" name="T38"/>
                <a:gd fmla="*/ 150 h 440" name="T39"/>
                <a:gd fmla="*/ 561 w 1619" name="T40"/>
                <a:gd fmla="*/ 355 h 440" name="T41"/>
                <a:gd fmla="*/ 538 w 1619" name="T42"/>
                <a:gd fmla="*/ 150 h 440" name="T43"/>
                <a:gd fmla="*/ 626 w 1619" name="T44"/>
                <a:gd fmla="*/ 355 h 440" name="T45"/>
                <a:gd fmla="*/ 598 w 1619" name="T46"/>
                <a:gd fmla="*/ 150 h 440" name="T47"/>
                <a:gd fmla="*/ 698 w 1619" name="T48"/>
                <a:gd fmla="*/ 355 h 440" name="T49"/>
                <a:gd fmla="*/ 671 w 1619" name="T50"/>
                <a:gd fmla="*/ 150 h 440" name="T51"/>
                <a:gd fmla="*/ 762 w 1619" name="T52"/>
                <a:gd fmla="*/ 355 h 440" name="T53"/>
                <a:gd fmla="*/ 738 w 1619" name="T54"/>
                <a:gd fmla="*/ 150 h 440" name="T55"/>
                <a:gd fmla="*/ 824 w 1619" name="T56"/>
                <a:gd fmla="*/ 355 h 440" name="T57"/>
                <a:gd fmla="*/ 799 w 1619" name="T58"/>
                <a:gd fmla="*/ 150 h 440" name="T59"/>
                <a:gd fmla="*/ 894 w 1619" name="T60"/>
                <a:gd fmla="*/ 355 h 440" name="T61"/>
                <a:gd fmla="*/ 862 w 1619" name="T62"/>
                <a:gd fmla="*/ 150 h 440" name="T63"/>
                <a:gd fmla="*/ 965 w 1619" name="T64"/>
                <a:gd fmla="*/ 355 h 440" name="T65"/>
                <a:gd fmla="*/ 937 w 1619" name="T66"/>
                <a:gd fmla="*/ 150 h 440" name="T67"/>
                <a:gd fmla="*/ 1029 w 1619" name="T68"/>
                <a:gd fmla="*/ 355 h 440" name="T69"/>
                <a:gd fmla="*/ 1001 w 1619" name="T70"/>
                <a:gd fmla="*/ 150 h 440" name="T71"/>
                <a:gd fmla="*/ 1096 w 1619" name="T72"/>
                <a:gd fmla="*/ 355 h 440" name="T73"/>
                <a:gd fmla="*/ 1071 w 1619" name="T74"/>
                <a:gd fmla="*/ 150 h 440" name="T75"/>
                <a:gd fmla="*/ 1159 w 1619" name="T76"/>
                <a:gd fmla="*/ 355 h 440" name="T77"/>
                <a:gd fmla="*/ 1136 w 1619" name="T78"/>
                <a:gd fmla="*/ 150 h 440" name="T79"/>
                <a:gd fmla="*/ 1224 w 1619" name="T80"/>
                <a:gd fmla="*/ 355 h 440" name="T81"/>
                <a:gd fmla="*/ 1203 w 1619" name="T82"/>
                <a:gd fmla="*/ 150 h 440" name="T83"/>
                <a:gd fmla="*/ 1509 w 1619" name="T84"/>
                <a:gd fmla="*/ 355 h 440" name="T85"/>
                <a:gd fmla="*/ 1471 w 1619" name="T86"/>
                <a:gd fmla="*/ 150 h 440" name="T87"/>
                <a:gd fmla="*/ 483 w 1619" name="T88"/>
                <a:gd fmla="*/ 17 h 440" name="T89"/>
                <a:gd fmla="*/ 0 w 1619" name="T90"/>
                <a:gd fmla="*/ 0 h 440" name="T91"/>
                <a:gd fmla="*/ 580 w 1619" name="T92"/>
                <a:gd fmla="*/ 58 h 440" name="T93"/>
                <a:gd fmla="*/ 1215 w 1619" name="T94"/>
                <a:gd fmla="*/ 85 h 440" name="T95"/>
                <a:gd fmla="*/ 1479 w 1619" name="T96"/>
                <a:gd fmla="*/ 58 h 440" name="T97"/>
                <a:gd fmla="*/ 1519 w 1619" name="T98"/>
                <a:gd fmla="*/ 103 h 440" name="T99"/>
                <a:gd fmla="*/ 1543 w 1619" name="T100"/>
                <a:gd fmla="*/ 150 h 440" name="T101"/>
                <a:gd fmla="*/ 1581 w 1619" name="T102"/>
                <a:gd fmla="*/ 396 h 440" name="T103"/>
                <a:gd fmla="*/ 0 w 1619" name="T104"/>
                <a:gd fmla="*/ 440 h 440" name="T105"/>
                <a:gd fmla="*/ 423 w 1619" name="T106"/>
                <a:gd fmla="*/ 367 h 440" name="T107"/>
                <a:gd fmla="*/ 49 w 1619" name="T108"/>
                <a:gd fmla="*/ 138 h 440" name="T109"/>
                <a:gd fmla="*/ 49 w 1619" name="T110"/>
                <a:gd fmla="*/ 118 h 440" name="T111"/>
                <a:gd fmla="*/ 0 w 1619" name="T112"/>
                <a:gd fmla="*/ 51 h 44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40" w="1619">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itchFamily="34" typeface="微软雅黑"/>
                <a:ea charset="-122" pitchFamily="34" typeface="微软雅黑"/>
              </a:endParaRPr>
            </a:p>
          </p:txBody>
        </p:sp>
        <p:sp>
          <p:nvSpPr>
            <p:cNvPr id="8" name="Freeform 6">
              <a:extLst>
                <a:ext uri="{FF2B5EF4-FFF2-40B4-BE49-F238E27FC236}">
                  <a16:creationId xmlns:a16="http://schemas.microsoft.com/office/drawing/2014/main" id="{27226D72-4080-4716-8331-8F468A8EA667}"/>
                </a:ext>
              </a:extLst>
            </p:cNvPr>
            <p:cNvSpPr>
              <a:spLocks noEditPoints="1"/>
            </p:cNvSpPr>
            <p:nvPr/>
          </p:nvSpPr>
          <p:spPr bwMode="auto">
            <a:xfrm>
              <a:off x="1003" y="1955"/>
              <a:ext cx="1619" cy="440"/>
            </a:xfrm>
            <a:custGeom>
              <a:gdLst>
                <a:gd fmla="*/ 1093 w 1619" name="T0"/>
                <a:gd fmla="*/ 430 h 440" name="T1"/>
                <a:gd fmla="*/ 1186 w 1619" name="T2"/>
                <a:gd fmla="*/ 408 h 440" name="T3"/>
                <a:gd fmla="*/ 49 w 1619" name="T4"/>
                <a:gd fmla="*/ 388 h 440" name="T5"/>
                <a:gd fmla="*/ 1083 w 1619" name="T6"/>
                <a:gd fmla="*/ 366 h 440" name="T7"/>
                <a:gd fmla="*/ 64 w 1619" name="T8"/>
                <a:gd fmla="*/ 140 h 440" name="T9"/>
                <a:gd fmla="*/ 1083 w 1619" name="T10"/>
                <a:gd fmla="*/ 116 h 440" name="T11"/>
                <a:gd fmla="*/ 1542 w 1619" name="T12"/>
                <a:gd fmla="*/ 355 h 440" name="T13"/>
                <a:gd fmla="*/ 1565 w 1619" name="T14"/>
                <a:gd fmla="*/ 150 h 440" name="T15"/>
                <a:gd fmla="*/ 1471 w 1619" name="T16"/>
                <a:gd fmla="*/ 355 h 440" name="T17"/>
                <a:gd fmla="*/ 1496 w 1619" name="T18"/>
                <a:gd fmla="*/ 150 h 440" name="T19"/>
                <a:gd fmla="*/ 1401 w 1619" name="T20"/>
                <a:gd fmla="*/ 355 h 440" name="T21"/>
                <a:gd fmla="*/ 1426 w 1619" name="T22"/>
                <a:gd fmla="*/ 150 h 440" name="T23"/>
                <a:gd fmla="*/ 1337 w 1619" name="T24"/>
                <a:gd fmla="*/ 355 h 440" name="T25"/>
                <a:gd fmla="*/ 1363 w 1619" name="T26"/>
                <a:gd fmla="*/ 150 h 440" name="T27"/>
                <a:gd fmla="*/ 1262 w 1619" name="T28"/>
                <a:gd fmla="*/ 355 h 440" name="T29"/>
                <a:gd fmla="*/ 1287 w 1619" name="T30"/>
                <a:gd fmla="*/ 150 h 440" name="T31"/>
                <a:gd fmla="*/ 1205 w 1619" name="T32"/>
                <a:gd fmla="*/ 355 h 440" name="T33"/>
                <a:gd fmla="*/ 1228 w 1619" name="T34"/>
                <a:gd fmla="*/ 150 h 440" name="T35"/>
                <a:gd fmla="*/ 1094 w 1619" name="T36"/>
                <a:gd fmla="*/ 355 h 440" name="T37"/>
                <a:gd fmla="*/ 1189 w 1619" name="T38"/>
                <a:gd fmla="*/ 150 h 440" name="T39"/>
                <a:gd fmla="*/ 1058 w 1619" name="T40"/>
                <a:gd fmla="*/ 355 h 440" name="T41"/>
                <a:gd fmla="*/ 1081 w 1619" name="T42"/>
                <a:gd fmla="*/ 150 h 440" name="T43"/>
                <a:gd fmla="*/ 993 w 1619" name="T44"/>
                <a:gd fmla="*/ 355 h 440" name="T45"/>
                <a:gd fmla="*/ 1022 w 1619" name="T46"/>
                <a:gd fmla="*/ 150 h 440" name="T47"/>
                <a:gd fmla="*/ 922 w 1619" name="T48"/>
                <a:gd fmla="*/ 355 h 440" name="T49"/>
                <a:gd fmla="*/ 948 w 1619" name="T50"/>
                <a:gd fmla="*/ 150 h 440" name="T51"/>
                <a:gd fmla="*/ 857 w 1619" name="T52"/>
                <a:gd fmla="*/ 355 h 440" name="T53"/>
                <a:gd fmla="*/ 881 w 1619" name="T54"/>
                <a:gd fmla="*/ 150 h 440" name="T55"/>
                <a:gd fmla="*/ 795 w 1619" name="T56"/>
                <a:gd fmla="*/ 355 h 440" name="T57"/>
                <a:gd fmla="*/ 820 w 1619" name="T58"/>
                <a:gd fmla="*/ 150 h 440" name="T59"/>
                <a:gd fmla="*/ 727 w 1619" name="T60"/>
                <a:gd fmla="*/ 355 h 440" name="T61"/>
                <a:gd fmla="*/ 757 w 1619" name="T62"/>
                <a:gd fmla="*/ 150 h 440" name="T63"/>
                <a:gd fmla="*/ 654 w 1619" name="T64"/>
                <a:gd fmla="*/ 355 h 440" name="T65"/>
                <a:gd fmla="*/ 682 w 1619" name="T66"/>
                <a:gd fmla="*/ 150 h 440" name="T67"/>
                <a:gd fmla="*/ 590 w 1619" name="T68"/>
                <a:gd fmla="*/ 355 h 440" name="T69"/>
                <a:gd fmla="*/ 618 w 1619" name="T70"/>
                <a:gd fmla="*/ 150 h 440" name="T71"/>
                <a:gd fmla="*/ 523 w 1619" name="T72"/>
                <a:gd fmla="*/ 355 h 440" name="T73"/>
                <a:gd fmla="*/ 548 w 1619" name="T74"/>
                <a:gd fmla="*/ 150 h 440" name="T75"/>
                <a:gd fmla="*/ 461 w 1619" name="T76"/>
                <a:gd fmla="*/ 355 h 440" name="T77"/>
                <a:gd fmla="*/ 484 w 1619" name="T78"/>
                <a:gd fmla="*/ 150 h 440" name="T79"/>
                <a:gd fmla="*/ 396 w 1619" name="T80"/>
                <a:gd fmla="*/ 355 h 440" name="T81"/>
                <a:gd fmla="*/ 418 w 1619" name="T82"/>
                <a:gd fmla="*/ 150 h 440" name="T83"/>
                <a:gd fmla="*/ 110 w 1619" name="T84"/>
                <a:gd fmla="*/ 355 h 440" name="T85"/>
                <a:gd fmla="*/ 149 w 1619" name="T86"/>
                <a:gd fmla="*/ 150 h 440" name="T87"/>
                <a:gd fmla="*/ 1136 w 1619" name="T88"/>
                <a:gd fmla="*/ 17 h 440" name="T89"/>
                <a:gd fmla="*/ 1619 w 1619" name="T90"/>
                <a:gd fmla="*/ 0 h 440" name="T91"/>
                <a:gd fmla="*/ 1039 w 1619" name="T92"/>
                <a:gd fmla="*/ 58 h 440" name="T93"/>
                <a:gd fmla="*/ 404 w 1619" name="T94"/>
                <a:gd fmla="*/ 85 h 440" name="T95"/>
                <a:gd fmla="*/ 140 w 1619" name="T96"/>
                <a:gd fmla="*/ 58 h 440" name="T97"/>
                <a:gd fmla="*/ 100 w 1619" name="T98"/>
                <a:gd fmla="*/ 103 h 440" name="T99"/>
                <a:gd fmla="*/ 76 w 1619" name="T100"/>
                <a:gd fmla="*/ 150 h 440" name="T101"/>
                <a:gd fmla="*/ 39 w 1619" name="T102"/>
                <a:gd fmla="*/ 396 h 440" name="T103"/>
                <a:gd fmla="*/ 1619 w 1619" name="T104"/>
                <a:gd fmla="*/ 440 h 440" name="T105"/>
                <a:gd fmla="*/ 1196 w 1619" name="T106"/>
                <a:gd fmla="*/ 367 h 440" name="T107"/>
                <a:gd fmla="*/ 1570 w 1619" name="T108"/>
                <a:gd fmla="*/ 138 h 440" name="T109"/>
                <a:gd fmla="*/ 1570 w 1619" name="T110"/>
                <a:gd fmla="*/ 118 h 440" name="T111"/>
                <a:gd fmla="*/ 1619 w 1619" name="T112"/>
                <a:gd fmla="*/ 51 h 44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40" w="1619">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itchFamily="34" typeface="微软雅黑"/>
                <a:ea charset="-122" pitchFamily="34" typeface="微软雅黑"/>
              </a:endParaRPr>
            </a:p>
          </p:txBody>
        </p:sp>
        <p:sp>
          <p:nvSpPr>
            <p:cNvPr id="9" name="Oval 7">
              <a:extLst>
                <a:ext uri="{FF2B5EF4-FFF2-40B4-BE49-F238E27FC236}">
                  <a16:creationId xmlns:a16="http://schemas.microsoft.com/office/drawing/2014/main" id="{255DDDD3-EC31-4B1C-9EB7-383F28D1524F}"/>
                </a:ext>
              </a:extLst>
            </p:cNvPr>
            <p:cNvSpPr>
              <a:spLocks noChangeArrowheads="1"/>
            </p:cNvSpPr>
            <p:nvPr/>
          </p:nvSpPr>
          <p:spPr bwMode="auto">
            <a:xfrm>
              <a:off x="2595" y="2058"/>
              <a:ext cx="55" cy="56"/>
            </a:xfrm>
            <a:prstGeom prst="ellipse">
              <a:avLst/>
            </a:prstGeom>
            <a:solidFill>
              <a:schemeClr val="bg1"/>
            </a:solidFill>
            <a:ln cap="flat" w="23813">
              <a:solidFill>
                <a:srgbClr val="C00000"/>
              </a:solidFill>
              <a:prstDash val="solid"/>
              <a:miter lim="800000"/>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itchFamily="34" typeface="微软雅黑"/>
                <a:ea charset="-122" pitchFamily="34" typeface="微软雅黑"/>
              </a:endParaRPr>
            </a:p>
          </p:txBody>
        </p:sp>
      </p:grpSp>
      <p:sp>
        <p:nvSpPr>
          <p:cNvPr id="10" name="文本框 58">
            <a:extLst>
              <a:ext uri="{FF2B5EF4-FFF2-40B4-BE49-F238E27FC236}">
                <a16:creationId xmlns:a16="http://schemas.microsoft.com/office/drawing/2014/main" id="{59A4E574-BDF0-4461-9D60-975A69A6DE95}"/>
              </a:ext>
            </a:extLst>
          </p:cNvPr>
          <p:cNvSpPr txBox="1">
            <a:spLocks noChangeArrowheads="1"/>
          </p:cNvSpPr>
          <p:nvPr/>
        </p:nvSpPr>
        <p:spPr bwMode="auto">
          <a:xfrm>
            <a:off x="6668036" y="1916192"/>
            <a:ext cx="4495649"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457200" eaLnBrk="0" fontAlgn="base" hangingPunct="0" indent="-228600" marL="2514600">
              <a:spcBef>
                <a:spcPct val="0"/>
              </a:spcBef>
              <a:spcAft>
                <a:spcPct val="0"/>
              </a:spcAft>
              <a:defRPr>
                <a:solidFill>
                  <a:schemeClr val="tx1"/>
                </a:solidFill>
                <a:latin charset="0" pitchFamily="34" typeface="Calibri"/>
              </a:defRPr>
            </a:lvl6pPr>
            <a:lvl7pPr defTabSz="457200" eaLnBrk="0" fontAlgn="base" hangingPunct="0" indent="-228600" marL="2971800">
              <a:spcBef>
                <a:spcPct val="0"/>
              </a:spcBef>
              <a:spcAft>
                <a:spcPct val="0"/>
              </a:spcAft>
              <a:defRPr>
                <a:solidFill>
                  <a:schemeClr val="tx1"/>
                </a:solidFill>
                <a:latin charset="0" pitchFamily="34" typeface="Calibri"/>
              </a:defRPr>
            </a:lvl7pPr>
            <a:lvl8pPr defTabSz="457200" eaLnBrk="0" fontAlgn="base" hangingPunct="0" indent="-228600" marL="3429000">
              <a:spcBef>
                <a:spcPct val="0"/>
              </a:spcBef>
              <a:spcAft>
                <a:spcPct val="0"/>
              </a:spcAft>
              <a:defRPr>
                <a:solidFill>
                  <a:schemeClr val="tx1"/>
                </a:solidFill>
                <a:latin charset="0" pitchFamily="34" typeface="Calibri"/>
              </a:defRPr>
            </a:lvl8pPr>
            <a:lvl9pPr defTabSz="457200" eaLnBrk="0" fontAlgn="base" hangingPunct="0" indent="-228600" marL="3886200">
              <a:spcBef>
                <a:spcPct val="0"/>
              </a:spcBef>
              <a:spcAft>
                <a:spcPct val="0"/>
              </a:spcAft>
              <a:defRPr>
                <a:solidFill>
                  <a:schemeClr val="tx1"/>
                </a:solidFill>
                <a:latin charset="0" pitchFamily="34" typeface="Calibri"/>
              </a:defRPr>
            </a:lvl9pPr>
          </a:lstStyle>
          <a:p>
            <a:pPr defTabSz="912813" fontAlgn="base" lvl="0">
              <a:spcBef>
                <a:spcPct val="0"/>
              </a:spcBef>
              <a:spcAft>
                <a:spcPts val="500"/>
              </a:spcAft>
              <a:defRPr/>
            </a:pPr>
            <a:r>
              <a:rPr altLang="en-US" kern="0" lang="zh-CN" sz="2400">
                <a:cs typeface="+mn-ea"/>
                <a:sym typeface="+mn-lt"/>
              </a:rPr>
              <a:t>法定继承是在被继承人没有对其遗产的处理立有遗嘱的情况下，继承人的范围、继承顺序等均按照法律规定确定的继承方式。</a:t>
            </a:r>
          </a:p>
        </p:txBody>
      </p:sp>
      <p:cxnSp>
        <p:nvCxnSpPr>
          <p:cNvPr id="11" name="直接连接符 10">
            <a:extLst>
              <a:ext uri="{FF2B5EF4-FFF2-40B4-BE49-F238E27FC236}">
                <a16:creationId xmlns:a16="http://schemas.microsoft.com/office/drawing/2014/main" id="{14AF275F-E648-49A6-AFD3-77A82D0A8979}"/>
              </a:ext>
            </a:extLst>
          </p:cNvPr>
          <p:cNvCxnSpPr/>
          <p:nvPr/>
        </p:nvCxnSpPr>
        <p:spPr>
          <a:xfrm flipH="1">
            <a:off x="6491956" y="1795095"/>
            <a:ext cx="0" cy="182378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1602C453-5F71-479C-BEA8-8A48DFEF291F}"/>
              </a:ext>
            </a:extLst>
          </p:cNvPr>
          <p:cNvSpPr/>
          <p:nvPr/>
        </p:nvSpPr>
        <p:spPr>
          <a:xfrm>
            <a:off x="1025780" y="4103329"/>
            <a:ext cx="9988489" cy="1944339"/>
          </a:xfrm>
          <a:prstGeom prst="rect">
            <a:avLst/>
          </a:prstGeom>
          <a:solidFill>
            <a:srgbClr val="C00000"/>
          </a:solidFill>
          <a:ln algn="ctr" cap="flat" cmpd="sng" w="19050">
            <a:solidFill>
              <a:srgbClr val="C00000"/>
            </a:solidFill>
            <a:prstDash val="sysDot"/>
          </a:ln>
          <a:effectLst/>
        </p:spPr>
        <p:txBody>
          <a:bodyPr anchor="ctr" rtlCol="0"/>
          <a:lstStyle/>
          <a:p>
            <a:pPr algn="ctr" fontAlgn="base">
              <a:spcBef>
                <a:spcPct val="0"/>
              </a:spcBef>
              <a:spcAft>
                <a:spcPct val="0"/>
              </a:spcAft>
              <a:defRPr/>
            </a:pPr>
            <a:endParaRPr altLang="en-US" b="1" kern="0" lang="zh-CN" sz="4000">
              <a:solidFill>
                <a:schemeClr val="bg1"/>
              </a:solidFill>
              <a:latin charset="-122" pitchFamily="34" typeface="微软雅黑"/>
              <a:ea charset="-122" pitchFamily="34" typeface="微软雅黑"/>
              <a:sym charset="-122" panose="020b0400000000000000" pitchFamily="34" typeface="思源黑体 CN Normal"/>
            </a:endParaRPr>
          </a:p>
        </p:txBody>
      </p:sp>
      <p:sp>
        <p:nvSpPr>
          <p:cNvPr id="13" name="矩形 12">
            <a:extLst>
              <a:ext uri="{FF2B5EF4-FFF2-40B4-BE49-F238E27FC236}">
                <a16:creationId xmlns:a16="http://schemas.microsoft.com/office/drawing/2014/main" id="{27B3C5DA-A04A-416B-9ED9-C5CA07D70249}"/>
              </a:ext>
            </a:extLst>
          </p:cNvPr>
          <p:cNvSpPr/>
          <p:nvPr/>
        </p:nvSpPr>
        <p:spPr>
          <a:xfrm>
            <a:off x="1405160" y="4413777"/>
            <a:ext cx="9229728" cy="1310640"/>
          </a:xfrm>
          <a:prstGeom prst="rect">
            <a:avLst/>
          </a:prstGeom>
        </p:spPr>
        <p:txBody>
          <a:bodyPr wrap="square">
            <a:spAutoFit/>
          </a:bodyPr>
          <a:lstStyle/>
          <a:p>
            <a:pPr>
              <a:defRPr/>
            </a:pPr>
            <a:r>
              <a:rPr altLang="en-US" lang="zh-CN" sz="2000">
                <a:solidFill>
                  <a:schemeClr val="bg1"/>
                </a:solidFill>
                <a:cs typeface="+mn-ea"/>
                <a:sym typeface="+mn-lt"/>
              </a:rPr>
              <a:t>第六编第二章规定了法定继承制度，明确了继承权男女平等原则，规定了法定继承人的顺序和范围，以及遗产分配的基本制度。</a:t>
            </a:r>
          </a:p>
          <a:p>
            <a:pPr>
              <a:defRPr/>
            </a:pPr>
            <a:r>
              <a:rPr altLang="en-US" lang="zh-CN" sz="2000">
                <a:solidFill>
                  <a:schemeClr val="bg1"/>
                </a:solidFill>
                <a:cs typeface="+mn-ea"/>
                <a:sym typeface="+mn-lt"/>
              </a:rPr>
              <a:t>同时，在现行继承法的基础上，完善代位继承制度，增加规定被继承人的兄弟姐妹先于被继承人死亡的，由被继承人的兄弟姐妹的子女代位继承</a:t>
            </a:r>
          </a:p>
        </p:txBody>
      </p:sp>
    </p:spTree>
    <p:extLst>
      <p:ext uri="{BB962C8B-B14F-4D97-AF65-F5344CB8AC3E}">
        <p14:creationId val="29167128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22" presetSubtype="2">
                                  <p:stCondLst>
                                    <p:cond delay="0"/>
                                  </p:stCondLst>
                                  <p:childTnLst>
                                    <p:set>
                                      <p:cBhvr>
                                        <p:cTn dur="1" fill="hold" id="15">
                                          <p:stCondLst>
                                            <p:cond delay="0"/>
                                          </p:stCondLst>
                                        </p:cTn>
                                        <p:tgtEl>
                                          <p:spTgt spid="4"/>
                                        </p:tgtEl>
                                        <p:attrNameLst>
                                          <p:attrName>style.visibility</p:attrName>
                                        </p:attrNameLst>
                                      </p:cBhvr>
                                      <p:to>
                                        <p:strVal val="visible"/>
                                      </p:to>
                                    </p:set>
                                    <p:animEffect filter="wipe(right)"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5"/>
                                        </p:tgtEl>
                                        <p:attrNameLst>
                                          <p:attrName>ppt_y</p:attrName>
                                        </p:attrNameLst>
                                      </p:cBhvr>
                                      <p:tavLst>
                                        <p:tav tm="0">
                                          <p:val>
                                            <p:strVal val="#ppt_y"/>
                                          </p:val>
                                        </p:tav>
                                        <p:tav tm="100000">
                                          <p:val>
                                            <p:strVal val="#ppt_y"/>
                                          </p:val>
                                        </p:tav>
                                      </p:tavLst>
                                    </p:anim>
                                    <p:anim calcmode="lin" valueType="num">
                                      <p:cBhvr>
                                        <p:cTn dur="500" fill="hold" id="22"/>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5"/>
                                        </p:tgtEl>
                                      </p:cBhvr>
                                    </p:animEffect>
                                  </p:childTnLst>
                                </p:cTn>
                              </p:par>
                            </p:childTnLst>
                          </p:cTn>
                        </p:par>
                        <p:par>
                          <p:cTn fill="hold" id="25" nodeType="afterGroup">
                            <p:stCondLst>
                              <p:cond delay="2000"/>
                            </p:stCondLst>
                            <p:childTnLst>
                              <p:par>
                                <p:cTn fill="hold" id="26" nodeType="afterEffect" presetClass="entr" presetID="22" presetSubtype="4">
                                  <p:stCondLst>
                                    <p:cond delay="0"/>
                                  </p:stCondLst>
                                  <p:childTnLst>
                                    <p:set>
                                      <p:cBhvr>
                                        <p:cTn dur="1" fill="hold" id="27">
                                          <p:stCondLst>
                                            <p:cond delay="0"/>
                                          </p:stCondLst>
                                        </p:cTn>
                                        <p:tgtEl>
                                          <p:spTgt spid="11"/>
                                        </p:tgtEl>
                                        <p:attrNameLst>
                                          <p:attrName>style.visibility</p:attrName>
                                        </p:attrNameLst>
                                      </p:cBhvr>
                                      <p:to>
                                        <p:strVal val="visible"/>
                                      </p:to>
                                    </p:set>
                                    <p:animEffect filter="wipe(down)" transition="in">
                                      <p:cBhvr>
                                        <p:cTn dur="500" id="28"/>
                                        <p:tgtEl>
                                          <p:spTgt spid="11"/>
                                        </p:tgtEl>
                                      </p:cBhvr>
                                    </p:animEffect>
                                  </p:childTnLst>
                                </p:cTn>
                              </p:par>
                            </p:childTnLst>
                          </p:cTn>
                        </p:par>
                        <p:par>
                          <p:cTn fill="hold" id="29" nodeType="afterGroup">
                            <p:stCondLst>
                              <p:cond delay="2500"/>
                            </p:stCondLst>
                            <p:childTnLst>
                              <p:par>
                                <p:cTn fill="hold" grpId="0" id="30" nodeType="afterEffect" presetClass="entr" presetID="23" presetSubtype="16">
                                  <p:stCondLst>
                                    <p:cond delay="0"/>
                                  </p:stCondLst>
                                  <p:iterate type="lt">
                                    <p:tmPct val="10000"/>
                                  </p:iterate>
                                  <p:childTnLst>
                                    <p:set>
                                      <p:cBhvr>
                                        <p:cTn dur="1" fill="hold" id="31">
                                          <p:stCondLst>
                                            <p:cond delay="0"/>
                                          </p:stCondLst>
                                        </p:cTn>
                                        <p:tgtEl>
                                          <p:spTgt spid="10"/>
                                        </p:tgtEl>
                                        <p:attrNameLst>
                                          <p:attrName>style.visibility</p:attrName>
                                        </p:attrNameLst>
                                      </p:cBhvr>
                                      <p:to>
                                        <p:strVal val="visible"/>
                                      </p:to>
                                    </p:set>
                                    <p:anim calcmode="lin" valueType="num">
                                      <p:cBhvr>
                                        <p:cTn dur="200" fill="hold" id="32"/>
                                        <p:tgtEl>
                                          <p:spTgt spid="10"/>
                                        </p:tgtEl>
                                        <p:attrNameLst>
                                          <p:attrName>ppt_w</p:attrName>
                                        </p:attrNameLst>
                                      </p:cBhvr>
                                      <p:tavLst>
                                        <p:tav tm="0">
                                          <p:val>
                                            <p:fltVal val="0"/>
                                          </p:val>
                                        </p:tav>
                                        <p:tav tm="100000">
                                          <p:val>
                                            <p:strVal val="#ppt_w"/>
                                          </p:val>
                                        </p:tav>
                                      </p:tavLst>
                                    </p:anim>
                                    <p:anim calcmode="lin" valueType="num">
                                      <p:cBhvr>
                                        <p:cTn dur="200" fill="hold" id="33"/>
                                        <p:tgtEl>
                                          <p:spTgt spid="10"/>
                                        </p:tgtEl>
                                        <p:attrNameLst>
                                          <p:attrName>ppt_h</p:attrName>
                                        </p:attrNameLst>
                                      </p:cBhvr>
                                      <p:tavLst>
                                        <p:tav tm="0">
                                          <p:val>
                                            <p:fltVal val="0"/>
                                          </p:val>
                                        </p:tav>
                                        <p:tav tm="100000">
                                          <p:val>
                                            <p:strVal val="#ppt_h"/>
                                          </p:val>
                                        </p:tav>
                                      </p:tavLst>
                                    </p:anim>
                                  </p:childTnLst>
                                </p:cTn>
                              </p:par>
                            </p:childTnLst>
                          </p:cTn>
                        </p:par>
                        <p:par>
                          <p:cTn fill="hold" id="34" nodeType="afterGroup">
                            <p:stCondLst>
                              <p:cond delay="2700"/>
                            </p:stCondLst>
                            <p:childTnLst>
                              <p:par>
                                <p:cTn fill="hold" grpId="0" id="35" nodeType="afterEffect" presetClass="entr" presetID="21" presetSubtype="1">
                                  <p:stCondLst>
                                    <p:cond delay="0"/>
                                  </p:stCondLst>
                                  <p:childTnLst>
                                    <p:set>
                                      <p:cBhvr>
                                        <p:cTn dur="1" fill="hold" id="36">
                                          <p:stCondLst>
                                            <p:cond delay="0"/>
                                          </p:stCondLst>
                                        </p:cTn>
                                        <p:tgtEl>
                                          <p:spTgt spid="12"/>
                                        </p:tgtEl>
                                        <p:attrNameLst>
                                          <p:attrName>style.visibility</p:attrName>
                                        </p:attrNameLst>
                                      </p:cBhvr>
                                      <p:to>
                                        <p:strVal val="visible"/>
                                      </p:to>
                                    </p:set>
                                    <p:animEffect filter="wheel(1)" transition="in">
                                      <p:cBhvr>
                                        <p:cTn dur="500" id="37"/>
                                        <p:tgtEl>
                                          <p:spTgt spid="12"/>
                                        </p:tgtEl>
                                      </p:cBhvr>
                                    </p:animEffect>
                                  </p:childTnLst>
                                </p:cTn>
                              </p:par>
                            </p:childTnLst>
                          </p:cTn>
                        </p:par>
                        <p:par>
                          <p:cTn fill="hold" id="38" nodeType="afterGroup">
                            <p:stCondLst>
                              <p:cond delay="3200"/>
                            </p:stCondLst>
                            <p:childTnLst>
                              <p:par>
                                <p:cTn fill="hold" grpId="0" id="39" nodeType="afterEffect" presetClass="entr" presetID="14" presetSubtype="10">
                                  <p:stCondLst>
                                    <p:cond delay="0"/>
                                  </p:stCondLst>
                                  <p:iterate type="lt">
                                    <p:tmPct val="10000"/>
                                  </p:iterate>
                                  <p:childTnLst>
                                    <p:set>
                                      <p:cBhvr>
                                        <p:cTn dur="1" fill="hold" id="40">
                                          <p:stCondLst>
                                            <p:cond delay="0"/>
                                          </p:stCondLst>
                                        </p:cTn>
                                        <p:tgtEl>
                                          <p:spTgt spid="13"/>
                                        </p:tgtEl>
                                        <p:attrNameLst>
                                          <p:attrName>style.visibility</p:attrName>
                                        </p:attrNameLst>
                                      </p:cBhvr>
                                      <p:to>
                                        <p:strVal val="visible"/>
                                      </p:to>
                                    </p:set>
                                    <p:animEffect filter="randombar(horizontal)" transition="in">
                                      <p:cBhvr>
                                        <p:cTn dur="350" id="4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grpSp>
        <p:nvGrpSpPr>
          <p:cNvPr id="3" name="组合 2">
            <a:extLst>
              <a:ext uri="{FF2B5EF4-FFF2-40B4-BE49-F238E27FC236}">
                <a16:creationId xmlns:a16="http://schemas.microsoft.com/office/drawing/2014/main" id="{5735130A-48E0-493E-8220-04638BA58C2C}"/>
              </a:ext>
            </a:extLst>
          </p:cNvPr>
          <p:cNvGrpSpPr/>
          <p:nvPr/>
        </p:nvGrpSpPr>
        <p:grpSpPr>
          <a:xfrm>
            <a:off x="1019436" y="1550259"/>
            <a:ext cx="10153128" cy="859939"/>
            <a:chOff x="995960" y="1759253"/>
            <a:chExt cx="10153128" cy="1050931"/>
          </a:xfrm>
          <a:solidFill>
            <a:srgbClr val="C00000"/>
          </a:solidFill>
        </p:grpSpPr>
        <p:sp>
          <p:nvSpPr>
            <p:cNvPr id="4" name="矩形 3">
              <a:extLst>
                <a:ext uri="{FF2B5EF4-FFF2-40B4-BE49-F238E27FC236}">
                  <a16:creationId xmlns:a16="http://schemas.microsoft.com/office/drawing/2014/main" id="{FD64CB26-4A01-4C0F-9491-E7F246138E7F}"/>
                </a:ext>
              </a:extLst>
            </p:cNvPr>
            <p:cNvSpPr/>
            <p:nvPr/>
          </p:nvSpPr>
          <p:spPr>
            <a:xfrm>
              <a:off x="995960" y="1759253"/>
              <a:ext cx="10153128" cy="1050931"/>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361A2CC3-4FBB-438A-B9AA-A15F106672FF}"/>
                </a:ext>
              </a:extLst>
            </p:cNvPr>
            <p:cNvSpPr txBox="1"/>
            <p:nvPr/>
          </p:nvSpPr>
          <p:spPr>
            <a:xfrm>
              <a:off x="1272890" y="1927391"/>
              <a:ext cx="9501680" cy="707742"/>
            </a:xfrm>
            <a:prstGeom prst="rect">
              <a:avLst/>
            </a:prstGeom>
            <a:grpFill/>
          </p:spPr>
          <p:txBody>
            <a:bodyPr rtlCol="0" wrap="square">
              <a:spAutoFit/>
            </a:bodyPr>
            <a:lstStyle/>
            <a:p>
              <a:pPr algn="dist" lvl="0">
                <a:defRPr/>
              </a:pPr>
              <a:r>
                <a:rPr altLang="en-US" lang="zh-CN" sz="3200">
                  <a:solidFill>
                    <a:schemeClr val="bg1"/>
                  </a:solidFill>
                  <a:cs typeface="+mn-ea"/>
                  <a:sym typeface="+mn-lt"/>
                </a:rPr>
                <a:t>深入回顾民法典的编纂历程</a:t>
              </a:r>
            </a:p>
          </p:txBody>
        </p:sp>
      </p:grpSp>
      <p:sp>
        <p:nvSpPr>
          <p:cNvPr id="6" name="矩形 5">
            <a:extLst>
              <a:ext uri="{FF2B5EF4-FFF2-40B4-BE49-F238E27FC236}">
                <a16:creationId xmlns:a16="http://schemas.microsoft.com/office/drawing/2014/main" id="{824022ED-EAB8-48B7-A89E-3F58324D6F6F}"/>
              </a:ext>
            </a:extLst>
          </p:cNvPr>
          <p:cNvSpPr/>
          <p:nvPr/>
        </p:nvSpPr>
        <p:spPr>
          <a:xfrm>
            <a:off x="1113535" y="2708582"/>
            <a:ext cx="9867341" cy="624840"/>
          </a:xfrm>
          <a:prstGeom prst="rect">
            <a:avLst/>
          </a:prstGeom>
          <a:noFill/>
        </p:spPr>
        <p:txBody>
          <a:bodyPr wrap="square">
            <a:spAutoFit/>
          </a:bodyPr>
          <a:lstStyle/>
          <a:p>
            <a:pPr>
              <a:lnSpc>
                <a:spcPts val="2100"/>
              </a:lnSpc>
              <a:defRPr/>
            </a:pPr>
            <a:r>
              <a:rPr altLang="en-US" b="1" lang="zh-CN" sz="2000">
                <a:solidFill>
                  <a:srgbClr val="C00000"/>
                </a:solidFill>
                <a:cs typeface="+mn-ea"/>
                <a:sym typeface="+mn-lt"/>
              </a:rPr>
              <a:t>改革开放以来我国民事商事法制建设步伐不断加快，先后制定或修订了一大批民事商事法律，为编纂民法典奠定了基础、积累了经验。</a:t>
            </a:r>
          </a:p>
        </p:txBody>
      </p:sp>
      <p:sp>
        <p:nvSpPr>
          <p:cNvPr id="7" name="矩形: 圆角 6">
            <a:extLst>
              <a:ext uri="{FF2B5EF4-FFF2-40B4-BE49-F238E27FC236}">
                <a16:creationId xmlns:a16="http://schemas.microsoft.com/office/drawing/2014/main" id="{7EE2053A-FFA7-469F-80DB-90261E51C1AB}"/>
              </a:ext>
            </a:extLst>
          </p:cNvPr>
          <p:cNvSpPr/>
          <p:nvPr/>
        </p:nvSpPr>
        <p:spPr>
          <a:xfrm>
            <a:off x="1043952" y="2645637"/>
            <a:ext cx="10128611" cy="756833"/>
          </a:xfrm>
          <a:prstGeom prst="roundRect">
            <a:avLst/>
          </a:prstGeom>
          <a:noFill/>
          <a:ln w="19050">
            <a:solidFill>
              <a:srgbClr val="B50F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typeface="+mj-ea"/>
              <a:ea typeface="+mj-ea"/>
            </a:endParaRPr>
          </a:p>
        </p:txBody>
      </p:sp>
      <p:sp>
        <p:nvSpPr>
          <p:cNvPr id="12" name="矩形 11">
            <a:extLst>
              <a:ext uri="{FF2B5EF4-FFF2-40B4-BE49-F238E27FC236}">
                <a16:creationId xmlns:a16="http://schemas.microsoft.com/office/drawing/2014/main" id="{17D8A9D3-C39F-4A54-9D87-A9E8660D8E3D}"/>
              </a:ext>
            </a:extLst>
          </p:cNvPr>
          <p:cNvSpPr/>
          <p:nvPr/>
        </p:nvSpPr>
        <p:spPr>
          <a:xfrm>
            <a:off x="1113536" y="3725960"/>
            <a:ext cx="9867340" cy="358140"/>
          </a:xfrm>
          <a:prstGeom prst="rect">
            <a:avLst/>
          </a:prstGeom>
          <a:noFill/>
        </p:spPr>
        <p:txBody>
          <a:bodyPr wrap="square">
            <a:spAutoFit/>
          </a:bodyPr>
          <a:lstStyle/>
          <a:p>
            <a:pPr>
              <a:lnSpc>
                <a:spcPts val="2100"/>
              </a:lnSpc>
              <a:defRPr/>
            </a:pPr>
            <a:r>
              <a:rPr altLang="en-US" b="1" lang="zh-CN" sz="2000">
                <a:solidFill>
                  <a:srgbClr val="C00000"/>
                </a:solidFill>
                <a:cs typeface="+mn-ea"/>
                <a:sym typeface="+mn-lt"/>
              </a:rPr>
              <a:t>党的十八大以来我们顺应实践发展要求和人民群众期待，把编纂民法典摆上重要日程。</a:t>
            </a:r>
          </a:p>
        </p:txBody>
      </p:sp>
      <p:sp>
        <p:nvSpPr>
          <p:cNvPr id="13" name="矩形: 圆角 9">
            <a:extLst>
              <a:ext uri="{FF2B5EF4-FFF2-40B4-BE49-F238E27FC236}">
                <a16:creationId xmlns:a16="http://schemas.microsoft.com/office/drawing/2014/main" id="{3C4FF93F-1D38-4145-9613-14B0DF4598E8}"/>
              </a:ext>
            </a:extLst>
          </p:cNvPr>
          <p:cNvSpPr/>
          <p:nvPr/>
        </p:nvSpPr>
        <p:spPr>
          <a:xfrm>
            <a:off x="1043953" y="3612374"/>
            <a:ext cx="10128610" cy="546138"/>
          </a:xfrm>
          <a:prstGeom prst="roundRect">
            <a:avLst/>
          </a:prstGeom>
          <a:noFill/>
          <a:ln w="19050">
            <a:solidFill>
              <a:srgbClr val="B50F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typeface="+mj-ea"/>
              <a:ea typeface="+mj-ea"/>
            </a:endParaRPr>
          </a:p>
        </p:txBody>
      </p:sp>
      <p:sp>
        <p:nvSpPr>
          <p:cNvPr id="14" name="矩形 13">
            <a:extLst>
              <a:ext uri="{FF2B5EF4-FFF2-40B4-BE49-F238E27FC236}">
                <a16:creationId xmlns:a16="http://schemas.microsoft.com/office/drawing/2014/main" id="{6140A7F4-2E8B-4ADA-89F2-937808226841}"/>
              </a:ext>
            </a:extLst>
          </p:cNvPr>
          <p:cNvSpPr/>
          <p:nvPr/>
        </p:nvSpPr>
        <p:spPr>
          <a:xfrm>
            <a:off x="1043952" y="4474292"/>
            <a:ext cx="9867339" cy="624840"/>
          </a:xfrm>
          <a:prstGeom prst="rect">
            <a:avLst/>
          </a:prstGeom>
          <a:noFill/>
        </p:spPr>
        <p:txBody>
          <a:bodyPr wrap="square">
            <a:spAutoFit/>
          </a:bodyPr>
          <a:lstStyle/>
          <a:p>
            <a:pPr>
              <a:lnSpc>
                <a:spcPts val="2100"/>
              </a:lnSpc>
              <a:defRPr/>
            </a:pPr>
            <a:r>
              <a:rPr altLang="en-US" b="1" lang="zh-CN" sz="2000">
                <a:solidFill>
                  <a:srgbClr val="C00000"/>
                </a:solidFill>
                <a:cs typeface="+mn-ea"/>
                <a:sym typeface="+mn-lt"/>
              </a:rPr>
              <a:t>党的十八届四中全会</a:t>
            </a:r>
          </a:p>
          <a:p>
            <a:pPr>
              <a:lnSpc>
                <a:spcPts val="2100"/>
              </a:lnSpc>
              <a:defRPr/>
            </a:pPr>
            <a:r>
              <a:rPr altLang="en-US" b="1" lang="zh-CN" sz="2000">
                <a:solidFill>
                  <a:srgbClr val="C00000"/>
                </a:solidFill>
                <a:cs typeface="+mn-ea"/>
                <a:sym typeface="+mn-lt"/>
              </a:rPr>
              <a:t>作出关于全面推进依法治国若干重大问题的决定，其中对编纂民法典作出部署。</a:t>
            </a:r>
          </a:p>
        </p:txBody>
      </p:sp>
      <p:sp>
        <p:nvSpPr>
          <p:cNvPr id="15" name="矩形: 圆角 9">
            <a:extLst>
              <a:ext uri="{FF2B5EF4-FFF2-40B4-BE49-F238E27FC236}">
                <a16:creationId xmlns:a16="http://schemas.microsoft.com/office/drawing/2014/main" id="{7DD62402-14FF-465B-B6BB-170F202CA6F1}"/>
              </a:ext>
            </a:extLst>
          </p:cNvPr>
          <p:cNvSpPr/>
          <p:nvPr/>
        </p:nvSpPr>
        <p:spPr>
          <a:xfrm>
            <a:off x="1031695" y="4420107"/>
            <a:ext cx="10128609" cy="756833"/>
          </a:xfrm>
          <a:prstGeom prst="roundRect">
            <a:avLst/>
          </a:prstGeom>
          <a:noFill/>
          <a:ln w="19050">
            <a:solidFill>
              <a:srgbClr val="B50F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typeface="+mj-ea"/>
              <a:ea typeface="+mj-ea"/>
            </a:endParaRPr>
          </a:p>
        </p:txBody>
      </p:sp>
      <p:sp>
        <p:nvSpPr>
          <p:cNvPr id="16" name="矩形 15">
            <a:extLst>
              <a:ext uri="{FF2B5EF4-FFF2-40B4-BE49-F238E27FC236}">
                <a16:creationId xmlns:a16="http://schemas.microsoft.com/office/drawing/2014/main" id="{0493715D-B127-415A-B7DB-44D288290878}"/>
              </a:ext>
            </a:extLst>
          </p:cNvPr>
          <p:cNvSpPr/>
          <p:nvPr/>
        </p:nvSpPr>
        <p:spPr>
          <a:xfrm>
            <a:off x="1019436" y="5564426"/>
            <a:ext cx="9867339" cy="624840"/>
          </a:xfrm>
          <a:prstGeom prst="rect">
            <a:avLst/>
          </a:prstGeom>
          <a:noFill/>
        </p:spPr>
        <p:txBody>
          <a:bodyPr wrap="square">
            <a:spAutoFit/>
          </a:bodyPr>
          <a:lstStyle/>
          <a:p>
            <a:pPr>
              <a:lnSpc>
                <a:spcPts val="2100"/>
              </a:lnSpc>
              <a:defRPr/>
            </a:pPr>
            <a:r>
              <a:rPr altLang="en-US" b="1" lang="zh-CN" sz="2000">
                <a:solidFill>
                  <a:srgbClr val="C00000"/>
                </a:solidFill>
                <a:cs typeface="+mn-ea"/>
                <a:sym typeface="+mn-lt"/>
              </a:rPr>
              <a:t>经过5年多工作</a:t>
            </a:r>
          </a:p>
          <a:p>
            <a:pPr>
              <a:lnSpc>
                <a:spcPts val="2100"/>
              </a:lnSpc>
              <a:defRPr/>
            </a:pPr>
            <a:r>
              <a:rPr altLang="en-US" b="1" lang="zh-CN" sz="2000">
                <a:solidFill>
                  <a:srgbClr val="C00000"/>
                </a:solidFill>
                <a:cs typeface="+mn-ea"/>
                <a:sym typeface="+mn-lt"/>
              </a:rPr>
              <a:t>在各方面共同努力下，经过5年多工作，民法典终于颁布实施，实现了几代人的夙愿。</a:t>
            </a:r>
          </a:p>
        </p:txBody>
      </p:sp>
      <p:sp>
        <p:nvSpPr>
          <p:cNvPr id="17" name="矩形: 圆角 9">
            <a:extLst>
              <a:ext uri="{FF2B5EF4-FFF2-40B4-BE49-F238E27FC236}">
                <a16:creationId xmlns:a16="http://schemas.microsoft.com/office/drawing/2014/main" id="{644EA771-69CD-4456-A560-2C8A5F220791}"/>
              </a:ext>
            </a:extLst>
          </p:cNvPr>
          <p:cNvSpPr/>
          <p:nvPr/>
        </p:nvSpPr>
        <p:spPr>
          <a:xfrm>
            <a:off x="1019436" y="5438535"/>
            <a:ext cx="10128609" cy="756833"/>
          </a:xfrm>
          <a:prstGeom prst="roundRect">
            <a:avLst/>
          </a:prstGeom>
          <a:noFill/>
          <a:ln w="19050">
            <a:solidFill>
              <a:srgbClr val="B50F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typeface="+mj-ea"/>
              <a:ea typeface="+mj-ea"/>
            </a:endParaRPr>
          </a:p>
        </p:txBody>
      </p:sp>
    </p:spTree>
    <p:extLst>
      <p:ext uri="{BB962C8B-B14F-4D97-AF65-F5344CB8AC3E}">
        <p14:creationId val="3933528306"/>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00" fill="hold" id="7"/>
                                        <p:tgtEl>
                                          <p:spTgt spid="3"/>
                                        </p:tgtEl>
                                        <p:attrNameLst>
                                          <p:attrName>ppt_w</p:attrName>
                                        </p:attrNameLst>
                                      </p:cBhvr>
                                      <p:tavLst>
                                        <p:tav tm="0">
                                          <p:val>
                                            <p:fltVal val="0"/>
                                          </p:val>
                                        </p:tav>
                                        <p:tav tm="100000">
                                          <p:val>
                                            <p:strVal val="#ppt_w"/>
                                          </p:val>
                                        </p:tav>
                                      </p:tavLst>
                                    </p:anim>
                                    <p:anim calcmode="lin" valueType="num">
                                      <p:cBhvr>
                                        <p:cTn dur="700" fill="hold" id="8"/>
                                        <p:tgtEl>
                                          <p:spTgt spid="3"/>
                                        </p:tgtEl>
                                        <p:attrNameLst>
                                          <p:attrName>ppt_h</p:attrName>
                                        </p:attrNameLst>
                                      </p:cBhvr>
                                      <p:tavLst>
                                        <p:tav tm="0">
                                          <p:val>
                                            <p:fltVal val="0"/>
                                          </p:val>
                                        </p:tav>
                                        <p:tav tm="100000">
                                          <p:val>
                                            <p:strVal val="#ppt_h"/>
                                          </p:val>
                                        </p:tav>
                                      </p:tavLst>
                                    </p:anim>
                                    <p:animEffect filter="fade" transition="in">
                                      <p:cBhvr>
                                        <p:cTn dur="700" id="9"/>
                                        <p:tgtEl>
                                          <p:spTgt spid="3"/>
                                        </p:tgtEl>
                                      </p:cBhvr>
                                    </p:animEffect>
                                  </p:childTnLst>
                                </p:cTn>
                              </p:par>
                            </p:childTnLst>
                          </p:cTn>
                        </p:par>
                        <p:par>
                          <p:cTn fill="hold" id="10" nodeType="afterGroup">
                            <p:stCondLst>
                              <p:cond delay="700"/>
                            </p:stCondLst>
                            <p:childTnLst>
                              <p:par>
                                <p:cTn fill="hold" grpId="0" id="11" nodeType="after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31" presetSubtype="0">
                                  <p:stCondLst>
                                    <p:cond delay="0"/>
                                  </p:stCondLst>
                                  <p:iterate type="lt">
                                    <p:tmPct val="1410"/>
                                  </p:iterate>
                                  <p:childTnLst>
                                    <p:set>
                                      <p:cBhvr>
                                        <p:cTn dur="1" fill="hold" id="15">
                                          <p:stCondLst>
                                            <p:cond delay="0"/>
                                          </p:stCondLst>
                                        </p:cTn>
                                        <p:tgtEl>
                                          <p:spTgt spid="6"/>
                                        </p:tgtEl>
                                        <p:attrNameLst>
                                          <p:attrName>style.visibility</p:attrName>
                                        </p:attrNameLst>
                                      </p:cBhvr>
                                      <p:to>
                                        <p:strVal val="visible"/>
                                      </p:to>
                                    </p:set>
                                    <p:anim calcmode="lin" valueType="num">
                                      <p:cBhvr>
                                        <p:cTn dur="750" fill="hold" id="16"/>
                                        <p:tgtEl>
                                          <p:spTgt spid="6"/>
                                        </p:tgtEl>
                                        <p:attrNameLst>
                                          <p:attrName>ppt_w</p:attrName>
                                        </p:attrNameLst>
                                      </p:cBhvr>
                                      <p:tavLst>
                                        <p:tav tm="0">
                                          <p:val>
                                            <p:fltVal val="0"/>
                                          </p:val>
                                        </p:tav>
                                        <p:tav tm="100000">
                                          <p:val>
                                            <p:strVal val="#ppt_w"/>
                                          </p:val>
                                        </p:tav>
                                      </p:tavLst>
                                    </p:anim>
                                    <p:anim calcmode="lin" valueType="num">
                                      <p:cBhvr>
                                        <p:cTn dur="750" fill="hold" id="17"/>
                                        <p:tgtEl>
                                          <p:spTgt spid="6"/>
                                        </p:tgtEl>
                                        <p:attrNameLst>
                                          <p:attrName>ppt_h</p:attrName>
                                        </p:attrNameLst>
                                      </p:cBhvr>
                                      <p:tavLst>
                                        <p:tav tm="0">
                                          <p:val>
                                            <p:fltVal val="0"/>
                                          </p:val>
                                        </p:tav>
                                        <p:tav tm="100000">
                                          <p:val>
                                            <p:strVal val="#ppt_h"/>
                                          </p:val>
                                        </p:tav>
                                      </p:tavLst>
                                    </p:anim>
                                    <p:anim calcmode="lin" valueType="num">
                                      <p:cBhvr>
                                        <p:cTn dur="750" fill="hold" id="18"/>
                                        <p:tgtEl>
                                          <p:spTgt spid="6"/>
                                        </p:tgtEl>
                                        <p:attrNameLst>
                                          <p:attrName>style.rotation</p:attrName>
                                        </p:attrNameLst>
                                      </p:cBhvr>
                                      <p:tavLst>
                                        <p:tav tm="0">
                                          <p:val>
                                            <p:fltVal val="90"/>
                                          </p:val>
                                        </p:tav>
                                        <p:tav tm="100000">
                                          <p:val>
                                            <p:fltVal val="0"/>
                                          </p:val>
                                        </p:tav>
                                      </p:tavLst>
                                    </p:anim>
                                    <p:animEffect filter="fade" transition="in">
                                      <p:cBhvr>
                                        <p:cTn dur="750" id="19"/>
                                        <p:tgtEl>
                                          <p:spTgt spid="6"/>
                                        </p:tgtEl>
                                      </p:cBhvr>
                                    </p:animEffect>
                                  </p:childTnLst>
                                </p:cTn>
                              </p:par>
                            </p:childTnLst>
                          </p:cTn>
                        </p:par>
                        <p:par>
                          <p:cTn fill="hold" id="20" nodeType="afterGroup">
                            <p:stCondLst>
                              <p:cond delay="1450"/>
                            </p:stCondLst>
                            <p:childTnLst>
                              <p:par>
                                <p:cTn fill="hold" grpId="0"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grpId="0" id="24" nodeType="withEffect" presetClass="entr" presetID="31" presetSubtype="0">
                                  <p:stCondLst>
                                    <p:cond delay="0"/>
                                  </p:stCondLst>
                                  <p:iterate type="lt">
                                    <p:tmPct val="1410"/>
                                  </p:iterate>
                                  <p:childTnLst>
                                    <p:set>
                                      <p:cBhvr>
                                        <p:cTn dur="1" fill="hold" id="25">
                                          <p:stCondLst>
                                            <p:cond delay="0"/>
                                          </p:stCondLst>
                                        </p:cTn>
                                        <p:tgtEl>
                                          <p:spTgt spid="12"/>
                                        </p:tgtEl>
                                        <p:attrNameLst>
                                          <p:attrName>style.visibility</p:attrName>
                                        </p:attrNameLst>
                                      </p:cBhvr>
                                      <p:to>
                                        <p:strVal val="visible"/>
                                      </p:to>
                                    </p:set>
                                    <p:anim calcmode="lin" valueType="num">
                                      <p:cBhvr>
                                        <p:cTn dur="750" fill="hold" id="26"/>
                                        <p:tgtEl>
                                          <p:spTgt spid="12"/>
                                        </p:tgtEl>
                                        <p:attrNameLst>
                                          <p:attrName>ppt_w</p:attrName>
                                        </p:attrNameLst>
                                      </p:cBhvr>
                                      <p:tavLst>
                                        <p:tav tm="0">
                                          <p:val>
                                            <p:fltVal val="0"/>
                                          </p:val>
                                        </p:tav>
                                        <p:tav tm="100000">
                                          <p:val>
                                            <p:strVal val="#ppt_w"/>
                                          </p:val>
                                        </p:tav>
                                      </p:tavLst>
                                    </p:anim>
                                    <p:anim calcmode="lin" valueType="num">
                                      <p:cBhvr>
                                        <p:cTn dur="750" fill="hold" id="27"/>
                                        <p:tgtEl>
                                          <p:spTgt spid="12"/>
                                        </p:tgtEl>
                                        <p:attrNameLst>
                                          <p:attrName>ppt_h</p:attrName>
                                        </p:attrNameLst>
                                      </p:cBhvr>
                                      <p:tavLst>
                                        <p:tav tm="0">
                                          <p:val>
                                            <p:fltVal val="0"/>
                                          </p:val>
                                        </p:tav>
                                        <p:tav tm="100000">
                                          <p:val>
                                            <p:strVal val="#ppt_h"/>
                                          </p:val>
                                        </p:tav>
                                      </p:tavLst>
                                    </p:anim>
                                    <p:anim calcmode="lin" valueType="num">
                                      <p:cBhvr>
                                        <p:cTn dur="750" fill="hold" id="28"/>
                                        <p:tgtEl>
                                          <p:spTgt spid="12"/>
                                        </p:tgtEl>
                                        <p:attrNameLst>
                                          <p:attrName>style.rotation</p:attrName>
                                        </p:attrNameLst>
                                      </p:cBhvr>
                                      <p:tavLst>
                                        <p:tav tm="0">
                                          <p:val>
                                            <p:fltVal val="90"/>
                                          </p:val>
                                        </p:tav>
                                        <p:tav tm="100000">
                                          <p:val>
                                            <p:fltVal val="0"/>
                                          </p:val>
                                        </p:tav>
                                      </p:tavLst>
                                    </p:anim>
                                    <p:animEffect filter="fade" transition="in">
                                      <p:cBhvr>
                                        <p:cTn dur="750" id="29"/>
                                        <p:tgtEl>
                                          <p:spTgt spid="12"/>
                                        </p:tgtEl>
                                      </p:cBhvr>
                                    </p:animEffect>
                                  </p:childTnLst>
                                </p:cTn>
                              </p:par>
                            </p:childTnLst>
                          </p:cTn>
                        </p:par>
                        <p:par>
                          <p:cTn fill="hold" id="30" nodeType="afterGroup">
                            <p:stCondLst>
                              <p:cond delay="2200"/>
                            </p:stCondLst>
                            <p:childTnLst>
                              <p:par>
                                <p:cTn fill="hold" grpId="0" id="31" nodeType="afterEffect" presetClass="entr" presetID="10"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500" id="33"/>
                                        <p:tgtEl>
                                          <p:spTgt spid="15"/>
                                        </p:tgtEl>
                                      </p:cBhvr>
                                    </p:animEffect>
                                  </p:childTnLst>
                                </p:cTn>
                              </p:par>
                              <p:par>
                                <p:cTn fill="hold" grpId="0" id="34" nodeType="withEffect" presetClass="entr" presetID="31" presetSubtype="0">
                                  <p:stCondLst>
                                    <p:cond delay="0"/>
                                  </p:stCondLst>
                                  <p:iterate type="lt">
                                    <p:tmPct val="1410"/>
                                  </p:iterate>
                                  <p:childTnLst>
                                    <p:set>
                                      <p:cBhvr>
                                        <p:cTn dur="1" fill="hold" id="35">
                                          <p:stCondLst>
                                            <p:cond delay="0"/>
                                          </p:stCondLst>
                                        </p:cTn>
                                        <p:tgtEl>
                                          <p:spTgt spid="14"/>
                                        </p:tgtEl>
                                        <p:attrNameLst>
                                          <p:attrName>style.visibility</p:attrName>
                                        </p:attrNameLst>
                                      </p:cBhvr>
                                      <p:to>
                                        <p:strVal val="visible"/>
                                      </p:to>
                                    </p:set>
                                    <p:anim calcmode="lin" valueType="num">
                                      <p:cBhvr>
                                        <p:cTn dur="750" fill="hold" id="36"/>
                                        <p:tgtEl>
                                          <p:spTgt spid="14"/>
                                        </p:tgtEl>
                                        <p:attrNameLst>
                                          <p:attrName>ppt_w</p:attrName>
                                        </p:attrNameLst>
                                      </p:cBhvr>
                                      <p:tavLst>
                                        <p:tav tm="0">
                                          <p:val>
                                            <p:fltVal val="0"/>
                                          </p:val>
                                        </p:tav>
                                        <p:tav tm="100000">
                                          <p:val>
                                            <p:strVal val="#ppt_w"/>
                                          </p:val>
                                        </p:tav>
                                      </p:tavLst>
                                    </p:anim>
                                    <p:anim calcmode="lin" valueType="num">
                                      <p:cBhvr>
                                        <p:cTn dur="750" fill="hold" id="37"/>
                                        <p:tgtEl>
                                          <p:spTgt spid="14"/>
                                        </p:tgtEl>
                                        <p:attrNameLst>
                                          <p:attrName>ppt_h</p:attrName>
                                        </p:attrNameLst>
                                      </p:cBhvr>
                                      <p:tavLst>
                                        <p:tav tm="0">
                                          <p:val>
                                            <p:fltVal val="0"/>
                                          </p:val>
                                        </p:tav>
                                        <p:tav tm="100000">
                                          <p:val>
                                            <p:strVal val="#ppt_h"/>
                                          </p:val>
                                        </p:tav>
                                      </p:tavLst>
                                    </p:anim>
                                    <p:anim calcmode="lin" valueType="num">
                                      <p:cBhvr>
                                        <p:cTn dur="750" fill="hold" id="38"/>
                                        <p:tgtEl>
                                          <p:spTgt spid="14"/>
                                        </p:tgtEl>
                                        <p:attrNameLst>
                                          <p:attrName>style.rotation</p:attrName>
                                        </p:attrNameLst>
                                      </p:cBhvr>
                                      <p:tavLst>
                                        <p:tav tm="0">
                                          <p:val>
                                            <p:fltVal val="90"/>
                                          </p:val>
                                        </p:tav>
                                        <p:tav tm="100000">
                                          <p:val>
                                            <p:fltVal val="0"/>
                                          </p:val>
                                        </p:tav>
                                      </p:tavLst>
                                    </p:anim>
                                    <p:animEffect filter="fade" transition="in">
                                      <p:cBhvr>
                                        <p:cTn dur="750" id="39"/>
                                        <p:tgtEl>
                                          <p:spTgt spid="14"/>
                                        </p:tgtEl>
                                      </p:cBhvr>
                                    </p:animEffect>
                                  </p:childTnLst>
                                </p:cTn>
                              </p:par>
                            </p:childTnLst>
                          </p:cTn>
                        </p:par>
                        <p:par>
                          <p:cTn fill="hold" id="40" nodeType="afterGroup">
                            <p:stCondLst>
                              <p:cond delay="2950"/>
                            </p:stCondLst>
                            <p:childTnLst>
                              <p:par>
                                <p:cTn fill="hold" grpId="0" id="41" nodeType="after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par>
                                <p:cTn fill="hold" grpId="0" id="44" nodeType="withEffect" presetClass="entr" presetID="31" presetSubtype="0">
                                  <p:stCondLst>
                                    <p:cond delay="0"/>
                                  </p:stCondLst>
                                  <p:iterate type="lt">
                                    <p:tmPct val="1410"/>
                                  </p:iterate>
                                  <p:childTnLst>
                                    <p:set>
                                      <p:cBhvr>
                                        <p:cTn dur="1" fill="hold" id="45">
                                          <p:stCondLst>
                                            <p:cond delay="0"/>
                                          </p:stCondLst>
                                        </p:cTn>
                                        <p:tgtEl>
                                          <p:spTgt spid="16"/>
                                        </p:tgtEl>
                                        <p:attrNameLst>
                                          <p:attrName>style.visibility</p:attrName>
                                        </p:attrNameLst>
                                      </p:cBhvr>
                                      <p:to>
                                        <p:strVal val="visible"/>
                                      </p:to>
                                    </p:set>
                                    <p:anim calcmode="lin" valueType="num">
                                      <p:cBhvr>
                                        <p:cTn dur="750" fill="hold" id="46"/>
                                        <p:tgtEl>
                                          <p:spTgt spid="16"/>
                                        </p:tgtEl>
                                        <p:attrNameLst>
                                          <p:attrName>ppt_w</p:attrName>
                                        </p:attrNameLst>
                                      </p:cBhvr>
                                      <p:tavLst>
                                        <p:tav tm="0">
                                          <p:val>
                                            <p:fltVal val="0"/>
                                          </p:val>
                                        </p:tav>
                                        <p:tav tm="100000">
                                          <p:val>
                                            <p:strVal val="#ppt_w"/>
                                          </p:val>
                                        </p:tav>
                                      </p:tavLst>
                                    </p:anim>
                                    <p:anim calcmode="lin" valueType="num">
                                      <p:cBhvr>
                                        <p:cTn dur="750" fill="hold" id="47"/>
                                        <p:tgtEl>
                                          <p:spTgt spid="16"/>
                                        </p:tgtEl>
                                        <p:attrNameLst>
                                          <p:attrName>ppt_h</p:attrName>
                                        </p:attrNameLst>
                                      </p:cBhvr>
                                      <p:tavLst>
                                        <p:tav tm="0">
                                          <p:val>
                                            <p:fltVal val="0"/>
                                          </p:val>
                                        </p:tav>
                                        <p:tav tm="100000">
                                          <p:val>
                                            <p:strVal val="#ppt_h"/>
                                          </p:val>
                                        </p:tav>
                                      </p:tavLst>
                                    </p:anim>
                                    <p:anim calcmode="lin" valueType="num">
                                      <p:cBhvr>
                                        <p:cTn dur="750" fill="hold" id="48"/>
                                        <p:tgtEl>
                                          <p:spTgt spid="16"/>
                                        </p:tgtEl>
                                        <p:attrNameLst>
                                          <p:attrName>style.rotation</p:attrName>
                                        </p:attrNameLst>
                                      </p:cBhvr>
                                      <p:tavLst>
                                        <p:tav tm="0">
                                          <p:val>
                                            <p:fltVal val="90"/>
                                          </p:val>
                                        </p:tav>
                                        <p:tav tm="100000">
                                          <p:val>
                                            <p:fltVal val="0"/>
                                          </p:val>
                                        </p:tav>
                                      </p:tavLst>
                                    </p:anim>
                                    <p:animEffect filter="fade" transition="in">
                                      <p:cBhvr>
                                        <p:cTn dur="750" id="4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2"/>
      <p:bldP grpId="0" spid="13"/>
      <p:bldP grpId="0" spid="14"/>
      <p:bldP grpId="0" spid="15"/>
      <p:bldP grpId="0" spid="16"/>
      <p:bldP grpId="0" spid="17"/>
    </p:bldLst>
  </p:timing>
</p:sld>
</file>

<file path=ppt/slides/slide7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平行四边形 2">
            <a:extLst>
              <a:ext uri="{FF2B5EF4-FFF2-40B4-BE49-F238E27FC236}">
                <a16:creationId xmlns:a16="http://schemas.microsoft.com/office/drawing/2014/main" id="{04D719B2-4A81-4DE4-8320-D41C4E32A74D}"/>
              </a:ext>
            </a:extLst>
          </p:cNvPr>
          <p:cNvSpPr/>
          <p:nvPr/>
        </p:nvSpPr>
        <p:spPr>
          <a:xfrm>
            <a:off x="1045447" y="1467486"/>
            <a:ext cx="5634753" cy="877359"/>
          </a:xfrm>
          <a:prstGeom prst="parallelogram">
            <a:avLst/>
          </a:prstGeom>
          <a:solidFill>
            <a:srgbClr val="C00000"/>
          </a:solidFill>
          <a:ln algn="ctr" cap="flat" cmpd="sng" w="12700">
            <a:noFill/>
            <a:prstDash val="solid"/>
            <a:miter lim="800000"/>
          </a:ln>
          <a:effectLst/>
        </p:spPr>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8F085597-CE32-4C97-91FB-5ED66A307D2D}"/>
              </a:ext>
            </a:extLst>
          </p:cNvPr>
          <p:cNvSpPr txBox="1"/>
          <p:nvPr/>
        </p:nvSpPr>
        <p:spPr>
          <a:xfrm>
            <a:off x="1635380" y="1552222"/>
            <a:ext cx="5868962" cy="701040"/>
          </a:xfrm>
          <a:prstGeom prst="rect">
            <a:avLst/>
          </a:prstGeom>
          <a:noFill/>
        </p:spPr>
        <p:txBody>
          <a:bodyPr rtlCol="0" wrap="square">
            <a:spAutoFit/>
          </a:bodyPr>
          <a:lstStyle/>
          <a:p>
            <a:pPr algn="l"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w="19050">
                  <a:noFill/>
                </a:ln>
                <a:solidFill>
                  <a:schemeClr val="bg1"/>
                </a:solidFill>
                <a:effectLst/>
                <a:uLnTx/>
                <a:uFillTx/>
                <a:cs typeface="+mn-ea"/>
                <a:sym typeface="+mn-lt"/>
              </a:rPr>
              <a:t>关于遗嘱继承和遗赠</a:t>
            </a:r>
          </a:p>
        </p:txBody>
      </p:sp>
      <p:sp>
        <p:nvSpPr>
          <p:cNvPr id="5" name="Freeform 9">
            <a:extLst>
              <a:ext uri="{FF2B5EF4-FFF2-40B4-BE49-F238E27FC236}">
                <a16:creationId xmlns:a16="http://schemas.microsoft.com/office/drawing/2014/main" id="{F6FAA7E7-230C-423F-AC33-B053DBB32BCB}"/>
              </a:ext>
            </a:extLst>
          </p:cNvPr>
          <p:cNvSpPr/>
          <p:nvPr/>
        </p:nvSpPr>
        <p:spPr bwMode="auto">
          <a:xfrm>
            <a:off x="1476630" y="1831622"/>
            <a:ext cx="158750" cy="182562"/>
          </a:xfrm>
          <a:custGeom>
            <a:gdLst>
              <a:gd fmla="*/ 2147483647 w 205" name="T0"/>
              <a:gd fmla="*/ 2147483647 h 234" name="T1"/>
              <a:gd fmla="*/ 2147483647 w 205" name="T2"/>
              <a:gd fmla="*/ 2147483647 h 234" name="T3"/>
              <a:gd fmla="*/ 2147483647 w 205" name="T4"/>
              <a:gd fmla="*/ 2147483647 h 234" name="T5"/>
              <a:gd fmla="*/ 0 w 205" name="T6"/>
              <a:gd fmla="*/ 2147483647 h 234" name="T7"/>
              <a:gd fmla="*/ 0 w 205" name="T8"/>
              <a:gd fmla="*/ 2147483647 h 234" name="T9"/>
              <a:gd fmla="*/ 0 w 205" name="T10"/>
              <a:gd fmla="*/ 2147483647 h 234" name="T11"/>
              <a:gd fmla="*/ 2147483647 w 205" name="T12"/>
              <a:gd fmla="*/ 2147483647 h 234" name="T13"/>
              <a:gd fmla="*/ 2147483647 w 205" name="T14"/>
              <a:gd fmla="*/ 2147483647 h 234" name="T15"/>
              <a:gd fmla="*/ 2147483647 w 205" name="T16"/>
              <a:gd fmla="*/ 2147483647 h 234" name="T17"/>
              <a:gd fmla="*/ 2147483647 w 205" name="T18"/>
              <a:gd fmla="*/ 2147483647 h 2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34" w="205">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4D4D4D"/>
              </a:solidFill>
              <a:effectLst/>
              <a:uLnTx/>
              <a:uFillTx/>
              <a:cs typeface="+mn-ea"/>
              <a:sym typeface="+mn-lt"/>
            </a:endParaRPr>
          </a:p>
        </p:txBody>
      </p:sp>
      <p:grpSp>
        <p:nvGrpSpPr>
          <p:cNvPr id="6" name="组合 5">
            <a:extLst>
              <a:ext uri="{FF2B5EF4-FFF2-40B4-BE49-F238E27FC236}">
                <a16:creationId xmlns:a16="http://schemas.microsoft.com/office/drawing/2014/main" id="{34C80222-B037-45B6-A5E2-908725BAFA19}"/>
              </a:ext>
            </a:extLst>
          </p:cNvPr>
          <p:cNvGrpSpPr/>
          <p:nvPr/>
        </p:nvGrpSpPr>
        <p:grpSpPr>
          <a:xfrm>
            <a:off x="1025780" y="1717322"/>
            <a:ext cx="404813" cy="404812"/>
            <a:chOff x="1296847" y="1742267"/>
            <a:chExt cx="404813" cy="404812"/>
          </a:xfrm>
        </p:grpSpPr>
        <p:sp>
          <p:nvSpPr>
            <p:cNvPr id="7" name="Oval 8">
              <a:extLst>
                <a:ext uri="{FF2B5EF4-FFF2-40B4-BE49-F238E27FC236}">
                  <a16:creationId xmlns:a16="http://schemas.microsoft.com/office/drawing/2014/main" id="{AF6A5E56-82CE-49F1-9122-898B88C43D51}"/>
                </a:ext>
              </a:extLst>
            </p:cNvPr>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0" kumimoji="0" lang="en-US" noProof="0" normalizeH="0" spc="0" strike="noStrike" sz="1800" u="none">
                  <a:ln>
                    <a:noFill/>
                  </a:ln>
                  <a:solidFill>
                    <a:srgbClr val="FFFFFF"/>
                  </a:solidFill>
                  <a:effectLst/>
                  <a:uLnTx/>
                  <a:uFillTx/>
                  <a:cs typeface="+mn-ea"/>
                  <a:sym typeface="+mn-lt"/>
                </a:rPr>
                <a:t> </a:t>
              </a:r>
            </a:p>
          </p:txBody>
        </p:sp>
        <p:sp>
          <p:nvSpPr>
            <p:cNvPr id="8" name="TextBox 7">
              <a:extLst>
                <a:ext uri="{FF2B5EF4-FFF2-40B4-BE49-F238E27FC236}">
                  <a16:creationId xmlns:a16="http://schemas.microsoft.com/office/drawing/2014/main" id="{A588ABD6-838D-427B-AA5D-81EF8A2BAA81}"/>
                </a:ext>
              </a:extLst>
            </p:cNvPr>
            <p:cNvSpPr txBox="1">
              <a:spLocks noChangeArrowheads="1"/>
            </p:cNvSpPr>
            <p:nvPr/>
          </p:nvSpPr>
          <p:spPr bwMode="auto">
            <a:xfrm>
              <a:off x="1332578" y="1758930"/>
              <a:ext cx="309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l"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r>
                <a:rPr altLang="zh-CN" b="0" baseline="0" cap="none" i="0" kern="1200" kumimoji="0" lang="en-US" noProof="0" normalizeH="0" spc="0" strike="noStrike" sz="1800" u="none">
                  <a:ln>
                    <a:noFill/>
                  </a:ln>
                  <a:solidFill>
                    <a:srgbClr val="FFFFFF"/>
                  </a:solidFill>
                  <a:effectLst/>
                  <a:uLnTx/>
                  <a:uFillTx/>
                  <a:latin typeface="+mn-lt"/>
                  <a:ea typeface="+mn-ea"/>
                  <a:cs typeface="+mn-ea"/>
                  <a:sym typeface="+mn-lt"/>
                </a:rPr>
                <a:t>3</a:t>
              </a:r>
            </a:p>
          </p:txBody>
        </p:sp>
      </p:grpSp>
      <p:grpSp>
        <p:nvGrpSpPr>
          <p:cNvPr id="9" name="组合 8">
            <a:extLst>
              <a:ext uri="{FF2B5EF4-FFF2-40B4-BE49-F238E27FC236}">
                <a16:creationId xmlns:a16="http://schemas.microsoft.com/office/drawing/2014/main" id="{912AA79C-E65D-4F6E-B1D0-5FBF9BDD6E8B}"/>
              </a:ext>
            </a:extLst>
          </p:cNvPr>
          <p:cNvGrpSpPr/>
          <p:nvPr/>
        </p:nvGrpSpPr>
        <p:grpSpPr>
          <a:xfrm>
            <a:off x="1061511" y="2716441"/>
            <a:ext cx="9788457" cy="940867"/>
            <a:chOff x="1430593" y="2539508"/>
            <a:chExt cx="8945307" cy="940867"/>
          </a:xfrm>
          <a:solidFill>
            <a:srgbClr val="C00000"/>
          </a:solidFill>
        </p:grpSpPr>
        <p:sp>
          <p:nvSpPr>
            <p:cNvPr id="10" name="圆角矩形 36">
              <a:extLst>
                <a:ext uri="{FF2B5EF4-FFF2-40B4-BE49-F238E27FC236}">
                  <a16:creationId xmlns:a16="http://schemas.microsoft.com/office/drawing/2014/main" id="{A1F3C442-171C-4B01-8363-9D669E15C7FB}"/>
                </a:ext>
              </a:extLst>
            </p:cNvPr>
            <p:cNvSpPr/>
            <p:nvPr/>
          </p:nvSpPr>
          <p:spPr>
            <a:xfrm>
              <a:off x="1430593" y="2539508"/>
              <a:ext cx="8945307" cy="940867"/>
            </a:xfrm>
            <a:prstGeom prst="roundRect">
              <a:avLst>
                <a:gd fmla="val 3955" name="adj"/>
              </a:avLst>
            </a:prstGeom>
            <a:grp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1" name="矩形 10">
              <a:extLst>
                <a:ext uri="{FF2B5EF4-FFF2-40B4-BE49-F238E27FC236}">
                  <a16:creationId xmlns:a16="http://schemas.microsoft.com/office/drawing/2014/main" id="{E8F8DF42-DAAC-4411-B79A-0369F56DAC7F}"/>
                </a:ext>
              </a:extLst>
            </p:cNvPr>
            <p:cNvSpPr>
              <a:spLocks noChangeArrowheads="1"/>
            </p:cNvSpPr>
            <p:nvPr/>
          </p:nvSpPr>
          <p:spPr bwMode="auto">
            <a:xfrm>
              <a:off x="1635380" y="2645104"/>
              <a:ext cx="8161102" cy="599432"/>
            </a:xfrm>
            <a:prstGeom prst="rect">
              <a:avLst/>
            </a:prstGeom>
            <a:grp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遗嘱继承是根据被继承人生前所立遗嘱处理遗产的继承方式。第六编第三章规定了遗嘱继承和遗赠制度，并在现行继承法的基础上，进一步修改完善了遗嘱继承制度</a:t>
              </a:r>
            </a:p>
          </p:txBody>
        </p:sp>
      </p:grpSp>
      <p:sp>
        <p:nvSpPr>
          <p:cNvPr id="12" name="矩形 11">
            <a:extLst>
              <a:ext uri="{FF2B5EF4-FFF2-40B4-BE49-F238E27FC236}">
                <a16:creationId xmlns:a16="http://schemas.microsoft.com/office/drawing/2014/main" id="{3021CC17-1D5A-4917-B021-B87194687C0D}"/>
              </a:ext>
            </a:extLst>
          </p:cNvPr>
          <p:cNvSpPr/>
          <p:nvPr/>
        </p:nvSpPr>
        <p:spPr>
          <a:xfrm>
            <a:off x="888555" y="4113642"/>
            <a:ext cx="9891119" cy="537368"/>
          </a:xfrm>
          <a:prstGeom prst="rect">
            <a:avLst/>
          </a:prstGeom>
        </p:spPr>
        <p:txBody>
          <a:bodyPr bIns="52784" lIns="105571" rIns="105571" tIns="52784" wrap="square">
            <a:spAutoFit/>
          </a:bodyPr>
          <a:lstStyle/>
          <a:p>
            <a:pPr algn="l" defTabSz="914400" eaLnBrk="1" fontAlgn="auto" hangingPunct="1" indent="-171450" latinLnBrk="0" lvl="0" marL="171450" marR="0" rtl="0">
              <a:lnSpc>
                <a:spcPts val="3400"/>
              </a:lnSpc>
              <a:spcBef>
                <a:spcPct val="0"/>
              </a:spcBef>
              <a:spcAft>
                <a:spcPct val="0"/>
              </a:spcAft>
              <a:buClr>
                <a:srgbClr val="C00000"/>
              </a:buClr>
              <a:buSzTx/>
              <a:buFont charset="2" panose="05000000000000000000" pitchFamily="2" typeface="Wingdings"/>
              <a:buChar char="l"/>
              <a:defRPr/>
            </a:pPr>
            <a:r>
              <a:rPr altLang="en-US" b="0" baseline="0" cap="none" i="0" kern="1200" kumimoji="0" lang="zh-CN" noProof="0" normalizeH="0" spc="0" strike="noStrike" sz="1800" u="none">
                <a:ln>
                  <a:noFill/>
                </a:ln>
                <a:solidFill>
                  <a:srgbClr val="E7E6E6">
                    <a:lumMod val="25000"/>
                  </a:srgbClr>
                </a:solidFill>
                <a:effectLst/>
                <a:uLnTx/>
                <a:uFillTx/>
                <a:cs typeface="+mn-ea"/>
                <a:sym typeface="+mn-lt"/>
              </a:rPr>
              <a:t>一是增加了打印、录像等新的遗嘱形式( 第一千一百三十六条、第一千一百三十七条)。</a:t>
            </a:r>
          </a:p>
        </p:txBody>
      </p:sp>
      <p:sp>
        <p:nvSpPr>
          <p:cNvPr id="13" name="矩形 12">
            <a:extLst>
              <a:ext uri="{FF2B5EF4-FFF2-40B4-BE49-F238E27FC236}">
                <a16:creationId xmlns:a16="http://schemas.microsoft.com/office/drawing/2014/main" id="{7F55E9A7-C9F2-4EAA-BF34-51506A417D0F}"/>
              </a:ext>
            </a:extLst>
          </p:cNvPr>
          <p:cNvSpPr/>
          <p:nvPr/>
        </p:nvSpPr>
        <p:spPr>
          <a:xfrm>
            <a:off x="917437" y="4985187"/>
            <a:ext cx="9891119" cy="969168"/>
          </a:xfrm>
          <a:prstGeom prst="rect">
            <a:avLst/>
          </a:prstGeom>
        </p:spPr>
        <p:txBody>
          <a:bodyPr bIns="52784" lIns="105571" rIns="105571" tIns="52784" wrap="square">
            <a:spAutoFit/>
          </a:bodyPr>
          <a:lstStyle/>
          <a:p>
            <a:pPr algn="l" defTabSz="914400" eaLnBrk="1" fontAlgn="auto" hangingPunct="1" indent="-171450" latinLnBrk="0" lvl="0" marL="171450" marR="0" rtl="0">
              <a:lnSpc>
                <a:spcPts val="3400"/>
              </a:lnSpc>
              <a:spcBef>
                <a:spcPct val="0"/>
              </a:spcBef>
              <a:spcAft>
                <a:spcPct val="0"/>
              </a:spcAft>
              <a:buClr>
                <a:srgbClr val="C00000"/>
              </a:buClr>
              <a:buSzTx/>
              <a:buFont charset="2" panose="05000000000000000000" pitchFamily="2" typeface="Wingdings"/>
              <a:buChar char="l"/>
              <a:defRPr/>
            </a:pPr>
            <a:r>
              <a:rPr altLang="en-US" b="0" baseline="0" cap="none" i="0" kern="1200" kumimoji="0" lang="zh-CN" noProof="0" normalizeH="0" spc="0" strike="noStrike" sz="1800" u="none">
                <a:ln>
                  <a:noFill/>
                </a:ln>
                <a:solidFill>
                  <a:srgbClr val="E7E6E6">
                    <a:lumMod val="25000"/>
                  </a:srgbClr>
                </a:solidFill>
                <a:effectLst/>
                <a:uLnTx/>
                <a:uFillTx/>
                <a:cs typeface="+mn-ea"/>
                <a:sym typeface="+mn-lt"/>
              </a:rPr>
              <a:t>二是修改了遗嘱效力规则，删除了现行继承法关于公证遗嘱效力优先的规定，切实尊重遗嘱人的真实意愿。</a:t>
            </a:r>
          </a:p>
        </p:txBody>
      </p:sp>
    </p:spTree>
    <p:extLst>
      <p:ext uri="{BB962C8B-B14F-4D97-AF65-F5344CB8AC3E}">
        <p14:creationId val="154191018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style.rotation</p:attrName>
                                        </p:attrNameLst>
                                      </p:cBhvr>
                                      <p:tavLst>
                                        <p:tav tm="0">
                                          <p:val>
                                            <p:fltVal val="360"/>
                                          </p:val>
                                        </p:tav>
                                        <p:tav tm="100000">
                                          <p:val>
                                            <p:fltVal val="0"/>
                                          </p:val>
                                        </p:tav>
                                      </p:tavLst>
                                    </p:anim>
                                    <p:animEffect filter="fade"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1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300" id="14"/>
                                        <p:tgtEl>
                                          <p:spTgt spid="5"/>
                                        </p:tgtEl>
                                        <p:attrNameLst>
                                          <p:attrName>ppt_x</p:attrName>
                                        </p:attrNameLst>
                                      </p:cBhvr>
                                      <p:tavLst>
                                        <p:tav tm="0">
                                          <p:val>
                                            <p:strVal val="#ppt_x-#ppt_w*1.125000"/>
                                          </p:val>
                                        </p:tav>
                                        <p:tav tm="100000">
                                          <p:val>
                                            <p:strVal val="#ppt_x"/>
                                          </p:val>
                                        </p:tav>
                                      </p:tavLst>
                                    </p:anim>
                                    <p:animEffect filter="wipe(right)" transition="in">
                                      <p:cBhvr>
                                        <p:cTn dur="300" id="15"/>
                                        <p:tgtEl>
                                          <p:spTgt spid="5"/>
                                        </p:tgtEl>
                                      </p:cBhvr>
                                    </p:animEffect>
                                  </p:childTnLst>
                                </p:cTn>
                              </p:par>
                            </p:childTnLst>
                          </p:cTn>
                        </p:par>
                        <p:par>
                          <p:cTn fill="hold" id="16" nodeType="afterGroup">
                            <p:stCondLst>
                              <p:cond delay="800"/>
                            </p:stCondLst>
                            <p:childTnLst>
                              <p:par>
                                <p:cTn fill="hold" grpId="0" id="17" nodeType="afterEffect" presetClass="entr" presetID="2" presetSubtype="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
                                        </p:tgtEl>
                                        <p:attrNameLst>
                                          <p:attrName>ppt_y</p:attrName>
                                        </p:attrNameLst>
                                      </p:cBhvr>
                                      <p:tavLst>
                                        <p:tav tm="0">
                                          <p:val>
                                            <p:strVal val="#ppt_y"/>
                                          </p:val>
                                        </p:tav>
                                        <p:tav tm="100000">
                                          <p:val>
                                            <p:strVal val="#ppt_y"/>
                                          </p:val>
                                        </p:tav>
                                      </p:tavLst>
                                    </p:anim>
                                    <p:anim calcmode="lin" valueType="num">
                                      <p:cBhvr>
                                        <p:cTn dur="500" fill="hold" id="2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
                                        </p:tgtEl>
                                      </p:cBhvr>
                                    </p:animEffect>
                                  </p:childTnLst>
                                </p:cTn>
                              </p:par>
                            </p:childTnLst>
                          </p:cTn>
                        </p:par>
                        <p:par>
                          <p:cTn fill="hold" id="28" nodeType="afterGroup">
                            <p:stCondLst>
                              <p:cond delay="1300"/>
                            </p:stCondLst>
                            <p:childTnLst>
                              <p:par>
                                <p:cTn fill="hold" id="29" nodeType="afterEffect" presetClass="entr" presetID="22" presetSubtype="8">
                                  <p:stCondLst>
                                    <p:cond delay="0"/>
                                  </p:stCondLst>
                                  <p:childTnLst>
                                    <p:set>
                                      <p:cBhvr>
                                        <p:cTn dur="1" fill="hold" id="30">
                                          <p:stCondLst>
                                            <p:cond delay="0"/>
                                          </p:stCondLst>
                                        </p:cTn>
                                        <p:tgtEl>
                                          <p:spTgt spid="9"/>
                                        </p:tgtEl>
                                        <p:attrNameLst>
                                          <p:attrName>style.visibility</p:attrName>
                                        </p:attrNameLst>
                                      </p:cBhvr>
                                      <p:to>
                                        <p:strVal val="visible"/>
                                      </p:to>
                                    </p:set>
                                    <p:animEffect filter="wipe(left)" transition="in">
                                      <p:cBhvr>
                                        <p:cTn dur="500" id="31"/>
                                        <p:tgtEl>
                                          <p:spTgt spid="9"/>
                                        </p:tgtEl>
                                      </p:cBhvr>
                                    </p:animEffect>
                                  </p:childTnLst>
                                </p:cTn>
                              </p:par>
                            </p:childTnLst>
                          </p:cTn>
                        </p:par>
                        <p:par>
                          <p:cTn fill="hold" id="32" nodeType="afterGroup">
                            <p:stCondLst>
                              <p:cond delay="1800"/>
                            </p:stCondLst>
                            <p:childTnLst>
                              <p:par>
                                <p:cTn fill="hold" grpId="0" id="33" nodeType="afterEffect" presetClass="entr" presetID="22" presetSubtype="1">
                                  <p:stCondLst>
                                    <p:cond delay="0"/>
                                  </p:stCondLst>
                                  <p:childTnLst>
                                    <p:set>
                                      <p:cBhvr>
                                        <p:cTn dur="1" fill="hold" id="34">
                                          <p:stCondLst>
                                            <p:cond delay="0"/>
                                          </p:stCondLst>
                                        </p:cTn>
                                        <p:tgtEl>
                                          <p:spTgt spid="12"/>
                                        </p:tgtEl>
                                        <p:attrNameLst>
                                          <p:attrName>style.visibility</p:attrName>
                                        </p:attrNameLst>
                                      </p:cBhvr>
                                      <p:to>
                                        <p:strVal val="visible"/>
                                      </p:to>
                                    </p:set>
                                    <p:animEffect filter="wipe(up)" transition="in">
                                      <p:cBhvr>
                                        <p:cTn dur="500" id="35"/>
                                        <p:tgtEl>
                                          <p:spTgt spid="12"/>
                                        </p:tgtEl>
                                      </p:cBhvr>
                                    </p:animEffect>
                                  </p:childTnLst>
                                </p:cTn>
                              </p:par>
                            </p:childTnLst>
                          </p:cTn>
                        </p:par>
                        <p:par>
                          <p:cTn fill="hold" id="36" nodeType="afterGroup">
                            <p:stCondLst>
                              <p:cond delay="2300"/>
                            </p:stCondLst>
                            <p:childTnLst>
                              <p:par>
                                <p:cTn fill="hold" grpId="0" id="37" nodeType="afterEffect" presetClass="entr" presetID="22" presetSubtype="1">
                                  <p:stCondLst>
                                    <p:cond delay="0"/>
                                  </p:stCondLst>
                                  <p:childTnLst>
                                    <p:set>
                                      <p:cBhvr>
                                        <p:cTn dur="1" fill="hold" id="38">
                                          <p:stCondLst>
                                            <p:cond delay="0"/>
                                          </p:stCondLst>
                                        </p:cTn>
                                        <p:tgtEl>
                                          <p:spTgt spid="13"/>
                                        </p:tgtEl>
                                        <p:attrNameLst>
                                          <p:attrName>style.visibility</p:attrName>
                                        </p:attrNameLst>
                                      </p:cBhvr>
                                      <p:to>
                                        <p:strVal val="visible"/>
                                      </p:to>
                                    </p:set>
                                    <p:animEffect filter="wipe(up)" transition="in">
                                      <p:cBhvr>
                                        <p:cTn dur="500" id="3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2"/>
      <p:bldP grpId="0" spid="13"/>
    </p:bldLst>
  </p:timing>
</p:sld>
</file>

<file path=ppt/slides/slide7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Group 1">
            <a:extLst>
              <a:ext uri="{FF2B5EF4-FFF2-40B4-BE49-F238E27FC236}">
                <a16:creationId xmlns:a16="http://schemas.microsoft.com/office/drawing/2014/main" id="{CD8137A1-EB49-4534-B7FB-4E115E43ED98}"/>
              </a:ext>
            </a:extLst>
          </p:cNvPr>
          <p:cNvGrpSpPr/>
          <p:nvPr/>
        </p:nvGrpSpPr>
        <p:grpSpPr>
          <a:xfrm>
            <a:off x="1003060" y="1438431"/>
            <a:ext cx="10185880" cy="1623716"/>
            <a:chOff x="623888" y="1690580"/>
            <a:chExt cx="5261535" cy="4181225"/>
          </a:xfrm>
        </p:grpSpPr>
        <p:sp>
          <p:nvSpPr>
            <p:cNvPr id="4" name="Rectangle: Rounded Corners 2">
              <a:extLst>
                <a:ext uri="{FF2B5EF4-FFF2-40B4-BE49-F238E27FC236}">
                  <a16:creationId xmlns:a16="http://schemas.microsoft.com/office/drawing/2014/main" id="{7E04A81C-EE0B-4C58-97BF-B288CCA73126}"/>
                </a:ext>
              </a:extLst>
            </p:cNvPr>
            <p:cNvSpPr/>
            <p:nvPr/>
          </p:nvSpPr>
          <p:spPr>
            <a:xfrm>
              <a:off x="682670" y="1763714"/>
              <a:ext cx="5202753" cy="4108091"/>
            </a:xfrm>
            <a:prstGeom prst="roundRect">
              <a:avLst/>
            </a:prstGeom>
            <a:noFill/>
            <a:ln algn="ctr" cap="flat" cmpd="sng" w="3175">
              <a:noFill/>
              <a:prstDash val="solid"/>
              <a:miter lim="800000"/>
            </a:ln>
            <a:effectLst/>
          </p:spPr>
          <p:txBody>
            <a:bodyPr anchor="ctr"/>
            <a:lstStyle/>
            <a:p>
              <a:pPr algn="ctr" defTabSz="1219170">
                <a:defRPr/>
              </a:pPr>
              <a:endParaRPr kern="0" sz="1353">
                <a:solidFill>
                  <a:srgbClr val="FFFFFF"/>
                </a:solidFill>
                <a:latin charset="-122" pitchFamily="34" typeface="微软雅黑"/>
                <a:ea charset="-122" pitchFamily="34" typeface="微软雅黑"/>
              </a:endParaRPr>
            </a:p>
          </p:txBody>
        </p:sp>
        <p:sp>
          <p:nvSpPr>
            <p:cNvPr id="5" name="Rectangle: Rounded Corners 3">
              <a:extLst>
                <a:ext uri="{FF2B5EF4-FFF2-40B4-BE49-F238E27FC236}">
                  <a16:creationId xmlns:a16="http://schemas.microsoft.com/office/drawing/2014/main" id="{8BE414F8-1880-4BD5-AA07-D228F349B2FB}"/>
                </a:ext>
              </a:extLst>
            </p:cNvPr>
            <p:cNvSpPr/>
            <p:nvPr/>
          </p:nvSpPr>
          <p:spPr>
            <a:xfrm>
              <a:off x="623888" y="1690580"/>
              <a:ext cx="5202754" cy="4009287"/>
            </a:xfrm>
            <a:prstGeom prst="roundRect">
              <a:avLst/>
            </a:prstGeom>
            <a:noFill/>
            <a:ln algn="ctr" cap="flat" cmpd="sng" w="3175">
              <a:solidFill>
                <a:srgbClr val="C00000"/>
              </a:solidFill>
              <a:prstDash val="solid"/>
              <a:miter lim="800000"/>
            </a:ln>
            <a:effectLst/>
          </p:spPr>
          <p:txBody>
            <a:bodyPr anchor="ctr"/>
            <a:lstStyle/>
            <a:p>
              <a:pPr algn="ctr" defTabSz="1219170">
                <a:defRPr/>
              </a:pPr>
              <a:endParaRPr kern="0" sz="1353">
                <a:solidFill>
                  <a:srgbClr val="FFFFFF"/>
                </a:solidFill>
                <a:latin charset="-122" pitchFamily="34" typeface="微软雅黑"/>
                <a:ea charset="-122" pitchFamily="34" typeface="微软雅黑"/>
              </a:endParaRPr>
            </a:p>
          </p:txBody>
        </p:sp>
      </p:grpSp>
      <p:sp>
        <p:nvSpPr>
          <p:cNvPr id="6" name="Freeform: Shape 13">
            <a:extLst>
              <a:ext uri="{FF2B5EF4-FFF2-40B4-BE49-F238E27FC236}">
                <a16:creationId xmlns:a16="http://schemas.microsoft.com/office/drawing/2014/main" id="{95CED1DA-C7D7-444D-9864-308EF3A12D1D}"/>
              </a:ext>
            </a:extLst>
          </p:cNvPr>
          <p:cNvSpPr/>
          <p:nvPr/>
        </p:nvSpPr>
        <p:spPr>
          <a:xfrm>
            <a:off x="2137719" y="1644444"/>
            <a:ext cx="5026280" cy="451988"/>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algn="ctr" cap="flat" cmpd="sng" w="12700">
            <a:noFill/>
            <a:prstDash val="solid"/>
            <a:miter lim="800000"/>
          </a:ln>
          <a:effectLst/>
        </p:spPr>
        <p:txBody>
          <a:bodyPr anchor="ctr"/>
          <a:lstStyle/>
          <a:p>
            <a:pPr algn="ctr" defTabSz="1219170">
              <a:defRPr/>
            </a:pPr>
            <a:endParaRPr kern="0" sz="1353">
              <a:solidFill>
                <a:srgbClr val="FFFFFF"/>
              </a:solidFill>
              <a:latin charset="-122" pitchFamily="34" typeface="微软雅黑"/>
              <a:ea charset="-122" pitchFamily="34" typeface="微软雅黑"/>
            </a:endParaRPr>
          </a:p>
        </p:txBody>
      </p:sp>
      <p:sp>
        <p:nvSpPr>
          <p:cNvPr id="7" name="TextBox 37">
            <a:extLst>
              <a:ext uri="{FF2B5EF4-FFF2-40B4-BE49-F238E27FC236}">
                <a16:creationId xmlns:a16="http://schemas.microsoft.com/office/drawing/2014/main" id="{6D1D885B-D040-403F-98B3-14F28849DBFC}"/>
              </a:ext>
            </a:extLst>
          </p:cNvPr>
          <p:cNvSpPr txBox="1"/>
          <p:nvPr/>
        </p:nvSpPr>
        <p:spPr>
          <a:xfrm>
            <a:off x="2165630" y="1655512"/>
            <a:ext cx="5112669" cy="307777"/>
          </a:xfrm>
          <a:prstGeom prst="rect">
            <a:avLst/>
          </a:prstGeom>
        </p:spPr>
        <p:txBody>
          <a:bodyPr wrap="none">
            <a:noAutofit/>
          </a:bodyPr>
          <a:lstStyle/>
          <a:p>
            <a:pPr defTabSz="457200" lvl="0">
              <a:defRPr/>
            </a:pPr>
            <a:r>
              <a:rPr altLang="en-US" b="1" lang="zh-CN" sz="2400">
                <a:ln w="19050">
                  <a:noFill/>
                </a:ln>
                <a:solidFill>
                  <a:schemeClr val="bg1"/>
                </a:solidFill>
                <a:cs typeface="+mn-ea"/>
                <a:sym typeface="+mn-lt"/>
              </a:rPr>
              <a:t>关于遗产的处理</a:t>
            </a:r>
          </a:p>
        </p:txBody>
      </p:sp>
      <p:sp>
        <p:nvSpPr>
          <p:cNvPr id="8" name="Rectangle 43">
            <a:extLst>
              <a:ext uri="{FF2B5EF4-FFF2-40B4-BE49-F238E27FC236}">
                <a16:creationId xmlns:a16="http://schemas.microsoft.com/office/drawing/2014/main" id="{08D7E2DC-07D7-4AD6-8638-1E5E5CC322D4}"/>
              </a:ext>
            </a:extLst>
          </p:cNvPr>
          <p:cNvSpPr/>
          <p:nvPr/>
        </p:nvSpPr>
        <p:spPr>
          <a:xfrm>
            <a:off x="1660446" y="2158942"/>
            <a:ext cx="8797305" cy="715776"/>
          </a:xfrm>
          <a:prstGeom prst="rect">
            <a:avLst/>
          </a:prstGeom>
        </p:spPr>
        <p:txBody>
          <a:bodyPr bIns="0" lIns="0" rIns="0" tIns="0" wrap="square">
            <a:noAutofit/>
          </a:bodyPr>
          <a:lstStyle/>
          <a:p>
            <a:pPr defTabSz="912813" fontAlgn="base" lvl="0">
              <a:spcBef>
                <a:spcPct val="0"/>
              </a:spcBef>
              <a:spcAft>
                <a:spcPts val="500"/>
              </a:spcAft>
              <a:defRPr/>
            </a:pPr>
            <a:r>
              <a:rPr altLang="en-US" kern="0" lang="zh-CN" sz="2400">
                <a:cs typeface="+mn-ea"/>
                <a:sym typeface="+mn-lt"/>
              </a:rPr>
              <a:t>第六编第四章规定了遗产处理的程序和规则，并在现行继承法的基础上，进一步完善了有关遗产处理的制度</a:t>
            </a:r>
          </a:p>
        </p:txBody>
      </p:sp>
      <p:sp>
        <p:nvSpPr>
          <p:cNvPr id="9" name="Freeform 29">
            <a:extLst>
              <a:ext uri="{FF2B5EF4-FFF2-40B4-BE49-F238E27FC236}">
                <a16:creationId xmlns:a16="http://schemas.microsoft.com/office/drawing/2014/main" id="{1391BE03-B891-4A50-B4B9-238463BA929A}"/>
              </a:ext>
            </a:extLst>
          </p:cNvPr>
          <p:cNvSpPr/>
          <p:nvPr/>
        </p:nvSpPr>
        <p:spPr bwMode="auto">
          <a:xfrm>
            <a:off x="1363346" y="1592151"/>
            <a:ext cx="622848" cy="55657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9170">
              <a:defRPr/>
            </a:pPr>
            <a:endParaRPr altLang="en-US" kern="0" lang="zh-CN" sz="2400">
              <a:solidFill>
                <a:sysClr lastClr="000000" val="windowText"/>
              </a:solidFill>
              <a:latin charset="-122" pitchFamily="34" typeface="微软雅黑"/>
              <a:ea charset="-122" pitchFamily="34" typeface="微软雅黑"/>
            </a:endParaRPr>
          </a:p>
        </p:txBody>
      </p:sp>
      <p:grpSp>
        <p:nvGrpSpPr>
          <p:cNvPr id="10" name="组合 10">
            <a:extLst>
              <a:ext uri="{FF2B5EF4-FFF2-40B4-BE49-F238E27FC236}">
                <a16:creationId xmlns:a16="http://schemas.microsoft.com/office/drawing/2014/main" id="{F85275B5-3614-4EB0-985A-CE7A72DE1CCD}"/>
              </a:ext>
            </a:extLst>
          </p:cNvPr>
          <p:cNvGrpSpPr/>
          <p:nvPr/>
        </p:nvGrpSpPr>
        <p:grpSpPr>
          <a:xfrm>
            <a:off x="1003060" y="3514699"/>
            <a:ext cx="827643" cy="707588"/>
            <a:chOff x="625250" y="1127077"/>
            <a:chExt cx="1616149" cy="1381718"/>
          </a:xfrm>
        </p:grpSpPr>
        <p:sp>
          <p:nvSpPr>
            <p:cNvPr id="11" name="矩形 10">
              <a:extLst>
                <a:ext uri="{FF2B5EF4-FFF2-40B4-BE49-F238E27FC236}">
                  <a16:creationId xmlns:a16="http://schemas.microsoft.com/office/drawing/2014/main" id="{664828EC-0219-4F5B-B4EC-B7E4448E4376}"/>
                </a:ext>
              </a:extLst>
            </p:cNvPr>
            <p:cNvSpPr/>
            <p:nvPr/>
          </p:nvSpPr>
          <p:spPr>
            <a:xfrm>
              <a:off x="625250" y="1127077"/>
              <a:ext cx="1616149" cy="13817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b="1" lang="zh-CN" sz="4267">
                <a:solidFill>
                  <a:prstClr val="white"/>
                </a:solidFill>
                <a:latin charset="-122" pitchFamily="34" typeface="微软雅黑"/>
                <a:ea charset="-122" pitchFamily="34" typeface="微软雅黑"/>
              </a:endParaRPr>
            </a:p>
          </p:txBody>
        </p:sp>
        <p:sp>
          <p:nvSpPr>
            <p:cNvPr id="12" name="Freeform 29">
              <a:extLst>
                <a:ext uri="{FF2B5EF4-FFF2-40B4-BE49-F238E27FC236}">
                  <a16:creationId xmlns:a16="http://schemas.microsoft.com/office/drawing/2014/main" id="{15D06794-6DEA-40B8-87B7-F8B7E64F0D37}"/>
                </a:ext>
              </a:extLst>
            </p:cNvPr>
            <p:cNvSpPr/>
            <p:nvPr/>
          </p:nvSpPr>
          <p:spPr bwMode="auto">
            <a:xfrm>
              <a:off x="933840" y="1371600"/>
              <a:ext cx="998968" cy="89267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anchor="t" anchorCtr="0" bIns="60960" compatLnSpc="1" lIns="121920" numCol="1" rIns="121920" tIns="60960" vert="horz" wrap="square"/>
            <a:lstStyle/>
            <a:p>
              <a:pPr defTabSz="1219170">
                <a:defRPr/>
              </a:pPr>
              <a:endParaRPr altLang="en-US" kern="0" lang="zh-CN" sz="2400">
                <a:solidFill>
                  <a:sysClr lastClr="000000" val="windowText"/>
                </a:solidFill>
                <a:latin charset="-122" pitchFamily="34" typeface="微软雅黑"/>
                <a:ea charset="-122" pitchFamily="34" typeface="微软雅黑"/>
              </a:endParaRPr>
            </a:p>
          </p:txBody>
        </p:sp>
      </p:grpSp>
      <p:sp>
        <p:nvSpPr>
          <p:cNvPr id="13" name="文本框 3">
            <a:extLst>
              <a:ext uri="{FF2B5EF4-FFF2-40B4-BE49-F238E27FC236}">
                <a16:creationId xmlns:a16="http://schemas.microsoft.com/office/drawing/2014/main" id="{0F917F3E-3D36-4A3B-9741-7C59716604FA}"/>
              </a:ext>
            </a:extLst>
          </p:cNvPr>
          <p:cNvSpPr txBox="1"/>
          <p:nvPr/>
        </p:nvSpPr>
        <p:spPr>
          <a:xfrm>
            <a:off x="1994095" y="3561559"/>
            <a:ext cx="9088951" cy="579120"/>
          </a:xfrm>
          <a:prstGeom prst="rect">
            <a:avLst/>
          </a:prstGeom>
          <a:noFill/>
        </p:spPr>
        <p:txBody>
          <a:bodyPr rtlCol="0" wrap="square">
            <a:spAutoFit/>
          </a:bodyPr>
          <a:lstStyle/>
          <a:p>
            <a:pPr>
              <a:defRPr/>
            </a:pPr>
            <a:r>
              <a:rPr altLang="en-US" b="1" lang="zh-CN" sz="1600">
                <a:cs typeface="+mn-ea"/>
                <a:sym typeface="+mn-lt"/>
              </a:rPr>
              <a:t>第一千一百四十五条至第一千一百四十九条一是增加遗产管理人制度。为确保遗产得到妥善管理、顺利分割，更好地维护继承人、债权人利益，草案增加规定了遗产管理人制度，</a:t>
            </a:r>
          </a:p>
        </p:txBody>
      </p:sp>
      <p:sp>
        <p:nvSpPr>
          <p:cNvPr id="14" name="椭圆 13">
            <a:extLst>
              <a:ext uri="{FF2B5EF4-FFF2-40B4-BE49-F238E27FC236}">
                <a16:creationId xmlns:a16="http://schemas.microsoft.com/office/drawing/2014/main" id="{3A16A7E3-0FC2-4512-A609-F6DE5C8C3575}"/>
              </a:ext>
            </a:extLst>
          </p:cNvPr>
          <p:cNvSpPr/>
          <p:nvPr/>
        </p:nvSpPr>
        <p:spPr>
          <a:xfrm>
            <a:off x="759966" y="3313425"/>
            <a:ext cx="464203" cy="4642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r>
              <a:rPr altLang="zh-CN" lang="en-US">
                <a:solidFill>
                  <a:srgbClr val="C00000"/>
                </a:solidFill>
                <a:latin charset="-122" pitchFamily="34" typeface="微软雅黑"/>
                <a:ea charset="-122" pitchFamily="34" typeface="微软雅黑"/>
              </a:rPr>
              <a:t>1</a:t>
            </a:r>
          </a:p>
        </p:txBody>
      </p:sp>
      <p:grpSp>
        <p:nvGrpSpPr>
          <p:cNvPr id="15" name="组合 15">
            <a:extLst>
              <a:ext uri="{FF2B5EF4-FFF2-40B4-BE49-F238E27FC236}">
                <a16:creationId xmlns:a16="http://schemas.microsoft.com/office/drawing/2014/main" id="{0E51C1E2-E4F3-40F5-BC36-3741984D092D}"/>
              </a:ext>
            </a:extLst>
          </p:cNvPr>
          <p:cNvGrpSpPr/>
          <p:nvPr/>
        </p:nvGrpSpPr>
        <p:grpSpPr>
          <a:xfrm>
            <a:off x="1003060" y="4564215"/>
            <a:ext cx="827643" cy="707588"/>
            <a:chOff x="625250" y="1127077"/>
            <a:chExt cx="1616149" cy="1381718"/>
          </a:xfrm>
        </p:grpSpPr>
        <p:sp>
          <p:nvSpPr>
            <p:cNvPr id="16" name="矩形 15">
              <a:extLst>
                <a:ext uri="{FF2B5EF4-FFF2-40B4-BE49-F238E27FC236}">
                  <a16:creationId xmlns:a16="http://schemas.microsoft.com/office/drawing/2014/main" id="{1F87FAA1-9353-493A-8CB4-7AD1916995DA}"/>
                </a:ext>
              </a:extLst>
            </p:cNvPr>
            <p:cNvSpPr/>
            <p:nvPr/>
          </p:nvSpPr>
          <p:spPr>
            <a:xfrm>
              <a:off x="625250" y="1127077"/>
              <a:ext cx="1616149" cy="13817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b="1" lang="zh-CN" sz="4267">
                <a:solidFill>
                  <a:prstClr val="white"/>
                </a:solidFill>
                <a:latin charset="-122" pitchFamily="34" typeface="微软雅黑"/>
                <a:ea charset="-122" pitchFamily="34" typeface="微软雅黑"/>
              </a:endParaRPr>
            </a:p>
          </p:txBody>
        </p:sp>
        <p:sp>
          <p:nvSpPr>
            <p:cNvPr id="17" name="Freeform 29">
              <a:extLst>
                <a:ext uri="{FF2B5EF4-FFF2-40B4-BE49-F238E27FC236}">
                  <a16:creationId xmlns:a16="http://schemas.microsoft.com/office/drawing/2014/main" id="{6CF48FF8-EEF1-4C93-9EAE-C888D4673B1A}"/>
                </a:ext>
              </a:extLst>
            </p:cNvPr>
            <p:cNvSpPr/>
            <p:nvPr/>
          </p:nvSpPr>
          <p:spPr bwMode="auto">
            <a:xfrm>
              <a:off x="933840" y="1371600"/>
              <a:ext cx="998968" cy="89267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anchor="t" anchorCtr="0" bIns="60960" compatLnSpc="1" lIns="121920" numCol="1" rIns="121920" tIns="60960" vert="horz" wrap="square"/>
            <a:lstStyle/>
            <a:p>
              <a:pPr defTabSz="1219170">
                <a:defRPr/>
              </a:pPr>
              <a:endParaRPr altLang="en-US" kern="0" lang="zh-CN" sz="2400">
                <a:solidFill>
                  <a:sysClr lastClr="000000" val="windowText"/>
                </a:solidFill>
                <a:latin charset="-122" pitchFamily="34" typeface="微软雅黑"/>
                <a:ea charset="-122" pitchFamily="34" typeface="微软雅黑"/>
              </a:endParaRPr>
            </a:p>
          </p:txBody>
        </p:sp>
      </p:grpSp>
      <p:sp>
        <p:nvSpPr>
          <p:cNvPr id="18" name="文本框 3">
            <a:extLst>
              <a:ext uri="{FF2B5EF4-FFF2-40B4-BE49-F238E27FC236}">
                <a16:creationId xmlns:a16="http://schemas.microsoft.com/office/drawing/2014/main" id="{746FBD87-1AB0-43CF-9A26-D8FBFF93A096}"/>
              </a:ext>
            </a:extLst>
          </p:cNvPr>
          <p:cNvSpPr txBox="1"/>
          <p:nvPr/>
        </p:nvSpPr>
        <p:spPr>
          <a:xfrm>
            <a:off x="1985614" y="4638775"/>
            <a:ext cx="9055032" cy="599440"/>
          </a:xfrm>
          <a:prstGeom prst="rect">
            <a:avLst/>
          </a:prstGeom>
          <a:noFill/>
        </p:spPr>
        <p:txBody>
          <a:bodyPr rtlCol="0" wrap="square">
            <a:spAutoFit/>
          </a:bodyPr>
          <a:lstStyle/>
          <a:p>
            <a:pPr defTabSz="912813" fontAlgn="base">
              <a:lnSpc>
                <a:spcPts val="2000"/>
              </a:lnSpc>
              <a:spcBef>
                <a:spcPct val="0"/>
              </a:spcBef>
              <a:spcAft>
                <a:spcPts val="500"/>
              </a:spcAft>
              <a:defRPr/>
            </a:pPr>
            <a:r>
              <a:rPr altLang="en-US" b="1" lang="zh-CN" sz="1600">
                <a:cs typeface="+mn-ea"/>
                <a:sym typeface="+mn-lt"/>
              </a:rPr>
              <a:t>第一千一百五十八条二是完善遗赠扶养协议制度，适当扩大扶养人的范围，明确继承人以外的组织或者个人均可以成为扶养人，以满足养老形式多样化需求</a:t>
            </a:r>
          </a:p>
        </p:txBody>
      </p:sp>
      <p:sp>
        <p:nvSpPr>
          <p:cNvPr id="19" name="椭圆 18">
            <a:extLst>
              <a:ext uri="{FF2B5EF4-FFF2-40B4-BE49-F238E27FC236}">
                <a16:creationId xmlns:a16="http://schemas.microsoft.com/office/drawing/2014/main" id="{0ADBC988-D883-47C7-8E4C-42429E3F05A0}"/>
              </a:ext>
            </a:extLst>
          </p:cNvPr>
          <p:cNvSpPr/>
          <p:nvPr/>
        </p:nvSpPr>
        <p:spPr>
          <a:xfrm>
            <a:off x="759966" y="4362941"/>
            <a:ext cx="464203" cy="4642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r>
              <a:rPr altLang="zh-CN" lang="en-US">
                <a:solidFill>
                  <a:srgbClr val="C00000"/>
                </a:solidFill>
                <a:latin charset="-122" pitchFamily="34" typeface="微软雅黑"/>
                <a:ea charset="-122" pitchFamily="34" typeface="微软雅黑"/>
              </a:rPr>
              <a:t>2</a:t>
            </a:r>
          </a:p>
        </p:txBody>
      </p:sp>
      <p:sp>
        <p:nvSpPr>
          <p:cNvPr id="20" name="矩形 19">
            <a:extLst>
              <a:ext uri="{FF2B5EF4-FFF2-40B4-BE49-F238E27FC236}">
                <a16:creationId xmlns:a16="http://schemas.microsoft.com/office/drawing/2014/main" id="{4435A208-5A42-47A9-8FB2-821F9A666F2A}"/>
              </a:ext>
            </a:extLst>
          </p:cNvPr>
          <p:cNvSpPr/>
          <p:nvPr/>
        </p:nvSpPr>
        <p:spPr>
          <a:xfrm>
            <a:off x="1899708" y="3508854"/>
            <a:ext cx="9277727" cy="71343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4267">
              <a:solidFill>
                <a:prstClr val="white"/>
              </a:solidFill>
              <a:latin charset="-122" pitchFamily="34" typeface="微软雅黑"/>
              <a:ea charset="-122" pitchFamily="34" typeface="微软雅黑"/>
            </a:endParaRPr>
          </a:p>
        </p:txBody>
      </p:sp>
      <p:sp>
        <p:nvSpPr>
          <p:cNvPr id="21" name="矩形 20">
            <a:extLst>
              <a:ext uri="{FF2B5EF4-FFF2-40B4-BE49-F238E27FC236}">
                <a16:creationId xmlns:a16="http://schemas.microsoft.com/office/drawing/2014/main" id="{2A39A48A-5F26-44D2-92A6-B85C80F1BDE9}"/>
              </a:ext>
            </a:extLst>
          </p:cNvPr>
          <p:cNvSpPr/>
          <p:nvPr/>
        </p:nvSpPr>
        <p:spPr>
          <a:xfrm>
            <a:off x="1899708" y="4556672"/>
            <a:ext cx="9277727" cy="71343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4267">
              <a:solidFill>
                <a:prstClr val="white"/>
              </a:solidFill>
              <a:latin charset="-122" pitchFamily="34" typeface="微软雅黑"/>
              <a:ea charset="-122" pitchFamily="34" typeface="微软雅黑"/>
            </a:endParaRPr>
          </a:p>
        </p:txBody>
      </p:sp>
      <p:grpSp>
        <p:nvGrpSpPr>
          <p:cNvPr id="22" name="组合 22">
            <a:extLst>
              <a:ext uri="{FF2B5EF4-FFF2-40B4-BE49-F238E27FC236}">
                <a16:creationId xmlns:a16="http://schemas.microsoft.com/office/drawing/2014/main" id="{F426E88B-6A25-410F-96B9-1789BBEBD6E8}"/>
              </a:ext>
            </a:extLst>
          </p:cNvPr>
          <p:cNvGrpSpPr/>
          <p:nvPr/>
        </p:nvGrpSpPr>
        <p:grpSpPr>
          <a:xfrm>
            <a:off x="1003060" y="5613731"/>
            <a:ext cx="827643" cy="707588"/>
            <a:chOff x="625250" y="1127077"/>
            <a:chExt cx="1616149" cy="1381718"/>
          </a:xfrm>
        </p:grpSpPr>
        <p:sp>
          <p:nvSpPr>
            <p:cNvPr id="23" name="矩形 22">
              <a:extLst>
                <a:ext uri="{FF2B5EF4-FFF2-40B4-BE49-F238E27FC236}">
                  <a16:creationId xmlns:a16="http://schemas.microsoft.com/office/drawing/2014/main" id="{4FC82B09-6A93-4DE7-9FA5-123FD57B4449}"/>
                </a:ext>
              </a:extLst>
            </p:cNvPr>
            <p:cNvSpPr/>
            <p:nvPr/>
          </p:nvSpPr>
          <p:spPr>
            <a:xfrm>
              <a:off x="625250" y="1127077"/>
              <a:ext cx="1616149" cy="13817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b="1" lang="zh-CN" sz="4267">
                <a:solidFill>
                  <a:prstClr val="white"/>
                </a:solidFill>
                <a:latin charset="-122" pitchFamily="34" typeface="微软雅黑"/>
                <a:ea charset="-122" pitchFamily="34" typeface="微软雅黑"/>
              </a:endParaRPr>
            </a:p>
          </p:txBody>
        </p:sp>
        <p:sp>
          <p:nvSpPr>
            <p:cNvPr id="24" name="Freeform 29">
              <a:extLst>
                <a:ext uri="{FF2B5EF4-FFF2-40B4-BE49-F238E27FC236}">
                  <a16:creationId xmlns:a16="http://schemas.microsoft.com/office/drawing/2014/main" id="{20675C25-CEEA-497F-9EBB-FE99780CBD4C}"/>
                </a:ext>
              </a:extLst>
            </p:cNvPr>
            <p:cNvSpPr/>
            <p:nvPr/>
          </p:nvSpPr>
          <p:spPr bwMode="auto">
            <a:xfrm>
              <a:off x="933840" y="1371600"/>
              <a:ext cx="998968" cy="89267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p:spPr>
          <p:txBody>
            <a:bodyPr anchor="t" anchorCtr="0" bIns="60960" compatLnSpc="1" lIns="121920" numCol="1" rIns="121920" tIns="60960" vert="horz" wrap="square"/>
            <a:lstStyle/>
            <a:p>
              <a:pPr defTabSz="1219170">
                <a:defRPr/>
              </a:pPr>
              <a:endParaRPr altLang="en-US" kern="0" lang="zh-CN" sz="2400">
                <a:solidFill>
                  <a:sysClr lastClr="000000" val="windowText"/>
                </a:solidFill>
                <a:latin charset="-122" pitchFamily="34" typeface="微软雅黑"/>
                <a:ea charset="-122" pitchFamily="34" typeface="微软雅黑"/>
              </a:endParaRPr>
            </a:p>
          </p:txBody>
        </p:sp>
      </p:grpSp>
      <p:sp>
        <p:nvSpPr>
          <p:cNvPr id="25" name="文本框 3">
            <a:extLst>
              <a:ext uri="{FF2B5EF4-FFF2-40B4-BE49-F238E27FC236}">
                <a16:creationId xmlns:a16="http://schemas.microsoft.com/office/drawing/2014/main" id="{5724EA5F-BCC5-455A-939A-BB675C7FAA15}"/>
              </a:ext>
            </a:extLst>
          </p:cNvPr>
          <p:cNvSpPr txBox="1"/>
          <p:nvPr/>
        </p:nvSpPr>
        <p:spPr>
          <a:xfrm>
            <a:off x="2020115" y="5667564"/>
            <a:ext cx="9055032" cy="662940"/>
          </a:xfrm>
          <a:prstGeom prst="rect">
            <a:avLst/>
          </a:prstGeom>
          <a:noFill/>
        </p:spPr>
        <p:txBody>
          <a:bodyPr rtlCol="0" wrap="square">
            <a:spAutoFit/>
          </a:bodyPr>
          <a:lstStyle/>
          <a:p>
            <a:pPr defTabSz="912813" fontAlgn="base">
              <a:lnSpc>
                <a:spcPts val="2000"/>
              </a:lnSpc>
              <a:spcBef>
                <a:spcPct val="0"/>
              </a:spcBef>
              <a:spcAft>
                <a:spcPts val="500"/>
              </a:spcAft>
              <a:defRPr/>
            </a:pPr>
            <a:r>
              <a:rPr altLang="en-US" b="1" lang="zh-CN" sz="1600">
                <a:cs typeface="+mn-ea"/>
                <a:sym typeface="+mn-lt"/>
              </a:rPr>
              <a:t>第一千一百六十条</a:t>
            </a:r>
          </a:p>
          <a:p>
            <a:pPr defTabSz="912813" fontAlgn="base">
              <a:lnSpc>
                <a:spcPts val="2000"/>
              </a:lnSpc>
              <a:spcBef>
                <a:spcPct val="0"/>
              </a:spcBef>
              <a:spcAft>
                <a:spcPts val="500"/>
              </a:spcAft>
              <a:defRPr/>
            </a:pPr>
            <a:r>
              <a:rPr altLang="en-US" b="1" lang="zh-CN" sz="1600">
                <a:cs typeface="+mn-ea"/>
                <a:sym typeface="+mn-lt"/>
              </a:rPr>
              <a:t>三是完善无人继承遗产的归属制度，明确归国家所有的无人继承遗产应当用于公益事业</a:t>
            </a:r>
          </a:p>
        </p:txBody>
      </p:sp>
      <p:sp>
        <p:nvSpPr>
          <p:cNvPr id="26" name="椭圆 25">
            <a:extLst>
              <a:ext uri="{FF2B5EF4-FFF2-40B4-BE49-F238E27FC236}">
                <a16:creationId xmlns:a16="http://schemas.microsoft.com/office/drawing/2014/main" id="{C2A47512-0F7E-4187-95A6-CD0F5C635F15}"/>
              </a:ext>
            </a:extLst>
          </p:cNvPr>
          <p:cNvSpPr/>
          <p:nvPr/>
        </p:nvSpPr>
        <p:spPr>
          <a:xfrm>
            <a:off x="759966" y="5412457"/>
            <a:ext cx="464203" cy="4642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r>
              <a:rPr altLang="zh-CN" lang="en-US">
                <a:solidFill>
                  <a:srgbClr val="C00000"/>
                </a:solidFill>
                <a:latin charset="-122" pitchFamily="34" typeface="微软雅黑"/>
                <a:ea charset="-122" pitchFamily="34" typeface="微软雅黑"/>
              </a:rPr>
              <a:t>3</a:t>
            </a:r>
          </a:p>
        </p:txBody>
      </p:sp>
      <p:sp>
        <p:nvSpPr>
          <p:cNvPr id="27" name="矩形 26">
            <a:extLst>
              <a:ext uri="{FF2B5EF4-FFF2-40B4-BE49-F238E27FC236}">
                <a16:creationId xmlns:a16="http://schemas.microsoft.com/office/drawing/2014/main" id="{3C0AAC0C-ACF8-47A6-8E66-2225C3EE9210}"/>
              </a:ext>
            </a:extLst>
          </p:cNvPr>
          <p:cNvSpPr/>
          <p:nvPr/>
        </p:nvSpPr>
        <p:spPr>
          <a:xfrm>
            <a:off x="1899708" y="5604491"/>
            <a:ext cx="9289232" cy="716828"/>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4267">
              <a:solidFill>
                <a:prstClr val="white"/>
              </a:solidFill>
              <a:latin charset="-122" pitchFamily="34" typeface="微软雅黑"/>
              <a:ea charset="-122" pitchFamily="34" typeface="微软雅黑"/>
            </a:endParaRPr>
          </a:p>
        </p:txBody>
      </p:sp>
    </p:spTree>
    <p:extLst>
      <p:ext uri="{BB962C8B-B14F-4D97-AF65-F5344CB8AC3E}">
        <p14:creationId val="403565080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ppt_w</p:attrName>
                                        </p:attrNameLst>
                                      </p:cBhvr>
                                      <p:tavLst>
                                        <p:tav tm="0">
                                          <p:val>
                                            <p:fltVal val="0"/>
                                          </p:val>
                                        </p:tav>
                                        <p:tav tm="100000">
                                          <p:val>
                                            <p:strVal val="#ppt_w"/>
                                          </p:val>
                                        </p:tav>
                                      </p:tavLst>
                                    </p:anim>
                                    <p:anim calcmode="lin" valueType="num">
                                      <p:cBhvr>
                                        <p:cTn dur="500" fill="hold" id="12"/>
                                        <p:tgtEl>
                                          <p:spTgt spid="9"/>
                                        </p:tgtEl>
                                        <p:attrNameLst>
                                          <p:attrName>ppt_h</p:attrName>
                                        </p:attrNameLst>
                                      </p:cBhvr>
                                      <p:tavLst>
                                        <p:tav tm="0">
                                          <p:val>
                                            <p:fltVal val="0"/>
                                          </p:val>
                                        </p:tav>
                                        <p:tav tm="100000">
                                          <p:val>
                                            <p:strVal val="#ppt_h"/>
                                          </p:val>
                                        </p:tav>
                                      </p:tavLst>
                                    </p:anim>
                                    <p:animEffect filter="fade" transition="in">
                                      <p:cBhvr>
                                        <p:cTn dur="500" id="13"/>
                                        <p:tgtEl>
                                          <p:spTgt spid="9"/>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500" id="21"/>
                                        <p:tgtEl>
                                          <p:spTgt spid="7"/>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900" id="25"/>
                                        <p:tgtEl>
                                          <p:spTgt spid="8"/>
                                        </p:tgtEl>
                                      </p:cBhvr>
                                    </p:animEffect>
                                  </p:childTnLst>
                                </p:cTn>
                              </p:par>
                            </p:childTnLst>
                          </p:cTn>
                        </p:par>
                        <p:par>
                          <p:cTn fill="hold" id="26" nodeType="afterGroup">
                            <p:stCondLst>
                              <p:cond delay="3400"/>
                            </p:stCondLst>
                            <p:childTnLst>
                              <p:par>
                                <p:cTn fill="hold" id="27" nodeType="after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anim calcmode="lin" valueType="num">
                                      <p:cBhvr>
                                        <p:cTn dur="500" fill="hold" id="32"/>
                                        <p:tgtEl>
                                          <p:spTgt spid="10"/>
                                        </p:tgtEl>
                                        <p:attrNameLst>
                                          <p:attrName>ppt_x</p:attrName>
                                        </p:attrNameLst>
                                      </p:cBhvr>
                                      <p:tavLst>
                                        <p:tav tm="0">
                                          <p:val>
                                            <p:fltVal val="0.5"/>
                                          </p:val>
                                        </p:tav>
                                        <p:tav tm="100000">
                                          <p:val>
                                            <p:strVal val="#ppt_x"/>
                                          </p:val>
                                        </p:tav>
                                      </p:tavLst>
                                    </p:anim>
                                    <p:anim calcmode="lin" valueType="num">
                                      <p:cBhvr>
                                        <p:cTn dur="500" fill="hold" id="33"/>
                                        <p:tgtEl>
                                          <p:spTgt spid="10"/>
                                        </p:tgtEl>
                                        <p:attrNameLst>
                                          <p:attrName>ppt_y</p:attrName>
                                        </p:attrNameLst>
                                      </p:cBhvr>
                                      <p:tavLst>
                                        <p:tav tm="0">
                                          <p:val>
                                            <p:fltVal val="0.5"/>
                                          </p:val>
                                        </p:tav>
                                        <p:tav tm="100000">
                                          <p:val>
                                            <p:strVal val="#ppt_y"/>
                                          </p:val>
                                        </p:tav>
                                      </p:tavLst>
                                    </p:anim>
                                  </p:childTnLst>
                                </p:cTn>
                              </p:par>
                              <p:par>
                                <p:cTn fill="hold" id="34" nodeType="withEffect" presetClass="emph" presetID="8" presetSubtype="0">
                                  <p:stCondLst>
                                    <p:cond delay="0"/>
                                  </p:stCondLst>
                                  <p:childTnLst>
                                    <p:animRot by="21600000">
                                      <p:cBhvr>
                                        <p:cTn dur="500" fill="hold" id="35"/>
                                        <p:tgtEl>
                                          <p:spTgt spid="10"/>
                                        </p:tgtEl>
                                        <p:attrNameLst>
                                          <p:attrName>r</p:attrName>
                                        </p:attrNameLst>
                                      </p:cBhvr>
                                    </p:animRot>
                                  </p:childTnLst>
                                </p:cTn>
                              </p:par>
                              <p:par>
                                <p:cTn fill="hold" grpId="0" id="36" nodeType="withEffect" presetClass="entr" presetID="10"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500" id="38"/>
                                        <p:tgtEl>
                                          <p:spTgt spid="14"/>
                                        </p:tgtEl>
                                      </p:cBhvr>
                                    </p:animEffect>
                                  </p:childTnLst>
                                </p:cTn>
                              </p:par>
                            </p:childTnLst>
                          </p:cTn>
                        </p:par>
                        <p:par>
                          <p:cTn fill="hold" id="39" nodeType="afterGroup">
                            <p:stCondLst>
                              <p:cond delay="3900"/>
                            </p:stCondLst>
                            <p:childTnLst>
                              <p:par>
                                <p:cTn fill="hold" grpId="0" id="40" nodeType="afterEffect" presetClass="entr" presetID="10" presetSubtype="0">
                                  <p:stCondLst>
                                    <p:cond delay="0"/>
                                  </p:stCondLst>
                                  <p:childTnLst>
                                    <p:set>
                                      <p:cBhvr>
                                        <p:cTn dur="1" fill="hold" id="41">
                                          <p:stCondLst>
                                            <p:cond delay="0"/>
                                          </p:stCondLst>
                                        </p:cTn>
                                        <p:tgtEl>
                                          <p:spTgt spid="20"/>
                                        </p:tgtEl>
                                        <p:attrNameLst>
                                          <p:attrName>style.visibility</p:attrName>
                                        </p:attrNameLst>
                                      </p:cBhvr>
                                      <p:to>
                                        <p:strVal val="visible"/>
                                      </p:to>
                                    </p:set>
                                    <p:animEffect filter="fade" transition="in">
                                      <p:cBhvr>
                                        <p:cTn dur="500" id="42"/>
                                        <p:tgtEl>
                                          <p:spTgt spid="20"/>
                                        </p:tgtEl>
                                      </p:cBhvr>
                                    </p:animEffect>
                                  </p:childTnLst>
                                </p:cTn>
                              </p:par>
                            </p:childTnLst>
                          </p:cTn>
                        </p:par>
                        <p:par>
                          <p:cTn fill="hold" id="43" nodeType="afterGroup">
                            <p:stCondLst>
                              <p:cond delay="4400"/>
                            </p:stCondLst>
                            <p:childTnLst>
                              <p:par>
                                <p:cTn fill="hold" grpId="0" id="44" nodeType="afterEffect" presetClass="entr" presetID="22" presetSubtype="8">
                                  <p:stCondLst>
                                    <p:cond delay="0"/>
                                  </p:stCondLst>
                                  <p:childTnLst>
                                    <p:set>
                                      <p:cBhvr>
                                        <p:cTn dur="1" fill="hold" id="45">
                                          <p:stCondLst>
                                            <p:cond delay="0"/>
                                          </p:stCondLst>
                                        </p:cTn>
                                        <p:tgtEl>
                                          <p:spTgt spid="13"/>
                                        </p:tgtEl>
                                        <p:attrNameLst>
                                          <p:attrName>style.visibility</p:attrName>
                                        </p:attrNameLst>
                                      </p:cBhvr>
                                      <p:to>
                                        <p:strVal val="visible"/>
                                      </p:to>
                                    </p:set>
                                    <p:animEffect filter="wipe(left)" transition="in">
                                      <p:cBhvr>
                                        <p:cTn dur="1800" id="46"/>
                                        <p:tgtEl>
                                          <p:spTgt spid="13"/>
                                        </p:tgtEl>
                                      </p:cBhvr>
                                    </p:animEffect>
                                  </p:childTnLst>
                                </p:cTn>
                              </p:par>
                            </p:childTnLst>
                          </p:cTn>
                        </p:par>
                        <p:par>
                          <p:cTn fill="hold" id="47" nodeType="afterGroup">
                            <p:stCondLst>
                              <p:cond delay="6200"/>
                            </p:stCondLst>
                            <p:childTnLst>
                              <p:par>
                                <p:cTn fill="hold" id="48" nodeType="afterEffect" presetClass="entr" presetID="53" presetSubtype="0">
                                  <p:stCondLst>
                                    <p:cond delay="0"/>
                                  </p:stCondLst>
                                  <p:childTnLst>
                                    <p:set>
                                      <p:cBhvr>
                                        <p:cTn dur="1" fill="hold" id="49">
                                          <p:stCondLst>
                                            <p:cond delay="0"/>
                                          </p:stCondLst>
                                        </p:cTn>
                                        <p:tgtEl>
                                          <p:spTgt spid="15"/>
                                        </p:tgtEl>
                                        <p:attrNameLst>
                                          <p:attrName>style.visibility</p:attrName>
                                        </p:attrNameLst>
                                      </p:cBhvr>
                                      <p:to>
                                        <p:strVal val="visible"/>
                                      </p:to>
                                    </p:set>
                                    <p:anim calcmode="lin" valueType="num">
                                      <p:cBhvr>
                                        <p:cTn dur="500" fill="hold" id="50"/>
                                        <p:tgtEl>
                                          <p:spTgt spid="15"/>
                                        </p:tgtEl>
                                        <p:attrNameLst>
                                          <p:attrName>ppt_w</p:attrName>
                                        </p:attrNameLst>
                                      </p:cBhvr>
                                      <p:tavLst>
                                        <p:tav tm="0">
                                          <p:val>
                                            <p:fltVal val="0"/>
                                          </p:val>
                                        </p:tav>
                                        <p:tav tm="100000">
                                          <p:val>
                                            <p:strVal val="#ppt_w"/>
                                          </p:val>
                                        </p:tav>
                                      </p:tavLst>
                                    </p:anim>
                                    <p:anim calcmode="lin" valueType="num">
                                      <p:cBhvr>
                                        <p:cTn dur="500" fill="hold" id="51"/>
                                        <p:tgtEl>
                                          <p:spTgt spid="15"/>
                                        </p:tgtEl>
                                        <p:attrNameLst>
                                          <p:attrName>ppt_h</p:attrName>
                                        </p:attrNameLst>
                                      </p:cBhvr>
                                      <p:tavLst>
                                        <p:tav tm="0">
                                          <p:val>
                                            <p:fltVal val="0"/>
                                          </p:val>
                                        </p:tav>
                                        <p:tav tm="100000">
                                          <p:val>
                                            <p:strVal val="#ppt_h"/>
                                          </p:val>
                                        </p:tav>
                                      </p:tavLst>
                                    </p:anim>
                                    <p:animEffect filter="fade" transition="in">
                                      <p:cBhvr>
                                        <p:cTn dur="500" id="52"/>
                                        <p:tgtEl>
                                          <p:spTgt spid="15"/>
                                        </p:tgtEl>
                                      </p:cBhvr>
                                    </p:animEffect>
                                    <p:anim calcmode="lin" valueType="num">
                                      <p:cBhvr>
                                        <p:cTn dur="500" fill="hold" id="53"/>
                                        <p:tgtEl>
                                          <p:spTgt spid="15"/>
                                        </p:tgtEl>
                                        <p:attrNameLst>
                                          <p:attrName>ppt_x</p:attrName>
                                        </p:attrNameLst>
                                      </p:cBhvr>
                                      <p:tavLst>
                                        <p:tav tm="0">
                                          <p:val>
                                            <p:fltVal val="0.5"/>
                                          </p:val>
                                        </p:tav>
                                        <p:tav tm="100000">
                                          <p:val>
                                            <p:strVal val="#ppt_x"/>
                                          </p:val>
                                        </p:tav>
                                      </p:tavLst>
                                    </p:anim>
                                    <p:anim calcmode="lin" valueType="num">
                                      <p:cBhvr>
                                        <p:cTn dur="500" fill="hold" id="54"/>
                                        <p:tgtEl>
                                          <p:spTgt spid="15"/>
                                        </p:tgtEl>
                                        <p:attrNameLst>
                                          <p:attrName>ppt_y</p:attrName>
                                        </p:attrNameLst>
                                      </p:cBhvr>
                                      <p:tavLst>
                                        <p:tav tm="0">
                                          <p:val>
                                            <p:fltVal val="0.5"/>
                                          </p:val>
                                        </p:tav>
                                        <p:tav tm="100000">
                                          <p:val>
                                            <p:strVal val="#ppt_y"/>
                                          </p:val>
                                        </p:tav>
                                      </p:tavLst>
                                    </p:anim>
                                  </p:childTnLst>
                                </p:cTn>
                              </p:par>
                              <p:par>
                                <p:cTn fill="hold" id="55" nodeType="withEffect" presetClass="emph" presetID="8" presetSubtype="0">
                                  <p:stCondLst>
                                    <p:cond delay="0"/>
                                  </p:stCondLst>
                                  <p:childTnLst>
                                    <p:animRot by="21600000">
                                      <p:cBhvr>
                                        <p:cTn dur="500" fill="hold" id="56"/>
                                        <p:tgtEl>
                                          <p:spTgt spid="15"/>
                                        </p:tgtEl>
                                        <p:attrNameLst>
                                          <p:attrName>r</p:attrName>
                                        </p:attrNameLst>
                                      </p:cBhvr>
                                    </p:animRot>
                                  </p:childTnLst>
                                </p:cTn>
                              </p:par>
                              <p:par>
                                <p:cTn fill="hold" grpId="0" id="57" nodeType="withEffect" presetClass="entr" presetID="10" presetSubtype="0">
                                  <p:stCondLst>
                                    <p:cond delay="0"/>
                                  </p:stCondLst>
                                  <p:childTnLst>
                                    <p:set>
                                      <p:cBhvr>
                                        <p:cTn dur="1" fill="hold" id="58">
                                          <p:stCondLst>
                                            <p:cond delay="0"/>
                                          </p:stCondLst>
                                        </p:cTn>
                                        <p:tgtEl>
                                          <p:spTgt spid="19"/>
                                        </p:tgtEl>
                                        <p:attrNameLst>
                                          <p:attrName>style.visibility</p:attrName>
                                        </p:attrNameLst>
                                      </p:cBhvr>
                                      <p:to>
                                        <p:strVal val="visible"/>
                                      </p:to>
                                    </p:set>
                                    <p:animEffect filter="fade" transition="in">
                                      <p:cBhvr>
                                        <p:cTn dur="500" id="59"/>
                                        <p:tgtEl>
                                          <p:spTgt spid="19"/>
                                        </p:tgtEl>
                                      </p:cBhvr>
                                    </p:animEffect>
                                  </p:childTnLst>
                                </p:cTn>
                              </p:par>
                            </p:childTnLst>
                          </p:cTn>
                        </p:par>
                        <p:par>
                          <p:cTn fill="hold" id="60" nodeType="afterGroup">
                            <p:stCondLst>
                              <p:cond delay="6700"/>
                            </p:stCondLst>
                            <p:childTnLst>
                              <p:par>
                                <p:cTn fill="hold" grpId="0" id="61" nodeType="afterEffect" presetClass="entr" presetID="10"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500" id="63"/>
                                        <p:tgtEl>
                                          <p:spTgt spid="21"/>
                                        </p:tgtEl>
                                      </p:cBhvr>
                                    </p:animEffect>
                                  </p:childTnLst>
                                </p:cTn>
                              </p:par>
                            </p:childTnLst>
                          </p:cTn>
                        </p:par>
                        <p:par>
                          <p:cTn fill="hold" id="64" nodeType="afterGroup">
                            <p:stCondLst>
                              <p:cond delay="7200"/>
                            </p:stCondLst>
                            <p:childTnLst>
                              <p:par>
                                <p:cTn fill="hold" grpId="0" id="65" nodeType="afterEffect" presetClass="entr" presetID="22" presetSubtype="8">
                                  <p:stCondLst>
                                    <p:cond delay="0"/>
                                  </p:stCondLst>
                                  <p:childTnLst>
                                    <p:set>
                                      <p:cBhvr>
                                        <p:cTn dur="1" fill="hold" id="66">
                                          <p:stCondLst>
                                            <p:cond delay="0"/>
                                          </p:stCondLst>
                                        </p:cTn>
                                        <p:tgtEl>
                                          <p:spTgt spid="18"/>
                                        </p:tgtEl>
                                        <p:attrNameLst>
                                          <p:attrName>style.visibility</p:attrName>
                                        </p:attrNameLst>
                                      </p:cBhvr>
                                      <p:to>
                                        <p:strVal val="visible"/>
                                      </p:to>
                                    </p:set>
                                    <p:animEffect filter="wipe(left)" transition="in">
                                      <p:cBhvr>
                                        <p:cTn dur="1800" id="67"/>
                                        <p:tgtEl>
                                          <p:spTgt spid="18"/>
                                        </p:tgtEl>
                                      </p:cBhvr>
                                    </p:animEffect>
                                  </p:childTnLst>
                                </p:cTn>
                              </p:par>
                            </p:childTnLst>
                          </p:cTn>
                        </p:par>
                        <p:par>
                          <p:cTn fill="hold" id="68" nodeType="afterGroup">
                            <p:stCondLst>
                              <p:cond delay="9000"/>
                            </p:stCondLst>
                            <p:childTnLst>
                              <p:par>
                                <p:cTn fill="hold" id="69" nodeType="afterEffect" presetClass="entr" presetID="53" presetSubtype="0">
                                  <p:stCondLst>
                                    <p:cond delay="0"/>
                                  </p:stCondLst>
                                  <p:childTnLst>
                                    <p:set>
                                      <p:cBhvr>
                                        <p:cTn dur="1" fill="hold" id="70">
                                          <p:stCondLst>
                                            <p:cond delay="0"/>
                                          </p:stCondLst>
                                        </p:cTn>
                                        <p:tgtEl>
                                          <p:spTgt spid="22"/>
                                        </p:tgtEl>
                                        <p:attrNameLst>
                                          <p:attrName>style.visibility</p:attrName>
                                        </p:attrNameLst>
                                      </p:cBhvr>
                                      <p:to>
                                        <p:strVal val="visible"/>
                                      </p:to>
                                    </p:set>
                                    <p:anim calcmode="lin" valueType="num">
                                      <p:cBhvr>
                                        <p:cTn dur="500" fill="hold" id="71"/>
                                        <p:tgtEl>
                                          <p:spTgt spid="22"/>
                                        </p:tgtEl>
                                        <p:attrNameLst>
                                          <p:attrName>ppt_w</p:attrName>
                                        </p:attrNameLst>
                                      </p:cBhvr>
                                      <p:tavLst>
                                        <p:tav tm="0">
                                          <p:val>
                                            <p:fltVal val="0"/>
                                          </p:val>
                                        </p:tav>
                                        <p:tav tm="100000">
                                          <p:val>
                                            <p:strVal val="#ppt_w"/>
                                          </p:val>
                                        </p:tav>
                                      </p:tavLst>
                                    </p:anim>
                                    <p:anim calcmode="lin" valueType="num">
                                      <p:cBhvr>
                                        <p:cTn dur="500" fill="hold" id="72"/>
                                        <p:tgtEl>
                                          <p:spTgt spid="22"/>
                                        </p:tgtEl>
                                        <p:attrNameLst>
                                          <p:attrName>ppt_h</p:attrName>
                                        </p:attrNameLst>
                                      </p:cBhvr>
                                      <p:tavLst>
                                        <p:tav tm="0">
                                          <p:val>
                                            <p:fltVal val="0"/>
                                          </p:val>
                                        </p:tav>
                                        <p:tav tm="100000">
                                          <p:val>
                                            <p:strVal val="#ppt_h"/>
                                          </p:val>
                                        </p:tav>
                                      </p:tavLst>
                                    </p:anim>
                                    <p:animEffect filter="fade" transition="in">
                                      <p:cBhvr>
                                        <p:cTn dur="500" id="73"/>
                                        <p:tgtEl>
                                          <p:spTgt spid="22"/>
                                        </p:tgtEl>
                                      </p:cBhvr>
                                    </p:animEffect>
                                    <p:anim calcmode="lin" valueType="num">
                                      <p:cBhvr>
                                        <p:cTn dur="500" fill="hold" id="74"/>
                                        <p:tgtEl>
                                          <p:spTgt spid="22"/>
                                        </p:tgtEl>
                                        <p:attrNameLst>
                                          <p:attrName>ppt_x</p:attrName>
                                        </p:attrNameLst>
                                      </p:cBhvr>
                                      <p:tavLst>
                                        <p:tav tm="0">
                                          <p:val>
                                            <p:fltVal val="0.5"/>
                                          </p:val>
                                        </p:tav>
                                        <p:tav tm="100000">
                                          <p:val>
                                            <p:strVal val="#ppt_x"/>
                                          </p:val>
                                        </p:tav>
                                      </p:tavLst>
                                    </p:anim>
                                    <p:anim calcmode="lin" valueType="num">
                                      <p:cBhvr>
                                        <p:cTn dur="500" fill="hold" id="75"/>
                                        <p:tgtEl>
                                          <p:spTgt spid="22"/>
                                        </p:tgtEl>
                                        <p:attrNameLst>
                                          <p:attrName>ppt_y</p:attrName>
                                        </p:attrNameLst>
                                      </p:cBhvr>
                                      <p:tavLst>
                                        <p:tav tm="0">
                                          <p:val>
                                            <p:fltVal val="0.5"/>
                                          </p:val>
                                        </p:tav>
                                        <p:tav tm="100000">
                                          <p:val>
                                            <p:strVal val="#ppt_y"/>
                                          </p:val>
                                        </p:tav>
                                      </p:tavLst>
                                    </p:anim>
                                  </p:childTnLst>
                                </p:cTn>
                              </p:par>
                              <p:par>
                                <p:cTn fill="hold" id="76" nodeType="withEffect" presetClass="emph" presetID="8" presetSubtype="0">
                                  <p:stCondLst>
                                    <p:cond delay="0"/>
                                  </p:stCondLst>
                                  <p:childTnLst>
                                    <p:animRot by="21600000">
                                      <p:cBhvr>
                                        <p:cTn dur="500" fill="hold" id="77"/>
                                        <p:tgtEl>
                                          <p:spTgt spid="22"/>
                                        </p:tgtEl>
                                        <p:attrNameLst>
                                          <p:attrName>r</p:attrName>
                                        </p:attrNameLst>
                                      </p:cBhvr>
                                    </p:animRot>
                                  </p:childTnLst>
                                </p:cTn>
                              </p:par>
                              <p:par>
                                <p:cTn fill="hold" grpId="0" id="78" nodeType="withEffect" presetClass="entr" presetID="10" presetSubtype="0">
                                  <p:stCondLst>
                                    <p:cond delay="0"/>
                                  </p:stCondLst>
                                  <p:childTnLst>
                                    <p:set>
                                      <p:cBhvr>
                                        <p:cTn dur="1" fill="hold" id="79">
                                          <p:stCondLst>
                                            <p:cond delay="0"/>
                                          </p:stCondLst>
                                        </p:cTn>
                                        <p:tgtEl>
                                          <p:spTgt spid="26"/>
                                        </p:tgtEl>
                                        <p:attrNameLst>
                                          <p:attrName>style.visibility</p:attrName>
                                        </p:attrNameLst>
                                      </p:cBhvr>
                                      <p:to>
                                        <p:strVal val="visible"/>
                                      </p:to>
                                    </p:set>
                                    <p:animEffect filter="fade" transition="in">
                                      <p:cBhvr>
                                        <p:cTn dur="500" id="80"/>
                                        <p:tgtEl>
                                          <p:spTgt spid="26"/>
                                        </p:tgtEl>
                                      </p:cBhvr>
                                    </p:animEffect>
                                  </p:childTnLst>
                                </p:cTn>
                              </p:par>
                            </p:childTnLst>
                          </p:cTn>
                        </p:par>
                        <p:par>
                          <p:cTn fill="hold" id="81" nodeType="afterGroup">
                            <p:stCondLst>
                              <p:cond delay="9500"/>
                            </p:stCondLst>
                            <p:childTnLst>
                              <p:par>
                                <p:cTn fill="hold" grpId="0" id="82" nodeType="afterEffect" presetClass="entr" presetID="10" presetSubtype="0">
                                  <p:stCondLst>
                                    <p:cond delay="0"/>
                                  </p:stCondLst>
                                  <p:childTnLst>
                                    <p:set>
                                      <p:cBhvr>
                                        <p:cTn dur="1" fill="hold" id="83">
                                          <p:stCondLst>
                                            <p:cond delay="0"/>
                                          </p:stCondLst>
                                        </p:cTn>
                                        <p:tgtEl>
                                          <p:spTgt spid="27"/>
                                        </p:tgtEl>
                                        <p:attrNameLst>
                                          <p:attrName>style.visibility</p:attrName>
                                        </p:attrNameLst>
                                      </p:cBhvr>
                                      <p:to>
                                        <p:strVal val="visible"/>
                                      </p:to>
                                    </p:set>
                                    <p:animEffect filter="fade" transition="in">
                                      <p:cBhvr>
                                        <p:cTn dur="500" id="84"/>
                                        <p:tgtEl>
                                          <p:spTgt spid="27"/>
                                        </p:tgtEl>
                                      </p:cBhvr>
                                    </p:animEffect>
                                  </p:childTnLst>
                                </p:cTn>
                              </p:par>
                            </p:childTnLst>
                          </p:cTn>
                        </p:par>
                        <p:par>
                          <p:cTn fill="hold" id="85" nodeType="afterGroup">
                            <p:stCondLst>
                              <p:cond delay="10000"/>
                            </p:stCondLst>
                            <p:childTnLst>
                              <p:par>
                                <p:cTn fill="hold" grpId="0" id="86" nodeType="afterEffect" presetClass="entr" presetID="22" presetSubtype="8">
                                  <p:stCondLst>
                                    <p:cond delay="0"/>
                                  </p:stCondLst>
                                  <p:childTnLst>
                                    <p:set>
                                      <p:cBhvr>
                                        <p:cTn dur="1" fill="hold" id="87">
                                          <p:stCondLst>
                                            <p:cond delay="0"/>
                                          </p:stCondLst>
                                        </p:cTn>
                                        <p:tgtEl>
                                          <p:spTgt spid="25"/>
                                        </p:tgtEl>
                                        <p:attrNameLst>
                                          <p:attrName>style.visibility</p:attrName>
                                        </p:attrNameLst>
                                      </p:cBhvr>
                                      <p:to>
                                        <p:strVal val="visible"/>
                                      </p:to>
                                    </p:set>
                                    <p:animEffect filter="wipe(left)" transition="in">
                                      <p:cBhvr>
                                        <p:cTn dur="1800" id="8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3"/>
      <p:bldP grpId="0" spid="14"/>
      <p:bldP grpId="0" spid="18"/>
      <p:bldP grpId="0" spid="19"/>
      <p:bldP grpId="0" spid="20"/>
      <p:bldP grpId="0" spid="21"/>
      <p:bldP grpId="0" spid="25"/>
      <p:bldP grpId="0" spid="26"/>
      <p:bldP grpId="0" spid="27"/>
    </p:bldLst>
  </p:timing>
</p:sld>
</file>

<file path=ppt/slides/slide7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264175" y="2793020"/>
            <a:ext cx="7774821"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7 : 侵权责任</a:t>
            </a:r>
          </a:p>
        </p:txBody>
      </p:sp>
    </p:spTree>
    <p:extLst>
      <p:ext uri="{BB962C8B-B14F-4D97-AF65-F5344CB8AC3E}">
        <p14:creationId val="38324669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7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C50C6463-8971-4D1F-A585-0B11E7AE9EA1}"/>
              </a:ext>
            </a:extLst>
          </p:cNvPr>
          <p:cNvGrpSpPr/>
          <p:nvPr/>
        </p:nvGrpSpPr>
        <p:grpSpPr>
          <a:xfrm>
            <a:off x="6096000" y="2864857"/>
            <a:ext cx="2113690" cy="495316"/>
            <a:chOff x="810997" y="5404174"/>
            <a:chExt cx="6000444" cy="495316"/>
          </a:xfrm>
        </p:grpSpPr>
        <p:sp>
          <p:nvSpPr>
            <p:cNvPr id="4" name="TextBox 14">
              <a:extLst>
                <a:ext uri="{FF2B5EF4-FFF2-40B4-BE49-F238E27FC236}">
                  <a16:creationId xmlns:a16="http://schemas.microsoft.com/office/drawing/2014/main" id="{77091290-D4BA-4B3D-BF49-4AEA7B7E1031}"/>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5" name="矩形 4">
              <a:extLst>
                <a:ext uri="{FF2B5EF4-FFF2-40B4-BE49-F238E27FC236}">
                  <a16:creationId xmlns:a16="http://schemas.microsoft.com/office/drawing/2014/main" id="{9B61F382-37EA-4C1F-AAB6-6FC2619F0324}"/>
                </a:ext>
              </a:extLst>
            </p:cNvPr>
            <p:cNvSpPr/>
            <p:nvPr/>
          </p:nvSpPr>
          <p:spPr>
            <a:xfrm>
              <a:off x="980126"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FFFF"/>
                  </a:solidFill>
                  <a:effectLst/>
                  <a:uLnTx/>
                  <a:uFillTx/>
                  <a:cs typeface="+mn-ea"/>
                  <a:sym typeface="+mn-lt"/>
                </a:rPr>
                <a:t>共10章</a:t>
              </a:r>
            </a:p>
          </p:txBody>
        </p:sp>
      </p:grpSp>
      <p:grpSp>
        <p:nvGrpSpPr>
          <p:cNvPr id="6" name="组合 5">
            <a:extLst>
              <a:ext uri="{FF2B5EF4-FFF2-40B4-BE49-F238E27FC236}">
                <a16:creationId xmlns:a16="http://schemas.microsoft.com/office/drawing/2014/main" id="{27AC592C-E1CE-4619-8854-2D9EA363B374}"/>
              </a:ext>
            </a:extLst>
          </p:cNvPr>
          <p:cNvGrpSpPr/>
          <p:nvPr/>
        </p:nvGrpSpPr>
        <p:grpSpPr>
          <a:xfrm>
            <a:off x="8347713" y="2864857"/>
            <a:ext cx="2113690" cy="495316"/>
            <a:chOff x="810997" y="5404174"/>
            <a:chExt cx="6000444" cy="495316"/>
          </a:xfrm>
        </p:grpSpPr>
        <p:sp>
          <p:nvSpPr>
            <p:cNvPr id="7" name="TextBox 14">
              <a:extLst>
                <a:ext uri="{FF2B5EF4-FFF2-40B4-BE49-F238E27FC236}">
                  <a16:creationId xmlns:a16="http://schemas.microsoft.com/office/drawing/2014/main" id="{D950759F-4B86-4454-8D38-80C560E84965}"/>
                </a:ext>
              </a:extLst>
            </p:cNvPr>
            <p:cNvSpPr txBox="1"/>
            <p:nvPr/>
          </p:nvSpPr>
          <p:spPr>
            <a:xfrm>
              <a:off x="810997" y="5404174"/>
              <a:ext cx="6000444" cy="495316"/>
            </a:xfrm>
            <a:prstGeom prst="roundRect">
              <a:avLst>
                <a:gd fmla="val 50000" name="adj"/>
              </a:avLst>
            </a:prstGeom>
            <a:gradFill>
              <a:gsLst>
                <a:gs pos="0">
                  <a:srgbClr val="BC0000"/>
                </a:gs>
                <a:gs pos="48000">
                  <a:srgbClr val="BC0000">
                    <a:lumMod val="97000"/>
                    <a:lumOff val="3000"/>
                  </a:srgbClr>
                </a:gs>
                <a:gs pos="100000">
                  <a:srgbClr val="BC0000">
                    <a:lumMod val="60000"/>
                    <a:lumOff val="40000"/>
                  </a:srgbClr>
                </a:gs>
              </a:gsLst>
              <a:lin ang="16200000" scaled="1"/>
            </a:gradFill>
            <a:ln cap="flat" w="19050">
              <a:solidFill>
                <a:srgbClr val="FFFFFF"/>
              </a:solidFill>
              <a:prstDash val="solid"/>
              <a:miter lim="800000"/>
            </a:ln>
            <a:effectLst>
              <a:outerShdw algn="ctr" blurRad="63500" rotWithShape="0" sx="102000" sy="102000">
                <a:prstClr val="black">
                  <a:alpha val="40000"/>
                </a:prstClr>
              </a:outerShdw>
            </a:effectLst>
          </p:spPr>
          <p:txBody>
            <a:bodyPr anchor="t" anchorCtr="0" bIns="45702" compatLnSpc="1" forceAA="0" fromWordArt="0" horzOverflow="overflow" lIns="91404" numCol="1" rIns="91404" rot="0" rtlCol="0" spcCol="0" spcFirstLastPara="0" tIns="45702" vert="horz" vertOverflow="overflow" wrap="square">
              <a:noAutofit/>
            </a:bodyPr>
            <a:lstStyle>
              <a:defPPr>
                <a:defRPr lang="zh-CN"/>
              </a:defPPr>
              <a:lvl1pPr>
                <a:defRPr>
                  <a:latin typeface="+mn-lt"/>
                  <a:ea typeface="+mn-ea"/>
                  <a:cs typeface="+mn-ea"/>
                </a:defRPr>
              </a:lvl1pPr>
            </a:lstStyle>
            <a:p>
              <a:pPr algn="ctr" defTabSz="914034" eaLnBrk="0" fontAlgn="base" hangingPunct="0"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srgbClr val="FFFFFF"/>
                  </a:solidFill>
                  <a:effectLst/>
                  <a:uLnTx/>
                  <a:uFillTx/>
                  <a:sym typeface="+mn-lt"/>
                </a:rPr>
                <a:t> </a:t>
              </a:r>
            </a:p>
          </p:txBody>
        </p:sp>
        <p:sp>
          <p:nvSpPr>
            <p:cNvPr id="8" name="矩形 7">
              <a:extLst>
                <a:ext uri="{FF2B5EF4-FFF2-40B4-BE49-F238E27FC236}">
                  <a16:creationId xmlns:a16="http://schemas.microsoft.com/office/drawing/2014/main" id="{873FF073-DCED-4085-8EF1-1EBD54BD598D}"/>
                </a:ext>
              </a:extLst>
            </p:cNvPr>
            <p:cNvSpPr/>
            <p:nvPr/>
          </p:nvSpPr>
          <p:spPr>
            <a:xfrm>
              <a:off x="980128" y="5411578"/>
              <a:ext cx="5662184" cy="457200"/>
            </a:xfrm>
            <a:prstGeom prst="rect">
              <a:avLst/>
            </a:prstGeom>
          </p:spPr>
          <p:txBody>
            <a:bodyPr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FFFF00"/>
                  </a:solidFill>
                  <a:effectLst/>
                  <a:uLnTx/>
                  <a:uFillTx/>
                  <a:cs typeface="+mn-ea"/>
                  <a:sym typeface="+mn-lt"/>
                </a:rPr>
                <a:t>95条</a:t>
              </a:r>
            </a:p>
          </p:txBody>
        </p:sp>
      </p:grpSp>
      <p:sp>
        <p:nvSpPr>
          <p:cNvPr id="9" name="矩形: 圆角 8">
            <a:extLst>
              <a:ext uri="{FF2B5EF4-FFF2-40B4-BE49-F238E27FC236}">
                <a16:creationId xmlns:a16="http://schemas.microsoft.com/office/drawing/2014/main" id="{1E8D950B-EC8C-4C26-A1C9-9A8E1B34D088}"/>
              </a:ext>
            </a:extLst>
          </p:cNvPr>
          <p:cNvSpPr/>
          <p:nvPr/>
        </p:nvSpPr>
        <p:spPr>
          <a:xfrm>
            <a:off x="5020962" y="3635433"/>
            <a:ext cx="6612036" cy="2683092"/>
          </a:xfrm>
          <a:prstGeom prst="roundRect">
            <a:avLst>
              <a:gd fmla="val 2186" name="adj"/>
            </a:avLst>
          </a:prstGeom>
          <a:noFill/>
          <a:ln algn="ctr" cap="flat" cmpd="sng" w="9525">
            <a:solidFill>
              <a:srgbClr val="E7E6E6">
                <a:lumMod val="50000"/>
              </a:srgbClr>
            </a:solidFill>
            <a:prstDash val="lgDash"/>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文本占位符 1">
            <a:extLst>
              <a:ext uri="{FF2B5EF4-FFF2-40B4-BE49-F238E27FC236}">
                <a16:creationId xmlns:a16="http://schemas.microsoft.com/office/drawing/2014/main" id="{48FB1828-C966-4D04-B71D-8CA151EFACD8}"/>
              </a:ext>
            </a:extLst>
          </p:cNvPr>
          <p:cNvSpPr txBox="1"/>
          <p:nvPr/>
        </p:nvSpPr>
        <p:spPr>
          <a:xfrm>
            <a:off x="5305686" y="3871978"/>
            <a:ext cx="6148004" cy="244654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侵权责任是民事主体侵害他人权益应当承担的法律后果。2009年第十一届全国人大常委会第十二次会议通过了侵权责任法。</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侵权责任法实施以来，在保护民事主体的合法权益、预防和制裁侵权行为方面发挥了重要作用。</a:t>
            </a:r>
          </a:p>
          <a:p>
            <a:pPr algn="l" defTabSz="914400" eaLnBrk="1" fontAlgn="auto" hangingPunct="1" indent="-228600" latinLnBrk="0" lvl="0" marL="228600" marR="0" rtl="0">
              <a:lnSpc>
                <a:spcPts val="2200"/>
              </a:lnSpc>
              <a:spcBef>
                <a:spcPts val="1000"/>
              </a:spcBef>
              <a:spcAft>
                <a:spcPct val="0"/>
              </a:spcAft>
              <a:buClrTx/>
              <a:buSzTx/>
              <a:buFont charset="2" panose="05000000000000000000" pitchFamily="2" typeface="Wingdings"/>
              <a:buChar char="l"/>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第七编“侵权责任”在总结实践经验的基础上，针对侵权领域出现的新情况，吸收借鉴司法解释的有关规定，对侵权责任制度作了必要的补充和完善。</a:t>
            </a:r>
          </a:p>
        </p:txBody>
      </p:sp>
      <p:sp>
        <p:nvSpPr>
          <p:cNvPr id="11" name="矩形 10">
            <a:extLst>
              <a:ext uri="{FF2B5EF4-FFF2-40B4-BE49-F238E27FC236}">
                <a16:creationId xmlns:a16="http://schemas.microsoft.com/office/drawing/2014/main" id="{580D4B39-D824-4E94-B62E-909522683847}"/>
              </a:ext>
            </a:extLst>
          </p:cNvPr>
          <p:cNvSpPr/>
          <p:nvPr/>
        </p:nvSpPr>
        <p:spPr>
          <a:xfrm>
            <a:off x="6538850" y="1541822"/>
            <a:ext cx="3404133" cy="1053190"/>
          </a:xfrm>
          <a:prstGeom prst="rect">
            <a:avLst/>
          </a:prstGeom>
          <a:noFill/>
          <a:ln algn="ctr" cap="flat" cmpd="sng" w="57150">
            <a:solidFill>
              <a:srgbClr val="C00000"/>
            </a:solidFill>
            <a:prstDash val="solid"/>
          </a:ln>
          <a:effectLst>
            <a:outerShdw blurRad="40000" dir="5400000" dist="23000" rotWithShape="0">
              <a:srgbClr val="000000">
                <a:alpha val="35000"/>
              </a:srgb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cs typeface="+mn-ea"/>
              <a:sym typeface="+mn-lt"/>
            </a:endParaRPr>
          </a:p>
        </p:txBody>
      </p:sp>
      <p:sp>
        <p:nvSpPr>
          <p:cNvPr id="12" name="TextBox 20">
            <a:extLst>
              <a:ext uri="{FF2B5EF4-FFF2-40B4-BE49-F238E27FC236}">
                <a16:creationId xmlns:a16="http://schemas.microsoft.com/office/drawing/2014/main" id="{2AD8689C-F20C-4BFC-8832-6441A5023FBF}"/>
              </a:ext>
            </a:extLst>
          </p:cNvPr>
          <p:cNvSpPr txBox="1"/>
          <p:nvPr/>
        </p:nvSpPr>
        <p:spPr>
          <a:xfrm>
            <a:off x="6618552" y="1622696"/>
            <a:ext cx="3244729" cy="762000"/>
          </a:xfrm>
          <a:prstGeom prst="rect">
            <a:avLst/>
          </a:prstGeom>
          <a:noFill/>
        </p:spPr>
        <p:txBody>
          <a:bodyPr rtlCol="0" wrap="square">
            <a:spAutoFit/>
          </a:bodyPr>
          <a:lstStyle>
            <a:defPPr>
              <a:defRPr lang="zh-CN"/>
            </a:defPPr>
            <a:lvl1pPr>
              <a:defRPr b="1" sz="5400">
                <a:solidFill>
                  <a:srgbClr val="C00000"/>
                </a:solidFill>
                <a:latin typeface="微软雅黑"/>
                <a:ea typeface="微软雅黑"/>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typeface="+mn-lt"/>
                <a:ea typeface="+mn-ea"/>
                <a:cs typeface="+mn-ea"/>
                <a:sym typeface="+mn-lt"/>
              </a:rPr>
              <a:t>侵权责任</a:t>
            </a:r>
          </a:p>
        </p:txBody>
      </p:sp>
      <p:pic>
        <p:nvPicPr>
          <p:cNvPr id="14" name="图片 13">
            <a:extLst>
              <a:ext uri="{FF2B5EF4-FFF2-40B4-BE49-F238E27FC236}">
                <a16:creationId xmlns:a16="http://schemas.microsoft.com/office/drawing/2014/main" id="{CE00EB8F-7F53-4A0B-B601-4D910011B87D}"/>
              </a:ext>
            </a:extLst>
          </p:cNvPr>
          <p:cNvPicPr>
            <a:picLocks noChangeAspect="1"/>
          </p:cNvPicPr>
          <p:nvPr/>
        </p:nvPicPr>
        <p:blipFill>
          <a:blip r:embed="rId2">
            <a:extLst>
              <a:ext uri="{28A0092B-C50C-407E-A947-70E740481C1C}">
                <a14:useLocalDpi val="0"/>
              </a:ext>
            </a:extLst>
          </a:blip>
          <a:stretch>
            <a:fillRect/>
          </a:stretch>
        </p:blipFill>
        <p:spPr>
          <a:xfrm>
            <a:off x="466324" y="1763887"/>
            <a:ext cx="4554638" cy="4554638"/>
          </a:xfrm>
          <a:prstGeom prst="rect">
            <a:avLst/>
          </a:prstGeom>
        </p:spPr>
      </p:pic>
    </p:spTree>
    <p:extLst>
      <p:ext uri="{BB962C8B-B14F-4D97-AF65-F5344CB8AC3E}">
        <p14:creationId val="369849178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12"/>
                                        </p:tgtEl>
                                        <p:attrNameLst>
                                          <p:attrName>style.visibility</p:attrName>
                                        </p:attrNameLst>
                                      </p:cBhvr>
                                      <p:to>
                                        <p:strVal val="visible"/>
                                      </p:to>
                                    </p:set>
                                    <p:anim by="(-#ppt_w*2)" calcmode="lin" valueType="num">
                                      <p:cBhvr rctx="PPT">
                                        <p:cTn autoRev="1" dur="300" fill="hold" id="11">
                                          <p:stCondLst>
                                            <p:cond delay="0"/>
                                          </p:stCondLst>
                                        </p:cTn>
                                        <p:tgtEl>
                                          <p:spTgt spid="12"/>
                                        </p:tgtEl>
                                        <p:attrNameLst>
                                          <p:attrName>ppt_w</p:attrName>
                                        </p:attrNameLst>
                                      </p:cBhvr>
                                    </p:anim>
                                    <p:anim by="(#ppt_w*0.50)" calcmode="lin" valueType="num">
                                      <p:cBhvr>
                                        <p:cTn autoRev="1" decel="50000" dur="300" fill="hold" id="12">
                                          <p:stCondLst>
                                            <p:cond delay="0"/>
                                          </p:stCondLst>
                                        </p:cTn>
                                        <p:tgtEl>
                                          <p:spTgt spid="12"/>
                                        </p:tgtEl>
                                        <p:attrNameLst>
                                          <p:attrName>ppt_x</p:attrName>
                                        </p:attrNameLst>
                                      </p:cBhvr>
                                    </p:anim>
                                    <p:anim calcmode="lin" from="(-#ppt_h/2)" to="(#ppt_y)" valueType="num">
                                      <p:cBhvr>
                                        <p:cTn dur="600" fill="hold" id="13">
                                          <p:stCondLst>
                                            <p:cond delay="0"/>
                                          </p:stCondLst>
                                        </p:cTn>
                                        <p:tgtEl>
                                          <p:spTgt spid="12"/>
                                        </p:tgtEl>
                                        <p:attrNameLst>
                                          <p:attrName>ppt_y</p:attrName>
                                        </p:attrNameLst>
                                      </p:cBhvr>
                                    </p:anim>
                                    <p:animRot by="21600000">
                                      <p:cBhvr>
                                        <p:cTn dur="600" fill="hold" id="14">
                                          <p:stCondLst>
                                            <p:cond delay="0"/>
                                          </p:stCondLst>
                                        </p:cTn>
                                        <p:tgtEl>
                                          <p:spTgt spid="12"/>
                                        </p:tgtEl>
                                        <p:attrNameLst>
                                          <p:attrName>r</p:attrName>
                                        </p:attrNameLst>
                                      </p:cBhvr>
                                    </p:animRot>
                                  </p:childTnLst>
                                </p:cTn>
                              </p:par>
                            </p:childTnLst>
                          </p:cTn>
                        </p:par>
                        <p:par>
                          <p:cTn fill="hold" id="15" nodeType="afterGroup">
                            <p:stCondLst>
                              <p:cond delay="1100"/>
                            </p:stCondLst>
                            <p:childTnLst>
                              <p:par>
                                <p:cTn fill="hold" id="16" nodeType="afterEffect" presetClass="entr" presetID="23" presetSubtype="16">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childTnLst>
                                </p:cTn>
                              </p:par>
                              <p:par>
                                <p:cTn fill="hold" id="20" nodeType="withEffect" presetClass="entr" presetID="23" presetSubtype="16">
                                  <p:stCondLst>
                                    <p:cond delay="1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childTnLst>
                                </p:cTn>
                              </p:par>
                            </p:childTnLst>
                          </p:cTn>
                        </p:par>
                        <p:par>
                          <p:cTn fill="hold" id="24" nodeType="afterGroup">
                            <p:stCondLst>
                              <p:cond delay="1700"/>
                            </p:stCondLst>
                            <p:childTnLst>
                              <p:par>
                                <p:cTn fill="hold" grpId="0"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wipe(up)" transition="in">
                                      <p:cBhvr>
                                        <p:cTn dur="500" id="30"/>
                                        <p:tgtEl>
                                          <p:spTgt spid="10"/>
                                        </p:tgtEl>
                                      </p:cBhvr>
                                    </p:animEffect>
                                  </p:childTnLst>
                                </p:cTn>
                              </p:par>
                            </p:childTnLst>
                          </p:cTn>
                        </p:par>
                        <p:par>
                          <p:cTn fill="hold" id="31" nodeType="afterGroup">
                            <p:stCondLst>
                              <p:cond delay="2200"/>
                            </p:stCondLst>
                            <p:childTnLst>
                              <p:par>
                                <p:cTn fill="hold" id="32" nodeType="afterEffect" presetClass="entr" presetID="31" presetSubtype="0">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p:cTn dur="1000" fill="hold" id="34"/>
                                        <p:tgtEl>
                                          <p:spTgt spid="14"/>
                                        </p:tgtEl>
                                        <p:attrNameLst>
                                          <p:attrName>ppt_w</p:attrName>
                                        </p:attrNameLst>
                                      </p:cBhvr>
                                      <p:tavLst>
                                        <p:tav tm="0">
                                          <p:val>
                                            <p:fltVal val="0"/>
                                          </p:val>
                                        </p:tav>
                                        <p:tav tm="100000">
                                          <p:val>
                                            <p:strVal val="#ppt_w"/>
                                          </p:val>
                                        </p:tav>
                                      </p:tavLst>
                                    </p:anim>
                                    <p:anim calcmode="lin" valueType="num">
                                      <p:cBhvr>
                                        <p:cTn dur="1000" fill="hold" id="35"/>
                                        <p:tgtEl>
                                          <p:spTgt spid="14"/>
                                        </p:tgtEl>
                                        <p:attrNameLst>
                                          <p:attrName>ppt_h</p:attrName>
                                        </p:attrNameLst>
                                      </p:cBhvr>
                                      <p:tavLst>
                                        <p:tav tm="0">
                                          <p:val>
                                            <p:fltVal val="0"/>
                                          </p:val>
                                        </p:tav>
                                        <p:tav tm="100000">
                                          <p:val>
                                            <p:strVal val="#ppt_h"/>
                                          </p:val>
                                        </p:tav>
                                      </p:tavLst>
                                    </p:anim>
                                    <p:anim calcmode="lin" valueType="num">
                                      <p:cBhvr>
                                        <p:cTn dur="1000" fill="hold" id="36"/>
                                        <p:tgtEl>
                                          <p:spTgt spid="14"/>
                                        </p:tgtEl>
                                        <p:attrNameLst>
                                          <p:attrName>style.rotation</p:attrName>
                                        </p:attrNameLst>
                                      </p:cBhvr>
                                      <p:tavLst>
                                        <p:tav tm="0">
                                          <p:val>
                                            <p:fltVal val="90"/>
                                          </p:val>
                                        </p:tav>
                                        <p:tav tm="100000">
                                          <p:val>
                                            <p:fltVal val="0"/>
                                          </p:val>
                                        </p:tav>
                                      </p:tavLst>
                                    </p:anim>
                                    <p:animEffect filter="fade" transition="in">
                                      <p:cBhvr>
                                        <p:cTn dur="1000" id="3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7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36">
            <a:extLst>
              <a:ext uri="{FF2B5EF4-FFF2-40B4-BE49-F238E27FC236}">
                <a16:creationId xmlns:a16="http://schemas.microsoft.com/office/drawing/2014/main" id="{F9552164-FFA1-4F62-8563-C4119D1C8730}"/>
              </a:ext>
            </a:extLst>
          </p:cNvPr>
          <p:cNvSpPr/>
          <p:nvPr/>
        </p:nvSpPr>
        <p:spPr>
          <a:xfrm>
            <a:off x="763105" y="1659996"/>
            <a:ext cx="10591659" cy="707887"/>
          </a:xfrm>
          <a:prstGeom prst="roundRect">
            <a:avLst>
              <a:gd fmla="val 3955" name="adj"/>
            </a:avLst>
          </a:prstGeom>
          <a:solidFill>
            <a:srgbClr val="C00000"/>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4" name="矩形 3">
            <a:extLst>
              <a:ext uri="{FF2B5EF4-FFF2-40B4-BE49-F238E27FC236}">
                <a16:creationId xmlns:a16="http://schemas.microsoft.com/office/drawing/2014/main" id="{8DE879C7-1A29-4934-A5DE-F0BD68F4E3C6}"/>
              </a:ext>
            </a:extLst>
          </p:cNvPr>
          <p:cNvSpPr>
            <a:spLocks noChangeArrowheads="1"/>
          </p:cNvSpPr>
          <p:nvPr/>
        </p:nvSpPr>
        <p:spPr bwMode="auto">
          <a:xfrm>
            <a:off x="1001558" y="1710254"/>
            <a:ext cx="10067446"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第七编第一章规定了侵权责任的归责原则、多数人侵权的责任承担、侵权责任的减轻或者免除等一般规则。并在现行侵权责任法的基础上作了进一步的完善</a:t>
            </a:r>
          </a:p>
        </p:txBody>
      </p:sp>
      <p:grpSp>
        <p:nvGrpSpPr>
          <p:cNvPr id="5" name="组合 4">
            <a:extLst>
              <a:ext uri="{FF2B5EF4-FFF2-40B4-BE49-F238E27FC236}">
                <a16:creationId xmlns:a16="http://schemas.microsoft.com/office/drawing/2014/main" id="{46892BAE-3494-4631-B157-0820A4BBFE6C}"/>
              </a:ext>
            </a:extLst>
          </p:cNvPr>
          <p:cNvGrpSpPr/>
          <p:nvPr/>
        </p:nvGrpSpPr>
        <p:grpSpPr>
          <a:xfrm>
            <a:off x="1694805" y="2980603"/>
            <a:ext cx="3900751" cy="462260"/>
            <a:chOff x="946882" y="2593733"/>
            <a:chExt cx="2416674" cy="417585"/>
          </a:xfrm>
          <a:solidFill>
            <a:srgbClr val="C00000"/>
          </a:solidFill>
        </p:grpSpPr>
        <p:sp>
          <p:nvSpPr>
            <p:cNvPr id="6" name="圆角矩形 6">
              <a:extLst>
                <a:ext uri="{FF2B5EF4-FFF2-40B4-BE49-F238E27FC236}">
                  <a16:creationId xmlns:a16="http://schemas.microsoft.com/office/drawing/2014/main" id="{35D10AAD-6C81-45C9-B2AB-AE38A109567A}"/>
                </a:ext>
              </a:extLst>
            </p:cNvPr>
            <p:cNvSpPr/>
            <p:nvPr/>
          </p:nvSpPr>
          <p:spPr bwMode="auto">
            <a:xfrm>
              <a:off x="1037992" y="2608186"/>
              <a:ext cx="2234454" cy="403132"/>
            </a:xfrm>
            <a:prstGeom prst="roundRect">
              <a:avLst>
                <a:gd fmla="val 50000" name="adj"/>
              </a:avLst>
            </a:prstGeom>
            <a:grp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cs typeface="+mn-ea"/>
                <a:sym typeface="+mn-lt"/>
              </a:endParaRPr>
            </a:p>
          </p:txBody>
        </p:sp>
        <p:sp>
          <p:nvSpPr>
            <p:cNvPr id="7" name="文本框 8">
              <a:extLst>
                <a:ext uri="{FF2B5EF4-FFF2-40B4-BE49-F238E27FC236}">
                  <a16:creationId xmlns:a16="http://schemas.microsoft.com/office/drawing/2014/main" id="{97C46CE1-D08B-4AAB-B743-2E94FD7F8F6E}"/>
                </a:ext>
              </a:extLst>
            </p:cNvPr>
            <p:cNvSpPr txBox="1"/>
            <p:nvPr/>
          </p:nvSpPr>
          <p:spPr>
            <a:xfrm>
              <a:off x="946882" y="2593733"/>
              <a:ext cx="2416674" cy="385436"/>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rgbClr val="FFFFFF"/>
                  </a:solidFill>
                  <a:effectLst/>
                  <a:uLnTx/>
                  <a:uFillTx/>
                  <a:cs typeface="+mn-ea"/>
                  <a:sym typeface="+mn-lt"/>
                </a:rPr>
                <a:t>一是确立“自甘风险”规则</a:t>
              </a:r>
            </a:p>
          </p:txBody>
        </p:sp>
      </p:grpSp>
      <p:sp>
        <p:nvSpPr>
          <p:cNvPr id="8" name="矩形 7">
            <a:extLst>
              <a:ext uri="{FF2B5EF4-FFF2-40B4-BE49-F238E27FC236}">
                <a16:creationId xmlns:a16="http://schemas.microsoft.com/office/drawing/2014/main" id="{C9010734-9E8E-4202-935B-E61552FFC9FF}"/>
              </a:ext>
            </a:extLst>
          </p:cNvPr>
          <p:cNvSpPr/>
          <p:nvPr/>
        </p:nvSpPr>
        <p:spPr>
          <a:xfrm>
            <a:off x="2024811" y="3501006"/>
            <a:ext cx="8574545" cy="701040"/>
          </a:xfrm>
          <a:prstGeom prst="rect">
            <a:avLst/>
          </a:prstGeom>
          <a:noFill/>
        </p:spPr>
        <p:txBody>
          <a:bodyPr wrap="square">
            <a:spAutoFit/>
          </a:bodyPr>
          <a:lstStyle/>
          <a:p>
            <a:pPr algn="l" defTabSz="914400" eaLnBrk="1" fontAlgn="auto" hangingPunct="1" indent="0" latinLnBrk="0" lvl="0" marL="0" marR="0" rtl="0">
              <a:lnSpc>
                <a:spcPts val="24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E7E6E6">
                    <a:lumMod val="25000"/>
                  </a:srgbClr>
                </a:solidFill>
                <a:effectLst/>
                <a:uLnTx/>
                <a:uFillTx/>
                <a:cs typeface="+mn-ea"/>
                <a:sym typeface="+mn-lt"/>
              </a:rPr>
              <a:t>规定自愿参加具有一定风险的文体活动，因其他参加者的行为受到损害的，受害人不得请求没有故意或者重大过失的其他参加者承担侵权责任(第一千一百七十六条第一款)。</a:t>
            </a:r>
          </a:p>
        </p:txBody>
      </p:sp>
      <p:grpSp>
        <p:nvGrpSpPr>
          <p:cNvPr id="9" name="Group 4">
            <a:extLst>
              <a:ext uri="{FF2B5EF4-FFF2-40B4-BE49-F238E27FC236}">
                <a16:creationId xmlns:a16="http://schemas.microsoft.com/office/drawing/2014/main" id="{4E017CEA-1538-468E-8F1B-8D50DACE6B95}"/>
              </a:ext>
            </a:extLst>
          </p:cNvPr>
          <p:cNvGrpSpPr>
            <a:grpSpLocks noChangeAspect="1"/>
          </p:cNvGrpSpPr>
          <p:nvPr/>
        </p:nvGrpSpPr>
        <p:grpSpPr>
          <a:xfrm>
            <a:off x="1446779" y="3458866"/>
            <a:ext cx="496051" cy="679802"/>
            <a:chOff x="3511" y="1708"/>
            <a:chExt cx="656" cy="899"/>
          </a:xfrm>
          <a:solidFill>
            <a:srgbClr val="C00000"/>
          </a:solidFill>
        </p:grpSpPr>
        <p:sp>
          <p:nvSpPr>
            <p:cNvPr id="10" name="Freeform 5">
              <a:extLst>
                <a:ext uri="{FF2B5EF4-FFF2-40B4-BE49-F238E27FC236}">
                  <a16:creationId xmlns:a16="http://schemas.microsoft.com/office/drawing/2014/main" id="{022F9EDD-F821-49C1-9630-59EE8F6C727D}"/>
                </a:ext>
              </a:extLst>
            </p:cNvPr>
            <p:cNvSpPr>
              <a:spLocks noEditPoints="1"/>
            </p:cNvSpPr>
            <p:nvPr/>
          </p:nvSpPr>
          <p:spPr bwMode="auto">
            <a:xfrm>
              <a:off x="3581" y="1708"/>
              <a:ext cx="445" cy="899"/>
            </a:xfrm>
            <a:custGeom>
              <a:gdLst>
                <a:gd fmla="*/ 115 w 165" name="T0"/>
                <a:gd fmla="*/ 39 h 334" name="T1"/>
                <a:gd fmla="*/ 96 w 165" name="T2"/>
                <a:gd fmla="*/ 6 h 334" name="T3"/>
                <a:gd fmla="*/ 60 w 165" name="T4"/>
                <a:gd fmla="*/ 16 h 334" name="T5"/>
                <a:gd fmla="*/ 52 w 165" name="T6"/>
                <a:gd fmla="*/ 49 h 334" name="T7"/>
                <a:gd fmla="*/ 66 w 165" name="T8"/>
                <a:gd fmla="*/ 70 h 334" name="T9"/>
                <a:gd fmla="*/ 98 w 165" name="T10"/>
                <a:gd fmla="*/ 69 h 334" name="T11"/>
                <a:gd fmla="*/ 115 w 165" name="T12"/>
                <a:gd fmla="*/ 39 h 334" name="T13"/>
                <a:gd fmla="*/ 70 w 165" name="T14"/>
                <a:gd fmla="*/ 143 h 334" name="T15"/>
                <a:gd fmla="*/ 62 w 165" name="T16"/>
                <a:gd fmla="*/ 195 h 334" name="T17"/>
                <a:gd fmla="*/ 113 w 165" name="T18"/>
                <a:gd fmla="*/ 209 h 334" name="T19"/>
                <a:gd fmla="*/ 129 w 165" name="T20"/>
                <a:gd fmla="*/ 234 h 334" name="T21"/>
                <a:gd fmla="*/ 133 w 165" name="T22"/>
                <a:gd fmla="*/ 327 h 334" name="T23"/>
                <a:gd fmla="*/ 102 w 165" name="T24"/>
                <a:gd fmla="*/ 324 h 334" name="T25"/>
                <a:gd fmla="*/ 93 w 165" name="T26"/>
                <a:gd fmla="*/ 252 h 334" name="T27"/>
                <a:gd fmla="*/ 87 w 165" name="T28"/>
                <a:gd fmla="*/ 244 h 334" name="T29"/>
                <a:gd fmla="*/ 21 w 165" name="T30"/>
                <a:gd fmla="*/ 229 h 334" name="T31"/>
                <a:gd fmla="*/ 2 w 165" name="T32"/>
                <a:gd fmla="*/ 201 h 334" name="T33"/>
                <a:gd fmla="*/ 10 w 165" name="T34"/>
                <a:gd fmla="*/ 105 h 334" name="T35"/>
                <a:gd fmla="*/ 64 w 165" name="T36"/>
                <a:gd fmla="*/ 74 h 334" name="T37"/>
                <a:gd fmla="*/ 78 w 165" name="T38"/>
                <a:gd fmla="*/ 87 h 334" name="T39"/>
                <a:gd fmla="*/ 102 w 165" name="T40"/>
                <a:gd fmla="*/ 132 h 334" name="T41"/>
                <a:gd fmla="*/ 104 w 165" name="T42"/>
                <a:gd fmla="*/ 133 h 334" name="T43"/>
                <a:gd fmla="*/ 155 w 165" name="T44"/>
                <a:gd fmla="*/ 144 h 334" name="T45"/>
                <a:gd fmla="*/ 164 w 165" name="T46"/>
                <a:gd fmla="*/ 153 h 334" name="T47"/>
                <a:gd fmla="*/ 161 w 165" name="T48"/>
                <a:gd fmla="*/ 166 h 334" name="T49"/>
                <a:gd fmla="*/ 152 w 165" name="T50"/>
                <a:gd fmla="*/ 170 h 334" name="T51"/>
                <a:gd fmla="*/ 94 w 165" name="T52"/>
                <a:gd fmla="*/ 169 h 334" name="T53"/>
                <a:gd fmla="*/ 83 w 165" name="T54"/>
                <a:gd fmla="*/ 165 h 334" name="T55"/>
                <a:gd fmla="*/ 70 w 165" name="T56"/>
                <a:gd fmla="*/ 143 h 33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34" w="165">
                  <a:moveTo>
                    <a:pt x="115" y="39"/>
                  </a:moveTo>
                  <a:cubicBezTo>
                    <a:pt x="120" y="25"/>
                    <a:pt x="110" y="12"/>
                    <a:pt x="96" y="6"/>
                  </a:cubicBezTo>
                  <a:cubicBezTo>
                    <a:pt x="82" y="0"/>
                    <a:pt x="67" y="2"/>
                    <a:pt x="60" y="16"/>
                  </a:cubicBezTo>
                  <a:cubicBezTo>
                    <a:pt x="56" y="23"/>
                    <a:pt x="51" y="41"/>
                    <a:pt x="52" y="49"/>
                  </a:cubicBezTo>
                  <a:cubicBezTo>
                    <a:pt x="53" y="56"/>
                    <a:pt x="58" y="65"/>
                    <a:pt x="66" y="70"/>
                  </a:cubicBezTo>
                  <a:cubicBezTo>
                    <a:pt x="75" y="76"/>
                    <a:pt x="89" y="76"/>
                    <a:pt x="98" y="69"/>
                  </a:cubicBezTo>
                  <a:cubicBezTo>
                    <a:pt x="104" y="64"/>
                    <a:pt x="113" y="47"/>
                    <a:pt x="115" y="39"/>
                  </a:cubicBezTo>
                  <a:close/>
                  <a:moveTo>
                    <a:pt x="70" y="143"/>
                  </a:moveTo>
                  <a:cubicBezTo>
                    <a:pt x="66" y="160"/>
                    <a:pt x="63" y="178"/>
                    <a:pt x="62" y="195"/>
                  </a:cubicBezTo>
                  <a:cubicBezTo>
                    <a:pt x="113" y="209"/>
                    <a:pt x="113" y="209"/>
                    <a:pt x="113" y="209"/>
                  </a:cubicBezTo>
                  <a:cubicBezTo>
                    <a:pt x="123" y="212"/>
                    <a:pt x="129" y="220"/>
                    <a:pt x="129" y="234"/>
                  </a:cubicBezTo>
                  <a:cubicBezTo>
                    <a:pt x="133" y="327"/>
                    <a:pt x="133" y="327"/>
                    <a:pt x="133" y="327"/>
                  </a:cubicBezTo>
                  <a:cubicBezTo>
                    <a:pt x="133" y="334"/>
                    <a:pt x="102" y="333"/>
                    <a:pt x="102" y="324"/>
                  </a:cubicBezTo>
                  <a:cubicBezTo>
                    <a:pt x="93" y="252"/>
                    <a:pt x="93" y="252"/>
                    <a:pt x="93" y="252"/>
                  </a:cubicBezTo>
                  <a:cubicBezTo>
                    <a:pt x="93" y="248"/>
                    <a:pt x="91" y="245"/>
                    <a:pt x="87" y="244"/>
                  </a:cubicBezTo>
                  <a:cubicBezTo>
                    <a:pt x="21" y="229"/>
                    <a:pt x="21" y="229"/>
                    <a:pt x="21" y="229"/>
                  </a:cubicBezTo>
                  <a:cubicBezTo>
                    <a:pt x="6" y="227"/>
                    <a:pt x="2" y="216"/>
                    <a:pt x="2" y="201"/>
                  </a:cubicBezTo>
                  <a:cubicBezTo>
                    <a:pt x="3" y="179"/>
                    <a:pt x="0" y="135"/>
                    <a:pt x="10" y="105"/>
                  </a:cubicBezTo>
                  <a:cubicBezTo>
                    <a:pt x="17" y="85"/>
                    <a:pt x="40" y="64"/>
                    <a:pt x="64" y="74"/>
                  </a:cubicBezTo>
                  <a:cubicBezTo>
                    <a:pt x="70" y="77"/>
                    <a:pt x="75" y="81"/>
                    <a:pt x="78" y="87"/>
                  </a:cubicBezTo>
                  <a:cubicBezTo>
                    <a:pt x="87" y="100"/>
                    <a:pt x="97" y="122"/>
                    <a:pt x="102" y="132"/>
                  </a:cubicBezTo>
                  <a:cubicBezTo>
                    <a:pt x="102" y="132"/>
                    <a:pt x="103" y="133"/>
                    <a:pt x="104" y="133"/>
                  </a:cubicBezTo>
                  <a:cubicBezTo>
                    <a:pt x="155" y="144"/>
                    <a:pt x="155" y="144"/>
                    <a:pt x="155" y="144"/>
                  </a:cubicBezTo>
                  <a:cubicBezTo>
                    <a:pt x="160" y="145"/>
                    <a:pt x="163" y="149"/>
                    <a:pt x="164" y="153"/>
                  </a:cubicBezTo>
                  <a:cubicBezTo>
                    <a:pt x="165" y="155"/>
                    <a:pt x="162" y="165"/>
                    <a:pt x="161" y="166"/>
                  </a:cubicBezTo>
                  <a:cubicBezTo>
                    <a:pt x="158" y="169"/>
                    <a:pt x="156" y="170"/>
                    <a:pt x="152" y="170"/>
                  </a:cubicBezTo>
                  <a:cubicBezTo>
                    <a:pt x="94" y="169"/>
                    <a:pt x="94" y="169"/>
                    <a:pt x="94" y="169"/>
                  </a:cubicBezTo>
                  <a:cubicBezTo>
                    <a:pt x="90" y="168"/>
                    <a:pt x="86" y="167"/>
                    <a:pt x="83" y="165"/>
                  </a:cubicBezTo>
                  <a:lnTo>
                    <a:pt x="70" y="1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8A31EF6D-07FB-445C-99A2-F6B54BDD808A}"/>
                </a:ext>
              </a:extLst>
            </p:cNvPr>
            <p:cNvSpPr/>
            <p:nvPr/>
          </p:nvSpPr>
          <p:spPr bwMode="auto">
            <a:xfrm>
              <a:off x="3511" y="1982"/>
              <a:ext cx="340" cy="396"/>
            </a:xfrm>
            <a:custGeom>
              <a:gdLst>
                <a:gd fmla="*/ 126 w 126" name="T0"/>
                <a:gd fmla="*/ 122 h 147" name="T1"/>
                <a:gd fmla="*/ 125 w 126" name="T2"/>
                <a:gd fmla="*/ 135 h 147" name="T3"/>
                <a:gd fmla="*/ 113 w 126" name="T4"/>
                <a:gd fmla="*/ 144 h 147" name="T5"/>
                <a:gd fmla="*/ 36 w 126" name="T6"/>
                <a:gd fmla="*/ 145 h 147" name="T7"/>
                <a:gd fmla="*/ 11 w 126" name="T8"/>
                <a:gd fmla="*/ 125 h 147" name="T9"/>
                <a:gd fmla="*/ 2 w 126" name="T10"/>
                <a:gd fmla="*/ 18 h 147" name="T11"/>
                <a:gd fmla="*/ 21 w 126" name="T12"/>
                <a:gd fmla="*/ 15 h 147" name="T13"/>
                <a:gd fmla="*/ 34 w 126" name="T14"/>
                <a:gd fmla="*/ 119 h 147" name="T15"/>
                <a:gd fmla="*/ 37 w 126" name="T16"/>
                <a:gd fmla="*/ 121 h 147" name="T17"/>
                <a:gd fmla="*/ 126 w 126" name="T18"/>
                <a:gd fmla="*/ 122 h 1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7" w="125">
                  <a:moveTo>
                    <a:pt x="126" y="122"/>
                  </a:moveTo>
                  <a:cubicBezTo>
                    <a:pt x="125" y="135"/>
                    <a:pt x="125" y="135"/>
                    <a:pt x="125" y="135"/>
                  </a:cubicBezTo>
                  <a:cubicBezTo>
                    <a:pt x="124" y="140"/>
                    <a:pt x="121" y="143"/>
                    <a:pt x="113" y="144"/>
                  </a:cubicBezTo>
                  <a:cubicBezTo>
                    <a:pt x="83" y="146"/>
                    <a:pt x="65" y="147"/>
                    <a:pt x="36" y="145"/>
                  </a:cubicBezTo>
                  <a:cubicBezTo>
                    <a:pt x="23" y="144"/>
                    <a:pt x="14" y="137"/>
                    <a:pt x="11" y="125"/>
                  </a:cubicBezTo>
                  <a:cubicBezTo>
                    <a:pt x="6" y="108"/>
                    <a:pt x="4" y="41"/>
                    <a:pt x="2" y="18"/>
                  </a:cubicBezTo>
                  <a:cubicBezTo>
                    <a:pt x="0" y="3"/>
                    <a:pt x="19" y="0"/>
                    <a:pt x="21" y="15"/>
                  </a:cubicBezTo>
                  <a:cubicBezTo>
                    <a:pt x="34" y="119"/>
                    <a:pt x="34" y="119"/>
                    <a:pt x="34" y="119"/>
                  </a:cubicBezTo>
                  <a:cubicBezTo>
                    <a:pt x="34" y="120"/>
                    <a:pt x="36" y="121"/>
                    <a:pt x="37" y="121"/>
                  </a:cubicBezTo>
                  <a:lnTo>
                    <a:pt x="126" y="12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2" name="Freeform 7">
              <a:extLst>
                <a:ext uri="{FF2B5EF4-FFF2-40B4-BE49-F238E27FC236}">
                  <a16:creationId xmlns:a16="http://schemas.microsoft.com/office/drawing/2014/main" id="{580482B8-CC7C-4C34-A327-7358F43BF5EF}"/>
                </a:ext>
              </a:extLst>
            </p:cNvPr>
            <p:cNvSpPr/>
            <p:nvPr/>
          </p:nvSpPr>
          <p:spPr bwMode="auto">
            <a:xfrm>
              <a:off x="3878" y="1937"/>
              <a:ext cx="251" cy="223"/>
            </a:xfrm>
            <a:custGeom>
              <a:gdLst>
                <a:gd fmla="*/ 66 w 93" name="T0"/>
                <a:gd fmla="*/ 68 h 83" name="T1"/>
                <a:gd fmla="*/ 84 w 93" name="T2"/>
                <a:gd fmla="*/ 0 h 83" name="T3"/>
                <a:gd fmla="*/ 92 w 93" name="T4"/>
                <a:gd fmla="*/ 16 h 83" name="T5"/>
                <a:gd fmla="*/ 76 w 93" name="T6"/>
                <a:gd fmla="*/ 78 h 83" name="T7"/>
                <a:gd fmla="*/ 70 w 93" name="T8"/>
                <a:gd fmla="*/ 83 h 83" name="T9"/>
                <a:gd fmla="*/ 0 w 93" name="T10"/>
                <a:gd fmla="*/ 83 h 83" name="T11"/>
                <a:gd fmla="*/ 0 w 93" name="T12"/>
                <a:gd fmla="*/ 68 h 83" name="T13"/>
                <a:gd fmla="*/ 66 w 93" name="T14"/>
                <a:gd fmla="*/ 68 h 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3" w="93">
                  <a:moveTo>
                    <a:pt x="66" y="68"/>
                  </a:moveTo>
                  <a:cubicBezTo>
                    <a:pt x="84" y="0"/>
                    <a:pt x="84" y="0"/>
                    <a:pt x="84" y="0"/>
                  </a:cubicBezTo>
                  <a:cubicBezTo>
                    <a:pt x="92" y="2"/>
                    <a:pt x="93" y="8"/>
                    <a:pt x="92" y="16"/>
                  </a:cubicBezTo>
                  <a:cubicBezTo>
                    <a:pt x="76" y="78"/>
                    <a:pt x="76" y="78"/>
                    <a:pt x="76" y="78"/>
                  </a:cubicBezTo>
                  <a:cubicBezTo>
                    <a:pt x="75" y="81"/>
                    <a:pt x="73" y="81"/>
                    <a:pt x="70" y="83"/>
                  </a:cubicBezTo>
                  <a:cubicBezTo>
                    <a:pt x="0" y="83"/>
                    <a:pt x="0" y="83"/>
                    <a:pt x="0" y="83"/>
                  </a:cubicBezTo>
                  <a:cubicBezTo>
                    <a:pt x="0" y="68"/>
                    <a:pt x="0" y="68"/>
                    <a:pt x="0" y="68"/>
                  </a:cubicBezTo>
                  <a:cubicBezTo>
                    <a:pt x="22" y="68"/>
                    <a:pt x="44" y="68"/>
                    <a:pt x="66" y="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3" name="Freeform 8">
              <a:extLst>
                <a:ext uri="{FF2B5EF4-FFF2-40B4-BE49-F238E27FC236}">
                  <a16:creationId xmlns:a16="http://schemas.microsoft.com/office/drawing/2014/main" id="{93B3EDDE-B342-49A9-988D-340F84857C7A}"/>
                </a:ext>
              </a:extLst>
            </p:cNvPr>
            <p:cNvSpPr/>
            <p:nvPr/>
          </p:nvSpPr>
          <p:spPr bwMode="auto">
            <a:xfrm>
              <a:off x="3797" y="2160"/>
              <a:ext cx="370" cy="441"/>
            </a:xfrm>
            <a:custGeom>
              <a:gdLst>
                <a:gd fmla="*/ 0 w 137" name="T0"/>
                <a:gd fmla="*/ 0 h 164" name="T1"/>
                <a:gd fmla="*/ 113 w 137" name="T2"/>
                <a:gd fmla="*/ 0 h 164" name="T3"/>
                <a:gd fmla="*/ 132 w 137" name="T4"/>
                <a:gd fmla="*/ 11 h 164" name="T5"/>
                <a:gd fmla="*/ 137 w 137" name="T6"/>
                <a:gd fmla="*/ 30 h 164" name="T7"/>
                <a:gd fmla="*/ 137 w 137" name="T8"/>
                <a:gd fmla="*/ 164 h 164" name="T9"/>
                <a:gd fmla="*/ 117 w 137" name="T10"/>
                <a:gd fmla="*/ 164 h 164" name="T11"/>
                <a:gd fmla="*/ 117 w 137" name="T12"/>
                <a:gd fmla="*/ 31 h 164" name="T13"/>
                <a:gd fmla="*/ 109 w 137" name="T14"/>
                <a:gd fmla="*/ 21 h 164" name="T15"/>
                <a:gd fmla="*/ 0 w 137" name="T16"/>
                <a:gd fmla="*/ 21 h 164" name="T17"/>
                <a:gd fmla="*/ 0 w 137" name="T18"/>
                <a:gd fmla="*/ 0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137">
                  <a:moveTo>
                    <a:pt x="0" y="0"/>
                  </a:moveTo>
                  <a:cubicBezTo>
                    <a:pt x="113" y="0"/>
                    <a:pt x="113" y="0"/>
                    <a:pt x="113" y="0"/>
                  </a:cubicBezTo>
                  <a:cubicBezTo>
                    <a:pt x="120" y="0"/>
                    <a:pt x="128" y="5"/>
                    <a:pt x="132" y="11"/>
                  </a:cubicBezTo>
                  <a:cubicBezTo>
                    <a:pt x="136" y="16"/>
                    <a:pt x="137" y="24"/>
                    <a:pt x="137" y="30"/>
                  </a:cubicBezTo>
                  <a:cubicBezTo>
                    <a:pt x="137" y="164"/>
                    <a:pt x="137" y="164"/>
                    <a:pt x="137" y="164"/>
                  </a:cubicBezTo>
                  <a:cubicBezTo>
                    <a:pt x="117" y="164"/>
                    <a:pt x="117" y="164"/>
                    <a:pt x="117" y="164"/>
                  </a:cubicBezTo>
                  <a:cubicBezTo>
                    <a:pt x="117" y="31"/>
                    <a:pt x="117" y="31"/>
                    <a:pt x="117" y="31"/>
                  </a:cubicBezTo>
                  <a:cubicBezTo>
                    <a:pt x="117" y="25"/>
                    <a:pt x="115" y="21"/>
                    <a:pt x="109" y="21"/>
                  </a:cubicBezTo>
                  <a:cubicBezTo>
                    <a:pt x="0" y="21"/>
                    <a:pt x="0" y="21"/>
                    <a:pt x="0" y="21"/>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cxnSp>
        <p:nvCxnSpPr>
          <p:cNvPr id="14" name="直接连接符 13">
            <a:extLst>
              <a:ext uri="{FF2B5EF4-FFF2-40B4-BE49-F238E27FC236}">
                <a16:creationId xmlns:a16="http://schemas.microsoft.com/office/drawing/2014/main" id="{F3EF9B72-A383-45F8-A381-3DEE9375671A}"/>
              </a:ext>
            </a:extLst>
          </p:cNvPr>
          <p:cNvCxnSpPr/>
          <p:nvPr/>
        </p:nvCxnSpPr>
        <p:spPr>
          <a:xfrm>
            <a:off x="763106" y="4281847"/>
            <a:ext cx="10591659"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D97E297A-69E8-4478-99D4-9312BAE9B791}"/>
              </a:ext>
            </a:extLst>
          </p:cNvPr>
          <p:cNvGrpSpPr/>
          <p:nvPr/>
        </p:nvGrpSpPr>
        <p:grpSpPr>
          <a:xfrm>
            <a:off x="1694805" y="4618908"/>
            <a:ext cx="3753691" cy="462260"/>
            <a:chOff x="946882" y="2593733"/>
            <a:chExt cx="2416674" cy="417585"/>
          </a:xfrm>
          <a:solidFill>
            <a:srgbClr val="C00000"/>
          </a:solidFill>
        </p:grpSpPr>
        <p:sp>
          <p:nvSpPr>
            <p:cNvPr id="16" name="圆角矩形 6">
              <a:extLst>
                <a:ext uri="{FF2B5EF4-FFF2-40B4-BE49-F238E27FC236}">
                  <a16:creationId xmlns:a16="http://schemas.microsoft.com/office/drawing/2014/main" id="{F0051885-30BA-4B07-A710-A6CC6B453F4B}"/>
                </a:ext>
              </a:extLst>
            </p:cNvPr>
            <p:cNvSpPr/>
            <p:nvPr/>
          </p:nvSpPr>
          <p:spPr bwMode="auto">
            <a:xfrm>
              <a:off x="1037992" y="2608186"/>
              <a:ext cx="2234454" cy="403132"/>
            </a:xfrm>
            <a:prstGeom prst="roundRect">
              <a:avLst>
                <a:gd fmla="val 50000" name="adj"/>
              </a:avLst>
            </a:prstGeom>
            <a:grp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cs typeface="+mn-ea"/>
                <a:sym typeface="+mn-lt"/>
              </a:endParaRPr>
            </a:p>
          </p:txBody>
        </p:sp>
        <p:sp>
          <p:nvSpPr>
            <p:cNvPr id="17" name="文本框 8">
              <a:extLst>
                <a:ext uri="{FF2B5EF4-FFF2-40B4-BE49-F238E27FC236}">
                  <a16:creationId xmlns:a16="http://schemas.microsoft.com/office/drawing/2014/main" id="{4988CDF3-BF33-4462-85FB-F65044E88584}"/>
                </a:ext>
              </a:extLst>
            </p:cNvPr>
            <p:cNvSpPr txBox="1"/>
            <p:nvPr/>
          </p:nvSpPr>
          <p:spPr>
            <a:xfrm>
              <a:off x="946882" y="2593733"/>
              <a:ext cx="2416674" cy="385436"/>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rgbClr val="FFFFFF"/>
                  </a:solidFill>
                  <a:effectLst/>
                  <a:uLnTx/>
                  <a:uFillTx/>
                  <a:cs typeface="+mn-ea"/>
                  <a:sym typeface="+mn-lt"/>
                </a:rPr>
                <a:t>二是规定“自助行为”制度</a:t>
              </a:r>
            </a:p>
          </p:txBody>
        </p:sp>
      </p:grpSp>
      <p:sp>
        <p:nvSpPr>
          <p:cNvPr id="18" name="矩形 17">
            <a:extLst>
              <a:ext uri="{FF2B5EF4-FFF2-40B4-BE49-F238E27FC236}">
                <a16:creationId xmlns:a16="http://schemas.microsoft.com/office/drawing/2014/main" id="{DB933388-A94B-48E1-88CC-E694ADE5C6F1}"/>
              </a:ext>
            </a:extLst>
          </p:cNvPr>
          <p:cNvSpPr/>
          <p:nvPr/>
        </p:nvSpPr>
        <p:spPr>
          <a:xfrm>
            <a:off x="2024811" y="5120832"/>
            <a:ext cx="9264059" cy="1005840"/>
          </a:xfrm>
          <a:prstGeom prst="rect">
            <a:avLst/>
          </a:prstGeom>
          <a:noFill/>
        </p:spPr>
        <p:txBody>
          <a:bodyPr wrap="square">
            <a:spAutoFit/>
          </a:bodyPr>
          <a:lstStyle/>
          <a:p>
            <a:pPr algn="l" defTabSz="914400" eaLnBrk="1" fontAlgn="auto" hangingPunct="1" indent="0" latinLnBrk="0" lvl="0" marL="0" marR="0" rtl="0">
              <a:lnSpc>
                <a:spcPts val="24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E7E6E6">
                    <a:lumMod val="25000"/>
                  </a:srgbClr>
                </a:solidFill>
                <a:effectLst/>
                <a:uLnTx/>
                <a:uFillTx/>
                <a:cs typeface="+mn-ea"/>
                <a:sym typeface="+mn-lt"/>
              </a:rPr>
              <a:t>明确合法权益受到侵害，情况紧迫且不能及时获得国家机关保护，不立即采取措施将使其合法权益受到难以弥补的损害的，受害人可以在保护自己合法权益的必要范围内采取扣留侵权人的财物等合理措施，但是应当立即请求有关国家机关处理。受害人采取的措施不当造成他人损害的，应当承担侵权责任(第一千一百七十七条)。</a:t>
            </a:r>
          </a:p>
        </p:txBody>
      </p:sp>
      <p:cxnSp>
        <p:nvCxnSpPr>
          <p:cNvPr id="19" name="直接连接符 18">
            <a:extLst>
              <a:ext uri="{FF2B5EF4-FFF2-40B4-BE49-F238E27FC236}">
                <a16:creationId xmlns:a16="http://schemas.microsoft.com/office/drawing/2014/main" id="{DE84C1FC-8F71-4E23-AAB2-BA9F18EE9EA4}"/>
              </a:ext>
            </a:extLst>
          </p:cNvPr>
          <p:cNvCxnSpPr/>
          <p:nvPr/>
        </p:nvCxnSpPr>
        <p:spPr>
          <a:xfrm>
            <a:off x="763106" y="6102255"/>
            <a:ext cx="10591659"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11">
            <a:extLst>
              <a:ext uri="{FF2B5EF4-FFF2-40B4-BE49-F238E27FC236}">
                <a16:creationId xmlns:a16="http://schemas.microsoft.com/office/drawing/2014/main" id="{96EA3879-F4F6-47BE-AD90-4A207C65BD2B}"/>
              </a:ext>
            </a:extLst>
          </p:cNvPr>
          <p:cNvGrpSpPr>
            <a:grpSpLocks noChangeAspect="1"/>
          </p:cNvGrpSpPr>
          <p:nvPr/>
        </p:nvGrpSpPr>
        <p:grpSpPr>
          <a:xfrm>
            <a:off x="1229617" y="5221115"/>
            <a:ext cx="745862" cy="578623"/>
            <a:chOff x="3533" y="1919"/>
            <a:chExt cx="611" cy="474"/>
          </a:xfrm>
          <a:solidFill>
            <a:srgbClr val="C00000"/>
          </a:solidFill>
        </p:grpSpPr>
        <p:sp>
          <p:nvSpPr>
            <p:cNvPr id="21" name="Freeform 12">
              <a:extLst>
                <a:ext uri="{FF2B5EF4-FFF2-40B4-BE49-F238E27FC236}">
                  <a16:creationId xmlns:a16="http://schemas.microsoft.com/office/drawing/2014/main" id="{86AADA4D-05F5-4F9D-BD7B-E61E8BFC7D04}"/>
                </a:ext>
              </a:extLst>
            </p:cNvPr>
            <p:cNvSpPr/>
            <p:nvPr/>
          </p:nvSpPr>
          <p:spPr bwMode="auto">
            <a:xfrm>
              <a:off x="3620" y="1919"/>
              <a:ext cx="202" cy="233"/>
            </a:xfrm>
            <a:custGeom>
              <a:gdLst>
                <a:gd fmla="*/ 74 w 75" name="T0"/>
                <a:gd fmla="*/ 34 h 86" name="T1"/>
                <a:gd fmla="*/ 43 w 75" name="T2"/>
                <a:gd fmla="*/ 2 h 86" name="T3"/>
                <a:gd fmla="*/ 3 w 75" name="T4"/>
                <a:gd fmla="*/ 24 h 86" name="T5"/>
                <a:gd fmla="*/ 3 w 75" name="T6"/>
                <a:gd fmla="*/ 64 h 86" name="T7"/>
                <a:gd fmla="*/ 25 w 75" name="T8"/>
                <a:gd fmla="*/ 85 h 86" name="T9"/>
                <a:gd fmla="*/ 36 w 75" name="T10"/>
                <a:gd fmla="*/ 86 h 86" name="T11"/>
                <a:gd fmla="*/ 62 w 75" name="T12"/>
                <a:gd fmla="*/ 73 h 86" name="T13"/>
                <a:gd fmla="*/ 74 w 75" name="T14"/>
                <a:gd fmla="*/ 34 h 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 w="75">
                  <a:moveTo>
                    <a:pt x="74" y="34"/>
                  </a:moveTo>
                  <a:cubicBezTo>
                    <a:pt x="75" y="16"/>
                    <a:pt x="61" y="5"/>
                    <a:pt x="43" y="2"/>
                  </a:cubicBezTo>
                  <a:cubicBezTo>
                    <a:pt x="25" y="0"/>
                    <a:pt x="8" y="6"/>
                    <a:pt x="3" y="24"/>
                  </a:cubicBezTo>
                  <a:cubicBezTo>
                    <a:pt x="1" y="33"/>
                    <a:pt x="0" y="55"/>
                    <a:pt x="3" y="64"/>
                  </a:cubicBezTo>
                  <a:cubicBezTo>
                    <a:pt x="6" y="72"/>
                    <a:pt x="15" y="81"/>
                    <a:pt x="25" y="85"/>
                  </a:cubicBezTo>
                  <a:cubicBezTo>
                    <a:pt x="30" y="86"/>
                    <a:pt x="31" y="86"/>
                    <a:pt x="36" y="86"/>
                  </a:cubicBezTo>
                  <a:cubicBezTo>
                    <a:pt x="47" y="85"/>
                    <a:pt x="57" y="80"/>
                    <a:pt x="62" y="73"/>
                  </a:cubicBezTo>
                  <a:cubicBezTo>
                    <a:pt x="68" y="66"/>
                    <a:pt x="74" y="44"/>
                    <a:pt x="74"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2" name="Freeform 13">
              <a:extLst>
                <a:ext uri="{FF2B5EF4-FFF2-40B4-BE49-F238E27FC236}">
                  <a16:creationId xmlns:a16="http://schemas.microsoft.com/office/drawing/2014/main" id="{FAE15824-DE67-493A-A107-BB893232CE5B}"/>
                </a:ext>
              </a:extLst>
            </p:cNvPr>
            <p:cNvSpPr/>
            <p:nvPr/>
          </p:nvSpPr>
          <p:spPr bwMode="auto">
            <a:xfrm>
              <a:off x="3533" y="2174"/>
              <a:ext cx="397" cy="219"/>
            </a:xfrm>
            <a:custGeom>
              <a:gdLst>
                <a:gd fmla="*/ 147 w 147" name="T0"/>
                <a:gd fmla="*/ 81 h 81" name="T1"/>
                <a:gd fmla="*/ 44 w 147" name="T2"/>
                <a:gd fmla="*/ 81 h 81" name="T3"/>
                <a:gd fmla="*/ 0 w 147" name="T4"/>
                <a:gd fmla="*/ 24 h 81" name="T5"/>
                <a:gd fmla="*/ 36 w 147" name="T6"/>
                <a:gd fmla="*/ 0 h 81" name="T7"/>
                <a:gd fmla="*/ 98 w 147" name="T8"/>
                <a:gd fmla="*/ 0 h 81" name="T9"/>
                <a:gd fmla="*/ 140 w 147" name="T10"/>
                <a:gd fmla="*/ 42 h 81" name="T11"/>
                <a:gd fmla="*/ 147 w 147" name="T12"/>
                <a:gd fmla="*/ 81 h 81" name="T13"/>
              </a:gdLst>
              <a:cxnLst>
                <a:cxn ang="0">
                  <a:pos x="T0" y="T1"/>
                </a:cxn>
                <a:cxn ang="0">
                  <a:pos x="T2" y="T3"/>
                </a:cxn>
                <a:cxn ang="0">
                  <a:pos x="T4" y="T5"/>
                </a:cxn>
                <a:cxn ang="0">
                  <a:pos x="T6" y="T7"/>
                </a:cxn>
                <a:cxn ang="0">
                  <a:pos x="T8" y="T9"/>
                </a:cxn>
                <a:cxn ang="0">
                  <a:pos x="T10" y="T11"/>
                </a:cxn>
                <a:cxn ang="0">
                  <a:pos x="T12" y="T13"/>
                </a:cxn>
              </a:cxnLst>
              <a:rect b="b" l="0" r="r" t="0"/>
              <a:pathLst>
                <a:path h="81" w="147">
                  <a:moveTo>
                    <a:pt x="147" y="81"/>
                  </a:moveTo>
                  <a:cubicBezTo>
                    <a:pt x="44" y="81"/>
                    <a:pt x="44" y="81"/>
                    <a:pt x="44" y="81"/>
                  </a:cubicBezTo>
                  <a:cubicBezTo>
                    <a:pt x="39" y="55"/>
                    <a:pt x="24" y="32"/>
                    <a:pt x="0" y="24"/>
                  </a:cubicBezTo>
                  <a:cubicBezTo>
                    <a:pt x="7" y="10"/>
                    <a:pt x="19" y="0"/>
                    <a:pt x="36" y="0"/>
                  </a:cubicBezTo>
                  <a:cubicBezTo>
                    <a:pt x="98" y="0"/>
                    <a:pt x="98" y="0"/>
                    <a:pt x="98" y="0"/>
                  </a:cubicBezTo>
                  <a:cubicBezTo>
                    <a:pt x="122" y="0"/>
                    <a:pt x="137" y="20"/>
                    <a:pt x="140" y="42"/>
                  </a:cubicBezTo>
                  <a:cubicBezTo>
                    <a:pt x="147" y="81"/>
                    <a:pt x="147" y="81"/>
                    <a:pt x="147"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3" name="Freeform 14">
              <a:extLst>
                <a:ext uri="{FF2B5EF4-FFF2-40B4-BE49-F238E27FC236}">
                  <a16:creationId xmlns:a16="http://schemas.microsoft.com/office/drawing/2014/main" id="{0E0A6A30-D483-420F-8DB8-E2B54835363B}"/>
                </a:ext>
              </a:extLst>
            </p:cNvPr>
            <p:cNvSpPr/>
            <p:nvPr/>
          </p:nvSpPr>
          <p:spPr bwMode="auto">
            <a:xfrm>
              <a:off x="3895" y="2209"/>
              <a:ext cx="144" cy="22"/>
            </a:xfrm>
            <a:custGeom>
              <a:gdLst>
                <a:gd fmla="*/ 0 w 53" name="T0"/>
                <a:gd fmla="*/ 0 h 8" name="T1"/>
                <a:gd fmla="*/ 6 w 53" name="T2"/>
                <a:gd fmla="*/ 8 h 8" name="T3"/>
                <a:gd fmla="*/ 50 w 53" name="T4"/>
                <a:gd fmla="*/ 8 h 8" name="T5"/>
                <a:gd fmla="*/ 53 w 53" name="T6"/>
                <a:gd fmla="*/ 0 h 8" name="T7"/>
                <a:gd fmla="*/ 0 w 53" name="T8"/>
                <a:gd fmla="*/ 0 h 8" name="T9"/>
              </a:gdLst>
              <a:cxnLst>
                <a:cxn ang="0">
                  <a:pos x="T0" y="T1"/>
                </a:cxn>
                <a:cxn ang="0">
                  <a:pos x="T2" y="T3"/>
                </a:cxn>
                <a:cxn ang="0">
                  <a:pos x="T4" y="T5"/>
                </a:cxn>
                <a:cxn ang="0">
                  <a:pos x="T6" y="T7"/>
                </a:cxn>
                <a:cxn ang="0">
                  <a:pos x="T8" y="T9"/>
                </a:cxn>
              </a:cxnLst>
              <a:rect b="b" l="0" r="r" t="0"/>
              <a:pathLst>
                <a:path h="8" w="52">
                  <a:moveTo>
                    <a:pt x="0" y="0"/>
                  </a:moveTo>
                  <a:cubicBezTo>
                    <a:pt x="2" y="2"/>
                    <a:pt x="4" y="5"/>
                    <a:pt x="6" y="8"/>
                  </a:cubicBezTo>
                  <a:cubicBezTo>
                    <a:pt x="50" y="8"/>
                    <a:pt x="50" y="8"/>
                    <a:pt x="50" y="8"/>
                  </a:cubicBezTo>
                  <a:cubicBezTo>
                    <a:pt x="53" y="0"/>
                    <a:pt x="53" y="0"/>
                    <a:pt x="53"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4" name="Freeform 15">
              <a:extLst>
                <a:ext uri="{FF2B5EF4-FFF2-40B4-BE49-F238E27FC236}">
                  <a16:creationId xmlns:a16="http://schemas.microsoft.com/office/drawing/2014/main" id="{8CCE09DC-025E-4412-A892-ED6470A9481E}"/>
                </a:ext>
              </a:extLst>
            </p:cNvPr>
            <p:cNvSpPr/>
            <p:nvPr/>
          </p:nvSpPr>
          <p:spPr bwMode="auto">
            <a:xfrm>
              <a:off x="3801" y="2100"/>
              <a:ext cx="343" cy="263"/>
            </a:xfrm>
            <a:custGeom>
              <a:gdLst>
                <a:gd fmla="*/ 102 w 127" name="T0"/>
                <a:gd fmla="*/ 93 h 97" name="T1"/>
                <a:gd fmla="*/ 99 w 127" name="T2"/>
                <a:gd fmla="*/ 97 h 97" name="T3"/>
                <a:gd fmla="*/ 52 w 127" name="T4"/>
                <a:gd fmla="*/ 97 h 97" name="T5"/>
                <a:gd fmla="*/ 49 w 127" name="T6"/>
                <a:gd fmla="*/ 77 h 97" name="T7"/>
                <a:gd fmla="*/ 92 w 127" name="T8"/>
                <a:gd fmla="*/ 77 h 97" name="T9"/>
                <a:gd fmla="*/ 113 w 127" name="T10"/>
                <a:gd fmla="*/ 11 h 97" name="T11"/>
                <a:gd fmla="*/ 15 w 127" name="T12"/>
                <a:gd fmla="*/ 11 h 97" name="T13"/>
                <a:gd fmla="*/ 11 w 127" name="T14"/>
                <a:gd fmla="*/ 23 h 97" name="T15"/>
                <a:gd fmla="*/ 0 w 127" name="T16"/>
                <a:gd fmla="*/ 21 h 97" name="T17"/>
                <a:gd fmla="*/ 5 w 127" name="T18"/>
                <a:gd fmla="*/ 7 h 97" name="T19"/>
                <a:gd fmla="*/ 13 w 127" name="T20"/>
                <a:gd fmla="*/ 0 h 97" name="T21"/>
                <a:gd fmla="*/ 118 w 127" name="T22"/>
                <a:gd fmla="*/ 0 h 97" name="T23"/>
                <a:gd fmla="*/ 126 w 127" name="T24"/>
                <a:gd fmla="*/ 10 h 97" name="T25"/>
                <a:gd fmla="*/ 102 w 127" name="T26"/>
                <a:gd fmla="*/ 81 h 97" name="T27"/>
                <a:gd fmla="*/ 102 w 127" name="T28"/>
                <a:gd fmla="*/ 93 h 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 w="127">
                  <a:moveTo>
                    <a:pt x="102" y="93"/>
                  </a:moveTo>
                  <a:cubicBezTo>
                    <a:pt x="102" y="95"/>
                    <a:pt x="101" y="97"/>
                    <a:pt x="99" y="97"/>
                  </a:cubicBezTo>
                  <a:cubicBezTo>
                    <a:pt x="52" y="97"/>
                    <a:pt x="52" y="97"/>
                    <a:pt x="52" y="97"/>
                  </a:cubicBezTo>
                  <a:cubicBezTo>
                    <a:pt x="49" y="77"/>
                    <a:pt x="49" y="77"/>
                    <a:pt x="49" y="77"/>
                  </a:cubicBezTo>
                  <a:cubicBezTo>
                    <a:pt x="92" y="77"/>
                    <a:pt x="92" y="77"/>
                    <a:pt x="92" y="77"/>
                  </a:cubicBezTo>
                  <a:cubicBezTo>
                    <a:pt x="113" y="11"/>
                    <a:pt x="113" y="11"/>
                    <a:pt x="113" y="11"/>
                  </a:cubicBezTo>
                  <a:cubicBezTo>
                    <a:pt x="15" y="11"/>
                    <a:pt x="15" y="11"/>
                    <a:pt x="15" y="11"/>
                  </a:cubicBezTo>
                  <a:cubicBezTo>
                    <a:pt x="11" y="23"/>
                    <a:pt x="11" y="23"/>
                    <a:pt x="11" y="23"/>
                  </a:cubicBezTo>
                  <a:cubicBezTo>
                    <a:pt x="8" y="22"/>
                    <a:pt x="4" y="21"/>
                    <a:pt x="0" y="21"/>
                  </a:cubicBezTo>
                  <a:cubicBezTo>
                    <a:pt x="5" y="7"/>
                    <a:pt x="5" y="7"/>
                    <a:pt x="5" y="7"/>
                  </a:cubicBezTo>
                  <a:cubicBezTo>
                    <a:pt x="6" y="3"/>
                    <a:pt x="10" y="0"/>
                    <a:pt x="13" y="0"/>
                  </a:cubicBezTo>
                  <a:cubicBezTo>
                    <a:pt x="118" y="0"/>
                    <a:pt x="118" y="0"/>
                    <a:pt x="118" y="0"/>
                  </a:cubicBezTo>
                  <a:cubicBezTo>
                    <a:pt x="124" y="0"/>
                    <a:pt x="127" y="5"/>
                    <a:pt x="126" y="10"/>
                  </a:cubicBezTo>
                  <a:cubicBezTo>
                    <a:pt x="102" y="81"/>
                    <a:pt x="102" y="81"/>
                    <a:pt x="102" y="81"/>
                  </a:cubicBezTo>
                  <a:cubicBezTo>
                    <a:pt x="102" y="93"/>
                    <a:pt x="102" y="93"/>
                    <a:pt x="102" y="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5" name="Freeform 16">
              <a:extLst>
                <a:ext uri="{FF2B5EF4-FFF2-40B4-BE49-F238E27FC236}">
                  <a16:creationId xmlns:a16="http://schemas.microsoft.com/office/drawing/2014/main" id="{44E312BB-0936-4543-8C22-8D3EE35DBC29}"/>
                </a:ext>
              </a:extLst>
            </p:cNvPr>
            <p:cNvSpPr/>
            <p:nvPr/>
          </p:nvSpPr>
          <p:spPr bwMode="auto">
            <a:xfrm>
              <a:off x="3863" y="2163"/>
              <a:ext cx="189" cy="24"/>
            </a:xfrm>
            <a:custGeom>
              <a:gdLst>
                <a:gd fmla="*/ 1 w 70" name="T0"/>
                <a:gd fmla="*/ 0 h 9" name="T1"/>
                <a:gd fmla="*/ 0 w 70" name="T2"/>
                <a:gd fmla="*/ 5 h 9" name="T3"/>
                <a:gd fmla="*/ 6 w 70" name="T4"/>
                <a:gd fmla="*/ 9 h 9" name="T5"/>
                <a:gd fmla="*/ 67 w 70" name="T6"/>
                <a:gd fmla="*/ 9 h 9" name="T7"/>
                <a:gd fmla="*/ 70 w 70" name="T8"/>
                <a:gd fmla="*/ 0 h 9" name="T9"/>
                <a:gd fmla="*/ 1 w 70" name="T10"/>
                <a:gd fmla="*/ 0 h 9" name="T11"/>
              </a:gdLst>
              <a:cxnLst>
                <a:cxn ang="0">
                  <a:pos x="T0" y="T1"/>
                </a:cxn>
                <a:cxn ang="0">
                  <a:pos x="T2" y="T3"/>
                </a:cxn>
                <a:cxn ang="0">
                  <a:pos x="T4" y="T5"/>
                </a:cxn>
                <a:cxn ang="0">
                  <a:pos x="T6" y="T7"/>
                </a:cxn>
                <a:cxn ang="0">
                  <a:pos x="T8" y="T9"/>
                </a:cxn>
                <a:cxn ang="0">
                  <a:pos x="T10" y="T11"/>
                </a:cxn>
              </a:cxnLst>
              <a:rect b="b" l="0" r="r" t="0"/>
              <a:pathLst>
                <a:path h="9" w="70">
                  <a:moveTo>
                    <a:pt x="1" y="0"/>
                  </a:moveTo>
                  <a:cubicBezTo>
                    <a:pt x="0" y="5"/>
                    <a:pt x="0" y="5"/>
                    <a:pt x="0" y="5"/>
                  </a:cubicBezTo>
                  <a:cubicBezTo>
                    <a:pt x="2" y="6"/>
                    <a:pt x="4" y="8"/>
                    <a:pt x="6" y="9"/>
                  </a:cubicBezTo>
                  <a:cubicBezTo>
                    <a:pt x="67" y="9"/>
                    <a:pt x="67" y="9"/>
                    <a:pt x="67" y="9"/>
                  </a:cubicBezTo>
                  <a:cubicBezTo>
                    <a:pt x="70" y="0"/>
                    <a:pt x="70" y="0"/>
                    <a:pt x="70" y="0"/>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spTree>
    <p:extLst>
      <p:ext uri="{BB962C8B-B14F-4D97-AF65-F5344CB8AC3E}">
        <p14:creationId val="247849732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4"/>
                                        </p:tgtEl>
                                        <p:attrNameLst>
                                          <p:attrName>style.visibility</p:attrName>
                                        </p:attrNameLst>
                                      </p:cBhvr>
                                      <p:to>
                                        <p:strVal val="visible"/>
                                      </p:to>
                                    </p:set>
                                    <p:animEffect filter="barn(inVertical)" transition="in">
                                      <p:cBhvr>
                                        <p:cTn dur="500" id="13"/>
                                        <p:tgtEl>
                                          <p:spTgt spid="4"/>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2" presetSubtype="8">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0-#ppt_w/2"/>
                                          </p:val>
                                        </p:tav>
                                        <p:tav tm="100000">
                                          <p:val>
                                            <p:strVal val="#ppt_x"/>
                                          </p:val>
                                        </p:tav>
                                      </p:tavLst>
                                    </p:anim>
                                    <p:anim calcmode="lin" valueType="num">
                                      <p:cBhvr additive="base">
                                        <p:cTn dur="500" fill="hold" id="22"/>
                                        <p:tgtEl>
                                          <p:spTgt spid="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500"/>
                            </p:stCondLst>
                            <p:childTnLst>
                              <p:par>
                                <p:cTn fill="hold" id="24" nodeType="afterEffect" presetClass="entr" presetID="53"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ppt_w</p:attrName>
                                        </p:attrNameLst>
                                      </p:cBhvr>
                                      <p:tavLst>
                                        <p:tav tm="0">
                                          <p:val>
                                            <p:fltVal val="0"/>
                                          </p:val>
                                        </p:tav>
                                        <p:tav tm="100000">
                                          <p:val>
                                            <p:strVal val="#ppt_w"/>
                                          </p:val>
                                        </p:tav>
                                      </p:tavLst>
                                    </p:anim>
                                    <p:anim calcmode="lin" valueType="num">
                                      <p:cBhvr>
                                        <p:cTn dur="500" fill="hold" id="27"/>
                                        <p:tgtEl>
                                          <p:spTgt spid="5"/>
                                        </p:tgtEl>
                                        <p:attrNameLst>
                                          <p:attrName>ppt_h</p:attrName>
                                        </p:attrNameLst>
                                      </p:cBhvr>
                                      <p:tavLst>
                                        <p:tav tm="0">
                                          <p:val>
                                            <p:fltVal val="0"/>
                                          </p:val>
                                        </p:tav>
                                        <p:tav tm="100000">
                                          <p:val>
                                            <p:strVal val="#ppt_h"/>
                                          </p:val>
                                        </p:tav>
                                      </p:tavLst>
                                    </p:anim>
                                    <p:animEffect filter="fade" transition="in">
                                      <p:cBhvr>
                                        <p:cTn dur="500" id="28"/>
                                        <p:tgtEl>
                                          <p:spTgt spid="5"/>
                                        </p:tgtEl>
                                      </p:cBhvr>
                                    </p:animEffect>
                                  </p:childTnLst>
                                </p:cTn>
                              </p:par>
                            </p:childTnLst>
                          </p:cTn>
                        </p:par>
                        <p:par>
                          <p:cTn fill="hold" id="29" nodeType="afterGroup">
                            <p:stCondLst>
                              <p:cond delay="3000"/>
                            </p:stCondLst>
                            <p:childTnLst>
                              <p:par>
                                <p:cTn fill="hold" grpId="0" id="30" nodeType="afterEffect" presetClass="entr" presetID="22" presetSubtype="8">
                                  <p:stCondLst>
                                    <p:cond delay="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500" id="32"/>
                                        <p:tgtEl>
                                          <p:spTgt spid="8"/>
                                        </p:tgtEl>
                                      </p:cBhvr>
                                    </p:animEffect>
                                  </p:childTnLst>
                                </p:cTn>
                              </p:par>
                            </p:childTnLst>
                          </p:cTn>
                        </p:par>
                        <p:par>
                          <p:cTn fill="hold" id="33" nodeType="afterGroup">
                            <p:stCondLst>
                              <p:cond delay="3500"/>
                            </p:stCondLst>
                            <p:childTnLst>
                              <p:par>
                                <p:cTn fill="hold" id="34" nodeType="afterEffect" presetClass="entr" presetID="22" presetSubtype="8">
                                  <p:stCondLst>
                                    <p:cond delay="0"/>
                                  </p:stCondLst>
                                  <p:childTnLst>
                                    <p:set>
                                      <p:cBhvr>
                                        <p:cTn dur="1" fill="hold" id="35">
                                          <p:stCondLst>
                                            <p:cond delay="0"/>
                                          </p:stCondLst>
                                        </p:cTn>
                                        <p:tgtEl>
                                          <p:spTgt spid="19"/>
                                        </p:tgtEl>
                                        <p:attrNameLst>
                                          <p:attrName>style.visibility</p:attrName>
                                        </p:attrNameLst>
                                      </p:cBhvr>
                                      <p:to>
                                        <p:strVal val="visible"/>
                                      </p:to>
                                    </p:set>
                                    <p:animEffect filter="wipe(left)" transition="in">
                                      <p:cBhvr>
                                        <p:cTn dur="500" id="36"/>
                                        <p:tgtEl>
                                          <p:spTgt spid="19"/>
                                        </p:tgtEl>
                                      </p:cBhvr>
                                    </p:animEffect>
                                  </p:childTnLst>
                                </p:cTn>
                              </p:par>
                            </p:childTnLst>
                          </p:cTn>
                        </p:par>
                        <p:par>
                          <p:cTn fill="hold" id="37" nodeType="afterGroup">
                            <p:stCondLst>
                              <p:cond delay="4000"/>
                            </p:stCondLst>
                            <p:childTnLst>
                              <p:par>
                                <p:cTn fill="hold" id="38" nodeType="afterEffect" presetClass="entr" presetID="2" presetSubtype="8">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0-#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500"/>
                            </p:stCondLst>
                            <p:childTnLst>
                              <p:par>
                                <p:cTn fill="hold" id="43" nodeType="afterEffect" presetClass="entr" presetID="53" presetSubtype="0">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18"/>
    </p:bldLst>
  </p:timing>
</p:sld>
</file>

<file path=ppt/slides/slide7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B1969871-85B6-4A1F-B281-3510DAD8182B}"/>
              </a:ext>
            </a:extLst>
          </p:cNvPr>
          <p:cNvGrpSpPr/>
          <p:nvPr/>
        </p:nvGrpSpPr>
        <p:grpSpPr>
          <a:xfrm>
            <a:off x="1189749" y="1964791"/>
            <a:ext cx="1068726" cy="1069113"/>
            <a:chOff x="304800" y="673100"/>
            <a:chExt cx="4000500" cy="4000500"/>
          </a:xfrm>
          <a:effectLst/>
        </p:grpSpPr>
        <p:sp>
          <p:nvSpPr>
            <p:cNvPr id="4" name="同心圆 2">
              <a:extLst>
                <a:ext uri="{FF2B5EF4-FFF2-40B4-BE49-F238E27FC236}">
                  <a16:creationId xmlns:a16="http://schemas.microsoft.com/office/drawing/2014/main" id="{A2D83AFB-F01E-4D78-B551-7B4715D46B6F}"/>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sp>
          <p:nvSpPr>
            <p:cNvPr id="5" name="椭圆 4">
              <a:extLst>
                <a:ext uri="{FF2B5EF4-FFF2-40B4-BE49-F238E27FC236}">
                  <a16:creationId xmlns:a16="http://schemas.microsoft.com/office/drawing/2014/main" id="{AFEC89EA-67C6-4E15-A95D-75BC1D6C32C4}"/>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grpSp>
      <p:sp>
        <p:nvSpPr>
          <p:cNvPr id="6" name="矩形 5">
            <a:extLst>
              <a:ext uri="{FF2B5EF4-FFF2-40B4-BE49-F238E27FC236}">
                <a16:creationId xmlns:a16="http://schemas.microsoft.com/office/drawing/2014/main" id="{9167BC9F-DFE1-4185-9B24-20577DFB9977}"/>
              </a:ext>
            </a:extLst>
          </p:cNvPr>
          <p:cNvSpPr/>
          <p:nvPr/>
        </p:nvSpPr>
        <p:spPr>
          <a:xfrm>
            <a:off x="1189748" y="2106283"/>
            <a:ext cx="1068726" cy="853318"/>
          </a:xfrm>
          <a:prstGeom prst="rect">
            <a:avLst/>
          </a:prstGeom>
        </p:spPr>
        <p:txBody>
          <a:bodyPr bIns="60899" lIns="121798" rIns="121798" tIns="60899"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typeface="微软雅黑"/>
                <a:ea typeface="微软雅黑"/>
                <a:cs typeface="+mn-cs"/>
              </a:rPr>
              <a:t>损害赔偿</a:t>
            </a:r>
          </a:p>
        </p:txBody>
      </p:sp>
      <p:sp>
        <p:nvSpPr>
          <p:cNvPr id="7" name="椭圆 12">
            <a:extLst>
              <a:ext uri="{FF2B5EF4-FFF2-40B4-BE49-F238E27FC236}">
                <a16:creationId xmlns:a16="http://schemas.microsoft.com/office/drawing/2014/main" id="{599F6578-75AF-435C-A393-9D7B90DAE8BD}"/>
              </a:ext>
            </a:extLst>
          </p:cNvPr>
          <p:cNvSpPr>
            <a:spLocks noChangeArrowheads="1"/>
          </p:cNvSpPr>
          <p:nvPr/>
        </p:nvSpPr>
        <p:spPr bwMode="auto">
          <a:xfrm>
            <a:off x="1113637" y="1902754"/>
            <a:ext cx="1200868" cy="1200868"/>
          </a:xfrm>
          <a:prstGeom prst="ellipse">
            <a:avLst/>
          </a:prstGeom>
          <a:noFill/>
          <a:ln cmpd="sng" w="9525">
            <a:solidFill>
              <a:srgbClr val="C00000"/>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solidFill>
                <a:schemeClr val="bg1"/>
              </a:solidFill>
              <a:effectLst/>
              <a:uLnTx/>
              <a:uFillTx/>
              <a:latin charset="0" panose="020b0604020202020204" pitchFamily="34" typeface="Arial"/>
              <a:ea charset="-122" panose="02010600030101010101" pitchFamily="2" typeface="宋体"/>
              <a:cs typeface="+mn-cs"/>
            </a:endParaRPr>
          </a:p>
        </p:txBody>
      </p:sp>
      <p:sp>
        <p:nvSpPr>
          <p:cNvPr id="8" name="任意多边形: 形状 7">
            <a:extLst>
              <a:ext uri="{FF2B5EF4-FFF2-40B4-BE49-F238E27FC236}">
                <a16:creationId xmlns:a16="http://schemas.microsoft.com/office/drawing/2014/main" id="{5DF96F90-44D3-41C9-89EA-5586DDB3426E}"/>
              </a:ext>
            </a:extLst>
          </p:cNvPr>
          <p:cNvSpPr/>
          <p:nvPr/>
        </p:nvSpPr>
        <p:spPr>
          <a:xfrm>
            <a:off x="1973985" y="1869730"/>
            <a:ext cx="8691554" cy="1233892"/>
          </a:xfrm>
          <a:custGeom>
            <a:gdLst>
              <a:gd fmla="*/ 0 w 8691554" name="connsiteX0"/>
              <a:gd fmla="*/ 0 h 1233892" name="connsiteY0"/>
              <a:gd fmla="*/ 2631097 w 8691554" name="connsiteX1"/>
              <a:gd fmla="*/ 0 h 1233892" name="connsiteY1"/>
              <a:gd fmla="*/ 2665707 w 8691554" name="connsiteX2"/>
              <a:gd fmla="*/ 4089 h 1233892" name="connsiteY2"/>
              <a:gd fmla="*/ 8691554 w 8691554" name="connsiteX3"/>
              <a:gd fmla="*/ 4089 h 1233892" name="connsiteY3"/>
              <a:gd fmla="*/ 8691554 w 8691554" name="connsiteX4"/>
              <a:gd fmla="*/ 1225941 h 1233892" name="connsiteY4"/>
              <a:gd fmla="*/ 2698395 w 8691554" name="connsiteX5"/>
              <a:gd fmla="*/ 1225941 h 1233892" name="connsiteY5"/>
              <a:gd fmla="*/ 2631097 w 8691554" name="connsiteX6"/>
              <a:gd fmla="*/ 1233892 h 1233892" name="connsiteY6"/>
              <a:gd fmla="*/ 0 w 8691554" name="connsiteX7"/>
              <a:gd fmla="*/ 1233892 h 1233892" name="connsiteY7"/>
              <a:gd fmla="*/ 526346 w 8691554" name="connsiteX8"/>
              <a:gd fmla="*/ 616946 h 1233892" name="connsiteY8"/>
              <a:gd fmla="*/ 0 w 8691554" name="connsiteX9"/>
              <a:gd fmla="*/ 0 h 1233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3892" w="8691554">
                <a:moveTo>
                  <a:pt x="0" y="0"/>
                </a:moveTo>
                <a:lnTo>
                  <a:pt x="2631097" y="0"/>
                </a:lnTo>
                <a:lnTo>
                  <a:pt x="2665707" y="4089"/>
                </a:lnTo>
                <a:lnTo>
                  <a:pt x="8691554" y="4089"/>
                </a:lnTo>
                <a:lnTo>
                  <a:pt x="8691554" y="1225941"/>
                </a:lnTo>
                <a:lnTo>
                  <a:pt x="2698395" y="1225941"/>
                </a:lnTo>
                <a:lnTo>
                  <a:pt x="2631097" y="1233892"/>
                </a:lnTo>
                <a:lnTo>
                  <a:pt x="0" y="1233892"/>
                </a:lnTo>
                <a:cubicBezTo>
                  <a:pt x="290801" y="1233892"/>
                  <a:pt x="526346" y="957624"/>
                  <a:pt x="526346" y="616946"/>
                </a:cubicBezTo>
                <a:cubicBezTo>
                  <a:pt x="526346" y="276269"/>
                  <a:pt x="290801" y="0"/>
                  <a:pt x="0" y="0"/>
                </a:cubicBezTo>
                <a:close/>
              </a:path>
            </a:pathLst>
          </a:cu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panose="020f0502020204030204" typeface="Calibri"/>
              <a:ea charset="-122" panose="02010600030101010101" pitchFamily="2" typeface="宋体"/>
              <a:cs typeface="+mn-cs"/>
            </a:endParaRPr>
          </a:p>
        </p:txBody>
      </p:sp>
      <p:sp>
        <p:nvSpPr>
          <p:cNvPr id="9" name="TextBox 54">
            <a:extLst>
              <a:ext uri="{FF2B5EF4-FFF2-40B4-BE49-F238E27FC236}">
                <a16:creationId xmlns:a16="http://schemas.microsoft.com/office/drawing/2014/main" id="{9C635709-AB12-4435-8363-BA73AE1BC754}"/>
              </a:ext>
            </a:extLst>
          </p:cNvPr>
          <p:cNvSpPr txBox="1"/>
          <p:nvPr/>
        </p:nvSpPr>
        <p:spPr>
          <a:xfrm>
            <a:off x="2996060" y="2240516"/>
            <a:ext cx="7001688" cy="762000"/>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defTabSz="912813" fontAlgn="base" lvl="0">
              <a:lnSpc>
                <a:spcPts val="2000"/>
              </a:lnSpc>
              <a:spcBef>
                <a:spcPct val="0"/>
              </a:spcBef>
              <a:spcAft>
                <a:spcPts val="500"/>
              </a:spcAft>
              <a:defRPr/>
            </a:pPr>
            <a:r>
              <a:rPr altLang="en-US" kern="0" lang="zh-CN" sz="2000">
                <a:solidFill>
                  <a:prstClr val="white"/>
                </a:solidFill>
                <a:cs typeface="+mn-ea"/>
                <a:sym typeface="+mn-lt"/>
              </a:rPr>
              <a:t>第七编第二章规定了侵害人身权益和财产权益的赔偿规则、精神损害赔偿规则等。同时，在现行侵权责任法的基础上，对有关规定作了进一步完善</a:t>
            </a:r>
          </a:p>
        </p:txBody>
      </p:sp>
      <p:grpSp>
        <p:nvGrpSpPr>
          <p:cNvPr id="10" name="组合 9">
            <a:extLst>
              <a:ext uri="{FF2B5EF4-FFF2-40B4-BE49-F238E27FC236}">
                <a16:creationId xmlns:a16="http://schemas.microsoft.com/office/drawing/2014/main" id="{2D10777B-9E93-481E-A6DB-8193C58E9431}"/>
              </a:ext>
            </a:extLst>
          </p:cNvPr>
          <p:cNvGrpSpPr/>
          <p:nvPr/>
        </p:nvGrpSpPr>
        <p:grpSpPr>
          <a:xfrm>
            <a:off x="1189749" y="3443393"/>
            <a:ext cx="1068726" cy="1069113"/>
            <a:chOff x="304800" y="673100"/>
            <a:chExt cx="4000500" cy="4000500"/>
          </a:xfrm>
          <a:effectLst/>
        </p:grpSpPr>
        <p:sp>
          <p:nvSpPr>
            <p:cNvPr id="11" name="同心圆 2">
              <a:extLst>
                <a:ext uri="{FF2B5EF4-FFF2-40B4-BE49-F238E27FC236}">
                  <a16:creationId xmlns:a16="http://schemas.microsoft.com/office/drawing/2014/main" id="{FDCA8591-0193-4292-AFFC-61C41C09FC2B}"/>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sp>
          <p:nvSpPr>
            <p:cNvPr id="12" name="椭圆 11">
              <a:extLst>
                <a:ext uri="{FF2B5EF4-FFF2-40B4-BE49-F238E27FC236}">
                  <a16:creationId xmlns:a16="http://schemas.microsoft.com/office/drawing/2014/main" id="{893752E5-102F-40CD-B66C-DAD62B3EB10B}"/>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grpSp>
      <p:sp>
        <p:nvSpPr>
          <p:cNvPr id="13" name="矩形 12">
            <a:extLst>
              <a:ext uri="{FF2B5EF4-FFF2-40B4-BE49-F238E27FC236}">
                <a16:creationId xmlns:a16="http://schemas.microsoft.com/office/drawing/2014/main" id="{105F4D79-61B4-4832-A54D-32E19B466D65}"/>
              </a:ext>
            </a:extLst>
          </p:cNvPr>
          <p:cNvSpPr/>
          <p:nvPr/>
        </p:nvSpPr>
        <p:spPr>
          <a:xfrm>
            <a:off x="1199105" y="3593228"/>
            <a:ext cx="1068726" cy="853318"/>
          </a:xfrm>
          <a:prstGeom prst="rect">
            <a:avLst/>
          </a:prstGeom>
        </p:spPr>
        <p:txBody>
          <a:bodyPr bIns="60899" lIns="121798" rIns="121798" tIns="60899" wrap="square">
            <a:spAutoFit/>
          </a:bodyPr>
          <a:lstStyle/>
          <a:p>
            <a:pPr algn="ctr" lvl="0">
              <a:defRPr/>
            </a:pPr>
            <a:r>
              <a:rPr altLang="en-US" b="1" lang="zh-CN" sz="2400">
                <a:solidFill>
                  <a:schemeClr val="bg1"/>
                </a:solidFill>
                <a:latin typeface="微软雅黑"/>
              </a:rPr>
              <a:t>损害赔偿</a:t>
            </a:r>
          </a:p>
        </p:txBody>
      </p:sp>
      <p:sp>
        <p:nvSpPr>
          <p:cNvPr id="14" name="椭圆 12">
            <a:extLst>
              <a:ext uri="{FF2B5EF4-FFF2-40B4-BE49-F238E27FC236}">
                <a16:creationId xmlns:a16="http://schemas.microsoft.com/office/drawing/2014/main" id="{BD9BB9F6-E987-44D6-AC4B-674822336D5C}"/>
              </a:ext>
            </a:extLst>
          </p:cNvPr>
          <p:cNvSpPr>
            <a:spLocks noChangeArrowheads="1"/>
          </p:cNvSpPr>
          <p:nvPr/>
        </p:nvSpPr>
        <p:spPr bwMode="auto">
          <a:xfrm>
            <a:off x="1113637" y="3381356"/>
            <a:ext cx="1200868" cy="1200868"/>
          </a:xfrm>
          <a:prstGeom prst="ellipse">
            <a:avLst/>
          </a:prstGeom>
          <a:noFill/>
          <a:ln cmpd="sng" w="9525">
            <a:solidFill>
              <a:schemeClr val="accent2">
                <a:lumMod val="75000"/>
              </a:schemeClr>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solidFill>
                <a:schemeClr val="bg1"/>
              </a:solidFill>
              <a:effectLst/>
              <a:uLnTx/>
              <a:uFillTx/>
              <a:latin charset="0" panose="020b0604020202020204" pitchFamily="34" typeface="Arial"/>
              <a:ea charset="-122" panose="02010600030101010101" pitchFamily="2" typeface="宋体"/>
              <a:cs typeface="+mn-cs"/>
            </a:endParaRPr>
          </a:p>
        </p:txBody>
      </p:sp>
      <p:sp>
        <p:nvSpPr>
          <p:cNvPr id="15" name="任意多边形: 形状 14">
            <a:extLst>
              <a:ext uri="{FF2B5EF4-FFF2-40B4-BE49-F238E27FC236}">
                <a16:creationId xmlns:a16="http://schemas.microsoft.com/office/drawing/2014/main" id="{8AB344ED-E8C2-4A25-9C45-35560CC8CE57}"/>
              </a:ext>
            </a:extLst>
          </p:cNvPr>
          <p:cNvSpPr/>
          <p:nvPr/>
        </p:nvSpPr>
        <p:spPr>
          <a:xfrm>
            <a:off x="1973985" y="3348332"/>
            <a:ext cx="8691554" cy="1233892"/>
          </a:xfrm>
          <a:custGeom>
            <a:gdLst>
              <a:gd fmla="*/ 0 w 8691554" name="connsiteX0"/>
              <a:gd fmla="*/ 0 h 1233892" name="connsiteY0"/>
              <a:gd fmla="*/ 2631097 w 8691554" name="connsiteX1"/>
              <a:gd fmla="*/ 0 h 1233892" name="connsiteY1"/>
              <a:gd fmla="*/ 2665707 w 8691554" name="connsiteX2"/>
              <a:gd fmla="*/ 4089 h 1233892" name="connsiteY2"/>
              <a:gd fmla="*/ 8691554 w 8691554" name="connsiteX3"/>
              <a:gd fmla="*/ 4089 h 1233892" name="connsiteY3"/>
              <a:gd fmla="*/ 8691554 w 8691554" name="connsiteX4"/>
              <a:gd fmla="*/ 1225941 h 1233892" name="connsiteY4"/>
              <a:gd fmla="*/ 2698395 w 8691554" name="connsiteX5"/>
              <a:gd fmla="*/ 1225941 h 1233892" name="connsiteY5"/>
              <a:gd fmla="*/ 2631097 w 8691554" name="connsiteX6"/>
              <a:gd fmla="*/ 1233892 h 1233892" name="connsiteY6"/>
              <a:gd fmla="*/ 0 w 8691554" name="connsiteX7"/>
              <a:gd fmla="*/ 1233892 h 1233892" name="connsiteY7"/>
              <a:gd fmla="*/ 526346 w 8691554" name="connsiteX8"/>
              <a:gd fmla="*/ 616946 h 1233892" name="connsiteY8"/>
              <a:gd fmla="*/ 0 w 8691554" name="connsiteX9"/>
              <a:gd fmla="*/ 0 h 1233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3892" w="8691554">
                <a:moveTo>
                  <a:pt x="0" y="0"/>
                </a:moveTo>
                <a:lnTo>
                  <a:pt x="2631097" y="0"/>
                </a:lnTo>
                <a:lnTo>
                  <a:pt x="2665707" y="4089"/>
                </a:lnTo>
                <a:lnTo>
                  <a:pt x="8691554" y="4089"/>
                </a:lnTo>
                <a:lnTo>
                  <a:pt x="8691554" y="1225941"/>
                </a:lnTo>
                <a:lnTo>
                  <a:pt x="2698395" y="1225941"/>
                </a:lnTo>
                <a:lnTo>
                  <a:pt x="2631097" y="1233892"/>
                </a:lnTo>
                <a:lnTo>
                  <a:pt x="0" y="1233892"/>
                </a:lnTo>
                <a:cubicBezTo>
                  <a:pt x="290801" y="1233892"/>
                  <a:pt x="526346" y="957624"/>
                  <a:pt x="526346" y="616946"/>
                </a:cubicBezTo>
                <a:cubicBezTo>
                  <a:pt x="526346" y="276269"/>
                  <a:pt x="290801" y="0"/>
                  <a:pt x="0" y="0"/>
                </a:cubicBezTo>
                <a:close/>
              </a:path>
            </a:pathLst>
          </a:cu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panose="020f0502020204030204" typeface="Calibri"/>
              <a:ea charset="-122" panose="02010600030101010101" pitchFamily="2" typeface="宋体"/>
              <a:cs typeface="+mn-cs"/>
            </a:endParaRPr>
          </a:p>
        </p:txBody>
      </p:sp>
      <p:sp>
        <p:nvSpPr>
          <p:cNvPr id="16" name="TextBox 54">
            <a:extLst>
              <a:ext uri="{FF2B5EF4-FFF2-40B4-BE49-F238E27FC236}">
                <a16:creationId xmlns:a16="http://schemas.microsoft.com/office/drawing/2014/main" id="{1C6B4965-EA33-4D97-BEC6-276BFCF8D1BC}"/>
              </a:ext>
            </a:extLst>
          </p:cNvPr>
          <p:cNvSpPr txBox="1"/>
          <p:nvPr/>
        </p:nvSpPr>
        <p:spPr>
          <a:xfrm>
            <a:off x="2989178" y="3593228"/>
            <a:ext cx="7001688" cy="762000"/>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defTabSz="912813" fontAlgn="base">
              <a:lnSpc>
                <a:spcPts val="2000"/>
              </a:lnSpc>
              <a:spcBef>
                <a:spcPct val="0"/>
              </a:spcBef>
              <a:spcAft>
                <a:spcPts val="500"/>
              </a:spcAft>
              <a:defRPr/>
            </a:pPr>
            <a:r>
              <a:rPr altLang="en-US" b="1" lang="zh-CN" sz="2000">
                <a:solidFill>
                  <a:schemeClr val="bg1"/>
                </a:solidFill>
                <a:cs typeface="+mn-ea"/>
                <a:sym typeface="+mn-lt"/>
              </a:rPr>
              <a:t>第一千一百八十三条第二款一是完善精神损害赔偿制度，规定因故意或者重大过失侵害自然人具有人身意义的特定物造成严重精神损害的，被侵权人有权请求精神损害赔偿</a:t>
            </a:r>
          </a:p>
        </p:txBody>
      </p:sp>
      <p:grpSp>
        <p:nvGrpSpPr>
          <p:cNvPr id="17" name="组合 16">
            <a:extLst>
              <a:ext uri="{FF2B5EF4-FFF2-40B4-BE49-F238E27FC236}">
                <a16:creationId xmlns:a16="http://schemas.microsoft.com/office/drawing/2014/main" id="{20728B6E-4413-4947-BF2D-794A2D95482E}"/>
              </a:ext>
            </a:extLst>
          </p:cNvPr>
          <p:cNvGrpSpPr/>
          <p:nvPr/>
        </p:nvGrpSpPr>
        <p:grpSpPr>
          <a:xfrm>
            <a:off x="1189749" y="4959576"/>
            <a:ext cx="1068726" cy="1069113"/>
            <a:chOff x="304800" y="673100"/>
            <a:chExt cx="4000500" cy="4000500"/>
          </a:xfrm>
          <a:effectLst/>
        </p:grpSpPr>
        <p:sp>
          <p:nvSpPr>
            <p:cNvPr id="18" name="同心圆 2">
              <a:extLst>
                <a:ext uri="{FF2B5EF4-FFF2-40B4-BE49-F238E27FC236}">
                  <a16:creationId xmlns:a16="http://schemas.microsoft.com/office/drawing/2014/main" id="{690119AE-5AF3-4B65-908E-96489ED6496A}"/>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sp>
          <p:nvSpPr>
            <p:cNvPr id="19" name="椭圆 18">
              <a:extLst>
                <a:ext uri="{FF2B5EF4-FFF2-40B4-BE49-F238E27FC236}">
                  <a16:creationId xmlns:a16="http://schemas.microsoft.com/office/drawing/2014/main" id="{371A15EF-250C-415A-BDDE-8461F0BB42B7}"/>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grpSp>
      <p:sp>
        <p:nvSpPr>
          <p:cNvPr id="20" name="矩形 19">
            <a:extLst>
              <a:ext uri="{FF2B5EF4-FFF2-40B4-BE49-F238E27FC236}">
                <a16:creationId xmlns:a16="http://schemas.microsoft.com/office/drawing/2014/main" id="{4501E251-455D-4EEA-A5BA-8A4FBFCC8268}"/>
              </a:ext>
            </a:extLst>
          </p:cNvPr>
          <p:cNvSpPr/>
          <p:nvPr/>
        </p:nvSpPr>
        <p:spPr>
          <a:xfrm>
            <a:off x="1189748" y="5063305"/>
            <a:ext cx="1068726" cy="853318"/>
          </a:xfrm>
          <a:prstGeom prst="rect">
            <a:avLst/>
          </a:prstGeom>
        </p:spPr>
        <p:txBody>
          <a:bodyPr bIns="60899" lIns="121798" rIns="121798" tIns="60899" wrap="square">
            <a:spAutoFit/>
          </a:bodyPr>
          <a:lstStyle/>
          <a:p>
            <a:pPr algn="ctr" lvl="0">
              <a:defRPr/>
            </a:pPr>
            <a:r>
              <a:rPr altLang="en-US" b="1" lang="zh-CN" sz="2400">
                <a:solidFill>
                  <a:schemeClr val="bg1"/>
                </a:solidFill>
                <a:latin typeface="微软雅黑"/>
              </a:rPr>
              <a:t>损害赔偿</a:t>
            </a:r>
          </a:p>
        </p:txBody>
      </p:sp>
      <p:sp>
        <p:nvSpPr>
          <p:cNvPr id="21" name="椭圆 12">
            <a:extLst>
              <a:ext uri="{FF2B5EF4-FFF2-40B4-BE49-F238E27FC236}">
                <a16:creationId xmlns:a16="http://schemas.microsoft.com/office/drawing/2014/main" id="{E4DAC279-2CB7-430C-AD14-E538FBFE144E}"/>
              </a:ext>
            </a:extLst>
          </p:cNvPr>
          <p:cNvSpPr>
            <a:spLocks noChangeArrowheads="1"/>
          </p:cNvSpPr>
          <p:nvPr/>
        </p:nvSpPr>
        <p:spPr bwMode="auto">
          <a:xfrm>
            <a:off x="1113637" y="4897539"/>
            <a:ext cx="1200868" cy="1200868"/>
          </a:xfrm>
          <a:prstGeom prst="ellipse">
            <a:avLst/>
          </a:prstGeom>
          <a:noFill/>
          <a:ln cmpd="sng" w="9525">
            <a:solidFill>
              <a:schemeClr val="accent2">
                <a:lumMod val="75000"/>
              </a:schemeClr>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solidFill>
                <a:schemeClr val="bg1"/>
              </a:solidFill>
              <a:effectLst/>
              <a:uLnTx/>
              <a:uFillTx/>
              <a:latin charset="0" panose="020b0604020202020204" pitchFamily="34" typeface="Arial"/>
              <a:ea charset="-122" panose="02010600030101010101" pitchFamily="2" typeface="宋体"/>
              <a:cs typeface="+mn-cs"/>
            </a:endParaRPr>
          </a:p>
        </p:txBody>
      </p:sp>
      <p:sp>
        <p:nvSpPr>
          <p:cNvPr id="22" name="任意多边形: 形状 21">
            <a:extLst>
              <a:ext uri="{FF2B5EF4-FFF2-40B4-BE49-F238E27FC236}">
                <a16:creationId xmlns:a16="http://schemas.microsoft.com/office/drawing/2014/main" id="{3C4D4F61-721A-4BAA-8771-2A0B3BD4B64C}"/>
              </a:ext>
            </a:extLst>
          </p:cNvPr>
          <p:cNvSpPr/>
          <p:nvPr/>
        </p:nvSpPr>
        <p:spPr>
          <a:xfrm>
            <a:off x="1973985" y="4864515"/>
            <a:ext cx="8691554" cy="1233892"/>
          </a:xfrm>
          <a:custGeom>
            <a:gdLst>
              <a:gd fmla="*/ 0 w 8691554" name="connsiteX0"/>
              <a:gd fmla="*/ 0 h 1233892" name="connsiteY0"/>
              <a:gd fmla="*/ 2631097 w 8691554" name="connsiteX1"/>
              <a:gd fmla="*/ 0 h 1233892" name="connsiteY1"/>
              <a:gd fmla="*/ 2665707 w 8691554" name="connsiteX2"/>
              <a:gd fmla="*/ 4089 h 1233892" name="connsiteY2"/>
              <a:gd fmla="*/ 8691554 w 8691554" name="connsiteX3"/>
              <a:gd fmla="*/ 4089 h 1233892" name="connsiteY3"/>
              <a:gd fmla="*/ 8691554 w 8691554" name="connsiteX4"/>
              <a:gd fmla="*/ 1225941 h 1233892" name="connsiteY4"/>
              <a:gd fmla="*/ 2698395 w 8691554" name="connsiteX5"/>
              <a:gd fmla="*/ 1225941 h 1233892" name="connsiteY5"/>
              <a:gd fmla="*/ 2631097 w 8691554" name="connsiteX6"/>
              <a:gd fmla="*/ 1233892 h 1233892" name="connsiteY6"/>
              <a:gd fmla="*/ 0 w 8691554" name="connsiteX7"/>
              <a:gd fmla="*/ 1233892 h 1233892" name="connsiteY7"/>
              <a:gd fmla="*/ 526346 w 8691554" name="connsiteX8"/>
              <a:gd fmla="*/ 616946 h 1233892" name="connsiteY8"/>
              <a:gd fmla="*/ 0 w 8691554" name="connsiteX9"/>
              <a:gd fmla="*/ 0 h 1233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3892" w="8691554">
                <a:moveTo>
                  <a:pt x="0" y="0"/>
                </a:moveTo>
                <a:lnTo>
                  <a:pt x="2631097" y="0"/>
                </a:lnTo>
                <a:lnTo>
                  <a:pt x="2665707" y="4089"/>
                </a:lnTo>
                <a:lnTo>
                  <a:pt x="8691554" y="4089"/>
                </a:lnTo>
                <a:lnTo>
                  <a:pt x="8691554" y="1225941"/>
                </a:lnTo>
                <a:lnTo>
                  <a:pt x="2698395" y="1225941"/>
                </a:lnTo>
                <a:lnTo>
                  <a:pt x="2631097" y="1233892"/>
                </a:lnTo>
                <a:lnTo>
                  <a:pt x="0" y="1233892"/>
                </a:lnTo>
                <a:cubicBezTo>
                  <a:pt x="290801" y="1233892"/>
                  <a:pt x="526346" y="957624"/>
                  <a:pt x="526346" y="616946"/>
                </a:cubicBezTo>
                <a:cubicBezTo>
                  <a:pt x="526346" y="276269"/>
                  <a:pt x="290801" y="0"/>
                  <a:pt x="0" y="0"/>
                </a:cubicBezTo>
                <a:close/>
              </a:path>
            </a:pathLst>
          </a:cu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panose="020f0502020204030204" typeface="Calibri"/>
              <a:ea charset="-122" panose="02010600030101010101" pitchFamily="2" typeface="宋体"/>
              <a:cs typeface="+mn-cs"/>
            </a:endParaRPr>
          </a:p>
        </p:txBody>
      </p:sp>
      <p:sp>
        <p:nvSpPr>
          <p:cNvPr id="23" name="TextBox 54">
            <a:extLst>
              <a:ext uri="{FF2B5EF4-FFF2-40B4-BE49-F238E27FC236}">
                <a16:creationId xmlns:a16="http://schemas.microsoft.com/office/drawing/2014/main" id="{F7F22B27-D85B-40CC-AE8E-C815220A8071}"/>
              </a:ext>
            </a:extLst>
          </p:cNvPr>
          <p:cNvSpPr txBox="1"/>
          <p:nvPr/>
        </p:nvSpPr>
        <p:spPr>
          <a:xfrm>
            <a:off x="2996060" y="5109411"/>
            <a:ext cx="7088317" cy="762000"/>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defTabSz="912813" fontAlgn="base">
              <a:lnSpc>
                <a:spcPts val="2000"/>
              </a:lnSpc>
              <a:spcBef>
                <a:spcPct val="0"/>
              </a:spcBef>
              <a:spcAft>
                <a:spcPts val="500"/>
              </a:spcAft>
              <a:defRPr/>
            </a:pPr>
            <a:r>
              <a:rPr altLang="en-US" b="1" lang="zh-CN" sz="2000">
                <a:solidFill>
                  <a:schemeClr val="bg1"/>
                </a:solidFill>
                <a:cs typeface="+mn-ea"/>
                <a:sym typeface="+mn-lt"/>
              </a:rPr>
              <a:t>第一千一百八十五条二是为加强对知识产权的保护，提高侵权违法成本，草案增加规定，故意侵害他人知识产权，情节严重的，被侵权人有权请求相应的惩罚性赔偿</a:t>
            </a:r>
          </a:p>
        </p:txBody>
      </p:sp>
    </p:spTree>
    <p:extLst>
      <p:ext uri="{BB962C8B-B14F-4D97-AF65-F5344CB8AC3E}">
        <p14:creationId val="302693727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 calcmode="lin" valueType="num">
                                      <p:cBhvr>
                                        <p:cTn dur="500" fill="hold" id="9"/>
                                        <p:tgtEl>
                                          <p:spTgt spid="3"/>
                                        </p:tgtEl>
                                        <p:attrNameLst>
                                          <p:attrName>style.rotation</p:attrName>
                                        </p:attrNameLst>
                                      </p:cBhvr>
                                      <p:tavLst>
                                        <p:tav tm="0">
                                          <p:val>
                                            <p:fltVal val="360"/>
                                          </p:val>
                                        </p:tav>
                                        <p:tav tm="100000">
                                          <p:val>
                                            <p:fltVal val="0"/>
                                          </p:val>
                                        </p:tav>
                                      </p:tavLst>
                                    </p:anim>
                                    <p:animEffect filter="fade" transition="in">
                                      <p:cBhvr>
                                        <p:cTn dur="500" id="10"/>
                                        <p:tgtEl>
                                          <p:spTgt spid="3"/>
                                        </p:tgtEl>
                                      </p:cBhvr>
                                    </p:animEffect>
                                  </p:childTnLst>
                                </p:cTn>
                              </p:par>
                              <p:par>
                                <p:cTn fill="hold" grpId="0" id="11" nodeType="withEffect" presetClass="entr" presetID="16" presetSubtype="37">
                                  <p:stCondLst>
                                    <p:cond delay="0"/>
                                  </p:stCondLst>
                                  <p:childTnLst>
                                    <p:set>
                                      <p:cBhvr>
                                        <p:cTn dur="1" fill="hold" id="12">
                                          <p:stCondLst>
                                            <p:cond delay="0"/>
                                          </p:stCondLst>
                                        </p:cTn>
                                        <p:tgtEl>
                                          <p:spTgt spid="6"/>
                                        </p:tgtEl>
                                        <p:attrNameLst>
                                          <p:attrName>style.visibility</p:attrName>
                                        </p:attrNameLst>
                                      </p:cBhvr>
                                      <p:to>
                                        <p:strVal val="visible"/>
                                      </p:to>
                                    </p:set>
                                    <p:animEffect filter="barn(outVertical)" transition="in">
                                      <p:cBhvr>
                                        <p:cTn dur="500" id="13"/>
                                        <p:tgtEl>
                                          <p:spTgt spid="6"/>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7"/>
                                        </p:tgtEl>
                                        <p:attrNameLst>
                                          <p:attrName>style.visibility</p:attrName>
                                        </p:attrNameLst>
                                      </p:cBhvr>
                                      <p:to>
                                        <p:strVal val="visible"/>
                                      </p:to>
                                    </p:set>
                                    <p:animEffect filter="wheel(1)" transition="in">
                                      <p:cBhvr>
                                        <p:cTn dur="1000" id="16"/>
                                        <p:tgtEl>
                                          <p:spTgt spid="7"/>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500" id="20"/>
                                        <p:tgtEl>
                                          <p:spTgt spid="8"/>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300" id="24"/>
                                        <p:tgtEl>
                                          <p:spTgt spid="9"/>
                                        </p:tgtEl>
                                      </p:cBhvr>
                                    </p:animEffect>
                                  </p:childTnLst>
                                </p:cTn>
                              </p:par>
                            </p:childTnLst>
                          </p:cTn>
                        </p:par>
                        <p:par>
                          <p:cTn fill="hold" id="25" nodeType="afterGroup">
                            <p:stCondLst>
                              <p:cond delay="1800"/>
                            </p:stCondLst>
                            <p:childTnLst>
                              <p:par>
                                <p:cTn decel="100000" fill="hold" id="26" nodeType="afterEffect" presetClass="entr" presetID="49" presetSubtype="0">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p:cTn dur="500" fill="hold" id="28"/>
                                        <p:tgtEl>
                                          <p:spTgt spid="10"/>
                                        </p:tgtEl>
                                        <p:attrNameLst>
                                          <p:attrName>ppt_w</p:attrName>
                                        </p:attrNameLst>
                                      </p:cBhvr>
                                      <p:tavLst>
                                        <p:tav tm="0">
                                          <p:val>
                                            <p:fltVal val="0"/>
                                          </p:val>
                                        </p:tav>
                                        <p:tav tm="100000">
                                          <p:val>
                                            <p:strVal val="#ppt_w"/>
                                          </p:val>
                                        </p:tav>
                                      </p:tavLst>
                                    </p:anim>
                                    <p:anim calcmode="lin" valueType="num">
                                      <p:cBhvr>
                                        <p:cTn dur="500" fill="hold" id="29"/>
                                        <p:tgtEl>
                                          <p:spTgt spid="10"/>
                                        </p:tgtEl>
                                        <p:attrNameLst>
                                          <p:attrName>ppt_h</p:attrName>
                                        </p:attrNameLst>
                                      </p:cBhvr>
                                      <p:tavLst>
                                        <p:tav tm="0">
                                          <p:val>
                                            <p:fltVal val="0"/>
                                          </p:val>
                                        </p:tav>
                                        <p:tav tm="100000">
                                          <p:val>
                                            <p:strVal val="#ppt_h"/>
                                          </p:val>
                                        </p:tav>
                                      </p:tavLst>
                                    </p:anim>
                                    <p:anim calcmode="lin" valueType="num">
                                      <p:cBhvr>
                                        <p:cTn dur="500" fill="hold" id="30"/>
                                        <p:tgtEl>
                                          <p:spTgt spid="10"/>
                                        </p:tgtEl>
                                        <p:attrNameLst>
                                          <p:attrName>style.rotation</p:attrName>
                                        </p:attrNameLst>
                                      </p:cBhvr>
                                      <p:tavLst>
                                        <p:tav tm="0">
                                          <p:val>
                                            <p:fltVal val="360"/>
                                          </p:val>
                                        </p:tav>
                                        <p:tav tm="100000">
                                          <p:val>
                                            <p:fltVal val="0"/>
                                          </p:val>
                                        </p:tav>
                                      </p:tavLst>
                                    </p:anim>
                                    <p:animEffect filter="fade" transition="in">
                                      <p:cBhvr>
                                        <p:cTn dur="500" id="31"/>
                                        <p:tgtEl>
                                          <p:spTgt spid="10"/>
                                        </p:tgtEl>
                                      </p:cBhvr>
                                    </p:animEffect>
                                  </p:childTnLst>
                                </p:cTn>
                              </p:par>
                              <p:par>
                                <p:cTn fill="hold" grpId="0" id="32" nodeType="withEffect" presetClass="entr" presetID="16" presetSubtype="37">
                                  <p:stCondLst>
                                    <p:cond delay="0"/>
                                  </p:stCondLst>
                                  <p:childTnLst>
                                    <p:set>
                                      <p:cBhvr>
                                        <p:cTn dur="1" fill="hold" id="33">
                                          <p:stCondLst>
                                            <p:cond delay="0"/>
                                          </p:stCondLst>
                                        </p:cTn>
                                        <p:tgtEl>
                                          <p:spTgt spid="13"/>
                                        </p:tgtEl>
                                        <p:attrNameLst>
                                          <p:attrName>style.visibility</p:attrName>
                                        </p:attrNameLst>
                                      </p:cBhvr>
                                      <p:to>
                                        <p:strVal val="visible"/>
                                      </p:to>
                                    </p:set>
                                    <p:animEffect filter="barn(outVertical)" transition="in">
                                      <p:cBhvr>
                                        <p:cTn dur="500" id="34"/>
                                        <p:tgtEl>
                                          <p:spTgt spid="13"/>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14"/>
                                        </p:tgtEl>
                                        <p:attrNameLst>
                                          <p:attrName>style.visibility</p:attrName>
                                        </p:attrNameLst>
                                      </p:cBhvr>
                                      <p:to>
                                        <p:strVal val="visible"/>
                                      </p:to>
                                    </p:set>
                                    <p:animEffect filter="wheel(1)" transition="in">
                                      <p:cBhvr>
                                        <p:cTn dur="1000" id="37"/>
                                        <p:tgtEl>
                                          <p:spTgt spid="14"/>
                                        </p:tgtEl>
                                      </p:cBhvr>
                                    </p:animEffect>
                                  </p:childTnLst>
                                </p:cTn>
                              </p:par>
                            </p:childTnLst>
                          </p:cTn>
                        </p:par>
                        <p:par>
                          <p:cTn fill="hold" id="38" nodeType="afterGroup">
                            <p:stCondLst>
                              <p:cond delay="2800"/>
                            </p:stCondLst>
                            <p:childTnLst>
                              <p:par>
                                <p:cTn fill="hold" grpId="0" id="39" nodeType="after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childTnLst>
                          </p:cTn>
                        </p:par>
                        <p:par>
                          <p:cTn fill="hold" id="42" nodeType="afterGroup">
                            <p:stCondLst>
                              <p:cond delay="3300"/>
                            </p:stCondLst>
                            <p:childTnLst>
                              <p:par>
                                <p:cTn fill="hold" grpId="0" id="43" nodeType="afterEffect" presetClass="entr" presetID="22" presetSubtype="8">
                                  <p:stCondLst>
                                    <p:cond delay="0"/>
                                  </p:stCondLst>
                                  <p:childTnLst>
                                    <p:set>
                                      <p:cBhvr>
                                        <p:cTn dur="1" fill="hold" id="44">
                                          <p:stCondLst>
                                            <p:cond delay="0"/>
                                          </p:stCondLst>
                                        </p:cTn>
                                        <p:tgtEl>
                                          <p:spTgt spid="16"/>
                                        </p:tgtEl>
                                        <p:attrNameLst>
                                          <p:attrName>style.visibility</p:attrName>
                                        </p:attrNameLst>
                                      </p:cBhvr>
                                      <p:to>
                                        <p:strVal val="visible"/>
                                      </p:to>
                                    </p:set>
                                    <p:animEffect filter="wipe(left)" transition="in">
                                      <p:cBhvr>
                                        <p:cTn dur="300" id="45"/>
                                        <p:tgtEl>
                                          <p:spTgt spid="16"/>
                                        </p:tgtEl>
                                      </p:cBhvr>
                                    </p:animEffect>
                                  </p:childTnLst>
                                </p:cTn>
                              </p:par>
                            </p:childTnLst>
                          </p:cTn>
                        </p:par>
                        <p:par>
                          <p:cTn fill="hold" id="46" nodeType="afterGroup">
                            <p:stCondLst>
                              <p:cond delay="3600"/>
                            </p:stCondLst>
                            <p:childTnLst>
                              <p:par>
                                <p:cTn decel="100000" fill="hold" id="47" nodeType="afterEffect" presetClass="entr" presetID="49"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 calcmode="lin" valueType="num">
                                      <p:cBhvr>
                                        <p:cTn dur="500" fill="hold" id="51"/>
                                        <p:tgtEl>
                                          <p:spTgt spid="17"/>
                                        </p:tgtEl>
                                        <p:attrNameLst>
                                          <p:attrName>style.rotation</p:attrName>
                                        </p:attrNameLst>
                                      </p:cBhvr>
                                      <p:tavLst>
                                        <p:tav tm="0">
                                          <p:val>
                                            <p:fltVal val="360"/>
                                          </p:val>
                                        </p:tav>
                                        <p:tav tm="100000">
                                          <p:val>
                                            <p:fltVal val="0"/>
                                          </p:val>
                                        </p:tav>
                                      </p:tavLst>
                                    </p:anim>
                                    <p:animEffect filter="fade" transition="in">
                                      <p:cBhvr>
                                        <p:cTn dur="500" id="52"/>
                                        <p:tgtEl>
                                          <p:spTgt spid="17"/>
                                        </p:tgtEl>
                                      </p:cBhvr>
                                    </p:animEffect>
                                  </p:childTnLst>
                                </p:cTn>
                              </p:par>
                              <p:par>
                                <p:cTn fill="hold" grpId="0" id="53" nodeType="withEffect" presetClass="entr" presetID="16" presetSubtype="37">
                                  <p:stCondLst>
                                    <p:cond delay="0"/>
                                  </p:stCondLst>
                                  <p:childTnLst>
                                    <p:set>
                                      <p:cBhvr>
                                        <p:cTn dur="1" fill="hold" id="54">
                                          <p:stCondLst>
                                            <p:cond delay="0"/>
                                          </p:stCondLst>
                                        </p:cTn>
                                        <p:tgtEl>
                                          <p:spTgt spid="20"/>
                                        </p:tgtEl>
                                        <p:attrNameLst>
                                          <p:attrName>style.visibility</p:attrName>
                                        </p:attrNameLst>
                                      </p:cBhvr>
                                      <p:to>
                                        <p:strVal val="visible"/>
                                      </p:to>
                                    </p:set>
                                    <p:animEffect filter="barn(outVertical)" transition="in">
                                      <p:cBhvr>
                                        <p:cTn dur="500" id="55"/>
                                        <p:tgtEl>
                                          <p:spTgt spid="20"/>
                                        </p:tgtEl>
                                      </p:cBhvr>
                                    </p:animEffect>
                                  </p:childTnLst>
                                </p:cTn>
                              </p:par>
                              <p:par>
                                <p:cTn fill="hold" grpId="0" id="56" nodeType="withEffect" presetClass="entr" presetID="21" presetSubtype="1">
                                  <p:stCondLst>
                                    <p:cond delay="0"/>
                                  </p:stCondLst>
                                  <p:childTnLst>
                                    <p:set>
                                      <p:cBhvr>
                                        <p:cTn dur="1" fill="hold" id="57">
                                          <p:stCondLst>
                                            <p:cond delay="0"/>
                                          </p:stCondLst>
                                        </p:cTn>
                                        <p:tgtEl>
                                          <p:spTgt spid="21"/>
                                        </p:tgtEl>
                                        <p:attrNameLst>
                                          <p:attrName>style.visibility</p:attrName>
                                        </p:attrNameLst>
                                      </p:cBhvr>
                                      <p:to>
                                        <p:strVal val="visible"/>
                                      </p:to>
                                    </p:set>
                                    <p:animEffect filter="wheel(1)" transition="in">
                                      <p:cBhvr>
                                        <p:cTn dur="1000" id="58"/>
                                        <p:tgtEl>
                                          <p:spTgt spid="21"/>
                                        </p:tgtEl>
                                      </p:cBhvr>
                                    </p:animEffect>
                                  </p:childTnLst>
                                </p:cTn>
                              </p:par>
                            </p:childTnLst>
                          </p:cTn>
                        </p:par>
                        <p:par>
                          <p:cTn fill="hold" id="59" nodeType="afterGroup">
                            <p:stCondLst>
                              <p:cond delay="4600"/>
                            </p:stCondLst>
                            <p:childTnLst>
                              <p:par>
                                <p:cTn fill="hold" grpId="0" id="60" nodeType="afterEffect" presetClass="entr" presetID="22" presetSubtype="8">
                                  <p:stCondLst>
                                    <p:cond delay="0"/>
                                  </p:stCondLst>
                                  <p:childTnLst>
                                    <p:set>
                                      <p:cBhvr>
                                        <p:cTn dur="1" fill="hold" id="61">
                                          <p:stCondLst>
                                            <p:cond delay="0"/>
                                          </p:stCondLst>
                                        </p:cTn>
                                        <p:tgtEl>
                                          <p:spTgt spid="22"/>
                                        </p:tgtEl>
                                        <p:attrNameLst>
                                          <p:attrName>style.visibility</p:attrName>
                                        </p:attrNameLst>
                                      </p:cBhvr>
                                      <p:to>
                                        <p:strVal val="visible"/>
                                      </p:to>
                                    </p:set>
                                    <p:animEffect filter="wipe(left)" transition="in">
                                      <p:cBhvr>
                                        <p:cTn dur="500" id="62"/>
                                        <p:tgtEl>
                                          <p:spTgt spid="22"/>
                                        </p:tgtEl>
                                      </p:cBhvr>
                                    </p:animEffect>
                                  </p:childTnLst>
                                </p:cTn>
                              </p:par>
                            </p:childTnLst>
                          </p:cTn>
                        </p:par>
                        <p:par>
                          <p:cTn fill="hold" id="63" nodeType="afterGroup">
                            <p:stCondLst>
                              <p:cond delay="5100"/>
                            </p:stCondLst>
                            <p:childTnLst>
                              <p:par>
                                <p:cTn fill="hold" grpId="0" id="64" nodeType="afterEffect" presetClass="entr" presetID="22" presetSubtype="8">
                                  <p:stCondLst>
                                    <p:cond delay="0"/>
                                  </p:stCondLst>
                                  <p:childTnLst>
                                    <p:set>
                                      <p:cBhvr>
                                        <p:cTn dur="1" fill="hold" id="65">
                                          <p:stCondLst>
                                            <p:cond delay="0"/>
                                          </p:stCondLst>
                                        </p:cTn>
                                        <p:tgtEl>
                                          <p:spTgt spid="23"/>
                                        </p:tgtEl>
                                        <p:attrNameLst>
                                          <p:attrName>style.visibility</p:attrName>
                                        </p:attrNameLst>
                                      </p:cBhvr>
                                      <p:to>
                                        <p:strVal val="visible"/>
                                      </p:to>
                                    </p:set>
                                    <p:animEffect filter="wipe(left)" transition="in">
                                      <p:cBhvr>
                                        <p:cTn dur="300" id="6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3"/>
      <p:bldP grpId="0" spid="14"/>
      <p:bldP grpId="0" spid="15"/>
      <p:bldP grpId="0" spid="16"/>
      <p:bldP grpId="0" spid="20"/>
      <p:bldP grpId="0" spid="21"/>
      <p:bldP grpId="0" spid="22"/>
      <p:bldP grpId="0" spid="23"/>
    </p:bldLst>
  </p:timing>
</p:sld>
</file>

<file path=ppt/slides/slide7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36">
            <a:extLst>
              <a:ext uri="{FF2B5EF4-FFF2-40B4-BE49-F238E27FC236}">
                <a16:creationId xmlns:a16="http://schemas.microsoft.com/office/drawing/2014/main" id="{F9552164-FFA1-4F62-8563-C4119D1C8730}"/>
              </a:ext>
            </a:extLst>
          </p:cNvPr>
          <p:cNvSpPr/>
          <p:nvPr/>
        </p:nvSpPr>
        <p:spPr>
          <a:xfrm>
            <a:off x="763105" y="1659996"/>
            <a:ext cx="10591659" cy="707887"/>
          </a:xfrm>
          <a:prstGeom prst="roundRect">
            <a:avLst>
              <a:gd fmla="val 3955" name="adj"/>
            </a:avLst>
          </a:prstGeom>
          <a:solidFill>
            <a:srgbClr val="C00000"/>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4" name="矩形 3">
            <a:extLst>
              <a:ext uri="{FF2B5EF4-FFF2-40B4-BE49-F238E27FC236}">
                <a16:creationId xmlns:a16="http://schemas.microsoft.com/office/drawing/2014/main" id="{8DE879C7-1A29-4934-A5DE-F0BD68F4E3C6}"/>
              </a:ext>
            </a:extLst>
          </p:cNvPr>
          <p:cNvSpPr>
            <a:spLocks noChangeArrowheads="1"/>
          </p:cNvSpPr>
          <p:nvPr/>
        </p:nvSpPr>
        <p:spPr bwMode="auto">
          <a:xfrm>
            <a:off x="1001558" y="1710254"/>
            <a:ext cx="10067446" cy="599432"/>
          </a:xfrm>
          <a:prstGeom prst="rect">
            <a:avLst/>
          </a:prstGeom>
          <a:noFill/>
          <a:ln w="9525">
            <a:noFill/>
            <a:miter lim="800000"/>
          </a:ln>
        </p:spPr>
        <p:txBody>
          <a:bodyPr bIns="45716" lIns="91431" rIns="91431" tIns="45716" wrap="square">
            <a:spAutoFit/>
          </a:bodyPr>
          <a:lstStyle/>
          <a:p>
            <a:pPr defTabSz="912813" fontAlgn="base" lvl="0">
              <a:lnSpc>
                <a:spcPts val="2000"/>
              </a:lnSpc>
              <a:spcBef>
                <a:spcPct val="0"/>
              </a:spcBef>
              <a:spcAft>
                <a:spcPts val="500"/>
              </a:spcAft>
              <a:defRPr/>
            </a:pPr>
            <a:r>
              <a:rPr altLang="en-US" kern="0" lang="zh-CN" sz="1400">
                <a:solidFill>
                  <a:prstClr val="white"/>
                </a:solidFill>
                <a:cs typeface="+mn-ea"/>
                <a:sym typeface="+mn-lt"/>
              </a:rPr>
              <a:t>第七编第三章规定了无民事行为能力人、限制民事行为能力人及其监护人的侵权责任，用人单位的侵权责任，网络侵权责任，以及公共场所的安全保障义务等。同时，草案在现行侵权责任法的基础上作了进一步完善</a:t>
            </a:r>
          </a:p>
        </p:txBody>
      </p:sp>
      <p:grpSp>
        <p:nvGrpSpPr>
          <p:cNvPr id="5" name="组合 4">
            <a:extLst>
              <a:ext uri="{FF2B5EF4-FFF2-40B4-BE49-F238E27FC236}">
                <a16:creationId xmlns:a16="http://schemas.microsoft.com/office/drawing/2014/main" id="{46892BAE-3494-4631-B157-0820A4BBFE6C}"/>
              </a:ext>
            </a:extLst>
          </p:cNvPr>
          <p:cNvGrpSpPr/>
          <p:nvPr/>
        </p:nvGrpSpPr>
        <p:grpSpPr>
          <a:xfrm>
            <a:off x="1694805" y="2980603"/>
            <a:ext cx="3900751" cy="462260"/>
            <a:chOff x="946882" y="2593733"/>
            <a:chExt cx="2416674" cy="417585"/>
          </a:xfrm>
          <a:solidFill>
            <a:srgbClr val="C00000"/>
          </a:solidFill>
        </p:grpSpPr>
        <p:sp>
          <p:nvSpPr>
            <p:cNvPr id="6" name="圆角矩形 6">
              <a:extLst>
                <a:ext uri="{FF2B5EF4-FFF2-40B4-BE49-F238E27FC236}">
                  <a16:creationId xmlns:a16="http://schemas.microsoft.com/office/drawing/2014/main" id="{35D10AAD-6C81-45C9-B2AB-AE38A109567A}"/>
                </a:ext>
              </a:extLst>
            </p:cNvPr>
            <p:cNvSpPr/>
            <p:nvPr/>
          </p:nvSpPr>
          <p:spPr bwMode="auto">
            <a:xfrm>
              <a:off x="1037992" y="2608186"/>
              <a:ext cx="2234454" cy="403132"/>
            </a:xfrm>
            <a:prstGeom prst="roundRect">
              <a:avLst>
                <a:gd fmla="val 50000" name="adj"/>
              </a:avLst>
            </a:prstGeom>
            <a:grp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cs typeface="+mn-ea"/>
                <a:sym typeface="+mn-lt"/>
              </a:endParaRPr>
            </a:p>
          </p:txBody>
        </p:sp>
        <p:sp>
          <p:nvSpPr>
            <p:cNvPr id="7" name="文本框 8">
              <a:extLst>
                <a:ext uri="{FF2B5EF4-FFF2-40B4-BE49-F238E27FC236}">
                  <a16:creationId xmlns:a16="http://schemas.microsoft.com/office/drawing/2014/main" id="{97C46CE1-D08B-4AAB-B743-2E94FD7F8F6E}"/>
                </a:ext>
              </a:extLst>
            </p:cNvPr>
            <p:cNvSpPr txBox="1"/>
            <p:nvPr/>
          </p:nvSpPr>
          <p:spPr>
            <a:xfrm>
              <a:off x="946882" y="2593733"/>
              <a:ext cx="2416674" cy="385436"/>
            </a:xfrm>
            <a:prstGeom prst="rect">
              <a:avLst/>
            </a:prstGeom>
            <a:noFill/>
          </p:spPr>
          <p:txBody>
            <a:bodyPr bIns="60936" lIns="121873" rIns="121873" tIns="60936" wrap="square">
              <a:spAutoFit/>
            </a:bodyPr>
            <a:lstStyle/>
            <a:p>
              <a:pPr algn="ctr" lvl="0">
                <a:defRPr/>
              </a:pPr>
              <a:r>
                <a:rPr altLang="en-US" b="1" kern="0" lang="zh-CN" sz="2000">
                  <a:solidFill>
                    <a:srgbClr val="FFFFFF"/>
                  </a:solidFill>
                  <a:cs typeface="+mn-ea"/>
                  <a:sym typeface="+mn-lt"/>
                </a:rPr>
                <a:t>第一千一百八十九条</a:t>
              </a:r>
            </a:p>
          </p:txBody>
        </p:sp>
      </p:grpSp>
      <p:sp>
        <p:nvSpPr>
          <p:cNvPr id="8" name="矩形 7">
            <a:extLst>
              <a:ext uri="{FF2B5EF4-FFF2-40B4-BE49-F238E27FC236}">
                <a16:creationId xmlns:a16="http://schemas.microsoft.com/office/drawing/2014/main" id="{C9010734-9E8E-4202-935B-E61552FFC9FF}"/>
              </a:ext>
            </a:extLst>
          </p:cNvPr>
          <p:cNvSpPr/>
          <p:nvPr/>
        </p:nvSpPr>
        <p:spPr>
          <a:xfrm>
            <a:off x="2024811" y="3708255"/>
            <a:ext cx="8574545" cy="396240"/>
          </a:xfrm>
          <a:prstGeom prst="rect">
            <a:avLst/>
          </a:prstGeom>
          <a:noFill/>
        </p:spPr>
        <p:txBody>
          <a:bodyPr wrap="square">
            <a:spAutoFit/>
          </a:bodyPr>
          <a:lstStyle/>
          <a:p>
            <a:pPr lvl="0">
              <a:lnSpc>
                <a:spcPts val="2400"/>
              </a:lnSpc>
              <a:defRPr/>
            </a:pPr>
            <a:r>
              <a:rPr altLang="en-US" lang="zh-CN" sz="2000">
                <a:solidFill>
                  <a:srgbClr val="E7E6E6">
                    <a:lumMod val="25000"/>
                  </a:srgbClr>
                </a:solidFill>
                <a:cs typeface="+mn-ea"/>
                <a:sym typeface="+mn-lt"/>
              </a:rPr>
              <a:t>一是增加规定委托监护的侵权责任</a:t>
            </a:r>
          </a:p>
        </p:txBody>
      </p:sp>
      <p:grpSp>
        <p:nvGrpSpPr>
          <p:cNvPr id="9" name="Group 4">
            <a:extLst>
              <a:ext uri="{FF2B5EF4-FFF2-40B4-BE49-F238E27FC236}">
                <a16:creationId xmlns:a16="http://schemas.microsoft.com/office/drawing/2014/main" id="{4E017CEA-1538-468E-8F1B-8D50DACE6B95}"/>
              </a:ext>
            </a:extLst>
          </p:cNvPr>
          <p:cNvGrpSpPr>
            <a:grpSpLocks noChangeAspect="1"/>
          </p:cNvGrpSpPr>
          <p:nvPr/>
        </p:nvGrpSpPr>
        <p:grpSpPr>
          <a:xfrm>
            <a:off x="1446779" y="3458866"/>
            <a:ext cx="496051" cy="679802"/>
            <a:chOff x="3511" y="1708"/>
            <a:chExt cx="656" cy="899"/>
          </a:xfrm>
          <a:solidFill>
            <a:srgbClr val="C00000"/>
          </a:solidFill>
        </p:grpSpPr>
        <p:sp>
          <p:nvSpPr>
            <p:cNvPr id="10" name="Freeform 5">
              <a:extLst>
                <a:ext uri="{FF2B5EF4-FFF2-40B4-BE49-F238E27FC236}">
                  <a16:creationId xmlns:a16="http://schemas.microsoft.com/office/drawing/2014/main" id="{022F9EDD-F821-49C1-9630-59EE8F6C727D}"/>
                </a:ext>
              </a:extLst>
            </p:cNvPr>
            <p:cNvSpPr>
              <a:spLocks noEditPoints="1"/>
            </p:cNvSpPr>
            <p:nvPr/>
          </p:nvSpPr>
          <p:spPr bwMode="auto">
            <a:xfrm>
              <a:off x="3581" y="1708"/>
              <a:ext cx="445" cy="899"/>
            </a:xfrm>
            <a:custGeom>
              <a:gdLst>
                <a:gd fmla="*/ 115 w 165" name="T0"/>
                <a:gd fmla="*/ 39 h 334" name="T1"/>
                <a:gd fmla="*/ 96 w 165" name="T2"/>
                <a:gd fmla="*/ 6 h 334" name="T3"/>
                <a:gd fmla="*/ 60 w 165" name="T4"/>
                <a:gd fmla="*/ 16 h 334" name="T5"/>
                <a:gd fmla="*/ 52 w 165" name="T6"/>
                <a:gd fmla="*/ 49 h 334" name="T7"/>
                <a:gd fmla="*/ 66 w 165" name="T8"/>
                <a:gd fmla="*/ 70 h 334" name="T9"/>
                <a:gd fmla="*/ 98 w 165" name="T10"/>
                <a:gd fmla="*/ 69 h 334" name="T11"/>
                <a:gd fmla="*/ 115 w 165" name="T12"/>
                <a:gd fmla="*/ 39 h 334" name="T13"/>
                <a:gd fmla="*/ 70 w 165" name="T14"/>
                <a:gd fmla="*/ 143 h 334" name="T15"/>
                <a:gd fmla="*/ 62 w 165" name="T16"/>
                <a:gd fmla="*/ 195 h 334" name="T17"/>
                <a:gd fmla="*/ 113 w 165" name="T18"/>
                <a:gd fmla="*/ 209 h 334" name="T19"/>
                <a:gd fmla="*/ 129 w 165" name="T20"/>
                <a:gd fmla="*/ 234 h 334" name="T21"/>
                <a:gd fmla="*/ 133 w 165" name="T22"/>
                <a:gd fmla="*/ 327 h 334" name="T23"/>
                <a:gd fmla="*/ 102 w 165" name="T24"/>
                <a:gd fmla="*/ 324 h 334" name="T25"/>
                <a:gd fmla="*/ 93 w 165" name="T26"/>
                <a:gd fmla="*/ 252 h 334" name="T27"/>
                <a:gd fmla="*/ 87 w 165" name="T28"/>
                <a:gd fmla="*/ 244 h 334" name="T29"/>
                <a:gd fmla="*/ 21 w 165" name="T30"/>
                <a:gd fmla="*/ 229 h 334" name="T31"/>
                <a:gd fmla="*/ 2 w 165" name="T32"/>
                <a:gd fmla="*/ 201 h 334" name="T33"/>
                <a:gd fmla="*/ 10 w 165" name="T34"/>
                <a:gd fmla="*/ 105 h 334" name="T35"/>
                <a:gd fmla="*/ 64 w 165" name="T36"/>
                <a:gd fmla="*/ 74 h 334" name="T37"/>
                <a:gd fmla="*/ 78 w 165" name="T38"/>
                <a:gd fmla="*/ 87 h 334" name="T39"/>
                <a:gd fmla="*/ 102 w 165" name="T40"/>
                <a:gd fmla="*/ 132 h 334" name="T41"/>
                <a:gd fmla="*/ 104 w 165" name="T42"/>
                <a:gd fmla="*/ 133 h 334" name="T43"/>
                <a:gd fmla="*/ 155 w 165" name="T44"/>
                <a:gd fmla="*/ 144 h 334" name="T45"/>
                <a:gd fmla="*/ 164 w 165" name="T46"/>
                <a:gd fmla="*/ 153 h 334" name="T47"/>
                <a:gd fmla="*/ 161 w 165" name="T48"/>
                <a:gd fmla="*/ 166 h 334" name="T49"/>
                <a:gd fmla="*/ 152 w 165" name="T50"/>
                <a:gd fmla="*/ 170 h 334" name="T51"/>
                <a:gd fmla="*/ 94 w 165" name="T52"/>
                <a:gd fmla="*/ 169 h 334" name="T53"/>
                <a:gd fmla="*/ 83 w 165" name="T54"/>
                <a:gd fmla="*/ 165 h 334" name="T55"/>
                <a:gd fmla="*/ 70 w 165" name="T56"/>
                <a:gd fmla="*/ 143 h 33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34" w="165">
                  <a:moveTo>
                    <a:pt x="115" y="39"/>
                  </a:moveTo>
                  <a:cubicBezTo>
                    <a:pt x="120" y="25"/>
                    <a:pt x="110" y="12"/>
                    <a:pt x="96" y="6"/>
                  </a:cubicBezTo>
                  <a:cubicBezTo>
                    <a:pt x="82" y="0"/>
                    <a:pt x="67" y="2"/>
                    <a:pt x="60" y="16"/>
                  </a:cubicBezTo>
                  <a:cubicBezTo>
                    <a:pt x="56" y="23"/>
                    <a:pt x="51" y="41"/>
                    <a:pt x="52" y="49"/>
                  </a:cubicBezTo>
                  <a:cubicBezTo>
                    <a:pt x="53" y="56"/>
                    <a:pt x="58" y="65"/>
                    <a:pt x="66" y="70"/>
                  </a:cubicBezTo>
                  <a:cubicBezTo>
                    <a:pt x="75" y="76"/>
                    <a:pt x="89" y="76"/>
                    <a:pt x="98" y="69"/>
                  </a:cubicBezTo>
                  <a:cubicBezTo>
                    <a:pt x="104" y="64"/>
                    <a:pt x="113" y="47"/>
                    <a:pt x="115" y="39"/>
                  </a:cubicBezTo>
                  <a:close/>
                  <a:moveTo>
                    <a:pt x="70" y="143"/>
                  </a:moveTo>
                  <a:cubicBezTo>
                    <a:pt x="66" y="160"/>
                    <a:pt x="63" y="178"/>
                    <a:pt x="62" y="195"/>
                  </a:cubicBezTo>
                  <a:cubicBezTo>
                    <a:pt x="113" y="209"/>
                    <a:pt x="113" y="209"/>
                    <a:pt x="113" y="209"/>
                  </a:cubicBezTo>
                  <a:cubicBezTo>
                    <a:pt x="123" y="212"/>
                    <a:pt x="129" y="220"/>
                    <a:pt x="129" y="234"/>
                  </a:cubicBezTo>
                  <a:cubicBezTo>
                    <a:pt x="133" y="327"/>
                    <a:pt x="133" y="327"/>
                    <a:pt x="133" y="327"/>
                  </a:cubicBezTo>
                  <a:cubicBezTo>
                    <a:pt x="133" y="334"/>
                    <a:pt x="102" y="333"/>
                    <a:pt x="102" y="324"/>
                  </a:cubicBezTo>
                  <a:cubicBezTo>
                    <a:pt x="93" y="252"/>
                    <a:pt x="93" y="252"/>
                    <a:pt x="93" y="252"/>
                  </a:cubicBezTo>
                  <a:cubicBezTo>
                    <a:pt x="93" y="248"/>
                    <a:pt x="91" y="245"/>
                    <a:pt x="87" y="244"/>
                  </a:cubicBezTo>
                  <a:cubicBezTo>
                    <a:pt x="21" y="229"/>
                    <a:pt x="21" y="229"/>
                    <a:pt x="21" y="229"/>
                  </a:cubicBezTo>
                  <a:cubicBezTo>
                    <a:pt x="6" y="227"/>
                    <a:pt x="2" y="216"/>
                    <a:pt x="2" y="201"/>
                  </a:cubicBezTo>
                  <a:cubicBezTo>
                    <a:pt x="3" y="179"/>
                    <a:pt x="0" y="135"/>
                    <a:pt x="10" y="105"/>
                  </a:cubicBezTo>
                  <a:cubicBezTo>
                    <a:pt x="17" y="85"/>
                    <a:pt x="40" y="64"/>
                    <a:pt x="64" y="74"/>
                  </a:cubicBezTo>
                  <a:cubicBezTo>
                    <a:pt x="70" y="77"/>
                    <a:pt x="75" y="81"/>
                    <a:pt x="78" y="87"/>
                  </a:cubicBezTo>
                  <a:cubicBezTo>
                    <a:pt x="87" y="100"/>
                    <a:pt x="97" y="122"/>
                    <a:pt x="102" y="132"/>
                  </a:cubicBezTo>
                  <a:cubicBezTo>
                    <a:pt x="102" y="132"/>
                    <a:pt x="103" y="133"/>
                    <a:pt x="104" y="133"/>
                  </a:cubicBezTo>
                  <a:cubicBezTo>
                    <a:pt x="155" y="144"/>
                    <a:pt x="155" y="144"/>
                    <a:pt x="155" y="144"/>
                  </a:cubicBezTo>
                  <a:cubicBezTo>
                    <a:pt x="160" y="145"/>
                    <a:pt x="163" y="149"/>
                    <a:pt x="164" y="153"/>
                  </a:cubicBezTo>
                  <a:cubicBezTo>
                    <a:pt x="165" y="155"/>
                    <a:pt x="162" y="165"/>
                    <a:pt x="161" y="166"/>
                  </a:cubicBezTo>
                  <a:cubicBezTo>
                    <a:pt x="158" y="169"/>
                    <a:pt x="156" y="170"/>
                    <a:pt x="152" y="170"/>
                  </a:cubicBezTo>
                  <a:cubicBezTo>
                    <a:pt x="94" y="169"/>
                    <a:pt x="94" y="169"/>
                    <a:pt x="94" y="169"/>
                  </a:cubicBezTo>
                  <a:cubicBezTo>
                    <a:pt x="90" y="168"/>
                    <a:pt x="86" y="167"/>
                    <a:pt x="83" y="165"/>
                  </a:cubicBezTo>
                  <a:lnTo>
                    <a:pt x="70" y="1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8A31EF6D-07FB-445C-99A2-F6B54BDD808A}"/>
                </a:ext>
              </a:extLst>
            </p:cNvPr>
            <p:cNvSpPr/>
            <p:nvPr/>
          </p:nvSpPr>
          <p:spPr bwMode="auto">
            <a:xfrm>
              <a:off x="3511" y="1982"/>
              <a:ext cx="340" cy="396"/>
            </a:xfrm>
            <a:custGeom>
              <a:gdLst>
                <a:gd fmla="*/ 126 w 126" name="T0"/>
                <a:gd fmla="*/ 122 h 147" name="T1"/>
                <a:gd fmla="*/ 125 w 126" name="T2"/>
                <a:gd fmla="*/ 135 h 147" name="T3"/>
                <a:gd fmla="*/ 113 w 126" name="T4"/>
                <a:gd fmla="*/ 144 h 147" name="T5"/>
                <a:gd fmla="*/ 36 w 126" name="T6"/>
                <a:gd fmla="*/ 145 h 147" name="T7"/>
                <a:gd fmla="*/ 11 w 126" name="T8"/>
                <a:gd fmla="*/ 125 h 147" name="T9"/>
                <a:gd fmla="*/ 2 w 126" name="T10"/>
                <a:gd fmla="*/ 18 h 147" name="T11"/>
                <a:gd fmla="*/ 21 w 126" name="T12"/>
                <a:gd fmla="*/ 15 h 147" name="T13"/>
                <a:gd fmla="*/ 34 w 126" name="T14"/>
                <a:gd fmla="*/ 119 h 147" name="T15"/>
                <a:gd fmla="*/ 37 w 126" name="T16"/>
                <a:gd fmla="*/ 121 h 147" name="T17"/>
                <a:gd fmla="*/ 126 w 126" name="T18"/>
                <a:gd fmla="*/ 122 h 1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7" w="125">
                  <a:moveTo>
                    <a:pt x="126" y="122"/>
                  </a:moveTo>
                  <a:cubicBezTo>
                    <a:pt x="125" y="135"/>
                    <a:pt x="125" y="135"/>
                    <a:pt x="125" y="135"/>
                  </a:cubicBezTo>
                  <a:cubicBezTo>
                    <a:pt x="124" y="140"/>
                    <a:pt x="121" y="143"/>
                    <a:pt x="113" y="144"/>
                  </a:cubicBezTo>
                  <a:cubicBezTo>
                    <a:pt x="83" y="146"/>
                    <a:pt x="65" y="147"/>
                    <a:pt x="36" y="145"/>
                  </a:cubicBezTo>
                  <a:cubicBezTo>
                    <a:pt x="23" y="144"/>
                    <a:pt x="14" y="137"/>
                    <a:pt x="11" y="125"/>
                  </a:cubicBezTo>
                  <a:cubicBezTo>
                    <a:pt x="6" y="108"/>
                    <a:pt x="4" y="41"/>
                    <a:pt x="2" y="18"/>
                  </a:cubicBezTo>
                  <a:cubicBezTo>
                    <a:pt x="0" y="3"/>
                    <a:pt x="19" y="0"/>
                    <a:pt x="21" y="15"/>
                  </a:cubicBezTo>
                  <a:cubicBezTo>
                    <a:pt x="34" y="119"/>
                    <a:pt x="34" y="119"/>
                    <a:pt x="34" y="119"/>
                  </a:cubicBezTo>
                  <a:cubicBezTo>
                    <a:pt x="34" y="120"/>
                    <a:pt x="36" y="121"/>
                    <a:pt x="37" y="121"/>
                  </a:cubicBezTo>
                  <a:lnTo>
                    <a:pt x="126" y="12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2" name="Freeform 7">
              <a:extLst>
                <a:ext uri="{FF2B5EF4-FFF2-40B4-BE49-F238E27FC236}">
                  <a16:creationId xmlns:a16="http://schemas.microsoft.com/office/drawing/2014/main" id="{580482B8-CC7C-4C34-A327-7358F43BF5EF}"/>
                </a:ext>
              </a:extLst>
            </p:cNvPr>
            <p:cNvSpPr/>
            <p:nvPr/>
          </p:nvSpPr>
          <p:spPr bwMode="auto">
            <a:xfrm>
              <a:off x="3878" y="1937"/>
              <a:ext cx="251" cy="223"/>
            </a:xfrm>
            <a:custGeom>
              <a:gdLst>
                <a:gd fmla="*/ 66 w 93" name="T0"/>
                <a:gd fmla="*/ 68 h 83" name="T1"/>
                <a:gd fmla="*/ 84 w 93" name="T2"/>
                <a:gd fmla="*/ 0 h 83" name="T3"/>
                <a:gd fmla="*/ 92 w 93" name="T4"/>
                <a:gd fmla="*/ 16 h 83" name="T5"/>
                <a:gd fmla="*/ 76 w 93" name="T6"/>
                <a:gd fmla="*/ 78 h 83" name="T7"/>
                <a:gd fmla="*/ 70 w 93" name="T8"/>
                <a:gd fmla="*/ 83 h 83" name="T9"/>
                <a:gd fmla="*/ 0 w 93" name="T10"/>
                <a:gd fmla="*/ 83 h 83" name="T11"/>
                <a:gd fmla="*/ 0 w 93" name="T12"/>
                <a:gd fmla="*/ 68 h 83" name="T13"/>
                <a:gd fmla="*/ 66 w 93" name="T14"/>
                <a:gd fmla="*/ 68 h 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3" w="93">
                  <a:moveTo>
                    <a:pt x="66" y="68"/>
                  </a:moveTo>
                  <a:cubicBezTo>
                    <a:pt x="84" y="0"/>
                    <a:pt x="84" y="0"/>
                    <a:pt x="84" y="0"/>
                  </a:cubicBezTo>
                  <a:cubicBezTo>
                    <a:pt x="92" y="2"/>
                    <a:pt x="93" y="8"/>
                    <a:pt x="92" y="16"/>
                  </a:cubicBezTo>
                  <a:cubicBezTo>
                    <a:pt x="76" y="78"/>
                    <a:pt x="76" y="78"/>
                    <a:pt x="76" y="78"/>
                  </a:cubicBezTo>
                  <a:cubicBezTo>
                    <a:pt x="75" y="81"/>
                    <a:pt x="73" y="81"/>
                    <a:pt x="70" y="83"/>
                  </a:cubicBezTo>
                  <a:cubicBezTo>
                    <a:pt x="0" y="83"/>
                    <a:pt x="0" y="83"/>
                    <a:pt x="0" y="83"/>
                  </a:cubicBezTo>
                  <a:cubicBezTo>
                    <a:pt x="0" y="68"/>
                    <a:pt x="0" y="68"/>
                    <a:pt x="0" y="68"/>
                  </a:cubicBezTo>
                  <a:cubicBezTo>
                    <a:pt x="22" y="68"/>
                    <a:pt x="44" y="68"/>
                    <a:pt x="66" y="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3" name="Freeform 8">
              <a:extLst>
                <a:ext uri="{FF2B5EF4-FFF2-40B4-BE49-F238E27FC236}">
                  <a16:creationId xmlns:a16="http://schemas.microsoft.com/office/drawing/2014/main" id="{93B3EDDE-B342-49A9-988D-340F84857C7A}"/>
                </a:ext>
              </a:extLst>
            </p:cNvPr>
            <p:cNvSpPr/>
            <p:nvPr/>
          </p:nvSpPr>
          <p:spPr bwMode="auto">
            <a:xfrm>
              <a:off x="3797" y="2160"/>
              <a:ext cx="370" cy="441"/>
            </a:xfrm>
            <a:custGeom>
              <a:gdLst>
                <a:gd fmla="*/ 0 w 137" name="T0"/>
                <a:gd fmla="*/ 0 h 164" name="T1"/>
                <a:gd fmla="*/ 113 w 137" name="T2"/>
                <a:gd fmla="*/ 0 h 164" name="T3"/>
                <a:gd fmla="*/ 132 w 137" name="T4"/>
                <a:gd fmla="*/ 11 h 164" name="T5"/>
                <a:gd fmla="*/ 137 w 137" name="T6"/>
                <a:gd fmla="*/ 30 h 164" name="T7"/>
                <a:gd fmla="*/ 137 w 137" name="T8"/>
                <a:gd fmla="*/ 164 h 164" name="T9"/>
                <a:gd fmla="*/ 117 w 137" name="T10"/>
                <a:gd fmla="*/ 164 h 164" name="T11"/>
                <a:gd fmla="*/ 117 w 137" name="T12"/>
                <a:gd fmla="*/ 31 h 164" name="T13"/>
                <a:gd fmla="*/ 109 w 137" name="T14"/>
                <a:gd fmla="*/ 21 h 164" name="T15"/>
                <a:gd fmla="*/ 0 w 137" name="T16"/>
                <a:gd fmla="*/ 21 h 164" name="T17"/>
                <a:gd fmla="*/ 0 w 137" name="T18"/>
                <a:gd fmla="*/ 0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137">
                  <a:moveTo>
                    <a:pt x="0" y="0"/>
                  </a:moveTo>
                  <a:cubicBezTo>
                    <a:pt x="113" y="0"/>
                    <a:pt x="113" y="0"/>
                    <a:pt x="113" y="0"/>
                  </a:cubicBezTo>
                  <a:cubicBezTo>
                    <a:pt x="120" y="0"/>
                    <a:pt x="128" y="5"/>
                    <a:pt x="132" y="11"/>
                  </a:cubicBezTo>
                  <a:cubicBezTo>
                    <a:pt x="136" y="16"/>
                    <a:pt x="137" y="24"/>
                    <a:pt x="137" y="30"/>
                  </a:cubicBezTo>
                  <a:cubicBezTo>
                    <a:pt x="137" y="164"/>
                    <a:pt x="137" y="164"/>
                    <a:pt x="137" y="164"/>
                  </a:cubicBezTo>
                  <a:cubicBezTo>
                    <a:pt x="117" y="164"/>
                    <a:pt x="117" y="164"/>
                    <a:pt x="117" y="164"/>
                  </a:cubicBezTo>
                  <a:cubicBezTo>
                    <a:pt x="117" y="31"/>
                    <a:pt x="117" y="31"/>
                    <a:pt x="117" y="31"/>
                  </a:cubicBezTo>
                  <a:cubicBezTo>
                    <a:pt x="117" y="25"/>
                    <a:pt x="115" y="21"/>
                    <a:pt x="109" y="21"/>
                  </a:cubicBezTo>
                  <a:cubicBezTo>
                    <a:pt x="0" y="21"/>
                    <a:pt x="0" y="21"/>
                    <a:pt x="0" y="21"/>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cxnSp>
        <p:nvCxnSpPr>
          <p:cNvPr id="14" name="直接连接符 13">
            <a:extLst>
              <a:ext uri="{FF2B5EF4-FFF2-40B4-BE49-F238E27FC236}">
                <a16:creationId xmlns:a16="http://schemas.microsoft.com/office/drawing/2014/main" id="{F3EF9B72-A383-45F8-A381-3DEE9375671A}"/>
              </a:ext>
            </a:extLst>
          </p:cNvPr>
          <p:cNvCxnSpPr/>
          <p:nvPr/>
        </p:nvCxnSpPr>
        <p:spPr>
          <a:xfrm>
            <a:off x="763106" y="4281847"/>
            <a:ext cx="10591659"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D97E297A-69E8-4478-99D4-9312BAE9B791}"/>
              </a:ext>
            </a:extLst>
          </p:cNvPr>
          <p:cNvGrpSpPr/>
          <p:nvPr/>
        </p:nvGrpSpPr>
        <p:grpSpPr>
          <a:xfrm>
            <a:off x="1694805" y="4618907"/>
            <a:ext cx="5909762" cy="738615"/>
            <a:chOff x="946882" y="2593733"/>
            <a:chExt cx="2416674" cy="667232"/>
          </a:xfrm>
          <a:solidFill>
            <a:srgbClr val="C00000"/>
          </a:solidFill>
        </p:grpSpPr>
        <p:sp>
          <p:nvSpPr>
            <p:cNvPr id="16" name="圆角矩形 6">
              <a:extLst>
                <a:ext uri="{FF2B5EF4-FFF2-40B4-BE49-F238E27FC236}">
                  <a16:creationId xmlns:a16="http://schemas.microsoft.com/office/drawing/2014/main" id="{F0051885-30BA-4B07-A710-A6CC6B453F4B}"/>
                </a:ext>
              </a:extLst>
            </p:cNvPr>
            <p:cNvSpPr/>
            <p:nvPr/>
          </p:nvSpPr>
          <p:spPr bwMode="auto">
            <a:xfrm>
              <a:off x="1037992" y="2608186"/>
              <a:ext cx="2234454" cy="403132"/>
            </a:xfrm>
            <a:prstGeom prst="roundRect">
              <a:avLst>
                <a:gd fmla="val 50000" name="adj"/>
              </a:avLst>
            </a:prstGeom>
            <a:grp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prstClr val="white"/>
                </a:solidFill>
                <a:effectLst/>
                <a:uLnTx/>
                <a:uFillTx/>
                <a:cs typeface="+mn-ea"/>
                <a:sym typeface="+mn-lt"/>
              </a:endParaRPr>
            </a:p>
          </p:txBody>
        </p:sp>
        <p:sp>
          <p:nvSpPr>
            <p:cNvPr id="17" name="文本框 8">
              <a:extLst>
                <a:ext uri="{FF2B5EF4-FFF2-40B4-BE49-F238E27FC236}">
                  <a16:creationId xmlns:a16="http://schemas.microsoft.com/office/drawing/2014/main" id="{4988CDF3-BF33-4462-85FB-F65044E88584}"/>
                </a:ext>
              </a:extLst>
            </p:cNvPr>
            <p:cNvSpPr txBox="1"/>
            <p:nvPr/>
          </p:nvSpPr>
          <p:spPr>
            <a:xfrm>
              <a:off x="946882" y="2593734"/>
              <a:ext cx="2416674" cy="385437"/>
            </a:xfrm>
            <a:prstGeom prst="rect">
              <a:avLst/>
            </a:prstGeom>
            <a:noFill/>
          </p:spPr>
          <p:txBody>
            <a:bodyPr bIns="60936" lIns="121873" rIns="121873" tIns="60936" wrap="square">
              <a:spAutoFit/>
            </a:bodyPr>
            <a:lstStyle/>
            <a:p>
              <a:pPr algn="ctr" lvl="0">
                <a:defRPr/>
              </a:pPr>
              <a:r>
                <a:rPr altLang="en-US" b="1" kern="0" lang="zh-CN" sz="2000">
                  <a:solidFill>
                    <a:srgbClr val="FFFFFF"/>
                  </a:solidFill>
                  <a:cs typeface="+mn-ea"/>
                  <a:sym typeface="+mn-lt"/>
                </a:rPr>
                <a:t>第一千一百九十五条、第一千一百九十六条</a:t>
              </a:r>
            </a:p>
          </p:txBody>
        </p:sp>
      </p:grpSp>
      <p:sp>
        <p:nvSpPr>
          <p:cNvPr id="18" name="矩形 17">
            <a:extLst>
              <a:ext uri="{FF2B5EF4-FFF2-40B4-BE49-F238E27FC236}">
                <a16:creationId xmlns:a16="http://schemas.microsoft.com/office/drawing/2014/main" id="{DB933388-A94B-48E1-88CC-E694ADE5C6F1}"/>
              </a:ext>
            </a:extLst>
          </p:cNvPr>
          <p:cNvSpPr/>
          <p:nvPr/>
        </p:nvSpPr>
        <p:spPr>
          <a:xfrm>
            <a:off x="2024811" y="5120832"/>
            <a:ext cx="9264059" cy="1005840"/>
          </a:xfrm>
          <a:prstGeom prst="rect">
            <a:avLst/>
          </a:prstGeom>
          <a:noFill/>
        </p:spPr>
        <p:txBody>
          <a:bodyPr wrap="square">
            <a:spAutoFit/>
          </a:bodyPr>
          <a:lstStyle/>
          <a:p>
            <a:pPr lvl="0">
              <a:lnSpc>
                <a:spcPts val="2400"/>
              </a:lnSpc>
              <a:defRPr/>
            </a:pPr>
            <a:r>
              <a:rPr altLang="en-US" lang="zh-CN" sz="1600">
                <a:solidFill>
                  <a:srgbClr val="E7E6E6">
                    <a:lumMod val="25000"/>
                  </a:srgbClr>
                </a:solidFill>
                <a:cs typeface="+mn-ea"/>
                <a:sym typeface="+mn-lt"/>
              </a:rPr>
              <a:t>二是完善网络侵权责任制度。为了更好地保护权利人的利益，平衡好网络用户和网络服务提供者之间的利益，草案细化了网络侵权责任的具体规定，完善了权利人通知规则和网络服务提供者的转通知规则。</a:t>
            </a:r>
          </a:p>
        </p:txBody>
      </p:sp>
      <p:cxnSp>
        <p:nvCxnSpPr>
          <p:cNvPr id="19" name="直接连接符 18">
            <a:extLst>
              <a:ext uri="{FF2B5EF4-FFF2-40B4-BE49-F238E27FC236}">
                <a16:creationId xmlns:a16="http://schemas.microsoft.com/office/drawing/2014/main" id="{DE84C1FC-8F71-4E23-AAB2-BA9F18EE9EA4}"/>
              </a:ext>
            </a:extLst>
          </p:cNvPr>
          <p:cNvCxnSpPr/>
          <p:nvPr/>
        </p:nvCxnSpPr>
        <p:spPr>
          <a:xfrm>
            <a:off x="763106" y="6102255"/>
            <a:ext cx="10591659"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11">
            <a:extLst>
              <a:ext uri="{FF2B5EF4-FFF2-40B4-BE49-F238E27FC236}">
                <a16:creationId xmlns:a16="http://schemas.microsoft.com/office/drawing/2014/main" id="{96EA3879-F4F6-47BE-AD90-4A207C65BD2B}"/>
              </a:ext>
            </a:extLst>
          </p:cNvPr>
          <p:cNvGrpSpPr>
            <a:grpSpLocks noChangeAspect="1"/>
          </p:cNvGrpSpPr>
          <p:nvPr/>
        </p:nvGrpSpPr>
        <p:grpSpPr>
          <a:xfrm>
            <a:off x="1229617" y="5221115"/>
            <a:ext cx="745862" cy="578623"/>
            <a:chOff x="3533" y="1919"/>
            <a:chExt cx="611" cy="474"/>
          </a:xfrm>
          <a:solidFill>
            <a:srgbClr val="C00000"/>
          </a:solidFill>
        </p:grpSpPr>
        <p:sp>
          <p:nvSpPr>
            <p:cNvPr id="21" name="Freeform 12">
              <a:extLst>
                <a:ext uri="{FF2B5EF4-FFF2-40B4-BE49-F238E27FC236}">
                  <a16:creationId xmlns:a16="http://schemas.microsoft.com/office/drawing/2014/main" id="{86AADA4D-05F5-4F9D-BD7B-E61E8BFC7D04}"/>
                </a:ext>
              </a:extLst>
            </p:cNvPr>
            <p:cNvSpPr/>
            <p:nvPr/>
          </p:nvSpPr>
          <p:spPr bwMode="auto">
            <a:xfrm>
              <a:off x="3620" y="1919"/>
              <a:ext cx="202" cy="233"/>
            </a:xfrm>
            <a:custGeom>
              <a:gdLst>
                <a:gd fmla="*/ 74 w 75" name="T0"/>
                <a:gd fmla="*/ 34 h 86" name="T1"/>
                <a:gd fmla="*/ 43 w 75" name="T2"/>
                <a:gd fmla="*/ 2 h 86" name="T3"/>
                <a:gd fmla="*/ 3 w 75" name="T4"/>
                <a:gd fmla="*/ 24 h 86" name="T5"/>
                <a:gd fmla="*/ 3 w 75" name="T6"/>
                <a:gd fmla="*/ 64 h 86" name="T7"/>
                <a:gd fmla="*/ 25 w 75" name="T8"/>
                <a:gd fmla="*/ 85 h 86" name="T9"/>
                <a:gd fmla="*/ 36 w 75" name="T10"/>
                <a:gd fmla="*/ 86 h 86" name="T11"/>
                <a:gd fmla="*/ 62 w 75" name="T12"/>
                <a:gd fmla="*/ 73 h 86" name="T13"/>
                <a:gd fmla="*/ 74 w 75" name="T14"/>
                <a:gd fmla="*/ 34 h 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 w="75">
                  <a:moveTo>
                    <a:pt x="74" y="34"/>
                  </a:moveTo>
                  <a:cubicBezTo>
                    <a:pt x="75" y="16"/>
                    <a:pt x="61" y="5"/>
                    <a:pt x="43" y="2"/>
                  </a:cubicBezTo>
                  <a:cubicBezTo>
                    <a:pt x="25" y="0"/>
                    <a:pt x="8" y="6"/>
                    <a:pt x="3" y="24"/>
                  </a:cubicBezTo>
                  <a:cubicBezTo>
                    <a:pt x="1" y="33"/>
                    <a:pt x="0" y="55"/>
                    <a:pt x="3" y="64"/>
                  </a:cubicBezTo>
                  <a:cubicBezTo>
                    <a:pt x="6" y="72"/>
                    <a:pt x="15" y="81"/>
                    <a:pt x="25" y="85"/>
                  </a:cubicBezTo>
                  <a:cubicBezTo>
                    <a:pt x="30" y="86"/>
                    <a:pt x="31" y="86"/>
                    <a:pt x="36" y="86"/>
                  </a:cubicBezTo>
                  <a:cubicBezTo>
                    <a:pt x="47" y="85"/>
                    <a:pt x="57" y="80"/>
                    <a:pt x="62" y="73"/>
                  </a:cubicBezTo>
                  <a:cubicBezTo>
                    <a:pt x="68" y="66"/>
                    <a:pt x="74" y="44"/>
                    <a:pt x="74"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2" name="Freeform 13">
              <a:extLst>
                <a:ext uri="{FF2B5EF4-FFF2-40B4-BE49-F238E27FC236}">
                  <a16:creationId xmlns:a16="http://schemas.microsoft.com/office/drawing/2014/main" id="{FAE15824-DE67-493A-A107-BB893232CE5B}"/>
                </a:ext>
              </a:extLst>
            </p:cNvPr>
            <p:cNvSpPr/>
            <p:nvPr/>
          </p:nvSpPr>
          <p:spPr bwMode="auto">
            <a:xfrm>
              <a:off x="3533" y="2174"/>
              <a:ext cx="397" cy="219"/>
            </a:xfrm>
            <a:custGeom>
              <a:gdLst>
                <a:gd fmla="*/ 147 w 147" name="T0"/>
                <a:gd fmla="*/ 81 h 81" name="T1"/>
                <a:gd fmla="*/ 44 w 147" name="T2"/>
                <a:gd fmla="*/ 81 h 81" name="T3"/>
                <a:gd fmla="*/ 0 w 147" name="T4"/>
                <a:gd fmla="*/ 24 h 81" name="T5"/>
                <a:gd fmla="*/ 36 w 147" name="T6"/>
                <a:gd fmla="*/ 0 h 81" name="T7"/>
                <a:gd fmla="*/ 98 w 147" name="T8"/>
                <a:gd fmla="*/ 0 h 81" name="T9"/>
                <a:gd fmla="*/ 140 w 147" name="T10"/>
                <a:gd fmla="*/ 42 h 81" name="T11"/>
                <a:gd fmla="*/ 147 w 147" name="T12"/>
                <a:gd fmla="*/ 81 h 81" name="T13"/>
              </a:gdLst>
              <a:cxnLst>
                <a:cxn ang="0">
                  <a:pos x="T0" y="T1"/>
                </a:cxn>
                <a:cxn ang="0">
                  <a:pos x="T2" y="T3"/>
                </a:cxn>
                <a:cxn ang="0">
                  <a:pos x="T4" y="T5"/>
                </a:cxn>
                <a:cxn ang="0">
                  <a:pos x="T6" y="T7"/>
                </a:cxn>
                <a:cxn ang="0">
                  <a:pos x="T8" y="T9"/>
                </a:cxn>
                <a:cxn ang="0">
                  <a:pos x="T10" y="T11"/>
                </a:cxn>
                <a:cxn ang="0">
                  <a:pos x="T12" y="T13"/>
                </a:cxn>
              </a:cxnLst>
              <a:rect b="b" l="0" r="r" t="0"/>
              <a:pathLst>
                <a:path h="81" w="147">
                  <a:moveTo>
                    <a:pt x="147" y="81"/>
                  </a:moveTo>
                  <a:cubicBezTo>
                    <a:pt x="44" y="81"/>
                    <a:pt x="44" y="81"/>
                    <a:pt x="44" y="81"/>
                  </a:cubicBezTo>
                  <a:cubicBezTo>
                    <a:pt x="39" y="55"/>
                    <a:pt x="24" y="32"/>
                    <a:pt x="0" y="24"/>
                  </a:cubicBezTo>
                  <a:cubicBezTo>
                    <a:pt x="7" y="10"/>
                    <a:pt x="19" y="0"/>
                    <a:pt x="36" y="0"/>
                  </a:cubicBezTo>
                  <a:cubicBezTo>
                    <a:pt x="98" y="0"/>
                    <a:pt x="98" y="0"/>
                    <a:pt x="98" y="0"/>
                  </a:cubicBezTo>
                  <a:cubicBezTo>
                    <a:pt x="122" y="0"/>
                    <a:pt x="137" y="20"/>
                    <a:pt x="140" y="42"/>
                  </a:cubicBezTo>
                  <a:cubicBezTo>
                    <a:pt x="147" y="81"/>
                    <a:pt x="147" y="81"/>
                    <a:pt x="147"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3" name="Freeform 14">
              <a:extLst>
                <a:ext uri="{FF2B5EF4-FFF2-40B4-BE49-F238E27FC236}">
                  <a16:creationId xmlns:a16="http://schemas.microsoft.com/office/drawing/2014/main" id="{0E0A6A30-D483-420F-8DB8-E2B54835363B}"/>
                </a:ext>
              </a:extLst>
            </p:cNvPr>
            <p:cNvSpPr/>
            <p:nvPr/>
          </p:nvSpPr>
          <p:spPr bwMode="auto">
            <a:xfrm>
              <a:off x="3895" y="2209"/>
              <a:ext cx="144" cy="22"/>
            </a:xfrm>
            <a:custGeom>
              <a:gdLst>
                <a:gd fmla="*/ 0 w 53" name="T0"/>
                <a:gd fmla="*/ 0 h 8" name="T1"/>
                <a:gd fmla="*/ 6 w 53" name="T2"/>
                <a:gd fmla="*/ 8 h 8" name="T3"/>
                <a:gd fmla="*/ 50 w 53" name="T4"/>
                <a:gd fmla="*/ 8 h 8" name="T5"/>
                <a:gd fmla="*/ 53 w 53" name="T6"/>
                <a:gd fmla="*/ 0 h 8" name="T7"/>
                <a:gd fmla="*/ 0 w 53" name="T8"/>
                <a:gd fmla="*/ 0 h 8" name="T9"/>
              </a:gdLst>
              <a:cxnLst>
                <a:cxn ang="0">
                  <a:pos x="T0" y="T1"/>
                </a:cxn>
                <a:cxn ang="0">
                  <a:pos x="T2" y="T3"/>
                </a:cxn>
                <a:cxn ang="0">
                  <a:pos x="T4" y="T5"/>
                </a:cxn>
                <a:cxn ang="0">
                  <a:pos x="T6" y="T7"/>
                </a:cxn>
                <a:cxn ang="0">
                  <a:pos x="T8" y="T9"/>
                </a:cxn>
              </a:cxnLst>
              <a:rect b="b" l="0" r="r" t="0"/>
              <a:pathLst>
                <a:path h="8" w="52">
                  <a:moveTo>
                    <a:pt x="0" y="0"/>
                  </a:moveTo>
                  <a:cubicBezTo>
                    <a:pt x="2" y="2"/>
                    <a:pt x="4" y="5"/>
                    <a:pt x="6" y="8"/>
                  </a:cubicBezTo>
                  <a:cubicBezTo>
                    <a:pt x="50" y="8"/>
                    <a:pt x="50" y="8"/>
                    <a:pt x="50" y="8"/>
                  </a:cubicBezTo>
                  <a:cubicBezTo>
                    <a:pt x="53" y="0"/>
                    <a:pt x="53" y="0"/>
                    <a:pt x="53"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4" name="Freeform 15">
              <a:extLst>
                <a:ext uri="{FF2B5EF4-FFF2-40B4-BE49-F238E27FC236}">
                  <a16:creationId xmlns:a16="http://schemas.microsoft.com/office/drawing/2014/main" id="{8CCE09DC-025E-4412-A892-ED6470A9481E}"/>
                </a:ext>
              </a:extLst>
            </p:cNvPr>
            <p:cNvSpPr/>
            <p:nvPr/>
          </p:nvSpPr>
          <p:spPr bwMode="auto">
            <a:xfrm>
              <a:off x="3801" y="2100"/>
              <a:ext cx="343" cy="263"/>
            </a:xfrm>
            <a:custGeom>
              <a:gdLst>
                <a:gd fmla="*/ 102 w 127" name="T0"/>
                <a:gd fmla="*/ 93 h 97" name="T1"/>
                <a:gd fmla="*/ 99 w 127" name="T2"/>
                <a:gd fmla="*/ 97 h 97" name="T3"/>
                <a:gd fmla="*/ 52 w 127" name="T4"/>
                <a:gd fmla="*/ 97 h 97" name="T5"/>
                <a:gd fmla="*/ 49 w 127" name="T6"/>
                <a:gd fmla="*/ 77 h 97" name="T7"/>
                <a:gd fmla="*/ 92 w 127" name="T8"/>
                <a:gd fmla="*/ 77 h 97" name="T9"/>
                <a:gd fmla="*/ 113 w 127" name="T10"/>
                <a:gd fmla="*/ 11 h 97" name="T11"/>
                <a:gd fmla="*/ 15 w 127" name="T12"/>
                <a:gd fmla="*/ 11 h 97" name="T13"/>
                <a:gd fmla="*/ 11 w 127" name="T14"/>
                <a:gd fmla="*/ 23 h 97" name="T15"/>
                <a:gd fmla="*/ 0 w 127" name="T16"/>
                <a:gd fmla="*/ 21 h 97" name="T17"/>
                <a:gd fmla="*/ 5 w 127" name="T18"/>
                <a:gd fmla="*/ 7 h 97" name="T19"/>
                <a:gd fmla="*/ 13 w 127" name="T20"/>
                <a:gd fmla="*/ 0 h 97" name="T21"/>
                <a:gd fmla="*/ 118 w 127" name="T22"/>
                <a:gd fmla="*/ 0 h 97" name="T23"/>
                <a:gd fmla="*/ 126 w 127" name="T24"/>
                <a:gd fmla="*/ 10 h 97" name="T25"/>
                <a:gd fmla="*/ 102 w 127" name="T26"/>
                <a:gd fmla="*/ 81 h 97" name="T27"/>
                <a:gd fmla="*/ 102 w 127" name="T28"/>
                <a:gd fmla="*/ 93 h 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 w="127">
                  <a:moveTo>
                    <a:pt x="102" y="93"/>
                  </a:moveTo>
                  <a:cubicBezTo>
                    <a:pt x="102" y="95"/>
                    <a:pt x="101" y="97"/>
                    <a:pt x="99" y="97"/>
                  </a:cubicBezTo>
                  <a:cubicBezTo>
                    <a:pt x="52" y="97"/>
                    <a:pt x="52" y="97"/>
                    <a:pt x="52" y="97"/>
                  </a:cubicBezTo>
                  <a:cubicBezTo>
                    <a:pt x="49" y="77"/>
                    <a:pt x="49" y="77"/>
                    <a:pt x="49" y="77"/>
                  </a:cubicBezTo>
                  <a:cubicBezTo>
                    <a:pt x="92" y="77"/>
                    <a:pt x="92" y="77"/>
                    <a:pt x="92" y="77"/>
                  </a:cubicBezTo>
                  <a:cubicBezTo>
                    <a:pt x="113" y="11"/>
                    <a:pt x="113" y="11"/>
                    <a:pt x="113" y="11"/>
                  </a:cubicBezTo>
                  <a:cubicBezTo>
                    <a:pt x="15" y="11"/>
                    <a:pt x="15" y="11"/>
                    <a:pt x="15" y="11"/>
                  </a:cubicBezTo>
                  <a:cubicBezTo>
                    <a:pt x="11" y="23"/>
                    <a:pt x="11" y="23"/>
                    <a:pt x="11" y="23"/>
                  </a:cubicBezTo>
                  <a:cubicBezTo>
                    <a:pt x="8" y="22"/>
                    <a:pt x="4" y="21"/>
                    <a:pt x="0" y="21"/>
                  </a:cubicBezTo>
                  <a:cubicBezTo>
                    <a:pt x="5" y="7"/>
                    <a:pt x="5" y="7"/>
                    <a:pt x="5" y="7"/>
                  </a:cubicBezTo>
                  <a:cubicBezTo>
                    <a:pt x="6" y="3"/>
                    <a:pt x="10" y="0"/>
                    <a:pt x="13" y="0"/>
                  </a:cubicBezTo>
                  <a:cubicBezTo>
                    <a:pt x="118" y="0"/>
                    <a:pt x="118" y="0"/>
                    <a:pt x="118" y="0"/>
                  </a:cubicBezTo>
                  <a:cubicBezTo>
                    <a:pt x="124" y="0"/>
                    <a:pt x="127" y="5"/>
                    <a:pt x="126" y="10"/>
                  </a:cubicBezTo>
                  <a:cubicBezTo>
                    <a:pt x="102" y="81"/>
                    <a:pt x="102" y="81"/>
                    <a:pt x="102" y="81"/>
                  </a:cubicBezTo>
                  <a:cubicBezTo>
                    <a:pt x="102" y="93"/>
                    <a:pt x="102" y="93"/>
                    <a:pt x="102" y="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25" name="Freeform 16">
              <a:extLst>
                <a:ext uri="{FF2B5EF4-FFF2-40B4-BE49-F238E27FC236}">
                  <a16:creationId xmlns:a16="http://schemas.microsoft.com/office/drawing/2014/main" id="{44E312BB-0936-4543-8C22-8D3EE35DBC29}"/>
                </a:ext>
              </a:extLst>
            </p:cNvPr>
            <p:cNvSpPr/>
            <p:nvPr/>
          </p:nvSpPr>
          <p:spPr bwMode="auto">
            <a:xfrm>
              <a:off x="3863" y="2163"/>
              <a:ext cx="189" cy="24"/>
            </a:xfrm>
            <a:custGeom>
              <a:gdLst>
                <a:gd fmla="*/ 1 w 70" name="T0"/>
                <a:gd fmla="*/ 0 h 9" name="T1"/>
                <a:gd fmla="*/ 0 w 70" name="T2"/>
                <a:gd fmla="*/ 5 h 9" name="T3"/>
                <a:gd fmla="*/ 6 w 70" name="T4"/>
                <a:gd fmla="*/ 9 h 9" name="T5"/>
                <a:gd fmla="*/ 67 w 70" name="T6"/>
                <a:gd fmla="*/ 9 h 9" name="T7"/>
                <a:gd fmla="*/ 70 w 70" name="T8"/>
                <a:gd fmla="*/ 0 h 9" name="T9"/>
                <a:gd fmla="*/ 1 w 70" name="T10"/>
                <a:gd fmla="*/ 0 h 9" name="T11"/>
              </a:gdLst>
              <a:cxnLst>
                <a:cxn ang="0">
                  <a:pos x="T0" y="T1"/>
                </a:cxn>
                <a:cxn ang="0">
                  <a:pos x="T2" y="T3"/>
                </a:cxn>
                <a:cxn ang="0">
                  <a:pos x="T4" y="T5"/>
                </a:cxn>
                <a:cxn ang="0">
                  <a:pos x="T6" y="T7"/>
                </a:cxn>
                <a:cxn ang="0">
                  <a:pos x="T8" y="T9"/>
                </a:cxn>
                <a:cxn ang="0">
                  <a:pos x="T10" y="T11"/>
                </a:cxn>
              </a:cxnLst>
              <a:rect b="b" l="0" r="r" t="0"/>
              <a:pathLst>
                <a:path h="9" w="70">
                  <a:moveTo>
                    <a:pt x="1" y="0"/>
                  </a:moveTo>
                  <a:cubicBezTo>
                    <a:pt x="0" y="5"/>
                    <a:pt x="0" y="5"/>
                    <a:pt x="0" y="5"/>
                  </a:cubicBezTo>
                  <a:cubicBezTo>
                    <a:pt x="2" y="6"/>
                    <a:pt x="4" y="8"/>
                    <a:pt x="6" y="9"/>
                  </a:cubicBezTo>
                  <a:cubicBezTo>
                    <a:pt x="67" y="9"/>
                    <a:pt x="67" y="9"/>
                    <a:pt x="67" y="9"/>
                  </a:cubicBezTo>
                  <a:cubicBezTo>
                    <a:pt x="70" y="0"/>
                    <a:pt x="70" y="0"/>
                    <a:pt x="70" y="0"/>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spTree>
    <p:extLst>
      <p:ext uri="{BB962C8B-B14F-4D97-AF65-F5344CB8AC3E}">
        <p14:creationId val="210943499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4"/>
                                        </p:tgtEl>
                                        <p:attrNameLst>
                                          <p:attrName>style.visibility</p:attrName>
                                        </p:attrNameLst>
                                      </p:cBhvr>
                                      <p:to>
                                        <p:strVal val="visible"/>
                                      </p:to>
                                    </p:set>
                                    <p:animEffect filter="barn(inVertical)" transition="in">
                                      <p:cBhvr>
                                        <p:cTn dur="500" id="13"/>
                                        <p:tgtEl>
                                          <p:spTgt spid="4"/>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2000"/>
                            </p:stCondLst>
                            <p:childTnLst>
                              <p:par>
                                <p:cTn fill="hold" id="19" nodeType="afterEffect" presetClass="entr" presetID="2" presetSubtype="8">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0-#ppt_w/2"/>
                                          </p:val>
                                        </p:tav>
                                        <p:tav tm="100000">
                                          <p:val>
                                            <p:strVal val="#ppt_x"/>
                                          </p:val>
                                        </p:tav>
                                      </p:tavLst>
                                    </p:anim>
                                    <p:anim calcmode="lin" valueType="num">
                                      <p:cBhvr additive="base">
                                        <p:cTn dur="500" fill="hold" id="22"/>
                                        <p:tgtEl>
                                          <p:spTgt spid="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500"/>
                            </p:stCondLst>
                            <p:childTnLst>
                              <p:par>
                                <p:cTn fill="hold" id="24" nodeType="afterEffect" presetClass="entr" presetID="53"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ppt_w</p:attrName>
                                        </p:attrNameLst>
                                      </p:cBhvr>
                                      <p:tavLst>
                                        <p:tav tm="0">
                                          <p:val>
                                            <p:fltVal val="0"/>
                                          </p:val>
                                        </p:tav>
                                        <p:tav tm="100000">
                                          <p:val>
                                            <p:strVal val="#ppt_w"/>
                                          </p:val>
                                        </p:tav>
                                      </p:tavLst>
                                    </p:anim>
                                    <p:anim calcmode="lin" valueType="num">
                                      <p:cBhvr>
                                        <p:cTn dur="500" fill="hold" id="27"/>
                                        <p:tgtEl>
                                          <p:spTgt spid="5"/>
                                        </p:tgtEl>
                                        <p:attrNameLst>
                                          <p:attrName>ppt_h</p:attrName>
                                        </p:attrNameLst>
                                      </p:cBhvr>
                                      <p:tavLst>
                                        <p:tav tm="0">
                                          <p:val>
                                            <p:fltVal val="0"/>
                                          </p:val>
                                        </p:tav>
                                        <p:tav tm="100000">
                                          <p:val>
                                            <p:strVal val="#ppt_h"/>
                                          </p:val>
                                        </p:tav>
                                      </p:tavLst>
                                    </p:anim>
                                    <p:animEffect filter="fade" transition="in">
                                      <p:cBhvr>
                                        <p:cTn dur="500" id="28"/>
                                        <p:tgtEl>
                                          <p:spTgt spid="5"/>
                                        </p:tgtEl>
                                      </p:cBhvr>
                                    </p:animEffect>
                                  </p:childTnLst>
                                </p:cTn>
                              </p:par>
                            </p:childTnLst>
                          </p:cTn>
                        </p:par>
                        <p:par>
                          <p:cTn fill="hold" id="29" nodeType="afterGroup">
                            <p:stCondLst>
                              <p:cond delay="3000"/>
                            </p:stCondLst>
                            <p:childTnLst>
                              <p:par>
                                <p:cTn fill="hold" grpId="0" id="30" nodeType="afterEffect" presetClass="entr" presetID="22" presetSubtype="8">
                                  <p:stCondLst>
                                    <p:cond delay="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500" id="32"/>
                                        <p:tgtEl>
                                          <p:spTgt spid="8"/>
                                        </p:tgtEl>
                                      </p:cBhvr>
                                    </p:animEffect>
                                  </p:childTnLst>
                                </p:cTn>
                              </p:par>
                            </p:childTnLst>
                          </p:cTn>
                        </p:par>
                        <p:par>
                          <p:cTn fill="hold" id="33" nodeType="afterGroup">
                            <p:stCondLst>
                              <p:cond delay="3500"/>
                            </p:stCondLst>
                            <p:childTnLst>
                              <p:par>
                                <p:cTn fill="hold" id="34" nodeType="afterEffect" presetClass="entr" presetID="22" presetSubtype="8">
                                  <p:stCondLst>
                                    <p:cond delay="0"/>
                                  </p:stCondLst>
                                  <p:childTnLst>
                                    <p:set>
                                      <p:cBhvr>
                                        <p:cTn dur="1" fill="hold" id="35">
                                          <p:stCondLst>
                                            <p:cond delay="0"/>
                                          </p:stCondLst>
                                        </p:cTn>
                                        <p:tgtEl>
                                          <p:spTgt spid="19"/>
                                        </p:tgtEl>
                                        <p:attrNameLst>
                                          <p:attrName>style.visibility</p:attrName>
                                        </p:attrNameLst>
                                      </p:cBhvr>
                                      <p:to>
                                        <p:strVal val="visible"/>
                                      </p:to>
                                    </p:set>
                                    <p:animEffect filter="wipe(left)" transition="in">
                                      <p:cBhvr>
                                        <p:cTn dur="500" id="36"/>
                                        <p:tgtEl>
                                          <p:spTgt spid="19"/>
                                        </p:tgtEl>
                                      </p:cBhvr>
                                    </p:animEffect>
                                  </p:childTnLst>
                                </p:cTn>
                              </p:par>
                            </p:childTnLst>
                          </p:cTn>
                        </p:par>
                        <p:par>
                          <p:cTn fill="hold" id="37" nodeType="afterGroup">
                            <p:stCondLst>
                              <p:cond delay="4000"/>
                            </p:stCondLst>
                            <p:childTnLst>
                              <p:par>
                                <p:cTn fill="hold" id="38" nodeType="afterEffect" presetClass="entr" presetID="2" presetSubtype="8">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0-#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500"/>
                            </p:stCondLst>
                            <p:childTnLst>
                              <p:par>
                                <p:cTn fill="hold" id="43" nodeType="afterEffect" presetClass="entr" presetID="53" presetSubtype="0">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18"/>
    </p:bldLst>
  </p:timing>
</p:sld>
</file>

<file path=ppt/slides/slide7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B1969871-85B6-4A1F-B281-3510DAD8182B}"/>
              </a:ext>
            </a:extLst>
          </p:cNvPr>
          <p:cNvGrpSpPr/>
          <p:nvPr/>
        </p:nvGrpSpPr>
        <p:grpSpPr>
          <a:xfrm>
            <a:off x="1189749" y="1964791"/>
            <a:ext cx="1068726" cy="1069113"/>
            <a:chOff x="304800" y="673100"/>
            <a:chExt cx="4000500" cy="4000500"/>
          </a:xfrm>
          <a:effectLst/>
        </p:grpSpPr>
        <p:sp>
          <p:nvSpPr>
            <p:cNvPr id="4" name="同心圆 2">
              <a:extLst>
                <a:ext uri="{FF2B5EF4-FFF2-40B4-BE49-F238E27FC236}">
                  <a16:creationId xmlns:a16="http://schemas.microsoft.com/office/drawing/2014/main" id="{A2D83AFB-F01E-4D78-B551-7B4715D46B6F}"/>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sp>
          <p:nvSpPr>
            <p:cNvPr id="5" name="椭圆 4">
              <a:extLst>
                <a:ext uri="{FF2B5EF4-FFF2-40B4-BE49-F238E27FC236}">
                  <a16:creationId xmlns:a16="http://schemas.microsoft.com/office/drawing/2014/main" id="{AFEC89EA-67C6-4E15-A95D-75BC1D6C32C4}"/>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grpSp>
      <p:sp>
        <p:nvSpPr>
          <p:cNvPr id="6" name="矩形 5">
            <a:extLst>
              <a:ext uri="{FF2B5EF4-FFF2-40B4-BE49-F238E27FC236}">
                <a16:creationId xmlns:a16="http://schemas.microsoft.com/office/drawing/2014/main" id="{9167BC9F-DFE1-4185-9B24-20577DFB9977}"/>
              </a:ext>
            </a:extLst>
          </p:cNvPr>
          <p:cNvSpPr/>
          <p:nvPr/>
        </p:nvSpPr>
        <p:spPr>
          <a:xfrm>
            <a:off x="1189748" y="2106283"/>
            <a:ext cx="1068726" cy="853318"/>
          </a:xfrm>
          <a:prstGeom prst="rect">
            <a:avLst/>
          </a:prstGeom>
        </p:spPr>
        <p:txBody>
          <a:bodyPr bIns="60899" lIns="121798" rIns="121798" tIns="60899" wrap="square">
            <a:spAutoFit/>
          </a:bodyPr>
          <a:lstStyle/>
          <a:p>
            <a:pPr algn="ctr" defTabSz="457200" lvl="0">
              <a:defRPr/>
            </a:pPr>
            <a:r>
              <a:rPr altLang="en-US" b="1" lang="zh-CN" sz="1600">
                <a:ln w="19050">
                  <a:noFill/>
                </a:ln>
                <a:solidFill>
                  <a:schemeClr val="bg1"/>
                </a:solidFill>
                <a:cs typeface="+mn-ea"/>
                <a:sym typeface="+mn-lt"/>
              </a:rPr>
              <a:t>关于各种具体侵权责任</a:t>
            </a:r>
          </a:p>
        </p:txBody>
      </p:sp>
      <p:sp>
        <p:nvSpPr>
          <p:cNvPr id="7" name="椭圆 12">
            <a:extLst>
              <a:ext uri="{FF2B5EF4-FFF2-40B4-BE49-F238E27FC236}">
                <a16:creationId xmlns:a16="http://schemas.microsoft.com/office/drawing/2014/main" id="{599F6578-75AF-435C-A393-9D7B90DAE8BD}"/>
              </a:ext>
            </a:extLst>
          </p:cNvPr>
          <p:cNvSpPr>
            <a:spLocks noChangeArrowheads="1"/>
          </p:cNvSpPr>
          <p:nvPr/>
        </p:nvSpPr>
        <p:spPr bwMode="auto">
          <a:xfrm>
            <a:off x="1113637" y="1902754"/>
            <a:ext cx="1200868" cy="1200868"/>
          </a:xfrm>
          <a:prstGeom prst="ellipse">
            <a:avLst/>
          </a:prstGeom>
          <a:noFill/>
          <a:ln cmpd="sng" w="9525">
            <a:solidFill>
              <a:srgbClr val="C00000"/>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solidFill>
                <a:schemeClr val="bg1"/>
              </a:solidFill>
              <a:effectLst/>
              <a:uLnTx/>
              <a:uFillTx/>
              <a:latin charset="0" panose="020b0604020202020204" pitchFamily="34" typeface="Arial"/>
              <a:ea charset="-122" panose="02010600030101010101" pitchFamily="2" typeface="宋体"/>
              <a:cs typeface="+mn-cs"/>
            </a:endParaRPr>
          </a:p>
        </p:txBody>
      </p:sp>
      <p:sp>
        <p:nvSpPr>
          <p:cNvPr id="8" name="任意多边形: 形状 7">
            <a:extLst>
              <a:ext uri="{FF2B5EF4-FFF2-40B4-BE49-F238E27FC236}">
                <a16:creationId xmlns:a16="http://schemas.microsoft.com/office/drawing/2014/main" id="{5DF96F90-44D3-41C9-89EA-5586DDB3426E}"/>
              </a:ext>
            </a:extLst>
          </p:cNvPr>
          <p:cNvSpPr/>
          <p:nvPr/>
        </p:nvSpPr>
        <p:spPr>
          <a:xfrm>
            <a:off x="1973985" y="1869730"/>
            <a:ext cx="8691554" cy="1233892"/>
          </a:xfrm>
          <a:custGeom>
            <a:gdLst>
              <a:gd fmla="*/ 0 w 8691554" name="connsiteX0"/>
              <a:gd fmla="*/ 0 h 1233892" name="connsiteY0"/>
              <a:gd fmla="*/ 2631097 w 8691554" name="connsiteX1"/>
              <a:gd fmla="*/ 0 h 1233892" name="connsiteY1"/>
              <a:gd fmla="*/ 2665707 w 8691554" name="connsiteX2"/>
              <a:gd fmla="*/ 4089 h 1233892" name="connsiteY2"/>
              <a:gd fmla="*/ 8691554 w 8691554" name="connsiteX3"/>
              <a:gd fmla="*/ 4089 h 1233892" name="connsiteY3"/>
              <a:gd fmla="*/ 8691554 w 8691554" name="connsiteX4"/>
              <a:gd fmla="*/ 1225941 h 1233892" name="connsiteY4"/>
              <a:gd fmla="*/ 2698395 w 8691554" name="connsiteX5"/>
              <a:gd fmla="*/ 1225941 h 1233892" name="connsiteY5"/>
              <a:gd fmla="*/ 2631097 w 8691554" name="connsiteX6"/>
              <a:gd fmla="*/ 1233892 h 1233892" name="connsiteY6"/>
              <a:gd fmla="*/ 0 w 8691554" name="connsiteX7"/>
              <a:gd fmla="*/ 1233892 h 1233892" name="connsiteY7"/>
              <a:gd fmla="*/ 526346 w 8691554" name="connsiteX8"/>
              <a:gd fmla="*/ 616946 h 1233892" name="connsiteY8"/>
              <a:gd fmla="*/ 0 w 8691554" name="connsiteX9"/>
              <a:gd fmla="*/ 0 h 1233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3892" w="8691554">
                <a:moveTo>
                  <a:pt x="0" y="0"/>
                </a:moveTo>
                <a:lnTo>
                  <a:pt x="2631097" y="0"/>
                </a:lnTo>
                <a:lnTo>
                  <a:pt x="2665707" y="4089"/>
                </a:lnTo>
                <a:lnTo>
                  <a:pt x="8691554" y="4089"/>
                </a:lnTo>
                <a:lnTo>
                  <a:pt x="8691554" y="1225941"/>
                </a:lnTo>
                <a:lnTo>
                  <a:pt x="2698395" y="1225941"/>
                </a:lnTo>
                <a:lnTo>
                  <a:pt x="2631097" y="1233892"/>
                </a:lnTo>
                <a:lnTo>
                  <a:pt x="0" y="1233892"/>
                </a:lnTo>
                <a:cubicBezTo>
                  <a:pt x="290801" y="1233892"/>
                  <a:pt x="526346" y="957624"/>
                  <a:pt x="526346" y="616946"/>
                </a:cubicBezTo>
                <a:cubicBezTo>
                  <a:pt x="526346" y="276269"/>
                  <a:pt x="290801" y="0"/>
                  <a:pt x="0" y="0"/>
                </a:cubicBezTo>
                <a:close/>
              </a:path>
            </a:pathLst>
          </a:cu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panose="020f0502020204030204" typeface="Calibri"/>
              <a:ea charset="-122" panose="02010600030101010101" pitchFamily="2" typeface="宋体"/>
              <a:cs typeface="+mn-cs"/>
            </a:endParaRPr>
          </a:p>
        </p:txBody>
      </p:sp>
      <p:sp>
        <p:nvSpPr>
          <p:cNvPr id="9" name="TextBox 54">
            <a:extLst>
              <a:ext uri="{FF2B5EF4-FFF2-40B4-BE49-F238E27FC236}">
                <a16:creationId xmlns:a16="http://schemas.microsoft.com/office/drawing/2014/main" id="{9C635709-AB12-4435-8363-BA73AE1BC754}"/>
              </a:ext>
            </a:extLst>
          </p:cNvPr>
          <p:cNvSpPr txBox="1"/>
          <p:nvPr/>
        </p:nvSpPr>
        <p:spPr>
          <a:xfrm>
            <a:off x="2996060" y="2240516"/>
            <a:ext cx="7001688" cy="762000"/>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defTabSz="912813" fontAlgn="base" lvl="0">
              <a:lnSpc>
                <a:spcPts val="2000"/>
              </a:lnSpc>
              <a:spcBef>
                <a:spcPct val="0"/>
              </a:spcBef>
              <a:spcAft>
                <a:spcPts val="500"/>
              </a:spcAft>
              <a:defRPr/>
            </a:pPr>
            <a:r>
              <a:rPr altLang="en-US" kern="0" lang="zh-CN" sz="2000">
                <a:solidFill>
                  <a:prstClr val="white"/>
                </a:solidFill>
                <a:cs typeface="+mn-ea"/>
                <a:sym typeface="+mn-lt"/>
              </a:rPr>
              <a:t>是完善生产者、销售者召回缺陷产品的责任，增加规定，依照相关规定采取召回措施的，生产者、销售者应当负担被侵权人因此支出的必要费用</a:t>
            </a:r>
          </a:p>
        </p:txBody>
      </p:sp>
      <p:grpSp>
        <p:nvGrpSpPr>
          <p:cNvPr id="10" name="组合 9">
            <a:extLst>
              <a:ext uri="{FF2B5EF4-FFF2-40B4-BE49-F238E27FC236}">
                <a16:creationId xmlns:a16="http://schemas.microsoft.com/office/drawing/2014/main" id="{2D10777B-9E93-481E-A6DB-8193C58E9431}"/>
              </a:ext>
            </a:extLst>
          </p:cNvPr>
          <p:cNvGrpSpPr/>
          <p:nvPr/>
        </p:nvGrpSpPr>
        <p:grpSpPr>
          <a:xfrm>
            <a:off x="1189749" y="3443393"/>
            <a:ext cx="1068726" cy="1069113"/>
            <a:chOff x="304800" y="673100"/>
            <a:chExt cx="4000500" cy="4000500"/>
          </a:xfrm>
          <a:effectLst/>
        </p:grpSpPr>
        <p:sp>
          <p:nvSpPr>
            <p:cNvPr id="11" name="同心圆 2">
              <a:extLst>
                <a:ext uri="{FF2B5EF4-FFF2-40B4-BE49-F238E27FC236}">
                  <a16:creationId xmlns:a16="http://schemas.microsoft.com/office/drawing/2014/main" id="{FDCA8591-0193-4292-AFFC-61C41C09FC2B}"/>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sp>
          <p:nvSpPr>
            <p:cNvPr id="12" name="椭圆 11">
              <a:extLst>
                <a:ext uri="{FF2B5EF4-FFF2-40B4-BE49-F238E27FC236}">
                  <a16:creationId xmlns:a16="http://schemas.microsoft.com/office/drawing/2014/main" id="{893752E5-102F-40CD-B66C-DAD62B3EB10B}"/>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grpSp>
      <p:sp>
        <p:nvSpPr>
          <p:cNvPr id="13" name="矩形 12">
            <a:extLst>
              <a:ext uri="{FF2B5EF4-FFF2-40B4-BE49-F238E27FC236}">
                <a16:creationId xmlns:a16="http://schemas.microsoft.com/office/drawing/2014/main" id="{105F4D79-61B4-4832-A54D-32E19B466D65}"/>
              </a:ext>
            </a:extLst>
          </p:cNvPr>
          <p:cNvSpPr/>
          <p:nvPr/>
        </p:nvSpPr>
        <p:spPr>
          <a:xfrm>
            <a:off x="1199105" y="3593228"/>
            <a:ext cx="1068726" cy="853318"/>
          </a:xfrm>
          <a:prstGeom prst="rect">
            <a:avLst/>
          </a:prstGeom>
        </p:spPr>
        <p:txBody>
          <a:bodyPr bIns="60899" lIns="121798" rIns="121798" tIns="60899" wrap="square">
            <a:spAutoFit/>
          </a:bodyPr>
          <a:lstStyle/>
          <a:p>
            <a:pPr algn="ctr" defTabSz="457200" lvl="0">
              <a:defRPr/>
            </a:pPr>
            <a:r>
              <a:rPr altLang="en-US" b="1" lang="zh-CN" sz="1600">
                <a:ln w="19050">
                  <a:noFill/>
                </a:ln>
                <a:solidFill>
                  <a:schemeClr val="bg1"/>
                </a:solidFill>
                <a:cs typeface="+mn-ea"/>
                <a:sym typeface="+mn-lt"/>
              </a:rPr>
              <a:t>关于各种具体侵权责任</a:t>
            </a:r>
          </a:p>
        </p:txBody>
      </p:sp>
      <p:sp>
        <p:nvSpPr>
          <p:cNvPr id="14" name="椭圆 12">
            <a:extLst>
              <a:ext uri="{FF2B5EF4-FFF2-40B4-BE49-F238E27FC236}">
                <a16:creationId xmlns:a16="http://schemas.microsoft.com/office/drawing/2014/main" id="{BD9BB9F6-E987-44D6-AC4B-674822336D5C}"/>
              </a:ext>
            </a:extLst>
          </p:cNvPr>
          <p:cNvSpPr>
            <a:spLocks noChangeArrowheads="1"/>
          </p:cNvSpPr>
          <p:nvPr/>
        </p:nvSpPr>
        <p:spPr bwMode="auto">
          <a:xfrm>
            <a:off x="1113637" y="3381356"/>
            <a:ext cx="1200868" cy="1200868"/>
          </a:xfrm>
          <a:prstGeom prst="ellipse">
            <a:avLst/>
          </a:prstGeom>
          <a:noFill/>
          <a:ln cmpd="sng" w="9525">
            <a:solidFill>
              <a:schemeClr val="accent2">
                <a:lumMod val="75000"/>
              </a:schemeClr>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solidFill>
                <a:schemeClr val="bg1"/>
              </a:solidFill>
              <a:effectLst/>
              <a:uLnTx/>
              <a:uFillTx/>
              <a:latin charset="0" panose="020b0604020202020204" pitchFamily="34" typeface="Arial"/>
              <a:ea charset="-122" panose="02010600030101010101" pitchFamily="2" typeface="宋体"/>
              <a:cs typeface="+mn-cs"/>
            </a:endParaRPr>
          </a:p>
        </p:txBody>
      </p:sp>
      <p:sp>
        <p:nvSpPr>
          <p:cNvPr id="15" name="任意多边形: 形状 14">
            <a:extLst>
              <a:ext uri="{FF2B5EF4-FFF2-40B4-BE49-F238E27FC236}">
                <a16:creationId xmlns:a16="http://schemas.microsoft.com/office/drawing/2014/main" id="{8AB344ED-E8C2-4A25-9C45-35560CC8CE57}"/>
              </a:ext>
            </a:extLst>
          </p:cNvPr>
          <p:cNvSpPr/>
          <p:nvPr/>
        </p:nvSpPr>
        <p:spPr>
          <a:xfrm>
            <a:off x="1973985" y="3348332"/>
            <a:ext cx="8691554" cy="1233892"/>
          </a:xfrm>
          <a:custGeom>
            <a:gdLst>
              <a:gd fmla="*/ 0 w 8691554" name="connsiteX0"/>
              <a:gd fmla="*/ 0 h 1233892" name="connsiteY0"/>
              <a:gd fmla="*/ 2631097 w 8691554" name="connsiteX1"/>
              <a:gd fmla="*/ 0 h 1233892" name="connsiteY1"/>
              <a:gd fmla="*/ 2665707 w 8691554" name="connsiteX2"/>
              <a:gd fmla="*/ 4089 h 1233892" name="connsiteY2"/>
              <a:gd fmla="*/ 8691554 w 8691554" name="connsiteX3"/>
              <a:gd fmla="*/ 4089 h 1233892" name="connsiteY3"/>
              <a:gd fmla="*/ 8691554 w 8691554" name="connsiteX4"/>
              <a:gd fmla="*/ 1225941 h 1233892" name="connsiteY4"/>
              <a:gd fmla="*/ 2698395 w 8691554" name="connsiteX5"/>
              <a:gd fmla="*/ 1225941 h 1233892" name="connsiteY5"/>
              <a:gd fmla="*/ 2631097 w 8691554" name="connsiteX6"/>
              <a:gd fmla="*/ 1233892 h 1233892" name="connsiteY6"/>
              <a:gd fmla="*/ 0 w 8691554" name="connsiteX7"/>
              <a:gd fmla="*/ 1233892 h 1233892" name="connsiteY7"/>
              <a:gd fmla="*/ 526346 w 8691554" name="connsiteX8"/>
              <a:gd fmla="*/ 616946 h 1233892" name="connsiteY8"/>
              <a:gd fmla="*/ 0 w 8691554" name="connsiteX9"/>
              <a:gd fmla="*/ 0 h 1233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3892" w="8691554">
                <a:moveTo>
                  <a:pt x="0" y="0"/>
                </a:moveTo>
                <a:lnTo>
                  <a:pt x="2631097" y="0"/>
                </a:lnTo>
                <a:lnTo>
                  <a:pt x="2665707" y="4089"/>
                </a:lnTo>
                <a:lnTo>
                  <a:pt x="8691554" y="4089"/>
                </a:lnTo>
                <a:lnTo>
                  <a:pt x="8691554" y="1225941"/>
                </a:lnTo>
                <a:lnTo>
                  <a:pt x="2698395" y="1225941"/>
                </a:lnTo>
                <a:lnTo>
                  <a:pt x="2631097" y="1233892"/>
                </a:lnTo>
                <a:lnTo>
                  <a:pt x="0" y="1233892"/>
                </a:lnTo>
                <a:cubicBezTo>
                  <a:pt x="290801" y="1233892"/>
                  <a:pt x="526346" y="957624"/>
                  <a:pt x="526346" y="616946"/>
                </a:cubicBezTo>
                <a:cubicBezTo>
                  <a:pt x="526346" y="276269"/>
                  <a:pt x="290801" y="0"/>
                  <a:pt x="0" y="0"/>
                </a:cubicBezTo>
                <a:close/>
              </a:path>
            </a:pathLst>
          </a:cu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panose="020f0502020204030204" typeface="Calibri"/>
              <a:ea charset="-122" panose="02010600030101010101" pitchFamily="2" typeface="宋体"/>
              <a:cs typeface="+mn-cs"/>
            </a:endParaRPr>
          </a:p>
        </p:txBody>
      </p:sp>
      <p:sp>
        <p:nvSpPr>
          <p:cNvPr id="16" name="TextBox 54">
            <a:extLst>
              <a:ext uri="{FF2B5EF4-FFF2-40B4-BE49-F238E27FC236}">
                <a16:creationId xmlns:a16="http://schemas.microsoft.com/office/drawing/2014/main" id="{1C6B4965-EA33-4D97-BEC6-276BFCF8D1BC}"/>
              </a:ext>
            </a:extLst>
          </p:cNvPr>
          <p:cNvSpPr txBox="1"/>
          <p:nvPr/>
        </p:nvSpPr>
        <p:spPr>
          <a:xfrm>
            <a:off x="2989178" y="3593228"/>
            <a:ext cx="7001688" cy="508000"/>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defTabSz="912813" fontAlgn="base" lvl="0">
              <a:lnSpc>
                <a:spcPts val="2000"/>
              </a:lnSpc>
              <a:spcBef>
                <a:spcPct val="0"/>
              </a:spcBef>
              <a:spcAft>
                <a:spcPts val="500"/>
              </a:spcAft>
              <a:defRPr/>
            </a:pPr>
            <a:r>
              <a:rPr altLang="en-US" kern="0" lang="zh-CN" sz="2000">
                <a:solidFill>
                  <a:prstClr val="white"/>
                </a:solidFill>
                <a:cs typeface="+mn-ea"/>
                <a:sym typeface="+mn-lt"/>
              </a:rPr>
              <a:t>二是明确交通事故损害赔偿的顺序，即先由机动车强制保险理赔，不足部分由机动车商业保险理赔，仍不足的由侵权人赔偿</a:t>
            </a:r>
          </a:p>
        </p:txBody>
      </p:sp>
      <p:grpSp>
        <p:nvGrpSpPr>
          <p:cNvPr id="17" name="组合 16">
            <a:extLst>
              <a:ext uri="{FF2B5EF4-FFF2-40B4-BE49-F238E27FC236}">
                <a16:creationId xmlns:a16="http://schemas.microsoft.com/office/drawing/2014/main" id="{20728B6E-4413-4947-BF2D-794A2D95482E}"/>
              </a:ext>
            </a:extLst>
          </p:cNvPr>
          <p:cNvGrpSpPr/>
          <p:nvPr/>
        </p:nvGrpSpPr>
        <p:grpSpPr>
          <a:xfrm>
            <a:off x="1189749" y="4959576"/>
            <a:ext cx="1068726" cy="1069113"/>
            <a:chOff x="304800" y="673100"/>
            <a:chExt cx="4000500" cy="4000500"/>
          </a:xfrm>
          <a:effectLst/>
        </p:grpSpPr>
        <p:sp>
          <p:nvSpPr>
            <p:cNvPr id="18" name="同心圆 2">
              <a:extLst>
                <a:ext uri="{FF2B5EF4-FFF2-40B4-BE49-F238E27FC236}">
                  <a16:creationId xmlns:a16="http://schemas.microsoft.com/office/drawing/2014/main" id="{690119AE-5AF3-4B65-908E-96489ED6496A}"/>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sp>
          <p:nvSpPr>
            <p:cNvPr id="19" name="椭圆 18">
              <a:extLst>
                <a:ext uri="{FF2B5EF4-FFF2-40B4-BE49-F238E27FC236}">
                  <a16:creationId xmlns:a16="http://schemas.microsoft.com/office/drawing/2014/main" id="{371A15EF-250C-415A-BDDE-8461F0BB42B7}"/>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00" u="none">
                <a:ln>
                  <a:noFill/>
                </a:ln>
                <a:solidFill>
                  <a:schemeClr val="bg1"/>
                </a:solidFill>
                <a:effectLst/>
                <a:uLnTx/>
                <a:uFillTx/>
                <a:latin panose="020f0502020204030204" typeface="Calibri"/>
                <a:ea charset="-122" panose="02010600030101010101" pitchFamily="2" typeface="宋体"/>
                <a:cs typeface="+mn-cs"/>
              </a:endParaRPr>
            </a:p>
          </p:txBody>
        </p:sp>
      </p:grpSp>
      <p:sp>
        <p:nvSpPr>
          <p:cNvPr id="20" name="矩形 19">
            <a:extLst>
              <a:ext uri="{FF2B5EF4-FFF2-40B4-BE49-F238E27FC236}">
                <a16:creationId xmlns:a16="http://schemas.microsoft.com/office/drawing/2014/main" id="{4501E251-455D-4EEA-A5BA-8A4FBFCC8268}"/>
              </a:ext>
            </a:extLst>
          </p:cNvPr>
          <p:cNvSpPr/>
          <p:nvPr/>
        </p:nvSpPr>
        <p:spPr>
          <a:xfrm>
            <a:off x="1189748" y="5063305"/>
            <a:ext cx="1068726" cy="853318"/>
          </a:xfrm>
          <a:prstGeom prst="rect">
            <a:avLst/>
          </a:prstGeom>
        </p:spPr>
        <p:txBody>
          <a:bodyPr bIns="60899" lIns="121798" rIns="121798" tIns="60899" wrap="square">
            <a:spAutoFit/>
          </a:bodyPr>
          <a:lstStyle/>
          <a:p>
            <a:pPr algn="ctr" defTabSz="457200" lvl="0">
              <a:defRPr/>
            </a:pPr>
            <a:r>
              <a:rPr altLang="en-US" b="1" lang="zh-CN" sz="1600">
                <a:ln w="19050">
                  <a:noFill/>
                </a:ln>
                <a:solidFill>
                  <a:schemeClr val="bg1"/>
                </a:solidFill>
                <a:cs typeface="+mn-ea"/>
                <a:sym typeface="+mn-lt"/>
              </a:rPr>
              <a:t>关于各种具体侵权责任</a:t>
            </a:r>
          </a:p>
        </p:txBody>
      </p:sp>
      <p:sp>
        <p:nvSpPr>
          <p:cNvPr id="21" name="椭圆 12">
            <a:extLst>
              <a:ext uri="{FF2B5EF4-FFF2-40B4-BE49-F238E27FC236}">
                <a16:creationId xmlns:a16="http://schemas.microsoft.com/office/drawing/2014/main" id="{E4DAC279-2CB7-430C-AD14-E538FBFE144E}"/>
              </a:ext>
            </a:extLst>
          </p:cNvPr>
          <p:cNvSpPr>
            <a:spLocks noChangeArrowheads="1"/>
          </p:cNvSpPr>
          <p:nvPr/>
        </p:nvSpPr>
        <p:spPr bwMode="auto">
          <a:xfrm>
            <a:off x="1113637" y="4897539"/>
            <a:ext cx="1200868" cy="1200868"/>
          </a:xfrm>
          <a:prstGeom prst="ellipse">
            <a:avLst/>
          </a:prstGeom>
          <a:noFill/>
          <a:ln cmpd="sng" w="9525">
            <a:solidFill>
              <a:schemeClr val="accent2">
                <a:lumMod val="75000"/>
              </a:schemeClr>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solidFill>
                <a:schemeClr val="bg1"/>
              </a:solidFill>
              <a:effectLst/>
              <a:uLnTx/>
              <a:uFillTx/>
              <a:latin charset="0" panose="020b0604020202020204" pitchFamily="34" typeface="Arial"/>
              <a:ea charset="-122" panose="02010600030101010101" pitchFamily="2" typeface="宋体"/>
              <a:cs typeface="+mn-cs"/>
            </a:endParaRPr>
          </a:p>
        </p:txBody>
      </p:sp>
      <p:sp>
        <p:nvSpPr>
          <p:cNvPr id="22" name="任意多边形: 形状 21">
            <a:extLst>
              <a:ext uri="{FF2B5EF4-FFF2-40B4-BE49-F238E27FC236}">
                <a16:creationId xmlns:a16="http://schemas.microsoft.com/office/drawing/2014/main" id="{3C4D4F61-721A-4BAA-8771-2A0B3BD4B64C}"/>
              </a:ext>
            </a:extLst>
          </p:cNvPr>
          <p:cNvSpPr/>
          <p:nvPr/>
        </p:nvSpPr>
        <p:spPr>
          <a:xfrm>
            <a:off x="1973985" y="4864515"/>
            <a:ext cx="8691554" cy="1233892"/>
          </a:xfrm>
          <a:custGeom>
            <a:gdLst>
              <a:gd fmla="*/ 0 w 8691554" name="connsiteX0"/>
              <a:gd fmla="*/ 0 h 1233892" name="connsiteY0"/>
              <a:gd fmla="*/ 2631097 w 8691554" name="connsiteX1"/>
              <a:gd fmla="*/ 0 h 1233892" name="connsiteY1"/>
              <a:gd fmla="*/ 2665707 w 8691554" name="connsiteX2"/>
              <a:gd fmla="*/ 4089 h 1233892" name="connsiteY2"/>
              <a:gd fmla="*/ 8691554 w 8691554" name="connsiteX3"/>
              <a:gd fmla="*/ 4089 h 1233892" name="connsiteY3"/>
              <a:gd fmla="*/ 8691554 w 8691554" name="connsiteX4"/>
              <a:gd fmla="*/ 1225941 h 1233892" name="connsiteY4"/>
              <a:gd fmla="*/ 2698395 w 8691554" name="connsiteX5"/>
              <a:gd fmla="*/ 1225941 h 1233892" name="connsiteY5"/>
              <a:gd fmla="*/ 2631097 w 8691554" name="connsiteX6"/>
              <a:gd fmla="*/ 1233892 h 1233892" name="connsiteY6"/>
              <a:gd fmla="*/ 0 w 8691554" name="connsiteX7"/>
              <a:gd fmla="*/ 1233892 h 1233892" name="connsiteY7"/>
              <a:gd fmla="*/ 526346 w 8691554" name="connsiteX8"/>
              <a:gd fmla="*/ 616946 h 1233892" name="connsiteY8"/>
              <a:gd fmla="*/ 0 w 8691554" name="connsiteX9"/>
              <a:gd fmla="*/ 0 h 1233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3892" w="8691554">
                <a:moveTo>
                  <a:pt x="0" y="0"/>
                </a:moveTo>
                <a:lnTo>
                  <a:pt x="2631097" y="0"/>
                </a:lnTo>
                <a:lnTo>
                  <a:pt x="2665707" y="4089"/>
                </a:lnTo>
                <a:lnTo>
                  <a:pt x="8691554" y="4089"/>
                </a:lnTo>
                <a:lnTo>
                  <a:pt x="8691554" y="1225941"/>
                </a:lnTo>
                <a:lnTo>
                  <a:pt x="2698395" y="1225941"/>
                </a:lnTo>
                <a:lnTo>
                  <a:pt x="2631097" y="1233892"/>
                </a:lnTo>
                <a:lnTo>
                  <a:pt x="0" y="1233892"/>
                </a:lnTo>
                <a:cubicBezTo>
                  <a:pt x="290801" y="1233892"/>
                  <a:pt x="526346" y="957624"/>
                  <a:pt x="526346" y="616946"/>
                </a:cubicBezTo>
                <a:cubicBezTo>
                  <a:pt x="526346" y="276269"/>
                  <a:pt x="290801" y="0"/>
                  <a:pt x="0" y="0"/>
                </a:cubicBezTo>
                <a:close/>
              </a:path>
            </a:pathLst>
          </a:cu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panose="020f0502020204030204" typeface="Calibri"/>
              <a:ea charset="-122" panose="02010600030101010101" pitchFamily="2" typeface="宋体"/>
              <a:cs typeface="+mn-cs"/>
            </a:endParaRPr>
          </a:p>
        </p:txBody>
      </p:sp>
      <p:sp>
        <p:nvSpPr>
          <p:cNvPr id="23" name="TextBox 54">
            <a:extLst>
              <a:ext uri="{FF2B5EF4-FFF2-40B4-BE49-F238E27FC236}">
                <a16:creationId xmlns:a16="http://schemas.microsoft.com/office/drawing/2014/main" id="{F7F22B27-D85B-40CC-AE8E-C815220A8071}"/>
              </a:ext>
            </a:extLst>
          </p:cNvPr>
          <p:cNvSpPr txBox="1"/>
          <p:nvPr/>
        </p:nvSpPr>
        <p:spPr>
          <a:xfrm>
            <a:off x="2996060" y="5109411"/>
            <a:ext cx="7088317" cy="762000"/>
          </a:xfrm>
          <a:prstGeom prst="rect">
            <a:avLst/>
          </a:prstGeom>
          <a:noFill/>
        </p:spPr>
        <p:txBody>
          <a:bodyPr bIns="0" lIns="0" rIns="0" rtlCol="0" tIns="0" wrap="square">
            <a:spAutoFit/>
          </a:bodyPr>
          <a:lstStyle>
            <a:defPPr>
              <a:defRPr lang="zh-CN"/>
            </a:defPPr>
            <a:lvl1pPr>
              <a:defRPr sz="1000">
                <a:solidFill>
                  <a:schemeClr val="tx1">
                    <a:lumMod val="65000"/>
                    <a:lumOff val="35000"/>
                  </a:schemeClr>
                </a:solidFill>
                <a:latin charset="-122" pitchFamily="34" typeface="微软雅黑"/>
                <a:ea charset="-122" pitchFamily="34" typeface="微软雅黑"/>
              </a:defRPr>
            </a:lvl1pPr>
          </a:lstStyle>
          <a:p>
            <a:pPr defTabSz="912813" fontAlgn="base" lvl="0">
              <a:lnSpc>
                <a:spcPts val="2000"/>
              </a:lnSpc>
              <a:spcBef>
                <a:spcPct val="0"/>
              </a:spcBef>
              <a:spcAft>
                <a:spcPts val="500"/>
              </a:spcAft>
              <a:defRPr/>
            </a:pPr>
            <a:r>
              <a:rPr altLang="en-US" kern="0" lang="zh-CN" sz="2000">
                <a:solidFill>
                  <a:prstClr val="white"/>
                </a:solidFill>
                <a:cs typeface="+mn-ea"/>
                <a:sym typeface="+mn-lt"/>
              </a:rPr>
              <a:t>三是进一步保障患者的知情同意权，明确医务人员的相关说明义务，加强医疗机构及其医务人员对患者隐私和个人信息的保护</a:t>
            </a:r>
          </a:p>
        </p:txBody>
      </p:sp>
    </p:spTree>
    <p:extLst>
      <p:ext uri="{BB962C8B-B14F-4D97-AF65-F5344CB8AC3E}">
        <p14:creationId val="274914677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 calcmode="lin" valueType="num">
                                      <p:cBhvr>
                                        <p:cTn dur="500" fill="hold" id="9"/>
                                        <p:tgtEl>
                                          <p:spTgt spid="3"/>
                                        </p:tgtEl>
                                        <p:attrNameLst>
                                          <p:attrName>style.rotation</p:attrName>
                                        </p:attrNameLst>
                                      </p:cBhvr>
                                      <p:tavLst>
                                        <p:tav tm="0">
                                          <p:val>
                                            <p:fltVal val="360"/>
                                          </p:val>
                                        </p:tav>
                                        <p:tav tm="100000">
                                          <p:val>
                                            <p:fltVal val="0"/>
                                          </p:val>
                                        </p:tav>
                                      </p:tavLst>
                                    </p:anim>
                                    <p:animEffect filter="fade" transition="in">
                                      <p:cBhvr>
                                        <p:cTn dur="500" id="10"/>
                                        <p:tgtEl>
                                          <p:spTgt spid="3"/>
                                        </p:tgtEl>
                                      </p:cBhvr>
                                    </p:animEffect>
                                  </p:childTnLst>
                                </p:cTn>
                              </p:par>
                              <p:par>
                                <p:cTn fill="hold" grpId="0" id="11" nodeType="withEffect" presetClass="entr" presetID="16" presetSubtype="37">
                                  <p:stCondLst>
                                    <p:cond delay="0"/>
                                  </p:stCondLst>
                                  <p:childTnLst>
                                    <p:set>
                                      <p:cBhvr>
                                        <p:cTn dur="1" fill="hold" id="12">
                                          <p:stCondLst>
                                            <p:cond delay="0"/>
                                          </p:stCondLst>
                                        </p:cTn>
                                        <p:tgtEl>
                                          <p:spTgt spid="6"/>
                                        </p:tgtEl>
                                        <p:attrNameLst>
                                          <p:attrName>style.visibility</p:attrName>
                                        </p:attrNameLst>
                                      </p:cBhvr>
                                      <p:to>
                                        <p:strVal val="visible"/>
                                      </p:to>
                                    </p:set>
                                    <p:animEffect filter="barn(outVertical)" transition="in">
                                      <p:cBhvr>
                                        <p:cTn dur="500" id="13"/>
                                        <p:tgtEl>
                                          <p:spTgt spid="6"/>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7"/>
                                        </p:tgtEl>
                                        <p:attrNameLst>
                                          <p:attrName>style.visibility</p:attrName>
                                        </p:attrNameLst>
                                      </p:cBhvr>
                                      <p:to>
                                        <p:strVal val="visible"/>
                                      </p:to>
                                    </p:set>
                                    <p:animEffect filter="wheel(1)" transition="in">
                                      <p:cBhvr>
                                        <p:cTn dur="1000" id="16"/>
                                        <p:tgtEl>
                                          <p:spTgt spid="7"/>
                                        </p:tgtEl>
                                      </p:cBhvr>
                                    </p:animEffect>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500" id="20"/>
                                        <p:tgtEl>
                                          <p:spTgt spid="8"/>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300" id="24"/>
                                        <p:tgtEl>
                                          <p:spTgt spid="9"/>
                                        </p:tgtEl>
                                      </p:cBhvr>
                                    </p:animEffect>
                                  </p:childTnLst>
                                </p:cTn>
                              </p:par>
                            </p:childTnLst>
                          </p:cTn>
                        </p:par>
                        <p:par>
                          <p:cTn fill="hold" id="25" nodeType="afterGroup">
                            <p:stCondLst>
                              <p:cond delay="1800"/>
                            </p:stCondLst>
                            <p:childTnLst>
                              <p:par>
                                <p:cTn decel="100000" fill="hold" id="26" nodeType="afterEffect" presetClass="entr" presetID="49" presetSubtype="0">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p:cTn dur="500" fill="hold" id="28"/>
                                        <p:tgtEl>
                                          <p:spTgt spid="10"/>
                                        </p:tgtEl>
                                        <p:attrNameLst>
                                          <p:attrName>ppt_w</p:attrName>
                                        </p:attrNameLst>
                                      </p:cBhvr>
                                      <p:tavLst>
                                        <p:tav tm="0">
                                          <p:val>
                                            <p:fltVal val="0"/>
                                          </p:val>
                                        </p:tav>
                                        <p:tav tm="100000">
                                          <p:val>
                                            <p:strVal val="#ppt_w"/>
                                          </p:val>
                                        </p:tav>
                                      </p:tavLst>
                                    </p:anim>
                                    <p:anim calcmode="lin" valueType="num">
                                      <p:cBhvr>
                                        <p:cTn dur="500" fill="hold" id="29"/>
                                        <p:tgtEl>
                                          <p:spTgt spid="10"/>
                                        </p:tgtEl>
                                        <p:attrNameLst>
                                          <p:attrName>ppt_h</p:attrName>
                                        </p:attrNameLst>
                                      </p:cBhvr>
                                      <p:tavLst>
                                        <p:tav tm="0">
                                          <p:val>
                                            <p:fltVal val="0"/>
                                          </p:val>
                                        </p:tav>
                                        <p:tav tm="100000">
                                          <p:val>
                                            <p:strVal val="#ppt_h"/>
                                          </p:val>
                                        </p:tav>
                                      </p:tavLst>
                                    </p:anim>
                                    <p:anim calcmode="lin" valueType="num">
                                      <p:cBhvr>
                                        <p:cTn dur="500" fill="hold" id="30"/>
                                        <p:tgtEl>
                                          <p:spTgt spid="10"/>
                                        </p:tgtEl>
                                        <p:attrNameLst>
                                          <p:attrName>style.rotation</p:attrName>
                                        </p:attrNameLst>
                                      </p:cBhvr>
                                      <p:tavLst>
                                        <p:tav tm="0">
                                          <p:val>
                                            <p:fltVal val="360"/>
                                          </p:val>
                                        </p:tav>
                                        <p:tav tm="100000">
                                          <p:val>
                                            <p:fltVal val="0"/>
                                          </p:val>
                                        </p:tav>
                                      </p:tavLst>
                                    </p:anim>
                                    <p:animEffect filter="fade" transition="in">
                                      <p:cBhvr>
                                        <p:cTn dur="500" id="31"/>
                                        <p:tgtEl>
                                          <p:spTgt spid="10"/>
                                        </p:tgtEl>
                                      </p:cBhvr>
                                    </p:animEffect>
                                  </p:childTnLst>
                                </p:cTn>
                              </p:par>
                              <p:par>
                                <p:cTn fill="hold" grpId="0" id="32" nodeType="withEffect" presetClass="entr" presetID="16" presetSubtype="37">
                                  <p:stCondLst>
                                    <p:cond delay="0"/>
                                  </p:stCondLst>
                                  <p:childTnLst>
                                    <p:set>
                                      <p:cBhvr>
                                        <p:cTn dur="1" fill="hold" id="33">
                                          <p:stCondLst>
                                            <p:cond delay="0"/>
                                          </p:stCondLst>
                                        </p:cTn>
                                        <p:tgtEl>
                                          <p:spTgt spid="13"/>
                                        </p:tgtEl>
                                        <p:attrNameLst>
                                          <p:attrName>style.visibility</p:attrName>
                                        </p:attrNameLst>
                                      </p:cBhvr>
                                      <p:to>
                                        <p:strVal val="visible"/>
                                      </p:to>
                                    </p:set>
                                    <p:animEffect filter="barn(outVertical)" transition="in">
                                      <p:cBhvr>
                                        <p:cTn dur="500" id="34"/>
                                        <p:tgtEl>
                                          <p:spTgt spid="13"/>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14"/>
                                        </p:tgtEl>
                                        <p:attrNameLst>
                                          <p:attrName>style.visibility</p:attrName>
                                        </p:attrNameLst>
                                      </p:cBhvr>
                                      <p:to>
                                        <p:strVal val="visible"/>
                                      </p:to>
                                    </p:set>
                                    <p:animEffect filter="wheel(1)" transition="in">
                                      <p:cBhvr>
                                        <p:cTn dur="1000" id="37"/>
                                        <p:tgtEl>
                                          <p:spTgt spid="14"/>
                                        </p:tgtEl>
                                      </p:cBhvr>
                                    </p:animEffect>
                                  </p:childTnLst>
                                </p:cTn>
                              </p:par>
                            </p:childTnLst>
                          </p:cTn>
                        </p:par>
                        <p:par>
                          <p:cTn fill="hold" id="38" nodeType="afterGroup">
                            <p:stCondLst>
                              <p:cond delay="2800"/>
                            </p:stCondLst>
                            <p:childTnLst>
                              <p:par>
                                <p:cTn fill="hold" grpId="0" id="39" nodeType="after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childTnLst>
                          </p:cTn>
                        </p:par>
                        <p:par>
                          <p:cTn fill="hold" id="42" nodeType="afterGroup">
                            <p:stCondLst>
                              <p:cond delay="3300"/>
                            </p:stCondLst>
                            <p:childTnLst>
                              <p:par>
                                <p:cTn fill="hold" grpId="0" id="43" nodeType="afterEffect" presetClass="entr" presetID="22" presetSubtype="8">
                                  <p:stCondLst>
                                    <p:cond delay="0"/>
                                  </p:stCondLst>
                                  <p:childTnLst>
                                    <p:set>
                                      <p:cBhvr>
                                        <p:cTn dur="1" fill="hold" id="44">
                                          <p:stCondLst>
                                            <p:cond delay="0"/>
                                          </p:stCondLst>
                                        </p:cTn>
                                        <p:tgtEl>
                                          <p:spTgt spid="16"/>
                                        </p:tgtEl>
                                        <p:attrNameLst>
                                          <p:attrName>style.visibility</p:attrName>
                                        </p:attrNameLst>
                                      </p:cBhvr>
                                      <p:to>
                                        <p:strVal val="visible"/>
                                      </p:to>
                                    </p:set>
                                    <p:animEffect filter="wipe(left)" transition="in">
                                      <p:cBhvr>
                                        <p:cTn dur="300" id="45"/>
                                        <p:tgtEl>
                                          <p:spTgt spid="16"/>
                                        </p:tgtEl>
                                      </p:cBhvr>
                                    </p:animEffect>
                                  </p:childTnLst>
                                </p:cTn>
                              </p:par>
                            </p:childTnLst>
                          </p:cTn>
                        </p:par>
                        <p:par>
                          <p:cTn fill="hold" id="46" nodeType="afterGroup">
                            <p:stCondLst>
                              <p:cond delay="3600"/>
                            </p:stCondLst>
                            <p:childTnLst>
                              <p:par>
                                <p:cTn decel="100000" fill="hold" id="47" nodeType="afterEffect" presetClass="entr" presetID="49"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 calcmode="lin" valueType="num">
                                      <p:cBhvr>
                                        <p:cTn dur="500" fill="hold" id="51"/>
                                        <p:tgtEl>
                                          <p:spTgt spid="17"/>
                                        </p:tgtEl>
                                        <p:attrNameLst>
                                          <p:attrName>style.rotation</p:attrName>
                                        </p:attrNameLst>
                                      </p:cBhvr>
                                      <p:tavLst>
                                        <p:tav tm="0">
                                          <p:val>
                                            <p:fltVal val="360"/>
                                          </p:val>
                                        </p:tav>
                                        <p:tav tm="100000">
                                          <p:val>
                                            <p:fltVal val="0"/>
                                          </p:val>
                                        </p:tav>
                                      </p:tavLst>
                                    </p:anim>
                                    <p:animEffect filter="fade" transition="in">
                                      <p:cBhvr>
                                        <p:cTn dur="500" id="52"/>
                                        <p:tgtEl>
                                          <p:spTgt spid="17"/>
                                        </p:tgtEl>
                                      </p:cBhvr>
                                    </p:animEffect>
                                  </p:childTnLst>
                                </p:cTn>
                              </p:par>
                              <p:par>
                                <p:cTn fill="hold" grpId="0" id="53" nodeType="withEffect" presetClass="entr" presetID="16" presetSubtype="37">
                                  <p:stCondLst>
                                    <p:cond delay="0"/>
                                  </p:stCondLst>
                                  <p:childTnLst>
                                    <p:set>
                                      <p:cBhvr>
                                        <p:cTn dur="1" fill="hold" id="54">
                                          <p:stCondLst>
                                            <p:cond delay="0"/>
                                          </p:stCondLst>
                                        </p:cTn>
                                        <p:tgtEl>
                                          <p:spTgt spid="20"/>
                                        </p:tgtEl>
                                        <p:attrNameLst>
                                          <p:attrName>style.visibility</p:attrName>
                                        </p:attrNameLst>
                                      </p:cBhvr>
                                      <p:to>
                                        <p:strVal val="visible"/>
                                      </p:to>
                                    </p:set>
                                    <p:animEffect filter="barn(outVertical)" transition="in">
                                      <p:cBhvr>
                                        <p:cTn dur="500" id="55"/>
                                        <p:tgtEl>
                                          <p:spTgt spid="20"/>
                                        </p:tgtEl>
                                      </p:cBhvr>
                                    </p:animEffect>
                                  </p:childTnLst>
                                </p:cTn>
                              </p:par>
                              <p:par>
                                <p:cTn fill="hold" grpId="0" id="56" nodeType="withEffect" presetClass="entr" presetID="21" presetSubtype="1">
                                  <p:stCondLst>
                                    <p:cond delay="0"/>
                                  </p:stCondLst>
                                  <p:childTnLst>
                                    <p:set>
                                      <p:cBhvr>
                                        <p:cTn dur="1" fill="hold" id="57">
                                          <p:stCondLst>
                                            <p:cond delay="0"/>
                                          </p:stCondLst>
                                        </p:cTn>
                                        <p:tgtEl>
                                          <p:spTgt spid="21"/>
                                        </p:tgtEl>
                                        <p:attrNameLst>
                                          <p:attrName>style.visibility</p:attrName>
                                        </p:attrNameLst>
                                      </p:cBhvr>
                                      <p:to>
                                        <p:strVal val="visible"/>
                                      </p:to>
                                    </p:set>
                                    <p:animEffect filter="wheel(1)" transition="in">
                                      <p:cBhvr>
                                        <p:cTn dur="1000" id="58"/>
                                        <p:tgtEl>
                                          <p:spTgt spid="21"/>
                                        </p:tgtEl>
                                      </p:cBhvr>
                                    </p:animEffect>
                                  </p:childTnLst>
                                </p:cTn>
                              </p:par>
                            </p:childTnLst>
                          </p:cTn>
                        </p:par>
                        <p:par>
                          <p:cTn fill="hold" id="59" nodeType="afterGroup">
                            <p:stCondLst>
                              <p:cond delay="4600"/>
                            </p:stCondLst>
                            <p:childTnLst>
                              <p:par>
                                <p:cTn fill="hold" grpId="0" id="60" nodeType="afterEffect" presetClass="entr" presetID="22" presetSubtype="8">
                                  <p:stCondLst>
                                    <p:cond delay="0"/>
                                  </p:stCondLst>
                                  <p:childTnLst>
                                    <p:set>
                                      <p:cBhvr>
                                        <p:cTn dur="1" fill="hold" id="61">
                                          <p:stCondLst>
                                            <p:cond delay="0"/>
                                          </p:stCondLst>
                                        </p:cTn>
                                        <p:tgtEl>
                                          <p:spTgt spid="22"/>
                                        </p:tgtEl>
                                        <p:attrNameLst>
                                          <p:attrName>style.visibility</p:attrName>
                                        </p:attrNameLst>
                                      </p:cBhvr>
                                      <p:to>
                                        <p:strVal val="visible"/>
                                      </p:to>
                                    </p:set>
                                    <p:animEffect filter="wipe(left)" transition="in">
                                      <p:cBhvr>
                                        <p:cTn dur="500" id="62"/>
                                        <p:tgtEl>
                                          <p:spTgt spid="22"/>
                                        </p:tgtEl>
                                      </p:cBhvr>
                                    </p:animEffect>
                                  </p:childTnLst>
                                </p:cTn>
                              </p:par>
                            </p:childTnLst>
                          </p:cTn>
                        </p:par>
                        <p:par>
                          <p:cTn fill="hold" id="63" nodeType="afterGroup">
                            <p:stCondLst>
                              <p:cond delay="5100"/>
                            </p:stCondLst>
                            <p:childTnLst>
                              <p:par>
                                <p:cTn fill="hold" grpId="0" id="64" nodeType="afterEffect" presetClass="entr" presetID="22" presetSubtype="8">
                                  <p:stCondLst>
                                    <p:cond delay="0"/>
                                  </p:stCondLst>
                                  <p:childTnLst>
                                    <p:set>
                                      <p:cBhvr>
                                        <p:cTn dur="1" fill="hold" id="65">
                                          <p:stCondLst>
                                            <p:cond delay="0"/>
                                          </p:stCondLst>
                                        </p:cTn>
                                        <p:tgtEl>
                                          <p:spTgt spid="23"/>
                                        </p:tgtEl>
                                        <p:attrNameLst>
                                          <p:attrName>style.visibility</p:attrName>
                                        </p:attrNameLst>
                                      </p:cBhvr>
                                      <p:to>
                                        <p:strVal val="visible"/>
                                      </p:to>
                                    </p:set>
                                    <p:animEffect filter="wipe(left)" transition="in">
                                      <p:cBhvr>
                                        <p:cTn dur="300" id="6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3"/>
      <p:bldP grpId="0" spid="14"/>
      <p:bldP grpId="0" spid="15"/>
      <p:bldP grpId="0" spid="16"/>
      <p:bldP grpId="0" spid="20"/>
      <p:bldP grpId="0" spid="21"/>
      <p:bldP grpId="0" spid="22"/>
      <p:bldP grpId="0" spid="23"/>
    </p:bldLst>
  </p:timing>
</p:sld>
</file>

<file path=ppt/slides/slide7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sp>
        <p:nvSpPr>
          <p:cNvPr id="3" name="圆角矩形 36">
            <a:extLst>
              <a:ext uri="{FF2B5EF4-FFF2-40B4-BE49-F238E27FC236}">
                <a16:creationId xmlns:a16="http://schemas.microsoft.com/office/drawing/2014/main" id="{42F86A97-CC81-434D-BC14-3BB3378043EB}"/>
              </a:ext>
            </a:extLst>
          </p:cNvPr>
          <p:cNvSpPr/>
          <p:nvPr/>
        </p:nvSpPr>
        <p:spPr>
          <a:xfrm>
            <a:off x="1066249" y="2133549"/>
            <a:ext cx="9765006" cy="897630"/>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4" name="Freeform 11">
            <a:extLst>
              <a:ext uri="{FF2B5EF4-FFF2-40B4-BE49-F238E27FC236}">
                <a16:creationId xmlns:a16="http://schemas.microsoft.com/office/drawing/2014/main" id="{47011D35-9972-4C0C-AEE3-8606E8182FE5}"/>
              </a:ext>
            </a:extLst>
          </p:cNvPr>
          <p:cNvSpPr/>
          <p:nvPr/>
        </p:nvSpPr>
        <p:spPr bwMode="auto">
          <a:xfrm>
            <a:off x="1025782" y="2000095"/>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5" name="Freeform 12">
            <a:extLst>
              <a:ext uri="{FF2B5EF4-FFF2-40B4-BE49-F238E27FC236}">
                <a16:creationId xmlns:a16="http://schemas.microsoft.com/office/drawing/2014/main" id="{B487A9D9-C9A9-4CCA-8AA2-99A861CFB6C7}"/>
              </a:ext>
            </a:extLst>
          </p:cNvPr>
          <p:cNvSpPr/>
          <p:nvPr/>
        </p:nvSpPr>
        <p:spPr bwMode="auto">
          <a:xfrm>
            <a:off x="1025780" y="2064389"/>
            <a:ext cx="7793171"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6" name="TextBox 8">
            <a:extLst>
              <a:ext uri="{FF2B5EF4-FFF2-40B4-BE49-F238E27FC236}">
                <a16:creationId xmlns:a16="http://schemas.microsoft.com/office/drawing/2014/main" id="{63D17814-2145-4F4C-85D2-00FE664DAACB}"/>
              </a:ext>
            </a:extLst>
          </p:cNvPr>
          <p:cNvSpPr txBox="1"/>
          <p:nvPr/>
        </p:nvSpPr>
        <p:spPr>
          <a:xfrm>
            <a:off x="1408757" y="2097142"/>
            <a:ext cx="7386814"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第一千二百三十二条、第一千二百三十四条、第一千二百三十五条</a:t>
            </a:r>
          </a:p>
        </p:txBody>
      </p:sp>
      <p:sp>
        <p:nvSpPr>
          <p:cNvPr id="7" name="矩形 6">
            <a:extLst>
              <a:ext uri="{FF2B5EF4-FFF2-40B4-BE49-F238E27FC236}">
                <a16:creationId xmlns:a16="http://schemas.microsoft.com/office/drawing/2014/main" id="{AEC74592-87C1-4C77-9381-0FB8E2188A32}"/>
              </a:ext>
            </a:extLst>
          </p:cNvPr>
          <p:cNvSpPr>
            <a:spLocks noChangeArrowheads="1"/>
          </p:cNvSpPr>
          <p:nvPr/>
        </p:nvSpPr>
        <p:spPr bwMode="auto">
          <a:xfrm>
            <a:off x="1176335" y="2441153"/>
            <a:ext cx="9388219" cy="599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四是贯彻落实习近平生态文明思想，增加规定生态环境损害的惩罚性赔偿制度，并明确规定了生态环境损害的修复和赔偿规则</a:t>
            </a:r>
          </a:p>
        </p:txBody>
      </p:sp>
      <p:sp>
        <p:nvSpPr>
          <p:cNvPr id="8" name="圆角矩形 36">
            <a:extLst>
              <a:ext uri="{FF2B5EF4-FFF2-40B4-BE49-F238E27FC236}">
                <a16:creationId xmlns:a16="http://schemas.microsoft.com/office/drawing/2014/main" id="{B6D1CBC2-1137-4A0A-A010-C8E800284D38}"/>
              </a:ext>
            </a:extLst>
          </p:cNvPr>
          <p:cNvSpPr/>
          <p:nvPr/>
        </p:nvSpPr>
        <p:spPr>
          <a:xfrm>
            <a:off x="1066249" y="3249369"/>
            <a:ext cx="9765006" cy="795060"/>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9" name="Freeform 11">
            <a:extLst>
              <a:ext uri="{FF2B5EF4-FFF2-40B4-BE49-F238E27FC236}">
                <a16:creationId xmlns:a16="http://schemas.microsoft.com/office/drawing/2014/main" id="{316B1D0F-B318-4BC9-8453-493F32AF339B}"/>
              </a:ext>
            </a:extLst>
          </p:cNvPr>
          <p:cNvSpPr/>
          <p:nvPr/>
        </p:nvSpPr>
        <p:spPr bwMode="auto">
          <a:xfrm>
            <a:off x="1025782" y="3115915"/>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0" name="Freeform 12">
            <a:extLst>
              <a:ext uri="{FF2B5EF4-FFF2-40B4-BE49-F238E27FC236}">
                <a16:creationId xmlns:a16="http://schemas.microsoft.com/office/drawing/2014/main" id="{3EE00920-1817-4E82-9718-310522BF9C40}"/>
              </a:ext>
            </a:extLst>
          </p:cNvPr>
          <p:cNvSpPr/>
          <p:nvPr/>
        </p:nvSpPr>
        <p:spPr bwMode="auto">
          <a:xfrm>
            <a:off x="1025781" y="3180209"/>
            <a:ext cx="3653944"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1" name="TextBox 8">
            <a:extLst>
              <a:ext uri="{FF2B5EF4-FFF2-40B4-BE49-F238E27FC236}">
                <a16:creationId xmlns:a16="http://schemas.microsoft.com/office/drawing/2014/main" id="{6D01D9AC-6519-415E-A0E9-8A9E5C17F120}"/>
              </a:ext>
            </a:extLst>
          </p:cNvPr>
          <p:cNvSpPr txBox="1"/>
          <p:nvPr/>
        </p:nvSpPr>
        <p:spPr>
          <a:xfrm>
            <a:off x="1542222" y="3212961"/>
            <a:ext cx="3853433"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第一千二百三十九条</a:t>
            </a:r>
          </a:p>
        </p:txBody>
      </p:sp>
      <p:sp>
        <p:nvSpPr>
          <p:cNvPr id="12" name="矩形 11">
            <a:extLst>
              <a:ext uri="{FF2B5EF4-FFF2-40B4-BE49-F238E27FC236}">
                <a16:creationId xmlns:a16="http://schemas.microsoft.com/office/drawing/2014/main" id="{E4F06517-6150-4E0B-AFE6-13AC69C56B58}"/>
              </a:ext>
            </a:extLst>
          </p:cNvPr>
          <p:cNvSpPr>
            <a:spLocks noChangeArrowheads="1"/>
          </p:cNvSpPr>
          <p:nvPr/>
        </p:nvSpPr>
        <p:spPr bwMode="auto">
          <a:xfrm>
            <a:off x="1176335" y="3556973"/>
            <a:ext cx="9388219" cy="345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五是加强生物安全管理，完善高度危险责任，明确占有或者使用高致病性危险物造成他人损害的，应当承担侵权责任</a:t>
            </a:r>
          </a:p>
        </p:txBody>
      </p:sp>
      <p:sp>
        <p:nvSpPr>
          <p:cNvPr id="13" name="圆角矩形 36">
            <a:extLst>
              <a:ext uri="{FF2B5EF4-FFF2-40B4-BE49-F238E27FC236}">
                <a16:creationId xmlns:a16="http://schemas.microsoft.com/office/drawing/2014/main" id="{8B404C44-9C01-4EE9-A09A-E572B50BEB67}"/>
              </a:ext>
            </a:extLst>
          </p:cNvPr>
          <p:cNvSpPr/>
          <p:nvPr/>
        </p:nvSpPr>
        <p:spPr>
          <a:xfrm>
            <a:off x="1066249" y="4371273"/>
            <a:ext cx="9765006" cy="1560131"/>
          </a:xfrm>
          <a:prstGeom prst="roundRect">
            <a:avLst>
              <a:gd fmla="val 3955" name="adj"/>
            </a:avLst>
          </a:prstGeom>
          <a:solidFill>
            <a:srgbClr val="C00000"/>
          </a:solid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86" u="none">
              <a:ln>
                <a:noFill/>
              </a:ln>
              <a:solidFill>
                <a:prstClr val="white"/>
              </a:solidFill>
              <a:effectLst/>
              <a:uLnTx/>
              <a:uFillTx/>
              <a:cs typeface="+mn-ea"/>
              <a:sym typeface="+mn-lt"/>
            </a:endParaRPr>
          </a:p>
        </p:txBody>
      </p:sp>
      <p:sp>
        <p:nvSpPr>
          <p:cNvPr id="14" name="Freeform 11">
            <a:extLst>
              <a:ext uri="{FF2B5EF4-FFF2-40B4-BE49-F238E27FC236}">
                <a16:creationId xmlns:a16="http://schemas.microsoft.com/office/drawing/2014/main" id="{01374BCC-297E-45BA-8697-952865F17609}"/>
              </a:ext>
            </a:extLst>
          </p:cNvPr>
          <p:cNvSpPr/>
          <p:nvPr/>
        </p:nvSpPr>
        <p:spPr bwMode="auto">
          <a:xfrm>
            <a:off x="1025782" y="4237820"/>
            <a:ext cx="80931" cy="472678"/>
          </a:xfrm>
          <a:custGeom>
            <a:gdLst>
              <a:gd fmla="*/ 139 w 139" name="T0"/>
              <a:gd fmla="*/ 0 h 806" name="T1"/>
              <a:gd fmla="*/ 0 w 139" name="T2"/>
              <a:gd fmla="*/ 110 h 806" name="T3"/>
              <a:gd fmla="*/ 0 w 139" name="T4"/>
              <a:gd fmla="*/ 806 h 806" name="T5"/>
              <a:gd fmla="*/ 139 w 139" name="T6"/>
              <a:gd fmla="*/ 696 h 806" name="T7"/>
              <a:gd fmla="*/ 139 w 139" name="T8"/>
              <a:gd fmla="*/ 0 h 806" name="T9"/>
            </a:gdLst>
            <a:cxnLst>
              <a:cxn ang="0">
                <a:pos x="T0" y="T1"/>
              </a:cxn>
              <a:cxn ang="0">
                <a:pos x="T2" y="T3"/>
              </a:cxn>
              <a:cxn ang="0">
                <a:pos x="T4" y="T5"/>
              </a:cxn>
              <a:cxn ang="0">
                <a:pos x="T6" y="T7"/>
              </a:cxn>
              <a:cxn ang="0">
                <a:pos x="T8" y="T9"/>
              </a:cxn>
            </a:cxnLst>
            <a:rect b="b" l="0" r="r" t="0"/>
            <a:pathLst>
              <a:path h="805" w="139">
                <a:moveTo>
                  <a:pt x="139" y="0"/>
                </a:moveTo>
                <a:lnTo>
                  <a:pt x="0" y="110"/>
                </a:lnTo>
                <a:lnTo>
                  <a:pt x="0" y="806"/>
                </a:lnTo>
                <a:lnTo>
                  <a:pt x="139" y="696"/>
                </a:lnTo>
                <a:lnTo>
                  <a:pt x="139" y="0"/>
                </a:lnTo>
                <a:close/>
              </a:path>
            </a:pathLst>
          </a:custGeom>
          <a:solidFill>
            <a:sysClr lastClr="000000" val="windowText">
              <a:lumMod val="85000"/>
              <a:lumOff val="15000"/>
            </a:sysClr>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5" name="Freeform 12">
            <a:extLst>
              <a:ext uri="{FF2B5EF4-FFF2-40B4-BE49-F238E27FC236}">
                <a16:creationId xmlns:a16="http://schemas.microsoft.com/office/drawing/2014/main" id="{7BA0D3D9-1016-431A-8074-3510984C1750}"/>
              </a:ext>
            </a:extLst>
          </p:cNvPr>
          <p:cNvSpPr/>
          <p:nvPr/>
        </p:nvSpPr>
        <p:spPr bwMode="auto">
          <a:xfrm>
            <a:off x="1025781" y="4302114"/>
            <a:ext cx="6452674" cy="408384"/>
          </a:xfrm>
          <a:custGeom>
            <a:gdLst>
              <a:gd fmla="*/ 3591 w 3591" name="T0"/>
              <a:gd fmla="*/ 0 h 696" name="T1"/>
              <a:gd fmla="*/ 0 w 3591" name="T2"/>
              <a:gd fmla="*/ 0 h 696" name="T3"/>
              <a:gd fmla="*/ 0 w 3591" name="T4"/>
              <a:gd fmla="*/ 696 h 696" name="T5"/>
              <a:gd fmla="*/ 3591 w 3591" name="T6"/>
              <a:gd fmla="*/ 696 h 696" name="T7"/>
              <a:gd fmla="*/ 3383 w 3591" name="T8"/>
              <a:gd fmla="*/ 353 h 696" name="T9"/>
              <a:gd fmla="*/ 3591 w 3591" name="T10"/>
              <a:gd fmla="*/ 0 h 696" name="T11"/>
            </a:gdLst>
            <a:cxnLst>
              <a:cxn ang="0">
                <a:pos x="T0" y="T1"/>
              </a:cxn>
              <a:cxn ang="0">
                <a:pos x="T2" y="T3"/>
              </a:cxn>
              <a:cxn ang="0">
                <a:pos x="T4" y="T5"/>
              </a:cxn>
              <a:cxn ang="0">
                <a:pos x="T6" y="T7"/>
              </a:cxn>
              <a:cxn ang="0">
                <a:pos x="T8" y="T9"/>
              </a:cxn>
              <a:cxn ang="0">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FFC000"/>
          </a:solidFill>
          <a:ln>
            <a:noFill/>
          </a:ln>
        </p:spPr>
        <p:txBody>
          <a:bodyPr anchor="t" anchorCtr="0" bIns="34281" compatLnSpc="1" lIns="68562" numCol="1" rIns="68562" tIns="34281"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6" name="TextBox 8">
            <a:extLst>
              <a:ext uri="{FF2B5EF4-FFF2-40B4-BE49-F238E27FC236}">
                <a16:creationId xmlns:a16="http://schemas.microsoft.com/office/drawing/2014/main" id="{D480C68D-F594-49AD-86AA-93D92AEAB15A}"/>
              </a:ext>
            </a:extLst>
          </p:cNvPr>
          <p:cNvSpPr txBox="1"/>
          <p:nvPr/>
        </p:nvSpPr>
        <p:spPr>
          <a:xfrm>
            <a:off x="1542222" y="4334866"/>
            <a:ext cx="5809233" cy="34288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black">
                    <a:lumMod val="75000"/>
                    <a:lumOff val="25000"/>
                  </a:prstClr>
                </a:solidFill>
                <a:effectLst/>
                <a:uLnTx/>
                <a:uFillTx/>
                <a:cs typeface="+mn-ea"/>
                <a:sym typeface="+mn-lt"/>
              </a:rPr>
              <a:t>第一千二百五十四条</a:t>
            </a:r>
          </a:p>
        </p:txBody>
      </p:sp>
      <p:sp>
        <p:nvSpPr>
          <p:cNvPr id="17" name="矩形 16">
            <a:extLst>
              <a:ext uri="{FF2B5EF4-FFF2-40B4-BE49-F238E27FC236}">
                <a16:creationId xmlns:a16="http://schemas.microsoft.com/office/drawing/2014/main" id="{A4BE21B6-856B-4699-B86A-F30935E4EB8A}"/>
              </a:ext>
            </a:extLst>
          </p:cNvPr>
          <p:cNvSpPr>
            <a:spLocks noChangeArrowheads="1"/>
          </p:cNvSpPr>
          <p:nvPr/>
        </p:nvSpPr>
        <p:spPr bwMode="auto">
          <a:xfrm>
            <a:off x="1176335" y="4757950"/>
            <a:ext cx="9388219" cy="853432"/>
          </a:xfrm>
          <a:prstGeom prst="rect">
            <a:avLst/>
          </a:prstGeom>
          <a:noFill/>
          <a:ln w="9525">
            <a:noFill/>
            <a:miter lim="800000"/>
          </a:ln>
        </p:spPr>
        <p:txBody>
          <a:bodyPr bIns="45716" lIns="91431" rIns="91431" tIns="45716" wrap="square">
            <a:spAutoFit/>
          </a:bodyPr>
          <a:lstStyle/>
          <a:p>
            <a:pPr algn="l" defTabSz="912813" eaLnBrk="1" fontAlgn="base" hangingPunct="1" indent="0" latinLnBrk="0" lvl="0" marL="0" marR="0" rtl="0">
              <a:lnSpc>
                <a:spcPts val="2000"/>
              </a:lnSpc>
              <a:spcBef>
                <a:spcPct val="0"/>
              </a:spcBef>
              <a:spcAft>
                <a:spcPts val="500"/>
              </a:spcAft>
              <a:buClrTx/>
              <a:buSzTx/>
              <a:buFontTx/>
              <a:buNone/>
              <a:defRPr/>
            </a:pPr>
            <a:r>
              <a:rPr altLang="en-US" b="0" baseline="0" cap="none" i="0" kern="0" kumimoji="0" lang="zh-CN" noProof="0" normalizeH="0" spc="0" strike="noStrike" sz="1400" u="none">
                <a:ln>
                  <a:noFill/>
                </a:ln>
                <a:solidFill>
                  <a:prstClr val="white"/>
                </a:solidFill>
                <a:effectLst/>
                <a:uLnTx/>
                <a:uFillTx/>
                <a:cs typeface="+mn-ea"/>
                <a:sym typeface="+mn-lt"/>
              </a:rPr>
              <a:t>六是完善高空抛物坠物治理规则。为保障好人民群众的生命财产安全，草案对高空抛物坠物治理规则作了进一步的完善，规定禁止从建筑物中抛掷物品，同时针对此类事件处理的主要困难是行为人难以确定的问题，强调有关机关应当依法及时调查，查清责任人，并规定物业服务企业等建筑物管理人应当采取必要的安全保障措施防止此类行为的发生</a:t>
            </a:r>
          </a:p>
        </p:txBody>
      </p:sp>
    </p:spTree>
    <p:extLst>
      <p:ext uri="{BB962C8B-B14F-4D97-AF65-F5344CB8AC3E}">
        <p14:creationId val="12566465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300" id="7"/>
                                        <p:tgtEl>
                                          <p:spTgt spid="4"/>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800"/>
                            </p:stCondLst>
                            <p:childTnLst>
                              <p:par>
                                <p:cTn fill="hold" grpId="0"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8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6"/>
                                        </p:tgtEl>
                                        <p:attrNameLst>
                                          <p:attrName>style.visibility</p:attrName>
                                        </p:attrNameLst>
                                      </p:cBhvr>
                                      <p:to>
                                        <p:strVal val="visible"/>
                                      </p:to>
                                    </p:set>
                                    <p:anim by="(-#ppt_w*2)" calcmode="lin" valueType="num">
                                      <p:cBhvr rctx="PPT">
                                        <p:cTn autoRev="1" dur="250" fill="hold" id="21">
                                          <p:stCondLst>
                                            <p:cond delay="0"/>
                                          </p:stCondLst>
                                        </p:cTn>
                                        <p:tgtEl>
                                          <p:spTgt spid="6"/>
                                        </p:tgtEl>
                                        <p:attrNameLst>
                                          <p:attrName>ppt_w</p:attrName>
                                        </p:attrNameLst>
                                      </p:cBhvr>
                                    </p:anim>
                                    <p:anim by="(#ppt_w*0.50)" calcmode="lin" valueType="num">
                                      <p:cBhvr>
                                        <p:cTn autoRev="1" decel="50000" dur="250" fill="hold" id="22">
                                          <p:stCondLst>
                                            <p:cond delay="0"/>
                                          </p:stCondLst>
                                        </p:cTn>
                                        <p:tgtEl>
                                          <p:spTgt spid="6"/>
                                        </p:tgtEl>
                                        <p:attrNameLst>
                                          <p:attrName>ppt_x</p:attrName>
                                        </p:attrNameLst>
                                      </p:cBhvr>
                                    </p:anim>
                                    <p:anim calcmode="lin" from="(-#ppt_h/2)" to="(#ppt_y)" valueType="num">
                                      <p:cBhvr>
                                        <p:cTn dur="500" fill="hold" id="23">
                                          <p:stCondLst>
                                            <p:cond delay="0"/>
                                          </p:stCondLst>
                                        </p:cTn>
                                        <p:tgtEl>
                                          <p:spTgt spid="6"/>
                                        </p:tgtEl>
                                        <p:attrNameLst>
                                          <p:attrName>ppt_y</p:attrName>
                                        </p:attrNameLst>
                                      </p:cBhvr>
                                    </p:anim>
                                    <p:animRot by="21600000">
                                      <p:cBhvr>
                                        <p:cTn dur="500" fill="hold" id="24">
                                          <p:stCondLst>
                                            <p:cond delay="0"/>
                                          </p:stCondLst>
                                        </p:cTn>
                                        <p:tgtEl>
                                          <p:spTgt spid="6"/>
                                        </p:tgtEl>
                                        <p:attrNameLst>
                                          <p:attrName>r</p:attrName>
                                        </p:attrNameLst>
                                      </p:cBhvr>
                                    </p:animRot>
                                  </p:childTnLst>
                                </p:cTn>
                              </p:par>
                            </p:childTnLst>
                          </p:cTn>
                        </p:par>
                        <p:par>
                          <p:cTn fill="hold" id="25" nodeType="afterGroup">
                            <p:stCondLst>
                              <p:cond delay="2300"/>
                            </p:stCondLst>
                            <p:childTnLst>
                              <p:par>
                                <p:cTn fill="hold" grpId="0" id="26" nodeType="after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par>
                          <p:cTn fill="hold" id="29" nodeType="afterGroup">
                            <p:stCondLst>
                              <p:cond delay="2800"/>
                            </p:stCondLst>
                            <p:childTnLst>
                              <p:par>
                                <p:cTn fill="hold" grpId="0" id="30" nodeType="afterEffect" presetClass="entr" presetID="22" presetSubtype="2">
                                  <p:stCondLst>
                                    <p:cond delay="0"/>
                                  </p:stCondLst>
                                  <p:childTnLst>
                                    <p:set>
                                      <p:cBhvr>
                                        <p:cTn dur="1" fill="hold" id="31">
                                          <p:stCondLst>
                                            <p:cond delay="0"/>
                                          </p:stCondLst>
                                        </p:cTn>
                                        <p:tgtEl>
                                          <p:spTgt spid="9"/>
                                        </p:tgtEl>
                                        <p:attrNameLst>
                                          <p:attrName>style.visibility</p:attrName>
                                        </p:attrNameLst>
                                      </p:cBhvr>
                                      <p:to>
                                        <p:strVal val="visible"/>
                                      </p:to>
                                    </p:set>
                                    <p:animEffect filter="wipe(right)" transition="in">
                                      <p:cBhvr>
                                        <p:cTn dur="300" id="32"/>
                                        <p:tgtEl>
                                          <p:spTgt spid="9"/>
                                        </p:tgtEl>
                                      </p:cBhvr>
                                    </p:animEffect>
                                  </p:childTnLst>
                                </p:cTn>
                              </p:par>
                            </p:childTnLst>
                          </p:cTn>
                        </p:par>
                        <p:par>
                          <p:cTn fill="hold" id="33" nodeType="afterGroup">
                            <p:stCondLst>
                              <p:cond delay="3100"/>
                            </p:stCondLst>
                            <p:childTnLst>
                              <p:par>
                                <p:cTn fill="hold" grpId="0" id="34" nodeType="afterEffect" presetClass="entr" presetID="22" presetSubtype="8">
                                  <p:stCondLst>
                                    <p:cond delay="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500" id="36"/>
                                        <p:tgtEl>
                                          <p:spTgt spid="10"/>
                                        </p:tgtEl>
                                      </p:cBhvr>
                                    </p:animEffect>
                                  </p:childTnLst>
                                </p:cTn>
                              </p:par>
                            </p:childTnLst>
                          </p:cTn>
                        </p:par>
                        <p:par>
                          <p:cTn fill="hold" id="37" nodeType="afterGroup">
                            <p:stCondLst>
                              <p:cond delay="3600"/>
                            </p:stCondLst>
                            <p:childTnLst>
                              <p:par>
                                <p:cTn fill="hold" grpId="0" id="38" nodeType="afterEffect" presetClass="entr" presetID="42" presetSubtype="0">
                                  <p:stCondLst>
                                    <p:cond delay="0"/>
                                  </p:stCondLst>
                                  <p:childTnLst>
                                    <p:set>
                                      <p:cBhvr>
                                        <p:cTn dur="1" fill="hold" id="39">
                                          <p:stCondLst>
                                            <p:cond delay="0"/>
                                          </p:stCondLst>
                                        </p:cTn>
                                        <p:tgtEl>
                                          <p:spTgt spid="8"/>
                                        </p:tgtEl>
                                        <p:attrNameLst>
                                          <p:attrName>style.visibility</p:attrName>
                                        </p:attrNameLst>
                                      </p:cBhvr>
                                      <p:to>
                                        <p:strVal val="visible"/>
                                      </p:to>
                                    </p:set>
                                    <p:animEffect filter="fade" transition="in">
                                      <p:cBhvr>
                                        <p:cTn dur="1000" id="40"/>
                                        <p:tgtEl>
                                          <p:spTgt spid="8"/>
                                        </p:tgtEl>
                                      </p:cBhvr>
                                    </p:animEffect>
                                    <p:anim calcmode="lin" valueType="num">
                                      <p:cBhvr>
                                        <p:cTn dur="1000" fill="hold" id="41"/>
                                        <p:tgtEl>
                                          <p:spTgt spid="8"/>
                                        </p:tgtEl>
                                        <p:attrNameLst>
                                          <p:attrName>ppt_x</p:attrName>
                                        </p:attrNameLst>
                                      </p:cBhvr>
                                      <p:tavLst>
                                        <p:tav tm="0">
                                          <p:val>
                                            <p:strVal val="#ppt_x"/>
                                          </p:val>
                                        </p:tav>
                                        <p:tav tm="100000">
                                          <p:val>
                                            <p:strVal val="#ppt_x"/>
                                          </p:val>
                                        </p:tav>
                                      </p:tavLst>
                                    </p:anim>
                                    <p:anim calcmode="lin" valueType="num">
                                      <p:cBhvr>
                                        <p:cTn dur="1000" fill="hold" id="42"/>
                                        <p:tgtEl>
                                          <p:spTgt spid="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600"/>
                            </p:stCondLst>
                            <p:childTnLst>
                              <p:par>
                                <p:cTn fill="hold" grpId="0" id="44" nodeType="afterEffect" presetClass="entr" presetID="56" presetSubtype="0">
                                  <p:stCondLst>
                                    <p:cond delay="0"/>
                                  </p:stCondLst>
                                  <p:iterate type="lt">
                                    <p:tmPct val="10000"/>
                                  </p:iterate>
                                  <p:childTnLst>
                                    <p:set>
                                      <p:cBhvr>
                                        <p:cTn dur="1" fill="hold" id="45">
                                          <p:stCondLst>
                                            <p:cond delay="0"/>
                                          </p:stCondLst>
                                        </p:cTn>
                                        <p:tgtEl>
                                          <p:spTgt spid="11"/>
                                        </p:tgtEl>
                                        <p:attrNameLst>
                                          <p:attrName>style.visibility</p:attrName>
                                        </p:attrNameLst>
                                      </p:cBhvr>
                                      <p:to>
                                        <p:strVal val="visible"/>
                                      </p:to>
                                    </p:set>
                                    <p:anim by="(-#ppt_w*2)" calcmode="lin" valueType="num">
                                      <p:cBhvr rctx="PPT">
                                        <p:cTn autoRev="1" dur="250" fill="hold" id="46">
                                          <p:stCondLst>
                                            <p:cond delay="0"/>
                                          </p:stCondLst>
                                        </p:cTn>
                                        <p:tgtEl>
                                          <p:spTgt spid="11"/>
                                        </p:tgtEl>
                                        <p:attrNameLst>
                                          <p:attrName>ppt_w</p:attrName>
                                        </p:attrNameLst>
                                      </p:cBhvr>
                                    </p:anim>
                                    <p:anim by="(#ppt_w*0.50)" calcmode="lin" valueType="num">
                                      <p:cBhvr>
                                        <p:cTn autoRev="1" decel="50000" dur="250" fill="hold" id="47">
                                          <p:stCondLst>
                                            <p:cond delay="0"/>
                                          </p:stCondLst>
                                        </p:cTn>
                                        <p:tgtEl>
                                          <p:spTgt spid="11"/>
                                        </p:tgtEl>
                                        <p:attrNameLst>
                                          <p:attrName>ppt_x</p:attrName>
                                        </p:attrNameLst>
                                      </p:cBhvr>
                                    </p:anim>
                                    <p:anim calcmode="lin" from="(-#ppt_h/2)" to="(#ppt_y)" valueType="num">
                                      <p:cBhvr>
                                        <p:cTn dur="500" fill="hold" id="48">
                                          <p:stCondLst>
                                            <p:cond delay="0"/>
                                          </p:stCondLst>
                                        </p:cTn>
                                        <p:tgtEl>
                                          <p:spTgt spid="11"/>
                                        </p:tgtEl>
                                        <p:attrNameLst>
                                          <p:attrName>ppt_y</p:attrName>
                                        </p:attrNameLst>
                                      </p:cBhvr>
                                    </p:anim>
                                    <p:animRot by="21600000">
                                      <p:cBhvr>
                                        <p:cTn dur="500" fill="hold" id="49">
                                          <p:stCondLst>
                                            <p:cond delay="0"/>
                                          </p:stCondLst>
                                        </p:cTn>
                                        <p:tgtEl>
                                          <p:spTgt spid="11"/>
                                        </p:tgtEl>
                                        <p:attrNameLst>
                                          <p:attrName>r</p:attrName>
                                        </p:attrNameLst>
                                      </p:cBhvr>
                                    </p:animRot>
                                  </p:childTnLst>
                                </p:cTn>
                              </p:par>
                            </p:childTnLst>
                          </p:cTn>
                        </p:par>
                        <p:par>
                          <p:cTn fill="hold" id="50" nodeType="afterGroup">
                            <p:stCondLst>
                              <p:cond delay="5100"/>
                            </p:stCondLst>
                            <p:childTnLst>
                              <p:par>
                                <p:cTn fill="hold" grpId="0" id="51" nodeType="after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500" id="53"/>
                                        <p:tgtEl>
                                          <p:spTgt spid="12"/>
                                        </p:tgtEl>
                                      </p:cBhvr>
                                    </p:animEffect>
                                  </p:childTnLst>
                                </p:cTn>
                              </p:par>
                            </p:childTnLst>
                          </p:cTn>
                        </p:par>
                        <p:par>
                          <p:cTn fill="hold" id="54" nodeType="afterGroup">
                            <p:stCondLst>
                              <p:cond delay="5600"/>
                            </p:stCondLst>
                            <p:childTnLst>
                              <p:par>
                                <p:cTn fill="hold" grpId="0" id="55" nodeType="afterEffect" presetClass="entr" presetID="22" presetSubtype="2">
                                  <p:stCondLst>
                                    <p:cond delay="0"/>
                                  </p:stCondLst>
                                  <p:childTnLst>
                                    <p:set>
                                      <p:cBhvr>
                                        <p:cTn dur="1" fill="hold" id="56">
                                          <p:stCondLst>
                                            <p:cond delay="0"/>
                                          </p:stCondLst>
                                        </p:cTn>
                                        <p:tgtEl>
                                          <p:spTgt spid="14"/>
                                        </p:tgtEl>
                                        <p:attrNameLst>
                                          <p:attrName>style.visibility</p:attrName>
                                        </p:attrNameLst>
                                      </p:cBhvr>
                                      <p:to>
                                        <p:strVal val="visible"/>
                                      </p:to>
                                    </p:set>
                                    <p:animEffect filter="wipe(right)" transition="in">
                                      <p:cBhvr>
                                        <p:cTn dur="300" id="57"/>
                                        <p:tgtEl>
                                          <p:spTgt spid="14"/>
                                        </p:tgtEl>
                                      </p:cBhvr>
                                    </p:animEffect>
                                  </p:childTnLst>
                                </p:cTn>
                              </p:par>
                            </p:childTnLst>
                          </p:cTn>
                        </p:par>
                        <p:par>
                          <p:cTn fill="hold" id="58" nodeType="afterGroup">
                            <p:stCondLst>
                              <p:cond delay="5900"/>
                            </p:stCondLst>
                            <p:childTnLst>
                              <p:par>
                                <p:cTn fill="hold" grpId="0" id="59" nodeType="afterEffect" presetClass="entr" presetID="22" presetSubtype="8">
                                  <p:stCondLst>
                                    <p:cond delay="0"/>
                                  </p:stCondLst>
                                  <p:childTnLst>
                                    <p:set>
                                      <p:cBhvr>
                                        <p:cTn dur="1" fill="hold" id="60">
                                          <p:stCondLst>
                                            <p:cond delay="0"/>
                                          </p:stCondLst>
                                        </p:cTn>
                                        <p:tgtEl>
                                          <p:spTgt spid="15"/>
                                        </p:tgtEl>
                                        <p:attrNameLst>
                                          <p:attrName>style.visibility</p:attrName>
                                        </p:attrNameLst>
                                      </p:cBhvr>
                                      <p:to>
                                        <p:strVal val="visible"/>
                                      </p:to>
                                    </p:set>
                                    <p:animEffect filter="wipe(left)" transition="in">
                                      <p:cBhvr>
                                        <p:cTn dur="500" id="61"/>
                                        <p:tgtEl>
                                          <p:spTgt spid="15"/>
                                        </p:tgtEl>
                                      </p:cBhvr>
                                    </p:animEffect>
                                  </p:childTnLst>
                                </p:cTn>
                              </p:par>
                            </p:childTnLst>
                          </p:cTn>
                        </p:par>
                        <p:par>
                          <p:cTn fill="hold" id="62" nodeType="afterGroup">
                            <p:stCondLst>
                              <p:cond delay="6400"/>
                            </p:stCondLst>
                            <p:childTnLst>
                              <p:par>
                                <p:cTn fill="hold" grpId="0" id="63" nodeType="afterEffect" presetClass="entr" presetID="42" presetSubtype="0">
                                  <p:stCondLst>
                                    <p:cond delay="0"/>
                                  </p:stCondLst>
                                  <p:childTnLst>
                                    <p:set>
                                      <p:cBhvr>
                                        <p:cTn dur="1" fill="hold" id="64">
                                          <p:stCondLst>
                                            <p:cond delay="0"/>
                                          </p:stCondLst>
                                        </p:cTn>
                                        <p:tgtEl>
                                          <p:spTgt spid="13"/>
                                        </p:tgtEl>
                                        <p:attrNameLst>
                                          <p:attrName>style.visibility</p:attrName>
                                        </p:attrNameLst>
                                      </p:cBhvr>
                                      <p:to>
                                        <p:strVal val="visible"/>
                                      </p:to>
                                    </p:set>
                                    <p:animEffect filter="fade" transition="in">
                                      <p:cBhvr>
                                        <p:cTn dur="1000" id="65"/>
                                        <p:tgtEl>
                                          <p:spTgt spid="13"/>
                                        </p:tgtEl>
                                      </p:cBhvr>
                                    </p:animEffect>
                                    <p:anim calcmode="lin" valueType="num">
                                      <p:cBhvr>
                                        <p:cTn dur="1000" fill="hold" id="66"/>
                                        <p:tgtEl>
                                          <p:spTgt spid="13"/>
                                        </p:tgtEl>
                                        <p:attrNameLst>
                                          <p:attrName>ppt_x</p:attrName>
                                        </p:attrNameLst>
                                      </p:cBhvr>
                                      <p:tavLst>
                                        <p:tav tm="0">
                                          <p:val>
                                            <p:strVal val="#ppt_x"/>
                                          </p:val>
                                        </p:tav>
                                        <p:tav tm="100000">
                                          <p:val>
                                            <p:strVal val="#ppt_x"/>
                                          </p:val>
                                        </p:tav>
                                      </p:tavLst>
                                    </p:anim>
                                    <p:anim calcmode="lin" valueType="num">
                                      <p:cBhvr>
                                        <p:cTn dur="1000" fill="hold" id="67"/>
                                        <p:tgtEl>
                                          <p:spTgt spid="13"/>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400"/>
                            </p:stCondLst>
                            <p:childTnLst>
                              <p:par>
                                <p:cTn fill="hold" grpId="0" id="69" nodeType="afterEffect" presetClass="entr" presetID="56" presetSubtype="0">
                                  <p:stCondLst>
                                    <p:cond delay="0"/>
                                  </p:stCondLst>
                                  <p:iterate type="lt">
                                    <p:tmPct val="10000"/>
                                  </p:iterate>
                                  <p:childTnLst>
                                    <p:set>
                                      <p:cBhvr>
                                        <p:cTn dur="1" fill="hold" id="70">
                                          <p:stCondLst>
                                            <p:cond delay="0"/>
                                          </p:stCondLst>
                                        </p:cTn>
                                        <p:tgtEl>
                                          <p:spTgt spid="16"/>
                                        </p:tgtEl>
                                        <p:attrNameLst>
                                          <p:attrName>style.visibility</p:attrName>
                                        </p:attrNameLst>
                                      </p:cBhvr>
                                      <p:to>
                                        <p:strVal val="visible"/>
                                      </p:to>
                                    </p:set>
                                    <p:anim by="(-#ppt_w*2)" calcmode="lin" valueType="num">
                                      <p:cBhvr rctx="PPT">
                                        <p:cTn autoRev="1" dur="250" fill="hold" id="71">
                                          <p:stCondLst>
                                            <p:cond delay="0"/>
                                          </p:stCondLst>
                                        </p:cTn>
                                        <p:tgtEl>
                                          <p:spTgt spid="16"/>
                                        </p:tgtEl>
                                        <p:attrNameLst>
                                          <p:attrName>ppt_w</p:attrName>
                                        </p:attrNameLst>
                                      </p:cBhvr>
                                    </p:anim>
                                    <p:anim by="(#ppt_w*0.50)" calcmode="lin" valueType="num">
                                      <p:cBhvr>
                                        <p:cTn autoRev="1" decel="50000" dur="250" fill="hold" id="72">
                                          <p:stCondLst>
                                            <p:cond delay="0"/>
                                          </p:stCondLst>
                                        </p:cTn>
                                        <p:tgtEl>
                                          <p:spTgt spid="16"/>
                                        </p:tgtEl>
                                        <p:attrNameLst>
                                          <p:attrName>ppt_x</p:attrName>
                                        </p:attrNameLst>
                                      </p:cBhvr>
                                    </p:anim>
                                    <p:anim calcmode="lin" from="(-#ppt_h/2)" to="(#ppt_y)" valueType="num">
                                      <p:cBhvr>
                                        <p:cTn dur="500" fill="hold" id="73">
                                          <p:stCondLst>
                                            <p:cond delay="0"/>
                                          </p:stCondLst>
                                        </p:cTn>
                                        <p:tgtEl>
                                          <p:spTgt spid="16"/>
                                        </p:tgtEl>
                                        <p:attrNameLst>
                                          <p:attrName>ppt_y</p:attrName>
                                        </p:attrNameLst>
                                      </p:cBhvr>
                                    </p:anim>
                                    <p:animRot by="21600000">
                                      <p:cBhvr>
                                        <p:cTn dur="500" fill="hold" id="74">
                                          <p:stCondLst>
                                            <p:cond delay="0"/>
                                          </p:stCondLst>
                                        </p:cTn>
                                        <p:tgtEl>
                                          <p:spTgt spid="16"/>
                                        </p:tgtEl>
                                        <p:attrNameLst>
                                          <p:attrName>r</p:attrName>
                                        </p:attrNameLst>
                                      </p:cBhvr>
                                    </p:animRot>
                                  </p:childTnLst>
                                </p:cTn>
                              </p:par>
                            </p:childTnLst>
                          </p:cTn>
                        </p:par>
                        <p:par>
                          <p:cTn fill="hold" id="75" nodeType="afterGroup">
                            <p:stCondLst>
                              <p:cond delay="7900"/>
                            </p:stCondLst>
                            <p:childTnLst>
                              <p:par>
                                <p:cTn fill="hold" grpId="0" id="76" nodeType="afterEffect" presetClass="entr" presetID="22" presetSubtype="8">
                                  <p:stCondLst>
                                    <p:cond delay="0"/>
                                  </p:stCondLst>
                                  <p:childTnLst>
                                    <p:set>
                                      <p:cBhvr>
                                        <p:cTn dur="1" fill="hold" id="77">
                                          <p:stCondLst>
                                            <p:cond delay="0"/>
                                          </p:stCondLst>
                                        </p:cTn>
                                        <p:tgtEl>
                                          <p:spTgt spid="17"/>
                                        </p:tgtEl>
                                        <p:attrNameLst>
                                          <p:attrName>style.visibility</p:attrName>
                                        </p:attrNameLst>
                                      </p:cBhvr>
                                      <p:to>
                                        <p:strVal val="visible"/>
                                      </p:to>
                                    </p:set>
                                    <p:animEffect filter="wipe(left)" transition="in">
                                      <p:cBhvr>
                                        <p:cTn dur="500" id="7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7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4">
            <a:extLst>
              <a:ext uri="{28A0092B-C50C-407E-A947-70E740481C1C}">
                <a14:useLocalDpi val="0"/>
              </a:ext>
            </a:extLst>
          </a:blip>
          <a:stretch>
            <a:fillRect/>
          </a:stretch>
        </p:blipFill>
        <p:spPr>
          <a:xfrm>
            <a:off x="7885992" y="4323287"/>
            <a:ext cx="4306008" cy="2322118"/>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5">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6">
            <a:extLst>
              <a:ext uri="{28A0092B-C50C-407E-A947-70E740481C1C}">
                <a14:useLocalDpi val="0"/>
              </a:ext>
            </a:extLst>
          </a:blip>
          <a:srcRect l="17981" r="9913" t="35744"/>
          <a:stretch>
            <a:fillRect/>
          </a:stretch>
        </p:blipFill>
        <p:spPr>
          <a:xfrm>
            <a:off x="268018" y="5099116"/>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7">
            <a:extLst>
              <a:ext uri="{28A0092B-C50C-407E-A947-70E740481C1C}">
                <a14:useLocalDpi val="0"/>
              </a:ext>
            </a:extLst>
          </a:blip>
          <a:stretch>
            <a:fillRect/>
          </a:stretch>
        </p:blipFill>
        <p:spPr>
          <a:xfrm>
            <a:off x="0" y="0"/>
            <a:ext cx="5403386" cy="1937805"/>
          </a:xfrm>
          <a:prstGeom prst="rect">
            <a:avLst/>
          </a:prstGeom>
        </p:spPr>
      </p:pic>
      <p:sp>
        <p:nvSpPr>
          <p:cNvPr id="17" name="Rectangle 4">
            <a:extLst>
              <a:ext uri="{FF2B5EF4-FFF2-40B4-BE49-F238E27FC236}">
                <a16:creationId xmlns:a16="http://schemas.microsoft.com/office/drawing/2014/main" id="{80DA15FD-C5C1-47D3-963D-50051C09C786}"/>
              </a:ext>
            </a:extLst>
          </p:cNvPr>
          <p:cNvSpPr txBox="1">
            <a:spLocks noChangeArrowheads="1"/>
          </p:cNvSpPr>
          <p:nvPr/>
        </p:nvSpPr>
        <p:spPr bwMode="auto">
          <a:xfrm>
            <a:off x="1344816" y="4186919"/>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19" name="图片 18">
            <a:extLst>
              <a:ext uri="{FF2B5EF4-FFF2-40B4-BE49-F238E27FC236}">
                <a16:creationId xmlns:a16="http://schemas.microsoft.com/office/drawing/2014/main" id="{A3CF0433-C284-49D8-B428-5A67B126B936}"/>
              </a:ext>
            </a:extLst>
          </p:cNvPr>
          <p:cNvPicPr>
            <a:picLocks noChangeAspect="1"/>
          </p:cNvPicPr>
          <p:nvPr/>
        </p:nvPicPr>
        <p:blipFill>
          <a:blip r:embed="rId8">
            <a:extLst>
              <a:ext uri="{28A0092B-C50C-407E-A947-70E740481C1C}">
                <a14:useLocalDpi val="0"/>
              </a:ext>
            </a:extLst>
          </a:blip>
          <a:stretch>
            <a:fillRect/>
          </a:stretch>
        </p:blipFill>
        <p:spPr>
          <a:xfrm flipH="1">
            <a:off x="8623086" y="307973"/>
            <a:ext cx="3121404" cy="1492250"/>
          </a:xfrm>
          <a:prstGeom prst="rect">
            <a:avLst/>
          </a:prstGeom>
        </p:spPr>
      </p:pic>
      <p:pic>
        <p:nvPicPr>
          <p:cNvPr id="20" name="图片 19">
            <a:extLst>
              <a:ext uri="{FF2B5EF4-FFF2-40B4-BE49-F238E27FC236}">
                <a16:creationId xmlns:a16="http://schemas.microsoft.com/office/drawing/2014/main" id="{EFF52B04-AB9C-40EC-BBE2-9DB5545106F9}"/>
              </a:ext>
            </a:extLst>
          </p:cNvPr>
          <p:cNvPicPr>
            <a:picLocks noChangeAspect="1"/>
          </p:cNvPicPr>
          <p:nvPr/>
        </p:nvPicPr>
        <p:blipFill>
          <a:blip r:embed="rId9">
            <a:extLst>
              <a:ext uri="{28A0092B-C50C-407E-A947-70E740481C1C}">
                <a14:useLocalDpi val="0"/>
              </a:ext>
            </a:extLst>
          </a:blip>
          <a:stretch>
            <a:fillRect/>
          </a:stretch>
        </p:blipFill>
        <p:spPr>
          <a:xfrm>
            <a:off x="4893561" y="547312"/>
            <a:ext cx="2404877" cy="2298358"/>
          </a:xfrm>
          <a:prstGeom prst="rect">
            <a:avLst/>
          </a:prstGeom>
        </p:spPr>
      </p:pic>
      <p:pic>
        <p:nvPicPr>
          <p:cNvPr id="21" name="图片 20">
            <a:extLst>
              <a:ext uri="{FF2B5EF4-FFF2-40B4-BE49-F238E27FC236}">
                <a16:creationId xmlns:a16="http://schemas.microsoft.com/office/drawing/2014/main" id="{E18F955D-3695-4934-9E91-9EDE50448639}"/>
              </a:ext>
            </a:extLst>
          </p:cNvPr>
          <p:cNvPicPr>
            <a:picLocks noChangeAspect="1"/>
          </p:cNvPicPr>
          <p:nvPr/>
        </p:nvPicPr>
        <p:blipFill>
          <a:blip r:embed="rId10">
            <a:extLst>
              <a:ext uri="{28A0092B-C50C-407E-A947-70E740481C1C}">
                <a14:useLocalDpi val="0"/>
              </a:ext>
            </a:extLst>
          </a:blip>
          <a:stretch>
            <a:fillRect/>
          </a:stretch>
        </p:blipFill>
        <p:spPr>
          <a:xfrm>
            <a:off x="3680664" y="681936"/>
            <a:ext cx="4810828" cy="1504161"/>
          </a:xfrm>
          <a:prstGeom prst="rect">
            <a:avLst/>
          </a:prstGeom>
        </p:spPr>
      </p:pic>
      <p:sp>
        <p:nvSpPr>
          <p:cNvPr id="23" name="文本框 22">
            <a:extLst>
              <a:ext uri="{FF2B5EF4-FFF2-40B4-BE49-F238E27FC236}">
                <a16:creationId xmlns:a16="http://schemas.microsoft.com/office/drawing/2014/main" id="{50DB9CDA-9854-409F-AB2B-2A12ABA5C10B}"/>
              </a:ext>
            </a:extLst>
          </p:cNvPr>
          <p:cNvSpPr txBox="1"/>
          <p:nvPr/>
        </p:nvSpPr>
        <p:spPr>
          <a:xfrm>
            <a:off x="2264175" y="2793020"/>
            <a:ext cx="7774821" cy="143256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800" u="none">
                <a:ln>
                  <a:noFill/>
                </a:ln>
                <a:solidFill>
                  <a:srgbClr val="FF0000"/>
                </a:solidFill>
                <a:effectLst/>
                <a:uLnTx/>
                <a:uFillTx/>
                <a:latin charset="-122" panose="020b0804020202020204" pitchFamily="34" typeface="汉仪雅酷黑 75W"/>
                <a:ea charset="-122" panose="020b0804020202020204" pitchFamily="34" typeface="汉仪雅酷黑 75W"/>
                <a:cs typeface="+mn-ea"/>
                <a:sym typeface="+mn-lt"/>
              </a:rPr>
              <a:t>0 8 : 附 则</a:t>
            </a:r>
          </a:p>
        </p:txBody>
      </p:sp>
    </p:spTree>
    <p:extLst>
      <p:ext uri="{BB962C8B-B14F-4D97-AF65-F5344CB8AC3E}">
        <p14:creationId val="380270023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16" presetSubtype="37">
                                  <p:stCondLst>
                                    <p:cond delay="0"/>
                                  </p:stCondLst>
                                  <p:childTnLst>
                                    <p:set>
                                      <p:cBhvr>
                                        <p:cTn dur="1" fill="hold" id="30">
                                          <p:stCondLst>
                                            <p:cond delay="0"/>
                                          </p:stCondLst>
                                        </p:cTn>
                                        <p:tgtEl>
                                          <p:spTgt spid="17"/>
                                        </p:tgtEl>
                                        <p:attrNameLst>
                                          <p:attrName>style.visibility</p:attrName>
                                        </p:attrNameLst>
                                      </p:cBhvr>
                                      <p:to>
                                        <p:strVal val="visible"/>
                                      </p:to>
                                    </p:set>
                                    <p:animEffect filter="barn(outVertical)" transition="in">
                                      <p:cBhvr>
                                        <p:cTn dur="50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100" fill="hold" id="34"/>
                                        <p:tgtEl>
                                          <p:spTgt spid="20"/>
                                        </p:tgtEl>
                                        <p:attrNameLst>
                                          <p:attrName>ppt_w</p:attrName>
                                        </p:attrNameLst>
                                      </p:cBhvr>
                                      <p:tavLst>
                                        <p:tav tm="0">
                                          <p:val>
                                            <p:fltVal val="0"/>
                                          </p:val>
                                        </p:tav>
                                        <p:tav tm="100000">
                                          <p:val>
                                            <p:strVal val="#ppt_w"/>
                                          </p:val>
                                        </p:tav>
                                      </p:tavLst>
                                    </p:anim>
                                    <p:anim calcmode="lin" valueType="num">
                                      <p:cBhvr>
                                        <p:cTn dur="100" fill="hold" id="35"/>
                                        <p:tgtEl>
                                          <p:spTgt spid="20"/>
                                        </p:tgtEl>
                                        <p:attrNameLst>
                                          <p:attrName>ppt_h</p:attrName>
                                        </p:attrNameLst>
                                      </p:cBhvr>
                                      <p:tavLst>
                                        <p:tav tm="0">
                                          <p:val>
                                            <p:fltVal val="0"/>
                                          </p:val>
                                        </p:tav>
                                        <p:tav tm="100000">
                                          <p:val>
                                            <p:strVal val="#ppt_h"/>
                                          </p:val>
                                        </p:tav>
                                      </p:tavLst>
                                    </p:anim>
                                    <p:animEffect filter="fade" transition="in">
                                      <p:cBhvr>
                                        <p:cTn dur="100" id="36"/>
                                        <p:tgtEl>
                                          <p:spTgt spid="20"/>
                                        </p:tgtEl>
                                      </p:cBhvr>
                                    </p:animEffect>
                                  </p:childTnLst>
                                </p:cTn>
                              </p:par>
                              <p:par>
                                <p:cTn fill="hold" id="37" nodeType="withEffect" presetClass="emph" presetID="6" presetSubtype="0">
                                  <p:stCondLst>
                                    <p:cond delay="100"/>
                                  </p:stCondLst>
                                  <p:childTnLst>
                                    <p:animScale>
                                      <p:cBhvr>
                                        <p:cTn dur="100" fill="hold" id="38"/>
                                        <p:tgtEl>
                                          <p:spTgt spid="20"/>
                                        </p:tgtEl>
                                      </p:cBhvr>
                                      <p:by x="110000" y="110000"/>
                                    </p:animScale>
                                  </p:childTnLst>
                                </p:cTn>
                              </p:par>
                              <p:par>
                                <p:cTn fill="hold" id="39" nodeType="withEffect" presetClass="emph" presetID="6" presetSubtype="0">
                                  <p:stCondLst>
                                    <p:cond delay="200"/>
                                  </p:stCondLst>
                                  <p:childTnLst>
                                    <p:animScale>
                                      <p:cBhvr>
                                        <p:cTn dur="200" fill="hold" id="40"/>
                                        <p:tgtEl>
                                          <p:spTgt spid="20"/>
                                        </p:tgtEl>
                                      </p:cBhvr>
                                      <p:by x="90000" y="90000"/>
                                    </p:animScale>
                                  </p:childTnLst>
                                </p:cTn>
                              </p:par>
                              <p:par>
                                <p:cTn fill="hold" id="41" nodeType="withEffect" presetClass="emph" presetID="6" presetSubtype="0">
                                  <p:stCondLst>
                                    <p:cond delay="400"/>
                                  </p:stCondLst>
                                  <p:childTnLst>
                                    <p:animScale>
                                      <p:cBhvr>
                                        <p:cTn dur="100" fill="hold" id="42"/>
                                        <p:tgtEl>
                                          <p:spTgt spid="20"/>
                                        </p:tgtEl>
                                      </p:cBhvr>
                                      <p:by x="105000" y="105000"/>
                                    </p:animScale>
                                  </p:childTnLst>
                                </p:cTn>
                              </p:par>
                              <p:par>
                                <p:cTn fill="hold" id="43" nodeType="withEffect" presetClass="emph" presetID="6" presetSubtype="0">
                                  <p:stCondLst>
                                    <p:cond delay="500"/>
                                  </p:stCondLst>
                                  <p:childTnLst>
                                    <p:animScale>
                                      <p:cBhvr>
                                        <p:cTn dur="200" fill="hold" id="44"/>
                                        <p:tgtEl>
                                          <p:spTgt spid="20"/>
                                        </p:tgtEl>
                                      </p:cBhvr>
                                      <p:by x="95000" y="95000"/>
                                    </p:animScale>
                                  </p:childTnLst>
                                </p:cTn>
                              </p:par>
                              <p:par>
                                <p:cTn fill="hold" id="45" nodeType="withEffect" presetClass="entr" presetID="53" presetSubtype="0">
                                  <p:stCondLst>
                                    <p:cond delay="500"/>
                                  </p:stCondLst>
                                  <p:childTnLst>
                                    <p:set>
                                      <p:cBhvr>
                                        <p:cTn dur="1" fill="hold" id="46">
                                          <p:stCondLst>
                                            <p:cond delay="0"/>
                                          </p:stCondLst>
                                        </p:cTn>
                                        <p:tgtEl>
                                          <p:spTgt spid="21"/>
                                        </p:tgtEl>
                                        <p:attrNameLst>
                                          <p:attrName>style.visibility</p:attrName>
                                        </p:attrNameLst>
                                      </p:cBhvr>
                                      <p:to>
                                        <p:strVal val="visible"/>
                                      </p:to>
                                    </p:set>
                                    <p:anim calcmode="lin" valueType="num">
                                      <p:cBhvr>
                                        <p:cTn dur="1000" fill="hold" id="47"/>
                                        <p:tgtEl>
                                          <p:spTgt spid="21"/>
                                        </p:tgtEl>
                                        <p:attrNameLst>
                                          <p:attrName>ppt_w</p:attrName>
                                        </p:attrNameLst>
                                      </p:cBhvr>
                                      <p:tavLst>
                                        <p:tav tm="0">
                                          <p:val>
                                            <p:fltVal val="0"/>
                                          </p:val>
                                        </p:tav>
                                        <p:tav tm="100000">
                                          <p:val>
                                            <p:strVal val="#ppt_w"/>
                                          </p:val>
                                        </p:tav>
                                      </p:tavLst>
                                    </p:anim>
                                    <p:anim calcmode="lin" valueType="num">
                                      <p:cBhvr>
                                        <p:cTn dur="1000" fill="hold" id="48"/>
                                        <p:tgtEl>
                                          <p:spTgt spid="21"/>
                                        </p:tgtEl>
                                        <p:attrNameLst>
                                          <p:attrName>ppt_h</p:attrName>
                                        </p:attrNameLst>
                                      </p:cBhvr>
                                      <p:tavLst>
                                        <p:tav tm="0">
                                          <p:val>
                                            <p:fltVal val="0"/>
                                          </p:val>
                                        </p:tav>
                                        <p:tav tm="100000">
                                          <p:val>
                                            <p:strVal val="#ppt_h"/>
                                          </p:val>
                                        </p:tav>
                                      </p:tavLst>
                                    </p:anim>
                                    <p:animEffect filter="fade" transition="in">
                                      <p:cBhvr>
                                        <p:cTn dur="1000" id="49"/>
                                        <p:tgtEl>
                                          <p:spTgt spid="21"/>
                                        </p:tgtEl>
                                      </p:cBhvr>
                                    </p:animEffect>
                                  </p:childTnLst>
                                </p:cTn>
                              </p:par>
                            </p:childTnLst>
                          </p:cTn>
                        </p:par>
                        <p:par>
                          <p:cTn fill="hold" id="50" nodeType="afterGroup">
                            <p:stCondLst>
                              <p:cond delay="5000"/>
                            </p:stCondLst>
                            <p:childTnLst>
                              <p:par>
                                <p:cTn fill="hold" grpId="0" id="51" nodeType="afterEffect" presetClass="entr" presetID="2" presetSubtype="4">
                                  <p:stCondLst>
                                    <p:cond delay="0"/>
                                  </p:stCondLst>
                                  <p:iterate type="lt">
                                    <p:tmPct val="10000"/>
                                  </p:iterate>
                                  <p:childTnLst>
                                    <p:set>
                                      <p:cBhvr>
                                        <p:cTn dur="1" fill="hold" id="52">
                                          <p:stCondLst>
                                            <p:cond delay="0"/>
                                          </p:stCondLst>
                                        </p:cTn>
                                        <p:tgtEl>
                                          <p:spTgt spid="23"/>
                                        </p:tgtEl>
                                        <p:attrNameLst>
                                          <p:attrName>style.visibility</p:attrName>
                                        </p:attrNameLst>
                                      </p:cBhvr>
                                      <p:to>
                                        <p:strVal val="visible"/>
                                      </p:to>
                                    </p:set>
                                    <p:anim calcmode="lin" valueType="num">
                                      <p:cBhvr additive="base">
                                        <p:cTn dur="300" fill="hold" id="53"/>
                                        <p:tgtEl>
                                          <p:spTgt spid="23"/>
                                        </p:tgtEl>
                                        <p:attrNameLst>
                                          <p:attrName>ppt_x</p:attrName>
                                        </p:attrNameLst>
                                      </p:cBhvr>
                                      <p:tavLst>
                                        <p:tav tm="0">
                                          <p:val>
                                            <p:strVal val="#ppt_x"/>
                                          </p:val>
                                        </p:tav>
                                        <p:tav tm="100000">
                                          <p:val>
                                            <p:strVal val="#ppt_x"/>
                                          </p:val>
                                        </p:tav>
                                      </p:tavLst>
                                    </p:anim>
                                    <p:anim calcmode="lin" valueType="num">
                                      <p:cBhvr additive="base">
                                        <p:cTn dur="30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300"/>
                            </p:stCondLst>
                            <p:childTnLst>
                              <p:par>
                                <p:cTn fill="hold" id="56" nodeType="afterEffect" presetClass="entr" presetID="2" presetSubtype="6">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750" fill="hold" id="58"/>
                                        <p:tgtEl>
                                          <p:spTgt spid="19"/>
                                        </p:tgtEl>
                                        <p:attrNameLst>
                                          <p:attrName>ppt_x</p:attrName>
                                        </p:attrNameLst>
                                      </p:cBhvr>
                                      <p:tavLst>
                                        <p:tav tm="0">
                                          <p:val>
                                            <p:strVal val="1+#ppt_w/2"/>
                                          </p:val>
                                        </p:tav>
                                        <p:tav tm="100000">
                                          <p:val>
                                            <p:strVal val="#ppt_x"/>
                                          </p:val>
                                        </p:tav>
                                      </p:tavLst>
                                    </p:anim>
                                    <p:anim calcmode="lin" valueType="num">
                                      <p:cBhvr additive="base">
                                        <p:cTn dur="750" fill="hold" id="59"/>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sp>
        <p:nvSpPr>
          <p:cNvPr id="11" name="TextBox 27">
            <a:extLst>
              <a:ext uri="{FF2B5EF4-FFF2-40B4-BE49-F238E27FC236}">
                <a16:creationId xmlns:a16="http://schemas.microsoft.com/office/drawing/2014/main" id="{30C95D8D-9CF4-4BE3-A4D2-76DC48934180}"/>
              </a:ext>
            </a:extLst>
          </p:cNvPr>
          <p:cNvSpPr txBox="1"/>
          <p:nvPr/>
        </p:nvSpPr>
        <p:spPr>
          <a:xfrm>
            <a:off x="1468080" y="3854441"/>
            <a:ext cx="8024597" cy="656162"/>
          </a:xfrm>
          <a:prstGeom prst="rect">
            <a:avLst/>
          </a:prstGeom>
          <a:noFill/>
        </p:spPr>
        <p:txBody>
          <a:bodyPr anchor="ctr" bIns="60475" lIns="120948" rIns="120948" tIns="60475"/>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一部体现我国社会主义性质、符合人民利益和愿望、顺应时代发展要求的民法典</a:t>
            </a:r>
          </a:p>
        </p:txBody>
      </p:sp>
      <p:sp>
        <p:nvSpPr>
          <p:cNvPr id="12" name="矩形: 圆角 57">
            <a:extLst>
              <a:ext uri="{FF2B5EF4-FFF2-40B4-BE49-F238E27FC236}">
                <a16:creationId xmlns:a16="http://schemas.microsoft.com/office/drawing/2014/main" id="{0D6EBBCA-7FC5-4F75-9134-E5B6BF9AD511}"/>
              </a:ext>
            </a:extLst>
          </p:cNvPr>
          <p:cNvSpPr/>
          <p:nvPr/>
        </p:nvSpPr>
        <p:spPr>
          <a:xfrm>
            <a:off x="1468080" y="3868914"/>
            <a:ext cx="7424010" cy="620842"/>
          </a:xfrm>
          <a:prstGeom prst="roundRect">
            <a:avLst>
              <a:gd fmla="val 8722"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rgbClr val="FFFFFF"/>
              </a:solidFill>
              <a:effectLst/>
              <a:uLnTx/>
              <a:uFillTx/>
              <a:cs typeface="+mn-ea"/>
              <a:sym typeface="+mn-lt"/>
            </a:endParaRPr>
          </a:p>
        </p:txBody>
      </p:sp>
      <p:grpSp>
        <p:nvGrpSpPr>
          <p:cNvPr id="13" name="组合 12">
            <a:extLst>
              <a:ext uri="{FF2B5EF4-FFF2-40B4-BE49-F238E27FC236}">
                <a16:creationId xmlns:a16="http://schemas.microsoft.com/office/drawing/2014/main" id="{3A840CFE-D4EB-4F5F-9768-601B22E749C6}"/>
              </a:ext>
            </a:extLst>
          </p:cNvPr>
          <p:cNvGrpSpPr/>
          <p:nvPr/>
        </p:nvGrpSpPr>
        <p:grpSpPr>
          <a:xfrm>
            <a:off x="658412" y="3782587"/>
            <a:ext cx="657846" cy="689971"/>
            <a:chOff x="3031222" y="3869330"/>
            <a:chExt cx="657846" cy="689971"/>
          </a:xfrm>
        </p:grpSpPr>
        <p:sp>
          <p:nvSpPr>
            <p:cNvPr id="14" name="标题1">
              <a:extLst>
                <a:ext uri="{FF2B5EF4-FFF2-40B4-BE49-F238E27FC236}">
                  <a16:creationId xmlns:a16="http://schemas.microsoft.com/office/drawing/2014/main" id="{F17315DF-AE7F-4DE1-9156-EA824AE27BC3}"/>
                </a:ext>
              </a:extLst>
            </p:cNvPr>
            <p:cNvSpPr>
              <a:spLocks noChangeArrowheads="1"/>
            </p:cNvSpPr>
            <p:nvPr/>
          </p:nvSpPr>
          <p:spPr bwMode="gray">
            <a:xfrm>
              <a:off x="3059606" y="3950351"/>
              <a:ext cx="629462" cy="608950"/>
            </a:xfrm>
            <a:prstGeom prst="roundRect">
              <a:avLst>
                <a:gd fmla="val 11921" name="adj"/>
              </a:avLst>
            </a:prstGeom>
            <a:solidFill>
              <a:srgbClr val="C00000"/>
            </a:solidFill>
            <a:ln algn="ctr" cap="flat" cmpd="sng" w="28575">
              <a:solidFill>
                <a:sysClr lastClr="FFFFFF" val="window"/>
              </a:solidFill>
              <a:prstDash val="solid"/>
            </a:ln>
            <a:effectLst>
              <a:outerShdw algn="ctr" blurRad="127000" dir="5400000" dist="38100" rotWithShape="0">
                <a:prstClr val="black">
                  <a:alpha val="40000"/>
                </a:prstClr>
              </a:outerShdw>
            </a:effectLst>
          </p:spPr>
          <p:txBody>
            <a:bodyPr anchor="ctr" bIns="41305" lIns="82613" rIns="82613" tIns="4130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3200" u="none">
                  <a:ln>
                    <a:noFill/>
                  </a:ln>
                  <a:solidFill>
                    <a:prstClr val="white"/>
                  </a:solidFill>
                  <a:effectLst/>
                  <a:uLnTx/>
                  <a:uFillTx/>
                  <a:cs typeface="+mn-ea"/>
                  <a:sym typeface="+mn-lt"/>
                </a:rPr>
                <a:t> </a:t>
              </a:r>
            </a:p>
          </p:txBody>
        </p:sp>
        <p:sp>
          <p:nvSpPr>
            <p:cNvPr id="15" name="PA_文本框 14">
              <a:extLst>
                <a:ext uri="{FF2B5EF4-FFF2-40B4-BE49-F238E27FC236}">
                  <a16:creationId xmlns:a16="http://schemas.microsoft.com/office/drawing/2014/main" id="{454E171C-C479-48CC-9202-43A1283A0470}"/>
                </a:ext>
              </a:extLst>
            </p:cNvPr>
            <p:cNvSpPr txBox="1"/>
            <p:nvPr>
              <p:custDataLst>
                <p:tags r:id="rId2"/>
              </p:custDataLst>
            </p:nvPr>
          </p:nvSpPr>
          <p:spPr>
            <a:xfrm>
              <a:off x="3031222" y="3869330"/>
              <a:ext cx="657846"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FFFFFF"/>
                  </a:solidFill>
                  <a:effectLst/>
                  <a:uLnTx/>
                  <a:uFillTx/>
                  <a:cs typeface="+mn-ea"/>
                  <a:sym typeface="+mn-lt"/>
                </a:rPr>
                <a:t>是</a:t>
              </a:r>
            </a:p>
          </p:txBody>
        </p:sp>
      </p:grpSp>
      <p:sp>
        <p:nvSpPr>
          <p:cNvPr id="16" name="TextBox 27">
            <a:extLst>
              <a:ext uri="{FF2B5EF4-FFF2-40B4-BE49-F238E27FC236}">
                <a16:creationId xmlns:a16="http://schemas.microsoft.com/office/drawing/2014/main" id="{EFFF0AEE-8FA8-4709-9D8F-CD954F17CB77}"/>
              </a:ext>
            </a:extLst>
          </p:cNvPr>
          <p:cNvSpPr txBox="1"/>
          <p:nvPr/>
        </p:nvSpPr>
        <p:spPr>
          <a:xfrm>
            <a:off x="1468081" y="4724481"/>
            <a:ext cx="7144610" cy="656162"/>
          </a:xfrm>
          <a:prstGeom prst="rect">
            <a:avLst/>
          </a:prstGeom>
          <a:noFill/>
        </p:spPr>
        <p:txBody>
          <a:bodyPr anchor="ctr" bIns="60475" lIns="120948" rIns="120948" tIns="60475"/>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一部体现对生命健康、财产安全、交易便利、生活幸福、人格尊严等各方面权利平等保护的民法典</a:t>
            </a:r>
          </a:p>
        </p:txBody>
      </p:sp>
      <p:sp>
        <p:nvSpPr>
          <p:cNvPr id="17" name="矩形: 圆角 57">
            <a:extLst>
              <a:ext uri="{FF2B5EF4-FFF2-40B4-BE49-F238E27FC236}">
                <a16:creationId xmlns:a16="http://schemas.microsoft.com/office/drawing/2014/main" id="{BE5702A9-E0F7-4739-8053-ECB517606E38}"/>
              </a:ext>
            </a:extLst>
          </p:cNvPr>
          <p:cNvSpPr/>
          <p:nvPr/>
        </p:nvSpPr>
        <p:spPr>
          <a:xfrm>
            <a:off x="1468080" y="4738954"/>
            <a:ext cx="7424010" cy="620842"/>
          </a:xfrm>
          <a:prstGeom prst="roundRect">
            <a:avLst>
              <a:gd fmla="val 8722"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rgbClr val="FFFFFF"/>
              </a:solidFill>
              <a:effectLst/>
              <a:uLnTx/>
              <a:uFillTx/>
              <a:cs typeface="+mn-ea"/>
              <a:sym typeface="+mn-lt"/>
            </a:endParaRPr>
          </a:p>
        </p:txBody>
      </p:sp>
      <p:grpSp>
        <p:nvGrpSpPr>
          <p:cNvPr id="18" name="组合 17">
            <a:extLst>
              <a:ext uri="{FF2B5EF4-FFF2-40B4-BE49-F238E27FC236}">
                <a16:creationId xmlns:a16="http://schemas.microsoft.com/office/drawing/2014/main" id="{D3A4B56F-7D76-4249-913E-1DC9093BEDFC}"/>
              </a:ext>
            </a:extLst>
          </p:cNvPr>
          <p:cNvGrpSpPr/>
          <p:nvPr/>
        </p:nvGrpSpPr>
        <p:grpSpPr>
          <a:xfrm>
            <a:off x="658412" y="4652627"/>
            <a:ext cx="657846" cy="689971"/>
            <a:chOff x="3031222" y="3869330"/>
            <a:chExt cx="657846" cy="689971"/>
          </a:xfrm>
        </p:grpSpPr>
        <p:sp>
          <p:nvSpPr>
            <p:cNvPr id="19" name="标题1">
              <a:extLst>
                <a:ext uri="{FF2B5EF4-FFF2-40B4-BE49-F238E27FC236}">
                  <a16:creationId xmlns:a16="http://schemas.microsoft.com/office/drawing/2014/main" id="{6D6CA3FB-F4AA-43A1-9A13-60E70EF806A1}"/>
                </a:ext>
              </a:extLst>
            </p:cNvPr>
            <p:cNvSpPr>
              <a:spLocks noChangeArrowheads="1"/>
            </p:cNvSpPr>
            <p:nvPr/>
          </p:nvSpPr>
          <p:spPr bwMode="gray">
            <a:xfrm>
              <a:off x="3059606" y="3950351"/>
              <a:ext cx="629462" cy="608950"/>
            </a:xfrm>
            <a:prstGeom prst="roundRect">
              <a:avLst>
                <a:gd fmla="val 11921" name="adj"/>
              </a:avLst>
            </a:prstGeom>
            <a:solidFill>
              <a:srgbClr val="C00000"/>
            </a:solidFill>
            <a:ln algn="ctr" cap="flat" cmpd="sng" w="28575">
              <a:solidFill>
                <a:sysClr lastClr="FFFFFF" val="window"/>
              </a:solidFill>
              <a:prstDash val="solid"/>
            </a:ln>
            <a:effectLst>
              <a:outerShdw algn="ctr" blurRad="127000" dir="5400000" dist="38100" rotWithShape="0">
                <a:prstClr val="black">
                  <a:alpha val="40000"/>
                </a:prstClr>
              </a:outerShdw>
            </a:effectLst>
          </p:spPr>
          <p:txBody>
            <a:bodyPr anchor="ctr" bIns="41305" lIns="82613" rIns="82613" tIns="4130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3200" u="none">
                  <a:ln>
                    <a:noFill/>
                  </a:ln>
                  <a:solidFill>
                    <a:prstClr val="white"/>
                  </a:solidFill>
                  <a:effectLst/>
                  <a:uLnTx/>
                  <a:uFillTx/>
                  <a:cs typeface="+mn-ea"/>
                  <a:sym typeface="+mn-lt"/>
                </a:rPr>
                <a:t> </a:t>
              </a:r>
            </a:p>
          </p:txBody>
        </p:sp>
        <p:sp>
          <p:nvSpPr>
            <p:cNvPr id="20" name="PA_文本框 14">
              <a:extLst>
                <a:ext uri="{FF2B5EF4-FFF2-40B4-BE49-F238E27FC236}">
                  <a16:creationId xmlns:a16="http://schemas.microsoft.com/office/drawing/2014/main" id="{94BB7B19-299B-455F-9D08-F7DE2CCAC168}"/>
                </a:ext>
              </a:extLst>
            </p:cNvPr>
            <p:cNvSpPr txBox="1"/>
            <p:nvPr>
              <p:custDataLst>
                <p:tags r:id="rId3"/>
              </p:custDataLst>
            </p:nvPr>
          </p:nvSpPr>
          <p:spPr>
            <a:xfrm>
              <a:off x="3031222" y="3869330"/>
              <a:ext cx="657846"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FFFFFF"/>
                  </a:solidFill>
                  <a:effectLst/>
                  <a:uLnTx/>
                  <a:uFillTx/>
                  <a:cs typeface="+mn-ea"/>
                  <a:sym typeface="+mn-lt"/>
                </a:rPr>
                <a:t>是</a:t>
              </a:r>
            </a:p>
          </p:txBody>
        </p:sp>
      </p:grpSp>
      <p:sp>
        <p:nvSpPr>
          <p:cNvPr id="21" name="TextBox 27">
            <a:extLst>
              <a:ext uri="{FF2B5EF4-FFF2-40B4-BE49-F238E27FC236}">
                <a16:creationId xmlns:a16="http://schemas.microsoft.com/office/drawing/2014/main" id="{96DBC340-A049-4D3C-91C2-81ACAFE64E76}"/>
              </a:ext>
            </a:extLst>
          </p:cNvPr>
          <p:cNvSpPr txBox="1"/>
          <p:nvPr/>
        </p:nvSpPr>
        <p:spPr>
          <a:xfrm>
            <a:off x="1468081" y="5604554"/>
            <a:ext cx="7144610" cy="656162"/>
          </a:xfrm>
          <a:prstGeom prst="rect">
            <a:avLst/>
          </a:prstGeom>
          <a:noFill/>
        </p:spPr>
        <p:txBody>
          <a:bodyPr anchor="ctr" bIns="60475" lIns="120948" rIns="120948" tIns="60475"/>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E7E6E6">
                    <a:lumMod val="25000"/>
                  </a:srgbClr>
                </a:solidFill>
                <a:effectLst/>
                <a:uLnTx/>
                <a:uFillTx/>
                <a:cs typeface="+mn-ea"/>
                <a:sym typeface="+mn-lt"/>
              </a:rPr>
              <a:t>一部具有鲜明中国特色、实践特色、时代特色的民法典</a:t>
            </a:r>
          </a:p>
        </p:txBody>
      </p:sp>
      <p:sp>
        <p:nvSpPr>
          <p:cNvPr id="22" name="矩形: 圆角 57">
            <a:extLst>
              <a:ext uri="{FF2B5EF4-FFF2-40B4-BE49-F238E27FC236}">
                <a16:creationId xmlns:a16="http://schemas.microsoft.com/office/drawing/2014/main" id="{D307FE30-9A0A-4F76-B15F-C3303A4F8B9E}"/>
              </a:ext>
            </a:extLst>
          </p:cNvPr>
          <p:cNvSpPr/>
          <p:nvPr/>
        </p:nvSpPr>
        <p:spPr>
          <a:xfrm>
            <a:off x="1468080" y="5619027"/>
            <a:ext cx="7424010" cy="620842"/>
          </a:xfrm>
          <a:prstGeom prst="roundRect">
            <a:avLst>
              <a:gd fmla="val 8722"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srgbClr val="FFFFFF"/>
              </a:solidFill>
              <a:effectLst/>
              <a:uLnTx/>
              <a:uFillTx/>
              <a:cs typeface="+mn-ea"/>
              <a:sym typeface="+mn-lt"/>
            </a:endParaRPr>
          </a:p>
        </p:txBody>
      </p:sp>
      <p:grpSp>
        <p:nvGrpSpPr>
          <p:cNvPr id="23" name="组合 22">
            <a:extLst>
              <a:ext uri="{FF2B5EF4-FFF2-40B4-BE49-F238E27FC236}">
                <a16:creationId xmlns:a16="http://schemas.microsoft.com/office/drawing/2014/main" id="{95E79875-ADCA-40F1-AF13-D3A5DEEBB1C7}"/>
              </a:ext>
            </a:extLst>
          </p:cNvPr>
          <p:cNvGrpSpPr/>
          <p:nvPr/>
        </p:nvGrpSpPr>
        <p:grpSpPr>
          <a:xfrm>
            <a:off x="658412" y="5532700"/>
            <a:ext cx="657846" cy="689971"/>
            <a:chOff x="3031222" y="3869330"/>
            <a:chExt cx="657846" cy="689971"/>
          </a:xfrm>
        </p:grpSpPr>
        <p:sp>
          <p:nvSpPr>
            <p:cNvPr id="24" name="标题1">
              <a:extLst>
                <a:ext uri="{FF2B5EF4-FFF2-40B4-BE49-F238E27FC236}">
                  <a16:creationId xmlns:a16="http://schemas.microsoft.com/office/drawing/2014/main" id="{7A2EC53F-B110-44B5-A6B3-0C514D0D7F7F}"/>
                </a:ext>
              </a:extLst>
            </p:cNvPr>
            <p:cNvSpPr>
              <a:spLocks noChangeArrowheads="1"/>
            </p:cNvSpPr>
            <p:nvPr/>
          </p:nvSpPr>
          <p:spPr bwMode="gray">
            <a:xfrm>
              <a:off x="3059606" y="3950351"/>
              <a:ext cx="629462" cy="608950"/>
            </a:xfrm>
            <a:prstGeom prst="roundRect">
              <a:avLst>
                <a:gd fmla="val 11921" name="adj"/>
              </a:avLst>
            </a:prstGeom>
            <a:solidFill>
              <a:srgbClr val="C00000"/>
            </a:solidFill>
            <a:ln algn="ctr" cap="flat" cmpd="sng" w="28575">
              <a:solidFill>
                <a:sysClr lastClr="FFFFFF" val="window"/>
              </a:solidFill>
              <a:prstDash val="solid"/>
            </a:ln>
            <a:effectLst>
              <a:outerShdw algn="ctr" blurRad="127000" dir="5400000" dist="38100" rotWithShape="0">
                <a:prstClr val="black">
                  <a:alpha val="40000"/>
                </a:prstClr>
              </a:outerShdw>
            </a:effectLst>
          </p:spPr>
          <p:txBody>
            <a:bodyPr anchor="ctr" bIns="41305" lIns="82613" rIns="82613" tIns="4130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3200" u="none">
                  <a:ln>
                    <a:noFill/>
                  </a:ln>
                  <a:solidFill>
                    <a:prstClr val="white"/>
                  </a:solidFill>
                  <a:effectLst/>
                  <a:uLnTx/>
                  <a:uFillTx/>
                  <a:cs typeface="+mn-ea"/>
                  <a:sym typeface="+mn-lt"/>
                </a:rPr>
                <a:t> </a:t>
              </a:r>
            </a:p>
          </p:txBody>
        </p:sp>
        <p:sp>
          <p:nvSpPr>
            <p:cNvPr id="25" name="PA_文本框 14">
              <a:extLst>
                <a:ext uri="{FF2B5EF4-FFF2-40B4-BE49-F238E27FC236}">
                  <a16:creationId xmlns:a16="http://schemas.microsoft.com/office/drawing/2014/main" id="{824A75BA-2E2A-4821-B6E0-EF6A195C3FA8}"/>
                </a:ext>
              </a:extLst>
            </p:cNvPr>
            <p:cNvSpPr txBox="1"/>
            <p:nvPr>
              <p:custDataLst>
                <p:tags r:id="rId4"/>
              </p:custDataLst>
            </p:nvPr>
          </p:nvSpPr>
          <p:spPr>
            <a:xfrm>
              <a:off x="3031222" y="3869330"/>
              <a:ext cx="657846"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FFFFFF"/>
                  </a:solidFill>
                  <a:effectLst/>
                  <a:uLnTx/>
                  <a:uFillTx/>
                  <a:cs typeface="+mn-ea"/>
                  <a:sym typeface="+mn-lt"/>
                </a:rPr>
                <a:t>是</a:t>
              </a:r>
            </a:p>
          </p:txBody>
        </p:sp>
      </p:grpSp>
      <p:grpSp>
        <p:nvGrpSpPr>
          <p:cNvPr id="26" name="组合 25">
            <a:extLst>
              <a:ext uri="{FF2B5EF4-FFF2-40B4-BE49-F238E27FC236}">
                <a16:creationId xmlns:a16="http://schemas.microsoft.com/office/drawing/2014/main" id="{DE93D028-76EF-4357-995A-815F3DB2F003}"/>
              </a:ext>
            </a:extLst>
          </p:cNvPr>
          <p:cNvGrpSpPr/>
          <p:nvPr/>
        </p:nvGrpSpPr>
        <p:grpSpPr>
          <a:xfrm>
            <a:off x="1001527" y="1785915"/>
            <a:ext cx="10153128" cy="859939"/>
            <a:chOff x="995960" y="1759253"/>
            <a:chExt cx="10153128" cy="1050931"/>
          </a:xfrm>
          <a:solidFill>
            <a:srgbClr val="C00000"/>
          </a:solidFill>
        </p:grpSpPr>
        <p:sp>
          <p:nvSpPr>
            <p:cNvPr id="27" name="矩形 26">
              <a:extLst>
                <a:ext uri="{FF2B5EF4-FFF2-40B4-BE49-F238E27FC236}">
                  <a16:creationId xmlns:a16="http://schemas.microsoft.com/office/drawing/2014/main" id="{C72B92A9-D109-46D2-94D6-629B8348587C}"/>
                </a:ext>
              </a:extLst>
            </p:cNvPr>
            <p:cNvSpPr/>
            <p:nvPr/>
          </p:nvSpPr>
          <p:spPr>
            <a:xfrm>
              <a:off x="995960" y="1759253"/>
              <a:ext cx="10153128" cy="1050931"/>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a:extLst>
                <a:ext uri="{FF2B5EF4-FFF2-40B4-BE49-F238E27FC236}">
                  <a16:creationId xmlns:a16="http://schemas.microsoft.com/office/drawing/2014/main" id="{3CEAB63A-4AAD-45DB-B4C1-3C7BAA0E8E3D}"/>
                </a:ext>
              </a:extLst>
            </p:cNvPr>
            <p:cNvSpPr txBox="1"/>
            <p:nvPr/>
          </p:nvSpPr>
          <p:spPr>
            <a:xfrm>
              <a:off x="1272890" y="1927391"/>
              <a:ext cx="9501680" cy="707742"/>
            </a:xfrm>
            <a:prstGeom prst="rect">
              <a:avLst/>
            </a:prstGeom>
            <a:grpFill/>
          </p:spPr>
          <p:txBody>
            <a:bodyPr rtlCol="0" wrap="square">
              <a:spAutoFit/>
            </a:bodyPr>
            <a:lstStyle/>
            <a:p>
              <a:pPr algn="dist" lvl="0">
                <a:defRPr/>
              </a:pPr>
              <a:r>
                <a:rPr altLang="en-US" lang="zh-CN" sz="3200">
                  <a:solidFill>
                    <a:schemeClr val="bg1"/>
                  </a:solidFill>
                  <a:cs typeface="+mn-ea"/>
                  <a:sym typeface="+mn-lt"/>
                </a:rPr>
                <a:t>深入回顾民法典的编纂历程</a:t>
              </a:r>
            </a:p>
          </p:txBody>
        </p:sp>
      </p:grpSp>
      <p:sp>
        <p:nvSpPr>
          <p:cNvPr id="29" name="矩形 28">
            <a:extLst>
              <a:ext uri="{FF2B5EF4-FFF2-40B4-BE49-F238E27FC236}">
                <a16:creationId xmlns:a16="http://schemas.microsoft.com/office/drawing/2014/main" id="{3138C947-A09A-4212-B0D6-DD4F56860137}"/>
              </a:ext>
            </a:extLst>
          </p:cNvPr>
          <p:cNvSpPr/>
          <p:nvPr/>
        </p:nvSpPr>
        <p:spPr>
          <a:xfrm>
            <a:off x="658412" y="2825923"/>
            <a:ext cx="8233678" cy="640080"/>
          </a:xfrm>
          <a:prstGeom prst="rect">
            <a:avLst/>
          </a:prstGeom>
          <a:ln>
            <a:noFill/>
          </a:ln>
        </p:spPr>
        <p:txBody>
          <a:bodyPr wrap="square">
            <a:spAutoFit/>
          </a:bodyPr>
          <a:lstStyle/>
          <a:p>
            <a:pPr>
              <a:defRPr/>
            </a:pPr>
            <a:r>
              <a:rPr altLang="en-US" lang="zh-CN">
                <a:solidFill>
                  <a:srgbClr val="E7E6E6">
                    <a:lumMod val="25000"/>
                  </a:srgbClr>
                </a:solidFill>
                <a:cs typeface="+mn-ea"/>
                <a:sym typeface="+mn-lt"/>
              </a:rPr>
              <a:t>系统整合了新中国70多年来长期实践形成的民事法律规范</a:t>
            </a:r>
          </a:p>
          <a:p>
            <a:pPr>
              <a:defRPr/>
            </a:pPr>
            <a:r>
              <a:rPr altLang="en-US" lang="zh-CN">
                <a:solidFill>
                  <a:srgbClr val="E7E6E6">
                    <a:lumMod val="25000"/>
                  </a:srgbClr>
                </a:solidFill>
                <a:cs typeface="+mn-ea"/>
                <a:sym typeface="+mn-lt"/>
              </a:rPr>
              <a:t>汲取了中华民族5000多年优秀法律文化，借鉴了人类法治文明建设有益成果</a:t>
            </a:r>
          </a:p>
        </p:txBody>
      </p:sp>
      <p:cxnSp>
        <p:nvCxnSpPr>
          <p:cNvPr id="31" name="直接连接符 30">
            <a:extLst>
              <a:ext uri="{FF2B5EF4-FFF2-40B4-BE49-F238E27FC236}">
                <a16:creationId xmlns:a16="http://schemas.microsoft.com/office/drawing/2014/main" id="{173C87CC-46C0-4018-954B-CF18E1742363}"/>
              </a:ext>
            </a:extLst>
          </p:cNvPr>
          <p:cNvCxnSpPr/>
          <p:nvPr/>
        </p:nvCxnSpPr>
        <p:spPr>
          <a:xfrm flipV="1">
            <a:off x="856527" y="3602518"/>
            <a:ext cx="8035563" cy="71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3" name="图片 32">
            <a:extLst>
              <a:ext uri="{FF2B5EF4-FFF2-40B4-BE49-F238E27FC236}">
                <a16:creationId xmlns:a16="http://schemas.microsoft.com/office/drawing/2014/main" id="{3E7DF083-5072-4BD5-9EE9-CB3F5032F6E0}"/>
              </a:ext>
            </a:extLst>
          </p:cNvPr>
          <p:cNvPicPr>
            <a:picLocks noChangeAspect="1"/>
          </p:cNvPicPr>
          <p:nvPr/>
        </p:nvPicPr>
        <p:blipFill>
          <a:blip r:embed="rId5">
            <a:extLst>
              <a:ext uri="{28A0092B-C50C-407E-A947-70E740481C1C}">
                <a14:useLocalDpi val="0"/>
              </a:ext>
            </a:extLst>
          </a:blip>
          <a:stretch>
            <a:fillRect/>
          </a:stretch>
        </p:blipFill>
        <p:spPr>
          <a:xfrm flipH="1">
            <a:off x="9043912" y="2932389"/>
            <a:ext cx="2876482" cy="3602518"/>
          </a:xfrm>
          <a:prstGeom prst="rect">
            <a:avLst/>
          </a:prstGeom>
        </p:spPr>
      </p:pic>
    </p:spTree>
    <p:extLst>
      <p:ext uri="{BB962C8B-B14F-4D97-AF65-F5344CB8AC3E}">
        <p14:creationId val="386312683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700" fill="hold" id="7"/>
                                        <p:tgtEl>
                                          <p:spTgt spid="26"/>
                                        </p:tgtEl>
                                        <p:attrNameLst>
                                          <p:attrName>ppt_w</p:attrName>
                                        </p:attrNameLst>
                                      </p:cBhvr>
                                      <p:tavLst>
                                        <p:tav tm="0">
                                          <p:val>
                                            <p:fltVal val="0"/>
                                          </p:val>
                                        </p:tav>
                                        <p:tav tm="100000">
                                          <p:val>
                                            <p:strVal val="#ppt_w"/>
                                          </p:val>
                                        </p:tav>
                                      </p:tavLst>
                                    </p:anim>
                                    <p:anim calcmode="lin" valueType="num">
                                      <p:cBhvr>
                                        <p:cTn dur="700" fill="hold" id="8"/>
                                        <p:tgtEl>
                                          <p:spTgt spid="26"/>
                                        </p:tgtEl>
                                        <p:attrNameLst>
                                          <p:attrName>ppt_h</p:attrName>
                                        </p:attrNameLst>
                                      </p:cBhvr>
                                      <p:tavLst>
                                        <p:tav tm="0">
                                          <p:val>
                                            <p:fltVal val="0"/>
                                          </p:val>
                                        </p:tav>
                                        <p:tav tm="100000">
                                          <p:val>
                                            <p:strVal val="#ppt_h"/>
                                          </p:val>
                                        </p:tav>
                                      </p:tavLst>
                                    </p:anim>
                                    <p:animEffect filter="fade" transition="in">
                                      <p:cBhvr>
                                        <p:cTn dur="700" id="9"/>
                                        <p:tgtEl>
                                          <p:spTgt spid="26"/>
                                        </p:tgtEl>
                                      </p:cBhvr>
                                    </p:animEffect>
                                  </p:childTnLst>
                                </p:cTn>
                              </p:par>
                            </p:childTnLst>
                          </p:cTn>
                        </p:par>
                        <p:par>
                          <p:cTn fill="hold" id="10" nodeType="afterGroup">
                            <p:stCondLst>
                              <p:cond delay="700"/>
                            </p:stCondLst>
                            <p:childTnLst>
                              <p:par>
                                <p:cTn fill="hold" grpId="0" id="11" nodeType="afterEffect" presetClass="entr" presetID="16" presetSubtype="21">
                                  <p:stCondLst>
                                    <p:cond delay="0"/>
                                  </p:stCondLst>
                                  <p:childTnLst>
                                    <p:set>
                                      <p:cBhvr>
                                        <p:cTn dur="1" fill="hold" id="12">
                                          <p:stCondLst>
                                            <p:cond delay="0"/>
                                          </p:stCondLst>
                                        </p:cTn>
                                        <p:tgtEl>
                                          <p:spTgt spid="29"/>
                                        </p:tgtEl>
                                        <p:attrNameLst>
                                          <p:attrName>style.visibility</p:attrName>
                                        </p:attrNameLst>
                                      </p:cBhvr>
                                      <p:to>
                                        <p:strVal val="visible"/>
                                      </p:to>
                                    </p:set>
                                    <p:animEffect filter="barn(inVertical)" transition="in">
                                      <p:cBhvr>
                                        <p:cTn dur="500" id="13"/>
                                        <p:tgtEl>
                                          <p:spTgt spid="29"/>
                                        </p:tgtEl>
                                      </p:cBhvr>
                                    </p:animEffect>
                                  </p:childTnLst>
                                </p:cTn>
                              </p:par>
                            </p:childTnLst>
                          </p:cTn>
                        </p:par>
                        <p:par>
                          <p:cTn fill="hold" id="14" nodeType="afterGroup">
                            <p:stCondLst>
                              <p:cond delay="1200"/>
                            </p:stCondLst>
                            <p:childTnLst>
                              <p:par>
                                <p:cTn fill="hold" id="15" nodeType="afterEffect" presetClass="entr" presetID="22" presetSubtype="8">
                                  <p:stCondLst>
                                    <p:cond delay="0"/>
                                  </p:stCondLst>
                                  <p:childTnLst>
                                    <p:set>
                                      <p:cBhvr>
                                        <p:cTn dur="1" fill="hold" id="16">
                                          <p:stCondLst>
                                            <p:cond delay="0"/>
                                          </p:stCondLst>
                                        </p:cTn>
                                        <p:tgtEl>
                                          <p:spTgt spid="31"/>
                                        </p:tgtEl>
                                        <p:attrNameLst>
                                          <p:attrName>style.visibility</p:attrName>
                                        </p:attrNameLst>
                                      </p:cBhvr>
                                      <p:to>
                                        <p:strVal val="visible"/>
                                      </p:to>
                                    </p:set>
                                    <p:animEffect filter="wipe(left)" transition="in">
                                      <p:cBhvr>
                                        <p:cTn dur="500" id="17"/>
                                        <p:tgtEl>
                                          <p:spTgt spid="31"/>
                                        </p:tgtEl>
                                      </p:cBhvr>
                                    </p:animEffect>
                                  </p:childTnLst>
                                </p:cTn>
                              </p:par>
                            </p:childTnLst>
                          </p:cTn>
                        </p:par>
                        <p:par>
                          <p:cTn fill="hold" id="18" nodeType="afterGroup">
                            <p:stCondLst>
                              <p:cond delay="1700"/>
                            </p:stCondLst>
                            <p:childTnLst>
                              <p:par>
                                <p:cTn fill="hold" id="19" nodeType="afterEffect" presetClass="entr" presetID="2" presetSubtype="8">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0-#ppt_w/2"/>
                                          </p:val>
                                        </p:tav>
                                        <p:tav tm="100000">
                                          <p:val>
                                            <p:strVal val="#ppt_x"/>
                                          </p:val>
                                        </p:tav>
                                      </p:tavLst>
                                    </p:anim>
                                    <p:anim calcmode="lin" valueType="num">
                                      <p:cBhvr additive="base">
                                        <p:cTn dur="500" fill="hold" id="22"/>
                                        <p:tgtEl>
                                          <p:spTgt spid="1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00"/>
                            </p:stCondLst>
                            <p:childTnLst>
                              <p:par>
                                <p:cTn fill="hold" grpId="0" id="24" nodeType="afterEffect" presetClass="entr" presetID="21" presetSubtype="1">
                                  <p:stCondLst>
                                    <p:cond delay="0"/>
                                  </p:stCondLst>
                                  <p:childTnLst>
                                    <p:set>
                                      <p:cBhvr>
                                        <p:cTn dur="1" fill="hold" id="25">
                                          <p:stCondLst>
                                            <p:cond delay="0"/>
                                          </p:stCondLst>
                                        </p:cTn>
                                        <p:tgtEl>
                                          <p:spTgt spid="12"/>
                                        </p:tgtEl>
                                        <p:attrNameLst>
                                          <p:attrName>style.visibility</p:attrName>
                                        </p:attrNameLst>
                                      </p:cBhvr>
                                      <p:to>
                                        <p:strVal val="visible"/>
                                      </p:to>
                                    </p:set>
                                    <p:animEffect filter="wheel(1)" transition="in">
                                      <p:cBhvr>
                                        <p:cTn dur="200" id="26"/>
                                        <p:tgtEl>
                                          <p:spTgt spid="12"/>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2700"/>
                            </p:stCondLst>
                            <p:childTnLst>
                              <p:par>
                                <p:cTn fill="hold" id="31" nodeType="afterEffect" presetClass="entr" presetID="2" presetSubtype="8">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additive="base">
                                        <p:cTn dur="500" fill="hold" id="33"/>
                                        <p:tgtEl>
                                          <p:spTgt spid="18"/>
                                        </p:tgtEl>
                                        <p:attrNameLst>
                                          <p:attrName>ppt_x</p:attrName>
                                        </p:attrNameLst>
                                      </p:cBhvr>
                                      <p:tavLst>
                                        <p:tav tm="0">
                                          <p:val>
                                            <p:strVal val="0-#ppt_w/2"/>
                                          </p:val>
                                        </p:tav>
                                        <p:tav tm="100000">
                                          <p:val>
                                            <p:strVal val="#ppt_x"/>
                                          </p:val>
                                        </p:tav>
                                      </p:tavLst>
                                    </p:anim>
                                    <p:anim calcmode="lin" valueType="num">
                                      <p:cBhvr additive="base">
                                        <p:cTn dur="500" fill="hold" id="34"/>
                                        <p:tgtEl>
                                          <p:spTgt spid="1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200"/>
                            </p:stCondLst>
                            <p:childTnLst>
                              <p:par>
                                <p:cTn fill="hold" grpId="0" id="36" nodeType="afterEffect" presetClass="entr" presetID="21" presetSubtype="1">
                                  <p:stCondLst>
                                    <p:cond delay="0"/>
                                  </p:stCondLst>
                                  <p:childTnLst>
                                    <p:set>
                                      <p:cBhvr>
                                        <p:cTn dur="1" fill="hold" id="37">
                                          <p:stCondLst>
                                            <p:cond delay="0"/>
                                          </p:stCondLst>
                                        </p:cTn>
                                        <p:tgtEl>
                                          <p:spTgt spid="17"/>
                                        </p:tgtEl>
                                        <p:attrNameLst>
                                          <p:attrName>style.visibility</p:attrName>
                                        </p:attrNameLst>
                                      </p:cBhvr>
                                      <p:to>
                                        <p:strVal val="visible"/>
                                      </p:to>
                                    </p:set>
                                    <p:animEffect filter="wheel(1)" transition="in">
                                      <p:cBhvr>
                                        <p:cTn dur="200" id="38"/>
                                        <p:tgtEl>
                                          <p:spTgt spid="1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6"/>
                                        </p:tgtEl>
                                        <p:attrNameLst>
                                          <p:attrName>style.visibility</p:attrName>
                                        </p:attrNameLst>
                                      </p:cBhvr>
                                      <p:to>
                                        <p:strVal val="visible"/>
                                      </p:to>
                                    </p:set>
                                    <p:animEffect filter="wipe(left)" transition="in">
                                      <p:cBhvr>
                                        <p:cTn dur="500" id="41"/>
                                        <p:tgtEl>
                                          <p:spTgt spid="16"/>
                                        </p:tgtEl>
                                      </p:cBhvr>
                                    </p:animEffect>
                                  </p:childTnLst>
                                </p:cTn>
                              </p:par>
                            </p:childTnLst>
                          </p:cTn>
                        </p:par>
                        <p:par>
                          <p:cTn fill="hold" id="42" nodeType="afterGroup">
                            <p:stCondLst>
                              <p:cond delay="3700"/>
                            </p:stCondLst>
                            <p:childTnLst>
                              <p:par>
                                <p:cTn fill="hold" id="43" nodeType="afterEffect" presetClass="entr" presetID="2" presetSubtype="8">
                                  <p:stCondLst>
                                    <p:cond delay="0"/>
                                  </p:stCondLst>
                                  <p:childTnLst>
                                    <p:set>
                                      <p:cBhvr>
                                        <p:cTn dur="1" fill="hold" id="44">
                                          <p:stCondLst>
                                            <p:cond delay="0"/>
                                          </p:stCondLst>
                                        </p:cTn>
                                        <p:tgtEl>
                                          <p:spTgt spid="23"/>
                                        </p:tgtEl>
                                        <p:attrNameLst>
                                          <p:attrName>style.visibility</p:attrName>
                                        </p:attrNameLst>
                                      </p:cBhvr>
                                      <p:to>
                                        <p:strVal val="visible"/>
                                      </p:to>
                                    </p:set>
                                    <p:anim calcmode="lin" valueType="num">
                                      <p:cBhvr additive="base">
                                        <p:cTn dur="500" fill="hold" id="45"/>
                                        <p:tgtEl>
                                          <p:spTgt spid="23"/>
                                        </p:tgtEl>
                                        <p:attrNameLst>
                                          <p:attrName>ppt_x</p:attrName>
                                        </p:attrNameLst>
                                      </p:cBhvr>
                                      <p:tavLst>
                                        <p:tav tm="0">
                                          <p:val>
                                            <p:strVal val="0-#ppt_w/2"/>
                                          </p:val>
                                        </p:tav>
                                        <p:tav tm="100000">
                                          <p:val>
                                            <p:strVal val="#ppt_x"/>
                                          </p:val>
                                        </p:tav>
                                      </p:tavLst>
                                    </p:anim>
                                    <p:anim calcmode="lin" valueType="num">
                                      <p:cBhvr additive="base">
                                        <p:cTn dur="500" fill="hold" id="46"/>
                                        <p:tgtEl>
                                          <p:spTgt spid="23"/>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200"/>
                            </p:stCondLst>
                            <p:childTnLst>
                              <p:par>
                                <p:cTn fill="hold" grpId="0" id="48" nodeType="afterEffect" presetClass="entr" presetID="21" presetSubtype="1">
                                  <p:stCondLst>
                                    <p:cond delay="0"/>
                                  </p:stCondLst>
                                  <p:childTnLst>
                                    <p:set>
                                      <p:cBhvr>
                                        <p:cTn dur="1" fill="hold" id="49">
                                          <p:stCondLst>
                                            <p:cond delay="0"/>
                                          </p:stCondLst>
                                        </p:cTn>
                                        <p:tgtEl>
                                          <p:spTgt spid="22"/>
                                        </p:tgtEl>
                                        <p:attrNameLst>
                                          <p:attrName>style.visibility</p:attrName>
                                        </p:attrNameLst>
                                      </p:cBhvr>
                                      <p:to>
                                        <p:strVal val="visible"/>
                                      </p:to>
                                    </p:set>
                                    <p:animEffect filter="wheel(1)" transition="in">
                                      <p:cBhvr>
                                        <p:cTn dur="200" id="50"/>
                                        <p:tgtEl>
                                          <p:spTgt spid="22"/>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childTnLst>
                          </p:cTn>
                        </p:par>
                        <p:par>
                          <p:cTn fill="hold" id="54" nodeType="afterGroup">
                            <p:stCondLst>
                              <p:cond delay="4700"/>
                            </p:stCondLst>
                            <p:childTnLst>
                              <p:par>
                                <p:cTn fill="hold" id="55" nodeType="afterEffect" presetClass="entr" presetID="42" presetSubtype="0">
                                  <p:stCondLst>
                                    <p:cond delay="0"/>
                                  </p:stCondLst>
                                  <p:childTnLst>
                                    <p:set>
                                      <p:cBhvr>
                                        <p:cTn dur="1" fill="hold" id="56">
                                          <p:stCondLst>
                                            <p:cond delay="0"/>
                                          </p:stCondLst>
                                        </p:cTn>
                                        <p:tgtEl>
                                          <p:spTgt spid="33"/>
                                        </p:tgtEl>
                                        <p:attrNameLst>
                                          <p:attrName>style.visibility</p:attrName>
                                        </p:attrNameLst>
                                      </p:cBhvr>
                                      <p:to>
                                        <p:strVal val="visible"/>
                                      </p:to>
                                    </p:set>
                                    <p:animEffect filter="fade" transition="in">
                                      <p:cBhvr>
                                        <p:cTn dur="1000" id="57"/>
                                        <p:tgtEl>
                                          <p:spTgt spid="33"/>
                                        </p:tgtEl>
                                      </p:cBhvr>
                                    </p:animEffect>
                                    <p:anim calcmode="lin" valueType="num">
                                      <p:cBhvr>
                                        <p:cTn dur="1000" fill="hold" id="58"/>
                                        <p:tgtEl>
                                          <p:spTgt spid="33"/>
                                        </p:tgtEl>
                                        <p:attrNameLst>
                                          <p:attrName>ppt_x</p:attrName>
                                        </p:attrNameLst>
                                      </p:cBhvr>
                                      <p:tavLst>
                                        <p:tav tm="0">
                                          <p:val>
                                            <p:strVal val="#ppt_x"/>
                                          </p:val>
                                        </p:tav>
                                        <p:tav tm="100000">
                                          <p:val>
                                            <p:strVal val="#ppt_x"/>
                                          </p:val>
                                        </p:tav>
                                      </p:tavLst>
                                    </p:anim>
                                    <p:anim calcmode="lin" valueType="num">
                                      <p:cBhvr>
                                        <p:cTn dur="1000" fill="hold" id="59"/>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6"/>
      <p:bldP grpId="0" spid="17"/>
      <p:bldP grpId="0" spid="21"/>
      <p:bldP grpId="0" spid="22"/>
      <p:bldP grpId="0" spid="29"/>
    </p:bldLst>
  </p:timing>
</p:sld>
</file>

<file path=ppt/slides/slide8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lvl="0">
              <a:defRPr/>
            </a:pPr>
            <a:r>
              <a:rPr altLang="en-US" lang="zh-CN" sz="2000">
                <a:solidFill>
                  <a:srgbClr val="C00000"/>
                </a:solidFill>
                <a:cs typeface="+mn-ea"/>
                <a:sym typeface="+mn-lt"/>
              </a:rPr>
              <a:t>解读民法典的主要内容</a:t>
            </a:r>
          </a:p>
        </p:txBody>
      </p:sp>
      <p:grpSp>
        <p:nvGrpSpPr>
          <p:cNvPr id="3" name="组合 2">
            <a:extLst>
              <a:ext uri="{FF2B5EF4-FFF2-40B4-BE49-F238E27FC236}">
                <a16:creationId xmlns:a16="http://schemas.microsoft.com/office/drawing/2014/main" id="{6406C130-4E5A-4075-A1F6-C6B6E099C2D7}"/>
              </a:ext>
            </a:extLst>
          </p:cNvPr>
          <p:cNvGrpSpPr/>
          <p:nvPr/>
        </p:nvGrpSpPr>
        <p:grpSpPr>
          <a:xfrm>
            <a:off x="1579562" y="1164473"/>
            <a:ext cx="1627013" cy="2010527"/>
            <a:chOff x="12500465" y="2265228"/>
            <a:chExt cx="3211974" cy="3969088"/>
          </a:xfrm>
        </p:grpSpPr>
        <p:grpSp>
          <p:nvGrpSpPr>
            <p:cNvPr id="4" name="组合 3">
              <a:extLst>
                <a:ext uri="{FF2B5EF4-FFF2-40B4-BE49-F238E27FC236}">
                  <a16:creationId xmlns:a16="http://schemas.microsoft.com/office/drawing/2014/main" id="{7E284765-B5C8-4519-9E02-07318C82292D}"/>
                </a:ext>
              </a:extLst>
            </p:cNvPr>
            <p:cNvGrpSpPr/>
            <p:nvPr/>
          </p:nvGrpSpPr>
          <p:grpSpPr>
            <a:xfrm>
              <a:off x="12500465" y="2265228"/>
              <a:ext cx="3211974" cy="3969088"/>
              <a:chOff x="777049" y="1720161"/>
              <a:chExt cx="3806526" cy="4703787"/>
            </a:xfrm>
          </p:grpSpPr>
          <p:sp>
            <p:nvSpPr>
              <p:cNvPr id="6" name="Rectangle 11">
                <a:extLst>
                  <a:ext uri="{FF2B5EF4-FFF2-40B4-BE49-F238E27FC236}">
                    <a16:creationId xmlns:a16="http://schemas.microsoft.com/office/drawing/2014/main" id="{DFBE092F-B9B5-48B9-A9E1-BA9C14742A01}"/>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7" name="矩形 6">
                <a:extLst>
                  <a:ext uri="{FF2B5EF4-FFF2-40B4-BE49-F238E27FC236}">
                    <a16:creationId xmlns:a16="http://schemas.microsoft.com/office/drawing/2014/main" id="{F0EA41BC-EE6A-46F0-A24A-CD1350FB5FFB}"/>
                  </a:ext>
                </a:extLst>
              </p:cNvPr>
              <p:cNvSpPr/>
              <p:nvPr/>
            </p:nvSpPr>
            <p:spPr>
              <a:xfrm>
                <a:off x="1209809"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8" name="矩形 7">
                <a:extLst>
                  <a:ext uri="{FF2B5EF4-FFF2-40B4-BE49-F238E27FC236}">
                    <a16:creationId xmlns:a16="http://schemas.microsoft.com/office/drawing/2014/main" id="{6A79FEB6-BBB2-41D1-A5DC-5C94BF7F4C79}"/>
                  </a:ext>
                </a:extLst>
              </p:cNvPr>
              <p:cNvSpPr/>
              <p:nvPr/>
            </p:nvSpPr>
            <p:spPr>
              <a:xfrm>
                <a:off x="1064188" y="4248555"/>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9" name="矩形 8">
                <a:extLst>
                  <a:ext uri="{FF2B5EF4-FFF2-40B4-BE49-F238E27FC236}">
                    <a16:creationId xmlns:a16="http://schemas.microsoft.com/office/drawing/2014/main" id="{44CC850D-7169-4EC0-98B4-B427DD7D7737}"/>
                  </a:ext>
                </a:extLst>
              </p:cNvPr>
              <p:cNvSpPr/>
              <p:nvPr/>
            </p:nvSpPr>
            <p:spPr>
              <a:xfrm>
                <a:off x="1665274" y="4586578"/>
                <a:ext cx="2032346"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婚姻法</a:t>
                </a:r>
              </a:p>
            </p:txBody>
          </p:sp>
        </p:grpSp>
        <p:pic>
          <p:nvPicPr>
            <p:cNvPr id="5" name="图片 4">
              <a:extLst>
                <a:ext uri="{FF2B5EF4-FFF2-40B4-BE49-F238E27FC236}">
                  <a16:creationId xmlns:a16="http://schemas.microsoft.com/office/drawing/2014/main" id="{0CC6B9CC-17DF-4989-ABC2-FEDF2FD839ED}"/>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10" name="组合 9">
            <a:extLst>
              <a:ext uri="{FF2B5EF4-FFF2-40B4-BE49-F238E27FC236}">
                <a16:creationId xmlns:a16="http://schemas.microsoft.com/office/drawing/2014/main" id="{5E4392A8-3BF8-45B6-9114-9E7C89C77A18}"/>
              </a:ext>
            </a:extLst>
          </p:cNvPr>
          <p:cNvGrpSpPr/>
          <p:nvPr/>
        </p:nvGrpSpPr>
        <p:grpSpPr>
          <a:xfrm>
            <a:off x="3535362" y="1164473"/>
            <a:ext cx="1627013" cy="2010527"/>
            <a:chOff x="12500465" y="2265228"/>
            <a:chExt cx="3211974" cy="3969088"/>
          </a:xfrm>
        </p:grpSpPr>
        <p:grpSp>
          <p:nvGrpSpPr>
            <p:cNvPr id="11" name="组合 10">
              <a:extLst>
                <a:ext uri="{FF2B5EF4-FFF2-40B4-BE49-F238E27FC236}">
                  <a16:creationId xmlns:a16="http://schemas.microsoft.com/office/drawing/2014/main" id="{83D2D7D5-CF5C-44BE-AC29-09AC7E875170}"/>
                </a:ext>
              </a:extLst>
            </p:cNvPr>
            <p:cNvGrpSpPr/>
            <p:nvPr/>
          </p:nvGrpSpPr>
          <p:grpSpPr>
            <a:xfrm>
              <a:off x="12500465" y="2265228"/>
              <a:ext cx="3211974" cy="3969088"/>
              <a:chOff x="777049" y="1720161"/>
              <a:chExt cx="3806526" cy="4703787"/>
            </a:xfrm>
          </p:grpSpPr>
          <p:sp>
            <p:nvSpPr>
              <p:cNvPr id="13" name="Rectangle 11">
                <a:extLst>
                  <a:ext uri="{FF2B5EF4-FFF2-40B4-BE49-F238E27FC236}">
                    <a16:creationId xmlns:a16="http://schemas.microsoft.com/office/drawing/2014/main" id="{E817C6C7-605B-4370-B850-8C9A5F849DF6}"/>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14" name="矩形 13">
                <a:extLst>
                  <a:ext uri="{FF2B5EF4-FFF2-40B4-BE49-F238E27FC236}">
                    <a16:creationId xmlns:a16="http://schemas.microsoft.com/office/drawing/2014/main" id="{ABB7D778-AFC8-4DC7-A50D-2B9D1A2C79F9}"/>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15" name="矩形 14">
                <a:extLst>
                  <a:ext uri="{FF2B5EF4-FFF2-40B4-BE49-F238E27FC236}">
                    <a16:creationId xmlns:a16="http://schemas.microsoft.com/office/drawing/2014/main" id="{1E0D2081-1522-4F88-8215-86A4D5BEA960}"/>
                  </a:ext>
                </a:extLst>
              </p:cNvPr>
              <p:cNvSpPr/>
              <p:nvPr/>
            </p:nvSpPr>
            <p:spPr>
              <a:xfrm>
                <a:off x="1064186" y="4248555"/>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16" name="矩形 15">
                <a:extLst>
                  <a:ext uri="{FF2B5EF4-FFF2-40B4-BE49-F238E27FC236}">
                    <a16:creationId xmlns:a16="http://schemas.microsoft.com/office/drawing/2014/main" id="{F0B274C7-15D5-4E58-8A40-24F1121016FB}"/>
                  </a:ext>
                </a:extLst>
              </p:cNvPr>
              <p:cNvSpPr/>
              <p:nvPr/>
            </p:nvSpPr>
            <p:spPr>
              <a:xfrm>
                <a:off x="1665275" y="4586578"/>
                <a:ext cx="2032346"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继承法</a:t>
                </a:r>
              </a:p>
            </p:txBody>
          </p:sp>
        </p:grpSp>
        <p:pic>
          <p:nvPicPr>
            <p:cNvPr id="12" name="图片 11">
              <a:extLst>
                <a:ext uri="{FF2B5EF4-FFF2-40B4-BE49-F238E27FC236}">
                  <a16:creationId xmlns:a16="http://schemas.microsoft.com/office/drawing/2014/main" id="{F5C8F763-15DA-49C5-9007-728E418936A7}"/>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17" name="组合 16">
            <a:extLst>
              <a:ext uri="{FF2B5EF4-FFF2-40B4-BE49-F238E27FC236}">
                <a16:creationId xmlns:a16="http://schemas.microsoft.com/office/drawing/2014/main" id="{98B42332-58F3-4FE9-A5C1-126424506501}"/>
              </a:ext>
            </a:extLst>
          </p:cNvPr>
          <p:cNvGrpSpPr/>
          <p:nvPr/>
        </p:nvGrpSpPr>
        <p:grpSpPr>
          <a:xfrm>
            <a:off x="5427662" y="1164473"/>
            <a:ext cx="1627013" cy="2010527"/>
            <a:chOff x="12500465" y="2265228"/>
            <a:chExt cx="3211974" cy="3969088"/>
          </a:xfrm>
        </p:grpSpPr>
        <p:grpSp>
          <p:nvGrpSpPr>
            <p:cNvPr id="18" name="组合 17">
              <a:extLst>
                <a:ext uri="{FF2B5EF4-FFF2-40B4-BE49-F238E27FC236}">
                  <a16:creationId xmlns:a16="http://schemas.microsoft.com/office/drawing/2014/main" id="{81666FE3-2354-424D-B612-BD9EC4F5111C}"/>
                </a:ext>
              </a:extLst>
            </p:cNvPr>
            <p:cNvGrpSpPr/>
            <p:nvPr/>
          </p:nvGrpSpPr>
          <p:grpSpPr>
            <a:xfrm>
              <a:off x="12500465" y="2265228"/>
              <a:ext cx="3211974" cy="3969088"/>
              <a:chOff x="777049" y="1720161"/>
              <a:chExt cx="3806526" cy="4703787"/>
            </a:xfrm>
          </p:grpSpPr>
          <p:sp>
            <p:nvSpPr>
              <p:cNvPr id="20" name="Rectangle 11">
                <a:extLst>
                  <a:ext uri="{FF2B5EF4-FFF2-40B4-BE49-F238E27FC236}">
                    <a16:creationId xmlns:a16="http://schemas.microsoft.com/office/drawing/2014/main" id="{A23970FA-2995-4E40-89B0-2895D9994474}"/>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21" name="矩形 20">
                <a:extLst>
                  <a:ext uri="{FF2B5EF4-FFF2-40B4-BE49-F238E27FC236}">
                    <a16:creationId xmlns:a16="http://schemas.microsoft.com/office/drawing/2014/main" id="{BE02B926-5F0E-415C-88E6-58AB5B9A6A90}"/>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22" name="矩形 21">
                <a:extLst>
                  <a:ext uri="{FF2B5EF4-FFF2-40B4-BE49-F238E27FC236}">
                    <a16:creationId xmlns:a16="http://schemas.microsoft.com/office/drawing/2014/main" id="{EFF2BBB7-3AE4-4386-BBCE-C3575A89062B}"/>
                  </a:ext>
                </a:extLst>
              </p:cNvPr>
              <p:cNvSpPr/>
              <p:nvPr/>
            </p:nvSpPr>
            <p:spPr>
              <a:xfrm>
                <a:off x="1064186" y="4248555"/>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23" name="矩形 22">
                <a:extLst>
                  <a:ext uri="{FF2B5EF4-FFF2-40B4-BE49-F238E27FC236}">
                    <a16:creationId xmlns:a16="http://schemas.microsoft.com/office/drawing/2014/main" id="{A7198989-D089-4AE0-B8EF-4ABA124D5418}"/>
                  </a:ext>
                </a:extLst>
              </p:cNvPr>
              <p:cNvSpPr/>
              <p:nvPr/>
            </p:nvSpPr>
            <p:spPr>
              <a:xfrm>
                <a:off x="1397861" y="4586578"/>
                <a:ext cx="2567174"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民法通则</a:t>
                </a:r>
              </a:p>
            </p:txBody>
          </p:sp>
        </p:grpSp>
        <p:pic>
          <p:nvPicPr>
            <p:cNvPr id="19" name="图片 18">
              <a:extLst>
                <a:ext uri="{FF2B5EF4-FFF2-40B4-BE49-F238E27FC236}">
                  <a16:creationId xmlns:a16="http://schemas.microsoft.com/office/drawing/2014/main" id="{3BABC46D-5EDA-42D4-8510-E0E69C6C6C74}"/>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24" name="组合 23">
            <a:extLst>
              <a:ext uri="{FF2B5EF4-FFF2-40B4-BE49-F238E27FC236}">
                <a16:creationId xmlns:a16="http://schemas.microsoft.com/office/drawing/2014/main" id="{1919FD27-E57E-4402-B969-9941AC85AE66}"/>
              </a:ext>
            </a:extLst>
          </p:cNvPr>
          <p:cNvGrpSpPr/>
          <p:nvPr/>
        </p:nvGrpSpPr>
        <p:grpSpPr>
          <a:xfrm>
            <a:off x="7332662" y="1164473"/>
            <a:ext cx="1627013" cy="2010527"/>
            <a:chOff x="12500465" y="2265228"/>
            <a:chExt cx="3211974" cy="3969088"/>
          </a:xfrm>
        </p:grpSpPr>
        <p:grpSp>
          <p:nvGrpSpPr>
            <p:cNvPr id="25" name="组合 24">
              <a:extLst>
                <a:ext uri="{FF2B5EF4-FFF2-40B4-BE49-F238E27FC236}">
                  <a16:creationId xmlns:a16="http://schemas.microsoft.com/office/drawing/2014/main" id="{514C5069-FC7C-4CE2-878E-EE4D800150EC}"/>
                </a:ext>
              </a:extLst>
            </p:cNvPr>
            <p:cNvGrpSpPr/>
            <p:nvPr/>
          </p:nvGrpSpPr>
          <p:grpSpPr>
            <a:xfrm>
              <a:off x="12500465" y="2265228"/>
              <a:ext cx="3211974" cy="3969088"/>
              <a:chOff x="777049" y="1720161"/>
              <a:chExt cx="3806526" cy="4703787"/>
            </a:xfrm>
          </p:grpSpPr>
          <p:sp>
            <p:nvSpPr>
              <p:cNvPr id="27" name="Rectangle 11">
                <a:extLst>
                  <a:ext uri="{FF2B5EF4-FFF2-40B4-BE49-F238E27FC236}">
                    <a16:creationId xmlns:a16="http://schemas.microsoft.com/office/drawing/2014/main" id="{647C8F12-DB0E-4DC4-921C-014F98735B7B}"/>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28" name="矩形 27">
                <a:extLst>
                  <a:ext uri="{FF2B5EF4-FFF2-40B4-BE49-F238E27FC236}">
                    <a16:creationId xmlns:a16="http://schemas.microsoft.com/office/drawing/2014/main" id="{3AC789FD-00F4-499F-A4AD-C6CB93B37998}"/>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29" name="矩形 28">
                <a:extLst>
                  <a:ext uri="{FF2B5EF4-FFF2-40B4-BE49-F238E27FC236}">
                    <a16:creationId xmlns:a16="http://schemas.microsoft.com/office/drawing/2014/main" id="{23F5AD1B-A838-4DD5-911D-2BEEF1B8C8F0}"/>
                  </a:ext>
                </a:extLst>
              </p:cNvPr>
              <p:cNvSpPr/>
              <p:nvPr/>
            </p:nvSpPr>
            <p:spPr>
              <a:xfrm>
                <a:off x="1064187" y="4248555"/>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30" name="矩形 29">
                <a:extLst>
                  <a:ext uri="{FF2B5EF4-FFF2-40B4-BE49-F238E27FC236}">
                    <a16:creationId xmlns:a16="http://schemas.microsoft.com/office/drawing/2014/main" id="{0D17ADE3-459D-482E-9927-E81523F18ACE}"/>
                  </a:ext>
                </a:extLst>
              </p:cNvPr>
              <p:cNvSpPr/>
              <p:nvPr/>
            </p:nvSpPr>
            <p:spPr>
              <a:xfrm>
                <a:off x="1665272" y="4586578"/>
                <a:ext cx="2032346"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收养法</a:t>
                </a:r>
              </a:p>
            </p:txBody>
          </p:sp>
        </p:grpSp>
        <p:pic>
          <p:nvPicPr>
            <p:cNvPr id="26" name="图片 25">
              <a:extLst>
                <a:ext uri="{FF2B5EF4-FFF2-40B4-BE49-F238E27FC236}">
                  <a16:creationId xmlns:a16="http://schemas.microsoft.com/office/drawing/2014/main" id="{0DA91CDC-8800-4535-9BC0-655EBF17AAB1}"/>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31" name="组合 30">
            <a:extLst>
              <a:ext uri="{FF2B5EF4-FFF2-40B4-BE49-F238E27FC236}">
                <a16:creationId xmlns:a16="http://schemas.microsoft.com/office/drawing/2014/main" id="{D96C7390-30C2-4109-A08E-AD36ED18710D}"/>
              </a:ext>
            </a:extLst>
          </p:cNvPr>
          <p:cNvGrpSpPr/>
          <p:nvPr/>
        </p:nvGrpSpPr>
        <p:grpSpPr>
          <a:xfrm>
            <a:off x="9195244" y="1164473"/>
            <a:ext cx="1627013" cy="2010527"/>
            <a:chOff x="12500465" y="2265228"/>
            <a:chExt cx="3211974" cy="3969088"/>
          </a:xfrm>
        </p:grpSpPr>
        <p:grpSp>
          <p:nvGrpSpPr>
            <p:cNvPr id="32" name="组合 31">
              <a:extLst>
                <a:ext uri="{FF2B5EF4-FFF2-40B4-BE49-F238E27FC236}">
                  <a16:creationId xmlns:a16="http://schemas.microsoft.com/office/drawing/2014/main" id="{03371ACC-668D-4851-A284-DEF9A60948F2}"/>
                </a:ext>
              </a:extLst>
            </p:cNvPr>
            <p:cNvGrpSpPr/>
            <p:nvPr/>
          </p:nvGrpSpPr>
          <p:grpSpPr>
            <a:xfrm>
              <a:off x="12500465" y="2265228"/>
              <a:ext cx="3211974" cy="3969088"/>
              <a:chOff x="777049" y="1720161"/>
              <a:chExt cx="3806526" cy="4703787"/>
            </a:xfrm>
          </p:grpSpPr>
          <p:sp>
            <p:nvSpPr>
              <p:cNvPr id="34" name="Rectangle 11">
                <a:extLst>
                  <a:ext uri="{FF2B5EF4-FFF2-40B4-BE49-F238E27FC236}">
                    <a16:creationId xmlns:a16="http://schemas.microsoft.com/office/drawing/2014/main" id="{AE8C7400-C8B7-4EC9-B1B8-F085850D3FE5}"/>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35" name="矩形 34">
                <a:extLst>
                  <a:ext uri="{FF2B5EF4-FFF2-40B4-BE49-F238E27FC236}">
                    <a16:creationId xmlns:a16="http://schemas.microsoft.com/office/drawing/2014/main" id="{30A504FF-F001-48C0-8DF9-27CAEA0E890A}"/>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36" name="矩形 35">
                <a:extLst>
                  <a:ext uri="{FF2B5EF4-FFF2-40B4-BE49-F238E27FC236}">
                    <a16:creationId xmlns:a16="http://schemas.microsoft.com/office/drawing/2014/main" id="{0C97FFFD-B81D-4EA0-BAFE-1C3C0D0C0E6E}"/>
                  </a:ext>
                </a:extLst>
              </p:cNvPr>
              <p:cNvSpPr/>
              <p:nvPr/>
            </p:nvSpPr>
            <p:spPr>
              <a:xfrm>
                <a:off x="1064186" y="4248555"/>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37" name="矩形 36">
                <a:extLst>
                  <a:ext uri="{FF2B5EF4-FFF2-40B4-BE49-F238E27FC236}">
                    <a16:creationId xmlns:a16="http://schemas.microsoft.com/office/drawing/2014/main" id="{176FD600-1F9F-4356-8E31-18DF00FA9A48}"/>
                  </a:ext>
                </a:extLst>
              </p:cNvPr>
              <p:cNvSpPr/>
              <p:nvPr/>
            </p:nvSpPr>
            <p:spPr>
              <a:xfrm>
                <a:off x="1665270" y="4586578"/>
                <a:ext cx="2032346"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担保法</a:t>
                </a:r>
              </a:p>
            </p:txBody>
          </p:sp>
        </p:grpSp>
        <p:pic>
          <p:nvPicPr>
            <p:cNvPr id="33" name="图片 32">
              <a:extLst>
                <a:ext uri="{FF2B5EF4-FFF2-40B4-BE49-F238E27FC236}">
                  <a16:creationId xmlns:a16="http://schemas.microsoft.com/office/drawing/2014/main" id="{37B76393-DA6D-402B-87B7-DB0108030F0F}"/>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38" name="组合 37">
            <a:extLst>
              <a:ext uri="{FF2B5EF4-FFF2-40B4-BE49-F238E27FC236}">
                <a16:creationId xmlns:a16="http://schemas.microsoft.com/office/drawing/2014/main" id="{7BDCD4C3-92E3-47A4-90D9-9A5BAF3523A2}"/>
              </a:ext>
            </a:extLst>
          </p:cNvPr>
          <p:cNvGrpSpPr/>
          <p:nvPr/>
        </p:nvGrpSpPr>
        <p:grpSpPr>
          <a:xfrm>
            <a:off x="2448128" y="3405995"/>
            <a:ext cx="1627013" cy="2010527"/>
            <a:chOff x="12500465" y="2265228"/>
            <a:chExt cx="3211974" cy="3969088"/>
          </a:xfrm>
        </p:grpSpPr>
        <p:grpSp>
          <p:nvGrpSpPr>
            <p:cNvPr id="39" name="组合 38">
              <a:extLst>
                <a:ext uri="{FF2B5EF4-FFF2-40B4-BE49-F238E27FC236}">
                  <a16:creationId xmlns:a16="http://schemas.microsoft.com/office/drawing/2014/main" id="{7ABDD523-D3EB-4817-A7EF-F1F740910BB5}"/>
                </a:ext>
              </a:extLst>
            </p:cNvPr>
            <p:cNvGrpSpPr/>
            <p:nvPr/>
          </p:nvGrpSpPr>
          <p:grpSpPr>
            <a:xfrm>
              <a:off x="12500465" y="2265228"/>
              <a:ext cx="3211974" cy="3969088"/>
              <a:chOff x="777049" y="1720161"/>
              <a:chExt cx="3806526" cy="4703787"/>
            </a:xfrm>
          </p:grpSpPr>
          <p:sp>
            <p:nvSpPr>
              <p:cNvPr id="41" name="Rectangle 11">
                <a:extLst>
                  <a:ext uri="{FF2B5EF4-FFF2-40B4-BE49-F238E27FC236}">
                    <a16:creationId xmlns:a16="http://schemas.microsoft.com/office/drawing/2014/main" id="{016BC911-BA1E-48D2-82D2-763D613EE2BD}"/>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42" name="矩形 41">
                <a:extLst>
                  <a:ext uri="{FF2B5EF4-FFF2-40B4-BE49-F238E27FC236}">
                    <a16:creationId xmlns:a16="http://schemas.microsoft.com/office/drawing/2014/main" id="{AD5A7DD6-3139-4F67-8392-2F0C55AB404C}"/>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43" name="矩形 42">
                <a:extLst>
                  <a:ext uri="{FF2B5EF4-FFF2-40B4-BE49-F238E27FC236}">
                    <a16:creationId xmlns:a16="http://schemas.microsoft.com/office/drawing/2014/main" id="{913F8D3B-17C6-49BE-BE2F-88FC0FCC6331}"/>
                  </a:ext>
                </a:extLst>
              </p:cNvPr>
              <p:cNvSpPr/>
              <p:nvPr/>
            </p:nvSpPr>
            <p:spPr>
              <a:xfrm>
                <a:off x="1064187" y="4248557"/>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44" name="矩形 43">
                <a:extLst>
                  <a:ext uri="{FF2B5EF4-FFF2-40B4-BE49-F238E27FC236}">
                    <a16:creationId xmlns:a16="http://schemas.microsoft.com/office/drawing/2014/main" id="{CDABA095-8F82-4B9D-BCB2-CB8A018B5122}"/>
                  </a:ext>
                </a:extLst>
              </p:cNvPr>
              <p:cNvSpPr/>
              <p:nvPr/>
            </p:nvSpPr>
            <p:spPr>
              <a:xfrm>
                <a:off x="1665275" y="4586577"/>
                <a:ext cx="2032346"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合同法</a:t>
                </a:r>
              </a:p>
            </p:txBody>
          </p:sp>
        </p:grpSp>
        <p:pic>
          <p:nvPicPr>
            <p:cNvPr id="40" name="图片 39">
              <a:extLst>
                <a:ext uri="{FF2B5EF4-FFF2-40B4-BE49-F238E27FC236}">
                  <a16:creationId xmlns:a16="http://schemas.microsoft.com/office/drawing/2014/main" id="{C48CBDA4-72CA-42DE-BD1A-BB1CB4EA3AC8}"/>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45" name="组合 44">
            <a:extLst>
              <a:ext uri="{FF2B5EF4-FFF2-40B4-BE49-F238E27FC236}">
                <a16:creationId xmlns:a16="http://schemas.microsoft.com/office/drawing/2014/main" id="{D7BF8CE7-229B-4002-B9DF-C80EED75245C}"/>
              </a:ext>
            </a:extLst>
          </p:cNvPr>
          <p:cNvGrpSpPr/>
          <p:nvPr/>
        </p:nvGrpSpPr>
        <p:grpSpPr>
          <a:xfrm>
            <a:off x="4403928" y="3405995"/>
            <a:ext cx="1627013" cy="2010527"/>
            <a:chOff x="12500465" y="2265228"/>
            <a:chExt cx="3211974" cy="3969088"/>
          </a:xfrm>
        </p:grpSpPr>
        <p:grpSp>
          <p:nvGrpSpPr>
            <p:cNvPr id="46" name="组合 45">
              <a:extLst>
                <a:ext uri="{FF2B5EF4-FFF2-40B4-BE49-F238E27FC236}">
                  <a16:creationId xmlns:a16="http://schemas.microsoft.com/office/drawing/2014/main" id="{2E5290AC-A990-471C-8236-A590635E48D7}"/>
                </a:ext>
              </a:extLst>
            </p:cNvPr>
            <p:cNvGrpSpPr/>
            <p:nvPr/>
          </p:nvGrpSpPr>
          <p:grpSpPr>
            <a:xfrm>
              <a:off x="12500465" y="2265228"/>
              <a:ext cx="3211974" cy="3969088"/>
              <a:chOff x="777049" y="1720161"/>
              <a:chExt cx="3806526" cy="4703787"/>
            </a:xfrm>
          </p:grpSpPr>
          <p:sp>
            <p:nvSpPr>
              <p:cNvPr id="48" name="Rectangle 11">
                <a:extLst>
                  <a:ext uri="{FF2B5EF4-FFF2-40B4-BE49-F238E27FC236}">
                    <a16:creationId xmlns:a16="http://schemas.microsoft.com/office/drawing/2014/main" id="{A90443B6-61B6-4DB1-ADFF-7499448813EB}"/>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49" name="矩形 48">
                <a:extLst>
                  <a:ext uri="{FF2B5EF4-FFF2-40B4-BE49-F238E27FC236}">
                    <a16:creationId xmlns:a16="http://schemas.microsoft.com/office/drawing/2014/main" id="{1DDF08A9-D5C6-4740-A252-89BCFC07048C}"/>
                  </a:ext>
                </a:extLst>
              </p:cNvPr>
              <p:cNvSpPr/>
              <p:nvPr/>
            </p:nvSpPr>
            <p:spPr>
              <a:xfrm>
                <a:off x="1209808"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50" name="矩形 49">
                <a:extLst>
                  <a:ext uri="{FF2B5EF4-FFF2-40B4-BE49-F238E27FC236}">
                    <a16:creationId xmlns:a16="http://schemas.microsoft.com/office/drawing/2014/main" id="{1F2C293B-C08F-4C7E-BF17-129FBE08DD19}"/>
                  </a:ext>
                </a:extLst>
              </p:cNvPr>
              <p:cNvSpPr/>
              <p:nvPr/>
            </p:nvSpPr>
            <p:spPr>
              <a:xfrm>
                <a:off x="1064187" y="4248557"/>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51" name="矩形 50">
                <a:extLst>
                  <a:ext uri="{FF2B5EF4-FFF2-40B4-BE49-F238E27FC236}">
                    <a16:creationId xmlns:a16="http://schemas.microsoft.com/office/drawing/2014/main" id="{64CDE021-A244-4342-A103-28FAB493E932}"/>
                  </a:ext>
                </a:extLst>
              </p:cNvPr>
              <p:cNvSpPr/>
              <p:nvPr/>
            </p:nvSpPr>
            <p:spPr>
              <a:xfrm>
                <a:off x="1665274" y="4586577"/>
                <a:ext cx="2032346"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物权法</a:t>
                </a:r>
              </a:p>
            </p:txBody>
          </p:sp>
        </p:grpSp>
        <p:pic>
          <p:nvPicPr>
            <p:cNvPr id="47" name="图片 46">
              <a:extLst>
                <a:ext uri="{FF2B5EF4-FFF2-40B4-BE49-F238E27FC236}">
                  <a16:creationId xmlns:a16="http://schemas.microsoft.com/office/drawing/2014/main" id="{FCE493B5-A532-4769-A481-C88F2222682D}"/>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52" name="组合 51">
            <a:extLst>
              <a:ext uri="{FF2B5EF4-FFF2-40B4-BE49-F238E27FC236}">
                <a16:creationId xmlns:a16="http://schemas.microsoft.com/office/drawing/2014/main" id="{C8EEED23-B0F6-4D1C-A507-BF7093040EBC}"/>
              </a:ext>
            </a:extLst>
          </p:cNvPr>
          <p:cNvGrpSpPr/>
          <p:nvPr/>
        </p:nvGrpSpPr>
        <p:grpSpPr>
          <a:xfrm>
            <a:off x="6296228" y="3405995"/>
            <a:ext cx="1627013" cy="2010527"/>
            <a:chOff x="12500465" y="2265228"/>
            <a:chExt cx="3211974" cy="3969088"/>
          </a:xfrm>
        </p:grpSpPr>
        <p:grpSp>
          <p:nvGrpSpPr>
            <p:cNvPr id="53" name="组合 52">
              <a:extLst>
                <a:ext uri="{FF2B5EF4-FFF2-40B4-BE49-F238E27FC236}">
                  <a16:creationId xmlns:a16="http://schemas.microsoft.com/office/drawing/2014/main" id="{25AB1B5C-8971-4ED1-A5A1-D71AB6C8A60A}"/>
                </a:ext>
              </a:extLst>
            </p:cNvPr>
            <p:cNvGrpSpPr/>
            <p:nvPr/>
          </p:nvGrpSpPr>
          <p:grpSpPr>
            <a:xfrm>
              <a:off x="12500465" y="2265228"/>
              <a:ext cx="3211974" cy="3969088"/>
              <a:chOff x="777049" y="1720161"/>
              <a:chExt cx="3806526" cy="4703787"/>
            </a:xfrm>
          </p:grpSpPr>
          <p:sp>
            <p:nvSpPr>
              <p:cNvPr id="55" name="Rectangle 11">
                <a:extLst>
                  <a:ext uri="{FF2B5EF4-FFF2-40B4-BE49-F238E27FC236}">
                    <a16:creationId xmlns:a16="http://schemas.microsoft.com/office/drawing/2014/main" id="{636DE9A8-59C6-4F3A-A10D-97C00180C652}"/>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56" name="矩形 55">
                <a:extLst>
                  <a:ext uri="{FF2B5EF4-FFF2-40B4-BE49-F238E27FC236}">
                    <a16:creationId xmlns:a16="http://schemas.microsoft.com/office/drawing/2014/main" id="{C9C6D52E-535C-4EF1-BBE7-A7940C819163}"/>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57" name="矩形 56">
                <a:extLst>
                  <a:ext uri="{FF2B5EF4-FFF2-40B4-BE49-F238E27FC236}">
                    <a16:creationId xmlns:a16="http://schemas.microsoft.com/office/drawing/2014/main" id="{BEFF0442-A8B0-4E58-881F-80C581982C76}"/>
                  </a:ext>
                </a:extLst>
              </p:cNvPr>
              <p:cNvSpPr/>
              <p:nvPr/>
            </p:nvSpPr>
            <p:spPr>
              <a:xfrm>
                <a:off x="1064190" y="4248557"/>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58" name="矩形 57">
                <a:extLst>
                  <a:ext uri="{FF2B5EF4-FFF2-40B4-BE49-F238E27FC236}">
                    <a16:creationId xmlns:a16="http://schemas.microsoft.com/office/drawing/2014/main" id="{A4B9F5BF-5585-40B6-8028-F3C4EB9F9B10}"/>
                  </a:ext>
                </a:extLst>
              </p:cNvPr>
              <p:cNvSpPr/>
              <p:nvPr/>
            </p:nvSpPr>
            <p:spPr>
              <a:xfrm>
                <a:off x="1130449" y="4586577"/>
                <a:ext cx="3102001"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侵权责任法</a:t>
                </a:r>
              </a:p>
            </p:txBody>
          </p:sp>
        </p:grpSp>
        <p:pic>
          <p:nvPicPr>
            <p:cNvPr id="54" name="图片 53">
              <a:extLst>
                <a:ext uri="{FF2B5EF4-FFF2-40B4-BE49-F238E27FC236}">
                  <a16:creationId xmlns:a16="http://schemas.microsoft.com/office/drawing/2014/main" id="{25F43379-99AC-4360-B9DE-681BC40D9DCF}"/>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59" name="组合 58">
            <a:extLst>
              <a:ext uri="{FF2B5EF4-FFF2-40B4-BE49-F238E27FC236}">
                <a16:creationId xmlns:a16="http://schemas.microsoft.com/office/drawing/2014/main" id="{80138AF8-B36B-494B-8551-0FFBDB43CEBF}"/>
              </a:ext>
            </a:extLst>
          </p:cNvPr>
          <p:cNvGrpSpPr/>
          <p:nvPr/>
        </p:nvGrpSpPr>
        <p:grpSpPr>
          <a:xfrm>
            <a:off x="8201228" y="3405995"/>
            <a:ext cx="1627013" cy="2010527"/>
            <a:chOff x="12500465" y="2265228"/>
            <a:chExt cx="3211974" cy="3969088"/>
          </a:xfrm>
        </p:grpSpPr>
        <p:grpSp>
          <p:nvGrpSpPr>
            <p:cNvPr id="60" name="组合 59">
              <a:extLst>
                <a:ext uri="{FF2B5EF4-FFF2-40B4-BE49-F238E27FC236}">
                  <a16:creationId xmlns:a16="http://schemas.microsoft.com/office/drawing/2014/main" id="{748B16F0-55FA-4DD2-9F4E-34A35B843655}"/>
                </a:ext>
              </a:extLst>
            </p:cNvPr>
            <p:cNvGrpSpPr/>
            <p:nvPr/>
          </p:nvGrpSpPr>
          <p:grpSpPr>
            <a:xfrm>
              <a:off x="12500465" y="2265228"/>
              <a:ext cx="3211974" cy="3969088"/>
              <a:chOff x="777049" y="1720161"/>
              <a:chExt cx="3806526" cy="4703787"/>
            </a:xfrm>
          </p:grpSpPr>
          <p:sp>
            <p:nvSpPr>
              <p:cNvPr id="62" name="Rectangle 11">
                <a:extLst>
                  <a:ext uri="{FF2B5EF4-FFF2-40B4-BE49-F238E27FC236}">
                    <a16:creationId xmlns:a16="http://schemas.microsoft.com/office/drawing/2014/main" id="{C1D14D83-E283-48A6-93FA-85E698978910}"/>
                  </a:ext>
                </a:extLst>
              </p:cNvPr>
              <p:cNvSpPr>
                <a:spLocks noChangeArrowheads="1"/>
              </p:cNvSpPr>
              <p:nvPr/>
            </p:nvSpPr>
            <p:spPr bwMode="auto">
              <a:xfrm>
                <a:off x="777049" y="1720161"/>
                <a:ext cx="3806526" cy="4703787"/>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1400" u="none">
                  <a:ln>
                    <a:noFill/>
                  </a:ln>
                  <a:solidFill>
                    <a:prstClr val="black"/>
                  </a:solidFill>
                  <a:effectLst/>
                  <a:uLnTx/>
                  <a:uFillTx/>
                  <a:cs typeface="+mn-ea"/>
                  <a:sym typeface="+mn-lt"/>
                </a:endParaRPr>
              </a:p>
            </p:txBody>
          </p:sp>
          <p:sp>
            <p:nvSpPr>
              <p:cNvPr id="63" name="矩形 62">
                <a:extLst>
                  <a:ext uri="{FF2B5EF4-FFF2-40B4-BE49-F238E27FC236}">
                    <a16:creationId xmlns:a16="http://schemas.microsoft.com/office/drawing/2014/main" id="{D87DF4AA-2751-40B6-AFD6-BC8D625D3ADF}"/>
                  </a:ext>
                </a:extLst>
              </p:cNvPr>
              <p:cNvSpPr/>
              <p:nvPr/>
            </p:nvSpPr>
            <p:spPr>
              <a:xfrm>
                <a:off x="1209810" y="3670646"/>
                <a:ext cx="2923725" cy="641793"/>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cs typeface="+mn-ea"/>
                    <a:sym typeface="+mn-lt"/>
                  </a:rPr>
                  <a:t>中华人民共和国</a:t>
                </a:r>
              </a:p>
            </p:txBody>
          </p:sp>
          <p:sp>
            <p:nvSpPr>
              <p:cNvPr id="64" name="矩形 63">
                <a:extLst>
                  <a:ext uri="{FF2B5EF4-FFF2-40B4-BE49-F238E27FC236}">
                    <a16:creationId xmlns:a16="http://schemas.microsoft.com/office/drawing/2014/main" id="{7F5B59C9-DD4C-4A6B-A30A-E15B6B88E6B4}"/>
                  </a:ext>
                </a:extLst>
              </p:cNvPr>
              <p:cNvSpPr/>
              <p:nvPr/>
            </p:nvSpPr>
            <p:spPr>
              <a:xfrm>
                <a:off x="1064190" y="4248557"/>
                <a:ext cx="3324846" cy="463517"/>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700" u="none">
                    <a:ln>
                      <a:noFill/>
                    </a:ln>
                    <a:solidFill>
                      <a:prstClr val="white"/>
                    </a:solidFill>
                    <a:effectLst/>
                    <a:uLnTx/>
                    <a:uFillTx/>
                    <a:cs typeface="+mn-ea"/>
                    <a:sym typeface="+mn-lt"/>
                  </a:rPr>
                  <a:t>The People's Republic of China</a:t>
                </a:r>
              </a:p>
            </p:txBody>
          </p:sp>
          <p:sp>
            <p:nvSpPr>
              <p:cNvPr id="65" name="矩形 64">
                <a:extLst>
                  <a:ext uri="{FF2B5EF4-FFF2-40B4-BE49-F238E27FC236}">
                    <a16:creationId xmlns:a16="http://schemas.microsoft.com/office/drawing/2014/main" id="{8B4DFB43-EF9D-43CB-ACCC-643D5895AF8E}"/>
                  </a:ext>
                </a:extLst>
              </p:cNvPr>
              <p:cNvSpPr/>
              <p:nvPr/>
            </p:nvSpPr>
            <p:spPr>
              <a:xfrm>
                <a:off x="1397859" y="4586577"/>
                <a:ext cx="2567174" cy="855725"/>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民法总则</a:t>
                </a:r>
              </a:p>
            </p:txBody>
          </p:sp>
        </p:grpSp>
        <p:pic>
          <p:nvPicPr>
            <p:cNvPr id="61" name="图片 60">
              <a:extLst>
                <a:ext uri="{FF2B5EF4-FFF2-40B4-BE49-F238E27FC236}">
                  <a16:creationId xmlns:a16="http://schemas.microsoft.com/office/drawing/2014/main" id="{B4C99879-CE89-40B4-BF22-D341FF16B7C0}"/>
                </a:ext>
              </a:extLst>
            </p:cNvPr>
            <p:cNvPicPr>
              <a:picLocks noChangeAspect="1"/>
            </p:cNvPicPr>
            <p:nvPr/>
          </p:nvPicPr>
          <p:blipFill>
            <a:blip r:embed="rId2">
              <a:extLst>
                <a:ext uri="{28A0092B-C50C-407E-A947-70E740481C1C}">
                  <a14:useLocalDpi val="0"/>
                </a:ext>
              </a:extLst>
            </a:blip>
            <a:stretch>
              <a:fillRect/>
            </a:stretch>
          </p:blipFill>
          <p:spPr>
            <a:xfrm>
              <a:off x="13649744" y="2721247"/>
              <a:ext cx="971483" cy="1050788"/>
            </a:xfrm>
            <a:prstGeom prst="rect">
              <a:avLst/>
            </a:prstGeom>
          </p:spPr>
        </p:pic>
      </p:grpSp>
      <p:grpSp>
        <p:nvGrpSpPr>
          <p:cNvPr id="102" name="Group 4">
            <a:extLst>
              <a:ext uri="{FF2B5EF4-FFF2-40B4-BE49-F238E27FC236}">
                <a16:creationId xmlns:a16="http://schemas.microsoft.com/office/drawing/2014/main" id="{EBE4B69C-426C-430D-9952-4CEF3078C7C8}"/>
              </a:ext>
            </a:extLst>
          </p:cNvPr>
          <p:cNvGrpSpPr>
            <a:grpSpLocks noChangeAspect="1"/>
          </p:cNvGrpSpPr>
          <p:nvPr/>
        </p:nvGrpSpPr>
        <p:grpSpPr>
          <a:xfrm>
            <a:off x="1025780" y="5977076"/>
            <a:ext cx="903606" cy="461665"/>
            <a:chOff x="3222" y="1845"/>
            <a:chExt cx="1237" cy="632"/>
          </a:xfrm>
          <a:solidFill>
            <a:srgbClr val="C00000"/>
          </a:solidFill>
        </p:grpSpPr>
        <p:sp>
          <p:nvSpPr>
            <p:cNvPr id="103" name="Freeform 5">
              <a:extLst>
                <a:ext uri="{FF2B5EF4-FFF2-40B4-BE49-F238E27FC236}">
                  <a16:creationId xmlns:a16="http://schemas.microsoft.com/office/drawing/2014/main" id="{AA519EB6-CC7C-4057-B0DB-491BABC2D631}"/>
                </a:ext>
              </a:extLst>
            </p:cNvPr>
            <p:cNvSpPr/>
            <p:nvPr/>
          </p:nvSpPr>
          <p:spPr bwMode="auto">
            <a:xfrm>
              <a:off x="3608" y="1845"/>
              <a:ext cx="851" cy="632"/>
            </a:xfrm>
            <a:custGeom>
              <a:gdLst>
                <a:gd fmla="*/ 366 w 626" name="T0"/>
                <a:gd fmla="*/ 413 h 465" name="T1"/>
                <a:gd fmla="*/ 313 w 626" name="T2"/>
                <a:gd fmla="*/ 362 h 465" name="T3"/>
                <a:gd fmla="*/ 338 w 626" name="T4"/>
                <a:gd fmla="*/ 362 h 465" name="T5"/>
                <a:gd fmla="*/ 392 w 626" name="T6"/>
                <a:gd fmla="*/ 310 h 465" name="T7"/>
                <a:gd fmla="*/ 338 w 626" name="T8"/>
                <a:gd fmla="*/ 258 h 465" name="T9"/>
                <a:gd fmla="*/ 414 w 626" name="T10"/>
                <a:gd fmla="*/ 207 h 465" name="T11"/>
                <a:gd fmla="*/ 361 w 626" name="T12"/>
                <a:gd fmla="*/ 155 h 465" name="T13"/>
                <a:gd fmla="*/ 573 w 626" name="T14"/>
                <a:gd fmla="*/ 155 h 465" name="T15"/>
                <a:gd fmla="*/ 626 w 626" name="T16"/>
                <a:gd fmla="*/ 103 h 465" name="T17"/>
                <a:gd fmla="*/ 573 w 626" name="T18"/>
                <a:gd fmla="*/ 52 h 465" name="T19"/>
                <a:gd fmla="*/ 260 w 626" name="T20"/>
                <a:gd fmla="*/ 52 h 465" name="T21"/>
                <a:gd fmla="*/ 207 w 626" name="T22"/>
                <a:gd fmla="*/ 0 h 465" name="T23"/>
                <a:gd fmla="*/ 102 w 626" name="T24"/>
                <a:gd fmla="*/ 0 h 465" name="T25"/>
                <a:gd fmla="*/ 48 w 626" name="T26"/>
                <a:gd fmla="*/ 52 h 465" name="T27"/>
                <a:gd fmla="*/ 49 w 626" name="T28"/>
                <a:gd fmla="*/ 54 h 465" name="T29"/>
                <a:gd fmla="*/ 0 w 626" name="T30"/>
                <a:gd fmla="*/ 113 h 465" name="T31"/>
                <a:gd fmla="*/ 0 w 626" name="T32"/>
                <a:gd fmla="*/ 403 h 465" name="T33"/>
                <a:gd fmla="*/ 65 w 626" name="T34"/>
                <a:gd fmla="*/ 465 h 465" name="T35"/>
                <a:gd fmla="*/ 208 w 626" name="T36"/>
                <a:gd fmla="*/ 465 h 465" name="T37"/>
                <a:gd fmla="*/ 244 w 626" name="T38"/>
                <a:gd fmla="*/ 465 h 465" name="T39"/>
                <a:gd fmla="*/ 313 w 626" name="T40"/>
                <a:gd fmla="*/ 465 h 465" name="T41"/>
                <a:gd fmla="*/ 366 w 626" name="T42"/>
                <a:gd fmla="*/ 413 h 4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5" w="626">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sp>
          <p:nvSpPr>
            <p:cNvPr id="104" name="Rectangle 6">
              <a:extLst>
                <a:ext uri="{FF2B5EF4-FFF2-40B4-BE49-F238E27FC236}">
                  <a16:creationId xmlns:a16="http://schemas.microsoft.com/office/drawing/2014/main" id="{3EC35AE9-1A70-4F22-855A-8CD40F4022EC}"/>
                </a:ext>
              </a:extLst>
            </p:cNvPr>
            <p:cNvSpPr>
              <a:spLocks noChangeArrowheads="1"/>
            </p:cNvSpPr>
            <p:nvPr/>
          </p:nvSpPr>
          <p:spPr bwMode="auto">
            <a:xfrm>
              <a:off x="3222" y="1931"/>
              <a:ext cx="319" cy="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cs typeface="+mn-ea"/>
                <a:sym typeface="+mn-lt"/>
              </a:endParaRPr>
            </a:p>
          </p:txBody>
        </p:sp>
      </p:grpSp>
      <p:sp>
        <p:nvSpPr>
          <p:cNvPr id="105" name="矩形 104">
            <a:extLst>
              <a:ext uri="{FF2B5EF4-FFF2-40B4-BE49-F238E27FC236}">
                <a16:creationId xmlns:a16="http://schemas.microsoft.com/office/drawing/2014/main" id="{C6E38BCA-7CA6-4F80-9D18-20C9AFA6D6C4}"/>
              </a:ext>
            </a:extLst>
          </p:cNvPr>
          <p:cNvSpPr/>
          <p:nvPr/>
        </p:nvSpPr>
        <p:spPr>
          <a:xfrm>
            <a:off x="2021046" y="5838577"/>
            <a:ext cx="9269253" cy="73152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000000">
                    <a:lumMod val="85000"/>
                    <a:lumOff val="15000"/>
                  </a:srgbClr>
                </a:solidFill>
                <a:effectLst/>
                <a:uLnTx/>
                <a:uFillTx/>
                <a:cs typeface="+mn-ea"/>
                <a:sym typeface="+mn-lt"/>
              </a:rPr>
              <a:t>最后部分“附则”明确了民法典与婚姻法、继承法、民法通则、收养法、担保法、合同法、物权法、侵权责任法、民法总则的关系。民法典施行后，上述民事单行法律将被替代。因此，草案规定在民法典施行之时，同步废止上述民事单行法律</a:t>
            </a:r>
          </a:p>
        </p:txBody>
      </p:sp>
      <p:sp>
        <p:nvSpPr>
          <p:cNvPr id="106" name="TextBox 105">
            <a:extLst>
              <a:ext uri="{FF2B5EF4-FFF2-40B4-BE49-F238E27FC236}">
                <a16:creationId xmlns:a16="http://schemas.microsoft.com/office/drawing/2014/main" id="{97B31B89-162B-4498-ADBC-00B2C7BCF4D8}"/>
              </a:ext>
            </a:extLst>
          </p:cNvPr>
          <p:cNvSpPr>
            <a:spLocks noChangeArrowheads="1"/>
          </p:cNvSpPr>
          <p:nvPr/>
        </p:nvSpPr>
        <p:spPr bwMode="auto">
          <a:xfrm>
            <a:off x="2165044" y="5496577"/>
            <a:ext cx="2622892" cy="353813"/>
          </a:xfrm>
          <a:prstGeom prst="roundRect">
            <a:avLst>
              <a:gd fmla="val 8978" name="adj"/>
            </a:avLst>
          </a:prstGeom>
          <a:solidFill>
            <a:srgbClr val="C00000"/>
          </a:solidFill>
          <a:ln w="19050">
            <a:solidFill>
              <a:srgbClr val="C00000"/>
            </a:solidFill>
            <a:round/>
          </a:ln>
        </p:spPr>
        <p:txBody>
          <a:bodyPr anchor="ctr" wrap="none"/>
          <a:lstStyle>
            <a:lvl1pPr>
              <a:spcBef>
                <a:spcPct val="20000"/>
              </a:spcBef>
              <a:buFont charset="0" panose="020b0604020202020204" pitchFamily="34" typeface="Arial"/>
              <a:buChar char="•"/>
              <a:defRPr sz="3200">
                <a:solidFill>
                  <a:schemeClr val="tx1"/>
                </a:solidFill>
                <a:latin charset="0" pitchFamily="34" typeface="Calibri"/>
                <a:ea charset="-122" panose="02010600030101010101"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2000" u="none">
                <a:ln>
                  <a:noFill/>
                </a:ln>
                <a:solidFill>
                  <a:srgbClr val="C00000"/>
                </a:solidFill>
                <a:effectLst/>
                <a:uLnTx/>
                <a:uFillTx/>
                <a:latin typeface="+mn-lt"/>
                <a:ea typeface="+mn-ea"/>
                <a:cs typeface="+mn-ea"/>
                <a:sym typeface="+mn-lt"/>
              </a:rPr>
              <a:t> </a:t>
            </a:r>
          </a:p>
        </p:txBody>
      </p:sp>
      <p:sp>
        <p:nvSpPr>
          <p:cNvPr id="107" name="TextBox 8">
            <a:extLst>
              <a:ext uri="{FF2B5EF4-FFF2-40B4-BE49-F238E27FC236}">
                <a16:creationId xmlns:a16="http://schemas.microsoft.com/office/drawing/2014/main" id="{546302C2-5765-46EF-93A5-06217D8DD4A6}"/>
              </a:ext>
            </a:extLst>
          </p:cNvPr>
          <p:cNvSpPr txBox="1"/>
          <p:nvPr/>
        </p:nvSpPr>
        <p:spPr>
          <a:xfrm>
            <a:off x="2359699" y="5527930"/>
            <a:ext cx="2948901" cy="312402"/>
          </a:xfrm>
          <a:prstGeom prst="rect">
            <a:avLst/>
          </a:prstGeom>
          <a:noFill/>
        </p:spPr>
        <p:txBody>
          <a:bodyPr anchor="ctr" bIns="34281" lIns="68562" rIns="68562" rtlCol="0" tIns="34281"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600" u="none">
                <a:ln>
                  <a:noFill/>
                </a:ln>
                <a:solidFill>
                  <a:srgbClr val="FFFF00"/>
                </a:solidFill>
                <a:effectLst/>
                <a:uLnTx/>
                <a:uFillTx/>
                <a:cs typeface="+mn-ea"/>
                <a:sym typeface="+mn-lt"/>
              </a:rPr>
              <a:t>第一千二百六十条</a:t>
            </a:r>
          </a:p>
        </p:txBody>
      </p:sp>
    </p:spTree>
    <p:extLst>
      <p:ext uri="{BB962C8B-B14F-4D97-AF65-F5344CB8AC3E}">
        <p14:creationId val="45984531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6"/>
                                        </p:tgtEl>
                                        <p:attrNameLst>
                                          <p:attrName>style.visibility</p:attrName>
                                        </p:attrNameLst>
                                      </p:cBhvr>
                                      <p:to>
                                        <p:strVal val="visible"/>
                                      </p:to>
                                    </p:set>
                                    <p:animEffect filter="wipe(left)" transition="in">
                                      <p:cBhvr>
                                        <p:cTn dur="500" id="7"/>
                                        <p:tgtEl>
                                          <p:spTgt spid="106"/>
                                        </p:tgtEl>
                                      </p:cBhvr>
                                    </p:animEffect>
                                  </p:childTnLst>
                                </p:cTn>
                              </p:par>
                              <p:par>
                                <p:cTn fill="hold" grpId="0" id="8" nodeType="withEffect" presetClass="entr" presetID="56" presetSubtype="0">
                                  <p:stCondLst>
                                    <p:cond delay="0"/>
                                  </p:stCondLst>
                                  <p:iterate type="lt">
                                    <p:tmPct val="10000"/>
                                  </p:iterate>
                                  <p:childTnLst>
                                    <p:set>
                                      <p:cBhvr>
                                        <p:cTn dur="1" fill="hold" id="9">
                                          <p:stCondLst>
                                            <p:cond delay="0"/>
                                          </p:stCondLst>
                                        </p:cTn>
                                        <p:tgtEl>
                                          <p:spTgt spid="107"/>
                                        </p:tgtEl>
                                        <p:attrNameLst>
                                          <p:attrName>style.visibility</p:attrName>
                                        </p:attrNameLst>
                                      </p:cBhvr>
                                      <p:to>
                                        <p:strVal val="visible"/>
                                      </p:to>
                                    </p:set>
                                    <p:anim by="(-#ppt_w*2)" calcmode="lin" valueType="num">
                                      <p:cBhvr rctx="PPT">
                                        <p:cTn autoRev="1" dur="250" fill="hold" id="10">
                                          <p:stCondLst>
                                            <p:cond delay="0"/>
                                          </p:stCondLst>
                                        </p:cTn>
                                        <p:tgtEl>
                                          <p:spTgt spid="107"/>
                                        </p:tgtEl>
                                        <p:attrNameLst>
                                          <p:attrName>ppt_w</p:attrName>
                                        </p:attrNameLst>
                                      </p:cBhvr>
                                    </p:anim>
                                    <p:anim by="(#ppt_w*0.50)" calcmode="lin" valueType="num">
                                      <p:cBhvr>
                                        <p:cTn autoRev="1" decel="50000" dur="250" fill="hold" id="11">
                                          <p:stCondLst>
                                            <p:cond delay="0"/>
                                          </p:stCondLst>
                                        </p:cTn>
                                        <p:tgtEl>
                                          <p:spTgt spid="107"/>
                                        </p:tgtEl>
                                        <p:attrNameLst>
                                          <p:attrName>ppt_x</p:attrName>
                                        </p:attrNameLst>
                                      </p:cBhvr>
                                    </p:anim>
                                    <p:anim calcmode="lin" from="(-#ppt_h/2)" to="(#ppt_y)" valueType="num">
                                      <p:cBhvr>
                                        <p:cTn dur="500" fill="hold" id="12">
                                          <p:stCondLst>
                                            <p:cond delay="0"/>
                                          </p:stCondLst>
                                        </p:cTn>
                                        <p:tgtEl>
                                          <p:spTgt spid="107"/>
                                        </p:tgtEl>
                                        <p:attrNameLst>
                                          <p:attrName>ppt_y</p:attrName>
                                        </p:attrNameLst>
                                      </p:cBhvr>
                                    </p:anim>
                                    <p:animRot by="21600000">
                                      <p:cBhvr>
                                        <p:cTn dur="500" fill="hold" id="13">
                                          <p:stCondLst>
                                            <p:cond delay="0"/>
                                          </p:stCondLst>
                                        </p:cTn>
                                        <p:tgtEl>
                                          <p:spTgt spid="107"/>
                                        </p:tgtEl>
                                        <p:attrNameLst>
                                          <p:attrName>r</p:attrName>
                                        </p:attrNameLst>
                                      </p:cBhvr>
                                    </p:animRot>
                                  </p:childTnLst>
                                </p:cTn>
                              </p:par>
                            </p:childTnLst>
                          </p:cTn>
                        </p:par>
                        <p:par>
                          <p:cTn fill="hold" id="14" nodeType="afterGroup">
                            <p:stCondLst>
                              <p:cond delay="500"/>
                            </p:stCondLst>
                            <p:childTnLst>
                              <p:par>
                                <p:cTn fill="hold" id="15" nodeType="afterEffect" presetClass="entr" presetID="22" presetSubtype="8">
                                  <p:stCondLst>
                                    <p:cond delay="0"/>
                                  </p:stCondLst>
                                  <p:childTnLst>
                                    <p:set>
                                      <p:cBhvr>
                                        <p:cTn dur="1" fill="hold" id="16">
                                          <p:stCondLst>
                                            <p:cond delay="0"/>
                                          </p:stCondLst>
                                        </p:cTn>
                                        <p:tgtEl>
                                          <p:spTgt spid="102"/>
                                        </p:tgtEl>
                                        <p:attrNameLst>
                                          <p:attrName>style.visibility</p:attrName>
                                        </p:attrNameLst>
                                      </p:cBhvr>
                                      <p:to>
                                        <p:strVal val="visible"/>
                                      </p:to>
                                    </p:set>
                                    <p:animEffect filter="wipe(left)" transition="in">
                                      <p:cBhvr>
                                        <p:cTn dur="500" id="17"/>
                                        <p:tgtEl>
                                          <p:spTgt spid="102"/>
                                        </p:tgtEl>
                                      </p:cBhvr>
                                    </p:animEffect>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105"/>
                                        </p:tgtEl>
                                        <p:attrNameLst>
                                          <p:attrName>style.visibility</p:attrName>
                                        </p:attrNameLst>
                                      </p:cBhvr>
                                      <p:to>
                                        <p:strVal val="visible"/>
                                      </p:to>
                                    </p:set>
                                    <p:animEffect filter="wipe(left)" transition="in">
                                      <p:cBhvr>
                                        <p:cTn dur="500" id="21"/>
                                        <p:tgtEl>
                                          <p:spTgt spid="105"/>
                                        </p:tgtEl>
                                      </p:cBhvr>
                                    </p:animEffect>
                                  </p:childTnLst>
                                </p:cTn>
                              </p:par>
                            </p:childTnLst>
                          </p:cTn>
                        </p:par>
                        <p:par>
                          <p:cTn fill="hold" id="22" nodeType="afterGroup">
                            <p:stCondLst>
                              <p:cond delay="1500"/>
                            </p:stCondLst>
                            <p:childTnLst>
                              <p:par>
                                <p:cTn fill="hold" id="23" nodeType="afterEffect" presetClass="entr" presetID="2" presetSubtype="8">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500" fill="hold" id="25"/>
                                        <p:tgtEl>
                                          <p:spTgt spid="3"/>
                                        </p:tgtEl>
                                        <p:attrNameLst>
                                          <p:attrName>ppt_x</p:attrName>
                                        </p:attrNameLst>
                                      </p:cBhvr>
                                      <p:tavLst>
                                        <p:tav tm="0">
                                          <p:val>
                                            <p:strVal val="0-#ppt_w/2"/>
                                          </p:val>
                                        </p:tav>
                                        <p:tav tm="100000">
                                          <p:val>
                                            <p:strVal val="#ppt_x"/>
                                          </p:val>
                                        </p:tav>
                                      </p:tavLst>
                                    </p:anim>
                                    <p:anim calcmode="lin" valueType="num">
                                      <p:cBhvr additive="base">
                                        <p:cTn dur="500" fill="hold" id="26"/>
                                        <p:tgtEl>
                                          <p:spTgt spid="3"/>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000"/>
                            </p:stCondLst>
                            <p:childTnLst>
                              <p:par>
                                <p:cTn fill="hold" id="28" nodeType="afterEffect" presetClass="entr" presetID="2" presetSubtype="8">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0-#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2" presetSubtype="8">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fill="hold" id="35"/>
                                        <p:tgtEl>
                                          <p:spTgt spid="17"/>
                                        </p:tgtEl>
                                        <p:attrNameLst>
                                          <p:attrName>ppt_x</p:attrName>
                                        </p:attrNameLst>
                                      </p:cBhvr>
                                      <p:tavLst>
                                        <p:tav tm="0">
                                          <p:val>
                                            <p:strVal val="0-#ppt_w/2"/>
                                          </p:val>
                                        </p:tav>
                                        <p:tav tm="100000">
                                          <p:val>
                                            <p:strVal val="#ppt_x"/>
                                          </p:val>
                                        </p:tav>
                                      </p:tavLst>
                                    </p:anim>
                                    <p:anim calcmode="lin" valueType="num">
                                      <p:cBhvr additive="base">
                                        <p:cTn dur="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000"/>
                            </p:stCondLst>
                            <p:childTnLst>
                              <p:par>
                                <p:cTn fill="hold" id="38" nodeType="afterEffect" presetClass="entr" presetID="2" presetSubtype="8">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additive="base">
                                        <p:cTn dur="500" fill="hold" id="40"/>
                                        <p:tgtEl>
                                          <p:spTgt spid="24"/>
                                        </p:tgtEl>
                                        <p:attrNameLst>
                                          <p:attrName>ppt_x</p:attrName>
                                        </p:attrNameLst>
                                      </p:cBhvr>
                                      <p:tavLst>
                                        <p:tav tm="0">
                                          <p:val>
                                            <p:strVal val="0-#ppt_w/2"/>
                                          </p:val>
                                        </p:tav>
                                        <p:tav tm="100000">
                                          <p:val>
                                            <p:strVal val="#ppt_x"/>
                                          </p:val>
                                        </p:tav>
                                      </p:tavLst>
                                    </p:anim>
                                    <p:anim calcmode="lin" valueType="num">
                                      <p:cBhvr additive="base">
                                        <p:cTn dur="500" fill="hold" id="41"/>
                                        <p:tgtEl>
                                          <p:spTgt spid="2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id="43" nodeType="afterEffect" presetClass="entr" presetID="2" presetSubtype="8">
                                  <p:stCondLst>
                                    <p:cond delay="0"/>
                                  </p:stCondLst>
                                  <p:childTnLst>
                                    <p:set>
                                      <p:cBhvr>
                                        <p:cTn dur="1" fill="hold" id="44">
                                          <p:stCondLst>
                                            <p:cond delay="0"/>
                                          </p:stCondLst>
                                        </p:cTn>
                                        <p:tgtEl>
                                          <p:spTgt spid="31"/>
                                        </p:tgtEl>
                                        <p:attrNameLst>
                                          <p:attrName>style.visibility</p:attrName>
                                        </p:attrNameLst>
                                      </p:cBhvr>
                                      <p:to>
                                        <p:strVal val="visible"/>
                                      </p:to>
                                    </p:set>
                                    <p:anim calcmode="lin" valueType="num">
                                      <p:cBhvr additive="base">
                                        <p:cTn dur="500" fill="hold" id="45"/>
                                        <p:tgtEl>
                                          <p:spTgt spid="31"/>
                                        </p:tgtEl>
                                        <p:attrNameLst>
                                          <p:attrName>ppt_x</p:attrName>
                                        </p:attrNameLst>
                                      </p:cBhvr>
                                      <p:tavLst>
                                        <p:tav tm="0">
                                          <p:val>
                                            <p:strVal val="0-#ppt_w/2"/>
                                          </p:val>
                                        </p:tav>
                                        <p:tav tm="100000">
                                          <p:val>
                                            <p:strVal val="#ppt_x"/>
                                          </p:val>
                                        </p:tav>
                                      </p:tavLst>
                                    </p:anim>
                                    <p:anim calcmode="lin" valueType="num">
                                      <p:cBhvr additive="base">
                                        <p:cTn dur="500" fill="hold" id="46"/>
                                        <p:tgtEl>
                                          <p:spTgt spid="31"/>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000"/>
                            </p:stCondLst>
                            <p:childTnLst>
                              <p:par>
                                <p:cTn fill="hold" id="48" nodeType="afterEffect" presetClass="entr" presetID="2" presetSubtype="8">
                                  <p:stCondLst>
                                    <p:cond delay="0"/>
                                  </p:stCondLst>
                                  <p:childTnLst>
                                    <p:set>
                                      <p:cBhvr>
                                        <p:cTn dur="1" fill="hold" id="49">
                                          <p:stCondLst>
                                            <p:cond delay="0"/>
                                          </p:stCondLst>
                                        </p:cTn>
                                        <p:tgtEl>
                                          <p:spTgt spid="38"/>
                                        </p:tgtEl>
                                        <p:attrNameLst>
                                          <p:attrName>style.visibility</p:attrName>
                                        </p:attrNameLst>
                                      </p:cBhvr>
                                      <p:to>
                                        <p:strVal val="visible"/>
                                      </p:to>
                                    </p:set>
                                    <p:anim calcmode="lin" valueType="num">
                                      <p:cBhvr additive="base">
                                        <p:cTn dur="500" fill="hold" id="50"/>
                                        <p:tgtEl>
                                          <p:spTgt spid="38"/>
                                        </p:tgtEl>
                                        <p:attrNameLst>
                                          <p:attrName>ppt_x</p:attrName>
                                        </p:attrNameLst>
                                      </p:cBhvr>
                                      <p:tavLst>
                                        <p:tav tm="0">
                                          <p:val>
                                            <p:strVal val="0-#ppt_w/2"/>
                                          </p:val>
                                        </p:tav>
                                        <p:tav tm="100000">
                                          <p:val>
                                            <p:strVal val="#ppt_x"/>
                                          </p:val>
                                        </p:tav>
                                      </p:tavLst>
                                    </p:anim>
                                    <p:anim calcmode="lin" valueType="num">
                                      <p:cBhvr additive="base">
                                        <p:cTn dur="500" fill="hold" id="51"/>
                                        <p:tgtEl>
                                          <p:spTgt spid="38"/>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500"/>
                            </p:stCondLst>
                            <p:childTnLst>
                              <p:par>
                                <p:cTn fill="hold" id="53" nodeType="afterEffect" presetClass="entr" presetID="2" presetSubtype="8">
                                  <p:stCondLst>
                                    <p:cond delay="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500" fill="hold" id="55"/>
                                        <p:tgtEl>
                                          <p:spTgt spid="45"/>
                                        </p:tgtEl>
                                        <p:attrNameLst>
                                          <p:attrName>ppt_x</p:attrName>
                                        </p:attrNameLst>
                                      </p:cBhvr>
                                      <p:tavLst>
                                        <p:tav tm="0">
                                          <p:val>
                                            <p:strVal val="0-#ppt_w/2"/>
                                          </p:val>
                                        </p:tav>
                                        <p:tav tm="100000">
                                          <p:val>
                                            <p:strVal val="#ppt_x"/>
                                          </p:val>
                                        </p:tav>
                                      </p:tavLst>
                                    </p:anim>
                                    <p:anim calcmode="lin" valueType="num">
                                      <p:cBhvr additive="base">
                                        <p:cTn dur="500" fill="hold" id="56"/>
                                        <p:tgtEl>
                                          <p:spTgt spid="45"/>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5000"/>
                            </p:stCondLst>
                            <p:childTnLst>
                              <p:par>
                                <p:cTn fill="hold" id="58" nodeType="afterEffect" presetClass="entr" presetID="2" presetSubtype="8">
                                  <p:stCondLst>
                                    <p:cond delay="0"/>
                                  </p:stCondLst>
                                  <p:childTnLst>
                                    <p:set>
                                      <p:cBhvr>
                                        <p:cTn dur="1" fill="hold" id="59">
                                          <p:stCondLst>
                                            <p:cond delay="0"/>
                                          </p:stCondLst>
                                        </p:cTn>
                                        <p:tgtEl>
                                          <p:spTgt spid="52"/>
                                        </p:tgtEl>
                                        <p:attrNameLst>
                                          <p:attrName>style.visibility</p:attrName>
                                        </p:attrNameLst>
                                      </p:cBhvr>
                                      <p:to>
                                        <p:strVal val="visible"/>
                                      </p:to>
                                    </p:set>
                                    <p:anim calcmode="lin" valueType="num">
                                      <p:cBhvr additive="base">
                                        <p:cTn dur="500" fill="hold" id="60"/>
                                        <p:tgtEl>
                                          <p:spTgt spid="52"/>
                                        </p:tgtEl>
                                        <p:attrNameLst>
                                          <p:attrName>ppt_x</p:attrName>
                                        </p:attrNameLst>
                                      </p:cBhvr>
                                      <p:tavLst>
                                        <p:tav tm="0">
                                          <p:val>
                                            <p:strVal val="0-#ppt_w/2"/>
                                          </p:val>
                                        </p:tav>
                                        <p:tav tm="100000">
                                          <p:val>
                                            <p:strVal val="#ppt_x"/>
                                          </p:val>
                                        </p:tav>
                                      </p:tavLst>
                                    </p:anim>
                                    <p:anim calcmode="lin" valueType="num">
                                      <p:cBhvr additive="base">
                                        <p:cTn dur="500" fill="hold" id="61"/>
                                        <p:tgtEl>
                                          <p:spTgt spid="52"/>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5500"/>
                            </p:stCondLst>
                            <p:childTnLst>
                              <p:par>
                                <p:cTn fill="hold" id="63" nodeType="afterEffect" presetClass="entr" presetID="2" presetSubtype="8">
                                  <p:stCondLst>
                                    <p:cond delay="0"/>
                                  </p:stCondLst>
                                  <p:childTnLst>
                                    <p:set>
                                      <p:cBhvr>
                                        <p:cTn dur="1" fill="hold" id="64">
                                          <p:stCondLst>
                                            <p:cond delay="0"/>
                                          </p:stCondLst>
                                        </p:cTn>
                                        <p:tgtEl>
                                          <p:spTgt spid="59"/>
                                        </p:tgtEl>
                                        <p:attrNameLst>
                                          <p:attrName>style.visibility</p:attrName>
                                        </p:attrNameLst>
                                      </p:cBhvr>
                                      <p:to>
                                        <p:strVal val="visible"/>
                                      </p:to>
                                    </p:set>
                                    <p:anim calcmode="lin" valueType="num">
                                      <p:cBhvr additive="base">
                                        <p:cTn dur="500" fill="hold" id="65"/>
                                        <p:tgtEl>
                                          <p:spTgt spid="59"/>
                                        </p:tgtEl>
                                        <p:attrNameLst>
                                          <p:attrName>ppt_x</p:attrName>
                                        </p:attrNameLst>
                                      </p:cBhvr>
                                      <p:tavLst>
                                        <p:tav tm="0">
                                          <p:val>
                                            <p:strVal val="0-#ppt_w/2"/>
                                          </p:val>
                                        </p:tav>
                                        <p:tav tm="100000">
                                          <p:val>
                                            <p:strVal val="#ppt_x"/>
                                          </p:val>
                                        </p:tav>
                                      </p:tavLst>
                                    </p:anim>
                                    <p:anim calcmode="lin" valueType="num">
                                      <p:cBhvr additive="base">
                                        <p:cTn dur="500" fill="hold" id="66"/>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5"/>
      <p:bldP grpId="0" spid="106"/>
      <p:bldP grpId="0" spid="107"/>
    </p:bldLst>
  </p:timing>
</p:sld>
</file>

<file path=ppt/slides/slide8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46F022D8-9F9E-4859-987B-7BAB377221CB}"/>
              </a:ext>
            </a:extLst>
          </p:cNvPr>
          <p:cNvSpPr txBox="1"/>
          <p:nvPr/>
        </p:nvSpPr>
        <p:spPr>
          <a:xfrm>
            <a:off x="1212198" y="1118134"/>
            <a:ext cx="9767604" cy="14081759"/>
          </a:xfrm>
          <a:prstGeom prst="rect">
            <a:avLst/>
          </a:prstGeom>
          <a:noFill/>
        </p:spPr>
        <p:txBody>
          <a:bodyPr rtlCol="0" wrap="square">
            <a:spAutoFit/>
          </a:bodyPr>
          <a:lstStyle/>
          <a:p>
            <a:pPr algn="ctr">
              <a:lnSpc>
                <a:spcPct val="150000"/>
              </a:lnSpc>
            </a:pPr>
            <a:r>
              <a:rPr altLang="en-US" lang="zh-CN" sz="3600">
                <a:solidFill>
                  <a:srgbClr val="C00000"/>
                </a:solidFill>
                <a:latin charset="-122" panose="020b0804020202020204" pitchFamily="34" typeface="汉仪雅酷黑 75W"/>
                <a:ea charset="-122" panose="020b0804020202020204" pitchFamily="34" typeface="汉仪雅酷黑 75W"/>
                <a:cs typeface="+mn-ea"/>
                <a:sym typeface="+mn-lt"/>
              </a:rPr>
              <a:t>版权声明</a:t>
            </a:r>
          </a:p>
          <a:p>
            <a:pPr algn="ctr">
              <a:lnSpc>
                <a:spcPct val="150000"/>
              </a:lnSpc>
            </a:pPr>
            <a:endParaRPr altLang="en-US" lang="zh-CN" sz="3600">
              <a:solidFill>
                <a:srgbClr val="C00000"/>
              </a:solidFill>
              <a:latin charset="-122" panose="020b0804020202020204" pitchFamily="34" typeface="汉仪雅酷黑 75W"/>
              <a:ea charset="-122" panose="020b0804020202020204" pitchFamily="34" typeface="汉仪雅酷黑 75W"/>
              <a:cs typeface="+mn-ea"/>
              <a:sym typeface="+mn-lt"/>
            </a:endParaRPr>
          </a:p>
          <a:p>
            <a:pPr algn="ctr">
              <a:lnSpc>
                <a:spcPct val="150000"/>
              </a:lnSpc>
            </a:pPr>
            <a:r>
              <a:rPr altLang="en-US" lang="zh-CN" sz="3600">
                <a:solidFill>
                  <a:srgbClr val="C00000"/>
                </a:solidFill>
                <a:latin charset="-122" panose="020b0804020202020204" pitchFamily="34" typeface="汉仪雅酷黑 75W"/>
                <a:ea charset="-122" panose="020b0804020202020204" pitchFamily="34" typeface="汉仪雅酷黑 75W"/>
                <a:cs typeface="+mn-ea"/>
                <a:sym typeface="+mn-lt"/>
              </a:rPr>
              <a:t>感谢您下载平台上提供的PPT作品，为了您和熊猫办公以及原创作者的利益，请勿复制、传播、销售，否则将承担法律责任！熊猫办公将对作品进行维权，按照传播下载次数进行十倍的索取赔偿！</a:t>
            </a:r>
          </a:p>
          <a:p>
            <a:pPr algn="ctr">
              <a:lnSpc>
                <a:spcPct val="150000"/>
              </a:lnSpc>
            </a:pPr>
            <a:endParaRPr altLang="en-US" lang="zh-CN" sz="3600">
              <a:solidFill>
                <a:srgbClr val="C00000"/>
              </a:solidFill>
              <a:latin charset="-122" panose="020b0804020202020204" pitchFamily="34" typeface="汉仪雅酷黑 75W"/>
              <a:ea charset="-122" panose="020b0804020202020204" pitchFamily="34" typeface="汉仪雅酷黑 75W"/>
              <a:cs typeface="+mn-ea"/>
              <a:sym typeface="+mn-lt"/>
            </a:endParaRPr>
          </a:p>
          <a:p>
            <a:pPr algn="ctr">
              <a:lnSpc>
                <a:spcPct val="150000"/>
              </a:lnSpc>
            </a:pPr>
            <a:r>
              <a:rPr altLang="en-US" lang="zh-CN" sz="3600">
                <a:solidFill>
                  <a:srgbClr val="C00000"/>
                </a:solidFill>
                <a:latin charset="-122" panose="020b0804020202020204" pitchFamily="34" typeface="汉仪雅酷黑 75W"/>
                <a:ea charset="-122" panose="020b0804020202020204" pitchFamily="34" typeface="汉仪雅酷黑 75W"/>
                <a:cs typeface="+mn-ea"/>
                <a:sym typeface="+mn-lt"/>
              </a:rPr>
              <a:t>1.在熊猫办公出售的PPT模板是免版税类（RF：Royalty-Free）正版受《中国人民共和国著作法》和《世界版权公约》的保护，作品的所有权、版权和著作权归熊猫办公所有，您下载的是PPT模板素材的使用权。</a:t>
            </a:r>
          </a:p>
          <a:p>
            <a:pPr algn="ctr">
              <a:lnSpc>
                <a:spcPct val="150000"/>
              </a:lnSpc>
            </a:pPr>
            <a:r>
              <a:rPr altLang="en-US" lang="zh-CN" sz="3600">
                <a:solidFill>
                  <a:srgbClr val="C00000"/>
                </a:solidFill>
                <a:latin charset="-122" panose="020b0804020202020204" pitchFamily="34" typeface="汉仪雅酷黑 75W"/>
                <a:ea charset="-122" panose="020b0804020202020204" pitchFamily="34" typeface="汉仪雅酷黑 75W"/>
                <a:cs typeface="+mn-ea"/>
                <a:sym typeface="+mn-lt"/>
              </a:rPr>
              <a:t>2.不得将熊猫办公的PPT模板、PPT素材，本身用于再出售，或者出租、出借、转让、分销、发布或者作为礼物供他人使用，不得转授权、出卖、转让本协议或者本协议中的权利。</a:t>
            </a:r>
          </a:p>
        </p:txBody>
      </p:sp>
      <p:sp>
        <p:nvSpPr>
          <p:cNvPr id="4" name="文本框 3">
            <a:hlinkClick r:id="rId2"/>
            <a:extLst>
              <a:ext uri="{FF2B5EF4-FFF2-40B4-BE49-F238E27FC236}">
                <a16:creationId xmlns:a16="http://schemas.microsoft.com/office/drawing/2014/main" id="{5F5D5364-E311-458F-8B4D-E28C645F3549}"/>
              </a:ext>
            </a:extLst>
          </p:cNvPr>
          <p:cNvSpPr txBox="1"/>
          <p:nvPr/>
        </p:nvSpPr>
        <p:spPr>
          <a:xfrm>
            <a:off x="1212198" y="5474672"/>
            <a:ext cx="7594277" cy="304800"/>
          </a:xfrm>
          <a:prstGeom prst="rect">
            <a:avLst/>
          </a:prstGeom>
          <a:noFill/>
          <a:ln>
            <a:noFill/>
          </a:ln>
        </p:spPr>
        <p:style>
          <a:lnRef idx="0">
            <a:scrgbClr b="0" g="0" r="0"/>
          </a:lnRef>
          <a:fillRef idx="0">
            <a:scrgbClr b="0" g="0" r="0"/>
          </a:fillRef>
          <a:effectRef idx="0">
            <a:scrgbClr b="0" g="0" r="0"/>
          </a:effectRef>
          <a:fontRef idx="minor">
            <a:schemeClr val="dk1"/>
          </a:fontRef>
        </p:style>
        <p:txBody>
          <a:bodyPr rtlCol="0" wrap="square">
            <a:spAutoFit/>
          </a:bodyPr>
          <a:lstStyle/>
          <a:p>
            <a:pPr algn="just"/>
            <a:r>
              <a:rPr altLang="en-US" lang="zh-CN" sz="1400">
                <a:solidFill>
                  <a:srgbClr val="C00000"/>
                </a:solidFill>
                <a:latin charset="-122" panose="020b0804020202020204" pitchFamily="34" typeface="汉仪雅酷黑 75W"/>
                <a:ea charset="-122" panose="020b0804020202020204" pitchFamily="34" typeface="汉仪雅酷黑 75W"/>
                <a:cs typeface="+mn-ea"/>
                <a:sym typeface="+mn-lt"/>
              </a:rPr>
              <a:t>更多精品PPT模板：http://www.tukuppt.com/ppt/</a:t>
            </a:r>
          </a:p>
        </p:txBody>
      </p:sp>
      <p:grpSp>
        <p:nvGrpSpPr>
          <p:cNvPr id="5" name="组合 4">
            <a:extLst>
              <a:ext uri="{FF2B5EF4-FFF2-40B4-BE49-F238E27FC236}">
                <a16:creationId xmlns:a16="http://schemas.microsoft.com/office/drawing/2014/main" id="{7A439D3B-929F-414A-A991-788D69D86B96}"/>
              </a:ext>
            </a:extLst>
          </p:cNvPr>
          <p:cNvGrpSpPr/>
          <p:nvPr/>
        </p:nvGrpSpPr>
        <p:grpSpPr>
          <a:xfrm>
            <a:off x="9560104" y="5298455"/>
            <a:ext cx="1419698" cy="342900"/>
            <a:chOff x="8158550" y="5010841"/>
            <a:chExt cx="1364139" cy="342900"/>
          </a:xfrm>
          <a:noFill/>
          <a:effectLst/>
        </p:grpSpPr>
        <p:sp>
          <p:nvSpPr>
            <p:cNvPr id="6" name="矩形: 圆角 5">
              <a:extLst>
                <a:ext uri="{FF2B5EF4-FFF2-40B4-BE49-F238E27FC236}">
                  <a16:creationId xmlns:a16="http://schemas.microsoft.com/office/drawing/2014/main" id="{4F2CDEE0-8233-4CBA-BE84-760231978F2A}"/>
                </a:ext>
              </a:extLst>
            </p:cNvPr>
            <p:cNvSpPr/>
            <p:nvPr/>
          </p:nvSpPr>
          <p:spPr>
            <a:xfrm>
              <a:off x="8158550" y="5010841"/>
              <a:ext cx="1336431" cy="342900"/>
            </a:xfrm>
            <a:prstGeom prst="roundRect">
              <a:avLst/>
            </a:prstGeom>
            <a:grpFill/>
            <a:ln>
              <a:noFill/>
            </a:ln>
            <a:effectLst>
              <a:reflection algn="bl" blurRad="6350" dir="5400000" endA="300" endPos="35000" rotWithShape="0" stA="52000" sy="-100000"/>
            </a:effectLst>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just"/>
              <a:endParaRPr altLang="en-US" lang="zh-CN" sz="1400">
                <a:solidFill>
                  <a:srgbClr val="C00000"/>
                </a:solidFill>
                <a:highlight>
                  <a:srgbClr val="FFFF00"/>
                </a:highlight>
                <a:latin charset="-122" panose="020b0804020202020204" pitchFamily="34" typeface="汉仪雅酷黑 75W"/>
                <a:ea charset="-122" panose="020b0804020202020204" pitchFamily="34" typeface="汉仪雅酷黑 75W"/>
                <a:cs typeface="+mn-ea"/>
                <a:sym typeface="+mn-lt"/>
              </a:endParaRPr>
            </a:p>
          </p:txBody>
        </p:sp>
        <p:sp>
          <p:nvSpPr>
            <p:cNvPr id="7" name="文本框 6">
              <a:extLst>
                <a:ext uri="{FF2B5EF4-FFF2-40B4-BE49-F238E27FC236}">
                  <a16:creationId xmlns:a16="http://schemas.microsoft.com/office/drawing/2014/main" id="{4231926F-9A19-440E-A582-2FE7E001ACEE}"/>
                </a:ext>
              </a:extLst>
            </p:cNvPr>
            <p:cNvSpPr txBox="1"/>
            <p:nvPr/>
          </p:nvSpPr>
          <p:spPr>
            <a:xfrm>
              <a:off x="8278622" y="5010841"/>
              <a:ext cx="1244068" cy="304800"/>
            </a:xfrm>
            <a:prstGeom prst="rect">
              <a:avLst/>
            </a:prstGeom>
            <a:grpFill/>
          </p:spPr>
          <p:txBody>
            <a:bodyPr rtlCol="0" wrap="square">
              <a:spAutoFit/>
            </a:bodyPr>
            <a:lstStyle/>
            <a:p>
              <a:r>
                <a:rPr altLang="en-US" lang="zh-CN" sz="1400">
                  <a:solidFill>
                    <a:srgbClr val="C00000"/>
                  </a:solidFill>
                  <a:latin charset="-122" panose="020b0804020202020204" pitchFamily="34" typeface="汉仪雅酷黑 75W"/>
                  <a:ea charset="-122" panose="020b0804020202020204" pitchFamily="34" typeface="汉仪雅酷黑 75W"/>
                  <a:cs typeface="+mn-ea"/>
                  <a:sym typeface="+mn-lt"/>
                  <a:hlinkClick r:id="rId2">
                    <a:extLst>
                      <a:ext uri="{A12FA001-AC4F-418D-AE19-62706E023703}">
                        <ahyp:hlinkClr xmlns:ahyp="http://schemas.microsoft.com/office/drawing/2018/hyperlinkcolor" val="tx"/>
                      </a:ext>
                    </a:extLst>
                  </a:hlinkClick>
                </a:rPr>
                <a:t>点击进入</a:t>
              </a:r>
            </a:p>
          </p:txBody>
        </p:sp>
      </p:grpSp>
    </p:spTree>
    <p:extLst>
      <p:ext uri="{BB962C8B-B14F-4D97-AF65-F5344CB8AC3E}">
        <p14:creationId val="142657101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
                                        </p:tgtEl>
                                        <p:attrNameLst>
                                          <p:attrName>style.visibility</p:attrName>
                                        </p:attrNameLst>
                                      </p:cBhvr>
                                      <p:to>
                                        <p:strVal val="visible"/>
                                      </p:to>
                                    </p:set>
                                    <p:animEffect filter="wipe(down)" transition="in">
                                      <p:cBhvr>
                                        <p:cTn dur="500" id="10"/>
                                        <p:tgtEl>
                                          <p:spTgt spid="4"/>
                                        </p:tgtEl>
                                      </p:cBhvr>
                                    </p:animEffect>
                                  </p:childTnLst>
                                </p:cTn>
                              </p:par>
                              <p:par>
                                <p:cTn fill="hold" id="11" nodeType="with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8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22BBD4FF-AE02-4FAC-8C51-818E1819B1EC}"/>
              </a:ext>
            </a:extLst>
          </p:cNvPr>
          <p:cNvPicPr>
            <a:picLocks noChangeAspect="1"/>
          </p:cNvPicPr>
          <p:nvPr/>
        </p:nvPicPr>
        <p:blipFill>
          <a:blip r:embed="rId3">
            <a:extLst>
              <a:ext uri="{28A0092B-C50C-407E-A947-70E740481C1C}">
                <a14:useLocalDpi val="0"/>
              </a:ext>
            </a:extLst>
          </a:blip>
          <a:srcRect t="65917"/>
          <a:stretch>
            <a:fillRect/>
          </a:stretch>
        </p:blipFill>
        <p:spPr>
          <a:xfrm>
            <a:off x="0" y="4780280"/>
            <a:ext cx="12192000" cy="2077720"/>
          </a:xfrm>
          <a:prstGeom prst="rect">
            <a:avLst/>
          </a:prstGeom>
        </p:spPr>
      </p:pic>
      <p:pic>
        <p:nvPicPr>
          <p:cNvPr id="16" name="图片 15">
            <a:extLst>
              <a:ext uri="{FF2B5EF4-FFF2-40B4-BE49-F238E27FC236}">
                <a16:creationId xmlns:a16="http://schemas.microsoft.com/office/drawing/2014/main" id="{D4B7DF74-C63A-4086-93A3-974D34766527}"/>
              </a:ext>
            </a:extLst>
          </p:cNvPr>
          <p:cNvPicPr>
            <a:picLocks noChangeAspect="1"/>
          </p:cNvPicPr>
          <p:nvPr/>
        </p:nvPicPr>
        <p:blipFill>
          <a:blip r:embed="rId4">
            <a:extLst>
              <a:ext uri="{28A0092B-C50C-407E-A947-70E740481C1C}">
                <a14:useLocalDpi val="0"/>
              </a:ext>
            </a:extLst>
          </a:blip>
          <a:stretch>
            <a:fillRect/>
          </a:stretch>
        </p:blipFill>
        <p:spPr>
          <a:xfrm>
            <a:off x="9789170" y="3387090"/>
            <a:ext cx="2402829" cy="3008627"/>
          </a:xfrm>
          <a:prstGeom prst="rect">
            <a:avLst/>
          </a:prstGeom>
        </p:spPr>
      </p:pic>
      <p:pic>
        <p:nvPicPr>
          <p:cNvPr id="12" name="图片 11">
            <a:extLst>
              <a:ext uri="{FF2B5EF4-FFF2-40B4-BE49-F238E27FC236}">
                <a16:creationId xmlns:a16="http://schemas.microsoft.com/office/drawing/2014/main" id="{A5EE0E5E-A8E8-4131-A65A-F0FC2D7F8B20}"/>
              </a:ext>
            </a:extLst>
          </p:cNvPr>
          <p:cNvPicPr>
            <a:picLocks noChangeAspect="1"/>
          </p:cNvPicPr>
          <p:nvPr/>
        </p:nvPicPr>
        <p:blipFill>
          <a:blip r:embed="rId5">
            <a:extLst>
              <a:ext uri="{28A0092B-C50C-407E-A947-70E740481C1C}">
                <a14:useLocalDpi val="0"/>
              </a:ext>
            </a:extLst>
          </a:blip>
          <a:srcRect r="28417" t="66090"/>
          <a:stretch>
            <a:fillRect/>
          </a:stretch>
        </p:blipFill>
        <p:spPr>
          <a:xfrm>
            <a:off x="121920" y="4534187"/>
            <a:ext cx="8727440" cy="1937806"/>
          </a:xfrm>
          <a:prstGeom prst="rect">
            <a:avLst/>
          </a:prstGeom>
        </p:spPr>
      </p:pic>
      <p:pic>
        <p:nvPicPr>
          <p:cNvPr id="10" name="图片 9">
            <a:extLst>
              <a:ext uri="{FF2B5EF4-FFF2-40B4-BE49-F238E27FC236}">
                <a16:creationId xmlns:a16="http://schemas.microsoft.com/office/drawing/2014/main" id="{6F0FAD48-89B5-4B4A-810E-44FA4B29733F}"/>
              </a:ext>
            </a:extLst>
          </p:cNvPr>
          <p:cNvPicPr>
            <a:picLocks noChangeAspect="1"/>
          </p:cNvPicPr>
          <p:nvPr/>
        </p:nvPicPr>
        <p:blipFill>
          <a:blip r:embed="rId6">
            <a:extLst>
              <a:ext uri="{28A0092B-C50C-407E-A947-70E740481C1C}">
                <a14:useLocalDpi val="0"/>
              </a:ext>
            </a:extLst>
          </a:blip>
          <a:stretch>
            <a:fillRect/>
          </a:stretch>
        </p:blipFill>
        <p:spPr>
          <a:xfrm>
            <a:off x="0" y="5652348"/>
            <a:ext cx="12192000" cy="1232990"/>
          </a:xfrm>
          <a:prstGeom prst="rect">
            <a:avLst/>
          </a:prstGeom>
        </p:spPr>
      </p:pic>
      <p:pic>
        <p:nvPicPr>
          <p:cNvPr id="14" name="图片 13">
            <a:extLst>
              <a:ext uri="{FF2B5EF4-FFF2-40B4-BE49-F238E27FC236}">
                <a16:creationId xmlns:a16="http://schemas.microsoft.com/office/drawing/2014/main" id="{021A72D2-43E9-499A-B1C6-A3FE7C1DDC87}"/>
              </a:ext>
            </a:extLst>
          </p:cNvPr>
          <p:cNvPicPr>
            <a:picLocks noChangeAspect="1"/>
          </p:cNvPicPr>
          <p:nvPr/>
        </p:nvPicPr>
        <p:blipFill>
          <a:blip r:embed="rId7">
            <a:extLst>
              <a:ext uri="{28A0092B-C50C-407E-A947-70E740481C1C}">
                <a14:useLocalDpi val="0"/>
              </a:ext>
            </a:extLst>
          </a:blip>
          <a:srcRect l="17981" r="9913" t="35744"/>
          <a:stretch>
            <a:fillRect/>
          </a:stretch>
        </p:blipFill>
        <p:spPr>
          <a:xfrm>
            <a:off x="7884160" y="5126453"/>
            <a:ext cx="3454400" cy="1786222"/>
          </a:xfrm>
          <a:prstGeom prst="rect">
            <a:avLst/>
          </a:prstGeom>
        </p:spPr>
      </p:pic>
      <p:pic>
        <p:nvPicPr>
          <p:cNvPr id="18" name="图片 17">
            <a:extLst>
              <a:ext uri="{FF2B5EF4-FFF2-40B4-BE49-F238E27FC236}">
                <a16:creationId xmlns:a16="http://schemas.microsoft.com/office/drawing/2014/main" id="{0FBD8A91-F542-4DA3-9C82-0B3E9E3AAF55}"/>
              </a:ext>
            </a:extLst>
          </p:cNvPr>
          <p:cNvPicPr>
            <a:picLocks noChangeAspect="1"/>
          </p:cNvPicPr>
          <p:nvPr/>
        </p:nvPicPr>
        <p:blipFill>
          <a:blip r:embed="rId8">
            <a:extLst>
              <a:ext uri="{28A0092B-C50C-407E-A947-70E740481C1C}">
                <a14:useLocalDpi val="0"/>
              </a:ext>
            </a:extLst>
          </a:blip>
          <a:stretch>
            <a:fillRect/>
          </a:stretch>
        </p:blipFill>
        <p:spPr>
          <a:xfrm>
            <a:off x="0" y="0"/>
            <a:ext cx="5403386" cy="1937805"/>
          </a:xfrm>
          <a:prstGeom prst="rect">
            <a:avLst/>
          </a:prstGeom>
        </p:spPr>
      </p:pic>
      <p:sp>
        <p:nvSpPr>
          <p:cNvPr id="42" name="Rectangle 4">
            <a:extLst>
              <a:ext uri="{FF2B5EF4-FFF2-40B4-BE49-F238E27FC236}">
                <a16:creationId xmlns:a16="http://schemas.microsoft.com/office/drawing/2014/main" id="{79B73935-AE97-4C1B-9502-91F491A31DE0}"/>
              </a:ext>
            </a:extLst>
          </p:cNvPr>
          <p:cNvSpPr txBox="1">
            <a:spLocks noChangeArrowheads="1"/>
          </p:cNvSpPr>
          <p:nvPr/>
        </p:nvSpPr>
        <p:spPr bwMode="auto">
          <a:xfrm>
            <a:off x="1274136" y="3475720"/>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——最完整解读2020年全国两会通过的中华人民共和国民法典——</a:t>
            </a:r>
          </a:p>
        </p:txBody>
      </p:sp>
      <p:pic>
        <p:nvPicPr>
          <p:cNvPr id="44" name="图片 43">
            <a:extLst>
              <a:ext uri="{FF2B5EF4-FFF2-40B4-BE49-F238E27FC236}">
                <a16:creationId xmlns:a16="http://schemas.microsoft.com/office/drawing/2014/main" id="{1FFDBA4D-B290-4DCC-A1B5-9FA66C79848C}"/>
              </a:ext>
            </a:extLst>
          </p:cNvPr>
          <p:cNvPicPr>
            <a:picLocks noChangeAspect="1"/>
          </p:cNvPicPr>
          <p:nvPr/>
        </p:nvPicPr>
        <p:blipFill>
          <a:blip r:embed="rId9">
            <a:extLst>
              <a:ext uri="{28A0092B-C50C-407E-A947-70E740481C1C}">
                <a14:useLocalDpi val="0"/>
              </a:ext>
            </a:extLst>
          </a:blip>
          <a:stretch>
            <a:fillRect/>
          </a:stretch>
        </p:blipFill>
        <p:spPr>
          <a:xfrm>
            <a:off x="5566300" y="662602"/>
            <a:ext cx="1059399" cy="1152841"/>
          </a:xfrm>
          <a:prstGeom prst="rect">
            <a:avLst/>
          </a:prstGeom>
        </p:spPr>
      </p:pic>
      <p:grpSp>
        <p:nvGrpSpPr>
          <p:cNvPr id="45" name="组合 44">
            <a:extLst>
              <a:ext uri="{FF2B5EF4-FFF2-40B4-BE49-F238E27FC236}">
                <a16:creationId xmlns:a16="http://schemas.microsoft.com/office/drawing/2014/main" id="{B631D8CA-0CD0-4AE0-9FBB-5545047C974D}"/>
              </a:ext>
            </a:extLst>
          </p:cNvPr>
          <p:cNvGrpSpPr/>
          <p:nvPr/>
        </p:nvGrpSpPr>
        <p:grpSpPr>
          <a:xfrm>
            <a:off x="630008" y="2221485"/>
            <a:ext cx="11150032" cy="1315560"/>
            <a:chOff x="817023" y="1948689"/>
            <a:chExt cx="11150032" cy="1315560"/>
          </a:xfrm>
        </p:grpSpPr>
        <p:sp>
          <p:nvSpPr>
            <p:cNvPr id="46" name="平行四边形 45">
              <a:extLst>
                <a:ext uri="{FF2B5EF4-FFF2-40B4-BE49-F238E27FC236}">
                  <a16:creationId xmlns:a16="http://schemas.microsoft.com/office/drawing/2014/main" id="{4AAEB8E4-5C54-4624-BBD1-2E37DAF24806}"/>
                </a:ext>
              </a:extLst>
            </p:cNvPr>
            <p:cNvSpPr/>
            <p:nvPr/>
          </p:nvSpPr>
          <p:spPr>
            <a:xfrm>
              <a:off x="5399646" y="1973280"/>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ts val="6500"/>
                </a:lnSpc>
                <a:spcBef>
                  <a:spcPct val="0"/>
                </a:spcBef>
                <a:spcAft>
                  <a:spcPct val="0"/>
                </a:spcAft>
                <a:buClrTx/>
                <a:buSzPct val="80000"/>
                <a:buFontTx/>
                <a:buNone/>
                <a:defRPr/>
              </a:pPr>
              <a:r>
                <a:rPr altLang="en-US" b="0" baseline="0" cap="none" i="0" kern="1200" kumimoji="0" lang="zh-CN" noProof="0" normalizeH="0" spc="0" strike="noStrike" sz="9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首</a:t>
              </a:r>
            </a:p>
          </p:txBody>
        </p:sp>
        <p:grpSp>
          <p:nvGrpSpPr>
            <p:cNvPr id="47" name="组合 46">
              <a:extLst>
                <a:ext uri="{FF2B5EF4-FFF2-40B4-BE49-F238E27FC236}">
                  <a16:creationId xmlns:a16="http://schemas.microsoft.com/office/drawing/2014/main" id="{8BBBB93A-90C7-4050-A289-9DDF93A70DD1}"/>
                </a:ext>
              </a:extLst>
            </p:cNvPr>
            <p:cNvGrpSpPr/>
            <p:nvPr/>
          </p:nvGrpSpPr>
          <p:grpSpPr>
            <a:xfrm>
              <a:off x="817023" y="1948689"/>
              <a:ext cx="11150032" cy="1315560"/>
              <a:chOff x="817023" y="1948689"/>
              <a:chExt cx="11150032" cy="1315560"/>
            </a:xfrm>
          </p:grpSpPr>
          <p:sp>
            <p:nvSpPr>
              <p:cNvPr id="48" name="平行四边形 47">
                <a:extLst>
                  <a:ext uri="{FF2B5EF4-FFF2-40B4-BE49-F238E27FC236}">
                    <a16:creationId xmlns:a16="http://schemas.microsoft.com/office/drawing/2014/main" id="{16738574-99F8-4AFB-A632-D186E69A79CD}"/>
                  </a:ext>
                </a:extLst>
              </p:cNvPr>
              <p:cNvSpPr/>
              <p:nvPr/>
            </p:nvSpPr>
            <p:spPr>
              <a:xfrm>
                <a:off x="817023" y="1973280"/>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ts val="6500"/>
                  </a:lnSpc>
                  <a:spcBef>
                    <a:spcPct val="0"/>
                  </a:spcBef>
                  <a:spcAft>
                    <a:spcPct val="0"/>
                  </a:spcAft>
                  <a:buClrTx/>
                  <a:buSzPct val="80000"/>
                  <a:buFontTx/>
                  <a:buNone/>
                  <a:defRPr/>
                </a:pPr>
                <a:r>
                  <a:rPr altLang="en-US" b="0" baseline="0" cap="none" i="0" kern="1200" kumimoji="0" lang="zh-CN" noProof="0" normalizeH="0" spc="0" strike="noStrike" sz="9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聚</a:t>
                </a:r>
              </a:p>
            </p:txBody>
          </p:sp>
          <p:grpSp>
            <p:nvGrpSpPr>
              <p:cNvPr id="49" name="组合 48">
                <a:extLst>
                  <a:ext uri="{FF2B5EF4-FFF2-40B4-BE49-F238E27FC236}">
                    <a16:creationId xmlns:a16="http://schemas.microsoft.com/office/drawing/2014/main" id="{1D785CFB-7B43-45A9-9C14-F9B2D4A83FF6}"/>
                  </a:ext>
                </a:extLst>
              </p:cNvPr>
              <p:cNvGrpSpPr/>
              <p:nvPr/>
            </p:nvGrpSpPr>
            <p:grpSpPr>
              <a:xfrm>
                <a:off x="1977774" y="1948689"/>
                <a:ext cx="9989281" cy="1315560"/>
                <a:chOff x="1977774" y="1948689"/>
                <a:chExt cx="9989281" cy="1315560"/>
              </a:xfrm>
            </p:grpSpPr>
            <p:sp>
              <p:nvSpPr>
                <p:cNvPr id="64" name="平行四边形 63">
                  <a:extLst>
                    <a:ext uri="{FF2B5EF4-FFF2-40B4-BE49-F238E27FC236}">
                      <a16:creationId xmlns:a16="http://schemas.microsoft.com/office/drawing/2014/main" id="{CC36474B-FB77-478E-8209-4FCFCA37A0A3}"/>
                    </a:ext>
                  </a:extLst>
                </p:cNvPr>
                <p:cNvSpPr/>
                <p:nvPr/>
              </p:nvSpPr>
              <p:spPr>
                <a:xfrm>
                  <a:off x="1977774" y="1948689"/>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焦</a:t>
                  </a:r>
                </a:p>
              </p:txBody>
            </p:sp>
            <p:sp>
              <p:nvSpPr>
                <p:cNvPr id="65" name="平行四边形 64">
                  <a:extLst>
                    <a:ext uri="{FF2B5EF4-FFF2-40B4-BE49-F238E27FC236}">
                      <a16:creationId xmlns:a16="http://schemas.microsoft.com/office/drawing/2014/main" id="{1526C417-EE99-4DA2-9FD3-BB4C566D6812}"/>
                    </a:ext>
                  </a:extLst>
                </p:cNvPr>
                <p:cNvSpPr/>
                <p:nvPr/>
              </p:nvSpPr>
              <p:spPr>
                <a:xfrm>
                  <a:off x="3091786" y="1955247"/>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中</a:t>
                  </a:r>
                </a:p>
              </p:txBody>
            </p:sp>
            <p:sp>
              <p:nvSpPr>
                <p:cNvPr id="66" name="平行四边形 65">
                  <a:extLst>
                    <a:ext uri="{FF2B5EF4-FFF2-40B4-BE49-F238E27FC236}">
                      <a16:creationId xmlns:a16="http://schemas.microsoft.com/office/drawing/2014/main" id="{1B3BBC38-AB18-49FF-B329-7BE90C6BF07D}"/>
                    </a:ext>
                  </a:extLst>
                </p:cNvPr>
                <p:cNvSpPr/>
                <p:nvPr/>
              </p:nvSpPr>
              <p:spPr>
                <a:xfrm>
                  <a:off x="4250697" y="1994313"/>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国</a:t>
                  </a:r>
                </a:p>
              </p:txBody>
            </p:sp>
            <p:sp>
              <p:nvSpPr>
                <p:cNvPr id="67" name="平行四边形 66">
                  <a:extLst>
                    <a:ext uri="{FF2B5EF4-FFF2-40B4-BE49-F238E27FC236}">
                      <a16:creationId xmlns:a16="http://schemas.microsoft.com/office/drawing/2014/main" id="{FF54D7D9-241A-4CFA-B156-EA90E067D94F}"/>
                    </a:ext>
                  </a:extLst>
                </p:cNvPr>
                <p:cNvSpPr/>
                <p:nvPr/>
              </p:nvSpPr>
              <p:spPr>
                <a:xfrm>
                  <a:off x="6570049" y="1994313"/>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ts val="6500"/>
                    </a:lnSpc>
                    <a:spcBef>
                      <a:spcPct val="0"/>
                    </a:spcBef>
                    <a:spcAft>
                      <a:spcPct val="0"/>
                    </a:spcAft>
                    <a:buClrTx/>
                    <a:buSzPct val="80000"/>
                    <a:buFontTx/>
                    <a:buNone/>
                    <a:defRPr/>
                  </a:pPr>
                  <a:r>
                    <a:rPr altLang="en-US" b="0" baseline="0" cap="none" i="0" kern="1200" kumimoji="0" lang="zh-CN" noProof="0" normalizeH="0" spc="0" strike="noStrike" sz="9200"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部</a:t>
                  </a:r>
                </a:p>
              </p:txBody>
            </p:sp>
            <p:sp>
              <p:nvSpPr>
                <p:cNvPr id="68" name="平行四边形 67">
                  <a:extLst>
                    <a:ext uri="{FF2B5EF4-FFF2-40B4-BE49-F238E27FC236}">
                      <a16:creationId xmlns:a16="http://schemas.microsoft.com/office/drawing/2014/main" id="{DBBC29A0-2FA3-46FA-8718-F200FAEEF084}"/>
                    </a:ext>
                  </a:extLst>
                </p:cNvPr>
                <p:cNvSpPr/>
                <p:nvPr/>
              </p:nvSpPr>
              <p:spPr>
                <a:xfrm>
                  <a:off x="7718998" y="1989710"/>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民</a:t>
                  </a:r>
                </a:p>
              </p:txBody>
            </p:sp>
            <p:sp>
              <p:nvSpPr>
                <p:cNvPr id="69" name="平行四边形 68">
                  <a:extLst>
                    <a:ext uri="{FF2B5EF4-FFF2-40B4-BE49-F238E27FC236}">
                      <a16:creationId xmlns:a16="http://schemas.microsoft.com/office/drawing/2014/main" id="{E7CBB901-FF59-45C4-B19F-FECA1201FD98}"/>
                    </a:ext>
                  </a:extLst>
                </p:cNvPr>
                <p:cNvSpPr/>
                <p:nvPr/>
              </p:nvSpPr>
              <p:spPr>
                <a:xfrm>
                  <a:off x="8930845" y="1968699"/>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法</a:t>
                  </a:r>
                </a:p>
              </p:txBody>
            </p:sp>
            <p:sp>
              <p:nvSpPr>
                <p:cNvPr id="70" name="平行四边形 69">
                  <a:extLst>
                    <a:ext uri="{FF2B5EF4-FFF2-40B4-BE49-F238E27FC236}">
                      <a16:creationId xmlns:a16="http://schemas.microsoft.com/office/drawing/2014/main" id="{A53613C2-1755-4E83-B928-2852683D9089}"/>
                    </a:ext>
                  </a:extLst>
                </p:cNvPr>
                <p:cNvSpPr/>
                <p:nvPr/>
              </p:nvSpPr>
              <p:spPr>
                <a:xfrm>
                  <a:off x="10089756" y="1968699"/>
                  <a:ext cx="1877299" cy="1269936"/>
                </a:xfrm>
                <a:prstGeom prst="parallelogram">
                  <a:avLst>
                    <a:gd fmla="val 52869"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lnSpc>
                      <a:spcPts val="6500"/>
                    </a:lnSpc>
                    <a:buSzPct val="80000"/>
                  </a:pPr>
                  <a:r>
                    <a:rPr altLang="en-US" lang="zh-CN" sz="9200">
                      <a:solidFill>
                        <a:srgbClr val="FF0000"/>
                      </a:solidFill>
                      <a:latin charset="-122" panose="020b0804020202020204" pitchFamily="34" typeface="汉仪雅酷黑 75W"/>
                      <a:ea charset="-122" panose="020b0804020202020204" pitchFamily="34" typeface="汉仪雅酷黑 75W"/>
                      <a:cs typeface="+mn-ea"/>
                      <a:sym typeface="+mn-lt"/>
                    </a:rPr>
                    <a:t>典</a:t>
                  </a:r>
                </a:p>
              </p:txBody>
            </p:sp>
          </p:grpSp>
        </p:grpSp>
      </p:grpSp>
      <p:sp>
        <p:nvSpPr>
          <p:cNvPr id="71" name="Rectangle 4">
            <a:extLst>
              <a:ext uri="{FF2B5EF4-FFF2-40B4-BE49-F238E27FC236}">
                <a16:creationId xmlns:a16="http://schemas.microsoft.com/office/drawing/2014/main" id="{CBFB5D90-5F85-4E7D-B7FA-89ABDAA5285C}"/>
              </a:ext>
            </a:extLst>
          </p:cNvPr>
          <p:cNvSpPr txBox="1">
            <a:spLocks noChangeArrowheads="1"/>
          </p:cNvSpPr>
          <p:nvPr/>
        </p:nvSpPr>
        <p:spPr bwMode="auto">
          <a:xfrm>
            <a:off x="1274136" y="4148180"/>
            <a:ext cx="9567254" cy="4663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u="none">
                <a:ln>
                  <a:noFill/>
                </a:ln>
                <a:solidFill>
                  <a:srgbClr val="FF0000"/>
                </a:solidFill>
                <a:uLnTx/>
                <a:uFillTx/>
                <a:latin charset="-122" panose="020b0804020202020204" pitchFamily="34" typeface="汉仪雅酷黑 75W"/>
                <a:ea charset="-122" panose="020b0804020202020204" pitchFamily="34" typeface="汉仪雅酷黑 75W"/>
                <a:cs typeface="+mn-ea"/>
                <a:sym typeface="+mn-lt"/>
              </a:rPr>
              <a:t>汇报人：优页PPT         汇报时间：20XX</a:t>
            </a:r>
          </a:p>
        </p:txBody>
      </p:sp>
      <p:pic>
        <p:nvPicPr>
          <p:cNvPr id="20" name="图片 19">
            <a:extLst>
              <a:ext uri="{FF2B5EF4-FFF2-40B4-BE49-F238E27FC236}">
                <a16:creationId xmlns:a16="http://schemas.microsoft.com/office/drawing/2014/main" id="{8E2138D2-7861-4F85-ABAD-D4868328DA6D}"/>
              </a:ext>
            </a:extLst>
          </p:cNvPr>
          <p:cNvPicPr>
            <a:picLocks noChangeAspect="1"/>
          </p:cNvPicPr>
          <p:nvPr/>
        </p:nvPicPr>
        <p:blipFill>
          <a:blip r:embed="rId10">
            <a:extLst>
              <a:ext uri="{28A0092B-C50C-407E-A947-70E740481C1C}">
                <a14:useLocalDpi val="0"/>
              </a:ext>
            </a:extLst>
          </a:blip>
          <a:stretch>
            <a:fillRect/>
          </a:stretch>
        </p:blipFill>
        <p:spPr>
          <a:xfrm flipH="1">
            <a:off x="8623086" y="307973"/>
            <a:ext cx="3121404" cy="1492250"/>
          </a:xfrm>
          <a:prstGeom prst="rect">
            <a:avLst/>
          </a:prstGeom>
        </p:spPr>
      </p:pic>
    </p:spTree>
    <p:extLst>
      <p:ext uri="{BB962C8B-B14F-4D97-AF65-F5344CB8AC3E}">
        <p14:creationId val="423812663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22" presetSubtype="4">
                                  <p:stCondLst>
                                    <p:cond delay="0"/>
                                  </p:stCondLst>
                                  <p:childTnLst>
                                    <p:set>
                                      <p:cBhvr>
                                        <p:cTn dur="1" fill="hold" id="30">
                                          <p:stCondLst>
                                            <p:cond delay="0"/>
                                          </p:stCondLst>
                                        </p:cTn>
                                        <p:tgtEl>
                                          <p:spTgt spid="16"/>
                                        </p:tgtEl>
                                        <p:attrNameLst>
                                          <p:attrName>style.visibility</p:attrName>
                                        </p:attrNameLst>
                                      </p:cBhvr>
                                      <p:to>
                                        <p:strVal val="visible"/>
                                      </p:to>
                                    </p:set>
                                    <p:animEffect filter="wipe(down)" transition="in">
                                      <p:cBhvr>
                                        <p:cTn dur="500" id="31"/>
                                        <p:tgtEl>
                                          <p:spTgt spid="16"/>
                                        </p:tgtEl>
                                      </p:cBhvr>
                                    </p:animEffect>
                                  </p:childTnLst>
                                </p:cTn>
                              </p:par>
                            </p:childTnLst>
                          </p:cTn>
                        </p:par>
                        <p:par>
                          <p:cTn fill="hold" id="32" nodeType="afterGroup">
                            <p:stCondLst>
                              <p:cond delay="4000"/>
                            </p:stCondLst>
                            <p:childTnLst>
                              <p:par>
                                <p:cTn fill="hold" id="33" nodeType="afterEffect" presetClass="entr" presetID="53" presetSubtype="0">
                                  <p:stCondLst>
                                    <p:cond delay="0"/>
                                  </p:stCondLst>
                                  <p:childTnLst>
                                    <p:set>
                                      <p:cBhvr>
                                        <p:cTn dur="1" fill="hold" id="34">
                                          <p:stCondLst>
                                            <p:cond delay="0"/>
                                          </p:stCondLst>
                                        </p:cTn>
                                        <p:tgtEl>
                                          <p:spTgt spid="44"/>
                                        </p:tgtEl>
                                        <p:attrNameLst>
                                          <p:attrName>style.visibility</p:attrName>
                                        </p:attrNameLst>
                                      </p:cBhvr>
                                      <p:to>
                                        <p:strVal val="visible"/>
                                      </p:to>
                                    </p:set>
                                    <p:anim calcmode="lin" valueType="num">
                                      <p:cBhvr>
                                        <p:cTn dur="500" fill="hold" id="35"/>
                                        <p:tgtEl>
                                          <p:spTgt spid="44"/>
                                        </p:tgtEl>
                                        <p:attrNameLst>
                                          <p:attrName>ppt_w</p:attrName>
                                        </p:attrNameLst>
                                      </p:cBhvr>
                                      <p:tavLst>
                                        <p:tav tm="0">
                                          <p:val>
                                            <p:fltVal val="0"/>
                                          </p:val>
                                        </p:tav>
                                        <p:tav tm="100000">
                                          <p:val>
                                            <p:strVal val="#ppt_w"/>
                                          </p:val>
                                        </p:tav>
                                      </p:tavLst>
                                    </p:anim>
                                    <p:anim calcmode="lin" valueType="num">
                                      <p:cBhvr>
                                        <p:cTn dur="500" fill="hold" id="36"/>
                                        <p:tgtEl>
                                          <p:spTgt spid="44"/>
                                        </p:tgtEl>
                                        <p:attrNameLst>
                                          <p:attrName>ppt_h</p:attrName>
                                        </p:attrNameLst>
                                      </p:cBhvr>
                                      <p:tavLst>
                                        <p:tav tm="0">
                                          <p:val>
                                            <p:fltVal val="0"/>
                                          </p:val>
                                        </p:tav>
                                        <p:tav tm="100000">
                                          <p:val>
                                            <p:strVal val="#ppt_h"/>
                                          </p:val>
                                        </p:tav>
                                      </p:tavLst>
                                    </p:anim>
                                    <p:animEffect filter="fade" transition="in">
                                      <p:cBhvr>
                                        <p:cTn dur="500" id="37"/>
                                        <p:tgtEl>
                                          <p:spTgt spid="44"/>
                                        </p:tgtEl>
                                      </p:cBhvr>
                                    </p:animEffect>
                                  </p:childTnLst>
                                </p:cTn>
                              </p:par>
                            </p:childTnLst>
                          </p:cTn>
                        </p:par>
                        <p:par>
                          <p:cTn fill="hold" id="38" nodeType="afterGroup">
                            <p:stCondLst>
                              <p:cond delay="4500"/>
                            </p:stCondLst>
                            <p:childTnLst>
                              <p:par>
                                <p:cTn fill="hold" id="39" nodeType="afterEffect" presetClass="entr" presetID="23" presetSubtype="528">
                                  <p:stCondLst>
                                    <p:cond delay="0"/>
                                  </p:stCondLst>
                                  <p:childTnLst>
                                    <p:set>
                                      <p:cBhvr>
                                        <p:cTn dur="1" fill="hold" id="40">
                                          <p:stCondLst>
                                            <p:cond delay="0"/>
                                          </p:stCondLst>
                                        </p:cTn>
                                        <p:tgtEl>
                                          <p:spTgt spid="45"/>
                                        </p:tgtEl>
                                        <p:attrNameLst>
                                          <p:attrName>style.visibility</p:attrName>
                                        </p:attrNameLst>
                                      </p:cBhvr>
                                      <p:to>
                                        <p:strVal val="visible"/>
                                      </p:to>
                                    </p:set>
                                    <p:anim calcmode="lin" valueType="num">
                                      <p:cBhvr>
                                        <p:cTn dur="500" fill="hold" id="41"/>
                                        <p:tgtEl>
                                          <p:spTgt spid="45"/>
                                        </p:tgtEl>
                                        <p:attrNameLst>
                                          <p:attrName>ppt_w</p:attrName>
                                        </p:attrNameLst>
                                      </p:cBhvr>
                                      <p:tavLst>
                                        <p:tav tm="0">
                                          <p:val>
                                            <p:fltVal val="0"/>
                                          </p:val>
                                        </p:tav>
                                        <p:tav tm="100000">
                                          <p:val>
                                            <p:strVal val="#ppt_w"/>
                                          </p:val>
                                        </p:tav>
                                      </p:tavLst>
                                    </p:anim>
                                    <p:anim calcmode="lin" valueType="num">
                                      <p:cBhvr>
                                        <p:cTn dur="500" fill="hold" id="42"/>
                                        <p:tgtEl>
                                          <p:spTgt spid="45"/>
                                        </p:tgtEl>
                                        <p:attrNameLst>
                                          <p:attrName>ppt_h</p:attrName>
                                        </p:attrNameLst>
                                      </p:cBhvr>
                                      <p:tavLst>
                                        <p:tav tm="0">
                                          <p:val>
                                            <p:fltVal val="0"/>
                                          </p:val>
                                        </p:tav>
                                        <p:tav tm="100000">
                                          <p:val>
                                            <p:strVal val="#ppt_h"/>
                                          </p:val>
                                        </p:tav>
                                      </p:tavLst>
                                    </p:anim>
                                    <p:anim calcmode="lin" valueType="num">
                                      <p:cBhvr>
                                        <p:cTn dur="500" fill="hold" id="43"/>
                                        <p:tgtEl>
                                          <p:spTgt spid="45"/>
                                        </p:tgtEl>
                                        <p:attrNameLst>
                                          <p:attrName>ppt_x</p:attrName>
                                        </p:attrNameLst>
                                      </p:cBhvr>
                                      <p:tavLst>
                                        <p:tav tm="0">
                                          <p:val>
                                            <p:fltVal val="0.5"/>
                                          </p:val>
                                        </p:tav>
                                        <p:tav tm="100000">
                                          <p:val>
                                            <p:strVal val="#ppt_x"/>
                                          </p:val>
                                        </p:tav>
                                      </p:tavLst>
                                    </p:anim>
                                    <p:anim calcmode="lin" valueType="num">
                                      <p:cBhvr>
                                        <p:cTn dur="500" fill="hold" id="44"/>
                                        <p:tgtEl>
                                          <p:spTgt spid="45"/>
                                        </p:tgtEl>
                                        <p:attrNameLst>
                                          <p:attrName>ppt_y</p:attrName>
                                        </p:attrNameLst>
                                      </p:cBhvr>
                                      <p:tavLst>
                                        <p:tav tm="0">
                                          <p:val>
                                            <p:fltVal val="0.5"/>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16" presetSubtype="37">
                                  <p:stCondLst>
                                    <p:cond delay="0"/>
                                  </p:stCondLst>
                                  <p:childTnLst>
                                    <p:set>
                                      <p:cBhvr>
                                        <p:cTn dur="1" fill="hold" id="47">
                                          <p:stCondLst>
                                            <p:cond delay="0"/>
                                          </p:stCondLst>
                                        </p:cTn>
                                        <p:tgtEl>
                                          <p:spTgt spid="42"/>
                                        </p:tgtEl>
                                        <p:attrNameLst>
                                          <p:attrName>style.visibility</p:attrName>
                                        </p:attrNameLst>
                                      </p:cBhvr>
                                      <p:to>
                                        <p:strVal val="visible"/>
                                      </p:to>
                                    </p:set>
                                    <p:animEffect filter="barn(outVertical)" transition="in">
                                      <p:cBhvr>
                                        <p:cTn dur="500" id="48"/>
                                        <p:tgtEl>
                                          <p:spTgt spid="42"/>
                                        </p:tgtEl>
                                      </p:cBhvr>
                                    </p:animEffect>
                                  </p:childTnLst>
                                </p:cTn>
                              </p:par>
                            </p:childTnLst>
                          </p:cTn>
                        </p:par>
                        <p:par>
                          <p:cTn fill="hold" id="49" nodeType="afterGroup">
                            <p:stCondLst>
                              <p:cond delay="5500"/>
                            </p:stCondLst>
                            <p:childTnLst>
                              <p:par>
                                <p:cTn fill="hold" grpId="0" id="50" nodeType="afterEffect" presetClass="entr" presetID="22" presetSubtype="4">
                                  <p:stCondLst>
                                    <p:cond delay="0"/>
                                  </p:stCondLst>
                                  <p:childTnLst>
                                    <p:set>
                                      <p:cBhvr>
                                        <p:cTn dur="1" fill="hold" id="51">
                                          <p:stCondLst>
                                            <p:cond delay="0"/>
                                          </p:stCondLst>
                                        </p:cTn>
                                        <p:tgtEl>
                                          <p:spTgt spid="71"/>
                                        </p:tgtEl>
                                        <p:attrNameLst>
                                          <p:attrName>style.visibility</p:attrName>
                                        </p:attrNameLst>
                                      </p:cBhvr>
                                      <p:to>
                                        <p:strVal val="visible"/>
                                      </p:to>
                                    </p:set>
                                    <p:animEffect filter="wipe(down)" transition="in">
                                      <p:cBhvr>
                                        <p:cTn dur="500" id="52"/>
                                        <p:tgtEl>
                                          <p:spTgt spid="71"/>
                                        </p:tgtEl>
                                      </p:cBhvr>
                                    </p:animEffect>
                                  </p:childTnLst>
                                </p:cTn>
                              </p:par>
                            </p:childTnLst>
                          </p:cTn>
                        </p:par>
                        <p:par>
                          <p:cTn fill="hold" id="53" nodeType="afterGroup">
                            <p:stCondLst>
                              <p:cond delay="6000"/>
                            </p:stCondLst>
                            <p:childTnLst>
                              <p:par>
                                <p:cTn fill="hold" id="54" nodeType="afterEffect" presetClass="entr" presetID="2" presetSubtype="6">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additive="base">
                                        <p:cTn dur="750" fill="hold" id="56"/>
                                        <p:tgtEl>
                                          <p:spTgt spid="20"/>
                                        </p:tgtEl>
                                        <p:attrNameLst>
                                          <p:attrName>ppt_x</p:attrName>
                                        </p:attrNameLst>
                                      </p:cBhvr>
                                      <p:tavLst>
                                        <p:tav tm="0">
                                          <p:val>
                                            <p:strVal val="1+#ppt_w/2"/>
                                          </p:val>
                                        </p:tav>
                                        <p:tav tm="100000">
                                          <p:val>
                                            <p:strVal val="#ppt_x"/>
                                          </p:val>
                                        </p:tav>
                                      </p:tavLst>
                                    </p:anim>
                                    <p:anim calcmode="lin" valueType="num">
                                      <p:cBhvr additive="base">
                                        <p:cTn dur="750" fill="hold" id="57"/>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7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65D419-B567-402F-8548-35F58F14ADA2}"/>
              </a:ext>
            </a:extLst>
          </p:cNvPr>
          <p:cNvSpPr/>
          <p:nvPr/>
        </p:nvSpPr>
        <p:spPr>
          <a:xfrm>
            <a:off x="1025780" y="475182"/>
            <a:ext cx="5513070"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cs typeface="+mn-ea"/>
                <a:sym typeface="+mn-lt"/>
              </a:rPr>
              <a:t>关于民法典的重要论述</a:t>
            </a:r>
          </a:p>
        </p:txBody>
      </p:sp>
      <p:grpSp>
        <p:nvGrpSpPr>
          <p:cNvPr id="26" name="组合 25">
            <a:extLst>
              <a:ext uri="{FF2B5EF4-FFF2-40B4-BE49-F238E27FC236}">
                <a16:creationId xmlns:a16="http://schemas.microsoft.com/office/drawing/2014/main" id="{DE93D028-76EF-4357-995A-815F3DB2F003}"/>
              </a:ext>
            </a:extLst>
          </p:cNvPr>
          <p:cNvGrpSpPr/>
          <p:nvPr/>
        </p:nvGrpSpPr>
        <p:grpSpPr>
          <a:xfrm>
            <a:off x="1001527" y="1785915"/>
            <a:ext cx="10153128" cy="859939"/>
            <a:chOff x="995960" y="1759253"/>
            <a:chExt cx="10153128" cy="1050931"/>
          </a:xfrm>
          <a:solidFill>
            <a:srgbClr val="C00000"/>
          </a:solidFill>
        </p:grpSpPr>
        <p:sp>
          <p:nvSpPr>
            <p:cNvPr id="27" name="矩形 26">
              <a:extLst>
                <a:ext uri="{FF2B5EF4-FFF2-40B4-BE49-F238E27FC236}">
                  <a16:creationId xmlns:a16="http://schemas.microsoft.com/office/drawing/2014/main" id="{C72B92A9-D109-46D2-94D6-629B8348587C}"/>
                </a:ext>
              </a:extLst>
            </p:cNvPr>
            <p:cNvSpPr/>
            <p:nvPr/>
          </p:nvSpPr>
          <p:spPr>
            <a:xfrm>
              <a:off x="995960" y="1759253"/>
              <a:ext cx="10153128" cy="1050931"/>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a:extLst>
                <a:ext uri="{FF2B5EF4-FFF2-40B4-BE49-F238E27FC236}">
                  <a16:creationId xmlns:a16="http://schemas.microsoft.com/office/drawing/2014/main" id="{3CEAB63A-4AAD-45DB-B4C1-3C7BAA0E8E3D}"/>
                </a:ext>
              </a:extLst>
            </p:cNvPr>
            <p:cNvSpPr txBox="1"/>
            <p:nvPr/>
          </p:nvSpPr>
          <p:spPr>
            <a:xfrm>
              <a:off x="1272890" y="1927391"/>
              <a:ext cx="9501680" cy="707742"/>
            </a:xfrm>
            <a:prstGeom prst="rect">
              <a:avLst/>
            </a:prstGeom>
            <a:grpFill/>
          </p:spPr>
          <p:txBody>
            <a:bodyPr rtlCol="0" wrap="square">
              <a:spAutoFit/>
            </a:bodyPr>
            <a:lstStyle/>
            <a:p>
              <a:pPr algn="dist" lvl="0">
                <a:defRPr/>
              </a:pPr>
              <a:r>
                <a:rPr altLang="en-US" lang="zh-CN" sz="3200">
                  <a:solidFill>
                    <a:schemeClr val="bg1"/>
                  </a:solidFill>
                  <a:cs typeface="+mn-ea"/>
                  <a:sym typeface="+mn-lt"/>
                </a:rPr>
                <a:t>立体布局民法典的全面实施</a:t>
              </a:r>
            </a:p>
          </p:txBody>
        </p:sp>
      </p:grpSp>
      <p:pic>
        <p:nvPicPr>
          <p:cNvPr id="33" name="图片 32">
            <a:extLst>
              <a:ext uri="{FF2B5EF4-FFF2-40B4-BE49-F238E27FC236}">
                <a16:creationId xmlns:a16="http://schemas.microsoft.com/office/drawing/2014/main" id="{3E7DF083-5072-4BD5-9EE9-CB3F5032F6E0}"/>
              </a:ext>
            </a:extLst>
          </p:cNvPr>
          <p:cNvPicPr>
            <a:picLocks noChangeAspect="1"/>
          </p:cNvPicPr>
          <p:nvPr/>
        </p:nvPicPr>
        <p:blipFill>
          <a:blip r:embed="rId2">
            <a:extLst>
              <a:ext uri="{28A0092B-C50C-407E-A947-70E740481C1C}">
                <a14:useLocalDpi val="0"/>
              </a:ext>
            </a:extLst>
          </a:blip>
          <a:stretch>
            <a:fillRect/>
          </a:stretch>
        </p:blipFill>
        <p:spPr>
          <a:xfrm>
            <a:off x="6967959" y="2223276"/>
            <a:ext cx="4894629" cy="4370510"/>
          </a:xfrm>
          <a:prstGeom prst="rect">
            <a:avLst/>
          </a:prstGeom>
        </p:spPr>
      </p:pic>
      <p:grpSp>
        <p:nvGrpSpPr>
          <p:cNvPr id="38" name="组合 37">
            <a:extLst>
              <a:ext uri="{FF2B5EF4-FFF2-40B4-BE49-F238E27FC236}">
                <a16:creationId xmlns:a16="http://schemas.microsoft.com/office/drawing/2014/main" id="{7E9C6B73-08BC-4EC1-A15C-1C14EC9DF50B}"/>
              </a:ext>
            </a:extLst>
          </p:cNvPr>
          <p:cNvGrpSpPr/>
          <p:nvPr/>
        </p:nvGrpSpPr>
        <p:grpSpPr>
          <a:xfrm>
            <a:off x="1001527" y="2932389"/>
            <a:ext cx="6746534" cy="3236122"/>
            <a:chOff x="791205" y="2439125"/>
            <a:chExt cx="4601886" cy="2825902"/>
          </a:xfrm>
        </p:grpSpPr>
        <p:grpSp>
          <p:nvGrpSpPr>
            <p:cNvPr id="39" name="组合 38">
              <a:extLst>
                <a:ext uri="{FF2B5EF4-FFF2-40B4-BE49-F238E27FC236}">
                  <a16:creationId xmlns:a16="http://schemas.microsoft.com/office/drawing/2014/main" id="{3E7FB41E-3C49-49B9-9928-2C0407250310}"/>
                </a:ext>
              </a:extLst>
            </p:cNvPr>
            <p:cNvGrpSpPr/>
            <p:nvPr/>
          </p:nvGrpSpPr>
          <p:grpSpPr>
            <a:xfrm>
              <a:off x="791205" y="2439125"/>
              <a:ext cx="4601886" cy="2825902"/>
              <a:chOff x="4661019" y="1097051"/>
              <a:chExt cx="2993973" cy="2155218"/>
            </a:xfrm>
          </p:grpSpPr>
          <p:sp>
            <p:nvSpPr>
              <p:cNvPr id="45" name="圆角矩形 36">
                <a:extLst>
                  <a:ext uri="{FF2B5EF4-FFF2-40B4-BE49-F238E27FC236}">
                    <a16:creationId xmlns:a16="http://schemas.microsoft.com/office/drawing/2014/main" id="{381469D4-3BF0-4B46-8CA8-638999F8A27A}"/>
                  </a:ext>
                </a:extLst>
              </p:cNvPr>
              <p:cNvSpPr/>
              <p:nvPr/>
            </p:nvSpPr>
            <p:spPr>
              <a:xfrm>
                <a:off x="4661019" y="1097051"/>
                <a:ext cx="2993973" cy="2155218"/>
              </a:xfrm>
              <a:prstGeom prst="roundRect">
                <a:avLst>
                  <a:gd fmla="val 2416" name="adj"/>
                </a:avLst>
              </a:prstGeom>
              <a:solidFill>
                <a:schemeClr val="bg1">
                  <a:alpha val="38824"/>
                </a:schemeClr>
              </a:solidFill>
              <a:ln algn="ctr" cap="flat" cmpd="sng" w="6350">
                <a:solidFill>
                  <a:sysClr lastClr="FFFFFF" val="window">
                    <a:lumMod val="65000"/>
                  </a:sysClr>
                </a:solidFill>
                <a:prstDash val="sysDot"/>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2286" u="none">
                  <a:ln>
                    <a:noFill/>
                  </a:ln>
                  <a:solidFill>
                    <a:prstClr val="white"/>
                  </a:solidFill>
                  <a:effectLst/>
                  <a:uLnTx/>
                  <a:uFillTx/>
                  <a:cs typeface="+mn-ea"/>
                  <a:sym typeface="+mn-lt"/>
                </a:endParaRPr>
              </a:p>
            </p:txBody>
          </p:sp>
          <p:sp>
            <p:nvSpPr>
              <p:cNvPr id="46" name="圆角矩形 36">
                <a:extLst>
                  <a:ext uri="{FF2B5EF4-FFF2-40B4-BE49-F238E27FC236}">
                    <a16:creationId xmlns:a16="http://schemas.microsoft.com/office/drawing/2014/main" id="{D4CB1F92-2980-41AA-995A-0719A53A1DC2}"/>
                  </a:ext>
                </a:extLst>
              </p:cNvPr>
              <p:cNvSpPr/>
              <p:nvPr/>
            </p:nvSpPr>
            <p:spPr>
              <a:xfrm>
                <a:off x="4696565" y="1182902"/>
                <a:ext cx="2919377" cy="1952632"/>
              </a:xfrm>
              <a:prstGeom prst="roundRect">
                <a:avLst>
                  <a:gd fmla="val 2416" name="adj"/>
                </a:avLst>
              </a:prstGeom>
              <a:noFill/>
              <a:ln algn="ctr" cap="flat" cmpd="sng" w="6350">
                <a:solidFill>
                  <a:schemeClr val="bg2">
                    <a:lumMod val="75000"/>
                  </a:schemeClr>
                </a:solidFill>
                <a:prstDash val="sysDot"/>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0" strike="noStrike" sz="2286" u="none">
                  <a:ln>
                    <a:noFill/>
                  </a:ln>
                  <a:solidFill>
                    <a:prstClr val="white"/>
                  </a:solidFill>
                  <a:effectLst/>
                  <a:uLnTx/>
                  <a:uFillTx/>
                  <a:cs typeface="+mn-ea"/>
                  <a:sym typeface="+mn-lt"/>
                </a:endParaRPr>
              </a:p>
            </p:txBody>
          </p:sp>
        </p:grpSp>
        <p:cxnSp>
          <p:nvCxnSpPr>
            <p:cNvPr id="40" name="直接连接符 39">
              <a:extLst>
                <a:ext uri="{FF2B5EF4-FFF2-40B4-BE49-F238E27FC236}">
                  <a16:creationId xmlns:a16="http://schemas.microsoft.com/office/drawing/2014/main" id="{A256621E-6E1B-4A99-A1EE-A266F87EA8BD}"/>
                </a:ext>
              </a:extLst>
            </p:cNvPr>
            <p:cNvCxnSpPr/>
            <p:nvPr/>
          </p:nvCxnSpPr>
          <p:spPr>
            <a:xfrm>
              <a:off x="969223" y="3086059"/>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3F5E105-3562-46F5-8EE6-11BC8BE54ADF}"/>
                </a:ext>
              </a:extLst>
            </p:cNvPr>
            <p:cNvCxnSpPr/>
            <p:nvPr/>
          </p:nvCxnSpPr>
          <p:spPr>
            <a:xfrm>
              <a:off x="969223" y="3563384"/>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5A14AA49-25A9-402E-80EE-28667551136E}"/>
                </a:ext>
              </a:extLst>
            </p:cNvPr>
            <p:cNvCxnSpPr/>
            <p:nvPr/>
          </p:nvCxnSpPr>
          <p:spPr>
            <a:xfrm>
              <a:off x="969223" y="39754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EA4DBF86-031C-4156-A4DF-4C17FCB4D147}"/>
                </a:ext>
              </a:extLst>
            </p:cNvPr>
            <p:cNvCxnSpPr/>
            <p:nvPr/>
          </p:nvCxnSpPr>
          <p:spPr>
            <a:xfrm>
              <a:off x="969223" y="4416300"/>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F7E2A3B-ACDC-4464-A406-194472D06C5D}"/>
                </a:ext>
              </a:extLst>
            </p:cNvPr>
            <p:cNvCxnSpPr/>
            <p:nvPr/>
          </p:nvCxnSpPr>
          <p:spPr>
            <a:xfrm>
              <a:off x="969223" y="48740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47" name="矩形 46">
            <a:extLst>
              <a:ext uri="{FF2B5EF4-FFF2-40B4-BE49-F238E27FC236}">
                <a16:creationId xmlns:a16="http://schemas.microsoft.com/office/drawing/2014/main" id="{8317DE2B-AFFA-434E-A71F-FA58412FDE63}"/>
              </a:ext>
            </a:extLst>
          </p:cNvPr>
          <p:cNvSpPr/>
          <p:nvPr/>
        </p:nvSpPr>
        <p:spPr>
          <a:xfrm>
            <a:off x="1254973" y="3211689"/>
            <a:ext cx="6231743" cy="2391568"/>
          </a:xfrm>
          <a:prstGeom prst="rect">
            <a:avLst/>
          </a:prstGeom>
        </p:spPr>
        <p:txBody>
          <a:bodyPr bIns="52784" lIns="105571" rIns="105571" tIns="52784" wrap="square">
            <a:spAutoFit/>
          </a:bodyPr>
          <a:lstStyle/>
          <a:p>
            <a:pPr algn="l" defTabSz="914400" eaLnBrk="1" fontAlgn="auto" hangingPunct="1" indent="0" latinLnBrk="0" lvl="0" marL="0" marR="0" rtl="0">
              <a:lnSpc>
                <a:spcPct val="150000"/>
              </a:lnSpc>
              <a:spcBef>
                <a:spcPct val="0"/>
              </a:spcBef>
              <a:spcAft>
                <a:spcPct val="0"/>
              </a:spcAft>
              <a:buClr>
                <a:srgbClr val="C00000"/>
              </a:buClr>
              <a:buSzTx/>
              <a:buFontTx/>
              <a:buNone/>
              <a:defRPr/>
            </a:pPr>
            <a:r>
              <a:rPr altLang="en-US" b="0" baseline="0" cap="none" i="0" kern="1200" kumimoji="0" lang="zh-CN" noProof="0" normalizeH="0" spc="0" strike="noStrike" sz="2000" u="none">
                <a:ln>
                  <a:noFill/>
                </a:ln>
                <a:solidFill>
                  <a:srgbClr val="44546A">
                    <a:lumMod val="50000"/>
                  </a:srgbClr>
                </a:solidFill>
                <a:effectLst/>
                <a:uLnTx/>
                <a:uFillTx/>
                <a:cs typeface="+mn-ea"/>
                <a:sym typeface="+mn-lt"/>
              </a:rPr>
              <a:t>有关国家机关要适应改革开放和社会主义现代化建设要求，加强同民法典相关联、相配套的法律法规制度建设，不断总结实践经验，修改完善相关法律法规和司法解释。要坚持问题导向，适应技术发展进步新需要，在新的实践基础上推动民法典不断完善和发展。</a:t>
            </a:r>
          </a:p>
        </p:txBody>
      </p:sp>
    </p:spTree>
    <p:extLst>
      <p:ext uri="{BB962C8B-B14F-4D97-AF65-F5344CB8AC3E}">
        <p14:creationId val="299516891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700" fill="hold" id="7"/>
                                        <p:tgtEl>
                                          <p:spTgt spid="26"/>
                                        </p:tgtEl>
                                        <p:attrNameLst>
                                          <p:attrName>ppt_w</p:attrName>
                                        </p:attrNameLst>
                                      </p:cBhvr>
                                      <p:tavLst>
                                        <p:tav tm="0">
                                          <p:val>
                                            <p:fltVal val="0"/>
                                          </p:val>
                                        </p:tav>
                                        <p:tav tm="100000">
                                          <p:val>
                                            <p:strVal val="#ppt_w"/>
                                          </p:val>
                                        </p:tav>
                                      </p:tavLst>
                                    </p:anim>
                                    <p:anim calcmode="lin" valueType="num">
                                      <p:cBhvr>
                                        <p:cTn dur="700" fill="hold" id="8"/>
                                        <p:tgtEl>
                                          <p:spTgt spid="26"/>
                                        </p:tgtEl>
                                        <p:attrNameLst>
                                          <p:attrName>ppt_h</p:attrName>
                                        </p:attrNameLst>
                                      </p:cBhvr>
                                      <p:tavLst>
                                        <p:tav tm="0">
                                          <p:val>
                                            <p:fltVal val="0"/>
                                          </p:val>
                                        </p:tav>
                                        <p:tav tm="100000">
                                          <p:val>
                                            <p:strVal val="#ppt_h"/>
                                          </p:val>
                                        </p:tav>
                                      </p:tavLst>
                                    </p:anim>
                                    <p:animEffect filter="fade" transition="in">
                                      <p:cBhvr>
                                        <p:cTn dur="700" id="9"/>
                                        <p:tgtEl>
                                          <p:spTgt spid="26"/>
                                        </p:tgtEl>
                                      </p:cBhvr>
                                    </p:animEffect>
                                  </p:childTnLst>
                                </p:cTn>
                              </p:par>
                            </p:childTnLst>
                          </p:cTn>
                        </p:par>
                        <p:par>
                          <p:cTn fill="hold" id="10" nodeType="afterGroup">
                            <p:stCondLst>
                              <p:cond delay="700"/>
                            </p:stCondLst>
                            <p:childTnLst>
                              <p:par>
                                <p:cTn fill="hold" id="11" nodeType="afterEffect" presetClass="entr" presetID="42" presetSubtype="0">
                                  <p:stCondLst>
                                    <p:cond delay="0"/>
                                  </p:stCondLst>
                                  <p:childTnLst>
                                    <p:set>
                                      <p:cBhvr>
                                        <p:cTn dur="1" fill="hold" id="12">
                                          <p:stCondLst>
                                            <p:cond delay="0"/>
                                          </p:stCondLst>
                                        </p:cTn>
                                        <p:tgtEl>
                                          <p:spTgt spid="33"/>
                                        </p:tgtEl>
                                        <p:attrNameLst>
                                          <p:attrName>style.visibility</p:attrName>
                                        </p:attrNameLst>
                                      </p:cBhvr>
                                      <p:to>
                                        <p:strVal val="visible"/>
                                      </p:to>
                                    </p:set>
                                    <p:animEffect filter="fade" transition="in">
                                      <p:cBhvr>
                                        <p:cTn dur="1000" id="13"/>
                                        <p:tgtEl>
                                          <p:spTgt spid="33"/>
                                        </p:tgtEl>
                                      </p:cBhvr>
                                    </p:animEffect>
                                    <p:anim calcmode="lin" valueType="num">
                                      <p:cBhvr>
                                        <p:cTn dur="1000" fill="hold" id="14"/>
                                        <p:tgtEl>
                                          <p:spTgt spid="33"/>
                                        </p:tgtEl>
                                        <p:attrNameLst>
                                          <p:attrName>ppt_x</p:attrName>
                                        </p:attrNameLst>
                                      </p:cBhvr>
                                      <p:tavLst>
                                        <p:tav tm="0">
                                          <p:val>
                                            <p:strVal val="#ppt_x"/>
                                          </p:val>
                                        </p:tav>
                                        <p:tav tm="100000">
                                          <p:val>
                                            <p:strVal val="#ppt_x"/>
                                          </p:val>
                                        </p:tav>
                                      </p:tavLst>
                                    </p:anim>
                                    <p:anim calcmode="lin" valueType="num">
                                      <p:cBhvr>
                                        <p:cTn dur="1000" fill="hold" id="15"/>
                                        <p:tgtEl>
                                          <p:spTgt spid="3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00"/>
                            </p:stCondLst>
                            <p:childTnLst>
                              <p:par>
                                <p:cTn fill="hold" id="17" nodeType="afterEffect" presetClass="entr" presetID="2" presetSubtype="2">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1+#ppt_w/2"/>
                                          </p:val>
                                        </p:tav>
                                        <p:tav tm="100000">
                                          <p:val>
                                            <p:strVal val="#ppt_x"/>
                                          </p:val>
                                        </p:tav>
                                      </p:tavLst>
                                    </p:anim>
                                    <p:anim calcmode="lin" valueType="num">
                                      <p:cBhvr additive="base">
                                        <p:cTn dur="500" fill="hold" id="20"/>
                                        <p:tgtEl>
                                          <p:spTgt spid="38"/>
                                        </p:tgtEl>
                                        <p:attrNameLst>
                                          <p:attrName>ppt_y</p:attrName>
                                        </p:attrNameLst>
                                      </p:cBhvr>
                                      <p:tavLst>
                                        <p:tav tm="0">
                                          <p:val>
                                            <p:strVal val="#ppt_y"/>
                                          </p:val>
                                        </p:tav>
                                        <p:tav tm="100000">
                                          <p:val>
                                            <p:strVal val="#ppt_y"/>
                                          </p:val>
                                        </p:tav>
                                      </p:tavLst>
                                    </p:anim>
                                  </p:childTnLst>
                                </p:cTn>
                              </p:par>
                              <p:par>
                                <p:cTn fill="hold" grpId="0" id="21" nodeType="withEffect" presetClass="entr" presetID="22" presetSubtype="1">
                                  <p:stCondLst>
                                    <p:cond delay="0"/>
                                  </p:stCondLst>
                                  <p:childTnLst>
                                    <p:set>
                                      <p:cBhvr>
                                        <p:cTn dur="1" fill="hold" id="22">
                                          <p:stCondLst>
                                            <p:cond delay="0"/>
                                          </p:stCondLst>
                                        </p:cTn>
                                        <p:tgtEl>
                                          <p:spTgt spid="47"/>
                                        </p:tgtEl>
                                        <p:attrNameLst>
                                          <p:attrName>style.visibility</p:attrName>
                                        </p:attrNameLst>
                                      </p:cBhvr>
                                      <p:to>
                                        <p:strVal val="visible"/>
                                      </p:to>
                                    </p:set>
                                    <p:animEffect filter="wipe(up)" transition="in">
                                      <p:cBhvr>
                                        <p:cTn dur="500" id="23"/>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4.1.3"/>
</p:tagLst>
</file>

<file path=ppt/tags/tag11.xml><?xml version="1.0" encoding="utf-8"?>
<p:tagLst xmlns:p="http://schemas.openxmlformats.org/presentationml/2006/main">
  <p:tag name="PA" val="v4.1.3"/>
</p:tagLst>
</file>

<file path=ppt/tags/tag12.xml><?xml version="1.0" encoding="utf-8"?>
<p:tagLst xmlns:p="http://schemas.openxmlformats.org/presentationml/2006/main">
  <p:tag name="PA" val="v4.1.3"/>
</p:tagLst>
</file>

<file path=ppt/tags/tag13.xml><?xml version="1.0" encoding="utf-8"?>
<p:tagLst xmlns:p="http://schemas.openxmlformats.org/presentationml/2006/main">
  <p:tag name="PA" val="v4.1.3"/>
</p:tagLst>
</file>

<file path=ppt/tags/tag14.xml><?xml version="1.0" encoding="utf-8"?>
<p:tagLst xmlns:p="http://schemas.openxmlformats.org/presentationml/2006/main">
  <p:tag name="PA" val="v4.1.3"/>
</p:tagLst>
</file>

<file path=ppt/tags/tag15.xml><?xml version="1.0" encoding="utf-8"?>
<p:tagLst xmlns:p="http://schemas.openxmlformats.org/presentationml/2006/main">
  <p:tag name="PA" val="v4.1.3"/>
</p:tagLst>
</file>

<file path=ppt/tags/tag16.xml><?xml version="1.0" encoding="utf-8"?>
<p:tagLst xmlns:p="http://schemas.openxmlformats.org/presentationml/2006/main">
  <p:tag name="PA" val="v4.1.3"/>
</p:tagLst>
</file>

<file path=ppt/tags/tag17.xml><?xml version="1.0" encoding="utf-8"?>
<p:tagLst xmlns:p="http://schemas.openxmlformats.org/presentationml/2006/main">
  <p:tag name="PA" val="v4.1.3"/>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4.1.3"/>
</p:tagLst>
</file>

<file path=ppt/tags/tag21.xml><?xml version="1.0" encoding="utf-8"?>
<p:tagLst xmlns:p="http://schemas.openxmlformats.org/presentationml/2006/main">
  <p:tag name="PA" val="v4.1.3"/>
</p:tagLst>
</file>

<file path=ppt/tags/tag22.xml><?xml version="1.0" encoding="utf-8"?>
<p:tagLst xmlns:p="http://schemas.openxmlformats.org/presentationml/2006/main">
  <p:tag name="PA" val="v4.1.3"/>
</p:tagLst>
</file>

<file path=ppt/tags/tag23.xml><?xml version="1.0" encoding="utf-8"?>
<p:tagLst xmlns:p="http://schemas.openxmlformats.org/presentationml/2006/main">
  <p:tag name="PA" val="v4.1.3"/>
</p:tagLst>
</file>

<file path=ppt/tags/tag24.xml><?xml version="1.0" encoding="utf-8"?>
<p:tagLst xmlns:p="http://schemas.openxmlformats.org/presentationml/2006/main">
  <p:tag name="PA" val="v4.1.3"/>
</p:tagLst>
</file>

<file path=ppt/tags/tag25.xml><?xml version="1.0" encoding="utf-8"?>
<p:tagLst xmlns:p="http://schemas.openxmlformats.org/presentationml/2006/main">
  <p:tag name="PA" val="v4.1.3"/>
</p:tagLst>
</file>

<file path=ppt/tags/tag26.xml><?xml version="1.0" encoding="utf-8"?>
<p:tagLst xmlns:p="http://schemas.openxmlformats.org/presentationml/2006/main">
  <p:tag name="PA" val="v4.1.3"/>
</p:tagLst>
</file>

<file path=ppt/tags/tag27.xml><?xml version="1.0" encoding="utf-8"?>
<p:tagLst xmlns:p="http://schemas.openxmlformats.org/presentationml/2006/main">
  <p:tag name="PA" val="v4.1.3"/>
</p:tagLst>
</file>

<file path=ppt/tags/tag28.xml><?xml version="1.0" encoding="utf-8"?>
<p:tagLst xmlns:p="http://schemas.openxmlformats.org/presentationml/2006/main">
  <p:tag name="PA" val="v4.1.3"/>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4.1.3"/>
</p:tagLst>
</file>

<file path=ppt/tags/tag31.xml><?xml version="1.0" encoding="utf-8"?>
<p:tagLst xmlns:p="http://schemas.openxmlformats.org/presentationml/2006/main">
  <p:tag name="PA" val="v4.1.3"/>
</p:tagLst>
</file>

<file path=ppt/tags/tag32.xml><?xml version="1.0" encoding="utf-8"?>
<p:tagLst xmlns:p="http://schemas.openxmlformats.org/presentationml/2006/main">
  <p:tag name="PA" val="v4.1.3"/>
</p:tagLst>
</file>

<file path=ppt/tags/tag33.xml><?xml version="1.0" encoding="utf-8"?>
<p:tagLst xmlns:p="http://schemas.openxmlformats.org/presentationml/2006/main">
  <p:tag name="PA" val="v4.1.3"/>
</p:tagLst>
</file>

<file path=ppt/tags/tag34.xml><?xml version="1.0" encoding="utf-8"?>
<p:tagLst xmlns:p="http://schemas.openxmlformats.org/presentationml/2006/main">
  <p:tag name="PA" val="v4.1.3"/>
</p:tagLst>
</file>

<file path=ppt/tags/tag35.xml><?xml version="1.0" encoding="utf-8"?>
<p:tagLst xmlns:p="http://schemas.openxmlformats.org/presentationml/2006/main">
  <p:tag name="PA" val="v4.1.3"/>
</p:tagLst>
</file>

<file path=ppt/tags/tag36.xml><?xml version="1.0" encoding="utf-8"?>
<p:tagLst xmlns:p="http://schemas.openxmlformats.org/presentationml/2006/main">
  <p:tag name="PA" val="v4.1.3"/>
</p:tagLst>
</file>

<file path=ppt/tags/tag37.xml><?xml version="1.0" encoding="utf-8"?>
<p:tagLst xmlns:p="http://schemas.openxmlformats.org/presentationml/2006/main">
  <p:tag name="PA" val="v4.1.3"/>
</p:tagLst>
</file>

<file path=ppt/tags/tag38.xml><?xml version="1.0" encoding="utf-8"?>
<p:tagLst xmlns:p="http://schemas.openxmlformats.org/presentationml/2006/main">
  <p:tag name="PA" val="v4.1.3"/>
</p:tagLst>
</file>

<file path=ppt/tags/tag39.xml><?xml version="1.0" encoding="utf-8"?>
<p:tagLst xmlns:p="http://schemas.openxmlformats.org/presentationml/2006/main">
  <p:tag name="PA" val="v4.1.3"/>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4.1.3"/>
</p:tagLst>
</file>

<file path=ppt/tags/tag41.xml><?xml version="1.0" encoding="utf-8"?>
<p:tagLst xmlns:p="http://schemas.openxmlformats.org/presentationml/2006/main">
  <p:tag name="PA" val="v4.1.3"/>
</p:tagLst>
</file>

<file path=ppt/tags/tag4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5.xml><?xml version="1.0" encoding="utf-8"?>
<p:tagLst xmlns:p="http://schemas.openxmlformats.org/presentationml/2006/main">
  <p:tag name="PA" val="v4.1.3"/>
</p:tagLst>
</file>

<file path=ppt/tags/tag6.xml><?xml version="1.0" encoding="utf-8"?>
<p:tagLst xmlns:p="http://schemas.openxmlformats.org/presentationml/2006/main">
  <p:tag name="PA" val="v4.1.3"/>
</p:tagLst>
</file>

<file path=ppt/tags/tag7.xml><?xml version="1.0" encoding="utf-8"?>
<p:tagLst xmlns:p="http://schemas.openxmlformats.org/presentationml/2006/main">
  <p:tag name="PA" val="v4.1.3"/>
</p:tagLst>
</file>

<file path=ppt/tags/tag8.xml><?xml version="1.0" encoding="utf-8"?>
<p:tagLst xmlns:p="http://schemas.openxmlformats.org/presentationml/2006/main">
  <p:tag name="PA" val="v4.1.3"/>
</p:tagLst>
</file>

<file path=ppt/tags/tag9.xml><?xml version="1.0" encoding="utf-8"?>
<p:tagLst xmlns:p="http://schemas.openxmlformats.org/presentationml/2006/main">
  <p:tag name="PA" val="v4.1.3"/>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ce3m4b">
      <a:majorFont>
        <a:latin typeface="Adobe Arabic" panose="020f0302020204030204"/>
        <a:ea typeface="微软雅黑"/>
        <a:cs typeface="Arial"/>
      </a:majorFont>
      <a:minorFont>
        <a:latin typeface="Adobe Arabic"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596</Paragraphs>
  <Slides>82</Slides>
  <Notes>15</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82</vt:i4>
      </vt:variant>
    </vt:vector>
  </HeadingPairs>
  <TitlesOfParts>
    <vt:vector baseType="lpstr" size="98">
      <vt:lpstr>Arial</vt:lpstr>
      <vt:lpstr>Adobe Arabic</vt:lpstr>
      <vt:lpstr>微软雅黑</vt:lpstr>
      <vt:lpstr>方正粗黑宋简体</vt:lpstr>
      <vt:lpstr>Calibri Light</vt:lpstr>
      <vt:lpstr>Calibri</vt:lpstr>
      <vt:lpstr>等线 Light</vt:lpstr>
      <vt:lpstr>等线</vt:lpstr>
      <vt:lpstr>仿宋_GB2312</vt:lpstr>
      <vt:lpstr>汉仪雅酷黑 75W</vt:lpstr>
      <vt:lpstr>思源黑体 CN Normal</vt:lpstr>
      <vt:lpstr>Open Sans</vt:lpstr>
      <vt:lpstr>冬青黑体简体中文 W3</vt:lpstr>
      <vt:lpstr>Wingdings</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2021-08-22T12:01:17Z</dcterms:created>
  <cp:lastPrinted>2021-08-22T12:01:17Z</cp:lastPrinted>
  <dcterms:modified xsi:type="dcterms:W3CDTF">2021-08-22T05:53:45Z</dcterms:modified>
  <cp:revision>1</cp:revision>
</cp:coreProperties>
</file>