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12192000" cy="6858000"/>
  <p:notesSz cx="6858000" cy="9144000"/>
  <p:embeddedFontLst>
    <p:embeddedFont>
      <p:font typeface="Meiryo" panose="020B0604030504040204" pitchFamily="34" charset="-128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Arial Unicode MS" panose="020B0604020202020204" pitchFamily="34" charset="-122"/>
      <p:regular r:id="rId24"/>
    </p:embeddedFont>
    <p:embeddedFont>
      <p:font typeface="迷你简汉真广标" panose="02010609000101010101" pitchFamily="49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6" autoAdjust="0"/>
    <p:restoredTop sz="99527" autoAdjust="0"/>
  </p:normalViewPr>
  <p:slideViewPr>
    <p:cSldViewPr showGuides="1">
      <p:cViewPr varScale="1">
        <p:scale>
          <a:sx n="88" d="100"/>
          <a:sy n="88" d="100"/>
        </p:scale>
        <p:origin x="312" y="96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fonts/font1.fntdata" Type="http://schemas.openxmlformats.org/officeDocument/2006/relationships/font"/><Relationship Id="rId19" Target="fonts/font2.fntdata" Type="http://schemas.openxmlformats.org/officeDocument/2006/relationships/font"/><Relationship Id="rId2" Target="slideMasters/slideMaster2.xml" Type="http://schemas.openxmlformats.org/officeDocument/2006/relationships/slideMaster"/><Relationship Id="rId20" Target="fonts/font3.fntdata" Type="http://schemas.openxmlformats.org/officeDocument/2006/relationships/font"/><Relationship Id="rId21" Target="fonts/font4.fntdata" Type="http://schemas.openxmlformats.org/officeDocument/2006/relationships/font"/><Relationship Id="rId22" Target="fonts/font5.fntdata" Type="http://schemas.openxmlformats.org/officeDocument/2006/relationships/font"/><Relationship Id="rId23" Target="fonts/font6.fntdata" Type="http://schemas.openxmlformats.org/officeDocument/2006/relationships/font"/><Relationship Id="rId24" Target="fonts/font7.fntdata" Type="http://schemas.openxmlformats.org/officeDocument/2006/relationships/font"/><Relationship Id="rId25" Target="fonts/font8.fntdata" Type="http://schemas.openxmlformats.org/officeDocument/2006/relationships/font"/><Relationship Id="rId26" Target="fonts/font9.fntdata" Type="http://schemas.openxmlformats.org/officeDocument/2006/relationships/font"/><Relationship Id="rId27" Target="fonts/font10.fntdata" Type="http://schemas.openxmlformats.org/officeDocument/2006/relationships/font"/><Relationship Id="rId28" Target="fonts/font11.fntdata" Type="http://schemas.openxmlformats.org/officeDocument/2006/relationships/font"/><Relationship Id="rId29" Target="fonts/font12.fntdata" Type="http://schemas.openxmlformats.org/officeDocument/2006/relationships/font"/><Relationship Id="rId3" Target="notesMasters/notesMaster1.xml" Type="http://schemas.openxmlformats.org/officeDocument/2006/relationships/notesMaster"/><Relationship Id="rId30" Target="fonts/font13.fntdata" Type="http://schemas.openxmlformats.org/officeDocument/2006/relationships/font"/><Relationship Id="rId31" Target="fonts/font14.fntdata" Type="http://schemas.openxmlformats.org/officeDocument/2006/relationships/font"/><Relationship Id="rId32" Target="fonts/font15.fntdata" Type="http://schemas.openxmlformats.org/officeDocument/2006/relationships/font"/><Relationship Id="rId33" Target="fonts/font16.fntdata" Type="http://schemas.openxmlformats.org/officeDocument/2006/relationships/font"/><Relationship Id="rId34" Target="fonts/font17.fntdata" Type="http://schemas.openxmlformats.org/officeDocument/2006/relationships/font"/><Relationship Id="rId35" Target="fonts/font18.fntdata" Type="http://schemas.openxmlformats.org/officeDocument/2006/relationships/font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2E99E-9B98-449D-ADEE-192E70DD4A26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93B2-3D02-4D04-8CEE-37D7F0D10A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013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160199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43942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4356395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9553385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833918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593698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160090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787815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574651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009658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293231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34413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2601485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832928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192436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009740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2335964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2932604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3578917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6912000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5774202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4916394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78997212"/>
      </p:ext>
    </p:extLst>
  </p:cSld>
  <p:clrMapOvr>
    <a:masterClrMapping/>
  </p:clrMapOvr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9E0EF-6DB7-4EBF-A982-3C9A07B8D164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5A35-9712-471B-8DBA-4CA02BFD2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91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1913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wmf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wmf" Type="http://schemas.openxmlformats.org/officeDocument/2006/relationships/image"/><Relationship Id="rId4" Target="../media/image18.wmf" Type="http://schemas.openxmlformats.org/officeDocument/2006/relationships/image"/><Relationship Id="rId5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w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07568" y="1052736"/>
            <a:ext cx="4524492" cy="2627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3792" y="1652309"/>
            <a:ext cx="24688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600" sz="5400">
                <a:solidFill>
                  <a:schemeClr val="bg1">
                    <a:lumMod val="95000"/>
                  </a:schemeClr>
                </a:solidFill>
                <a:latin charset="-122" pitchFamily="49" typeface="迷你简汉真广标"/>
                <a:ea charset="-122" pitchFamily="49" typeface="迷你简汉真广标"/>
              </a:rPr>
              <a:t>段秘书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9657" y="2692940"/>
            <a:ext cx="37642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600" sz="8800">
                <a:solidFill>
                  <a:schemeClr val="bg1">
                    <a:lumMod val="95000"/>
                  </a:schemeClr>
                </a:solidFill>
                <a:latin charset="-122" pitchFamily="49" typeface="迷你简汉真广标"/>
                <a:ea charset="-122" pitchFamily="49" typeface="迷你简汉真广标"/>
              </a:rPr>
              <a:t>工作法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7825" l="70492" r="16126" t="24508"/>
          <a:stretch>
            <a:fillRect/>
          </a:stretch>
        </p:blipFill>
        <p:spPr>
          <a:xfrm flipH="1">
            <a:off x="8040216" y="0"/>
            <a:ext cx="2627784" cy="6858000"/>
          </a:xfrm>
          <a:prstGeom prst="flowChartInputOutpu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3616" y="4006373"/>
            <a:ext cx="3561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600" sz="3200">
                <a:solidFill>
                  <a:schemeClr val="bg1">
                    <a:lumMod val="95000"/>
                  </a:schemeClr>
                </a:solidFill>
              </a:rPr>
              <a:t>行政内训第①课</a:t>
            </a:r>
          </a:p>
        </p:txBody>
      </p:sp>
      <p:sp>
        <p:nvSpPr>
          <p:cNvPr id="3" name="椭圆 2"/>
          <p:cNvSpPr/>
          <p:nvPr/>
        </p:nvSpPr>
        <p:spPr>
          <a:xfrm>
            <a:off x="5540698" y="2968173"/>
            <a:ext cx="212402" cy="21240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4257234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1509192" y="2009840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2639616" y="692697"/>
            <a:ext cx="3637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F8F200"/>
                </a:solidFill>
                <a:latin charset="-122" pitchFamily="2" typeface="方正综艺简体"/>
                <a:ea charset="-122" pitchFamily="2" typeface="方正综艺简体"/>
              </a:rPr>
              <a:t>八段秘书   定责任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655840" y="692697"/>
            <a:ext cx="0" cy="584775"/>
          </a:xfrm>
          <a:prstGeom prst="line">
            <a:avLst/>
          </a:prstGeom>
          <a:ln>
            <a:solidFill>
              <a:srgbClr val="F8F200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439481" y="476337"/>
            <a:ext cx="432718" cy="432718"/>
          </a:xfrm>
          <a:prstGeom prst="ellipse">
            <a:avLst/>
          </a:prstGeom>
          <a:solidFill>
            <a:srgbClr val="F8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8</a:t>
            </a:r>
          </a:p>
        </p:txBody>
      </p:sp>
      <p:sp>
        <p:nvSpPr>
          <p:cNvPr id="10" name="矩形 9"/>
          <p:cNvSpPr/>
          <p:nvPr/>
        </p:nvSpPr>
        <p:spPr>
          <a:xfrm>
            <a:off x="4151785" y="2932418"/>
            <a:ext cx="237626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rgbClr val="383838"/>
                </a:solidFill>
              </a:rPr>
              <a:t>将会议确定的任务，一 一落实到责任人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23642" l="67071" r="99627" t="805">
                        <a14:foregroundMark x1="71922" x2="71922" y1="18209" y2="18209"/>
                        <a14:foregroundMark x1="72201" x2="72201" y1="8149" y2="8149"/>
                        <a14:foregroundMark x1="70056" x2="70056" y1="9356" y2="9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6250" l="67772" t="1701"/>
          <a:stretch>
            <a:fillRect/>
          </a:stretch>
        </p:blipFill>
        <p:spPr>
          <a:xfrm>
            <a:off x="7247194" y="2060848"/>
            <a:ext cx="3230306" cy="2049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23992" y="4149080"/>
            <a:ext cx="446449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rgbClr val="383838"/>
                </a:solidFill>
              </a:rPr>
              <a:t>定期跟踪各项任务的完成情况，并及时向总经理汇报</a:t>
            </a:r>
          </a:p>
        </p:txBody>
      </p:sp>
      <p:sp>
        <p:nvSpPr>
          <p:cNvPr id="26" name="环形箭头 25"/>
          <p:cNvSpPr/>
          <p:nvPr/>
        </p:nvSpPr>
        <p:spPr>
          <a:xfrm rot="2767210">
            <a:off x="5439991" y="4832397"/>
            <a:ext cx="1700758" cy="1701018"/>
          </a:xfrm>
          <a:prstGeom prst="circularArrow">
            <a:avLst>
              <a:gd fmla="val 10980" name="adj1"/>
              <a:gd fmla="val 1142322" name="adj2"/>
              <a:gd fmla="val 4500000" name="adj3"/>
              <a:gd fmla="val 13892407" name="adj4"/>
              <a:gd fmla="val 12500" name="adj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9" name="组合 8"/>
          <p:cNvGrpSpPr/>
          <p:nvPr/>
        </p:nvGrpSpPr>
        <p:grpSpPr>
          <a:xfrm>
            <a:off x="5295375" y="2066581"/>
            <a:ext cx="1839676" cy="3103609"/>
            <a:chOff x="3771375" y="2066580"/>
            <a:chExt cx="1839676" cy="3103609"/>
          </a:xfrm>
        </p:grpSpPr>
        <p:sp>
          <p:nvSpPr>
            <p:cNvPr id="19" name="任意多边形 18"/>
            <p:cNvSpPr/>
            <p:nvPr/>
          </p:nvSpPr>
          <p:spPr>
            <a:xfrm>
              <a:off x="4297960" y="2103323"/>
              <a:ext cx="1086973" cy="543356"/>
            </a:xfrm>
            <a:custGeom>
              <a:gdLst>
                <a:gd fmla="*/ 0 w 1086973" name="connsiteX0"/>
                <a:gd fmla="*/ 0 h 543356" name="connsiteY0"/>
                <a:gd fmla="*/ 1086973 w 1086973" name="connsiteX1"/>
                <a:gd fmla="*/ 0 h 543356" name="connsiteY1"/>
                <a:gd fmla="*/ 1086973 w 1086973" name="connsiteX2"/>
                <a:gd fmla="*/ 543356 h 543356" name="connsiteY2"/>
                <a:gd fmla="*/ 0 w 1086973" name="connsiteX3"/>
                <a:gd fmla="*/ 543356 h 543356" name="connsiteY3"/>
                <a:gd fmla="*/ 0 w 1086973" name="connsiteX4"/>
                <a:gd fmla="*/ 0 h 54335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43356" w="1086973">
                  <a:moveTo>
                    <a:pt x="0" y="0"/>
                  </a:moveTo>
                  <a:lnTo>
                    <a:pt x="1086973" y="0"/>
                  </a:lnTo>
                  <a:lnTo>
                    <a:pt x="1086973" y="543356"/>
                  </a:lnTo>
                  <a:lnTo>
                    <a:pt x="0" y="5433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0" bIns="15875" lIns="15875" numCol="1" rIns="15875" spcCol="1270" spcFirstLastPara="0" tIns="15875" vert="horz" wrap="square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2500"/>
            </a:p>
          </p:txBody>
        </p:sp>
        <p:sp>
          <p:nvSpPr>
            <p:cNvPr id="18" name="环形箭头 17"/>
            <p:cNvSpPr/>
            <p:nvPr/>
          </p:nvSpPr>
          <p:spPr>
            <a:xfrm rot="170265">
              <a:off x="3910293" y="2066580"/>
              <a:ext cx="1700758" cy="1701018"/>
            </a:xfrm>
            <a:prstGeom prst="circularArrow">
              <a:avLst>
                <a:gd fmla="val 10980" name="adj1"/>
                <a:gd fmla="val 1142322" name="adj2"/>
                <a:gd fmla="val 4500000" name="adj3"/>
                <a:gd fmla="val 10800000" name="adj4"/>
                <a:gd fmla="val 12500" name="adj5"/>
              </a:avLst>
            </a:prstGeom>
            <a:solidFill>
              <a:srgbClr val="F8F2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形状 19"/>
            <p:cNvSpPr/>
            <p:nvPr/>
          </p:nvSpPr>
          <p:spPr>
            <a:xfrm rot="19218774">
              <a:off x="3771375" y="3469172"/>
              <a:ext cx="1700759" cy="1701017"/>
            </a:xfrm>
            <a:prstGeom prst="leftCircularArrow">
              <a:avLst>
                <a:gd fmla="val 10980" name="adj1"/>
                <a:gd fmla="val 1142322" name="adj2"/>
                <a:gd fmla="val 6300000" name="adj3"/>
                <a:gd fmla="val 18900000" name="adj4"/>
                <a:gd fmla="val 12500" name="adj5"/>
              </a:avLst>
            </a:prstGeom>
            <a:solidFill>
              <a:srgbClr val="F8F2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1972" l="85541" r="96082" t="257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7413" l="84384" r="2472" t="25838"/>
          <a:stretch>
            <a:fillRect/>
          </a:stretch>
        </p:blipFill>
        <p:spPr>
          <a:xfrm>
            <a:off x="2999657" y="2009840"/>
            <a:ext cx="1213377" cy="312916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2072" l="72295" r="84049" t="25654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7413" l="71241" r="15616" t="25838"/>
          <a:stretch>
            <a:fillRect/>
          </a:stretch>
        </p:blipFill>
        <p:spPr>
          <a:xfrm>
            <a:off x="1991545" y="2009840"/>
            <a:ext cx="1213377" cy="31291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75721" y="5421296"/>
            <a:ext cx="30149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rgbClr val="F8F200"/>
                </a:solidFill>
                <a:latin typeface="+mj-ea"/>
                <a:ea typeface="+mj-ea"/>
              </a:rPr>
              <a:t>向主管方向迈进…</a:t>
            </a:r>
          </a:p>
        </p:txBody>
      </p:sp>
    </p:spTree>
    <p:extLst>
      <p:ext uri="{BB962C8B-B14F-4D97-AF65-F5344CB8AC3E}">
        <p14:creationId val="390945073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3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4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4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4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7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5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5"/>
      <p:bldP grpId="0" spid="8"/>
      <p:bldP grpId="0" spid="10"/>
      <p:bldP grpId="0" spid="7"/>
      <p:bldP grpId="0" spid="2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1509192" y="2009840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rgbClr val="FFA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FFA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2639617" y="69269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FFA401"/>
                </a:solidFill>
                <a:latin charset="-122" pitchFamily="2" typeface="方正综艺简体"/>
                <a:ea charset="-122" pitchFamily="2" typeface="方正综艺简体"/>
              </a:rPr>
              <a:t>九段秘书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655840" y="692697"/>
            <a:ext cx="0" cy="584775"/>
          </a:xfrm>
          <a:prstGeom prst="line">
            <a:avLst/>
          </a:prstGeom>
          <a:ln>
            <a:solidFill>
              <a:srgbClr val="FFA401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427240" y="464096"/>
            <a:ext cx="457200" cy="457200"/>
          </a:xfrm>
          <a:prstGeom prst="ellipse">
            <a:avLst/>
          </a:prstGeom>
          <a:solidFill>
            <a:srgbClr val="FFA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9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24346" l="25280" r="42164" t="101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5033" l="23470" r="56697"/>
          <a:stretch>
            <a:fillRect/>
          </a:stretch>
        </p:blipFill>
        <p:spPr>
          <a:xfrm>
            <a:off x="2341476" y="2017249"/>
            <a:ext cx="2674404" cy="3121756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6096000" y="3116263"/>
            <a:ext cx="4572000" cy="1017587"/>
          </a:xfrm>
          <a:custGeom>
            <a:gdLst>
              <a:gd fmla="*/ 0 w 4572000" name="connsiteX0"/>
              <a:gd fmla="*/ 0 h 914400" name="connsiteY0"/>
              <a:gd fmla="*/ 4572000 w 4572000" name="connsiteX1"/>
              <a:gd fmla="*/ 0 h 914400" name="connsiteY1"/>
              <a:gd fmla="*/ 4572000 w 4572000" name="connsiteX2"/>
              <a:gd fmla="*/ 914400 h 914400" name="connsiteY2"/>
              <a:gd fmla="*/ 0 w 4572000" name="connsiteX3"/>
              <a:gd fmla="*/ 914400 h 914400" name="connsiteY3"/>
              <a:gd fmla="*/ 0 w 4572000" name="connsiteX4"/>
              <a:gd fmla="*/ 0 h 914400" name="connsiteY4"/>
              <a:gd fmla="*/ 209550 w 4781550" name="connsiteX5"/>
              <a:gd fmla="*/ 0 h 9144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14400" w="4572000">
                <a:moveTo>
                  <a:pt x="0" y="0"/>
                </a:moveTo>
                <a:lnTo>
                  <a:pt x="4572000" y="0"/>
                </a:lnTo>
                <a:lnTo>
                  <a:pt x="45720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6060504" y="3250298"/>
            <a:ext cx="478802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rgbClr val="FFA401"/>
                </a:solidFill>
              </a:rPr>
              <a:t>把上述过程做成标准化的“会议”流程，</a:t>
            </a:r>
          </a:p>
          <a:p>
            <a:r>
              <a:rPr altLang="en-US" b="1" lang="zh-CN">
                <a:solidFill>
                  <a:srgbClr val="FFA401"/>
                </a:solidFill>
              </a:rPr>
              <a:t>形成不依赖于任何人的会议服务体系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1905" y="5661249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下一个行政主管就是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414189" y="5321002"/>
            <a:ext cx="1212530" cy="1212530"/>
            <a:chOff x="6890189" y="5321002"/>
            <a:chExt cx="1212530" cy="1212530"/>
          </a:xfrm>
        </p:grpSpPr>
        <p:sp>
          <p:nvSpPr>
            <p:cNvPr id="13" name="椭圆 12"/>
            <p:cNvSpPr/>
            <p:nvPr/>
          </p:nvSpPr>
          <p:spPr>
            <a:xfrm>
              <a:off x="6890189" y="5321002"/>
              <a:ext cx="1212530" cy="1212530"/>
            </a:xfrm>
            <a:prstGeom prst="ellipse">
              <a:avLst/>
            </a:prstGeom>
            <a:solidFill>
              <a:srgbClr val="FFA40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21991" y="5517231"/>
              <a:ext cx="741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4400">
                  <a:solidFill>
                    <a:schemeClr val="bg1"/>
                  </a:solidFill>
                  <a:latin charset="-122" pitchFamily="2" typeface="方正综艺简体"/>
                  <a:ea charset="-122" pitchFamily="2" typeface="方正综艺简体"/>
                </a:rPr>
                <a:t>你</a:t>
              </a:r>
            </a:p>
          </p:txBody>
        </p:sp>
      </p:grpSp>
      <p:cxnSp>
        <p:nvCxnSpPr>
          <p:cNvPr id="17" name="直接连接符 16"/>
          <p:cNvCxnSpPr/>
          <p:nvPr/>
        </p:nvCxnSpPr>
        <p:spPr>
          <a:xfrm flipH="1" flipV="1">
            <a:off x="9020454" y="4050516"/>
            <a:ext cx="1" cy="1332000"/>
          </a:xfrm>
          <a:prstGeom prst="line">
            <a:avLst/>
          </a:prstGeom>
          <a:ln w="25400">
            <a:solidFill>
              <a:srgbClr val="383838"/>
            </a:solidFill>
            <a:headEnd len="lg" type="oval" w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等腰三角形 21"/>
          <p:cNvSpPr/>
          <p:nvPr/>
        </p:nvSpPr>
        <p:spPr>
          <a:xfrm flipV="1">
            <a:off x="8778001" y="4050516"/>
            <a:ext cx="490603" cy="30547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4988004" y="764705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z="2400">
                <a:solidFill>
                  <a:srgbClr val="FFA401"/>
                </a:solidFill>
              </a:rPr>
              <a:t>做流程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414189" y="5321002"/>
            <a:ext cx="1212530" cy="1212530"/>
            <a:chOff x="6890189" y="5321002"/>
            <a:chExt cx="1212530" cy="1212530"/>
          </a:xfrm>
        </p:grpSpPr>
        <p:sp>
          <p:nvSpPr>
            <p:cNvPr id="21" name="椭圆 20"/>
            <p:cNvSpPr/>
            <p:nvPr/>
          </p:nvSpPr>
          <p:spPr>
            <a:xfrm>
              <a:off x="6890189" y="5321002"/>
              <a:ext cx="1212530" cy="1212530"/>
            </a:xfrm>
            <a:prstGeom prst="ellipse">
              <a:avLst/>
            </a:prstGeom>
            <a:solidFill>
              <a:srgbClr val="FFA401"/>
            </a:solidFill>
            <a:ln>
              <a:solidFill>
                <a:srgbClr val="38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7121991" y="5517231"/>
              <a:ext cx="741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4400">
                  <a:solidFill>
                    <a:schemeClr val="bg1"/>
                  </a:solidFill>
                  <a:latin charset="-122" pitchFamily="2" typeface="方正综艺简体"/>
                  <a:ea charset="-122" pitchFamily="2" typeface="方正综艺简体"/>
                </a:rPr>
                <a:t>你</a:t>
              </a:r>
            </a:p>
          </p:txBody>
        </p:sp>
      </p:grpSp>
    </p:spTree>
    <p:extLst>
      <p:ext uri="{BB962C8B-B14F-4D97-AF65-F5344CB8AC3E}">
        <p14:creationId val="299037097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  <p:cond delay="0" evt="onBegin">
                          <p:tn val="42"/>
                        </p:cond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3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3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300" id="6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3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3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300" id="6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mph" presetID="6" presetSubtype="0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400" fill="hold" id="69"/>
                                        <p:tgtEl>
                                          <p:spTgt spid="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0" nodeType="withEffect" presetClass="exit" presetID="10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7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5"/>
      <p:bldP grpId="0" spid="8"/>
      <p:bldP grpId="0" spid="7"/>
      <p:bldP grpId="0" spid="9"/>
      <p:bldP grpId="0" spid="12"/>
      <p:bldP grpId="0" spid="22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2" name="直接连接符 31"/>
          <p:cNvCxnSpPr/>
          <p:nvPr/>
        </p:nvCxnSpPr>
        <p:spPr>
          <a:xfrm>
            <a:off x="3575720" y="4941168"/>
            <a:ext cx="2304257" cy="0"/>
          </a:xfrm>
          <a:prstGeom prst="line">
            <a:avLst/>
          </a:prstGeom>
          <a:ln w="6350">
            <a:solidFill>
              <a:schemeClr val="bg1">
                <a:lumMod val="9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575719" y="3501008"/>
            <a:ext cx="3612880" cy="0"/>
          </a:xfrm>
          <a:prstGeom prst="line">
            <a:avLst/>
          </a:prstGeom>
          <a:ln w="6350">
            <a:solidFill>
              <a:schemeClr val="bg1">
                <a:lumMod val="9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3575721" y="2473916"/>
            <a:ext cx="4885531" cy="1538"/>
          </a:xfrm>
          <a:prstGeom prst="line">
            <a:avLst/>
          </a:prstGeom>
          <a:ln w="6350">
            <a:solidFill>
              <a:schemeClr val="bg1">
                <a:lumMod val="9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5896098" y="4941168"/>
            <a:ext cx="2984" cy="1152128"/>
          </a:xfrm>
          <a:prstGeom prst="line">
            <a:avLst/>
          </a:prstGeom>
          <a:ln w="6350">
            <a:solidFill>
              <a:schemeClr val="bg1">
                <a:lumMod val="9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7170152" y="3501008"/>
            <a:ext cx="0" cy="2592288"/>
          </a:xfrm>
          <a:prstGeom prst="line">
            <a:avLst/>
          </a:prstGeom>
          <a:ln w="6350">
            <a:solidFill>
              <a:schemeClr val="bg1">
                <a:lumMod val="9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8459688" y="2475454"/>
            <a:ext cx="6608" cy="3617842"/>
          </a:xfrm>
          <a:prstGeom prst="line">
            <a:avLst/>
          </a:prstGeom>
          <a:ln w="6350">
            <a:solidFill>
              <a:schemeClr val="bg1">
                <a:lumMod val="95000"/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223792" y="5686400"/>
            <a:ext cx="252000" cy="252000"/>
          </a:xfrm>
          <a:prstGeom prst="ellipse">
            <a:avLst/>
          </a:prstGeom>
          <a:solidFill>
            <a:srgbClr val="01BCFF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1</a:t>
            </a:r>
          </a:p>
        </p:txBody>
      </p:sp>
      <p:sp>
        <p:nvSpPr>
          <p:cNvPr id="9" name="椭圆 8"/>
          <p:cNvSpPr/>
          <p:nvPr/>
        </p:nvSpPr>
        <p:spPr>
          <a:xfrm>
            <a:off x="4799856" y="5551472"/>
            <a:ext cx="278944" cy="278944"/>
          </a:xfrm>
          <a:prstGeom prst="ellipse">
            <a:avLst/>
          </a:prstGeom>
          <a:solidFill>
            <a:srgbClr val="00F8EC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2</a:t>
            </a:r>
          </a:p>
        </p:txBody>
      </p:sp>
      <p:sp>
        <p:nvSpPr>
          <p:cNvPr id="10" name="椭圆 9"/>
          <p:cNvSpPr/>
          <p:nvPr/>
        </p:nvSpPr>
        <p:spPr>
          <a:xfrm>
            <a:off x="5292739" y="5246898"/>
            <a:ext cx="304574" cy="304574"/>
          </a:xfrm>
          <a:prstGeom prst="ellipse">
            <a:avLst/>
          </a:prstGeom>
          <a:solidFill>
            <a:srgbClr val="01FF9E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3</a:t>
            </a:r>
          </a:p>
        </p:txBody>
      </p:sp>
      <p:sp>
        <p:nvSpPr>
          <p:cNvPr id="11" name="椭圆 10"/>
          <p:cNvSpPr/>
          <p:nvPr/>
        </p:nvSpPr>
        <p:spPr>
          <a:xfrm>
            <a:off x="5735960" y="4750296"/>
            <a:ext cx="332212" cy="332212"/>
          </a:xfrm>
          <a:prstGeom prst="ellipse">
            <a:avLst/>
          </a:prstGeom>
          <a:solidFill>
            <a:srgbClr val="01FF4A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4</a:t>
            </a:r>
          </a:p>
        </p:txBody>
      </p:sp>
      <p:sp>
        <p:nvSpPr>
          <p:cNvPr id="12" name="椭圆 11"/>
          <p:cNvSpPr/>
          <p:nvPr/>
        </p:nvSpPr>
        <p:spPr>
          <a:xfrm>
            <a:off x="6168008" y="4250448"/>
            <a:ext cx="355832" cy="355832"/>
          </a:xfrm>
          <a:prstGeom prst="ellipse">
            <a:avLst/>
          </a:prstGeom>
          <a:solidFill>
            <a:srgbClr val="0DFF01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5</a:t>
            </a:r>
          </a:p>
        </p:txBody>
      </p:sp>
      <p:sp>
        <p:nvSpPr>
          <p:cNvPr id="13" name="椭圆 12"/>
          <p:cNvSpPr/>
          <p:nvPr/>
        </p:nvSpPr>
        <p:spPr>
          <a:xfrm>
            <a:off x="6528048" y="3717032"/>
            <a:ext cx="381460" cy="381460"/>
          </a:xfrm>
          <a:prstGeom prst="ellipse">
            <a:avLst/>
          </a:prstGeom>
          <a:solidFill>
            <a:srgbClr val="62FF01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6</a:t>
            </a:r>
          </a:p>
        </p:txBody>
      </p:sp>
      <p:sp>
        <p:nvSpPr>
          <p:cNvPr id="14" name="椭圆 13"/>
          <p:cNvSpPr/>
          <p:nvPr/>
        </p:nvSpPr>
        <p:spPr>
          <a:xfrm>
            <a:off x="6985054" y="3237934"/>
            <a:ext cx="407090" cy="407090"/>
          </a:xfrm>
          <a:prstGeom prst="ellipse">
            <a:avLst/>
          </a:prstGeom>
          <a:solidFill>
            <a:srgbClr val="B6FF01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7</a:t>
            </a:r>
          </a:p>
        </p:txBody>
      </p:sp>
      <p:sp>
        <p:nvSpPr>
          <p:cNvPr id="15" name="椭圆 14"/>
          <p:cNvSpPr/>
          <p:nvPr/>
        </p:nvSpPr>
        <p:spPr>
          <a:xfrm>
            <a:off x="7535490" y="2728259"/>
            <a:ext cx="432718" cy="432718"/>
          </a:xfrm>
          <a:prstGeom prst="ellipse">
            <a:avLst/>
          </a:prstGeom>
          <a:solidFill>
            <a:srgbClr val="F8F200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8</a:t>
            </a:r>
          </a:p>
        </p:txBody>
      </p:sp>
      <p:sp>
        <p:nvSpPr>
          <p:cNvPr id="16" name="椭圆 15"/>
          <p:cNvSpPr/>
          <p:nvPr/>
        </p:nvSpPr>
        <p:spPr>
          <a:xfrm>
            <a:off x="8231088" y="2276872"/>
            <a:ext cx="457200" cy="457200"/>
          </a:xfrm>
          <a:prstGeom prst="ellipse">
            <a:avLst/>
          </a:prstGeom>
          <a:solidFill>
            <a:srgbClr val="FFA401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9617" y="692697"/>
            <a:ext cx="995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>
                    <a:lumMod val="95000"/>
                  </a:schemeClr>
                </a:solidFill>
                <a:latin charset="-122" pitchFamily="2" typeface="方正综艺简体"/>
                <a:ea charset="-122" pitchFamily="2" typeface="方正综艺简体"/>
              </a:rPr>
              <a:t>结论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575719" y="6093296"/>
            <a:ext cx="5400000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headEnd len="lg" type="oval" w="lg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3575720" y="1844824"/>
            <a:ext cx="0" cy="424800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headEnd type="none"/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67724" y="471585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基本完成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67724" y="327569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出色完成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67724" y="227687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超额完成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93686" y="6156011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新手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16082" y="6156011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成手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85975" y="6156011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高手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575720" y="4534070"/>
            <a:ext cx="2592289" cy="1540297"/>
            <a:chOff x="2051719" y="4534069"/>
            <a:chExt cx="2592289" cy="1540297"/>
          </a:xfrm>
        </p:grpSpPr>
        <p:sp>
          <p:nvSpPr>
            <p:cNvPr id="59" name="矩形 58"/>
            <p:cNvSpPr/>
            <p:nvPr/>
          </p:nvSpPr>
          <p:spPr>
            <a:xfrm>
              <a:off x="2051719" y="4606280"/>
              <a:ext cx="2592289" cy="1468086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endParaRPr altLang="en-US" lang="zh-CN" sz="2000">
                <a:latin charset="-122" pitchFamily="49" typeface="迷你简汉真广标"/>
                <a:ea charset="-122" pitchFamily="49" typeface="迷你简汉真广标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236867" y="4534069"/>
              <a:ext cx="1706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>
                  <a:solidFill>
                    <a:prstClr val="white"/>
                  </a:solidFill>
                </a:rPr>
                <a:t>注重内容[过程]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68009" y="2043406"/>
            <a:ext cx="2590546" cy="2562874"/>
            <a:chOff x="4644009" y="2043406"/>
            <a:chExt cx="2590546" cy="2562874"/>
          </a:xfrm>
        </p:grpSpPr>
        <p:sp>
          <p:nvSpPr>
            <p:cNvPr id="60" name="矩形 59"/>
            <p:cNvSpPr/>
            <p:nvPr/>
          </p:nvSpPr>
          <p:spPr>
            <a:xfrm>
              <a:off x="4644009" y="2099266"/>
              <a:ext cx="2590546" cy="2507014"/>
            </a:xfrm>
            <a:prstGeom prst="rect">
              <a:avLst/>
            </a:prstGeom>
            <a:solidFill>
              <a:srgbClr val="F8F2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rtlCol="0"/>
            <a:lstStyle/>
            <a:p>
              <a:endParaRPr altLang="en-US" lang="zh-CN">
                <a:latin charset="-122" pitchFamily="49" typeface="迷你简汉真广标"/>
                <a:ea charset="-122" pitchFamily="49" typeface="迷你简汉真广标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788024" y="2043406"/>
              <a:ext cx="1706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>
                  <a:solidFill>
                    <a:prstClr val="white"/>
                  </a:solidFill>
                </a:rPr>
                <a:t>注重结果[绩效]</a:t>
              </a:r>
            </a:p>
          </p:txBody>
        </p:sp>
      </p:grpSp>
      <p:cxnSp>
        <p:nvCxnSpPr>
          <p:cNvPr id="71" name="直接连接符 70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3" name="直接连接符 72"/>
          <p:cNvCxnSpPr/>
          <p:nvPr/>
        </p:nvCxnSpPr>
        <p:spPr>
          <a:xfrm flipH="1" flipV="1">
            <a:off x="3791744" y="692697"/>
            <a:ext cx="0" cy="5847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" name="矩形 1"/>
          <p:cNvSpPr/>
          <p:nvPr/>
        </p:nvSpPr>
        <p:spPr>
          <a:xfrm>
            <a:off x="3621244" y="2082514"/>
            <a:ext cx="5139053" cy="3956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椭圆 69"/>
          <p:cNvSpPr/>
          <p:nvPr/>
        </p:nvSpPr>
        <p:spPr>
          <a:xfrm>
            <a:off x="8375104" y="1988840"/>
            <a:ext cx="457200" cy="457200"/>
          </a:xfrm>
          <a:prstGeom prst="ellipse">
            <a:avLst/>
          </a:prstGeom>
          <a:solidFill>
            <a:srgbClr val="FFA401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9</a:t>
            </a:r>
          </a:p>
        </p:txBody>
      </p:sp>
      <p:sp>
        <p:nvSpPr>
          <p:cNvPr id="68" name="TextBox 67"/>
          <p:cNvSpPr txBox="1"/>
          <p:nvPr/>
        </p:nvSpPr>
        <p:spPr>
          <a:xfrm rot="19380186">
            <a:off x="3372137" y="3331509"/>
            <a:ext cx="4860082" cy="1188720"/>
          </a:xfrm>
          <a:prstGeom prst="rect">
            <a:avLst/>
          </a:prstGeom>
          <a:noFill/>
        </p:spPr>
        <p:txBody>
          <a:bodyPr rtlCol="0" wrap="square">
            <a:prstTxWarp prst="textArchDown">
              <a:avLst>
                <a:gd fmla="val 507665" name="adj"/>
              </a:avLst>
            </a:prstTxWarp>
            <a:spAutoFit/>
          </a:bodyPr>
          <a:lstStyle/>
          <a:p>
            <a:pPr algn="ctr"/>
            <a:r>
              <a:rPr altLang="en-US" lang="zh-CN" sz="3600">
                <a:solidFill>
                  <a:srgbClr val="00B0F0"/>
                </a:solidFill>
              </a:rPr>
              <a:t>只有可[复制]的结果才是[好]结果</a:t>
            </a:r>
          </a:p>
        </p:txBody>
      </p:sp>
      <p:sp>
        <p:nvSpPr>
          <p:cNvPr id="4" name="矩形 3"/>
          <p:cNvSpPr/>
          <p:nvPr/>
        </p:nvSpPr>
        <p:spPr>
          <a:xfrm>
            <a:off x="4005442" y="764705"/>
            <a:ext cx="292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z="2400">
                <a:solidFill>
                  <a:prstClr val="white">
                    <a:lumMod val="95000"/>
                  </a:prstClr>
                </a:solidFill>
              </a:rPr>
              <a:t>九段秘书，九种结果</a:t>
            </a:r>
          </a:p>
        </p:txBody>
      </p:sp>
      <p:sp>
        <p:nvSpPr>
          <p:cNvPr id="7" name="弧形 6"/>
          <p:cNvSpPr/>
          <p:nvPr/>
        </p:nvSpPr>
        <p:spPr>
          <a:xfrm rot="8871808">
            <a:off x="-1370204" y="-4433681"/>
            <a:ext cx="10137848" cy="10585799"/>
          </a:xfrm>
          <a:prstGeom prst="arc">
            <a:avLst>
              <a:gd fmla="val 14075346" name="adj1"/>
              <a:gd fmla="val 18167352" name="adj2"/>
            </a:avLst>
          </a:prstGeom>
          <a:ln>
            <a:solidFill>
              <a:schemeClr val="bg1">
                <a:lumMod val="95000"/>
              </a:schemeClr>
            </a:solidFill>
            <a:head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44797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4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6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6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8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8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8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8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 nodeType="clickPar">
                      <p:stCondLst>
                        <p:cond delay="indefinite"/>
                        <p:cond delay="0" evt="onBegin">
                          <p:tn val="89"/>
                        </p:cond>
                      </p:stCondLst>
                      <p:childTnLst>
                        <p:par>
                          <p:cTn fill="hold" id="9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300" id="9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300" id="9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 nodeType="clickPar">
                      <p:stCondLst>
                        <p:cond delay="indefinite"/>
                        <p:cond delay="0" evt="onBegin">
                          <p:tn val="97"/>
                        </p:cond>
                      </p:stCondLst>
                      <p:childTnLst>
                        <p:par>
                          <p:cTn fill="hold" id="9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0" nodeType="click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2" nodeType="withEffect" presetClass="emph" presetID="26" presetSubtype="0" repeatCount="500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103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00" fill="hold" id="104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grpId="2" id="105" nodeType="withEffect" presetClass="path" presetID="43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54445 0.56736 C -0.54445 0.56759 -0.33976 0.55856 -0.23577 0.46389 C -0.13178 0.36921 0.02378 0.12801 0.0026 -0.00023" pathEditMode="fixed" ptsTypes="fsf" rAng="0">
                                      <p:cBhvr>
                                        <p:cTn dur="1000" fill="hold" id="10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3" y="-2838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3" id="107" nodeType="withEffect" presetClass="emph" presetID="8" presetSubtype="0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08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300" id="1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15" presetSubtype="0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21"/>
      <p:bldP grpId="0" spid="33"/>
      <p:bldP grpId="0" spid="37"/>
      <p:bldP grpId="0" spid="39"/>
      <p:bldP grpId="0" spid="40"/>
      <p:bldP grpId="0" spid="41"/>
      <p:bldP grpId="0" spid="42"/>
      <p:bldP grpId="0" spid="2"/>
      <p:bldP grpId="0" spid="70"/>
      <p:bldP grpId="1" spid="70"/>
      <p:bldP grpId="2" spid="70"/>
      <p:bldP grpId="3" spid="70"/>
      <p:bldP grpId="0" spid="68"/>
      <p:bldP grpId="0" spid="4"/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8070930" y="2019554"/>
            <a:ext cx="2597070" cy="2597070"/>
            <a:chOff x="6546930" y="2019554"/>
            <a:chExt cx="2597070" cy="2597070"/>
          </a:xfrm>
        </p:grpSpPr>
        <p:sp>
          <p:nvSpPr>
            <p:cNvPr id="42" name="椭圆 41"/>
            <p:cNvSpPr/>
            <p:nvPr/>
          </p:nvSpPr>
          <p:spPr>
            <a:xfrm>
              <a:off x="6546930" y="2019554"/>
              <a:ext cx="2597070" cy="25970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31011" y="2480212"/>
              <a:ext cx="4202430" cy="579120"/>
            </a:xfrm>
            <a:prstGeom prst="rect">
              <a:avLst/>
            </a:prstGeom>
            <a:noFill/>
          </p:spPr>
          <p:txBody>
            <a:bodyPr rtlCol="0" wrap="none">
              <a:prstTxWarp prst="textArchUp">
                <a:avLst>
                  <a:gd fmla="val 11511002" name="adj"/>
                </a:avLst>
              </a:prstTxWarp>
              <a:spAutoFit/>
            </a:bodyPr>
            <a:lstStyle/>
            <a:p>
              <a:r>
                <a:rPr altLang="en-US" b="1" lang="zh-CN" sz="3200">
                  <a:solidFill>
                    <a:srgbClr val="00B0F0"/>
                  </a:solidFill>
                </a:rPr>
                <a:t>下个主管会是  你 吗？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509192" y="3324172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24145" l="67724" r="80317" t="80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5850" l="67940" r="20469"/>
          <a:stretch>
            <a:fillRect/>
          </a:stretch>
        </p:blipFill>
        <p:spPr>
          <a:xfrm>
            <a:off x="2135560" y="3324174"/>
            <a:ext cx="1619672" cy="31291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1771" l="40019" r="50840" t="2545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8607" l="38702" r="47808" t="25789"/>
          <a:stretch>
            <a:fillRect/>
          </a:stretch>
        </p:blipFill>
        <p:spPr>
          <a:xfrm>
            <a:off x="4313372" y="3324173"/>
            <a:ext cx="1278572" cy="31291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2072" l="70989" r="83489" t="257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7982" l="71682" r="16440" t="25311"/>
          <a:stretch>
            <a:fillRect/>
          </a:stretch>
        </p:blipFill>
        <p:spPr>
          <a:xfrm>
            <a:off x="6384032" y="3324173"/>
            <a:ext cx="1091952" cy="31291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25151" l="25280" r="42257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5033" l="23470" r="56697"/>
          <a:stretch>
            <a:fillRect/>
          </a:stretch>
        </p:blipFill>
        <p:spPr>
          <a:xfrm>
            <a:off x="7968208" y="3331579"/>
            <a:ext cx="2674404" cy="3121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18254" y="260648"/>
            <a:ext cx="5471930" cy="3177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1679" y="132932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chemeClr val="bg1">
                    <a:lumMod val="95000"/>
                  </a:schemeClr>
                </a:solidFill>
                <a:latin charset="-122" pitchFamily="49" typeface="迷你简汉真广标"/>
                <a:ea charset="-122" pitchFamily="49" typeface="迷你简汉真广标"/>
              </a:rPr>
              <a:t>段秘书工作法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54183" y="260648"/>
            <a:ext cx="19902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>
                    <a:lumMod val="95000"/>
                  </a:schemeClr>
                </a:solidFill>
              </a:rPr>
              <a:t>行政内训</a:t>
            </a:r>
          </a:p>
          <a:p>
            <a:pPr algn="ctr"/>
            <a:r>
              <a:rPr altLang="en-US" b="1" lang="zh-CN">
                <a:solidFill>
                  <a:schemeClr val="bg1">
                    <a:lumMod val="95000"/>
                  </a:schemeClr>
                </a:solidFill>
              </a:rPr>
              <a:t>第①课</a:t>
            </a:r>
          </a:p>
        </p:txBody>
      </p:sp>
      <p:grpSp>
        <p:nvGrpSpPr>
          <p:cNvPr id="44" name="组合 43"/>
          <p:cNvGrpSpPr>
            <a:grpSpLocks noChangeAspect="1"/>
          </p:cNvGrpSpPr>
          <p:nvPr/>
        </p:nvGrpSpPr>
        <p:grpSpPr>
          <a:xfrm rot="23280000">
            <a:off x="3578171" y="5673527"/>
            <a:ext cx="164019" cy="252000"/>
            <a:chOff x="3229455" y="3870331"/>
            <a:chExt cx="1247286" cy="1916345"/>
          </a:xfrm>
          <a:solidFill>
            <a:srgbClr val="00B0F0"/>
          </a:solidFill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</p:grpSpPr>
        <p:sp>
          <p:nvSpPr>
            <p:cNvPr id="45" name="椭圆 3"/>
            <p:cNvSpPr/>
            <p:nvPr/>
          </p:nvSpPr>
          <p:spPr>
            <a:xfrm rot="20475942">
              <a:off x="3229455" y="4115568"/>
              <a:ext cx="1125327" cy="1671108"/>
            </a:xfrm>
            <a:custGeom>
              <a:gdLst>
                <a:gd fmla="*/ 133733 w 1125327" name="connsiteX0"/>
                <a:gd fmla="*/ 828674 h 1671108" name="connsiteY0"/>
                <a:gd fmla="*/ 1087447 w 1125327" name="connsiteX1"/>
                <a:gd fmla="*/ 414870 h 1671108" name="connsiteY1"/>
                <a:gd fmla="*/ 599472 w 1125327" name="connsiteX2"/>
                <a:gd fmla="*/ 1273005 h 1671108" name="connsiteY2"/>
                <a:gd fmla="*/ 158533 w 1125327" name="connsiteX3"/>
                <a:gd fmla="*/ 1648451 h 1671108" name="connsiteY3"/>
                <a:gd fmla="*/ 133733 w 1125327" name="connsiteX4"/>
                <a:gd fmla="*/ 828674 h 16711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1108" w="1125327">
                  <a:moveTo>
                    <a:pt x="133733" y="828674"/>
                  </a:moveTo>
                  <a:cubicBezTo>
                    <a:pt x="239920" y="-273532"/>
                    <a:pt x="879749" y="-129754"/>
                    <a:pt x="1087447" y="414870"/>
                  </a:cubicBezTo>
                  <a:cubicBezTo>
                    <a:pt x="1295145" y="959494"/>
                    <a:pt x="580144" y="765547"/>
                    <a:pt x="599472" y="1273005"/>
                  </a:cubicBezTo>
                  <a:cubicBezTo>
                    <a:pt x="618800" y="1780463"/>
                    <a:pt x="231639" y="1664650"/>
                    <a:pt x="158533" y="1648451"/>
                  </a:cubicBezTo>
                  <a:cubicBezTo>
                    <a:pt x="85427" y="1632252"/>
                    <a:pt x="-144008" y="1558893"/>
                    <a:pt x="133733" y="828674"/>
                  </a:cubicBezTo>
                  <a:close/>
                </a:path>
              </a:pathLst>
            </a:custGeom>
            <a:grpFill/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 rot="20475942">
              <a:off x="3406806" y="3918384"/>
              <a:ext cx="208252" cy="216024"/>
            </a:xfrm>
            <a:prstGeom prst="ellipse">
              <a:avLst/>
            </a:prstGeom>
            <a:grpFill/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/>
            <p:nvPr/>
          </p:nvSpPr>
          <p:spPr>
            <a:xfrm rot="20475942">
              <a:off x="3583475" y="3870331"/>
              <a:ext cx="264856" cy="260431"/>
            </a:xfrm>
            <a:prstGeom prst="ellipse">
              <a:avLst/>
            </a:prstGeom>
            <a:grpFill/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椭圆 47"/>
            <p:cNvSpPr/>
            <p:nvPr/>
          </p:nvSpPr>
          <p:spPr>
            <a:xfrm rot="20475942">
              <a:off x="3785918" y="3905667"/>
              <a:ext cx="264856" cy="260431"/>
            </a:xfrm>
            <a:prstGeom prst="ellipse">
              <a:avLst/>
            </a:prstGeom>
            <a:grpFill/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 rot="20475942">
              <a:off x="3951202" y="4017607"/>
              <a:ext cx="289739" cy="303643"/>
            </a:xfrm>
            <a:prstGeom prst="ellipse">
              <a:avLst/>
            </a:prstGeom>
            <a:grpFill/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 rot="20475942">
              <a:off x="4109475" y="4134635"/>
              <a:ext cx="367266" cy="329422"/>
            </a:xfrm>
            <a:prstGeom prst="ellipse">
              <a:avLst/>
            </a:prstGeom>
            <a:grpFill/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1" name="组合 50"/>
          <p:cNvGrpSpPr>
            <a:grpSpLocks noChangeAspect="1"/>
          </p:cNvGrpSpPr>
          <p:nvPr/>
        </p:nvGrpSpPr>
        <p:grpSpPr>
          <a:xfrm rot="23880000">
            <a:off x="3846558" y="5331782"/>
            <a:ext cx="210881" cy="324000"/>
            <a:chOff x="3229455" y="3870331"/>
            <a:chExt cx="1247286" cy="1916345"/>
          </a:xfrm>
          <a:solidFill>
            <a:srgbClr val="00B0F0"/>
          </a:solidFill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</p:grpSpPr>
        <p:sp>
          <p:nvSpPr>
            <p:cNvPr id="52" name="椭圆 3"/>
            <p:cNvSpPr/>
            <p:nvPr/>
          </p:nvSpPr>
          <p:spPr>
            <a:xfrm rot="20475942">
              <a:off x="3229455" y="4115568"/>
              <a:ext cx="1125327" cy="1671108"/>
            </a:xfrm>
            <a:custGeom>
              <a:gdLst>
                <a:gd fmla="*/ 133733 w 1125327" name="connsiteX0"/>
                <a:gd fmla="*/ 828674 h 1671108" name="connsiteY0"/>
                <a:gd fmla="*/ 1087447 w 1125327" name="connsiteX1"/>
                <a:gd fmla="*/ 414870 h 1671108" name="connsiteY1"/>
                <a:gd fmla="*/ 599472 w 1125327" name="connsiteX2"/>
                <a:gd fmla="*/ 1273005 h 1671108" name="connsiteY2"/>
                <a:gd fmla="*/ 158533 w 1125327" name="connsiteX3"/>
                <a:gd fmla="*/ 1648451 h 1671108" name="connsiteY3"/>
                <a:gd fmla="*/ 133733 w 1125327" name="connsiteX4"/>
                <a:gd fmla="*/ 828674 h 16711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1108" w="1125327">
                  <a:moveTo>
                    <a:pt x="133733" y="828674"/>
                  </a:moveTo>
                  <a:cubicBezTo>
                    <a:pt x="239920" y="-273532"/>
                    <a:pt x="879749" y="-129754"/>
                    <a:pt x="1087447" y="414870"/>
                  </a:cubicBezTo>
                  <a:cubicBezTo>
                    <a:pt x="1295145" y="959494"/>
                    <a:pt x="580144" y="765547"/>
                    <a:pt x="599472" y="1273005"/>
                  </a:cubicBezTo>
                  <a:cubicBezTo>
                    <a:pt x="618800" y="1780463"/>
                    <a:pt x="231639" y="1664650"/>
                    <a:pt x="158533" y="1648451"/>
                  </a:cubicBezTo>
                  <a:cubicBezTo>
                    <a:pt x="85427" y="1632252"/>
                    <a:pt x="-144008" y="1558893"/>
                    <a:pt x="133733" y="828674"/>
                  </a:cubicBezTo>
                  <a:close/>
                </a:path>
              </a:pathLst>
            </a:custGeom>
            <a:solidFill>
              <a:srgbClr val="00F8EC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rot="20475942">
              <a:off x="3406806" y="3918384"/>
              <a:ext cx="208252" cy="216024"/>
            </a:xfrm>
            <a:prstGeom prst="ellipse">
              <a:avLst/>
            </a:prstGeom>
            <a:solidFill>
              <a:srgbClr val="00F8EC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 rot="20475942">
              <a:off x="3583475" y="3870331"/>
              <a:ext cx="264856" cy="260431"/>
            </a:xfrm>
            <a:prstGeom prst="ellipse">
              <a:avLst/>
            </a:prstGeom>
            <a:solidFill>
              <a:srgbClr val="00F8EC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 rot="20475942">
              <a:off x="3785918" y="3905667"/>
              <a:ext cx="264856" cy="260431"/>
            </a:xfrm>
            <a:prstGeom prst="ellipse">
              <a:avLst/>
            </a:prstGeom>
            <a:solidFill>
              <a:srgbClr val="00F8EC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 rot="20475942">
              <a:off x="3951202" y="4017607"/>
              <a:ext cx="289739" cy="303643"/>
            </a:xfrm>
            <a:prstGeom prst="ellipse">
              <a:avLst/>
            </a:prstGeom>
            <a:solidFill>
              <a:srgbClr val="00F8EC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 rot="20475942">
              <a:off x="4109475" y="4134635"/>
              <a:ext cx="367266" cy="329422"/>
            </a:xfrm>
            <a:prstGeom prst="ellipse">
              <a:avLst/>
            </a:prstGeom>
            <a:solidFill>
              <a:srgbClr val="00F8EC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58" name="组合 57"/>
          <p:cNvGrpSpPr>
            <a:grpSpLocks noChangeAspect="1"/>
          </p:cNvGrpSpPr>
          <p:nvPr/>
        </p:nvGrpSpPr>
        <p:grpSpPr>
          <a:xfrm rot="24960000">
            <a:off x="4269785" y="5188589"/>
            <a:ext cx="257743" cy="396000"/>
            <a:chOff x="3229455" y="3870331"/>
            <a:chExt cx="1247286" cy="1916345"/>
          </a:xfrm>
          <a:solidFill>
            <a:srgbClr val="00B0F0"/>
          </a:solidFill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</p:grpSpPr>
        <p:sp>
          <p:nvSpPr>
            <p:cNvPr id="59" name="椭圆 3"/>
            <p:cNvSpPr/>
            <p:nvPr/>
          </p:nvSpPr>
          <p:spPr>
            <a:xfrm rot="20475942">
              <a:off x="3229455" y="4115568"/>
              <a:ext cx="1125327" cy="1671108"/>
            </a:xfrm>
            <a:custGeom>
              <a:gdLst>
                <a:gd fmla="*/ 133733 w 1125327" name="connsiteX0"/>
                <a:gd fmla="*/ 828674 h 1671108" name="connsiteY0"/>
                <a:gd fmla="*/ 1087447 w 1125327" name="connsiteX1"/>
                <a:gd fmla="*/ 414870 h 1671108" name="connsiteY1"/>
                <a:gd fmla="*/ 599472 w 1125327" name="connsiteX2"/>
                <a:gd fmla="*/ 1273005 h 1671108" name="connsiteY2"/>
                <a:gd fmla="*/ 158533 w 1125327" name="connsiteX3"/>
                <a:gd fmla="*/ 1648451 h 1671108" name="connsiteY3"/>
                <a:gd fmla="*/ 133733 w 1125327" name="connsiteX4"/>
                <a:gd fmla="*/ 828674 h 16711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1108" w="1125327">
                  <a:moveTo>
                    <a:pt x="133733" y="828674"/>
                  </a:moveTo>
                  <a:cubicBezTo>
                    <a:pt x="239920" y="-273532"/>
                    <a:pt x="879749" y="-129754"/>
                    <a:pt x="1087447" y="414870"/>
                  </a:cubicBezTo>
                  <a:cubicBezTo>
                    <a:pt x="1295145" y="959494"/>
                    <a:pt x="580144" y="765547"/>
                    <a:pt x="599472" y="1273005"/>
                  </a:cubicBezTo>
                  <a:cubicBezTo>
                    <a:pt x="618800" y="1780463"/>
                    <a:pt x="231639" y="1664650"/>
                    <a:pt x="158533" y="1648451"/>
                  </a:cubicBezTo>
                  <a:cubicBezTo>
                    <a:pt x="85427" y="1632252"/>
                    <a:pt x="-144008" y="1558893"/>
                    <a:pt x="133733" y="828674"/>
                  </a:cubicBezTo>
                  <a:close/>
                </a:path>
              </a:pathLst>
            </a:custGeom>
            <a:solidFill>
              <a:srgbClr val="01FF9E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 rot="20475942">
              <a:off x="3406806" y="3918384"/>
              <a:ext cx="208252" cy="216024"/>
            </a:xfrm>
            <a:prstGeom prst="ellipse">
              <a:avLst/>
            </a:prstGeom>
            <a:solidFill>
              <a:srgbClr val="01FF9E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 rot="20475942">
              <a:off x="3583475" y="3870331"/>
              <a:ext cx="264856" cy="260431"/>
            </a:xfrm>
            <a:prstGeom prst="ellipse">
              <a:avLst/>
            </a:prstGeom>
            <a:solidFill>
              <a:srgbClr val="01FF9E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 rot="20475942">
              <a:off x="3785918" y="3905667"/>
              <a:ext cx="264856" cy="260431"/>
            </a:xfrm>
            <a:prstGeom prst="ellipse">
              <a:avLst/>
            </a:prstGeom>
            <a:solidFill>
              <a:srgbClr val="01FF9E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 rot="20475942">
              <a:off x="3951202" y="4017607"/>
              <a:ext cx="289739" cy="303643"/>
            </a:xfrm>
            <a:prstGeom prst="ellipse">
              <a:avLst/>
            </a:prstGeom>
            <a:solidFill>
              <a:srgbClr val="01FF9E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 rot="20475942">
              <a:off x="4109475" y="4134635"/>
              <a:ext cx="367266" cy="329422"/>
            </a:xfrm>
            <a:prstGeom prst="ellipse">
              <a:avLst/>
            </a:prstGeom>
            <a:solidFill>
              <a:srgbClr val="01FF9E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65" name="组合 64"/>
          <p:cNvGrpSpPr>
            <a:grpSpLocks noChangeAspect="1"/>
          </p:cNvGrpSpPr>
          <p:nvPr/>
        </p:nvGrpSpPr>
        <p:grpSpPr>
          <a:xfrm rot="26520000">
            <a:off x="5389051" y="4970350"/>
            <a:ext cx="257743" cy="396000"/>
            <a:chOff x="3229455" y="3870331"/>
            <a:chExt cx="1247286" cy="1916345"/>
          </a:xfrm>
          <a:solidFill>
            <a:srgbClr val="00B0F0"/>
          </a:solidFill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</p:grpSpPr>
        <p:sp>
          <p:nvSpPr>
            <p:cNvPr id="66" name="椭圆 3"/>
            <p:cNvSpPr/>
            <p:nvPr/>
          </p:nvSpPr>
          <p:spPr>
            <a:xfrm rot="20475942">
              <a:off x="3229455" y="4115568"/>
              <a:ext cx="1125327" cy="1671108"/>
            </a:xfrm>
            <a:custGeom>
              <a:gdLst>
                <a:gd fmla="*/ 133733 w 1125327" name="connsiteX0"/>
                <a:gd fmla="*/ 828674 h 1671108" name="connsiteY0"/>
                <a:gd fmla="*/ 1087447 w 1125327" name="connsiteX1"/>
                <a:gd fmla="*/ 414870 h 1671108" name="connsiteY1"/>
                <a:gd fmla="*/ 599472 w 1125327" name="connsiteX2"/>
                <a:gd fmla="*/ 1273005 h 1671108" name="connsiteY2"/>
                <a:gd fmla="*/ 158533 w 1125327" name="connsiteX3"/>
                <a:gd fmla="*/ 1648451 h 1671108" name="connsiteY3"/>
                <a:gd fmla="*/ 133733 w 1125327" name="connsiteX4"/>
                <a:gd fmla="*/ 828674 h 16711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1108" w="1125327">
                  <a:moveTo>
                    <a:pt x="133733" y="828674"/>
                  </a:moveTo>
                  <a:cubicBezTo>
                    <a:pt x="239920" y="-273532"/>
                    <a:pt x="879749" y="-129754"/>
                    <a:pt x="1087447" y="414870"/>
                  </a:cubicBezTo>
                  <a:cubicBezTo>
                    <a:pt x="1295145" y="959494"/>
                    <a:pt x="580144" y="765547"/>
                    <a:pt x="599472" y="1273005"/>
                  </a:cubicBezTo>
                  <a:cubicBezTo>
                    <a:pt x="618800" y="1780463"/>
                    <a:pt x="231639" y="1664650"/>
                    <a:pt x="158533" y="1648451"/>
                  </a:cubicBezTo>
                  <a:cubicBezTo>
                    <a:pt x="85427" y="1632252"/>
                    <a:pt x="-144008" y="1558893"/>
                    <a:pt x="133733" y="828674"/>
                  </a:cubicBezTo>
                  <a:close/>
                </a:path>
              </a:pathLst>
            </a:custGeom>
            <a:solidFill>
              <a:srgbClr val="01FF4A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rot="20475942">
              <a:off x="3406806" y="3918384"/>
              <a:ext cx="208252" cy="216024"/>
            </a:xfrm>
            <a:prstGeom prst="ellipse">
              <a:avLst/>
            </a:prstGeom>
            <a:solidFill>
              <a:srgbClr val="01FF4A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 rot="20475942">
              <a:off x="3583475" y="3870331"/>
              <a:ext cx="264856" cy="260431"/>
            </a:xfrm>
            <a:prstGeom prst="ellipse">
              <a:avLst/>
            </a:prstGeom>
            <a:solidFill>
              <a:srgbClr val="01FF4A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rot="20475942">
              <a:off x="3785918" y="3905667"/>
              <a:ext cx="264856" cy="260431"/>
            </a:xfrm>
            <a:prstGeom prst="ellipse">
              <a:avLst/>
            </a:prstGeom>
            <a:solidFill>
              <a:srgbClr val="01FF4A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 rot="20475942">
              <a:off x="3951202" y="4017607"/>
              <a:ext cx="289739" cy="303643"/>
            </a:xfrm>
            <a:prstGeom prst="ellipse">
              <a:avLst/>
            </a:prstGeom>
            <a:solidFill>
              <a:srgbClr val="01FF4A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 rot="20475942">
              <a:off x="4109475" y="4134635"/>
              <a:ext cx="367266" cy="329422"/>
            </a:xfrm>
            <a:prstGeom prst="ellipse">
              <a:avLst/>
            </a:prstGeom>
            <a:solidFill>
              <a:srgbClr val="01FF4A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72" name="组合 71"/>
          <p:cNvGrpSpPr>
            <a:grpSpLocks noChangeAspect="1"/>
          </p:cNvGrpSpPr>
          <p:nvPr/>
        </p:nvGrpSpPr>
        <p:grpSpPr>
          <a:xfrm rot="26520000">
            <a:off x="5764570" y="5287002"/>
            <a:ext cx="304605" cy="468000"/>
            <a:chOff x="3229455" y="3870331"/>
            <a:chExt cx="1247286" cy="1916345"/>
          </a:xfrm>
          <a:solidFill>
            <a:srgbClr val="00B0F0"/>
          </a:solidFill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</p:grpSpPr>
        <p:sp>
          <p:nvSpPr>
            <p:cNvPr id="73" name="椭圆 3"/>
            <p:cNvSpPr/>
            <p:nvPr/>
          </p:nvSpPr>
          <p:spPr>
            <a:xfrm rot="20475942">
              <a:off x="3229455" y="4115568"/>
              <a:ext cx="1125327" cy="1671108"/>
            </a:xfrm>
            <a:custGeom>
              <a:gdLst>
                <a:gd fmla="*/ 133733 w 1125327" name="connsiteX0"/>
                <a:gd fmla="*/ 828674 h 1671108" name="connsiteY0"/>
                <a:gd fmla="*/ 1087447 w 1125327" name="connsiteX1"/>
                <a:gd fmla="*/ 414870 h 1671108" name="connsiteY1"/>
                <a:gd fmla="*/ 599472 w 1125327" name="connsiteX2"/>
                <a:gd fmla="*/ 1273005 h 1671108" name="connsiteY2"/>
                <a:gd fmla="*/ 158533 w 1125327" name="connsiteX3"/>
                <a:gd fmla="*/ 1648451 h 1671108" name="connsiteY3"/>
                <a:gd fmla="*/ 133733 w 1125327" name="connsiteX4"/>
                <a:gd fmla="*/ 828674 h 16711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1108" w="1125327">
                  <a:moveTo>
                    <a:pt x="133733" y="828674"/>
                  </a:moveTo>
                  <a:cubicBezTo>
                    <a:pt x="239920" y="-273532"/>
                    <a:pt x="879749" y="-129754"/>
                    <a:pt x="1087447" y="414870"/>
                  </a:cubicBezTo>
                  <a:cubicBezTo>
                    <a:pt x="1295145" y="959494"/>
                    <a:pt x="580144" y="765547"/>
                    <a:pt x="599472" y="1273005"/>
                  </a:cubicBezTo>
                  <a:cubicBezTo>
                    <a:pt x="618800" y="1780463"/>
                    <a:pt x="231639" y="1664650"/>
                    <a:pt x="158533" y="1648451"/>
                  </a:cubicBezTo>
                  <a:cubicBezTo>
                    <a:pt x="85427" y="1632252"/>
                    <a:pt x="-144008" y="1558893"/>
                    <a:pt x="133733" y="828674"/>
                  </a:cubicBezTo>
                  <a:close/>
                </a:path>
              </a:pathLst>
            </a:custGeom>
            <a:solidFill>
              <a:srgbClr val="0D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 rot="20475942">
              <a:off x="3406806" y="3918384"/>
              <a:ext cx="208252" cy="216024"/>
            </a:xfrm>
            <a:prstGeom prst="ellipse">
              <a:avLst/>
            </a:prstGeom>
            <a:solidFill>
              <a:srgbClr val="0D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 rot="20475942">
              <a:off x="3583475" y="3870331"/>
              <a:ext cx="264856" cy="260431"/>
            </a:xfrm>
            <a:prstGeom prst="ellipse">
              <a:avLst/>
            </a:prstGeom>
            <a:solidFill>
              <a:srgbClr val="0D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 rot="20475942">
              <a:off x="3785918" y="3905667"/>
              <a:ext cx="264856" cy="260431"/>
            </a:xfrm>
            <a:prstGeom prst="ellipse">
              <a:avLst/>
            </a:prstGeom>
            <a:solidFill>
              <a:srgbClr val="0D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 rot="20475942">
              <a:off x="3951202" y="4017607"/>
              <a:ext cx="289739" cy="303643"/>
            </a:xfrm>
            <a:prstGeom prst="ellipse">
              <a:avLst/>
            </a:prstGeom>
            <a:solidFill>
              <a:srgbClr val="0D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 rot="20475942">
              <a:off x="4109475" y="4134635"/>
              <a:ext cx="367266" cy="329422"/>
            </a:xfrm>
            <a:prstGeom prst="ellipse">
              <a:avLst/>
            </a:prstGeom>
            <a:solidFill>
              <a:srgbClr val="0D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79" name="组合 78"/>
          <p:cNvGrpSpPr>
            <a:grpSpLocks noChangeAspect="1"/>
          </p:cNvGrpSpPr>
          <p:nvPr/>
        </p:nvGrpSpPr>
        <p:grpSpPr>
          <a:xfrm rot="25680000">
            <a:off x="6060235" y="5661670"/>
            <a:ext cx="304605" cy="468000"/>
            <a:chOff x="3229455" y="3870331"/>
            <a:chExt cx="1247286" cy="1916345"/>
          </a:xfrm>
          <a:solidFill>
            <a:srgbClr val="00B0F0"/>
          </a:solidFill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</p:grpSpPr>
        <p:sp>
          <p:nvSpPr>
            <p:cNvPr id="80" name="椭圆 3"/>
            <p:cNvSpPr/>
            <p:nvPr/>
          </p:nvSpPr>
          <p:spPr>
            <a:xfrm rot="20475942">
              <a:off x="3229455" y="4115568"/>
              <a:ext cx="1125327" cy="1671108"/>
            </a:xfrm>
            <a:custGeom>
              <a:gdLst>
                <a:gd fmla="*/ 133733 w 1125327" name="connsiteX0"/>
                <a:gd fmla="*/ 828674 h 1671108" name="connsiteY0"/>
                <a:gd fmla="*/ 1087447 w 1125327" name="connsiteX1"/>
                <a:gd fmla="*/ 414870 h 1671108" name="connsiteY1"/>
                <a:gd fmla="*/ 599472 w 1125327" name="connsiteX2"/>
                <a:gd fmla="*/ 1273005 h 1671108" name="connsiteY2"/>
                <a:gd fmla="*/ 158533 w 1125327" name="connsiteX3"/>
                <a:gd fmla="*/ 1648451 h 1671108" name="connsiteY3"/>
                <a:gd fmla="*/ 133733 w 1125327" name="connsiteX4"/>
                <a:gd fmla="*/ 828674 h 16711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1108" w="1125327">
                  <a:moveTo>
                    <a:pt x="133733" y="828674"/>
                  </a:moveTo>
                  <a:cubicBezTo>
                    <a:pt x="239920" y="-273532"/>
                    <a:pt x="879749" y="-129754"/>
                    <a:pt x="1087447" y="414870"/>
                  </a:cubicBezTo>
                  <a:cubicBezTo>
                    <a:pt x="1295145" y="959494"/>
                    <a:pt x="580144" y="765547"/>
                    <a:pt x="599472" y="1273005"/>
                  </a:cubicBezTo>
                  <a:cubicBezTo>
                    <a:pt x="618800" y="1780463"/>
                    <a:pt x="231639" y="1664650"/>
                    <a:pt x="158533" y="1648451"/>
                  </a:cubicBezTo>
                  <a:cubicBezTo>
                    <a:pt x="85427" y="1632252"/>
                    <a:pt x="-144008" y="1558893"/>
                    <a:pt x="133733" y="828674"/>
                  </a:cubicBezTo>
                  <a:close/>
                </a:path>
              </a:pathLst>
            </a:custGeom>
            <a:solidFill>
              <a:srgbClr val="62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 rot="20475942">
              <a:off x="3406806" y="3918384"/>
              <a:ext cx="208252" cy="216024"/>
            </a:xfrm>
            <a:prstGeom prst="ellipse">
              <a:avLst/>
            </a:prstGeom>
            <a:solidFill>
              <a:srgbClr val="62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 rot="20475942">
              <a:off x="3583475" y="3870331"/>
              <a:ext cx="264856" cy="260431"/>
            </a:xfrm>
            <a:prstGeom prst="ellipse">
              <a:avLst/>
            </a:prstGeom>
            <a:solidFill>
              <a:srgbClr val="62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 rot="20475942">
              <a:off x="3785918" y="3905667"/>
              <a:ext cx="264856" cy="260431"/>
            </a:xfrm>
            <a:prstGeom prst="ellipse">
              <a:avLst/>
            </a:prstGeom>
            <a:solidFill>
              <a:srgbClr val="62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 rot="20475942">
              <a:off x="3951202" y="4017607"/>
              <a:ext cx="289739" cy="303643"/>
            </a:xfrm>
            <a:prstGeom prst="ellipse">
              <a:avLst/>
            </a:prstGeom>
            <a:solidFill>
              <a:srgbClr val="62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 rot="20475942">
              <a:off x="4109475" y="4134635"/>
              <a:ext cx="367266" cy="329422"/>
            </a:xfrm>
            <a:prstGeom prst="ellipse">
              <a:avLst/>
            </a:prstGeom>
            <a:solidFill>
              <a:srgbClr val="62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86" name="组合 85"/>
          <p:cNvGrpSpPr>
            <a:grpSpLocks noChangeAspect="1"/>
          </p:cNvGrpSpPr>
          <p:nvPr/>
        </p:nvGrpSpPr>
        <p:grpSpPr>
          <a:xfrm rot="25740000">
            <a:off x="7254836" y="5561243"/>
            <a:ext cx="304605" cy="468000"/>
            <a:chOff x="3229455" y="3870331"/>
            <a:chExt cx="1247286" cy="1916345"/>
          </a:xfrm>
          <a:solidFill>
            <a:srgbClr val="00B0F0"/>
          </a:solidFill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</p:grpSpPr>
        <p:sp>
          <p:nvSpPr>
            <p:cNvPr id="87" name="椭圆 3"/>
            <p:cNvSpPr/>
            <p:nvPr/>
          </p:nvSpPr>
          <p:spPr>
            <a:xfrm rot="20475942">
              <a:off x="3229455" y="4115568"/>
              <a:ext cx="1125327" cy="1671108"/>
            </a:xfrm>
            <a:custGeom>
              <a:gdLst>
                <a:gd fmla="*/ 133733 w 1125327" name="connsiteX0"/>
                <a:gd fmla="*/ 828674 h 1671108" name="connsiteY0"/>
                <a:gd fmla="*/ 1087447 w 1125327" name="connsiteX1"/>
                <a:gd fmla="*/ 414870 h 1671108" name="connsiteY1"/>
                <a:gd fmla="*/ 599472 w 1125327" name="connsiteX2"/>
                <a:gd fmla="*/ 1273005 h 1671108" name="connsiteY2"/>
                <a:gd fmla="*/ 158533 w 1125327" name="connsiteX3"/>
                <a:gd fmla="*/ 1648451 h 1671108" name="connsiteY3"/>
                <a:gd fmla="*/ 133733 w 1125327" name="connsiteX4"/>
                <a:gd fmla="*/ 828674 h 16711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1108" w="1125327">
                  <a:moveTo>
                    <a:pt x="133733" y="828674"/>
                  </a:moveTo>
                  <a:cubicBezTo>
                    <a:pt x="239920" y="-273532"/>
                    <a:pt x="879749" y="-129754"/>
                    <a:pt x="1087447" y="414870"/>
                  </a:cubicBezTo>
                  <a:cubicBezTo>
                    <a:pt x="1295145" y="959494"/>
                    <a:pt x="580144" y="765547"/>
                    <a:pt x="599472" y="1273005"/>
                  </a:cubicBezTo>
                  <a:cubicBezTo>
                    <a:pt x="618800" y="1780463"/>
                    <a:pt x="231639" y="1664650"/>
                    <a:pt x="158533" y="1648451"/>
                  </a:cubicBezTo>
                  <a:cubicBezTo>
                    <a:pt x="85427" y="1632252"/>
                    <a:pt x="-144008" y="1558893"/>
                    <a:pt x="133733" y="828674"/>
                  </a:cubicBezTo>
                  <a:close/>
                </a:path>
              </a:pathLst>
            </a:custGeom>
            <a:solidFill>
              <a:srgbClr val="B6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 rot="20475942">
              <a:off x="3406806" y="3918384"/>
              <a:ext cx="208252" cy="216024"/>
            </a:xfrm>
            <a:prstGeom prst="ellipse">
              <a:avLst/>
            </a:prstGeom>
            <a:solidFill>
              <a:srgbClr val="B6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 rot="20475942">
              <a:off x="3583475" y="3870331"/>
              <a:ext cx="264856" cy="260431"/>
            </a:xfrm>
            <a:prstGeom prst="ellipse">
              <a:avLst/>
            </a:prstGeom>
            <a:solidFill>
              <a:srgbClr val="B6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 rot="20475942">
              <a:off x="3785918" y="3905667"/>
              <a:ext cx="264856" cy="260431"/>
            </a:xfrm>
            <a:prstGeom prst="ellipse">
              <a:avLst/>
            </a:prstGeom>
            <a:solidFill>
              <a:srgbClr val="B6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 rot="20475942">
              <a:off x="3951202" y="4017607"/>
              <a:ext cx="289739" cy="303643"/>
            </a:xfrm>
            <a:prstGeom prst="ellipse">
              <a:avLst/>
            </a:prstGeom>
            <a:solidFill>
              <a:srgbClr val="B6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 rot="20475942">
              <a:off x="4109475" y="4134635"/>
              <a:ext cx="367266" cy="329422"/>
            </a:xfrm>
            <a:prstGeom prst="ellipse">
              <a:avLst/>
            </a:prstGeom>
            <a:solidFill>
              <a:srgbClr val="B6FF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93" name="组合 92"/>
          <p:cNvGrpSpPr>
            <a:grpSpLocks noChangeAspect="1"/>
          </p:cNvGrpSpPr>
          <p:nvPr/>
        </p:nvGrpSpPr>
        <p:grpSpPr>
          <a:xfrm rot="24840000">
            <a:off x="7791942" y="5632488"/>
            <a:ext cx="328036" cy="504000"/>
            <a:chOff x="3229455" y="3870331"/>
            <a:chExt cx="1247286" cy="1916345"/>
          </a:xfrm>
          <a:solidFill>
            <a:srgbClr val="00B0F0"/>
          </a:solidFill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</p:grpSpPr>
        <p:sp>
          <p:nvSpPr>
            <p:cNvPr id="94" name="椭圆 3"/>
            <p:cNvSpPr/>
            <p:nvPr/>
          </p:nvSpPr>
          <p:spPr>
            <a:xfrm rot="20475942">
              <a:off x="3229455" y="4115568"/>
              <a:ext cx="1125327" cy="1671108"/>
            </a:xfrm>
            <a:custGeom>
              <a:gdLst>
                <a:gd fmla="*/ 133733 w 1125327" name="connsiteX0"/>
                <a:gd fmla="*/ 828674 h 1671108" name="connsiteY0"/>
                <a:gd fmla="*/ 1087447 w 1125327" name="connsiteX1"/>
                <a:gd fmla="*/ 414870 h 1671108" name="connsiteY1"/>
                <a:gd fmla="*/ 599472 w 1125327" name="connsiteX2"/>
                <a:gd fmla="*/ 1273005 h 1671108" name="connsiteY2"/>
                <a:gd fmla="*/ 158533 w 1125327" name="connsiteX3"/>
                <a:gd fmla="*/ 1648451 h 1671108" name="connsiteY3"/>
                <a:gd fmla="*/ 133733 w 1125327" name="connsiteX4"/>
                <a:gd fmla="*/ 828674 h 16711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1108" w="1125327">
                  <a:moveTo>
                    <a:pt x="133733" y="828674"/>
                  </a:moveTo>
                  <a:cubicBezTo>
                    <a:pt x="239920" y="-273532"/>
                    <a:pt x="879749" y="-129754"/>
                    <a:pt x="1087447" y="414870"/>
                  </a:cubicBezTo>
                  <a:cubicBezTo>
                    <a:pt x="1295145" y="959494"/>
                    <a:pt x="580144" y="765547"/>
                    <a:pt x="599472" y="1273005"/>
                  </a:cubicBezTo>
                  <a:cubicBezTo>
                    <a:pt x="618800" y="1780463"/>
                    <a:pt x="231639" y="1664650"/>
                    <a:pt x="158533" y="1648451"/>
                  </a:cubicBezTo>
                  <a:cubicBezTo>
                    <a:pt x="85427" y="1632252"/>
                    <a:pt x="-144008" y="1558893"/>
                    <a:pt x="133733" y="828674"/>
                  </a:cubicBezTo>
                  <a:close/>
                </a:path>
              </a:pathLst>
            </a:custGeom>
            <a:solidFill>
              <a:srgbClr val="F8F200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 rot="20475942">
              <a:off x="3406806" y="3918384"/>
              <a:ext cx="208252" cy="216024"/>
            </a:xfrm>
            <a:prstGeom prst="ellipse">
              <a:avLst/>
            </a:prstGeom>
            <a:solidFill>
              <a:srgbClr val="F8F200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 rot="20475942">
              <a:off x="3583475" y="3870331"/>
              <a:ext cx="264856" cy="260431"/>
            </a:xfrm>
            <a:prstGeom prst="ellipse">
              <a:avLst/>
            </a:prstGeom>
            <a:solidFill>
              <a:srgbClr val="F8F200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 rot="20475942">
              <a:off x="3785918" y="3905667"/>
              <a:ext cx="264856" cy="260431"/>
            </a:xfrm>
            <a:prstGeom prst="ellipse">
              <a:avLst/>
            </a:prstGeom>
            <a:solidFill>
              <a:srgbClr val="F8F200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 rot="20475942">
              <a:off x="3951202" y="4017607"/>
              <a:ext cx="289739" cy="303643"/>
            </a:xfrm>
            <a:prstGeom prst="ellipse">
              <a:avLst/>
            </a:prstGeom>
            <a:solidFill>
              <a:srgbClr val="F8F200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 rot="20475942">
              <a:off x="4109475" y="4134635"/>
              <a:ext cx="367266" cy="329422"/>
            </a:xfrm>
            <a:prstGeom prst="ellipse">
              <a:avLst/>
            </a:prstGeom>
            <a:solidFill>
              <a:srgbClr val="F8F200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grpSp>
        <p:nvGrpSpPr>
          <p:cNvPr id="100" name="组合 99"/>
          <p:cNvGrpSpPr>
            <a:grpSpLocks noChangeAspect="1"/>
          </p:cNvGrpSpPr>
          <p:nvPr/>
        </p:nvGrpSpPr>
        <p:grpSpPr>
          <a:xfrm rot="23760000">
            <a:off x="8355698" y="5280929"/>
            <a:ext cx="351467" cy="540000"/>
            <a:chOff x="3229455" y="3870331"/>
            <a:chExt cx="1247286" cy="1916345"/>
          </a:xfrm>
          <a:solidFill>
            <a:srgbClr val="00B0F0"/>
          </a:solidFill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</p:grpSpPr>
        <p:sp>
          <p:nvSpPr>
            <p:cNvPr id="101" name="椭圆 3"/>
            <p:cNvSpPr/>
            <p:nvPr/>
          </p:nvSpPr>
          <p:spPr>
            <a:xfrm rot="20475942">
              <a:off x="3229455" y="4115568"/>
              <a:ext cx="1125327" cy="1671108"/>
            </a:xfrm>
            <a:custGeom>
              <a:gdLst>
                <a:gd fmla="*/ 133733 w 1125327" name="connsiteX0"/>
                <a:gd fmla="*/ 828674 h 1671108" name="connsiteY0"/>
                <a:gd fmla="*/ 1087447 w 1125327" name="connsiteX1"/>
                <a:gd fmla="*/ 414870 h 1671108" name="connsiteY1"/>
                <a:gd fmla="*/ 599472 w 1125327" name="connsiteX2"/>
                <a:gd fmla="*/ 1273005 h 1671108" name="connsiteY2"/>
                <a:gd fmla="*/ 158533 w 1125327" name="connsiteX3"/>
                <a:gd fmla="*/ 1648451 h 1671108" name="connsiteY3"/>
                <a:gd fmla="*/ 133733 w 1125327" name="connsiteX4"/>
                <a:gd fmla="*/ 828674 h 167110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671108" w="1125327">
                  <a:moveTo>
                    <a:pt x="133733" y="828674"/>
                  </a:moveTo>
                  <a:cubicBezTo>
                    <a:pt x="239920" y="-273532"/>
                    <a:pt x="879749" y="-129754"/>
                    <a:pt x="1087447" y="414870"/>
                  </a:cubicBezTo>
                  <a:cubicBezTo>
                    <a:pt x="1295145" y="959494"/>
                    <a:pt x="580144" y="765547"/>
                    <a:pt x="599472" y="1273005"/>
                  </a:cubicBezTo>
                  <a:cubicBezTo>
                    <a:pt x="618800" y="1780463"/>
                    <a:pt x="231639" y="1664650"/>
                    <a:pt x="158533" y="1648451"/>
                  </a:cubicBezTo>
                  <a:cubicBezTo>
                    <a:pt x="85427" y="1632252"/>
                    <a:pt x="-144008" y="1558893"/>
                    <a:pt x="133733" y="828674"/>
                  </a:cubicBezTo>
                  <a:close/>
                </a:path>
              </a:pathLst>
            </a:custGeom>
            <a:solidFill>
              <a:srgbClr val="FFA4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 rot="20475942">
              <a:off x="3406806" y="3918384"/>
              <a:ext cx="208252" cy="216024"/>
            </a:xfrm>
            <a:prstGeom prst="ellipse">
              <a:avLst/>
            </a:prstGeom>
            <a:solidFill>
              <a:srgbClr val="FFA4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 rot="20475942">
              <a:off x="3583475" y="3870331"/>
              <a:ext cx="264856" cy="260431"/>
            </a:xfrm>
            <a:prstGeom prst="ellipse">
              <a:avLst/>
            </a:prstGeom>
            <a:solidFill>
              <a:srgbClr val="FFA4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 rot="20475942">
              <a:off x="3785918" y="3905667"/>
              <a:ext cx="264856" cy="260431"/>
            </a:xfrm>
            <a:prstGeom prst="ellipse">
              <a:avLst/>
            </a:prstGeom>
            <a:solidFill>
              <a:srgbClr val="FFA4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 rot="20475942">
              <a:off x="3951202" y="4017607"/>
              <a:ext cx="289739" cy="303643"/>
            </a:xfrm>
            <a:prstGeom prst="ellipse">
              <a:avLst/>
            </a:prstGeom>
            <a:solidFill>
              <a:srgbClr val="FFA4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 rot="20475942">
              <a:off x="4109475" y="4134635"/>
              <a:ext cx="367266" cy="329422"/>
            </a:xfrm>
            <a:prstGeom prst="ellipse">
              <a:avLst/>
            </a:prstGeom>
            <a:solidFill>
              <a:srgbClr val="FFA401"/>
            </a:solidFill>
            <a:ln>
              <a:noFill/>
            </a:ln>
            <a:effectLst/>
            <a:sp3d>
              <a:bevelT h="139700"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 rot="1722287">
            <a:off x="9573377" y="2223392"/>
            <a:ext cx="640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600">
                <a:solidFill>
                  <a:srgbClr val="00B0F0"/>
                </a:solidFill>
                <a:latin charset="-122" pitchFamily="2" typeface="方正综艺简体"/>
                <a:ea charset="-122" pitchFamily="2" typeface="方正综艺简体"/>
              </a:rPr>
              <a:t>你</a:t>
            </a:r>
          </a:p>
        </p:txBody>
      </p:sp>
    </p:spTree>
    <p:extLst>
      <p:ext uri="{BB962C8B-B14F-4D97-AF65-F5344CB8AC3E}">
        <p14:creationId val="82897553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14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4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7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6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6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2" presetSubtype="4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2" nodeType="withEffect" presetClass="emph" presetID="6" presetSubtype="0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dur="400" fill="hold" id="73"/>
                                        <p:tgtEl>
                                          <p:spTgt spid="11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74" nodeType="withEffect" presetClass="exit" presetID="10" presetSubtype="0">
                                  <p:stCondLst>
                                    <p:cond delay="3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" id="7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40"/>
      <p:bldP grpId="0" spid="11"/>
      <p:bldP grpId="1" spid="11"/>
      <p:bldP grpId="2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4076284" y="692697"/>
            <a:ext cx="6278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</a:rPr>
              <a:t>总经理通知秘书安排次日上午九点开一个会议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3791744" y="692697"/>
            <a:ext cx="0" cy="5847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形标注 16"/>
          <p:cNvSpPr/>
          <p:nvPr/>
        </p:nvSpPr>
        <p:spPr>
          <a:xfrm>
            <a:off x="3324616" y="1988841"/>
            <a:ext cx="2771384" cy="1162291"/>
          </a:xfrm>
          <a:prstGeom prst="wedgeEllipseCallout">
            <a:avLst>
              <a:gd fmla="val 31265" name="adj1"/>
              <a:gd fmla="val 78603" name="adj2"/>
            </a:avLst>
          </a:prstGeom>
          <a:solidFill>
            <a:srgbClr val="00B0F0"/>
          </a:solidFill>
        </p:spPr>
        <p:txBody>
          <a:bodyPr anchor="ctr" wrap="square">
            <a:noAutofit/>
          </a:bodyPr>
          <a:lstStyle/>
          <a:p>
            <a:r>
              <a:rPr altLang="en-US" b="1" lang="zh-CN" sz="2400">
                <a:solidFill>
                  <a:schemeClr val="bg1"/>
                </a:solidFill>
              </a:rPr>
              <a:t>什么是任务？</a:t>
            </a:r>
          </a:p>
        </p:txBody>
      </p:sp>
      <p:sp>
        <p:nvSpPr>
          <p:cNvPr id="18" name="椭圆形标注 17"/>
          <p:cNvSpPr/>
          <p:nvPr/>
        </p:nvSpPr>
        <p:spPr>
          <a:xfrm>
            <a:off x="6536606" y="2844078"/>
            <a:ext cx="2655739" cy="1160986"/>
          </a:xfrm>
          <a:prstGeom prst="wedgeEllipseCallout">
            <a:avLst>
              <a:gd fmla="val -45096" name="adj1"/>
              <a:gd fmla="val 61625" name="adj2"/>
            </a:avLst>
          </a:prstGeom>
          <a:solidFill>
            <a:srgbClr val="FFB300"/>
          </a:solidFill>
        </p:spPr>
        <p:txBody>
          <a:bodyPr anchor="ctr" wrap="square">
            <a:noAutofit/>
          </a:bodyPr>
          <a:lstStyle/>
          <a:p>
            <a:r>
              <a:rPr altLang="en-US" b="1" lang="zh-CN" sz="2400">
                <a:solidFill>
                  <a:schemeClr val="bg1"/>
                </a:solidFill>
              </a:rPr>
              <a:t>什么是结果？</a:t>
            </a:r>
          </a:p>
        </p:txBody>
      </p:sp>
      <p:pic>
        <p:nvPicPr>
          <p:cNvPr descr="C:\Documents and Settings\Whw\Local Settings\Temporary Internet Files\Content.IE5\8JUVLFR9\MC900442072[1].wmf" id="1026" name="Picture 2"/>
          <p:cNvPicPr>
            <a:picLocks noChangeArrowheads="1"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35316" y="3789040"/>
            <a:ext cx="1592733" cy="113691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50734" y="5991672"/>
            <a:ext cx="454056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</a:rPr>
              <a:t> 一到九段秘书给出了不同的答案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279576" y="5475039"/>
            <a:ext cx="79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tailEnd len="lg" type="stealth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"/>
          <p:cNvSpPr/>
          <p:nvPr/>
        </p:nvSpPr>
        <p:spPr>
          <a:xfrm>
            <a:off x="2887529" y="5351136"/>
            <a:ext cx="252000" cy="252000"/>
          </a:xfrm>
          <a:prstGeom prst="ellipse">
            <a:avLst/>
          </a:prstGeom>
          <a:solidFill>
            <a:srgbClr val="01BCFF"/>
          </a:solidFill>
          <a:ln>
            <a:noFill/>
          </a:ln>
          <a:effectLst>
            <a:glow rad="63500">
              <a:schemeClr val="accent5">
                <a:satMod val="175000"/>
                <a:alpha val="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1</a:t>
            </a:r>
          </a:p>
        </p:txBody>
      </p:sp>
      <p:sp>
        <p:nvSpPr>
          <p:cNvPr id="25" name="2"/>
          <p:cNvSpPr/>
          <p:nvPr/>
        </p:nvSpPr>
        <p:spPr>
          <a:xfrm>
            <a:off x="3572382" y="5335567"/>
            <a:ext cx="278944" cy="278944"/>
          </a:xfrm>
          <a:prstGeom prst="ellipse">
            <a:avLst/>
          </a:prstGeom>
          <a:solidFill>
            <a:srgbClr val="00F8EC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2</a:t>
            </a:r>
          </a:p>
        </p:txBody>
      </p:sp>
      <p:sp>
        <p:nvSpPr>
          <p:cNvPr id="26" name="3"/>
          <p:cNvSpPr/>
          <p:nvPr/>
        </p:nvSpPr>
        <p:spPr>
          <a:xfrm>
            <a:off x="4284179" y="5322752"/>
            <a:ext cx="304574" cy="304574"/>
          </a:xfrm>
          <a:prstGeom prst="ellipse">
            <a:avLst/>
          </a:prstGeom>
          <a:solidFill>
            <a:srgbClr val="01FF9E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3</a:t>
            </a:r>
          </a:p>
        </p:txBody>
      </p:sp>
      <p:sp>
        <p:nvSpPr>
          <p:cNvPr id="27" name="4"/>
          <p:cNvSpPr/>
          <p:nvPr/>
        </p:nvSpPr>
        <p:spPr>
          <a:xfrm>
            <a:off x="5021606" y="5308933"/>
            <a:ext cx="332212" cy="332212"/>
          </a:xfrm>
          <a:prstGeom prst="ellipse">
            <a:avLst/>
          </a:prstGeom>
          <a:solidFill>
            <a:srgbClr val="01FF4A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5786671" y="5297123"/>
            <a:ext cx="355832" cy="355832"/>
          </a:xfrm>
          <a:prstGeom prst="ellipse">
            <a:avLst/>
          </a:prstGeom>
          <a:solidFill>
            <a:srgbClr val="0DFF01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6575356" y="5284309"/>
            <a:ext cx="381460" cy="381460"/>
          </a:xfrm>
          <a:prstGeom prst="ellipse">
            <a:avLst/>
          </a:prstGeom>
          <a:solidFill>
            <a:srgbClr val="62FF01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6</a:t>
            </a:r>
          </a:p>
        </p:txBody>
      </p:sp>
      <p:sp>
        <p:nvSpPr>
          <p:cNvPr id="30" name="7"/>
          <p:cNvSpPr/>
          <p:nvPr/>
        </p:nvSpPr>
        <p:spPr>
          <a:xfrm>
            <a:off x="7389669" y="5271494"/>
            <a:ext cx="407090" cy="407090"/>
          </a:xfrm>
          <a:prstGeom prst="ellipse">
            <a:avLst/>
          </a:prstGeom>
          <a:solidFill>
            <a:srgbClr val="B6FF01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7</a:t>
            </a:r>
          </a:p>
        </p:txBody>
      </p:sp>
      <p:sp>
        <p:nvSpPr>
          <p:cNvPr id="31" name="8"/>
          <p:cNvSpPr/>
          <p:nvPr/>
        </p:nvSpPr>
        <p:spPr>
          <a:xfrm>
            <a:off x="8229612" y="5258680"/>
            <a:ext cx="432718" cy="432718"/>
          </a:xfrm>
          <a:prstGeom prst="ellipse">
            <a:avLst/>
          </a:prstGeom>
          <a:solidFill>
            <a:srgbClr val="F8F200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8</a:t>
            </a:r>
          </a:p>
        </p:txBody>
      </p:sp>
      <p:sp>
        <p:nvSpPr>
          <p:cNvPr id="32" name="9"/>
          <p:cNvSpPr/>
          <p:nvPr/>
        </p:nvSpPr>
        <p:spPr>
          <a:xfrm>
            <a:off x="9095184" y="5246439"/>
            <a:ext cx="457200" cy="457200"/>
          </a:xfrm>
          <a:prstGeom prst="ellipse">
            <a:avLst/>
          </a:prstGeom>
          <a:solidFill>
            <a:srgbClr val="FFA401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9</a:t>
            </a:r>
          </a:p>
        </p:txBody>
      </p:sp>
      <p:cxnSp>
        <p:nvCxnSpPr>
          <p:cNvPr id="33" name="肘形连接符 32"/>
          <p:cNvCxnSpPr>
            <a:stCxn id="19" idx="1"/>
          </p:cNvCxnSpPr>
          <p:nvPr/>
        </p:nvCxnSpPr>
        <p:spPr>
          <a:xfrm rot="10800000">
            <a:off x="2279576" y="5472813"/>
            <a:ext cx="1771158" cy="747461"/>
          </a:xfrm>
          <a:prstGeom prst="bentConnector3">
            <a:avLst>
              <a:gd fmla="val 100833" name="adj1"/>
            </a:avLst>
          </a:prstGeom>
          <a:ln>
            <a:solidFill>
              <a:schemeClr val="bg1">
                <a:lumMod val="95000"/>
              </a:schemeClr>
            </a:solidFill>
            <a:head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426302" y="584685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prstClr val="white">
                    <a:lumMod val="95000"/>
                  </a:prstClr>
                </a:solidFill>
                <a:latin charset="-122" pitchFamily="2" typeface="方正综艺简体"/>
                <a:ea charset="-122" pitchFamily="2" typeface="方正综艺简体"/>
              </a:rPr>
              <a:t>引子</a:t>
            </a:r>
          </a:p>
        </p:txBody>
      </p:sp>
    </p:spTree>
    <p:extLst>
      <p:ext uri="{BB962C8B-B14F-4D97-AF65-F5344CB8AC3E}">
        <p14:creationId val="156202777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mph" presetID="32" presetSubtype="0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dur="7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40" fill="hold" id="22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140" fill="hold" id="23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40" fill="hold" id="24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140" fill="hold" id="25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7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7"/>
      <p:bldP grpId="0" spid="18"/>
      <p:bldP grpId="0" spid="19"/>
      <p:bldP grpId="0" spid="22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1509192" y="2009840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rgbClr val="01B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>
            <a:off x="4843988" y="692697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01BCFF"/>
                </a:solidFill>
              </a:rPr>
              <a:t>发通知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4655840" y="692697"/>
            <a:ext cx="0" cy="584775"/>
          </a:xfrm>
          <a:prstGeom prst="line">
            <a:avLst/>
          </a:prstGeom>
          <a:ln>
            <a:solidFill>
              <a:srgbClr val="01BCFF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529840" y="566696"/>
            <a:ext cx="252000" cy="252000"/>
          </a:xfrm>
          <a:prstGeom prst="ellipse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1</a:t>
            </a:r>
          </a:p>
        </p:txBody>
      </p:sp>
      <p:sp>
        <p:nvSpPr>
          <p:cNvPr id="15" name="矩形 14"/>
          <p:cNvSpPr/>
          <p:nvPr/>
        </p:nvSpPr>
        <p:spPr>
          <a:xfrm>
            <a:off x="5879976" y="5589240"/>
            <a:ext cx="424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000">
                <a:solidFill>
                  <a:srgbClr val="00B0F0"/>
                </a:solidFill>
                <a:latin typeface="+mj-ea"/>
                <a:ea typeface="+mj-ea"/>
              </a:rPr>
              <a:t>——只接受任务，叫做什么就做什么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351585" y="2009842"/>
            <a:ext cx="2675749" cy="3129163"/>
            <a:chOff x="827584" y="2009841"/>
            <a:chExt cx="2675749" cy="312916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23944" l="68470" r="79198" t="1107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75850" l="67940" r="20469"/>
            <a:stretch>
              <a:fillRect/>
            </a:stretch>
          </p:blipFill>
          <p:spPr>
            <a:xfrm>
              <a:off x="827584" y="2009841"/>
              <a:ext cx="1619672" cy="312916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339752" y="2564904"/>
              <a:ext cx="819467" cy="396240"/>
            </a:xfrm>
            <a:prstGeom prst="wedgeEllipseCallout">
              <a:avLst>
                <a:gd fmla="val -40633" name="adj1"/>
                <a:gd fmla="val 80840" name="adj2"/>
              </a:avLst>
            </a:prstGeom>
            <a:solidFill>
              <a:srgbClr val="01BCFF"/>
            </a:solidFill>
          </p:spPr>
          <p:txBody>
            <a:bodyPr rtlCol="0" wrap="none">
              <a:spAutoFit/>
            </a:bodyPr>
            <a:lstStyle/>
            <a:p>
              <a:r>
                <a:rPr altLang="zh-CN" lang="en-US" sz="2000">
                  <a:solidFill>
                    <a:schemeClr val="bg1"/>
                  </a:solidFill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Email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03912" y="2009841"/>
            <a:ext cx="2421682" cy="3129162"/>
            <a:chOff x="3779912" y="2009841"/>
            <a:chExt cx="2421682" cy="312916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61569" l="40019" r="51026" t="25654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38607" l="38702" r="47808" t="25789"/>
            <a:stretch>
              <a:fillRect/>
            </a:stretch>
          </p:blipFill>
          <p:spPr>
            <a:xfrm>
              <a:off x="3779912" y="2009841"/>
              <a:ext cx="1278572" cy="312916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898258" y="2564903"/>
              <a:ext cx="917892" cy="396240"/>
            </a:xfrm>
            <a:prstGeom prst="wedgeEllipseCallout">
              <a:avLst>
                <a:gd fmla="val -57081" name="adj1"/>
                <a:gd fmla="val -58546" name="adj2"/>
              </a:avLst>
            </a:prstGeom>
            <a:solidFill>
              <a:srgbClr val="01BCFF"/>
            </a:solidFill>
          </p:spPr>
          <p:txBody>
            <a:bodyPr rtlCol="0" wrap="none">
              <a:spAutoFit/>
            </a:bodyPr>
            <a:lstStyle/>
            <a:p>
              <a:r>
                <a:rPr altLang="zh-CN" lang="en-US" sz="2000">
                  <a:solidFill>
                    <a:schemeClr val="bg1"/>
                  </a:solidFill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Phone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28384" y="2009841"/>
            <a:ext cx="2314324" cy="3129162"/>
            <a:chOff x="6504384" y="2009841"/>
            <a:chExt cx="2314324" cy="312916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61972" l="71642" r="83396" t="25453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37982" l="71682" r="16440" t="25311"/>
            <a:stretch>
              <a:fillRect/>
            </a:stretch>
          </p:blipFill>
          <p:spPr>
            <a:xfrm>
              <a:off x="6504384" y="2009841"/>
              <a:ext cx="1091952" cy="312916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596520" y="2564903"/>
              <a:ext cx="860742" cy="396240"/>
            </a:xfrm>
            <a:prstGeom prst="wedgeEllipseCallout">
              <a:avLst>
                <a:gd fmla="val -42801" name="adj1"/>
                <a:gd fmla="val 59678" name="adj2"/>
              </a:avLst>
            </a:prstGeom>
            <a:solidFill>
              <a:srgbClr val="01BCFF"/>
            </a:solidFill>
          </p:spPr>
          <p:txBody>
            <a:bodyPr rtlCol="0" wrap="none">
              <a:spAutoFit/>
            </a:bodyPr>
            <a:lstStyle/>
            <a:p>
              <a:r>
                <a:rPr altLang="zh-CN" lang="en-US" sz="2000">
                  <a:solidFill>
                    <a:schemeClr val="bg1"/>
                  </a:solidFill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Board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10368" y="6093296"/>
            <a:ext cx="5957632" cy="216024"/>
            <a:chOff x="3005840" y="6093296"/>
            <a:chExt cx="5957632" cy="216024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3131840" y="6309320"/>
              <a:ext cx="5831632" cy="0"/>
            </a:xfrm>
            <a:prstGeom prst="line">
              <a:avLst/>
            </a:prstGeom>
            <a:ln>
              <a:solidFill>
                <a:srgbClr val="01B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3005840" y="6093296"/>
              <a:ext cx="126000" cy="216024"/>
            </a:xfrm>
            <a:prstGeom prst="line">
              <a:avLst/>
            </a:prstGeom>
            <a:ln>
              <a:solidFill>
                <a:srgbClr val="01B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接连接符 30"/>
          <p:cNvCxnSpPr/>
          <p:nvPr/>
        </p:nvCxnSpPr>
        <p:spPr>
          <a:xfrm>
            <a:off x="3719736" y="6083598"/>
            <a:ext cx="1944216" cy="9699"/>
          </a:xfrm>
          <a:prstGeom prst="line">
            <a:avLst/>
          </a:prstGeom>
          <a:ln>
            <a:solidFill>
              <a:srgbClr val="01BCFF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59696" y="5508522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00B0F0"/>
                </a:solidFill>
                <a:latin charset="-122" pitchFamily="2" typeface="方正综艺简体"/>
                <a:ea charset="-122" pitchFamily="2" typeface="方正综艺简体"/>
              </a:rPr>
              <a:t>满足部分期望</a:t>
            </a:r>
          </a:p>
        </p:txBody>
      </p:sp>
      <p:sp>
        <p:nvSpPr>
          <p:cNvPr id="39" name="椭圆 38"/>
          <p:cNvSpPr/>
          <p:nvPr/>
        </p:nvSpPr>
        <p:spPr>
          <a:xfrm>
            <a:off x="10164480" y="6183320"/>
            <a:ext cx="252000" cy="252000"/>
          </a:xfrm>
          <a:prstGeom prst="ellipse">
            <a:avLst/>
          </a:prstGeom>
          <a:solidFill>
            <a:srgbClr val="01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1</a:t>
            </a:r>
          </a:p>
        </p:txBody>
      </p:sp>
      <p:sp>
        <p:nvSpPr>
          <p:cNvPr id="3" name="矩形 2"/>
          <p:cNvSpPr/>
          <p:nvPr/>
        </p:nvSpPr>
        <p:spPr>
          <a:xfrm>
            <a:off x="2619402" y="611978"/>
            <a:ext cx="1808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rgbClr val="01BCFF"/>
                </a:solidFill>
                <a:latin charset="-122" pitchFamily="2" typeface="方正综艺简体"/>
                <a:ea charset="-122" pitchFamily="2" typeface="方正综艺简体"/>
              </a:rPr>
              <a:t>一段秘书</a:t>
            </a:r>
          </a:p>
        </p:txBody>
      </p:sp>
      <p:sp>
        <p:nvSpPr>
          <p:cNvPr id="16" name="矩形 15"/>
          <p:cNvSpPr/>
          <p:nvPr/>
        </p:nvSpPr>
        <p:spPr>
          <a:xfrm>
            <a:off x="1509192" y="4365104"/>
            <a:ext cx="9158808" cy="365760"/>
          </a:xfrm>
          <a:prstGeom prst="rect">
            <a:avLst/>
          </a:prstGeom>
          <a:solidFill>
            <a:srgbClr val="01BCF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</a:rPr>
              <a:t>发会议通知，然后准备相关会议用品，并参加会议</a:t>
            </a:r>
          </a:p>
        </p:txBody>
      </p:sp>
    </p:spTree>
    <p:extLst>
      <p:ext uri="{BB962C8B-B14F-4D97-AF65-F5344CB8AC3E}">
        <p14:creationId val="586392290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4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6" presetSubtype="37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fill="hold" id="5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5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5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400" id="5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6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6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8"/>
      <p:bldP grpId="0" spid="11"/>
      <p:bldP grpId="0" spid="15"/>
      <p:bldP grpId="0" spid="34"/>
      <p:bldP grpId="0" spid="39"/>
      <p:bldP grpId="0" spid="3"/>
      <p:bldP grpId="0" spid="1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1509192" y="2009840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rgbClr val="00F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0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2639617" y="69269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00F8EC"/>
                </a:solidFill>
                <a:latin charset="-122" pitchFamily="2" typeface="方正综艺简体"/>
                <a:ea charset="-122" pitchFamily="2" typeface="方正综艺简体"/>
              </a:rPr>
              <a:t>二段秘书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4655840" y="692697"/>
            <a:ext cx="0" cy="584775"/>
          </a:xfrm>
          <a:prstGeom prst="line">
            <a:avLst/>
          </a:prstGeom>
          <a:ln>
            <a:solidFill>
              <a:srgbClr val="00F8EC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511824" y="553224"/>
            <a:ext cx="278944" cy="278944"/>
          </a:xfrm>
          <a:prstGeom prst="ellipse">
            <a:avLst/>
          </a:prstGeom>
          <a:solidFill>
            <a:srgbClr val="00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2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1569" l="40019" r="50840" t="257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8607" l="38702" r="47808" t="25789"/>
          <a:stretch>
            <a:fillRect/>
          </a:stretch>
        </p:blipFill>
        <p:spPr>
          <a:xfrm flipH="1">
            <a:off x="3089236" y="2009841"/>
            <a:ext cx="1278572" cy="3129162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4371628" y="2282956"/>
            <a:ext cx="1364332" cy="930020"/>
          </a:xfrm>
          <a:prstGeom prst="wedgeEllipseCallout">
            <a:avLst>
              <a:gd fmla="val -66022" name="adj1"/>
              <a:gd fmla="val -34465" name="adj2"/>
            </a:avLst>
          </a:prstGeom>
          <a:solidFill>
            <a:srgbClr val="00F8EC"/>
          </a:solidFill>
          <a:ln>
            <a:noFill/>
          </a:ln>
        </p:spPr>
        <p:txBody>
          <a:bodyPr anchor="ctr" wrap="square">
            <a:noAutofit/>
          </a:bodyPr>
          <a:lstStyle/>
          <a:p>
            <a:pPr algn="ctr"/>
            <a:r>
              <a:rPr altLang="en-US" b="1" lang="zh-CN" sz="1400">
                <a:solidFill>
                  <a:srgbClr val="383838"/>
                </a:solidFill>
              </a:rPr>
              <a:t>确认下明天的会议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2072" l="85168" r="96642" t="26459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7957" l="84000" r="2510" t="26439"/>
          <a:stretch>
            <a:fillRect/>
          </a:stretch>
        </p:blipFill>
        <p:spPr>
          <a:xfrm>
            <a:off x="7625740" y="2009841"/>
            <a:ext cx="1278572" cy="3129162"/>
          </a:xfrm>
          <a:prstGeom prst="rect">
            <a:avLst/>
          </a:prstGeom>
        </p:spPr>
      </p:pic>
      <p:sp>
        <p:nvSpPr>
          <p:cNvPr id="17" name="椭圆形标注 16"/>
          <p:cNvSpPr/>
          <p:nvPr/>
        </p:nvSpPr>
        <p:spPr>
          <a:xfrm flipH="1">
            <a:off x="6531868" y="2888424"/>
            <a:ext cx="1004292" cy="684593"/>
          </a:xfrm>
          <a:prstGeom prst="wedgeEllipseCallout">
            <a:avLst>
              <a:gd fmla="val -63150" name="adj1"/>
              <a:gd fmla="val -67240" name="adj2"/>
            </a:avLst>
          </a:prstGeom>
          <a:solidFill>
            <a:srgbClr val="00F8EC"/>
          </a:solidFill>
          <a:ln>
            <a:noFill/>
          </a:ln>
        </p:spPr>
        <p:txBody>
          <a:bodyPr anchor="ctr" wrap="square">
            <a:noAutofit/>
          </a:bodyPr>
          <a:lstStyle/>
          <a:p>
            <a:pPr algn="ctr"/>
            <a:r>
              <a:rPr altLang="en-US" b="1" lang="zh-CN" sz="1400">
                <a:solidFill>
                  <a:srgbClr val="383838"/>
                </a:solidFill>
              </a:rPr>
              <a:t>好的</a:t>
            </a:r>
          </a:p>
        </p:txBody>
      </p:sp>
      <p:sp>
        <p:nvSpPr>
          <p:cNvPr id="19" name="椭圆 18"/>
          <p:cNvSpPr/>
          <p:nvPr/>
        </p:nvSpPr>
        <p:spPr>
          <a:xfrm>
            <a:off x="7825042" y="5454121"/>
            <a:ext cx="958628" cy="958628"/>
          </a:xfrm>
          <a:prstGeom prst="ellipse">
            <a:avLst/>
          </a:prstGeom>
          <a:solidFill>
            <a:srgbClr val="00F8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9238967" y="5991901"/>
            <a:ext cx="420850" cy="420848"/>
          </a:xfrm>
          <a:prstGeom prst="ellipse">
            <a:avLst/>
          </a:prstGeom>
          <a:solidFill>
            <a:srgbClr val="00F8E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10115114" y="6133805"/>
            <a:ext cx="278944" cy="278944"/>
          </a:xfrm>
          <a:prstGeom prst="ellipse">
            <a:avLst/>
          </a:prstGeom>
          <a:solidFill>
            <a:srgbClr val="00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2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22255" y="3865259"/>
            <a:ext cx="2547491" cy="2547491"/>
            <a:chOff x="3298254" y="3865258"/>
            <a:chExt cx="2547491" cy="2547491"/>
          </a:xfrm>
        </p:grpSpPr>
        <p:sp>
          <p:nvSpPr>
            <p:cNvPr id="18" name="椭圆 17"/>
            <p:cNvSpPr/>
            <p:nvPr/>
          </p:nvSpPr>
          <p:spPr>
            <a:xfrm>
              <a:off x="3298254" y="3865258"/>
              <a:ext cx="2547491" cy="2547491"/>
            </a:xfrm>
            <a:prstGeom prst="ellipse">
              <a:avLst/>
            </a:prstGeom>
            <a:solidFill>
              <a:srgbClr val="00F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zh-CN" b="1" lang="en-US">
                <a:solidFill>
                  <a:srgbClr val="383838"/>
                </a:solidFill>
              </a:endParaRPr>
            </a:p>
            <a:p>
              <a:pPr algn="ctr"/>
              <a:endParaRPr altLang="zh-CN" b="1" lang="en-US">
                <a:solidFill>
                  <a:srgbClr val="383838"/>
                </a:solidFill>
              </a:endParaRPr>
            </a:p>
            <a:p>
              <a:pPr algn="ctr"/>
              <a:r>
                <a:rPr altLang="zh-CN" b="1" lang="en-US">
                  <a:solidFill>
                    <a:srgbClr val="383838"/>
                  </a:solidFill>
                </a:rPr>
                <a:t>发通知后，再打电话与参会的人确认，确保每个人被及时通知到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851920" y="4221088"/>
              <a:ext cx="14020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rgbClr val="383838"/>
                  </a:solidFill>
                </a:rPr>
                <a:t>落实到人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563888" y="4725144"/>
              <a:ext cx="1980220" cy="0"/>
            </a:xfrm>
            <a:prstGeom prst="line">
              <a:avLst/>
            </a:prstGeom>
            <a:ln cmpd="dbl">
              <a:solidFill>
                <a:srgbClr val="383838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4943872" y="754251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z="2400">
                <a:solidFill>
                  <a:srgbClr val="00F8EC"/>
                </a:solidFill>
              </a:rPr>
              <a:t>抓落实</a:t>
            </a:r>
          </a:p>
        </p:txBody>
      </p:sp>
    </p:spTree>
    <p:extLst>
      <p:ext uri="{BB962C8B-B14F-4D97-AF65-F5344CB8AC3E}">
        <p14:creationId val="351133176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4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2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3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3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42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560" id="4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56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560" fill="hold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56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40" fill="hold" id="48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40" fill="hold" id="49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fill="hold" id="5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350" fill="hold" id="51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3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4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3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240" id="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24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" fill="hold" id="66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" fill="hold" id="67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3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160" id="7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16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6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16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40" fill="hold" id="74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40" fill="hold" id="75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6"/>
      <p:bldP grpId="0" spid="9"/>
      <p:bldP grpId="0" spid="13"/>
      <p:bldP grpId="0" spid="17"/>
      <p:bldP grpId="0" spid="19"/>
      <p:bldP grpId="0" spid="20"/>
      <p:bldP grpId="0" spid="23"/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1509192" y="2009840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rgbClr val="01F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1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2639617" y="69269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01FF9E"/>
                </a:solidFill>
                <a:latin charset="-122" pitchFamily="2" typeface="方正综艺简体"/>
                <a:ea charset="-122" pitchFamily="2" typeface="方正综艺简体"/>
              </a:rPr>
              <a:t>三段秘书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655840" y="692697"/>
            <a:ext cx="0" cy="584775"/>
          </a:xfrm>
          <a:prstGeom prst="line">
            <a:avLst/>
          </a:prstGeom>
          <a:ln>
            <a:solidFill>
              <a:srgbClr val="01FF9E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503553" y="540409"/>
            <a:ext cx="304574" cy="304574"/>
          </a:xfrm>
          <a:prstGeom prst="ellipse">
            <a:avLst/>
          </a:prstGeom>
          <a:solidFill>
            <a:srgbClr val="01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3</a:t>
            </a:r>
          </a:p>
        </p:txBody>
      </p:sp>
      <p:sp>
        <p:nvSpPr>
          <p:cNvPr id="10" name="矩形 9"/>
          <p:cNvSpPr/>
          <p:nvPr/>
        </p:nvSpPr>
        <p:spPr>
          <a:xfrm>
            <a:off x="5870082" y="4344262"/>
            <a:ext cx="4797919" cy="794742"/>
          </a:xfrm>
          <a:prstGeom prst="rect">
            <a:avLst/>
          </a:prstGeom>
          <a:solidFill>
            <a:srgbClr val="01FF9E"/>
          </a:solidFill>
          <a:ln>
            <a:noFill/>
          </a:ln>
        </p:spPr>
        <p:txBody>
          <a:bodyPr anchor="ctr" wrap="square">
            <a:no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+mj-ea"/>
                <a:ea typeface="+mj-ea"/>
              </a:rPr>
              <a:t>会前30分钟提醒与会者参会，对临时不能参加会议的人，立即汇报给总经理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1670" l="71922" r="83396" t="2575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7982" l="71682" r="16440" t="25311"/>
          <a:stretch>
            <a:fillRect/>
          </a:stretch>
        </p:blipFill>
        <p:spPr>
          <a:xfrm>
            <a:off x="3923928" y="2009841"/>
            <a:ext cx="1091952" cy="31291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22636" l="80224" r="100000" t="211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7060" l="80135" t="2023"/>
          <a:stretch>
            <a:fillRect/>
          </a:stretch>
        </p:blipFill>
        <p:spPr>
          <a:xfrm flipH="1">
            <a:off x="7680176" y="2204864"/>
            <a:ext cx="2123728" cy="20735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1066" l="27239" r="37780" t="25755">
                        <a14:foregroundMark x1="32929" x2="33116" y1="27062" y2="27666"/>
                        <a14:foregroundMark x1="34795" x2="34795" y1="28672" y2="28672"/>
                        <a14:foregroundMark x1="33862" x2="33862" y1="31187" y2="31187"/>
                        <a14:foregroundMark x1="33116" x2="33116" y1="30584" y2="30584"/>
                        <a14:foregroundMark x1="32836" x2="32836" y1="31590" y2="31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8333" l="26016" r="60818" t="25629"/>
          <a:stretch>
            <a:fillRect/>
          </a:stretch>
        </p:blipFill>
        <p:spPr>
          <a:xfrm>
            <a:off x="2396173" y="2009841"/>
            <a:ext cx="1259517" cy="312916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415480" y="5661248"/>
            <a:ext cx="9158808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01FF9E"/>
                </a:solidFill>
              </a:rPr>
              <a:t>保证总经理在会前知悉缺席情况，以便临时调整</a:t>
            </a:r>
          </a:p>
        </p:txBody>
      </p:sp>
      <p:sp>
        <p:nvSpPr>
          <p:cNvPr id="17" name="右箭头 16"/>
          <p:cNvSpPr>
            <a:spLocks noChangeAspect="1"/>
          </p:cNvSpPr>
          <p:nvPr/>
        </p:nvSpPr>
        <p:spPr>
          <a:xfrm rot="21000000">
            <a:off x="5898170" y="3261746"/>
            <a:ext cx="324000" cy="351857"/>
          </a:xfrm>
          <a:prstGeom prst="rightArrow">
            <a:avLst/>
          </a:prstGeom>
          <a:solidFill>
            <a:srgbClr val="01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右箭头 17"/>
          <p:cNvSpPr>
            <a:spLocks noChangeAspect="1"/>
          </p:cNvSpPr>
          <p:nvPr/>
        </p:nvSpPr>
        <p:spPr>
          <a:xfrm rot="1759647">
            <a:off x="5069904" y="2968819"/>
            <a:ext cx="324000" cy="351857"/>
          </a:xfrm>
          <a:prstGeom prst="rightArrow">
            <a:avLst/>
          </a:prstGeom>
          <a:solidFill>
            <a:srgbClr val="01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右箭头 18"/>
          <p:cNvSpPr>
            <a:spLocks noChangeAspect="1"/>
          </p:cNvSpPr>
          <p:nvPr/>
        </p:nvSpPr>
        <p:spPr>
          <a:xfrm rot="19800000">
            <a:off x="6726436" y="3041291"/>
            <a:ext cx="324000" cy="351857"/>
          </a:xfrm>
          <a:prstGeom prst="rightArrow">
            <a:avLst/>
          </a:prstGeom>
          <a:solidFill>
            <a:srgbClr val="01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右箭头 19"/>
          <p:cNvSpPr>
            <a:spLocks noChangeAspect="1"/>
          </p:cNvSpPr>
          <p:nvPr/>
        </p:nvSpPr>
        <p:spPr>
          <a:xfrm rot="20700000">
            <a:off x="7554702" y="2746784"/>
            <a:ext cx="324000" cy="351857"/>
          </a:xfrm>
          <a:prstGeom prst="rightArrow">
            <a:avLst/>
          </a:prstGeom>
          <a:solidFill>
            <a:srgbClr val="01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右箭头 20"/>
          <p:cNvSpPr>
            <a:spLocks noChangeAspect="1"/>
          </p:cNvSpPr>
          <p:nvPr/>
        </p:nvSpPr>
        <p:spPr>
          <a:xfrm>
            <a:off x="3493689" y="2394927"/>
            <a:ext cx="324000" cy="351857"/>
          </a:xfrm>
          <a:prstGeom prst="rightArrow">
            <a:avLst/>
          </a:prstGeom>
          <a:solidFill>
            <a:srgbClr val="01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右箭头 21"/>
          <p:cNvSpPr>
            <a:spLocks noChangeAspect="1"/>
          </p:cNvSpPr>
          <p:nvPr/>
        </p:nvSpPr>
        <p:spPr>
          <a:xfrm rot="21600000">
            <a:off x="8382966" y="2422038"/>
            <a:ext cx="324000" cy="351857"/>
          </a:xfrm>
          <a:prstGeom prst="rightArrow">
            <a:avLst/>
          </a:prstGeom>
          <a:solidFill>
            <a:srgbClr val="01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10294168" y="5139002"/>
            <a:ext cx="373832" cy="1718998"/>
            <a:chOff x="8770168" y="5139002"/>
            <a:chExt cx="373832" cy="1718998"/>
          </a:xfrm>
        </p:grpSpPr>
        <p:sp>
          <p:nvSpPr>
            <p:cNvPr id="23" name="矩形 22"/>
            <p:cNvSpPr/>
            <p:nvPr/>
          </p:nvSpPr>
          <p:spPr>
            <a:xfrm>
              <a:off x="8770168" y="5139002"/>
              <a:ext cx="373832" cy="1718998"/>
            </a:xfrm>
            <a:prstGeom prst="rect">
              <a:avLst/>
            </a:prstGeom>
            <a:solidFill>
              <a:srgbClr val="01F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椭圆 23"/>
            <p:cNvSpPr/>
            <p:nvPr/>
          </p:nvSpPr>
          <p:spPr>
            <a:xfrm>
              <a:off x="8804797" y="6220770"/>
              <a:ext cx="304574" cy="3045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000">
                  <a:solidFill>
                    <a:srgbClr val="01FF9E"/>
                  </a:solidFill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3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4943872" y="754251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z="2400">
                <a:solidFill>
                  <a:srgbClr val="01FF9E"/>
                </a:solidFill>
              </a:rPr>
              <a:t>重检查</a:t>
            </a:r>
          </a:p>
        </p:txBody>
      </p:sp>
    </p:spTree>
    <p:extLst>
      <p:ext uri="{BB962C8B-B14F-4D97-AF65-F5344CB8AC3E}">
        <p14:creationId val="88155988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4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4" nodeType="withEffect" presetClass="emph" presetID="35" presetSubtype="0" repeatCount="2000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4" nodeType="withEffect" presetClass="emph" presetID="35" presetSubtype="0" repeatCount="2000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9" nodeType="withEffect" presetClass="emph" presetID="35" presetSubtype="0" repeatCount="2000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" nodeType="withEffect" presetClass="emph" presetID="35" presetSubtype="0" repeatCount="2000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9" nodeType="withEffect" presetClass="emph" presetID="35" presetSubtype="0" repeatCount="2000">
                                  <p:stCondLst>
                                    <p:cond delay="1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4" nodeType="withEffect" presetClass="emph" presetID="35" presetSubtype="0" repeatCount="2000">
                                  <p:stCondLst>
                                    <p:cond delay="1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" id="7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60" fill="hold" id="7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0" fill="hold" id="7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40" fill="hold" id="80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240" fill="hold" id="8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5"/>
      <p:bldP grpId="0" spid="8"/>
      <p:bldP grpId="0" spid="10"/>
      <p:bldP grpId="0" spid="15"/>
      <p:bldP grpId="0" spid="17"/>
      <p:bldP grpId="1" spid="17"/>
      <p:bldP grpId="0" spid="18"/>
      <p:bldP grpId="1" spid="18"/>
      <p:bldP grpId="0" spid="19"/>
      <p:bldP grpId="1" spid="19"/>
      <p:bldP grpId="0" spid="20"/>
      <p:bldP grpId="1" spid="20"/>
      <p:bldP grpId="0" spid="21"/>
      <p:bldP grpId="1" spid="21"/>
      <p:bldP grpId="0" spid="22"/>
      <p:bldP grpId="1" spid="22"/>
      <p:bldP grpId="0" spid="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1509192" y="2009840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rgbClr val="01F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1F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2639617" y="69269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01FF4A"/>
                </a:solidFill>
                <a:latin charset="-122" pitchFamily="2" typeface="方正综艺简体"/>
                <a:ea charset="-122" pitchFamily="2" typeface="方正综艺简体"/>
              </a:rPr>
              <a:t>四段秘书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655840" y="692697"/>
            <a:ext cx="0" cy="584775"/>
          </a:xfrm>
          <a:prstGeom prst="line">
            <a:avLst/>
          </a:prstGeom>
          <a:ln>
            <a:solidFill>
              <a:srgbClr val="01FF4A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489734" y="504500"/>
            <a:ext cx="332212" cy="332212"/>
          </a:xfrm>
          <a:prstGeom prst="ellipse">
            <a:avLst/>
          </a:prstGeom>
          <a:solidFill>
            <a:srgbClr val="01F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4</a:t>
            </a:r>
          </a:p>
        </p:txBody>
      </p:sp>
      <p:sp>
        <p:nvSpPr>
          <p:cNvPr id="15" name="等腰三角形 14"/>
          <p:cNvSpPr/>
          <p:nvPr/>
        </p:nvSpPr>
        <p:spPr>
          <a:xfrm flipV="1">
            <a:off x="4335272" y="4988024"/>
            <a:ext cx="680609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9" name="肘形连接符 28"/>
          <p:cNvCxnSpPr>
            <a:stCxn id="15" idx="0"/>
            <a:endCxn id="30" idx="2"/>
          </p:cNvCxnSpPr>
          <p:nvPr/>
        </p:nvCxnSpPr>
        <p:spPr>
          <a:xfrm flipH="1" rot="16200000">
            <a:off x="6655340" y="3465461"/>
            <a:ext cx="512001" cy="4471526"/>
          </a:xfrm>
          <a:prstGeom prst="bentConnector3">
            <a:avLst>
              <a:gd fmla="val 171153" name="adj1"/>
            </a:avLst>
          </a:prstGeom>
          <a:ln>
            <a:solidFill>
              <a:srgbClr val="01FF4A"/>
            </a:solidFill>
            <a:headEnd len="lg" type="oval" w="lg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TextBox 2065"/>
          <p:cNvSpPr txBox="1"/>
          <p:nvPr/>
        </p:nvSpPr>
        <p:spPr>
          <a:xfrm>
            <a:off x="5015881" y="5847656"/>
            <a:ext cx="3535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01FF4A"/>
                </a:solidFill>
              </a:rPr>
              <a:t>四段秘书才基本算是称职！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135560" y="2600960"/>
            <a:ext cx="3384376" cy="468000"/>
            <a:chOff x="611560" y="2600960"/>
            <a:chExt cx="3384376" cy="468000"/>
          </a:xfrm>
        </p:grpSpPr>
        <p:cxnSp>
          <p:nvCxnSpPr>
            <p:cNvPr id="2070" name="直接连接符 2069"/>
            <p:cNvCxnSpPr/>
            <p:nvPr/>
          </p:nvCxnSpPr>
          <p:spPr>
            <a:xfrm>
              <a:off x="836618" y="2996952"/>
              <a:ext cx="3159318" cy="0"/>
            </a:xfrm>
            <a:prstGeom prst="line">
              <a:avLst/>
            </a:prstGeom>
            <a:ln>
              <a:solidFill>
                <a:srgbClr val="01FF4A"/>
              </a:solidFill>
              <a:prstDash val="sysDash"/>
              <a:headEnd len="med" type="triangl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十六角星 11"/>
            <p:cNvSpPr/>
            <p:nvPr/>
          </p:nvSpPr>
          <p:spPr>
            <a:xfrm>
              <a:off x="611560" y="2600960"/>
              <a:ext cx="468000" cy="468000"/>
            </a:xfrm>
            <a:prstGeom prst="star16">
              <a:avLst/>
            </a:prstGeom>
            <a:solidFill>
              <a:srgbClr val="01F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2636" y="2603887"/>
              <a:ext cx="2697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srgbClr val="383838"/>
                  </a:solidFill>
                </a:rPr>
                <a:t>会议室大门贴上会议时间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35560" y="3356992"/>
            <a:ext cx="3384376" cy="486028"/>
            <a:chOff x="611560" y="3356992"/>
            <a:chExt cx="3384376" cy="486028"/>
          </a:xfrm>
        </p:grpSpPr>
        <p:sp>
          <p:nvSpPr>
            <p:cNvPr id="16" name="十六角星 15"/>
            <p:cNvSpPr/>
            <p:nvPr/>
          </p:nvSpPr>
          <p:spPr>
            <a:xfrm>
              <a:off x="611560" y="3375020"/>
              <a:ext cx="468000" cy="468000"/>
            </a:xfrm>
            <a:prstGeom prst="star16">
              <a:avLst/>
            </a:prstGeom>
            <a:solidFill>
              <a:srgbClr val="01F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82636" y="3356992"/>
              <a:ext cx="272689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rgbClr val="383838"/>
                  </a:solidFill>
                </a:rPr>
                <a:t>预约投影，保证资源到位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836618" y="3753036"/>
              <a:ext cx="3159318" cy="0"/>
            </a:xfrm>
            <a:prstGeom prst="line">
              <a:avLst/>
            </a:prstGeom>
            <a:ln>
              <a:solidFill>
                <a:srgbClr val="01FF4A"/>
              </a:solidFill>
              <a:prstDash val="sysDash"/>
              <a:headEnd len="med" type="triangl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2135560" y="3933056"/>
            <a:ext cx="3384376" cy="684024"/>
            <a:chOff x="611560" y="3933056"/>
            <a:chExt cx="3384376" cy="684024"/>
          </a:xfrm>
        </p:grpSpPr>
        <p:sp>
          <p:nvSpPr>
            <p:cNvPr id="18" name="十六角星 17"/>
            <p:cNvSpPr/>
            <p:nvPr/>
          </p:nvSpPr>
          <p:spPr>
            <a:xfrm>
              <a:off x="611560" y="4149080"/>
              <a:ext cx="468000" cy="468000"/>
            </a:xfrm>
            <a:prstGeom prst="star16">
              <a:avLst/>
            </a:prstGeom>
            <a:solidFill>
              <a:srgbClr val="01F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/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2636" y="3933057"/>
              <a:ext cx="272689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>
                  <a:solidFill>
                    <a:srgbClr val="383838"/>
                  </a:solidFill>
                </a:rPr>
                <a:t>会前测试投影仪、电脑等设备显示是否正常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836618" y="4581128"/>
              <a:ext cx="3159318" cy="0"/>
            </a:xfrm>
            <a:prstGeom prst="line">
              <a:avLst/>
            </a:prstGeom>
            <a:ln>
              <a:solidFill>
                <a:srgbClr val="01FF4A"/>
              </a:solidFill>
              <a:prstDash val="sysDash"/>
              <a:headEnd len="med" type="triangl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4965938" y="754251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z="2400">
                <a:solidFill>
                  <a:srgbClr val="01FF4A"/>
                </a:solidFill>
              </a:rPr>
              <a:t>勤准备</a:t>
            </a: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149" l="3152" r="95758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38800" y="2204865"/>
            <a:ext cx="50292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二十四角星 29"/>
          <p:cNvSpPr>
            <a:spLocks noChangeAspect="1"/>
          </p:cNvSpPr>
          <p:nvPr/>
        </p:nvSpPr>
        <p:spPr>
          <a:xfrm rot="1974171">
            <a:off x="8760663" y="4400929"/>
            <a:ext cx="1692000" cy="1692000"/>
          </a:xfrm>
          <a:prstGeom prst="star24">
            <a:avLst/>
          </a:prstGeom>
          <a:solidFill>
            <a:srgbClr val="01FF4A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flatTx/>
          </a:bodyPr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itchFamily="49" typeface="迷你简汉真广标"/>
                <a:ea charset="-122" pitchFamily="49" typeface="迷你简汉真广标"/>
              </a:rPr>
              <a:t>满足期望</a:t>
            </a:r>
          </a:p>
        </p:txBody>
      </p:sp>
      <p:sp>
        <p:nvSpPr>
          <p:cNvPr id="31" name="二十四角星 30"/>
          <p:cNvSpPr>
            <a:spLocks noChangeAspect="1"/>
          </p:cNvSpPr>
          <p:nvPr/>
        </p:nvSpPr>
        <p:spPr>
          <a:xfrm rot="1974171">
            <a:off x="8760663" y="4400929"/>
            <a:ext cx="1692000" cy="1692000"/>
          </a:xfrm>
          <a:prstGeom prst="star24">
            <a:avLst/>
          </a:prstGeom>
          <a:solidFill>
            <a:srgbClr val="01FF4A"/>
          </a:solidFill>
          <a:ln>
            <a:noFill/>
          </a:ln>
          <a:scene3d>
            <a:camera prst="orthographicFront"/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flatTx/>
          </a:bodyPr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itchFamily="49" typeface="迷你简汉真广标"/>
                <a:ea charset="-122" pitchFamily="49" typeface="迷你简汉真广标"/>
              </a:rPr>
              <a:t>满足期望</a:t>
            </a:r>
          </a:p>
        </p:txBody>
      </p:sp>
    </p:spTree>
    <p:extLst>
      <p:ext uri="{BB962C8B-B14F-4D97-AF65-F5344CB8AC3E}">
        <p14:creationId val="427814369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3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3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4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5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56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  <p:cond delay="0" evt="onBegin">
                          <p:tn val="58"/>
                        </p:cond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6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7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3" presetSubtype="3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7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9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400" fill="hold" id="80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81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 id="8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5"/>
      <p:bldP grpId="0" spid="8"/>
      <p:bldP grpId="0" spid="15"/>
      <p:bldP grpId="0" spid="2066"/>
      <p:bldP grpId="0" spid="7"/>
      <p:bldP grpId="0" spid="30"/>
      <p:bldP grpId="0" spid="31"/>
      <p:bldP grpId="1" spid="31"/>
      <p:bldP grpId="2" spid="3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8760296" y="4257600"/>
            <a:ext cx="1907704" cy="1907704"/>
            <a:chOff x="7236296" y="4257600"/>
            <a:chExt cx="1907704" cy="1907704"/>
          </a:xfrm>
        </p:grpSpPr>
        <p:sp>
          <p:nvSpPr>
            <p:cNvPr id="24" name="椭圆 23"/>
            <p:cNvSpPr/>
            <p:nvPr/>
          </p:nvSpPr>
          <p:spPr>
            <a:xfrm>
              <a:off x="7236296" y="4257600"/>
              <a:ext cx="1907704" cy="19077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DF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7584856" y="5157193"/>
              <a:ext cx="119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4000">
                  <a:solidFill>
                    <a:srgbClr val="0DFF01"/>
                  </a:solidFill>
                  <a:latin charset="-122" pitchFamily="2" typeface="方正综艺简体"/>
                  <a:ea charset="-122" pitchFamily="2" typeface="方正综艺简体"/>
                </a:rPr>
                <a:t>喜欢</a:t>
              </a: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4865269" y="5148537"/>
            <a:ext cx="286886" cy="707886"/>
          </a:xfrm>
          <a:prstGeom prst="line">
            <a:avLst/>
          </a:prstGeom>
          <a:ln>
            <a:solidFill>
              <a:srgbClr val="0DFF01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4" idx="3"/>
          </p:cNvCxnSpPr>
          <p:nvPr/>
        </p:nvCxnSpPr>
        <p:spPr>
          <a:xfrm>
            <a:off x="5168551" y="5856424"/>
            <a:ext cx="3871122" cy="20849"/>
          </a:xfrm>
          <a:prstGeom prst="line">
            <a:avLst/>
          </a:prstGeom>
          <a:ln>
            <a:solidFill>
              <a:srgbClr val="0DFF01"/>
            </a:solidFill>
            <a:prstDash val="sys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509192" y="2009840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rgbClr val="0DF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0D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2639617" y="69269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0DFF01"/>
                </a:solidFill>
                <a:latin charset="-122" pitchFamily="2" typeface="方正综艺简体"/>
                <a:ea charset="-122" pitchFamily="2" typeface="方正综艺简体"/>
              </a:rPr>
              <a:t>五段秘书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655840" y="692697"/>
            <a:ext cx="0" cy="584775"/>
          </a:xfrm>
          <a:prstGeom prst="line">
            <a:avLst/>
          </a:prstGeom>
          <a:ln>
            <a:solidFill>
              <a:srgbClr val="0DFF01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477924" y="514780"/>
            <a:ext cx="355832" cy="355832"/>
          </a:xfrm>
          <a:prstGeom prst="ellipse">
            <a:avLst/>
          </a:prstGeom>
          <a:solidFill>
            <a:srgbClr val="0D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5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24447" l="42537" r="67351" t="905">
                        <a14:foregroundMark x1="65672" x2="65672" y1="11972" y2="11972"/>
                        <a14:foregroundMark x1="65765" x2="65765" y1="14286" y2="14286"/>
                        <a14:foregroundMark x1="65765" x2="65765" y1="15996" y2="15996"/>
                        <a14:foregroundMark x1="65858" x2="65858" y1="18310" y2="18310"/>
                        <a14:foregroundMark x1="65765" x2="65765" y1="19819" y2="19819"/>
                        <a14:foregroundMark x1="65765" x2="65765" y1="21328" y2="21328"/>
                        <a14:foregroundMark x1="51586" x2="51586" y1="3219" y2="3219"/>
                        <a14:foregroundMark x1="54198" x2="54198" y1="11972" y2="11972"/>
                        <a14:foregroundMark x1="54104" x2="54104" y1="16298" y2="16298"/>
                        <a14:foregroundMark x1="54104" x2="54104" y1="19014" y2="19014"/>
                        <a14:foregroundMark x1="54291" x2="54291" y1="21026" y2="21026"/>
                        <a14:foregroundMark x1="54291" x2="54291" y1="21932" y2="21932"/>
                        <a14:foregroundMark x1="48507" x2="48507" y1="19215" y2="19215"/>
                        <a14:foregroundMark x1="50560" x2="50560" y1="5030" y2="5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5278" l="42436" r="32228"/>
          <a:stretch>
            <a:fillRect/>
          </a:stretch>
        </p:blipFill>
        <p:spPr>
          <a:xfrm flipH="1">
            <a:off x="7320136" y="2039776"/>
            <a:ext cx="3172048" cy="287003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752600" y="2060848"/>
            <a:ext cx="2725324" cy="3033628"/>
            <a:chOff x="228600" y="2060848"/>
            <a:chExt cx="2725324" cy="303362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0644" l="69590" r="96455" t="62777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6138" l="66641" r="3365" t="62239"/>
            <a:stretch>
              <a:fillRect/>
            </a:stretch>
          </p:blipFill>
          <p:spPr>
            <a:xfrm>
              <a:off x="228600" y="2060848"/>
              <a:ext cx="2725324" cy="266429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53066" y="4725144"/>
              <a:ext cx="2468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rgbClr val="383838"/>
                  </a:solidFill>
                </a:rPr>
                <a:t>了解会议的性质及议题</a:t>
              </a:r>
            </a:p>
          </p:txBody>
        </p:sp>
      </p:grpSp>
      <p:sp>
        <p:nvSpPr>
          <p:cNvPr id="16" name="燕尾形 15"/>
          <p:cNvSpPr/>
          <p:nvPr/>
        </p:nvSpPr>
        <p:spPr>
          <a:xfrm>
            <a:off x="4591440" y="4797152"/>
            <a:ext cx="242316" cy="242316"/>
          </a:xfrm>
          <a:prstGeom prst="chevron">
            <a:avLst/>
          </a:prstGeom>
          <a:solidFill>
            <a:srgbClr val="0D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015880" y="2009840"/>
            <a:ext cx="2492990" cy="3084636"/>
            <a:chOff x="3491880" y="2009840"/>
            <a:chExt cx="2492990" cy="308463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24145" l="68004" r="79478" t="161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75488" l="67524" r="20044" t="1720"/>
            <a:stretch>
              <a:fillRect/>
            </a:stretch>
          </p:blipFill>
          <p:spPr>
            <a:xfrm>
              <a:off x="3716230" y="2009840"/>
              <a:ext cx="1655870" cy="281498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3491880" y="4725144"/>
              <a:ext cx="2468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rgbClr val="383838"/>
                  </a:solidFill>
                </a:rPr>
                <a:t>将相关资料发给与会者</a:t>
              </a:r>
            </a:p>
          </p:txBody>
        </p:sp>
      </p:grpSp>
      <p:sp>
        <p:nvSpPr>
          <p:cNvPr id="18" name="燕尾形 17"/>
          <p:cNvSpPr/>
          <p:nvPr/>
        </p:nvSpPr>
        <p:spPr>
          <a:xfrm>
            <a:off x="7824192" y="4797152"/>
            <a:ext cx="242316" cy="242316"/>
          </a:xfrm>
          <a:prstGeom prst="chevron">
            <a:avLst/>
          </a:prstGeom>
          <a:solidFill>
            <a:srgbClr val="0D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7976592" y="4797152"/>
            <a:ext cx="242316" cy="242316"/>
          </a:xfrm>
          <a:prstGeom prst="chevron">
            <a:avLst/>
          </a:prstGeom>
          <a:solidFill>
            <a:srgbClr val="0D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8128992" y="4797152"/>
            <a:ext cx="242316" cy="242316"/>
          </a:xfrm>
          <a:prstGeom prst="chevron">
            <a:avLst/>
          </a:prstGeom>
          <a:solidFill>
            <a:srgbClr val="0D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8281392" y="4797152"/>
            <a:ext cx="242316" cy="242316"/>
          </a:xfrm>
          <a:prstGeom prst="chevron">
            <a:avLst/>
          </a:prstGeom>
          <a:solidFill>
            <a:srgbClr val="0D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42141" y="5374378"/>
            <a:ext cx="3059430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200">
                <a:solidFill>
                  <a:srgbClr val="0DFF01"/>
                </a:solidFill>
              </a:rPr>
              <a:t>这样的秘书比较讨上级 </a:t>
            </a:r>
          </a:p>
        </p:txBody>
      </p:sp>
      <p:sp>
        <p:nvSpPr>
          <p:cNvPr id="7" name="矩形 6"/>
          <p:cNvSpPr/>
          <p:nvPr/>
        </p:nvSpPr>
        <p:spPr>
          <a:xfrm>
            <a:off x="4888143" y="735088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z="2400">
                <a:solidFill>
                  <a:srgbClr val="0DFF01"/>
                </a:solidFill>
              </a:rPr>
              <a:t>细准备</a:t>
            </a:r>
          </a:p>
        </p:txBody>
      </p:sp>
    </p:spTree>
    <p:extLst>
      <p:ext uri="{BB962C8B-B14F-4D97-AF65-F5344CB8AC3E}">
        <p14:creationId val="28423473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4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3" nodeType="withEffect" presetClass="emph" presetID="26" presetSubtype="0" repeatCount="200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4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35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5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2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  <p:cond delay="0" evt="onBegin">
                          <p:tn val="57"/>
                        </p:cond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7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5"/>
      <p:bldP grpId="0" spid="8"/>
      <p:bldP grpId="0" spid="16"/>
      <p:bldP grpId="1" spid="16"/>
      <p:bldP grpId="0" spid="18"/>
      <p:bldP grpId="0" spid="19"/>
      <p:bldP grpId="0" spid="20"/>
      <p:bldP grpId="0" spid="21"/>
      <p:bldP grpId="0" spid="26"/>
      <p:bldP grpId="0" spid="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35" name="直接连接符 1034"/>
          <p:cNvCxnSpPr/>
          <p:nvPr/>
        </p:nvCxnSpPr>
        <p:spPr>
          <a:xfrm>
            <a:off x="4655840" y="1277472"/>
            <a:ext cx="2880320" cy="4599801"/>
          </a:xfrm>
          <a:prstGeom prst="line">
            <a:avLst/>
          </a:prstGeom>
          <a:ln>
            <a:solidFill>
              <a:srgbClr val="62F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rgbClr val="62F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62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2639616" y="692697"/>
            <a:ext cx="3637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62FF01"/>
                </a:solidFill>
                <a:latin charset="-122" pitchFamily="2" typeface="方正综艺简体"/>
                <a:ea charset="-122" pitchFamily="2" typeface="方正综艺简体"/>
              </a:rPr>
              <a:t>六段秘书   做记录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655840" y="692697"/>
            <a:ext cx="0" cy="584775"/>
          </a:xfrm>
          <a:prstGeom prst="line">
            <a:avLst/>
          </a:prstGeom>
          <a:ln>
            <a:solidFill>
              <a:srgbClr val="62FF01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465110" y="501966"/>
            <a:ext cx="381460" cy="381460"/>
          </a:xfrm>
          <a:prstGeom prst="ellipse">
            <a:avLst/>
          </a:prstGeom>
          <a:solidFill>
            <a:srgbClr val="62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6</a:t>
            </a:r>
          </a:p>
        </p:txBody>
      </p:sp>
      <p:sp>
        <p:nvSpPr>
          <p:cNvPr id="9" name="矩形 8"/>
          <p:cNvSpPr/>
          <p:nvPr/>
        </p:nvSpPr>
        <p:spPr>
          <a:xfrm>
            <a:off x="1509192" y="2009840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1268" l="72201" r="83396" t="2545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7982" l="71682" r="16440" t="25311"/>
          <a:stretch>
            <a:fillRect/>
          </a:stretch>
        </p:blipFill>
        <p:spPr>
          <a:xfrm>
            <a:off x="2639616" y="2009841"/>
            <a:ext cx="1091952" cy="312916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620408" y="2098856"/>
            <a:ext cx="2915752" cy="2914320"/>
            <a:chOff x="3096408" y="2098856"/>
            <a:chExt cx="2915752" cy="2914320"/>
          </a:xfrm>
        </p:grpSpPr>
        <p:grpSp>
          <p:nvGrpSpPr>
            <p:cNvPr id="7" name="组合 6"/>
            <p:cNvGrpSpPr/>
            <p:nvPr/>
          </p:nvGrpSpPr>
          <p:grpSpPr>
            <a:xfrm>
              <a:off x="3096408" y="2098856"/>
              <a:ext cx="1457876" cy="1457876"/>
              <a:chOff x="3096408" y="2098856"/>
              <a:chExt cx="1457876" cy="1457876"/>
            </a:xfrm>
          </p:grpSpPr>
          <p:sp>
            <p:nvSpPr>
              <p:cNvPr id="14" name="泪滴形 13"/>
              <p:cNvSpPr/>
              <p:nvPr/>
            </p:nvSpPr>
            <p:spPr>
              <a:xfrm flipV="1">
                <a:off x="3096408" y="2098856"/>
                <a:ext cx="1457876" cy="1457876"/>
              </a:xfrm>
              <a:prstGeom prst="teardrop">
                <a:avLst/>
              </a:prstGeom>
              <a:solidFill>
                <a:srgbClr val="62FF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Documents and Settings\Whw\Local Settings\Temporary Internet Files\Content.IE5\8JUVLFR9\MC900311014[1].wmf" id="1026" name="Picture 2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3146521" y="2234847"/>
                <a:ext cx="1284498" cy="1175588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554284" y="3555300"/>
              <a:ext cx="1457876" cy="1457876"/>
              <a:chOff x="4554284" y="3555300"/>
              <a:chExt cx="1457876" cy="1457876"/>
            </a:xfrm>
          </p:grpSpPr>
          <p:sp>
            <p:nvSpPr>
              <p:cNvPr id="13" name="泪滴形 12"/>
              <p:cNvSpPr/>
              <p:nvPr/>
            </p:nvSpPr>
            <p:spPr>
              <a:xfrm flipH="1">
                <a:off x="4554284" y="3555300"/>
                <a:ext cx="1457876" cy="1457876"/>
              </a:xfrm>
              <a:prstGeom prst="teardrop">
                <a:avLst/>
              </a:prstGeom>
              <a:solidFill>
                <a:srgbClr val="62FF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descr="C:\Documents and Settings\Whw\Local Settings\Temporary Internet Files\Content.IE5\PLUOD4HZ\MC900252885[1].wmf" id="1027" name="Picture 3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4644008" y="3764937"/>
                <a:ext cx="1037878" cy="96020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23642" l="67631" r="79571" t="1811">
                        <a14:foregroundMark x1="73507" x2="73507" y1="2817" y2="2817"/>
                        <a14:foregroundMark x1="70989" x2="70989" y1="7545" y2="7545"/>
                        <a14:foregroundMark x1="71828" x2="71828" y1="6539" y2="6539"/>
                        <a14:foregroundMark x1="71922" x2="71922" y1="8048" y2="8048"/>
                        <a14:foregroundMark x1="74440" x2="74440" y1="7545" y2="7545"/>
                        <a14:foregroundMark x1="70056" x2="70056" y1="8551" y2="8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6222" l="67524" r="20044" t="1867"/>
          <a:stretch>
            <a:fillRect/>
          </a:stretch>
        </p:blipFill>
        <p:spPr>
          <a:xfrm flipH="1">
            <a:off x="8305494" y="2386888"/>
            <a:ext cx="1606930" cy="262628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096002" y="2424172"/>
            <a:ext cx="1728190" cy="707890"/>
            <a:chOff x="4572002" y="2424172"/>
            <a:chExt cx="1728190" cy="707890"/>
          </a:xfrm>
        </p:grpSpPr>
        <p:sp>
          <p:nvSpPr>
            <p:cNvPr id="16" name="矩形 15"/>
            <p:cNvSpPr/>
            <p:nvPr/>
          </p:nvSpPr>
          <p:spPr>
            <a:xfrm>
              <a:off x="5089603" y="2424172"/>
              <a:ext cx="1198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rgbClr val="62FF01"/>
                  </a:solidFill>
                </a:rPr>
                <a:t>做好详细</a:t>
              </a:r>
            </a:p>
            <a:p>
              <a:r>
                <a:rPr altLang="en-US" b="1" lang="zh-CN" sz="2000">
                  <a:solidFill>
                    <a:srgbClr val="62FF01"/>
                  </a:solidFill>
                </a:rPr>
                <a:t>会议记录</a:t>
              </a:r>
            </a:p>
          </p:txBody>
        </p:sp>
        <p:cxnSp>
          <p:nvCxnSpPr>
            <p:cNvPr id="21" name="肘形连接符 20"/>
            <p:cNvCxnSpPr/>
            <p:nvPr/>
          </p:nvCxnSpPr>
          <p:spPr>
            <a:xfrm rot="10800000">
              <a:off x="4572002" y="2827797"/>
              <a:ext cx="1728190" cy="304265"/>
            </a:xfrm>
            <a:prstGeom prst="bentConnector3">
              <a:avLst>
                <a:gd fmla="val 77558" name="adj1"/>
              </a:avLst>
            </a:prstGeom>
            <a:ln>
              <a:solidFill>
                <a:srgbClr val="62FF01"/>
              </a:solidFill>
              <a:prstDash val="sysDash"/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313516" y="3789040"/>
            <a:ext cx="1710476" cy="779894"/>
            <a:chOff x="2789516" y="3789040"/>
            <a:chExt cx="1710476" cy="779894"/>
          </a:xfrm>
        </p:grpSpPr>
        <p:sp>
          <p:nvSpPr>
            <p:cNvPr id="17" name="矩形 16"/>
            <p:cNvSpPr/>
            <p:nvPr/>
          </p:nvSpPr>
          <p:spPr>
            <a:xfrm>
              <a:off x="2843808" y="3789040"/>
              <a:ext cx="1489909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solidFill>
                    <a:srgbClr val="62FF01"/>
                  </a:solidFill>
                </a:rPr>
                <a:t>有时还需做录音备份</a:t>
              </a:r>
            </a:p>
          </p:txBody>
        </p:sp>
        <p:cxnSp>
          <p:nvCxnSpPr>
            <p:cNvPr id="35" name="肘形连接符 34"/>
            <p:cNvCxnSpPr/>
            <p:nvPr/>
          </p:nvCxnSpPr>
          <p:spPr>
            <a:xfrm flipV="1" rot="10800000">
              <a:off x="2789516" y="4284237"/>
              <a:ext cx="1710476" cy="284697"/>
            </a:xfrm>
            <a:prstGeom prst="bentConnector3">
              <a:avLst>
                <a:gd fmla="val 17702" name="adj1"/>
              </a:avLst>
            </a:prstGeom>
            <a:ln>
              <a:solidFill>
                <a:srgbClr val="62FF01"/>
              </a:solidFill>
              <a:prstDash val="sysDash"/>
              <a:headEnd len="med" type="oval" w="med"/>
              <a:tailEnd len="med" type="oval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>
            <a:off x="6960097" y="5639828"/>
            <a:ext cx="381460" cy="381460"/>
          </a:xfrm>
          <a:prstGeom prst="ellipse">
            <a:avLst/>
          </a:prstGeom>
          <a:solidFill>
            <a:srgbClr val="62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6</a:t>
            </a:r>
          </a:p>
        </p:txBody>
      </p:sp>
      <p:cxnSp>
        <p:nvCxnSpPr>
          <p:cNvPr id="1040" name="直接连接符 1039"/>
          <p:cNvCxnSpPr/>
          <p:nvPr/>
        </p:nvCxnSpPr>
        <p:spPr>
          <a:xfrm flipH="1">
            <a:off x="6096000" y="5877272"/>
            <a:ext cx="1440160" cy="980728"/>
          </a:xfrm>
          <a:prstGeom prst="line">
            <a:avLst/>
          </a:prstGeom>
          <a:ln>
            <a:solidFill>
              <a:srgbClr val="62F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7682175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9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22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3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4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5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5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9"/>
      <p:bldP grpId="0" spid="4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直接连接符 19"/>
          <p:cNvCxnSpPr>
            <a:stCxn id="18" idx="3"/>
            <a:endCxn id="15" idx="1"/>
          </p:cNvCxnSpPr>
          <p:nvPr/>
        </p:nvCxnSpPr>
        <p:spPr>
          <a:xfrm>
            <a:off x="4490514" y="5601817"/>
            <a:ext cx="3045648" cy="0"/>
          </a:xfrm>
          <a:prstGeom prst="line">
            <a:avLst/>
          </a:prstGeom>
          <a:ln>
            <a:solidFill>
              <a:srgbClr val="B6FF01"/>
            </a:solidFill>
            <a:prstDash val="sys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rot="2740935">
            <a:off x="5082184" y="4109962"/>
            <a:ext cx="2033024" cy="203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>
            <a:off x="1524000" y="1277471"/>
            <a:ext cx="9144000" cy="0"/>
          </a:xfrm>
          <a:prstGeom prst="line">
            <a:avLst/>
          </a:prstGeom>
          <a:ln>
            <a:solidFill>
              <a:srgbClr val="B6F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8"/>
          <p:cNvSpPr/>
          <p:nvPr/>
        </p:nvSpPr>
        <p:spPr>
          <a:xfrm>
            <a:off x="1524000" y="1061447"/>
            <a:ext cx="899592" cy="216024"/>
          </a:xfrm>
          <a:custGeom>
            <a:gdLst>
              <a:gd fmla="*/ 0 w 1224136" name="connsiteX0"/>
              <a:gd fmla="*/ 0 h 432048" name="connsiteY0"/>
              <a:gd fmla="*/ 1014586 w 1224136" name="connsiteX1"/>
              <a:gd fmla="*/ 0 h 432048" name="connsiteY1"/>
              <a:gd fmla="*/ 1224136 w 1224136" name="connsiteX2"/>
              <a:gd fmla="*/ 432048 h 432048" name="connsiteY2"/>
              <a:gd fmla="*/ 0 w 1224136" name="connsiteX3"/>
              <a:gd fmla="*/ 432048 h 432048" name="connsiteY3"/>
              <a:gd fmla="*/ 0 w 1224136" name="connsiteX4"/>
              <a:gd fmla="*/ 0 h 4320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2048" w="1224136">
                <a:moveTo>
                  <a:pt x="0" y="0"/>
                </a:moveTo>
                <a:lnTo>
                  <a:pt x="1014586" y="0"/>
                </a:lnTo>
                <a:lnTo>
                  <a:pt x="1224136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solidFill>
            <a:srgbClr val="B6FF01"/>
          </a:solidFill>
          <a:ln>
            <a:solidFill>
              <a:srgbClr val="B6F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2639616" y="692697"/>
            <a:ext cx="3637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rgbClr val="B6FF01"/>
                </a:solidFill>
                <a:latin charset="-122" pitchFamily="2" typeface="方正综艺简体"/>
                <a:ea charset="-122" pitchFamily="2" typeface="方正综艺简体"/>
              </a:rPr>
              <a:t>七段秘书   发记录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4655840" y="692697"/>
            <a:ext cx="0" cy="584775"/>
          </a:xfrm>
          <a:prstGeom prst="line">
            <a:avLst/>
          </a:prstGeom>
          <a:ln>
            <a:solidFill>
              <a:srgbClr val="B6FF01"/>
            </a:solidFill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452295" y="429622"/>
            <a:ext cx="407090" cy="407090"/>
          </a:xfrm>
          <a:prstGeom prst="ellipse">
            <a:avLst/>
          </a:prstGeom>
          <a:solidFill>
            <a:srgbClr val="B6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7</a:t>
            </a:r>
          </a:p>
        </p:txBody>
      </p:sp>
      <p:sp>
        <p:nvSpPr>
          <p:cNvPr id="9" name="矩形 8"/>
          <p:cNvSpPr/>
          <p:nvPr/>
        </p:nvSpPr>
        <p:spPr>
          <a:xfrm>
            <a:off x="1509192" y="2009840"/>
            <a:ext cx="9158808" cy="3129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22636" l="42537" r="68657" t="0">
                        <a14:foregroundMark x1="50560" x2="50933" y1="2314" y2="2616"/>
                        <a14:foregroundMark x1="52332" x2="52332" y1="3722" y2="3722"/>
                        <a14:foregroundMark x1="50746" x2="50746" y1="4930" y2="4930"/>
                        <a14:foregroundMark x1="55784" x2="55784" y1="9759" y2="9759"/>
                        <a14:foregroundMark x1="58862" x2="58862" y1="8149" y2="8149"/>
                        <a14:foregroundMark x1="58489" x2="58489" y1="9054" y2="9054"/>
                        <a14:foregroundMark x1="58209" x2="58209" y1="9960" y2="9960"/>
                        <a14:foregroundMark x1="54104" x2="54104" y1="12978" y2="12978"/>
                        <a14:foregroundMark x1="54104" x2="54104" y1="14185" y2="14185"/>
                        <a14:foregroundMark x1="54384" x2="54384" y1="16298" y2="16298"/>
                        <a14:foregroundMark x1="54011" x2="54011" y1="18008" y2="18008"/>
                        <a14:foregroundMark x1="54104" x2="54104" y1="19416" y2="19416"/>
                        <a14:foregroundMark x1="54104" x2="54104" y1="21529" y2="21529"/>
                        <a14:foregroundMark x1="65672" x2="65672" y1="12374" y2="12374"/>
                        <a14:foregroundMark x1="65672" x2="65672" y1="11771" y2="11771"/>
                        <a14:foregroundMark x1="65951" x2="65951" y1="13682" y2="13682"/>
                        <a14:foregroundMark x1="65672" x2="65672" y1="14889" y2="14889"/>
                        <a14:foregroundMark x1="65858" x2="65858" y1="15996" y2="15996"/>
                        <a14:foregroundMark x1="65858" x2="65858" y1="16801" y2="16801"/>
                        <a14:foregroundMark x1="65858" x2="65858" y1="18008" y2="18008"/>
                        <a14:foregroundMark x1="66045" x2="66045" y1="19416" y2="19416"/>
                        <a14:foregroundMark x1="65672" x2="65672" y1="19115" y2="19115"/>
                        <a14:foregroundMark x1="65672" x2="65672" y1="20423" y2="20423"/>
                        <a14:foregroundMark x1="65951" x2="65951" y1="21227" y2="21227"/>
                        <a14:foregroundMark x1="65951" x2="65951" y1="21932" y2="21932"/>
                        <a14:foregroundMark x1="48601" x2="48601" y1="18813" y2="18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6961" l="41758" r="31216"/>
          <a:stretch>
            <a:fillRect/>
          </a:stretch>
        </p:blipFill>
        <p:spPr>
          <a:xfrm>
            <a:off x="1524000" y="2636912"/>
            <a:ext cx="3059832" cy="24186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24447" l="79198" r="99627" t="1308">
                        <a14:foregroundMark x1="85168" x2="85168" y1="7243" y2="7243"/>
                        <a14:foregroundMark x1="87407" x2="87407" y1="8753" y2="8753"/>
                        <a14:foregroundMark x1="88806" x2="88806" y1="8652" y2="8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75555" l="79363"/>
          <a:stretch>
            <a:fillRect/>
          </a:stretch>
        </p:blipFill>
        <p:spPr>
          <a:xfrm flipH="1">
            <a:off x="8596924" y="2021435"/>
            <a:ext cx="2068367" cy="22716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61670" l="49720" r="69590" t="32294">
                        <a14:foregroundMark x1="64459" x2="64459" y1="38833" y2="38833"/>
                        <a14:foregroundMark x1="64646" x2="64646" y1="38028" y2="38028"/>
                        <a14:foregroundMark x1="62780" x2="62780" y1="38531" y2="38531"/>
                        <a14:foregroundMark x1="58209" x2="58209" y1="38531" y2="38531"/>
                        <a14:foregroundMark x1="58209" x2="58209" y1="40040" y2="40040"/>
                        <a14:foregroundMark x1="60354" x2="60354" y1="40946" y2="40946"/>
                        <a14:foregroundMark x1="62034" x2="62034" y1="43461" y2="43461"/>
                        <a14:foregroundMark x1="62407" x2="62407" y1="45272" y2="45272"/>
                        <a14:foregroundMark x1="60821" x2="60821" y1="43058" y2="43058"/>
                        <a14:foregroundMark x1="58769" x2="58769" y1="43159" y2="43159"/>
                        <a14:foregroundMark x1="58302" x2="58302" y1="43360" y2="43360"/>
                        <a14:foregroundMark x1="57649" x2="57649" y1="42958" y2="42958"/>
                        <a14:foregroundMark x1="56716" x2="56716" y1="38431" y2="38431"/>
                        <a14:foregroundMark x1="57183" x2="57183" y1="38229" y2="38229"/>
                        <a14:foregroundMark x1="57090" x2="57090" y1="39839" y2="39839"/>
                        <a14:foregroundMark x1="60075" x2="60075" y1="38229" y2="38229"/>
                        <a14:foregroundMark x1="59795" x2="59795" y1="36620" y2="36620"/>
                        <a14:foregroundMark x1="59422" x2="59422" y1="37827" y2="37827"/>
                        <a14:foregroundMark x1="58489" x2="58489" y1="37726" y2="37726"/>
                        <a14:foregroundMark x1="57463" x2="57463" y1="37726" y2="37726"/>
                        <a14:foregroundMark x1="55690" x2="55690" y1="35815" y2="35815"/>
                        <a14:foregroundMark x1="56437" x2="56437" y1="36117" y2="36117"/>
                        <a14:foregroundMark x1="57743" x2="57743" y1="36620" y2="36620"/>
                        <a14:foregroundMark x1="58769" x2="58769" y1="36720" y2="36720"/>
                        <a14:foregroundMark x1="59235" x2="59235" y1="36217" y2="36217"/>
                        <a14:foregroundMark x1="59888" x2="59888" y1="35815" y2="35815"/>
                        <a14:foregroundMark x1="56903" x2="56903" y1="37425" y2="37425"/>
                        <a14:foregroundMark x1="55784" x2="55784" y1="37022" y2="37022"/>
                        <a14:foregroundMark x1="55784" x2="55784" y1="34909" y2="34909"/>
                        <a14:foregroundMark x1="55131" x2="55131" y1="35312" y2="35312"/>
                        <a14:foregroundMark x1="55317" x2="55317" y1="36519" y2="36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38367" l="50000" r="30168" t="31911"/>
          <a:stretch>
            <a:fillRect/>
          </a:stretch>
        </p:blipFill>
        <p:spPr>
          <a:xfrm>
            <a:off x="6686418" y="2875688"/>
            <a:ext cx="1641831" cy="22815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141" l="25187" r="50933" t="60765">
                        <a14:foregroundMark x1="38526" x2="38526" y1="72233" y2="72233"/>
                        <a14:foregroundMark x1="39459" x2="39459" y1="73843" y2="73843"/>
                        <a14:foregroundMark x1="39086" x2="39086" y1="73340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0101" l="25487" r="49026" t="61388"/>
          <a:stretch>
            <a:fillRect/>
          </a:stretch>
        </p:blipFill>
        <p:spPr>
          <a:xfrm>
            <a:off x="4210958" y="2021434"/>
            <a:ext cx="1759285" cy="1824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36162" y="5373217"/>
            <a:ext cx="2011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rgbClr val="B6FF01"/>
                </a:solidFill>
              </a:rPr>
              <a:t>发给与会人员</a:t>
            </a:r>
          </a:p>
        </p:txBody>
      </p:sp>
      <p:pic>
        <p:nvPicPr>
          <p:cNvPr descr="C:\Documents and Settings\Whw\Local Settings\Temporary Internet Files\Content.IE5\BTGEONTZ\MC900442050[1].wmf" id="2050" name="Picture 2"/>
          <p:cNvPicPr>
            <a:picLocks noChangeArrowheads="1" noChangeAspect="1"/>
          </p:cNvPicPr>
          <p:nvPr/>
        </p:nvPicPr>
        <p:blipFill>
          <a:blip r:embed="rId6">
            <a:grayscl/>
            <a:lum bright="-40000" contrast="2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35960" y="5309968"/>
            <a:ext cx="783328" cy="78332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2783633" y="5373217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rgbClr val="B6FF01"/>
                </a:solidFill>
              </a:rPr>
              <a:t>将会议记录</a:t>
            </a:r>
          </a:p>
        </p:txBody>
      </p:sp>
      <p:sp>
        <p:nvSpPr>
          <p:cNvPr id="22" name="椭圆 21"/>
          <p:cNvSpPr/>
          <p:nvPr/>
        </p:nvSpPr>
        <p:spPr>
          <a:xfrm>
            <a:off x="9912424" y="6156848"/>
            <a:ext cx="407090" cy="407090"/>
          </a:xfrm>
          <a:prstGeom prst="ellipse">
            <a:avLst/>
          </a:prstGeom>
          <a:solidFill>
            <a:srgbClr val="B6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7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879977" y="5309968"/>
            <a:ext cx="586863" cy="391664"/>
            <a:chOff x="4408425" y="5773640"/>
            <a:chExt cx="586863" cy="391664"/>
          </a:xfrm>
        </p:grpSpPr>
        <p:sp>
          <p:nvSpPr>
            <p:cNvPr id="2" name="圆角矩形 1"/>
            <p:cNvSpPr/>
            <p:nvPr/>
          </p:nvSpPr>
          <p:spPr>
            <a:xfrm>
              <a:off x="4408425" y="5773640"/>
              <a:ext cx="586863" cy="391664"/>
            </a:xfrm>
            <a:prstGeom prst="roundRect">
              <a:avLst>
                <a:gd fmla="val 22747" name="adj"/>
              </a:avLst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427984" y="5802498"/>
              <a:ext cx="540116" cy="182364"/>
              <a:chOff x="4494800" y="5834063"/>
              <a:chExt cx="401050" cy="13541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4494800" y="5834881"/>
                <a:ext cx="221216" cy="134591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V="1">
                <a:off x="4701856" y="5834063"/>
                <a:ext cx="193994" cy="13541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H="1" flipV="1">
              <a:off x="4802378" y="5894230"/>
              <a:ext cx="192910" cy="23172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4416745" y="5906404"/>
              <a:ext cx="192910" cy="23172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5879977" y="5309968"/>
            <a:ext cx="586863" cy="391664"/>
            <a:chOff x="4408425" y="5773640"/>
            <a:chExt cx="586863" cy="391664"/>
          </a:xfrm>
        </p:grpSpPr>
        <p:sp>
          <p:nvSpPr>
            <p:cNvPr id="34" name="圆角矩形 33"/>
            <p:cNvSpPr/>
            <p:nvPr/>
          </p:nvSpPr>
          <p:spPr>
            <a:xfrm>
              <a:off x="4408425" y="5773640"/>
              <a:ext cx="586863" cy="391664"/>
            </a:xfrm>
            <a:prstGeom prst="roundRect">
              <a:avLst>
                <a:gd fmla="val 22747" name="adj"/>
              </a:avLst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427984" y="5802498"/>
              <a:ext cx="540116" cy="182364"/>
              <a:chOff x="4494800" y="5834063"/>
              <a:chExt cx="401050" cy="135410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4494800" y="5834881"/>
                <a:ext cx="221216" cy="134591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4701856" y="5834063"/>
                <a:ext cx="193994" cy="13541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接连接符 35"/>
            <p:cNvCxnSpPr/>
            <p:nvPr/>
          </p:nvCxnSpPr>
          <p:spPr>
            <a:xfrm flipH="1" flipV="1">
              <a:off x="4802378" y="5894230"/>
              <a:ext cx="192910" cy="23172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4416745" y="5906404"/>
              <a:ext cx="192910" cy="23172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879977" y="5309968"/>
            <a:ext cx="586863" cy="391664"/>
            <a:chOff x="4408425" y="5773640"/>
            <a:chExt cx="586863" cy="391664"/>
          </a:xfrm>
        </p:grpSpPr>
        <p:sp>
          <p:nvSpPr>
            <p:cNvPr id="41" name="圆角矩形 40"/>
            <p:cNvSpPr/>
            <p:nvPr/>
          </p:nvSpPr>
          <p:spPr>
            <a:xfrm>
              <a:off x="4408425" y="5773640"/>
              <a:ext cx="586863" cy="391664"/>
            </a:xfrm>
            <a:prstGeom prst="roundRect">
              <a:avLst>
                <a:gd fmla="val 22747" name="adj"/>
              </a:avLst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427984" y="5802498"/>
              <a:ext cx="540116" cy="182364"/>
              <a:chOff x="4494800" y="5834063"/>
              <a:chExt cx="401050" cy="135410"/>
            </a:xfrm>
          </p:grpSpPr>
          <p:cxnSp>
            <p:nvCxnSpPr>
              <p:cNvPr id="45" name="直接连接符 44"/>
              <p:cNvCxnSpPr/>
              <p:nvPr/>
            </p:nvCxnSpPr>
            <p:spPr>
              <a:xfrm>
                <a:off x="4494800" y="5834881"/>
                <a:ext cx="221216" cy="134591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4701856" y="5834063"/>
                <a:ext cx="193994" cy="13541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接连接符 42"/>
            <p:cNvCxnSpPr/>
            <p:nvPr/>
          </p:nvCxnSpPr>
          <p:spPr>
            <a:xfrm flipH="1" flipV="1">
              <a:off x="4802378" y="5894230"/>
              <a:ext cx="192910" cy="23172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4416745" y="5906404"/>
              <a:ext cx="192910" cy="23172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5879977" y="5309968"/>
            <a:ext cx="586863" cy="391664"/>
            <a:chOff x="4408425" y="5773640"/>
            <a:chExt cx="586863" cy="391664"/>
          </a:xfrm>
        </p:grpSpPr>
        <p:sp>
          <p:nvSpPr>
            <p:cNvPr id="48" name="圆角矩形 47"/>
            <p:cNvSpPr/>
            <p:nvPr/>
          </p:nvSpPr>
          <p:spPr>
            <a:xfrm>
              <a:off x="4408425" y="5773640"/>
              <a:ext cx="586863" cy="391664"/>
            </a:xfrm>
            <a:prstGeom prst="roundRect">
              <a:avLst>
                <a:gd fmla="val 22747" name="adj"/>
              </a:avLst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427984" y="5802498"/>
              <a:ext cx="540116" cy="182364"/>
              <a:chOff x="4494800" y="5834063"/>
              <a:chExt cx="401050" cy="135410"/>
            </a:xfrm>
          </p:grpSpPr>
          <p:cxnSp>
            <p:nvCxnSpPr>
              <p:cNvPr id="52" name="直接连接符 51"/>
              <p:cNvCxnSpPr/>
              <p:nvPr/>
            </p:nvCxnSpPr>
            <p:spPr>
              <a:xfrm>
                <a:off x="4494800" y="5834881"/>
                <a:ext cx="221216" cy="134591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4701856" y="5834063"/>
                <a:ext cx="193994" cy="135410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直接连接符 49"/>
            <p:cNvCxnSpPr/>
            <p:nvPr/>
          </p:nvCxnSpPr>
          <p:spPr>
            <a:xfrm flipH="1" flipV="1">
              <a:off x="4802378" y="5894230"/>
              <a:ext cx="192910" cy="23172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4416745" y="5906404"/>
              <a:ext cx="192910" cy="23172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1" name="1"/>
          <p:cNvSpPr/>
          <p:nvPr/>
        </p:nvSpPr>
        <p:spPr>
          <a:xfrm>
            <a:off x="3276600" y="3771900"/>
            <a:ext cx="2971800" cy="1778000"/>
          </a:xfrm>
          <a:custGeom>
            <a:gdLst>
              <a:gd fmla="*/ 2971800 w 2971800" name="connsiteX0"/>
              <a:gd fmla="*/ 1778000 h 1778000" name="connsiteY0"/>
              <a:gd fmla="*/ 2286000 w 2971800" name="connsiteX1"/>
              <a:gd fmla="*/ 990600 h 1778000" name="connsiteY1"/>
              <a:gd fmla="*/ 1549400 w 2971800" name="connsiteX2"/>
              <a:gd fmla="*/ 457200 h 1778000" name="connsiteY2"/>
              <a:gd fmla="*/ 736600 w 2971800" name="connsiteX3"/>
              <a:gd fmla="*/ 139700 h 1778000" name="connsiteY3"/>
              <a:gd fmla="*/ 0 w 2971800" name="connsiteX4"/>
              <a:gd fmla="*/ 0 h 177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78000" w="2971800">
                <a:moveTo>
                  <a:pt x="2971800" y="1778000"/>
                </a:moveTo>
                <a:cubicBezTo>
                  <a:pt x="2747433" y="1494366"/>
                  <a:pt x="2523067" y="1210733"/>
                  <a:pt x="2286000" y="990600"/>
                </a:cubicBezTo>
                <a:cubicBezTo>
                  <a:pt x="2048933" y="770467"/>
                  <a:pt x="1807633" y="599017"/>
                  <a:pt x="1549400" y="457200"/>
                </a:cubicBezTo>
                <a:cubicBezTo>
                  <a:pt x="1291167" y="315383"/>
                  <a:pt x="994833" y="215900"/>
                  <a:pt x="736600" y="139700"/>
                </a:cubicBezTo>
                <a:cubicBezTo>
                  <a:pt x="478367" y="6350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53" name="4"/>
          <p:cNvSpPr/>
          <p:nvPr/>
        </p:nvSpPr>
        <p:spPr>
          <a:xfrm>
            <a:off x="6197600" y="2692400"/>
            <a:ext cx="3238500" cy="2857500"/>
          </a:xfrm>
          <a:custGeom>
            <a:gdLst>
              <a:gd fmla="*/ 0 w 3238500" name="connsiteX0"/>
              <a:gd fmla="*/ 2857500 h 2857500" name="connsiteY0"/>
              <a:gd fmla="*/ 774700 w 3238500" name="connsiteX1"/>
              <a:gd fmla="*/ 1765300 h 2857500" name="connsiteY1"/>
              <a:gd fmla="*/ 1257300 w 3238500" name="connsiteX2"/>
              <a:gd fmla="*/ 1168400 h 2857500" name="connsiteY2"/>
              <a:gd fmla="*/ 1968500 w 3238500" name="connsiteX3"/>
              <a:gd fmla="*/ 660400 h 2857500" name="connsiteY3"/>
              <a:gd fmla="*/ 3238500 w 3238500" name="connsiteX4"/>
              <a:gd fmla="*/ 0 h 2857500" name="connsiteY4"/>
              <a:gd fmla="*/ 3238500 w 3238500" name="connsiteX5"/>
              <a:gd fmla="*/ 0 h 28575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857500" w="3238500">
                <a:moveTo>
                  <a:pt x="0" y="2857500"/>
                </a:moveTo>
                <a:cubicBezTo>
                  <a:pt x="282575" y="2452158"/>
                  <a:pt x="565150" y="2046817"/>
                  <a:pt x="774700" y="1765300"/>
                </a:cubicBezTo>
                <a:cubicBezTo>
                  <a:pt x="984250" y="1483783"/>
                  <a:pt x="1058333" y="1352550"/>
                  <a:pt x="1257300" y="1168400"/>
                </a:cubicBezTo>
                <a:cubicBezTo>
                  <a:pt x="1456267" y="984250"/>
                  <a:pt x="1638300" y="855133"/>
                  <a:pt x="1968500" y="660400"/>
                </a:cubicBezTo>
                <a:cubicBezTo>
                  <a:pt x="2298700" y="465667"/>
                  <a:pt x="3238500" y="0"/>
                  <a:pt x="3238500" y="0"/>
                </a:cubicBezTo>
                <a:lnTo>
                  <a:pt x="3238500" y="0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54" name="3"/>
          <p:cNvSpPr/>
          <p:nvPr/>
        </p:nvSpPr>
        <p:spPr>
          <a:xfrm>
            <a:off x="6210300" y="3746500"/>
            <a:ext cx="1130300" cy="1816100"/>
          </a:xfrm>
          <a:custGeom>
            <a:gdLst>
              <a:gd fmla="*/ 0 w 1130300" name="connsiteX0"/>
              <a:gd fmla="*/ 1816100 h 1816100" name="connsiteY0"/>
              <a:gd fmla="*/ 203200 w 1130300" name="connsiteX1"/>
              <a:gd fmla="*/ 1092200 h 1816100" name="connsiteY1"/>
              <a:gd fmla="*/ 609600 w 1130300" name="connsiteX2"/>
              <a:gd fmla="*/ 469900 h 1816100" name="connsiteY2"/>
              <a:gd fmla="*/ 1130300 w 1130300" name="connsiteX3"/>
              <a:gd fmla="*/ 0 h 18161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16100" w="1130300">
                <a:moveTo>
                  <a:pt x="0" y="1816100"/>
                </a:moveTo>
                <a:cubicBezTo>
                  <a:pt x="50800" y="1566333"/>
                  <a:pt x="101600" y="1316567"/>
                  <a:pt x="203200" y="1092200"/>
                </a:cubicBezTo>
                <a:cubicBezTo>
                  <a:pt x="304800" y="867833"/>
                  <a:pt x="455083" y="651933"/>
                  <a:pt x="609600" y="469900"/>
                </a:cubicBezTo>
                <a:cubicBezTo>
                  <a:pt x="764117" y="287867"/>
                  <a:pt x="947208" y="143933"/>
                  <a:pt x="113030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55" name="2"/>
          <p:cNvSpPr/>
          <p:nvPr/>
        </p:nvSpPr>
        <p:spPr>
          <a:xfrm>
            <a:off x="6197600" y="3175000"/>
            <a:ext cx="189132" cy="2387600"/>
          </a:xfrm>
          <a:custGeom>
            <a:gdLst>
              <a:gd fmla="*/ 0 w 189132" name="connsiteX0"/>
              <a:gd fmla="*/ 2387600 h 2387600" name="connsiteY0"/>
              <a:gd fmla="*/ 152400 w 189132" name="connsiteX1"/>
              <a:gd fmla="*/ 1549400 h 2387600" name="connsiteY1"/>
              <a:gd fmla="*/ 177800 w 189132" name="connsiteX2"/>
              <a:gd fmla="*/ 812800 h 2387600" name="connsiteY2"/>
              <a:gd fmla="*/ 0 w 189132" name="connsiteX3"/>
              <a:gd fmla="*/ 0 h 2387600" name="connsiteY3"/>
              <a:gd fmla="*/ 0 w 189132" name="connsiteX4"/>
              <a:gd fmla="*/ 0 h 2387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87600" w="189132">
                <a:moveTo>
                  <a:pt x="0" y="2387600"/>
                </a:moveTo>
                <a:cubicBezTo>
                  <a:pt x="61383" y="2099733"/>
                  <a:pt x="122767" y="1811867"/>
                  <a:pt x="152400" y="1549400"/>
                </a:cubicBezTo>
                <a:cubicBezTo>
                  <a:pt x="182033" y="1286933"/>
                  <a:pt x="203200" y="1071033"/>
                  <a:pt x="177800" y="812800"/>
                </a:cubicBezTo>
                <a:cubicBezTo>
                  <a:pt x="152400" y="55456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486205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4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3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24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400" id="25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0" nodeType="withEffect" presetClass="path" presetID="58" presetSubtype="0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59 -0.00208 L -0.06528 -0.10332 C -0.07813 -0.1276 -0.10452 -0.15071 -0.13177 -0.17406 C -0.16563 -0.20041 -0.19306 -0.21521 -0.21598 -0.22075 L -0.3165 -0.25543" pathEditMode="fixed" ptsTypes="FffFF" rAng="-3579467">
                                      <p:cBhvr>
                                        <p:cTn dur="10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1500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44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5" nodeType="withEffect" presetClass="exit" presetID="22" presetSubtype="4">
                                  <p:stCondLst>
                                    <p:cond delay="19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000" id="46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53" presetSubtype="0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5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55" nodeType="withEffect" presetClass="path" presetID="58" presetSubtype="0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77778E-06 -4.35506E-06 L 0.01632 -0.09107 C 0.02135 -0.1098 0.02205 -0.13823 0.02309 -0.16874 C 0.02309 -0.20411 0.02031 -0.23092 0.01632 -0.2508 L 0.00087 -0.34258" pathEditMode="fixed" ptsTypes="FffFF" rAng="0">
                                      <p:cBhvr>
                                        <p:cTn dur="1000" fill="hold" id="5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1712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4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59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xit" presetID="22" presetSubtype="4">
                                  <p:stCondLst>
                                    <p:cond delay="19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000" id="61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53" presetSubtype="0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6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0" nodeType="withEffect" presetClass="path" presetID="58" presetSubtype="0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191 -0.00184 L 0.02361 -0.08252 C 0.02621 -0.10055 0.03646 -0.1232 0.04774 -0.14609 C 0.06163 -0.1729 0.07413 -0.19093 0.08541 -0.20295 L 0.13368 -0.25936" pathEditMode="fixed" ptsTypes="FffFF" rAng="-19524908">
                                      <p:cBhvr>
                                        <p:cTn dur="1000" fill="hold" id="7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1373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53" presetSubtype="0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7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7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4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9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0" nodeType="withEffect" presetClass="exit" presetID="22" presetSubtype="4">
                                  <p:stCondLst>
                                    <p:cond delay="19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000" id="81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85" nodeType="withEffect" presetClass="path" presetID="58" presetSubtype="0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0069 -0.00023 L 0.07552 -0.13846 C 0.08819 -0.16897 0.11771 -0.20642 0.14774 -0.24248 C 0.18489 -0.28571 0.21562 -0.31391 0.24218 -0.33125 L 0.35538 -0.41447" pathEditMode="fixed" ptsTypes="FffFF" rAng="-18665964">
                                      <p:cBhvr>
                                        <p:cTn dur="1000" fill="hold" id="8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2267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7" nodeType="withEffect" presetClass="exit" presetID="53" presetSubtype="0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8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1000" id="9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2" presetSubtype="4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94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5" nodeType="withEffect" presetClass="exit" presetID="22" presetSubtype="4">
                                  <p:stCondLst>
                                    <p:cond delay="19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000" id="96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8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0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0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5"/>
      <p:bldP grpId="0" spid="8"/>
      <p:bldP grpId="0" spid="9"/>
      <p:bldP grpId="0" spid="15"/>
      <p:bldP grpId="0" spid="18"/>
      <p:bldP grpId="0" spid="2051"/>
      <p:bldP grpId="1" spid="2051"/>
      <p:bldP grpId="0" spid="2053"/>
      <p:bldP grpId="1" spid="2053"/>
      <p:bldP grpId="0" spid="2054"/>
      <p:bldP grpId="1" spid="2054"/>
      <p:bldP grpId="0" spid="2055"/>
      <p:bldP grpId="1" spid="205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110</Paragraphs>
  <Slides>13</Slides>
  <Notes>1</Notes>
  <TotalTime>1565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1">
      <vt:lpstr>Arial</vt:lpstr>
      <vt:lpstr>Verdana</vt:lpstr>
      <vt:lpstr>Calibri Light</vt:lpstr>
      <vt:lpstr>Calibri</vt:lpstr>
      <vt:lpstr>迷你简汉真广标</vt:lpstr>
      <vt:lpstr>Arial Unicode MS</vt:lpstr>
      <vt:lpstr>方正综艺简体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2012-07-03T02:52:19Z</dcterms:created>
  <cp:lastModifiedBy>优品PPT</cp:lastModifiedBy>
  <dcterms:modified xsi:type="dcterms:W3CDTF">2021-08-20T10:54:16Z</dcterms:modified>
  <cp:revision>195</cp:revision>
  <dc:title>PowerPoint 演示文稿</dc:title>
</cp:coreProperties>
</file>