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5" r:id="rId2"/>
  </p:sldMasterIdLst>
  <p:notesMasterIdLst>
    <p:notesMasterId r:id="rId3"/>
  </p:notesMasterIdLst>
  <p:sldIdLst>
    <p:sldId id="256" r:id="rId4"/>
    <p:sldId id="259" r:id="rId5"/>
    <p:sldId id="260" r:id="rId6"/>
    <p:sldId id="262" r:id="rId7"/>
    <p:sldId id="274" r:id="rId8"/>
    <p:sldId id="275" r:id="rId9"/>
    <p:sldId id="276" r:id="rId10"/>
    <p:sldId id="277" r:id="rId11"/>
    <p:sldId id="266" r:id="rId12"/>
    <p:sldId id="278" r:id="rId13"/>
    <p:sldId id="279" r:id="rId14"/>
    <p:sldId id="263"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267" r:id="rId52"/>
    <p:sldId id="318" r:id="rId53"/>
    <p:sldId id="319" r:id="rId54"/>
    <p:sldId id="320" r:id="rId55"/>
    <p:sldId id="321" r:id="rId56"/>
    <p:sldId id="322" r:id="rId57"/>
    <p:sldId id="323" r:id="rId58"/>
    <p:sldId id="268" r:id="rId59"/>
    <p:sldId id="324" r:id="rId60"/>
    <p:sldId id="325" r:id="rId61"/>
    <p:sldId id="326" r:id="rId62"/>
    <p:sldId id="327" r:id="rId63"/>
    <p:sldId id="328" r:id="rId64"/>
    <p:sldId id="329" r:id="rId65"/>
    <p:sldId id="330" r:id="rId66"/>
    <p:sldId id="331" r:id="rId67"/>
    <p:sldId id="269" r:id="rId68"/>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222" y="66"/>
      </p:cViewPr>
      <p:guideLst>
        <p:guide orient="horz" pos="2160"/>
        <p:guide pos="3841"/>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slides/slide62.xml" Type="http://schemas.openxmlformats.org/officeDocument/2006/relationships/slide"/><Relationship Id="rId66" Target="slides/slide63.xml" Type="http://schemas.openxmlformats.org/officeDocument/2006/relationships/slide"/><Relationship Id="rId67" Target="slides/slide64.xml" Type="http://schemas.openxmlformats.org/officeDocument/2006/relationships/slide"/><Relationship Id="rId68" Target="slides/slide65.xml" Type="http://schemas.openxmlformats.org/officeDocument/2006/relationships/slide"/><Relationship Id="rId69" Target="tags/tag1.xml" Type="http://schemas.openxmlformats.org/officeDocument/2006/relationships/tags"/><Relationship Id="rId7" Target="slides/slide4.xml" Type="http://schemas.openxmlformats.org/officeDocument/2006/relationships/slide"/><Relationship Id="rId70" Target="presProps.xml" Type="http://schemas.openxmlformats.org/officeDocument/2006/relationships/presProps"/><Relationship Id="rId71" Target="viewProps.xml" Type="http://schemas.openxmlformats.org/officeDocument/2006/relationships/viewProps"/><Relationship Id="rId72" Target="theme/theme1.xml" Type="http://schemas.openxmlformats.org/officeDocument/2006/relationships/theme"/><Relationship Id="rId73" Target="tableStyles.xml" Type="http://schemas.openxmlformats.org/officeDocument/2006/relationships/tableStyles"/><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50DC3-23E2-4E90-80FB-8A10B31A41EC}"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6A871-9CB4-43AB-9097-590530FBAD43}" type="slidenum">
              <a:rPr lang="zh-CN" altLang="en-US" smtClean="0"/>
              <a:t>‹#›</a:t>
            </a:fld>
            <a:endParaRPr lang="zh-CN" altLang="en-US"/>
          </a:p>
        </p:txBody>
      </p:sp>
    </p:spTree>
    <p:extLst>
      <p:ext uri="{BB962C8B-B14F-4D97-AF65-F5344CB8AC3E}">
        <p14:creationId val="174897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 Id="rId8"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1.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9.png" Type="http://schemas.openxmlformats.org/officeDocument/2006/relationships/image"/><Relationship Id="rId2" Target="../media/image11.png" Type="http://schemas.openxmlformats.org/officeDocument/2006/relationships/image"/><Relationship Id="rId3"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2.pn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2.png" Type="http://schemas.openxmlformats.org/officeDocument/2006/relationships/image"/><Relationship Id="rId2" Target="../media/image9.png" Type="http://schemas.openxmlformats.org/officeDocument/2006/relationships/image"/><Relationship Id="rId3"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3.jpeg" Type="http://schemas.openxmlformats.org/officeDocument/2006/relationships/image"/><Relationship Id="rId10" Target="../media/image20.png" Type="http://schemas.openxmlformats.org/officeDocument/2006/relationships/image"/><Relationship Id="rId11" Target="../media/image21.png" Type="http://schemas.openxmlformats.org/officeDocument/2006/relationships/image"/><Relationship Id="rId12" Target="../slideMasters/slideMaster1.xml" Type="http://schemas.openxmlformats.org/officeDocument/2006/relationships/slideMaster"/><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ailto:info@eyefulpresentations.co.uk" TargetMode="External" Type="http://schemas.openxmlformats.org/officeDocument/2006/relationships/hyperlink"/><Relationship Id="rId7" Target="http://www.eyefulpresentations.co.uk/" TargetMode="External" Type="http://schemas.openxmlformats.org/officeDocument/2006/relationships/hyperlink"/><Relationship Id="rId8" Target="../media/image18.png" Type="http://schemas.openxmlformats.org/officeDocument/2006/relationships/image"/><Relationship Id="rId9" Target="../media/image19.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8.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8.png" Type="http://schemas.openxmlformats.org/officeDocument/2006/relationships/image"/><Relationship Id="rId2" Target="../media/image9.pn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0.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pic>
        <p:nvPicPr>
          <p:cNvPr id="19" name="Picture 9" descr="C:\Documents and Settings\tdz\桌面\5445161_131531686791_2.jpg"/>
          <p:cNvPicPr>
            <a:picLocks noChangeAspect="1" noChangeArrowheads="1"/>
          </p:cNvPicPr>
          <p:nvPr userDrawn="1"/>
        </p:nvPicPr>
        <p:blipFill>
          <a:blip r:embed="rId1">
            <a:extLst>
              <a:ext uri="{28A0092B-C50C-407E-A947-70E740481C1C}">
                <a14:useLocalDpi/>
              </a:ext>
            </a:extLst>
          </a:blip>
          <a:stretch>
            <a:fillRect/>
          </a:stretch>
        </p:blipFill>
        <p:spPr bwMode="auto">
          <a:xfrm>
            <a:off x="2435037" y="1447387"/>
            <a:ext cx="9755376" cy="4069845"/>
          </a:xfrm>
          <a:prstGeom prst="rect">
            <a:avLst/>
          </a:prstGeom>
          <a:noFill/>
          <a:extLst>
            <a:ext uri="{909E8E84-426E-40DD-AFC4-6F175D3DCCD1}">
              <a14:hiddenFill>
                <a:solidFill>
                  <a:srgbClr val="FFFFFF"/>
                </a:solidFill>
              </a14:hiddenFill>
            </a:ext>
          </a:extLst>
        </p:spPr>
      </p:pic>
      <p:sp>
        <p:nvSpPr>
          <p:cNvPr id="20" name="TextBox 4"/>
          <p:cNvSpPr txBox="1"/>
          <p:nvPr userDrawn="1"/>
        </p:nvSpPr>
        <p:spPr>
          <a:xfrm>
            <a:off x="10991750" y="393692"/>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1" name="矩形 20"/>
          <p:cNvSpPr/>
          <p:nvPr userDrawn="1"/>
        </p:nvSpPr>
        <p:spPr>
          <a:xfrm>
            <a:off x="2435037" y="4221088"/>
            <a:ext cx="9755376" cy="1182672"/>
          </a:xfrm>
          <a:prstGeom prst="rect">
            <a:avLst/>
          </a:prstGeom>
          <a:gradFill>
            <a:gsLst>
              <a:gs pos="22000">
                <a:srgbClr val="FFFFFF">
                  <a:alpha val="25000"/>
                </a:srgbClr>
              </a:gs>
              <a:gs pos="0">
                <a:schemeClr val="bg1">
                  <a:alpha val="0"/>
                </a:schemeClr>
              </a:gs>
              <a:gs pos="100000">
                <a:schemeClr val="bg1">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7200" b="1" smtClean="0">
                <a:ln w="17780" cmpd="sng">
                  <a:solidFill>
                    <a:schemeClr val="accent1">
                      <a:tint val="3000"/>
                    </a:schemeClr>
                  </a:solidFill>
                  <a:prstDash val="solid"/>
                  <a:miter lim="800000"/>
                </a:ln>
                <a:solidFill>
                  <a:srgbClr val="36B2E6"/>
                </a:solidFill>
                <a:effectLst>
                  <a:outerShdw blurRad="55000" dist="50800" dir="5400000" algn="tl">
                    <a:srgbClr val="000000">
                      <a:alpha val="33000"/>
                    </a:srgbClr>
                  </a:outerShdw>
                </a:effectLst>
                <a:latin typeface="微软雅黑" pitchFamily="34" charset="-122"/>
                <a:ea typeface="微软雅黑" pitchFamily="34" charset="-122"/>
              </a:rPr>
              <a:t>人际关系宝典</a:t>
            </a:r>
            <a:endParaRPr lang="zh-CN" altLang="en-US" sz="7200" b="1">
              <a:ln w="17780" cmpd="sng">
                <a:solidFill>
                  <a:schemeClr val="accent1">
                    <a:tint val="3000"/>
                  </a:schemeClr>
                </a:solidFill>
                <a:prstDash val="solid"/>
                <a:miter lim="800000"/>
              </a:ln>
              <a:solidFill>
                <a:srgbClr val="36B2E6"/>
              </a:soli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endParaRPr>
          </a:p>
        </p:txBody>
      </p:sp>
      <p:grpSp>
        <p:nvGrpSpPr>
          <p:cNvPr id="22" name="组合 21"/>
          <p:cNvGrpSpPr/>
          <p:nvPr userDrawn="1"/>
        </p:nvGrpSpPr>
        <p:grpSpPr>
          <a:xfrm>
            <a:off x="10135725" y="6245854"/>
            <a:ext cx="1936145" cy="495514"/>
            <a:chOff x="403607" y="6173846"/>
            <a:chExt cx="1936145" cy="495514"/>
          </a:xfrm>
        </p:grpSpPr>
        <p:sp>
          <p:nvSpPr>
            <p:cNvPr id="23"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布衣公子</a:t>
              </a:r>
              <a:r>
                <a:rPr lang="zh-CN" altLang="en-US" sz="160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4" name="Picture 9" descr="E:\仝德志文件，勿删！\03-参考文档\！PPT图片及版面资源\06-PPT精选插图\05-头像\嘿嘿.png"/>
            <p:cNvPicPr>
              <a:picLocks noChangeAspect="1" noChangeArrowheads="1"/>
            </p:cNvPicPr>
            <p:nvPr/>
          </p:nvPicPr>
          <p:blipFill>
            <a:blip r:embed="rId2">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sp>
        <p:nvSpPr>
          <p:cNvPr id="25" name="矩形 24"/>
          <p:cNvSpPr>
            <a:spLocks noChangeArrowheads="1"/>
          </p:cNvSpPr>
          <p:nvPr userDrawn="1"/>
        </p:nvSpPr>
        <p:spPr bwMode="auto">
          <a:xfrm>
            <a:off x="6599262" y="908720"/>
            <a:ext cx="395922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zh-CN" altLang="en-US" sz="1600" i="1" smtClean="0">
                <a:solidFill>
                  <a:schemeClr val="tx1">
                    <a:lumMod val="65000"/>
                    <a:lumOff val="35000"/>
                  </a:schemeClr>
                </a:solidFill>
                <a:latin typeface="微软雅黑" pitchFamily="34" charset="-122"/>
                <a:ea typeface="微软雅黑" pitchFamily="34" charset="-122"/>
              </a:rPr>
              <a:t>员工在职培训之</a:t>
            </a:r>
            <a:r>
              <a:rPr lang="en-US" altLang="zh-CN" sz="1600" i="1">
                <a:solidFill>
                  <a:schemeClr val="tx1">
                    <a:lumMod val="65000"/>
                    <a:lumOff val="35000"/>
                  </a:schemeClr>
                </a:solidFill>
                <a:latin typeface="微软雅黑" pitchFamily="34" charset="-122"/>
                <a:ea typeface="微软雅黑" pitchFamily="34" charset="-122"/>
              </a:rPr>
              <a:t>——</a:t>
            </a:r>
            <a:endParaRPr lang="zh-CN" altLang="en-US" sz="1600" i="1">
              <a:solidFill>
                <a:schemeClr val="tx1">
                  <a:lumMod val="65000"/>
                  <a:lumOff val="35000"/>
                </a:schemeClr>
              </a:solidFill>
            </a:endParaRPr>
          </a:p>
        </p:txBody>
      </p:sp>
      <p:sp>
        <p:nvSpPr>
          <p:cNvPr id="26" name="TextBox 29"/>
          <p:cNvSpPr txBox="1">
            <a:spLocks noChangeArrowheads="1"/>
          </p:cNvSpPr>
          <p:nvPr userDrawn="1"/>
        </p:nvSpPr>
        <p:spPr bwMode="auto">
          <a:xfrm>
            <a:off x="6599262" y="5706206"/>
            <a:ext cx="4241354"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smtClean="0">
                <a:solidFill>
                  <a:schemeClr val="accent6"/>
                </a:solidFill>
                <a:latin typeface="微软雅黑" pitchFamily="34" charset="-122"/>
                <a:ea typeface="微软雅黑" pitchFamily="34" charset="-122"/>
                <a:cs typeface="Tahoma" pitchFamily="34" charset="0"/>
              </a:rPr>
              <a:t>点击此处，写上您公司的名称</a:t>
            </a:r>
            <a:endParaRPr lang="en-US" altLang="zh-CN" sz="1600">
              <a:solidFill>
                <a:schemeClr val="accent6"/>
              </a:solidFill>
              <a:latin typeface="微软雅黑" panose="020b0503020204020204" pitchFamily="34" charset="-122"/>
              <a:ea typeface="微软雅黑" panose="020b0503020204020204" pitchFamily="34" charset="-122"/>
              <a:cs typeface="Tahoma" pitchFamily="34" charset="0"/>
            </a:endParaRPr>
          </a:p>
        </p:txBody>
      </p:sp>
      <p:sp>
        <p:nvSpPr>
          <p:cNvPr id="27" name="矩形 26"/>
          <p:cNvSpPr/>
          <p:nvPr userDrawn="1"/>
        </p:nvSpPr>
        <p:spPr>
          <a:xfrm>
            <a:off x="982638" y="620688"/>
            <a:ext cx="2556040" cy="568800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14" descr="C:\Documents and Settings\tdz\桌面\dancing1.jpg"/>
          <p:cNvPicPr>
            <a:picLocks noChangeAspect="1" noChangeArrowheads="1"/>
          </p:cNvPicPr>
          <p:nvPr userDrawn="1"/>
        </p:nvPicPr>
        <p:blipFill>
          <a:blip r:embed="rId4">
            <a:extLst>
              <a:ext uri="{28A0092B-C50C-407E-A947-70E740481C1C}">
                <a14:useLocalDpi/>
              </a:ext>
            </a:extLst>
          </a:blip>
          <a:stretch>
            <a:fillRect/>
          </a:stretch>
        </p:blipFill>
        <p:spPr bwMode="auto">
          <a:xfrm>
            <a:off x="1172076" y="5143611"/>
            <a:ext cx="2160000" cy="1350000"/>
          </a:xfrm>
          <a:prstGeom prst="rect">
            <a:avLst/>
          </a:prstGeom>
          <a:blipFill dpi="0" rotWithShape="1">
            <a:blip r:embed="rId3">
              <a:extLst>
                <a:ext uri="{28A0092B-C50C-407E-A947-70E740481C1C}">
                  <a14:useLocalDpi/>
                </a:ext>
              </a:extLst>
            </a:blip>
            <a:stretch>
              <a:fillRect/>
            </a:stretch>
          </a:blipFill>
          <a:ln w="28575">
            <a:solidFill>
              <a:schemeClr val="bg1"/>
            </a:solidFill>
          </a:ln>
          <a:effectLst>
            <a:outerShdw blurRad="50800" dist="38100" dir="5400000" algn="t" rotWithShape="0">
              <a:prstClr val="black">
                <a:alpha val="40000"/>
              </a:prstClr>
            </a:outerShdw>
          </a:effectLst>
          <a:extLst/>
        </p:spPr>
      </p:pic>
      <p:pic>
        <p:nvPicPr>
          <p:cNvPr id="29" name="Picture 15" descr="C:\Documents and Settings\tdz\桌面\baby01.jpg"/>
          <p:cNvPicPr>
            <a:picLocks noChangeAspect="1" noChangeArrowheads="1"/>
          </p:cNvPicPr>
          <p:nvPr userDrawn="1"/>
        </p:nvPicPr>
        <p:blipFill>
          <a:blip r:embed="rId5">
            <a:extLst>
              <a:ext uri="{28A0092B-C50C-407E-A947-70E740481C1C}">
                <a14:useLocalDpi/>
              </a:ext>
            </a:extLst>
          </a:blip>
          <a:stretch>
            <a:fillRect/>
          </a:stretch>
        </p:blipFill>
        <p:spPr bwMode="auto">
          <a:xfrm>
            <a:off x="1216662" y="470043"/>
            <a:ext cx="2160000" cy="1350000"/>
          </a:xfrm>
          <a:prstGeom prst="rect">
            <a:avLst/>
          </a:prstGeom>
          <a:blipFill dpi="0" rotWithShape="1">
            <a:blip r:embed="rId3">
              <a:extLst>
                <a:ext uri="{28A0092B-C50C-407E-A947-70E740481C1C}">
                  <a14:useLocalDpi/>
                </a:ext>
              </a:extLst>
            </a:blip>
            <a:stretch>
              <a:fillRect/>
            </a:stretch>
          </a:blipFill>
          <a:ln w="28575">
            <a:solidFill>
              <a:schemeClr val="bg1"/>
            </a:solidFill>
          </a:ln>
          <a:effectLst>
            <a:outerShdw blurRad="50800" dist="38100" dir="5400000" algn="t" rotWithShape="0">
              <a:prstClr val="black">
                <a:alpha val="40000"/>
              </a:prstClr>
            </a:outerShdw>
          </a:effectLst>
          <a:extLst/>
        </p:spPr>
      </p:pic>
      <p:pic>
        <p:nvPicPr>
          <p:cNvPr id="30" name="Picture 16" descr="C:\Documents and Settings\tdz\桌面\xpic4236.jpg"/>
          <p:cNvPicPr>
            <a:picLocks noChangeAspect="1" noChangeArrowheads="1"/>
          </p:cNvPicPr>
          <p:nvPr userDrawn="1"/>
        </p:nvPicPr>
        <p:blipFill>
          <a:blip r:embed="rId6">
            <a:extLst>
              <a:ext uri="{28A0092B-C50C-407E-A947-70E740481C1C}">
                <a14:useLocalDpi/>
              </a:ext>
            </a:extLst>
          </a:blip>
          <a:stretch>
            <a:fillRect/>
          </a:stretch>
        </p:blipFill>
        <p:spPr bwMode="auto">
          <a:xfrm>
            <a:off x="1216662" y="2027899"/>
            <a:ext cx="2160000" cy="1350000"/>
          </a:xfrm>
          <a:prstGeom prst="rect">
            <a:avLst/>
          </a:prstGeom>
          <a:blipFill dpi="0" rotWithShape="1">
            <a:blip r:embed="rId3">
              <a:extLst>
                <a:ext uri="{28A0092B-C50C-407E-A947-70E740481C1C}">
                  <a14:useLocalDpi/>
                </a:ext>
              </a:extLst>
            </a:blip>
            <a:stretch>
              <a:fillRect/>
            </a:stretch>
          </a:blipFill>
          <a:ln w="28575">
            <a:solidFill>
              <a:schemeClr val="bg1"/>
            </a:solidFill>
          </a:ln>
          <a:effectLst>
            <a:outerShdw blurRad="50800" dist="38100" dir="5400000" algn="t" rotWithShape="0">
              <a:prstClr val="black">
                <a:alpha val="40000"/>
              </a:prstClr>
            </a:outerShdw>
          </a:effectLst>
          <a:extLst/>
        </p:spPr>
      </p:pic>
      <p:pic>
        <p:nvPicPr>
          <p:cNvPr id="31" name="Picture 17" descr="C:\Documents and Settings\tdz\桌面\music_3834x2551_zcool.com.cn.jpg"/>
          <p:cNvPicPr>
            <a:picLocks noChangeAspect="1" noChangeArrowheads="1"/>
          </p:cNvPicPr>
          <p:nvPr userDrawn="1"/>
        </p:nvPicPr>
        <p:blipFill>
          <a:blip r:embed="rId7">
            <a:extLst>
              <a:ext uri="{28A0092B-C50C-407E-A947-70E740481C1C}">
                <a14:useLocalDpi/>
              </a:ext>
            </a:extLst>
          </a:blip>
          <a:stretch>
            <a:fillRect/>
          </a:stretch>
        </p:blipFill>
        <p:spPr bwMode="auto">
          <a:xfrm>
            <a:off x="1173005" y="3585755"/>
            <a:ext cx="2160000" cy="1350000"/>
          </a:xfrm>
          <a:prstGeom prst="rect">
            <a:avLst/>
          </a:prstGeom>
          <a:blipFill dpi="0" rotWithShape="1">
            <a:blip r:embed="rId3">
              <a:extLst>
                <a:ext uri="{28A0092B-C50C-407E-A947-70E740481C1C}">
                  <a14:useLocalDpi/>
                </a:ext>
              </a:extLst>
            </a:blip>
            <a:stretch>
              <a:fillRect/>
            </a:stretch>
          </a:blipFill>
          <a:ln w="28575">
            <a:solidFill>
              <a:schemeClr val="bg1"/>
            </a:solidFill>
          </a:ln>
          <a:effectLst>
            <a:outerShdw blurRad="50800" dist="38100" dir="5400000" algn="t" rotWithShape="0">
              <a:prstClr val="black">
                <a:alpha val="40000"/>
              </a:prstClr>
            </a:outerShdw>
          </a:effectLst>
          <a:extLst/>
        </p:spPr>
      </p:pic>
      <p:grpSp>
        <p:nvGrpSpPr>
          <p:cNvPr id="32" name="组合 31"/>
          <p:cNvGrpSpPr/>
          <p:nvPr userDrawn="1"/>
        </p:nvGrpSpPr>
        <p:grpSpPr>
          <a:xfrm>
            <a:off x="11711830" y="4297392"/>
            <a:ext cx="511552" cy="355744"/>
            <a:chOff x="6410291" y="4700483"/>
            <a:chExt cx="511552" cy="355744"/>
          </a:xfrm>
        </p:grpSpPr>
        <p:sp>
          <p:nvSpPr>
            <p:cNvPr id="33" name="二十四角星 32"/>
            <p:cNvSpPr/>
            <p:nvPr/>
          </p:nvSpPr>
          <p:spPr>
            <a:xfrm>
              <a:off x="6411097" y="4700483"/>
              <a:ext cx="355744" cy="355744"/>
            </a:xfrm>
            <a:prstGeom prst="star24">
              <a:avLst/>
            </a:prstGeom>
            <a:solidFill>
              <a:srgbClr val="0070C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34" name="TextBox 16"/>
            <p:cNvSpPr txBox="1"/>
            <p:nvPr/>
          </p:nvSpPr>
          <p:spPr>
            <a:xfrm rot="20430396">
              <a:off x="6410291" y="4731432"/>
              <a:ext cx="511552" cy="246221"/>
            </a:xfrm>
            <a:prstGeom prst="rect">
              <a:avLst/>
            </a:prstGeom>
            <a:noFill/>
          </p:spPr>
          <p:txBody>
            <a:bodyPr wrap="square" rtlCol="0">
              <a:spAutoFit/>
            </a:bodyPr>
            <a:lstStyle/>
            <a:p>
              <a:r>
                <a:rPr lang="en-US" altLang="zh-CN" sz="1000">
                  <a:solidFill>
                    <a:prstClr val="white"/>
                  </a:solidFill>
                </a:rPr>
                <a:t>V1</a:t>
              </a:r>
              <a:endParaRPr lang="zh-CN" altLang="en-US" sz="1000">
                <a:solidFill>
                  <a:prstClr val="white"/>
                </a:solidFill>
              </a:endParaRPr>
            </a:p>
          </p:txBody>
        </p:sp>
      </p:grpSp>
    </p:spTree>
    <p:extLst>
      <p:ext uri="{BB962C8B-B14F-4D97-AF65-F5344CB8AC3E}">
        <p14:creationId val="2870707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par>
                          <p:cTn id="8" fill="hold" nodeType="afterGroup">
                            <p:stCondLst>
                              <p:cond delay="500"/>
                            </p:stCondLst>
                            <p:childTnLst>
                              <p:par>
                                <p:cTn id="9" presetID="5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Scale>
                                      <p:cBhvr>
                                        <p:cTn id="11"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29"/>
                                        </p:tgtEl>
                                        <p:attrNameLst>
                                          <p:attrName>ppt_x</p:attrName>
                                          <p:attrName>ppt_y</p:attrName>
                                        </p:attrNameLst>
                                      </p:cBhvr>
                                    </p:animMotion>
                                    <p:animEffect transition="in" filter="fade">
                                      <p:cBhvr>
                                        <p:cTn id="13" dur="1000"/>
                                        <p:tgtEl>
                                          <p:spTgt spid="29"/>
                                        </p:tgtEl>
                                      </p:cBhvr>
                                    </p:animEffect>
                                  </p:childTnLst>
                                </p:cTn>
                              </p:par>
                              <p:par>
                                <p:cTn id="14" presetID="52" presetClass="entr" presetSubtype="0" fill="hold" nodeType="withEffect">
                                  <p:stCondLst>
                                    <p:cond delay="200"/>
                                  </p:stCondLst>
                                  <p:childTnLst>
                                    <p:set>
                                      <p:cBhvr>
                                        <p:cTn id="15" dur="1" fill="hold">
                                          <p:stCondLst>
                                            <p:cond delay="0"/>
                                          </p:stCondLst>
                                        </p:cTn>
                                        <p:tgtEl>
                                          <p:spTgt spid="30"/>
                                        </p:tgtEl>
                                        <p:attrNameLst>
                                          <p:attrName>style.visibility</p:attrName>
                                        </p:attrNameLst>
                                      </p:cBhvr>
                                      <p:to>
                                        <p:strVal val="visible"/>
                                      </p:to>
                                    </p:set>
                                    <p:animScale>
                                      <p:cBhvr>
                                        <p:cTn id="1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7" dur="1000" decel="50000" fill="hold">
                                          <p:stCondLst>
                                            <p:cond delay="0"/>
                                          </p:stCondLst>
                                        </p:cTn>
                                        <p:tgtEl>
                                          <p:spTgt spid="30"/>
                                        </p:tgtEl>
                                        <p:attrNameLst>
                                          <p:attrName>ppt_x</p:attrName>
                                          <p:attrName>ppt_y</p:attrName>
                                        </p:attrNameLst>
                                      </p:cBhvr>
                                    </p:animMotion>
                                    <p:animEffect transition="in" filter="fade">
                                      <p:cBhvr>
                                        <p:cTn id="18" dur="1000"/>
                                        <p:tgtEl>
                                          <p:spTgt spid="30"/>
                                        </p:tgtEl>
                                      </p:cBhvr>
                                    </p:animEffect>
                                  </p:childTnLst>
                                </p:cTn>
                              </p:par>
                              <p:par>
                                <p:cTn id="19" presetID="52" presetClass="entr" presetSubtype="0" fill="hold" nodeType="withEffect">
                                  <p:stCondLst>
                                    <p:cond delay="400"/>
                                  </p:stCondLst>
                                  <p:childTnLst>
                                    <p:set>
                                      <p:cBhvr>
                                        <p:cTn id="20" dur="1" fill="hold">
                                          <p:stCondLst>
                                            <p:cond delay="0"/>
                                          </p:stCondLst>
                                        </p:cTn>
                                        <p:tgtEl>
                                          <p:spTgt spid="31"/>
                                        </p:tgtEl>
                                        <p:attrNameLst>
                                          <p:attrName>style.visibility</p:attrName>
                                        </p:attrNameLst>
                                      </p:cBhvr>
                                      <p:to>
                                        <p:strVal val="visible"/>
                                      </p:to>
                                    </p:set>
                                    <p:animScale>
                                      <p:cBhvr>
                                        <p:cTn id="2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31"/>
                                        </p:tgtEl>
                                        <p:attrNameLst>
                                          <p:attrName>ppt_x</p:attrName>
                                          <p:attrName>ppt_y</p:attrName>
                                        </p:attrNameLst>
                                      </p:cBhvr>
                                    </p:animMotion>
                                    <p:animEffect transition="in" filter="fade">
                                      <p:cBhvr>
                                        <p:cTn id="23" dur="1000"/>
                                        <p:tgtEl>
                                          <p:spTgt spid="31"/>
                                        </p:tgtEl>
                                      </p:cBhvr>
                                    </p:animEffect>
                                  </p:childTnLst>
                                </p:cTn>
                              </p:par>
                              <p:par>
                                <p:cTn id="24" presetID="52" presetClass="entr" presetSubtype="0" fill="hold" nodeType="withEffect">
                                  <p:stCondLst>
                                    <p:cond delay="600"/>
                                  </p:stCondLst>
                                  <p:childTnLst>
                                    <p:set>
                                      <p:cBhvr>
                                        <p:cTn id="25" dur="1" fill="hold">
                                          <p:stCondLst>
                                            <p:cond delay="0"/>
                                          </p:stCondLst>
                                        </p:cTn>
                                        <p:tgtEl>
                                          <p:spTgt spid="28"/>
                                        </p:tgtEl>
                                        <p:attrNameLst>
                                          <p:attrName>style.visibility</p:attrName>
                                        </p:attrNameLst>
                                      </p:cBhvr>
                                      <p:to>
                                        <p:strVal val="visible"/>
                                      </p:to>
                                    </p:set>
                                    <p:animScale>
                                      <p:cBhvr>
                                        <p:cTn id="26"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28"/>
                                        </p:tgtEl>
                                        <p:attrNameLst>
                                          <p:attrName>ppt_x</p:attrName>
                                          <p:attrName>ppt_y</p:attrName>
                                        </p:attrNameLst>
                                      </p:cBhvr>
                                    </p:animMotion>
                                    <p:animEffect transition="in" filter="fade">
                                      <p:cBhvr>
                                        <p:cTn id="28" dur="1000"/>
                                        <p:tgtEl>
                                          <p:spTgt spid="28"/>
                                        </p:tgtEl>
                                      </p:cBhvr>
                                    </p:animEffect>
                                  </p:childTnLst>
                                </p:cTn>
                              </p:par>
                            </p:childTnLst>
                          </p:cTn>
                        </p:par>
                        <p:par>
                          <p:cTn id="29" fill="hold" nodeType="afterGroup">
                            <p:stCondLst>
                              <p:cond delay="2100"/>
                            </p:stCondLst>
                            <p:childTnLst>
                              <p:par>
                                <p:cTn id="30" presetID="2" presetClass="entr" presetSubtype="8" fill="hold" grpId="0" nodeType="afterEffect">
                                  <p:stCondLst>
                                    <p:cond delay="0"/>
                                  </p:stCondLst>
                                  <p:iterate type="lt">
                                    <p:tmPct val="10000"/>
                                  </p:iterate>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fill="hold"/>
                                        <p:tgtEl>
                                          <p:spTgt spid="25"/>
                                        </p:tgtEl>
                                        <p:attrNameLst>
                                          <p:attrName>ppt_x</p:attrName>
                                        </p:attrNameLst>
                                      </p:cBhvr>
                                      <p:tavLst>
                                        <p:tav tm="0">
                                          <p:val>
                                            <p:strVal val="0-#ppt_w/2"/>
                                          </p:val>
                                        </p:tav>
                                        <p:tav tm="100000">
                                          <p:val>
                                            <p:strVal val="#ppt_x"/>
                                          </p:val>
                                        </p:tav>
                                      </p:tavLst>
                                    </p:anim>
                                    <p:anim calcmode="lin" valueType="num">
                                      <p:cBhvr additive="base">
                                        <p:cTn id="33" dur="300" fill="hold"/>
                                        <p:tgtEl>
                                          <p:spTgt spid="2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400"/>
                            </p:stCondLst>
                            <p:childTnLst>
                              <p:par>
                                <p:cTn id="35" presetID="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8" presetClass="emph" presetSubtype="0" fill="hold" grpId="1" nodeType="withEffect">
                                  <p:stCondLst>
                                    <p:cond delay="0"/>
                                  </p:stCondLst>
                                  <p:childTnLst>
                                    <p:animRot by="43200000">
                                      <p:cBhvr>
                                        <p:cTn id="40" dur="400" fill="hold"/>
                                        <p:tgtEl>
                                          <p:spTgt spid="26"/>
                                        </p:tgtEl>
                                        <p:attrNameLst>
                                          <p:attrName>r</p:attrName>
                                        </p:attrNameLst>
                                      </p:cBhvr>
                                    </p:animRot>
                                  </p:childTnLst>
                                </p:cTn>
                              </p:par>
                            </p:childTnLst>
                          </p:cTn>
                        </p:par>
                        <p:par>
                          <p:cTn id="41" fill="hold" nodeType="afterGroup">
                            <p:stCondLst>
                              <p:cond delay="2900"/>
                            </p:stCondLst>
                            <p:childTnLst>
                              <p:par>
                                <p:cTn id="42" presetID="14" presetClass="entr" presetSubtype="1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par>
                                <p:cTn id="45" presetID="2" presetClass="entr" presetSubtype="1"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8" presetClass="emph" presetSubtype="0" fill="hold" nodeType="withEffect">
                                  <p:stCondLst>
                                    <p:cond delay="0"/>
                                  </p:stCondLst>
                                  <p:childTnLst>
                                    <p:animRot by="43200000">
                                      <p:cBhvr>
                                        <p:cTn id="50" dur="300" fill="hold"/>
                                        <p:tgtEl>
                                          <p:spTgt spid="22"/>
                                        </p:tgtEl>
                                        <p:attrNameLst>
                                          <p:attrName>r</p:attrName>
                                        </p:attrNameLst>
                                      </p:cBhvr>
                                    </p:animRot>
                                  </p:childTnLst>
                                </p:cTn>
                              </p:par>
                            </p:childTnLst>
                          </p:cTn>
                        </p:par>
                        <p:par>
                          <p:cTn id="51" fill="hold" nodeType="afterGroup">
                            <p:stCondLst>
                              <p:cond delay="3400"/>
                            </p:stCondLst>
                            <p:childTnLst>
                              <p:par>
                                <p:cTn id="52" presetID="23" presetClass="entr" presetSubtype="3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strVal val="(6*min(max(#ppt_w*#ppt_h,.3),1)-7.4)/-.7*#ppt_w"/>
                                          </p:val>
                                        </p:tav>
                                        <p:tav tm="100000">
                                          <p:val>
                                            <p:strVal val="#ppt_w"/>
                                          </p:val>
                                        </p:tav>
                                      </p:tavLst>
                                    </p:anim>
                                    <p:anim calcmode="lin" valueType="num">
                                      <p:cBhvr>
                                        <p:cTn id="55" dur="500" fill="hold"/>
                                        <p:tgtEl>
                                          <p:spTgt spid="32"/>
                                        </p:tgtEl>
                                        <p:attrNameLst>
                                          <p:attrName>ppt_h</p:attrName>
                                        </p:attrNameLst>
                                      </p:cBhvr>
                                      <p:tavLst>
                                        <p:tav tm="0">
                                          <p:val>
                                            <p:strVal val="(6*min(max(#ppt_w*#ppt_h,.3),1)-7.4)/-.7*#ppt_h"/>
                                          </p:val>
                                        </p:tav>
                                        <p:tav tm="100000">
                                          <p:val>
                                            <p:strVal val="#ppt_h"/>
                                          </p:val>
                                        </p:tav>
                                      </p:tavLst>
                                    </p:anim>
                                    <p:anim calcmode="lin" valueType="num">
                                      <p:cBhvr>
                                        <p:cTn id="56" dur="500" fill="hold"/>
                                        <p:tgtEl>
                                          <p:spTgt spid="32"/>
                                        </p:tgtEl>
                                        <p:attrNameLst>
                                          <p:attrName>ppt_x</p:attrName>
                                        </p:attrNameLst>
                                      </p:cBhvr>
                                      <p:tavLst>
                                        <p:tav tm="0">
                                          <p:val>
                                            <p:fltVal val="0.5"/>
                                          </p:val>
                                        </p:tav>
                                        <p:tav tm="100000">
                                          <p:val>
                                            <p:strVal val="#ppt_x"/>
                                          </p:val>
                                        </p:tav>
                                      </p:tavLst>
                                    </p:anim>
                                    <p:anim calcmode="lin" valueType="num">
                                      <p:cBhvr>
                                        <p:cTn id="57" dur="500" fill="hold"/>
                                        <p:tgtEl>
                                          <p:spTgt spid="3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p:bldP spid="26" grpId="1"/>
      <p:bldP spid="27"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9" name="TextBox 8"/>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0"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7BC143"/>
                </a:solidFill>
                <a:latin typeface="微软雅黑" pitchFamily="34" charset="-122"/>
                <a:ea typeface="微软雅黑" pitchFamily="34" charset="-122"/>
                <a:cs typeface="+mj-cs"/>
              </a:rPr>
              <a:t>正文 </a:t>
            </a:r>
            <a:r>
              <a:rPr lang="en-US" altLang="zh-CN" sz="1600" kern="1200" smtClean="0">
                <a:solidFill>
                  <a:srgbClr val="7BC143"/>
                </a:solidFill>
                <a:latin typeface="微软雅黑" pitchFamily="34" charset="-122"/>
                <a:ea typeface="微软雅黑" pitchFamily="34" charset="-122"/>
                <a:cs typeface="+mj-cs"/>
              </a:rPr>
              <a:t>. </a:t>
            </a:r>
            <a:r>
              <a:rPr lang="zh-CN" altLang="en-US" sz="1600" kern="1200" smtClean="0">
                <a:solidFill>
                  <a:srgbClr val="7BC143"/>
                </a:solidFill>
                <a:latin typeface="微软雅黑" pitchFamily="34" charset="-122"/>
                <a:ea typeface="微软雅黑" pitchFamily="34" charset="-122"/>
                <a:cs typeface="+mj-cs"/>
              </a:rPr>
              <a:t>第二章</a:t>
            </a:r>
            <a:endParaRPr lang="zh-CN" altLang="en-US" sz="1600" kern="1200">
              <a:solidFill>
                <a:srgbClr val="7BC143"/>
              </a:solidFill>
              <a:latin typeface="微软雅黑" pitchFamily="34" charset="-122"/>
              <a:ea typeface="微软雅黑" pitchFamily="34" charset="-122"/>
              <a:cs typeface="+mj-cs"/>
            </a:endParaRPr>
          </a:p>
        </p:txBody>
      </p:sp>
      <p:cxnSp>
        <p:nvCxnSpPr>
          <p:cNvPr id="11" name="直接连接符 10"/>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0331575" y="6237312"/>
            <a:ext cx="1093710" cy="369332"/>
          </a:xfrm>
          <a:prstGeom prst="rect">
            <a:avLst/>
          </a:prstGeom>
        </p:spPr>
        <p:txBody>
          <a:bodyPr/>
          <a:lstStyle/>
          <a:p>
            <a:pPr algn="ctr">
              <a:defRPr/>
            </a:pPr>
            <a:r>
              <a:rPr lang="zh-CN" altLang="en-US" sz="160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a:solidFill>
                  <a:srgbClr val="7BC143"/>
                </a:solidFill>
              </a:rPr>
              <a:t>  </a:t>
            </a:r>
            <a:r>
              <a:rPr lang="zh-CN" altLang="en-US" sz="1600">
                <a:solidFill>
                  <a:srgbClr val="7BC143"/>
                </a:solidFill>
                <a:latin typeface="微软雅黑" pitchFamily="34" charset="-122"/>
                <a:ea typeface="微软雅黑" pitchFamily="34" charset="-122"/>
              </a:rPr>
              <a:t>页</a:t>
            </a:r>
          </a:p>
        </p:txBody>
      </p:sp>
      <p:sp>
        <p:nvSpPr>
          <p:cNvPr id="16" name="矩形 15"/>
          <p:cNvSpPr/>
          <p:nvPr userDrawn="1"/>
        </p:nvSpPr>
        <p:spPr>
          <a:xfrm>
            <a:off x="3743432" y="557835"/>
            <a:ext cx="1872244" cy="432000"/>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人际交往理念</a:t>
            </a:r>
            <a:endParaRPr lang="zh-CN" altLang="en-US" sz="1800">
              <a:solidFill>
                <a:schemeClr val="bg1"/>
              </a:solidFill>
              <a:latin typeface="微软雅黑" pitchFamily="34" charset="-122"/>
              <a:ea typeface="微软雅黑" pitchFamily="34" charset="-122"/>
            </a:endParaRPr>
          </a:p>
        </p:txBody>
      </p:sp>
      <p:grpSp>
        <p:nvGrpSpPr>
          <p:cNvPr id="19" name="组合 18"/>
          <p:cNvGrpSpPr/>
          <p:nvPr userDrawn="1"/>
        </p:nvGrpSpPr>
        <p:grpSpPr>
          <a:xfrm>
            <a:off x="1774958" y="6015207"/>
            <a:ext cx="7777668" cy="828000"/>
            <a:chOff x="1774727" y="6015207"/>
            <a:chExt cx="7776656" cy="828000"/>
          </a:xfrm>
        </p:grpSpPr>
        <p:sp>
          <p:nvSpPr>
            <p:cNvPr id="20" name="矩形 19"/>
            <p:cNvSpPr/>
            <p:nvPr/>
          </p:nvSpPr>
          <p:spPr>
            <a:xfrm>
              <a:off x="1774727" y="6165304"/>
              <a:ext cx="7776656" cy="432000"/>
            </a:xfrm>
            <a:prstGeom prst="rect">
              <a:avLst/>
            </a:prstGeom>
            <a:solidFill>
              <a:srgbClr val="7BC143"/>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800">
                <a:solidFill>
                  <a:schemeClr val="bg1"/>
                </a:solidFill>
                <a:latin typeface="微软雅黑" pitchFamily="34" charset="-122"/>
                <a:ea typeface="微软雅黑" pitchFamily="34" charset="-122"/>
              </a:endParaRPr>
            </a:p>
          </p:txBody>
        </p:sp>
        <p:pic>
          <p:nvPicPr>
            <p:cNvPr id="21" name="Picture 6" descr="E:\仝德志文件，勿删！\03-参考文档\！PPT图片及版面资源\06-PPT精选插图\12-标签\橙色把手-阴影.png"/>
            <p:cNvPicPr>
              <a:picLocks noChangeAspect="1" noChangeArrowheads="1"/>
            </p:cNvPicPr>
            <p:nvPr/>
          </p:nvPicPr>
          <p:blipFill>
            <a:blip r:embed="rId1">
              <a:extLst>
                <a:ext uri="{28A0092B-C50C-407E-A947-70E740481C1C}">
                  <a14:useLocalDpi/>
                </a:ext>
              </a:extLst>
            </a:blip>
            <a:stretch>
              <a:fillRect/>
            </a:stretch>
          </p:blipFill>
          <p:spPr bwMode="auto">
            <a:xfrm>
              <a:off x="2633460" y="6015207"/>
              <a:ext cx="1062000" cy="828000"/>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2998907" y="6098551"/>
              <a:ext cx="346204" cy="630942"/>
            </a:xfrm>
            <a:prstGeom prst="rect">
              <a:avLst/>
            </a:prstGeom>
            <a:noFill/>
          </p:spPr>
          <p:txBody>
            <a:bodyPr vert="eaVert" wrap="none" rtlCol="0">
              <a:spAutoFit/>
            </a:bodyPr>
            <a:lstStyle/>
            <a:p>
              <a:r>
                <a:rPr lang="zh-CN" altLang="en-US" sz="1050">
                  <a:solidFill>
                    <a:schemeClr val="bg1"/>
                  </a:solidFill>
                  <a:latin typeface="微软雅黑" pitchFamily="34" charset="-122"/>
                  <a:ea typeface="微软雅黑" pitchFamily="34" charset="-122"/>
                </a:rPr>
                <a:t>二</a:t>
              </a:r>
              <a:r>
                <a:rPr lang="zh-CN" altLang="en-US" sz="1050" smtClean="0">
                  <a:solidFill>
                    <a:schemeClr val="bg1"/>
                  </a:solidFill>
                  <a:latin typeface="微软雅黑" pitchFamily="34" charset="-122"/>
                  <a:ea typeface="微软雅黑" pitchFamily="34" charset="-122"/>
                </a:rPr>
                <a:t>级标题</a:t>
              </a:r>
              <a:endParaRPr lang="zh-CN" altLang="en-US" sz="1050">
                <a:solidFill>
                  <a:schemeClr val="bg1"/>
                </a:solidFill>
                <a:latin typeface="微软雅黑" pitchFamily="34" charset="-122"/>
                <a:ea typeface="微软雅黑" pitchFamily="34" charset="-122"/>
              </a:endParaRPr>
            </a:p>
          </p:txBody>
        </p:sp>
        <p:sp>
          <p:nvSpPr>
            <p:cNvPr id="23" name="椭圆 22"/>
            <p:cNvSpPr/>
            <p:nvPr/>
          </p:nvSpPr>
          <p:spPr>
            <a:xfrm>
              <a:off x="1918742" y="6201687"/>
              <a:ext cx="360040"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27" name="Picture 5" descr="E:\仝德志文件，勿删！\03-参考文档\！PPT图片及版面资源\06-PPT精选插图\12-标签\绿色嵌入.png"/>
          <p:cNvPicPr>
            <a:picLocks noChangeAspect="1" noChangeArrowheads="1"/>
          </p:cNvPicPr>
          <p:nvPr userDrawn="1"/>
        </p:nvPicPr>
        <p:blipFill>
          <a:blip r:embed="rId2">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28" name="TextBox 27"/>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pic>
        <p:nvPicPr>
          <p:cNvPr id="26" name="Picture 2" descr="E:\仝德志文件，勿删！\03-参考文档\！PPT图片及版面资源\06-PPT精选插图\12-标签\橙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11" name="TextBox 10"/>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05425"/>
                </a:solidFill>
                <a:latin typeface="微软雅黑" pitchFamily="34" charset="-122"/>
                <a:ea typeface="微软雅黑" pitchFamily="34" charset="-122"/>
                <a:cs typeface="+mj-cs"/>
              </a:rPr>
              <a:t>正文 </a:t>
            </a:r>
            <a:r>
              <a:rPr lang="en-US" altLang="zh-CN" sz="1600" kern="1200" smtClean="0">
                <a:solidFill>
                  <a:srgbClr val="F05425"/>
                </a:solidFill>
                <a:latin typeface="微软雅黑" pitchFamily="34" charset="-122"/>
                <a:ea typeface="微软雅黑" pitchFamily="34" charset="-122"/>
                <a:cs typeface="+mj-cs"/>
              </a:rPr>
              <a:t>. </a:t>
            </a:r>
            <a:r>
              <a:rPr lang="zh-CN" altLang="en-US" sz="1600" kern="1200" smtClean="0">
                <a:solidFill>
                  <a:srgbClr val="F05425"/>
                </a:solidFill>
                <a:latin typeface="微软雅黑" pitchFamily="34" charset="-122"/>
                <a:ea typeface="微软雅黑" pitchFamily="34" charset="-122"/>
                <a:cs typeface="+mj-cs"/>
              </a:rPr>
              <a:t>第三章</a:t>
            </a:r>
            <a:endParaRPr lang="zh-CN" altLang="en-US" sz="1600" kern="1200">
              <a:solidFill>
                <a:srgbClr val="F05425"/>
              </a:solidFill>
              <a:latin typeface="微软雅黑" pitchFamily="34" charset="-122"/>
              <a:ea typeface="微软雅黑" pitchFamily="34" charset="-122"/>
              <a:cs typeface="+mj-cs"/>
            </a:endParaRPr>
          </a:p>
        </p:txBody>
      </p:sp>
      <p:cxnSp>
        <p:nvCxnSpPr>
          <p:cNvPr id="13" name="直接连接符 12"/>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10331575" y="6237312"/>
            <a:ext cx="1093710" cy="369332"/>
          </a:xfrm>
          <a:prstGeom prst="rect">
            <a:avLst/>
          </a:prstGeom>
        </p:spPr>
        <p:txBody>
          <a:bodyPr/>
          <a:lstStyle/>
          <a:p>
            <a:pPr algn="ctr">
              <a:defRPr/>
            </a:pPr>
            <a:r>
              <a:rPr lang="zh-CN" altLang="en-US" sz="1600">
                <a:solidFill>
                  <a:srgbClr val="F05425"/>
                </a:solidFill>
                <a:latin typeface="微软雅黑" pitchFamily="34" charset="-122"/>
                <a:ea typeface="微软雅黑" pitchFamily="34" charset="-122"/>
              </a:rPr>
              <a:t>第 </a:t>
            </a:r>
            <a:fld id="{2EEF1883-7A0E-4F66-9932-E581691AD397}" type="slidenum">
              <a:rPr lang="zh-CN" altLang="en-US" sz="1600">
                <a:solidFill>
                  <a:srgbClr val="F05425"/>
                </a:solidFill>
              </a:rPr>
              <a:pPr algn="ctr">
                <a:defRPr/>
              </a:pPr>
              <a:t>‹#›</a:t>
            </a:fld>
            <a:r>
              <a:rPr lang="zh-CN" altLang="en-US" sz="1600">
                <a:solidFill>
                  <a:srgbClr val="F05425"/>
                </a:solidFill>
              </a:rPr>
              <a:t>  </a:t>
            </a:r>
            <a:r>
              <a:rPr lang="zh-CN" altLang="en-US" sz="1600">
                <a:solidFill>
                  <a:srgbClr val="F05425"/>
                </a:solidFill>
                <a:latin typeface="微软雅黑" pitchFamily="34" charset="-122"/>
                <a:ea typeface="微软雅黑" pitchFamily="34" charset="-122"/>
              </a:rPr>
              <a:t>页</a:t>
            </a:r>
          </a:p>
        </p:txBody>
      </p:sp>
      <p:sp>
        <p:nvSpPr>
          <p:cNvPr id="16" name="TextBox 15"/>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
        <p:nvSpPr>
          <p:cNvPr id="19" name="矩形 18"/>
          <p:cNvSpPr/>
          <p:nvPr userDrawn="1"/>
        </p:nvSpPr>
        <p:spPr>
          <a:xfrm>
            <a:off x="5711907" y="557835"/>
            <a:ext cx="1872244" cy="432000"/>
          </a:xfrm>
          <a:prstGeom prst="rect">
            <a:avLst/>
          </a:prstGeom>
          <a:solidFill>
            <a:srgbClr val="F05425"/>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人际关系技巧</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05425"/>
                </a:solidFill>
                <a:latin typeface="微软雅黑" pitchFamily="34" charset="-122"/>
                <a:ea typeface="微软雅黑" pitchFamily="34" charset="-122"/>
                <a:cs typeface="+mj-cs"/>
              </a:rPr>
              <a:t>正文 </a:t>
            </a:r>
            <a:r>
              <a:rPr lang="en-US" altLang="zh-CN" sz="1600" kern="1200" smtClean="0">
                <a:solidFill>
                  <a:srgbClr val="F05425"/>
                </a:solidFill>
                <a:latin typeface="微软雅黑" pitchFamily="34" charset="-122"/>
                <a:ea typeface="微软雅黑" pitchFamily="34" charset="-122"/>
                <a:cs typeface="+mj-cs"/>
              </a:rPr>
              <a:t>. </a:t>
            </a:r>
            <a:r>
              <a:rPr lang="zh-CN" altLang="en-US" sz="1600" kern="1200" smtClean="0">
                <a:solidFill>
                  <a:srgbClr val="F05425"/>
                </a:solidFill>
                <a:latin typeface="微软雅黑" pitchFamily="34" charset="-122"/>
                <a:ea typeface="微软雅黑" pitchFamily="34" charset="-122"/>
                <a:cs typeface="+mj-cs"/>
              </a:rPr>
              <a:t>第三章</a:t>
            </a:r>
            <a:endParaRPr lang="zh-CN" altLang="en-US" sz="1600" kern="1200">
              <a:solidFill>
                <a:srgbClr val="F05425"/>
              </a:solidFill>
              <a:latin typeface="微软雅黑" pitchFamily="34" charset="-122"/>
              <a:ea typeface="微软雅黑"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F05425"/>
                </a:solidFill>
                <a:latin typeface="微软雅黑" pitchFamily="34" charset="-122"/>
                <a:ea typeface="微软雅黑" pitchFamily="34" charset="-122"/>
              </a:rPr>
              <a:t>第 </a:t>
            </a:r>
            <a:fld id="{2EEF1883-7A0E-4F66-9932-E581691AD397}" type="slidenum">
              <a:rPr lang="zh-CN" altLang="en-US" sz="1600">
                <a:solidFill>
                  <a:srgbClr val="F05425"/>
                </a:solidFill>
              </a:rPr>
              <a:pPr algn="ctr">
                <a:defRPr/>
              </a:pPr>
              <a:t>‹#›</a:t>
            </a:fld>
            <a:r>
              <a:rPr lang="zh-CN" altLang="en-US" sz="1600">
                <a:solidFill>
                  <a:srgbClr val="F05425"/>
                </a:solidFill>
              </a:rPr>
              <a:t>  </a:t>
            </a:r>
            <a:r>
              <a:rPr lang="zh-CN" altLang="en-US" sz="1600">
                <a:solidFill>
                  <a:srgbClr val="F05425"/>
                </a:solidFill>
                <a:latin typeface="微软雅黑" pitchFamily="34" charset="-122"/>
                <a:ea typeface="微软雅黑" pitchFamily="34" charset="-122"/>
              </a:rPr>
              <a:t>页</a:t>
            </a:r>
          </a:p>
        </p:txBody>
      </p:sp>
      <p:sp>
        <p:nvSpPr>
          <p:cNvPr id="16" name="矩形 15"/>
          <p:cNvSpPr/>
          <p:nvPr userDrawn="1"/>
        </p:nvSpPr>
        <p:spPr>
          <a:xfrm>
            <a:off x="5711907" y="557835"/>
            <a:ext cx="1872244" cy="432000"/>
          </a:xfrm>
          <a:prstGeom prst="rect">
            <a:avLst/>
          </a:prstGeom>
          <a:solidFill>
            <a:srgbClr val="F05425"/>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人际关系技巧</a:t>
            </a:r>
            <a:endParaRPr lang="zh-CN" altLang="en-US" sz="1800">
              <a:solidFill>
                <a:schemeClr val="bg1"/>
              </a:solidFill>
              <a:latin typeface="微软雅黑" pitchFamily="34" charset="-122"/>
              <a:ea typeface="微软雅黑" pitchFamily="34" charset="-122"/>
            </a:endParaRPr>
          </a:p>
        </p:txBody>
      </p:sp>
      <p:grpSp>
        <p:nvGrpSpPr>
          <p:cNvPr id="18" name="组合 17"/>
          <p:cNvGrpSpPr/>
          <p:nvPr userDrawn="1"/>
        </p:nvGrpSpPr>
        <p:grpSpPr>
          <a:xfrm>
            <a:off x="1774958" y="6015207"/>
            <a:ext cx="7777668" cy="828000"/>
            <a:chOff x="1774727" y="6015207"/>
            <a:chExt cx="7776656" cy="828000"/>
          </a:xfrm>
        </p:grpSpPr>
        <p:sp>
          <p:nvSpPr>
            <p:cNvPr id="19" name="矩形 18"/>
            <p:cNvSpPr/>
            <p:nvPr/>
          </p:nvSpPr>
          <p:spPr>
            <a:xfrm>
              <a:off x="1774727" y="6165304"/>
              <a:ext cx="7776656" cy="432000"/>
            </a:xfrm>
            <a:prstGeom prst="rect">
              <a:avLst/>
            </a:prstGeom>
            <a:solidFill>
              <a:srgbClr val="F05425"/>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800">
                <a:solidFill>
                  <a:schemeClr val="bg1"/>
                </a:solidFill>
                <a:latin typeface="微软雅黑" pitchFamily="34" charset="-122"/>
                <a:ea typeface="微软雅黑" pitchFamily="34" charset="-122"/>
              </a:endParaRPr>
            </a:p>
          </p:txBody>
        </p:sp>
        <p:pic>
          <p:nvPicPr>
            <p:cNvPr id="20" name="Picture 6" descr="E:\仝德志文件，勿删！\03-参考文档\！PPT图片及版面资源\06-PPT精选插图\12-标签\橙色把手-阴影.png"/>
            <p:cNvPicPr>
              <a:picLocks noChangeAspect="1" noChangeArrowheads="1"/>
            </p:cNvPicPr>
            <p:nvPr/>
          </p:nvPicPr>
          <p:blipFill>
            <a:blip r:embed="rId1">
              <a:extLst>
                <a:ext uri="{28A0092B-C50C-407E-A947-70E740481C1C}">
                  <a14:useLocalDpi/>
                </a:ext>
              </a:extLst>
            </a:blip>
            <a:stretch>
              <a:fillRect/>
            </a:stretch>
          </p:blipFill>
          <p:spPr bwMode="auto">
            <a:xfrm>
              <a:off x="2633460" y="6015207"/>
              <a:ext cx="1062000" cy="828000"/>
            </a:xfrm>
            <a:prstGeom prst="rect">
              <a:avLst/>
            </a:prstGeom>
            <a:noFill/>
            <a:extLst>
              <a:ext uri="{909E8E84-426E-40DD-AFC4-6F175D3DCCD1}">
                <a14:hiddenFill>
                  <a:solidFill>
                    <a:srgbClr val="FFFFFF"/>
                  </a:solidFill>
                </a14:hiddenFill>
              </a:ext>
            </a:extLst>
          </p:spPr>
        </p:pic>
        <p:sp>
          <p:nvSpPr>
            <p:cNvPr id="21" name="TextBox 20"/>
            <p:cNvSpPr txBox="1"/>
            <p:nvPr/>
          </p:nvSpPr>
          <p:spPr>
            <a:xfrm>
              <a:off x="2998907" y="6098551"/>
              <a:ext cx="346204" cy="630942"/>
            </a:xfrm>
            <a:prstGeom prst="rect">
              <a:avLst/>
            </a:prstGeom>
            <a:noFill/>
          </p:spPr>
          <p:txBody>
            <a:bodyPr vert="eaVert" wrap="none" rtlCol="0">
              <a:spAutoFit/>
            </a:bodyPr>
            <a:lstStyle/>
            <a:p>
              <a:r>
                <a:rPr lang="zh-CN" altLang="en-US" sz="1050">
                  <a:solidFill>
                    <a:schemeClr val="bg1"/>
                  </a:solidFill>
                  <a:latin typeface="微软雅黑" pitchFamily="34" charset="-122"/>
                  <a:ea typeface="微软雅黑" pitchFamily="34" charset="-122"/>
                </a:rPr>
                <a:t>二</a:t>
              </a:r>
              <a:r>
                <a:rPr lang="zh-CN" altLang="en-US" sz="1050" smtClean="0">
                  <a:solidFill>
                    <a:schemeClr val="bg1"/>
                  </a:solidFill>
                  <a:latin typeface="微软雅黑" pitchFamily="34" charset="-122"/>
                  <a:ea typeface="微软雅黑" pitchFamily="34" charset="-122"/>
                </a:rPr>
                <a:t>级标题</a:t>
              </a:r>
              <a:endParaRPr lang="zh-CN" altLang="en-US" sz="1050">
                <a:solidFill>
                  <a:schemeClr val="bg1"/>
                </a:solidFill>
                <a:latin typeface="微软雅黑" pitchFamily="34" charset="-122"/>
                <a:ea typeface="微软雅黑" pitchFamily="34" charset="-122"/>
              </a:endParaRPr>
            </a:p>
          </p:txBody>
        </p:sp>
        <p:sp>
          <p:nvSpPr>
            <p:cNvPr id="22" name="椭圆 21"/>
            <p:cNvSpPr/>
            <p:nvPr/>
          </p:nvSpPr>
          <p:spPr>
            <a:xfrm>
              <a:off x="1918742" y="6201687"/>
              <a:ext cx="360040"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23" name="Picture 2" descr="E:\仝德志文件，勿删！\03-参考文档\！PPT图片及版面资源\06-PPT精选插图\12-标签\橙色嵌入.png"/>
          <p:cNvPicPr>
            <a:picLocks noChangeAspect="1" noChangeArrowheads="1"/>
          </p:cNvPicPr>
          <p:nvPr userDrawn="1"/>
        </p:nvPicPr>
        <p:blipFill>
          <a:blip r:embed="rId2">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24" name="TextBox 23"/>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7" name="TextBox 6"/>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8"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F0064"/>
                </a:solidFill>
                <a:latin typeface="微软雅黑" pitchFamily="34" charset="-122"/>
                <a:ea typeface="微软雅黑" pitchFamily="34" charset="-122"/>
                <a:cs typeface="+mj-cs"/>
              </a:rPr>
              <a:t>正文 </a:t>
            </a:r>
            <a:r>
              <a:rPr lang="en-US" altLang="zh-CN" sz="1600" kern="1200" smtClean="0">
                <a:solidFill>
                  <a:srgbClr val="FF0064"/>
                </a:solidFill>
                <a:latin typeface="微软雅黑" pitchFamily="34" charset="-122"/>
                <a:ea typeface="微软雅黑" pitchFamily="34" charset="-122"/>
                <a:cs typeface="+mj-cs"/>
              </a:rPr>
              <a:t>. </a:t>
            </a:r>
            <a:r>
              <a:rPr lang="zh-CN" altLang="en-US" sz="1600" kern="1200" smtClean="0">
                <a:solidFill>
                  <a:srgbClr val="FF0064"/>
                </a:solidFill>
                <a:latin typeface="微软雅黑" pitchFamily="34" charset="-122"/>
                <a:ea typeface="微软雅黑" pitchFamily="34" charset="-122"/>
                <a:cs typeface="+mj-cs"/>
              </a:rPr>
              <a:t>第四章</a:t>
            </a:r>
            <a:endParaRPr lang="zh-CN" altLang="en-US" sz="1600" kern="1200">
              <a:solidFill>
                <a:srgbClr val="FF0064"/>
              </a:solidFill>
              <a:latin typeface="微软雅黑" pitchFamily="34" charset="-122"/>
              <a:ea typeface="微软雅黑" pitchFamily="34" charset="-122"/>
              <a:cs typeface="+mj-cs"/>
            </a:endParaRPr>
          </a:p>
        </p:txBody>
      </p:sp>
      <p:cxnSp>
        <p:nvCxnSpPr>
          <p:cNvPr id="9" name="直接连接符 8"/>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10331575" y="6237312"/>
            <a:ext cx="1093710" cy="369332"/>
          </a:xfrm>
          <a:prstGeom prst="rect">
            <a:avLst/>
          </a:prstGeom>
        </p:spPr>
        <p:txBody>
          <a:bodyPr/>
          <a:lstStyle/>
          <a:p>
            <a:pPr algn="ctr">
              <a:defRPr/>
            </a:pPr>
            <a:r>
              <a:rPr lang="zh-CN" altLang="en-US" sz="1600">
                <a:solidFill>
                  <a:srgbClr val="FF0064"/>
                </a:solidFill>
                <a:latin typeface="微软雅黑" pitchFamily="34" charset="-122"/>
                <a:ea typeface="微软雅黑" pitchFamily="34" charset="-122"/>
              </a:rPr>
              <a:t>第 </a:t>
            </a:r>
            <a:fld id="{2EEF1883-7A0E-4F66-9932-E581691AD397}" type="slidenum">
              <a:rPr lang="zh-CN" altLang="en-US" sz="1600">
                <a:solidFill>
                  <a:srgbClr val="FF0064"/>
                </a:solidFill>
              </a:rPr>
              <a:pPr algn="ctr">
                <a:defRPr/>
              </a:pPr>
              <a:t>‹#›</a:t>
            </a:fld>
            <a:r>
              <a:rPr lang="zh-CN" altLang="en-US" sz="1600">
                <a:solidFill>
                  <a:srgbClr val="FF0064"/>
                </a:solidFill>
              </a:rPr>
              <a:t>  </a:t>
            </a:r>
            <a:r>
              <a:rPr lang="zh-CN" altLang="en-US" sz="1600">
                <a:solidFill>
                  <a:srgbClr val="FF0064"/>
                </a:solidFill>
                <a:latin typeface="微软雅黑" pitchFamily="34" charset="-122"/>
                <a:ea typeface="微软雅黑" pitchFamily="34" charset="-122"/>
              </a:rPr>
              <a:t>页</a:t>
            </a:r>
          </a:p>
        </p:txBody>
      </p:sp>
      <p:sp>
        <p:nvSpPr>
          <p:cNvPr id="16" name="矩形 15"/>
          <p:cNvSpPr/>
          <p:nvPr userDrawn="1"/>
        </p:nvSpPr>
        <p:spPr>
          <a:xfrm>
            <a:off x="7680382" y="557835"/>
            <a:ext cx="1872244" cy="432000"/>
          </a:xfrm>
          <a:prstGeom prst="rect">
            <a:avLst/>
          </a:prstGeom>
          <a:solidFill>
            <a:srgbClr val="FF0064"/>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latin typeface="微软雅黑" pitchFamily="34" charset="-122"/>
                <a:ea typeface="微软雅黑" pitchFamily="34" charset="-122"/>
              </a:rPr>
              <a:t>若干心理效应</a:t>
            </a:r>
            <a:endParaRPr lang="zh-CN" altLang="en-US" sz="1800">
              <a:latin typeface="微软雅黑" panose="020b0503020204020204" pitchFamily="34" charset="-122"/>
              <a:ea typeface="微软雅黑" panose="020b0503020204020204" pitchFamily="34" charset="-122"/>
            </a:endParaRPr>
          </a:p>
        </p:txBody>
      </p:sp>
      <p:pic>
        <p:nvPicPr>
          <p:cNvPr id="22" name="Picture 3" descr="E:\仝德志文件，勿删！\03-参考文档\！PPT图片及版面资源\06-PPT精选插图\12-标签\红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23" name="TextBox 22"/>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37" name="Picture 3" descr="E:\仝德志文件，勿删！\03-参考文档\！PPT图片及版面资源\06-PPT精选插图\12-标签\红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22" name="TextBox 21"/>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3"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F0064"/>
                </a:solidFill>
                <a:latin typeface="微软雅黑" pitchFamily="34" charset="-122"/>
                <a:ea typeface="微软雅黑" pitchFamily="34" charset="-122"/>
                <a:cs typeface="+mj-cs"/>
              </a:rPr>
              <a:t>正文 </a:t>
            </a:r>
            <a:r>
              <a:rPr lang="en-US" altLang="zh-CN" sz="1600" kern="1200" smtClean="0">
                <a:solidFill>
                  <a:srgbClr val="FF0064"/>
                </a:solidFill>
                <a:latin typeface="微软雅黑" pitchFamily="34" charset="-122"/>
                <a:ea typeface="微软雅黑" pitchFamily="34" charset="-122"/>
                <a:cs typeface="+mj-cs"/>
              </a:rPr>
              <a:t>. </a:t>
            </a:r>
            <a:r>
              <a:rPr lang="zh-CN" altLang="en-US" sz="1600" kern="1200" smtClean="0">
                <a:solidFill>
                  <a:srgbClr val="FF0064"/>
                </a:solidFill>
                <a:latin typeface="微软雅黑" pitchFamily="34" charset="-122"/>
                <a:ea typeface="微软雅黑" pitchFamily="34" charset="-122"/>
                <a:cs typeface="+mj-cs"/>
              </a:rPr>
              <a:t>第四章</a:t>
            </a:r>
            <a:endParaRPr lang="zh-CN" altLang="en-US" sz="1600" kern="1200">
              <a:solidFill>
                <a:srgbClr val="FF0064"/>
              </a:solidFill>
              <a:latin typeface="微软雅黑" pitchFamily="34" charset="-122"/>
              <a:ea typeface="微软雅黑" pitchFamily="34" charset="-122"/>
              <a:cs typeface="+mj-cs"/>
            </a:endParaRPr>
          </a:p>
        </p:txBody>
      </p:sp>
      <p:cxnSp>
        <p:nvCxnSpPr>
          <p:cNvPr id="24" name="直接连接符 23"/>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userDrawn="1"/>
        </p:nvSpPr>
        <p:spPr>
          <a:xfrm>
            <a:off x="10331575" y="6237312"/>
            <a:ext cx="1093710" cy="369332"/>
          </a:xfrm>
          <a:prstGeom prst="rect">
            <a:avLst/>
          </a:prstGeom>
        </p:spPr>
        <p:txBody>
          <a:bodyPr/>
          <a:lstStyle/>
          <a:p>
            <a:pPr algn="ctr">
              <a:defRPr/>
            </a:pPr>
            <a:r>
              <a:rPr lang="zh-CN" altLang="en-US" sz="1600">
                <a:solidFill>
                  <a:srgbClr val="FF0064"/>
                </a:solidFill>
                <a:latin typeface="微软雅黑" pitchFamily="34" charset="-122"/>
                <a:ea typeface="微软雅黑" pitchFamily="34" charset="-122"/>
              </a:rPr>
              <a:t>第 </a:t>
            </a:r>
            <a:fld id="{2EEF1883-7A0E-4F66-9932-E581691AD397}" type="slidenum">
              <a:rPr lang="zh-CN" altLang="en-US" sz="1600">
                <a:solidFill>
                  <a:srgbClr val="FF0064"/>
                </a:solidFill>
              </a:rPr>
              <a:pPr algn="ctr">
                <a:defRPr/>
              </a:pPr>
              <a:t>‹#›</a:t>
            </a:fld>
            <a:r>
              <a:rPr lang="zh-CN" altLang="en-US" sz="1600">
                <a:solidFill>
                  <a:srgbClr val="FF0064"/>
                </a:solidFill>
              </a:rPr>
              <a:t>  </a:t>
            </a:r>
            <a:r>
              <a:rPr lang="zh-CN" altLang="en-US" sz="1600">
                <a:solidFill>
                  <a:srgbClr val="FF0064"/>
                </a:solidFill>
                <a:latin typeface="微软雅黑" pitchFamily="34" charset="-122"/>
                <a:ea typeface="微软雅黑" pitchFamily="34" charset="-122"/>
              </a:rPr>
              <a:t>页</a:t>
            </a:r>
          </a:p>
        </p:txBody>
      </p:sp>
      <p:sp>
        <p:nvSpPr>
          <p:cNvPr id="27" name="TextBox 26"/>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
        <p:nvSpPr>
          <p:cNvPr id="31" name="矩形 30"/>
          <p:cNvSpPr/>
          <p:nvPr userDrawn="1"/>
        </p:nvSpPr>
        <p:spPr>
          <a:xfrm>
            <a:off x="7680382" y="557835"/>
            <a:ext cx="1872244" cy="432000"/>
          </a:xfrm>
          <a:prstGeom prst="rect">
            <a:avLst/>
          </a:prstGeom>
          <a:solidFill>
            <a:srgbClr val="FF0064"/>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latin typeface="微软雅黑" pitchFamily="34" charset="-122"/>
                <a:ea typeface="微软雅黑" pitchFamily="34" charset="-122"/>
              </a:rPr>
              <a:t>若干心理效应</a:t>
            </a:r>
            <a:endParaRPr lang="zh-CN" altLang="en-US" sz="1800">
              <a:latin typeface="微软雅黑" pitchFamily="34" charset="-122"/>
              <a:ea typeface="微软雅黑" pitchFamily="34" charset="-122"/>
            </a:endParaRPr>
          </a:p>
        </p:txBody>
      </p:sp>
      <p:grpSp>
        <p:nvGrpSpPr>
          <p:cNvPr id="32" name="组合 31"/>
          <p:cNvGrpSpPr/>
          <p:nvPr userDrawn="1"/>
        </p:nvGrpSpPr>
        <p:grpSpPr>
          <a:xfrm>
            <a:off x="1774958" y="6015207"/>
            <a:ext cx="7777668" cy="828000"/>
            <a:chOff x="1774727" y="6015207"/>
            <a:chExt cx="7776656" cy="828000"/>
          </a:xfrm>
        </p:grpSpPr>
        <p:sp>
          <p:nvSpPr>
            <p:cNvPr id="33" name="矩形 32"/>
            <p:cNvSpPr/>
            <p:nvPr/>
          </p:nvSpPr>
          <p:spPr>
            <a:xfrm>
              <a:off x="1774727" y="6165304"/>
              <a:ext cx="7776656" cy="432000"/>
            </a:xfrm>
            <a:prstGeom prst="rect">
              <a:avLst/>
            </a:prstGeom>
            <a:solidFill>
              <a:srgbClr val="FF0064"/>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800">
                <a:solidFill>
                  <a:srgbClr val="FF0064"/>
                </a:solidFill>
                <a:latin typeface="微软雅黑" panose="020b0503020204020204" pitchFamily="34" charset="-122"/>
                <a:ea typeface="微软雅黑" panose="020b0503020204020204" pitchFamily="34" charset="-122"/>
              </a:endParaRPr>
            </a:p>
          </p:txBody>
        </p:sp>
        <p:pic>
          <p:nvPicPr>
            <p:cNvPr id="34" name="Picture 6" descr="E:\仝德志文件，勿删！\03-参考文档\！PPT图片及版面资源\06-PPT精选插图\12-标签\橙色把手-阴影.png"/>
            <p:cNvPicPr>
              <a:picLocks noChangeAspect="1" noChangeArrowheads="1"/>
            </p:cNvPicPr>
            <p:nvPr/>
          </p:nvPicPr>
          <p:blipFill>
            <a:blip r:embed="rId2">
              <a:extLst>
                <a:ext uri="{28A0092B-C50C-407E-A947-70E740481C1C}">
                  <a14:useLocalDpi/>
                </a:ext>
              </a:extLst>
            </a:blip>
            <a:stretch>
              <a:fillRect/>
            </a:stretch>
          </p:blipFill>
          <p:spPr bwMode="auto">
            <a:xfrm>
              <a:off x="2633460" y="6015207"/>
              <a:ext cx="1062000" cy="828000"/>
            </a:xfrm>
            <a:prstGeom prst="rect">
              <a:avLst/>
            </a:prstGeom>
            <a:noFill/>
            <a:extLst>
              <a:ext uri="{909E8E84-426E-40DD-AFC4-6F175D3DCCD1}">
                <a14:hiddenFill>
                  <a:solidFill>
                    <a:srgbClr val="FFFFFF"/>
                  </a:solidFill>
                </a14:hiddenFill>
              </a:ext>
            </a:extLst>
          </p:spPr>
        </p:pic>
        <p:sp>
          <p:nvSpPr>
            <p:cNvPr id="35" name="TextBox 34"/>
            <p:cNvSpPr txBox="1"/>
            <p:nvPr/>
          </p:nvSpPr>
          <p:spPr>
            <a:xfrm>
              <a:off x="2998907" y="6098551"/>
              <a:ext cx="346204" cy="630942"/>
            </a:xfrm>
            <a:prstGeom prst="rect">
              <a:avLst/>
            </a:prstGeom>
            <a:noFill/>
          </p:spPr>
          <p:txBody>
            <a:bodyPr vert="eaVert" wrap="none" rtlCol="0">
              <a:spAutoFit/>
            </a:bodyPr>
            <a:lstStyle/>
            <a:p>
              <a:r>
                <a:rPr lang="zh-CN" altLang="en-US" sz="1050">
                  <a:solidFill>
                    <a:schemeClr val="bg1"/>
                  </a:solidFill>
                  <a:latin typeface="微软雅黑" pitchFamily="34" charset="-122"/>
                  <a:ea typeface="微软雅黑" pitchFamily="34" charset="-122"/>
                </a:rPr>
                <a:t>二</a:t>
              </a:r>
              <a:r>
                <a:rPr lang="zh-CN" altLang="en-US" sz="1050" smtClean="0">
                  <a:solidFill>
                    <a:schemeClr val="bg1"/>
                  </a:solidFill>
                  <a:latin typeface="微软雅黑" pitchFamily="34" charset="-122"/>
                  <a:ea typeface="微软雅黑" pitchFamily="34" charset="-122"/>
                </a:rPr>
                <a:t>级标题</a:t>
              </a:r>
              <a:endParaRPr lang="zh-CN" altLang="en-US" sz="1050">
                <a:solidFill>
                  <a:schemeClr val="bg1"/>
                </a:solidFill>
                <a:latin typeface="微软雅黑" pitchFamily="34" charset="-122"/>
                <a:ea typeface="微软雅黑" pitchFamily="34" charset="-122"/>
              </a:endParaRPr>
            </a:p>
          </p:txBody>
        </p:sp>
        <p:sp>
          <p:nvSpPr>
            <p:cNvPr id="36" name="椭圆 35"/>
            <p:cNvSpPr/>
            <p:nvPr/>
          </p:nvSpPr>
          <p:spPr>
            <a:xfrm>
              <a:off x="1918742" y="6201687"/>
              <a:ext cx="360040"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垂直排列标题与文本">
    <p:spTree>
      <p:nvGrpSpPr>
        <p:cNvPr id="1" name=""/>
        <p:cNvGrpSpPr/>
        <p:nvPr/>
      </p:nvGrpSpPr>
      <p:grpSpPr>
        <a:xfrm>
          <a:off x="0" y="0"/>
          <a:ext cx="0" cy="0"/>
        </a:xfrm>
      </p:grpSpPr>
      <p:pic>
        <p:nvPicPr>
          <p:cNvPr id="38" name="Picture 14" descr="C:\Documents and Settings\tdz\桌面\dancing1.jpg"/>
          <p:cNvPicPr>
            <a:picLocks noChangeAspect="1" noChangeArrowheads="1"/>
          </p:cNvPicPr>
          <p:nvPr userDrawn="1"/>
        </p:nvPicPr>
        <p:blipFill>
          <a:blip r:embed="rId2">
            <a:extLst>
              <a:ext uri="{28A0092B-C50C-407E-A947-70E740481C1C}">
                <a14:useLocalDpi/>
              </a:ext>
            </a:extLst>
          </a:blip>
          <a:stretch>
            <a:fillRect/>
          </a:stretch>
        </p:blipFill>
        <p:spPr bwMode="auto">
          <a:xfrm>
            <a:off x="9193983" y="4635336"/>
            <a:ext cx="2908951" cy="1818094"/>
          </a:xfrm>
          <a:prstGeom prst="rect">
            <a:avLst/>
          </a:prstGeom>
          <a:blipFill dpi="0" rotWithShape="1">
            <a:blip r:embed="rId1">
              <a:extLst>
                <a:ext uri="{28A0092B-C50C-407E-A947-70E740481C1C}">
                  <a14:useLocalDpi/>
                </a:ext>
              </a:extLst>
            </a:blip>
            <a:stretch>
              <a:fillRect/>
            </a:stretch>
          </a:blipFill>
          <a:ln w="28575">
            <a:solidFill>
              <a:schemeClr val="bg1"/>
            </a:solidFill>
          </a:ln>
          <a:effectLst>
            <a:outerShdw blurRad="63500" sx="102000" sy="102000" algn="ctr" rotWithShape="0">
              <a:prstClr val="black">
                <a:alpha val="40000"/>
              </a:prstClr>
            </a:outerShdw>
          </a:effectLst>
          <a:extLst/>
        </p:spPr>
      </p:pic>
      <p:pic>
        <p:nvPicPr>
          <p:cNvPr id="39" name="Picture 17" descr="C:\Documents and Settings\tdz\桌面\music_3834x2551_zcool.com.cn.jpg"/>
          <p:cNvPicPr>
            <a:picLocks noChangeAspect="1" noChangeArrowheads="1"/>
          </p:cNvPicPr>
          <p:nvPr userDrawn="1"/>
        </p:nvPicPr>
        <p:blipFill>
          <a:blip r:embed="rId3">
            <a:extLst>
              <a:ext uri="{28A0092B-C50C-407E-A947-70E740481C1C}">
                <a14:useLocalDpi/>
              </a:ext>
            </a:extLst>
          </a:blip>
          <a:stretch>
            <a:fillRect/>
          </a:stretch>
        </p:blipFill>
        <p:spPr bwMode="auto">
          <a:xfrm>
            <a:off x="6156177" y="4635336"/>
            <a:ext cx="2908800" cy="1818000"/>
          </a:xfrm>
          <a:prstGeom prst="rect">
            <a:avLst/>
          </a:prstGeom>
          <a:blipFill dpi="0" rotWithShape="1">
            <a:blip r:embed="rId1">
              <a:extLst>
                <a:ext uri="{28A0092B-C50C-407E-A947-70E740481C1C}">
                  <a14:useLocalDpi/>
                </a:ext>
              </a:extLst>
            </a:blip>
            <a:stretch>
              <a:fillRect/>
            </a:stretch>
          </a:blipFill>
          <a:ln w="28575">
            <a:solidFill>
              <a:schemeClr val="bg1"/>
            </a:solidFill>
          </a:ln>
          <a:effectLst>
            <a:outerShdw blurRad="63500" sx="102000" sy="102000" algn="ctr" rotWithShape="0">
              <a:prstClr val="black">
                <a:alpha val="40000"/>
              </a:prstClr>
            </a:outerShdw>
          </a:effectLst>
          <a:extLst/>
        </p:spPr>
      </p:pic>
      <p:pic>
        <p:nvPicPr>
          <p:cNvPr id="40" name="Picture 16" descr="C:\Documents and Settings\tdz\桌面\xpic4236.jpg"/>
          <p:cNvPicPr>
            <a:picLocks noChangeAspect="1" noChangeArrowheads="1"/>
          </p:cNvPicPr>
          <p:nvPr userDrawn="1"/>
        </p:nvPicPr>
        <p:blipFill>
          <a:blip r:embed="rId4">
            <a:extLst>
              <a:ext uri="{28A0092B-C50C-407E-A947-70E740481C1C}">
                <a14:useLocalDpi/>
              </a:ext>
            </a:extLst>
          </a:blip>
          <a:stretch>
            <a:fillRect/>
          </a:stretch>
        </p:blipFill>
        <p:spPr bwMode="auto">
          <a:xfrm>
            <a:off x="3126207" y="4627136"/>
            <a:ext cx="2921920" cy="1826200"/>
          </a:xfrm>
          <a:prstGeom prst="rect">
            <a:avLst/>
          </a:prstGeom>
          <a:blipFill dpi="0" rotWithShape="1">
            <a:blip r:embed="rId1">
              <a:extLst>
                <a:ext uri="{28A0092B-C50C-407E-A947-70E740481C1C}">
                  <a14:useLocalDpi/>
                </a:ext>
              </a:extLst>
            </a:blip>
            <a:stretch>
              <a:fillRect/>
            </a:stretch>
          </a:blipFill>
          <a:ln w="28575">
            <a:solidFill>
              <a:schemeClr val="bg1"/>
            </a:solidFill>
          </a:ln>
          <a:effectLst>
            <a:outerShdw blurRad="63500" sx="102000" sy="102000" algn="ctr" rotWithShape="0">
              <a:prstClr val="black">
                <a:alpha val="40000"/>
              </a:prstClr>
            </a:outerShdw>
          </a:effectLst>
          <a:extLst/>
        </p:spPr>
      </p:pic>
      <p:pic>
        <p:nvPicPr>
          <p:cNvPr id="41" name="Picture 15" descr="C:\Documents and Settings\tdz\桌面\baby01.jpg"/>
          <p:cNvPicPr>
            <a:picLocks noChangeAspect="1" noChangeArrowheads="1"/>
          </p:cNvPicPr>
          <p:nvPr userDrawn="1"/>
        </p:nvPicPr>
        <p:blipFill>
          <a:blip r:embed="rId5">
            <a:extLst>
              <a:ext uri="{28A0092B-C50C-407E-A947-70E740481C1C}">
                <a14:useLocalDpi/>
              </a:ext>
            </a:extLst>
          </a:blip>
          <a:stretch>
            <a:fillRect/>
          </a:stretch>
        </p:blipFill>
        <p:spPr bwMode="auto">
          <a:xfrm>
            <a:off x="79024" y="4635336"/>
            <a:ext cx="2908800" cy="1818000"/>
          </a:xfrm>
          <a:prstGeom prst="rect">
            <a:avLst/>
          </a:prstGeom>
          <a:blipFill dpi="0" rotWithShape="1">
            <a:blip r:embed="rId1">
              <a:extLst>
                <a:ext uri="{28A0092B-C50C-407E-A947-70E740481C1C}">
                  <a14:useLocalDpi/>
                </a:ext>
              </a:extLst>
            </a:blip>
            <a:stretch>
              <a:fillRect/>
            </a:stretch>
          </a:blipFill>
          <a:ln w="28575">
            <a:solidFill>
              <a:schemeClr val="bg1"/>
            </a:solidFill>
          </a:ln>
          <a:effectLst>
            <a:outerShdw blurRad="63500" sx="102000" sy="102000" algn="ctr" rotWithShape="0">
              <a:prstClr val="black">
                <a:alpha val="40000"/>
              </a:prstClr>
            </a:outerShdw>
          </a:effectLst>
          <a:extLst/>
        </p:spPr>
      </p:pic>
      <p:sp>
        <p:nvSpPr>
          <p:cNvPr id="42" name="Oval 60">
            <a:hlinkClick r:id="rId6"/>
          </p:cNvPr>
          <p:cNvSpPr>
            <a:spLocks noChangeArrowheads="1"/>
          </p:cNvSpPr>
          <p:nvPr userDrawn="1"/>
        </p:nvSpPr>
        <p:spPr bwMode="auto">
          <a:xfrm>
            <a:off x="5967477" y="2757243"/>
            <a:ext cx="444010"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43" name="Oval 61">
            <a:hlinkClick r:id="rId7"/>
          </p:cNvPr>
          <p:cNvSpPr>
            <a:spLocks noChangeArrowheads="1"/>
          </p:cNvSpPr>
          <p:nvPr userDrawn="1"/>
        </p:nvSpPr>
        <p:spPr bwMode="auto">
          <a:xfrm>
            <a:off x="5979439" y="3565675"/>
            <a:ext cx="420086"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44" name="矩形​​ 5"/>
          <p:cNvSpPr>
            <a:spLocks noChangeArrowheads="1"/>
          </p:cNvSpPr>
          <p:nvPr userDrawn="1"/>
        </p:nvSpPr>
        <p:spPr bwMode="auto">
          <a:xfrm>
            <a:off x="1" y="405460"/>
            <a:ext cx="12190412" cy="4079229"/>
          </a:xfrm>
          <a:prstGeom prst="rect">
            <a:avLst/>
          </a:prstGeom>
          <a:solidFill>
            <a:srgbClr val="C00000"/>
          </a:solidFill>
          <a:ln w="9525" cmpd="sng">
            <a:noFill/>
            <a:miter lim="800000"/>
          </a:ln>
        </p:spPr>
        <p:txBody>
          <a:bodyPr lIns="287926" tIns="45708" rIns="91417" bIns="45708" anchor="b"/>
          <a:lstStyle/>
          <a:p>
            <a:pPr fontAlgn="base">
              <a:spcBef>
                <a:spcPct val="0"/>
              </a:spcBef>
              <a:spcAft>
                <a:spcPct val="0"/>
              </a:spcAft>
            </a:pPr>
            <a:endParaRPr lang="zh-CN" altLang="zh-CN" sz="2800">
              <a:ln>
                <a:solidFill>
                  <a:srgbClr val="92D050"/>
                </a:solidFill>
              </a:ln>
              <a:solidFill>
                <a:srgbClr val="92D05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Line 33"/>
          <p:cNvSpPr>
            <a:spLocks noChangeShapeType="1"/>
          </p:cNvSpPr>
          <p:nvPr userDrawn="1"/>
        </p:nvSpPr>
        <p:spPr bwMode="auto">
          <a:xfrm flipV="1">
            <a:off x="6187893" y="1671390"/>
            <a:ext cx="1587"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46" name="Line 5"/>
          <p:cNvSpPr>
            <a:spLocks noChangeShapeType="1"/>
          </p:cNvSpPr>
          <p:nvPr userDrawn="1"/>
        </p:nvSpPr>
        <p:spPr bwMode="auto">
          <a:xfrm>
            <a:off x="0" y="3913340"/>
            <a:ext cx="1922980"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47" name="Line 19"/>
          <p:cNvSpPr>
            <a:spLocks noChangeShapeType="1"/>
          </p:cNvSpPr>
          <p:nvPr userDrawn="1"/>
        </p:nvSpPr>
        <p:spPr bwMode="auto">
          <a:xfrm flipH="1">
            <a:off x="1922979" y="2740573"/>
            <a:ext cx="200025"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48" name="Line 21"/>
          <p:cNvSpPr>
            <a:spLocks noChangeShapeType="1"/>
          </p:cNvSpPr>
          <p:nvPr userDrawn="1"/>
        </p:nvSpPr>
        <p:spPr bwMode="auto">
          <a:xfrm>
            <a:off x="3135827" y="2561978"/>
            <a:ext cx="7938"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49" name="Oval 22"/>
          <p:cNvSpPr>
            <a:spLocks noChangeArrowheads="1"/>
          </p:cNvSpPr>
          <p:nvPr userDrawn="1"/>
        </p:nvSpPr>
        <p:spPr bwMode="auto">
          <a:xfrm>
            <a:off x="5679445" y="692696"/>
            <a:ext cx="1008109"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50" name="Group 63"/>
          <p:cNvGrpSpPr/>
          <p:nvPr userDrawn="1"/>
        </p:nvGrpSpPr>
        <p:grpSpPr>
          <a:xfrm>
            <a:off x="5907430" y="2757243"/>
            <a:ext cx="564100" cy="523875"/>
            <a:chOff x="3073" y="2610"/>
            <a:chExt cx="438" cy="440"/>
          </a:xfrm>
        </p:grpSpPr>
        <p:sp>
          <p:nvSpPr>
            <p:cNvPr id="51"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52"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53"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54" name="Group 64"/>
          <p:cNvGrpSpPr/>
          <p:nvPr userDrawn="1"/>
        </p:nvGrpSpPr>
        <p:grpSpPr>
          <a:xfrm>
            <a:off x="5907430" y="3565675"/>
            <a:ext cx="564100" cy="521494"/>
            <a:chOff x="3073" y="3289"/>
            <a:chExt cx="438" cy="438"/>
          </a:xfrm>
        </p:grpSpPr>
        <p:sp>
          <p:nvSpPr>
            <p:cNvPr id="55"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56"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57" name="Freeform 11"/>
          <p:cNvSpPr/>
          <p:nvPr userDrawn="1"/>
        </p:nvSpPr>
        <p:spPr bwMode="auto">
          <a:xfrm>
            <a:off x="1154632" y="2738190"/>
            <a:ext cx="981075"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58" name="Freeform 13"/>
          <p:cNvSpPr/>
          <p:nvPr userDrawn="1"/>
        </p:nvSpPr>
        <p:spPr bwMode="auto">
          <a:xfrm>
            <a:off x="2103952" y="2459586"/>
            <a:ext cx="1566863"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59" name="Freeform 15"/>
          <p:cNvSpPr/>
          <p:nvPr userDrawn="1"/>
        </p:nvSpPr>
        <p:spPr bwMode="auto">
          <a:xfrm>
            <a:off x="1260995" y="946300"/>
            <a:ext cx="2541587"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60" name="Freeform 16"/>
          <p:cNvSpPr/>
          <p:nvPr userDrawn="1"/>
        </p:nvSpPr>
        <p:spPr bwMode="auto">
          <a:xfrm>
            <a:off x="938727" y="1778549"/>
            <a:ext cx="325438"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61" name="Freeform 17"/>
          <p:cNvSpPr/>
          <p:nvPr userDrawn="1"/>
        </p:nvSpPr>
        <p:spPr bwMode="auto">
          <a:xfrm>
            <a:off x="3673990" y="952253"/>
            <a:ext cx="1308100"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62" name="Line 51"/>
          <p:cNvSpPr>
            <a:spLocks noChangeShapeType="1"/>
          </p:cNvSpPr>
          <p:nvPr userDrawn="1"/>
        </p:nvSpPr>
        <p:spPr bwMode="auto">
          <a:xfrm>
            <a:off x="3129479" y="4365776"/>
            <a:ext cx="30712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mtClean="0">
              <a:solidFill>
                <a:srgbClr val="FFFFFF"/>
              </a:solidFill>
              <a:latin typeface="Arial"/>
            </a:endParaRPr>
          </a:p>
        </p:txBody>
      </p:sp>
      <p:sp>
        <p:nvSpPr>
          <p:cNvPr id="63" name="Text Box 52"/>
          <p:cNvSpPr txBox="1">
            <a:spLocks noChangeArrowheads="1"/>
          </p:cNvSpPr>
          <p:nvPr userDrawn="1"/>
        </p:nvSpPr>
        <p:spPr bwMode="auto">
          <a:xfrm>
            <a:off x="6787424" y="2060709"/>
            <a:ext cx="4619550"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64" name="Text Box 54"/>
          <p:cNvSpPr txBox="1">
            <a:spLocks noChangeArrowheads="1"/>
          </p:cNvSpPr>
          <p:nvPr userDrawn="1"/>
        </p:nvSpPr>
        <p:spPr bwMode="auto">
          <a:xfrm>
            <a:off x="6786000" y="2845942"/>
            <a:ext cx="4475534"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65" name="Text Box 59"/>
          <p:cNvSpPr txBox="1">
            <a:spLocks noChangeArrowheads="1"/>
          </p:cNvSpPr>
          <p:nvPr userDrawn="1"/>
        </p:nvSpPr>
        <p:spPr bwMode="auto">
          <a:xfrm>
            <a:off x="6787424" y="3662448"/>
            <a:ext cx="4996414"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a:solidFill>
                  <a:srgbClr val="FFFFFF"/>
                </a:solidFill>
                <a:latin typeface="Arial" pitchFamily="34" charset="0"/>
              </a:rPr>
              <a:t>http</a:t>
            </a:r>
            <a:r>
              <a:rPr lang="en-US" altLang="zh-CN" sz="2200" smtClean="0">
                <a:solidFill>
                  <a:srgbClr val="FFFFFF"/>
                </a:solidFill>
                <a:latin typeface="Arial" pitchFamily="34" charset="0"/>
              </a:rPr>
              <a:t>://weibo.com/teliss</a:t>
            </a:r>
            <a:endParaRPr lang="en-GB" altLang="zh-CN" sz="2200">
              <a:solidFill>
                <a:srgbClr val="FFFFFF"/>
              </a:solidFill>
              <a:latin typeface="Arial" pitchFamily="34" charset="0"/>
            </a:endParaRPr>
          </a:p>
        </p:txBody>
      </p:sp>
      <p:sp>
        <p:nvSpPr>
          <p:cNvPr id="66" name="Text Box 62"/>
          <p:cNvSpPr txBox="1">
            <a:spLocks noChangeArrowheads="1"/>
          </p:cNvSpPr>
          <p:nvPr userDrawn="1"/>
        </p:nvSpPr>
        <p:spPr bwMode="auto">
          <a:xfrm>
            <a:off x="6787424" y="882557"/>
            <a:ext cx="4763566" cy="598975"/>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67" name="TextBox 66"/>
          <p:cNvSpPr txBox="1"/>
          <p:nvPr userDrawn="1"/>
        </p:nvSpPr>
        <p:spPr>
          <a:xfrm rot="20445248">
            <a:off x="1391032" y="1491918"/>
            <a:ext cx="2954609"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a:solidFill>
                  <a:srgbClr val="FFFFFF"/>
                </a:solidFill>
                <a:latin typeface="微软雅黑" pitchFamily="34" charset="-122"/>
                <a:ea typeface="微软雅黑" pitchFamily="34" charset="-122"/>
              </a:rPr>
              <a:t>谢谢观看</a:t>
            </a:r>
          </a:p>
        </p:txBody>
      </p:sp>
      <p:pic>
        <p:nvPicPr>
          <p:cNvPr id="68" name="Picture 3" descr="C:\Documents and Settings\tdz\桌面\未标题-2.png"/>
          <p:cNvPicPr>
            <a:picLocks noChangeAspect="1" noChangeArrowheads="1"/>
          </p:cNvPicPr>
          <p:nvPr userDrawn="1"/>
        </p:nvPicPr>
        <p:blipFill>
          <a:blip r:embed="rId8">
            <a:extLst>
              <a:ext uri="{28A0092B-C50C-407E-A947-70E740481C1C}">
                <a14:useLocalDpi/>
              </a:ext>
            </a:extLst>
          </a:blip>
          <a:stretch>
            <a:fillRect/>
          </a:stretch>
        </p:blipFill>
        <p:spPr bwMode="auto">
          <a:xfrm>
            <a:off x="5972110" y="3632352"/>
            <a:ext cx="457143" cy="411428"/>
          </a:xfrm>
          <a:prstGeom prst="rect">
            <a:avLst/>
          </a:prstGeom>
          <a:noFill/>
          <a:extLst>
            <a:ext uri="{909E8E84-426E-40DD-AFC4-6F175D3DCCD1}">
              <a14:hiddenFill>
                <a:solidFill>
                  <a:srgbClr val="FFFFFF"/>
                </a:solidFill>
              </a14:hiddenFill>
            </a:ext>
          </a:extLst>
        </p:spPr>
      </p:pic>
      <p:pic>
        <p:nvPicPr>
          <p:cNvPr id="69" name="Picture 9" descr="E:\仝德志文件，勿删！\03-参考文档\！PPT图片及版面资源\06-PPT精选插图\05-头像\嘿嘿.png"/>
          <p:cNvPicPr>
            <a:picLocks noChangeAspect="1" noChangeArrowheads="1"/>
          </p:cNvPicPr>
          <p:nvPr userDrawn="1"/>
        </p:nvPicPr>
        <p:blipFill>
          <a:blip r:embed="rId9">
            <a:extLst>
              <a:ext uri="{28A0092B-C50C-407E-A947-70E740481C1C}">
                <a14:useLocalDpi/>
              </a:ext>
            </a:extLst>
          </a:blip>
          <a:stretch>
            <a:fillRect/>
          </a:stretch>
        </p:blipFill>
        <p:spPr bwMode="auto">
          <a:xfrm>
            <a:off x="5754186" y="728321"/>
            <a:ext cx="853334" cy="853334"/>
          </a:xfrm>
          <a:prstGeom prst="rect">
            <a:avLst/>
          </a:prstGeom>
          <a:noFill/>
          <a:extLst>
            <a:ext uri="{909E8E84-426E-40DD-AFC4-6F175D3DCCD1}">
              <a14:hiddenFill>
                <a:solidFill>
                  <a:srgbClr val="FFFFFF"/>
                </a:solidFill>
              </a14:hiddenFill>
            </a:ext>
          </a:extLst>
        </p:spPr>
      </p:pic>
      <p:pic>
        <p:nvPicPr>
          <p:cNvPr id="70" name="Picture 3" descr="C:\Users\user\Desktop\未标题-4 拷贝.png"/>
          <p:cNvPicPr>
            <a:picLocks noChangeAspect="1" noChangeArrowheads="1"/>
          </p:cNvPicPr>
          <p:nvPr userDrawn="1"/>
        </p:nvPicPr>
        <p:blipFill>
          <a:blip r:embed="rId10">
            <a:extLst>
              <a:ext uri="{28A0092B-C50C-407E-A947-70E740481C1C}">
                <a14:useLocalDpi/>
              </a:ext>
            </a:extLst>
          </a:blip>
          <a:stretch>
            <a:fillRect/>
          </a:stretch>
        </p:blipFill>
        <p:spPr bwMode="auto">
          <a:xfrm>
            <a:off x="6012568" y="2794759"/>
            <a:ext cx="356400" cy="453600"/>
          </a:xfrm>
          <a:prstGeom prst="rect">
            <a:avLst/>
          </a:prstGeom>
          <a:noFill/>
          <a:extLst>
            <a:ext uri="{909E8E84-426E-40DD-AFC4-6F175D3DCCD1}">
              <a14:hiddenFill>
                <a:solidFill>
                  <a:srgbClr val="FFFFFF"/>
                </a:solidFill>
              </a14:hiddenFill>
            </a:ext>
          </a:extLst>
        </p:spPr>
      </p:pic>
      <p:grpSp>
        <p:nvGrpSpPr>
          <p:cNvPr id="71" name="组合 70"/>
          <p:cNvGrpSpPr/>
          <p:nvPr userDrawn="1"/>
        </p:nvGrpSpPr>
        <p:grpSpPr>
          <a:xfrm>
            <a:off x="5907429" y="1965479"/>
            <a:ext cx="564102" cy="523876"/>
            <a:chOff x="5907429" y="1965479"/>
            <a:chExt cx="564102" cy="523876"/>
          </a:xfrm>
        </p:grpSpPr>
        <p:sp>
          <p:nvSpPr>
            <p:cNvPr id="72"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pic>
          <p:nvPicPr>
            <p:cNvPr id="73" name="Picture 4" descr="C:\Users\user\Desktop\未标题-5 拷贝.png"/>
            <p:cNvPicPr>
              <a:picLocks noChangeAspect="1" noChangeArrowheads="1"/>
            </p:cNvPicPr>
            <p:nvPr/>
          </p:nvPicPr>
          <p:blipFill>
            <a:blip r:embed="rId11">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300"/>
                                        <p:tgtEl>
                                          <p:spTgt spid="44"/>
                                        </p:tgtEl>
                                      </p:cBhvr>
                                    </p:animEffect>
                                  </p:childTnLst>
                                </p:cTn>
                              </p:par>
                              <p:par>
                                <p:cTn id="8" presetID="2" presetClass="entr" presetSubtype="9" fill="hold" grpId="1"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1000" fill="hold"/>
                                        <p:tgtEl>
                                          <p:spTgt spid="44"/>
                                        </p:tgtEl>
                                        <p:attrNameLst>
                                          <p:attrName>ppt_x</p:attrName>
                                        </p:attrNameLst>
                                      </p:cBhvr>
                                      <p:tavLst>
                                        <p:tav tm="0">
                                          <p:val>
                                            <p:strVal val="0-#ppt_w/2"/>
                                          </p:val>
                                        </p:tav>
                                        <p:tav tm="100000">
                                          <p:val>
                                            <p:strVal val="#ppt_x"/>
                                          </p:val>
                                        </p:tav>
                                      </p:tavLst>
                                    </p:anim>
                                    <p:anim calcmode="lin" valueType="num">
                                      <p:cBhvr additive="base">
                                        <p:cTn id="11" dur="1000" fill="hold"/>
                                        <p:tgtEl>
                                          <p:spTgt spid="44"/>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250"/>
                                        <p:tgtEl>
                                          <p:spTgt spid="41"/>
                                        </p:tgtEl>
                                      </p:cBhvr>
                                    </p:animEffect>
                                  </p:childTnLst>
                                </p:cTn>
                              </p:par>
                              <p:par>
                                <p:cTn id="15" presetID="2" presetClass="entr" presetSubtype="2"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1+#ppt_w/2"/>
                                          </p:val>
                                        </p:tav>
                                        <p:tav tm="100000">
                                          <p:val>
                                            <p:strVal val="#ppt_x"/>
                                          </p:val>
                                        </p:tav>
                                      </p:tavLst>
                                    </p:anim>
                                    <p:anim calcmode="lin" valueType="num">
                                      <p:cBhvr additive="base">
                                        <p:cTn id="18" dur="1000" fill="hold"/>
                                        <p:tgtEl>
                                          <p:spTgt spid="41"/>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41"/>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300"/>
                                        <p:tgtEl>
                                          <p:spTgt spid="40"/>
                                        </p:tgtEl>
                                      </p:cBhvr>
                                    </p:animEffect>
                                  </p:childTnLst>
                                </p:cTn>
                              </p:par>
                              <p:par>
                                <p:cTn id="24" presetID="2" presetClass="entr" presetSubtype="3"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1000" fill="hold"/>
                                        <p:tgtEl>
                                          <p:spTgt spid="40"/>
                                        </p:tgtEl>
                                        <p:attrNameLst>
                                          <p:attrName>ppt_x</p:attrName>
                                        </p:attrNameLst>
                                      </p:cBhvr>
                                      <p:tavLst>
                                        <p:tav tm="0">
                                          <p:val>
                                            <p:strVal val="1+#ppt_w/2"/>
                                          </p:val>
                                        </p:tav>
                                        <p:tav tm="100000">
                                          <p:val>
                                            <p:strVal val="#ppt_x"/>
                                          </p:val>
                                        </p:tav>
                                      </p:tavLst>
                                    </p:anim>
                                    <p:anim calcmode="lin" valueType="num">
                                      <p:cBhvr additive="base">
                                        <p:cTn id="27" dur="1000" fill="hold"/>
                                        <p:tgtEl>
                                          <p:spTgt spid="40"/>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40"/>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childTnLst>
                                </p:cTn>
                              </p:par>
                              <p:par>
                                <p:cTn id="33" presetID="2" presetClass="entr" presetSubtype="9"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0-#ppt_w/2"/>
                                          </p:val>
                                        </p:tav>
                                        <p:tav tm="100000">
                                          <p:val>
                                            <p:strVal val="#ppt_x"/>
                                          </p:val>
                                        </p:tav>
                                      </p:tavLst>
                                    </p:anim>
                                    <p:anim calcmode="lin" valueType="num">
                                      <p:cBhvr additive="base">
                                        <p:cTn id="36" dur="1000" fill="hold"/>
                                        <p:tgtEl>
                                          <p:spTgt spid="39"/>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39"/>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250"/>
                                        <p:tgtEl>
                                          <p:spTgt spid="38"/>
                                        </p:tgtEl>
                                      </p:cBhvr>
                                    </p:animEffect>
                                  </p:childTnLst>
                                </p:cTn>
                              </p:par>
                              <p:par>
                                <p:cTn id="42" presetID="2" presetClass="entr" presetSubtype="8"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0-#ppt_w/2"/>
                                          </p:val>
                                        </p:tav>
                                        <p:tav tm="100000">
                                          <p:val>
                                            <p:strVal val="#ppt_x"/>
                                          </p:val>
                                        </p:tav>
                                      </p:tavLst>
                                    </p:anim>
                                    <p:anim calcmode="lin" valueType="num">
                                      <p:cBhvr additive="base">
                                        <p:cTn id="45" dur="1000" fill="hold"/>
                                        <p:tgtEl>
                                          <p:spTgt spid="38"/>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8"/>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right)">
                                      <p:cBhvr>
                                        <p:cTn id="59" dur="500"/>
                                        <p:tgtEl>
                                          <p:spTgt spid="57"/>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down)">
                                      <p:cBhvr>
                                        <p:cTn id="63" dur="500"/>
                                        <p:tgtEl>
                                          <p:spTgt spid="60"/>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67">
                                            <p:txEl>
                                              <p:pRg st="0" end="0"/>
                                            </p:txEl>
                                          </p:spTgt>
                                        </p:tgtEl>
                                        <p:attrNameLst>
                                          <p:attrName>style.visibility</p:attrName>
                                        </p:attrNameLst>
                                      </p:cBhvr>
                                      <p:to>
                                        <p:strVal val="visible"/>
                                      </p:to>
                                    </p:set>
                                    <p:animEffect transition="in" filter="wipe(left)">
                                      <p:cBhvr>
                                        <p:cTn id="83" dur="500"/>
                                        <p:tgtEl>
                                          <p:spTgt spid="67">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par>
                                <p:cTn id="105" presetID="17" presetClass="entr" presetSubtype="1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70"/>
                                        </p:tgtEl>
                                        <p:attrNameLst>
                                          <p:attrName>style.visibility</p:attrName>
                                        </p:attrNameLst>
                                      </p:cBhvr>
                                      <p:to>
                                        <p:strVal val="visible"/>
                                      </p:to>
                                    </p:set>
                                    <p:anim calcmode="lin" valueType="num">
                                      <p:cBhvr>
                                        <p:cTn id="120" dur="500" fill="hold"/>
                                        <p:tgtEl>
                                          <p:spTgt spid="70"/>
                                        </p:tgtEl>
                                        <p:attrNameLst>
                                          <p:attrName>ppt_w</p:attrName>
                                        </p:attrNameLst>
                                      </p:cBhvr>
                                      <p:tavLst>
                                        <p:tav tm="0">
                                          <p:val>
                                            <p:fltVal val="0"/>
                                          </p:val>
                                        </p:tav>
                                        <p:tav tm="100000">
                                          <p:val>
                                            <p:strVal val="#ppt_w"/>
                                          </p:val>
                                        </p:tav>
                                      </p:tavLst>
                                    </p:anim>
                                    <p:anim calcmode="lin" valueType="num">
                                      <p:cBhvr>
                                        <p:cTn id="121" dur="500" fill="hold"/>
                                        <p:tgtEl>
                                          <p:spTgt spid="70"/>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wipe(left)">
                                      <p:cBhvr>
                                        <p:cTn id="125" dur="500"/>
                                        <p:tgtEl>
                                          <p:spTgt spid="64"/>
                                        </p:tgtEl>
                                      </p:cBhvr>
                                    </p:animEffect>
                                  </p:childTnLst>
                                </p:cTn>
                              </p:par>
                              <p:par>
                                <p:cTn id="126" presetID="17" presetClass="entr" presetSubtype="10" fill="hold" nodeType="with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ppt_w</p:attrName>
                                        </p:attrNameLst>
                                      </p:cBhvr>
                                      <p:tavLst>
                                        <p:tav tm="0">
                                          <p:val>
                                            <p:fltVal val="0"/>
                                          </p:val>
                                        </p:tav>
                                        <p:tav tm="100000">
                                          <p:val>
                                            <p:strVal val="#ppt_w"/>
                                          </p:val>
                                        </p:tav>
                                      </p:tavLst>
                                    </p:anim>
                                    <p:anim calcmode="lin" valueType="num">
                                      <p:cBhvr>
                                        <p:cTn id="133" dur="500" fill="hold"/>
                                        <p:tgtEl>
                                          <p:spTgt spid="68"/>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wipe(left)">
                                      <p:cBhvr>
                                        <p:cTn id="1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6" grpId="0" animBg="1"/>
      <p:bldP spid="47" grpId="0" animBg="1"/>
      <p:bldP spid="48" grpId="0" animBg="1"/>
      <p:bldP spid="49" grpId="0" animBg="1"/>
      <p:bldP spid="57" grpId="0" animBg="1"/>
      <p:bldP spid="58" grpId="0" animBg="1"/>
      <p:bldP spid="59" grpId="0" animBg="1"/>
      <p:bldP spid="60" grpId="0" animBg="1"/>
      <p:bldP spid="61" grpId="0" animBg="1"/>
      <p:bldP spid="62" grpId="0" animBg="1"/>
      <p:bldP spid="63" grpId="0"/>
      <p:bldP spid="64" grpId="0"/>
      <p:bldP spid="65" grpId="0"/>
      <p:bldP spid="66" grpId="0"/>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45916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61452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25617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557999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36B2E6"/>
                </a:solidFill>
                <a:latin typeface="微软雅黑" pitchFamily="34" charset="-122"/>
                <a:ea typeface="微软雅黑" pitchFamily="34" charset="-122"/>
                <a:cs typeface="+mj-cs"/>
              </a:rPr>
              <a:t>目录页</a:t>
            </a:r>
            <a:endParaRPr lang="zh-CN" altLang="en-US" sz="1600" kern="1200">
              <a:solidFill>
                <a:srgbClr val="36B2E6"/>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36B2E6"/>
                </a:solidFill>
                <a:latin typeface="微软雅黑" pitchFamily="34" charset="-122"/>
                <a:ea typeface="微软雅黑" pitchFamily="34" charset="-122"/>
              </a:rPr>
              <a:t>第 </a:t>
            </a:r>
            <a:fld id="{2EEF1883-7A0E-4F66-9932-E581691AD397}" type="slidenum">
              <a:rPr lang="zh-CN" altLang="en-US" sz="1600">
                <a:solidFill>
                  <a:srgbClr val="36B2E6"/>
                </a:solidFill>
              </a:rPr>
              <a:pPr algn="ctr">
                <a:defRPr/>
              </a:pPr>
              <a:t>‹#›</a:t>
            </a:fld>
            <a:r>
              <a:rPr lang="zh-CN" altLang="en-US" sz="1600">
                <a:solidFill>
                  <a:srgbClr val="36B2E6"/>
                </a:solidFill>
              </a:rPr>
              <a:t>  </a:t>
            </a:r>
            <a:r>
              <a:rPr lang="zh-CN" altLang="en-US" sz="1600">
                <a:solidFill>
                  <a:srgbClr val="36B2E6"/>
                </a:solidFill>
                <a:latin typeface="微软雅黑" pitchFamily="34" charset="-122"/>
                <a:ea typeface="微软雅黑" pitchFamily="34" charset="-122"/>
              </a:rPr>
              <a:t>页</a:t>
            </a:r>
          </a:p>
        </p:txBody>
      </p:sp>
      <p:sp>
        <p:nvSpPr>
          <p:cNvPr id="14" name="矩形 13"/>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711661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9692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603875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229693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08202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347621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655774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36B2E6"/>
                </a:solidFill>
                <a:latin typeface="微软雅黑" pitchFamily="34" charset="-122"/>
                <a:ea typeface="微软雅黑" pitchFamily="34" charset="-122"/>
                <a:cs typeface="+mj-cs"/>
              </a:rPr>
              <a:t>过渡页</a:t>
            </a:r>
            <a:endParaRPr lang="zh-CN" altLang="en-US" sz="1600" kern="1200">
              <a:solidFill>
                <a:srgbClr val="36B2E6"/>
              </a:solidFill>
              <a:latin typeface="微软雅黑" pitchFamily="34" charset="-122"/>
              <a:ea typeface="微软雅黑"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36B2E6"/>
                </a:solidFill>
                <a:latin typeface="微软雅黑" pitchFamily="34" charset="-122"/>
                <a:ea typeface="微软雅黑" pitchFamily="34" charset="-122"/>
              </a:rPr>
              <a:t>第 </a:t>
            </a:r>
            <a:fld id="{2EEF1883-7A0E-4F66-9932-E581691AD397}" type="slidenum">
              <a:rPr lang="zh-CN" altLang="en-US" sz="1600">
                <a:solidFill>
                  <a:srgbClr val="36B2E6"/>
                </a:solidFill>
              </a:rPr>
              <a:pPr algn="ctr">
                <a:defRPr/>
              </a:pPr>
              <a:t>‹#›</a:t>
            </a:fld>
            <a:r>
              <a:rPr lang="zh-CN" altLang="en-US" sz="1600">
                <a:solidFill>
                  <a:srgbClr val="36B2E6"/>
                </a:solidFill>
              </a:rPr>
              <a:t>  </a:t>
            </a:r>
            <a:r>
              <a:rPr lang="zh-CN" altLang="en-US" sz="1600">
                <a:solidFill>
                  <a:srgbClr val="36B2E6"/>
                </a:solidFill>
                <a:latin typeface="微软雅黑" pitchFamily="34" charset="-122"/>
                <a:ea typeface="微软雅黑" pitchFamily="34" charset="-122"/>
              </a:rPr>
              <a:t>页</a:t>
            </a:r>
          </a:p>
        </p:txBody>
      </p:sp>
      <p:sp>
        <p:nvSpPr>
          <p:cNvPr id="14" name="矩形 13"/>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和内容">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7BC143"/>
                </a:solidFill>
                <a:latin typeface="微软雅黑" pitchFamily="34" charset="-122"/>
                <a:ea typeface="微软雅黑" pitchFamily="34" charset="-122"/>
                <a:cs typeface="+mj-cs"/>
              </a:rPr>
              <a:t>过渡页</a:t>
            </a:r>
            <a:endParaRPr lang="zh-CN" altLang="en-US" sz="1600" kern="1200">
              <a:solidFill>
                <a:srgbClr val="7BC143"/>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a:solidFill>
                  <a:srgbClr val="7BC143"/>
                </a:solidFill>
              </a:rPr>
              <a:t>  </a:t>
            </a:r>
            <a:r>
              <a:rPr lang="zh-CN" altLang="en-US" sz="1600">
                <a:solidFill>
                  <a:srgbClr val="7BC143"/>
                </a:solidFill>
                <a:latin typeface="微软雅黑" pitchFamily="34" charset="-122"/>
                <a:ea typeface="微软雅黑" pitchFamily="34" charset="-122"/>
              </a:rPr>
              <a:t>页</a:t>
            </a:r>
          </a:p>
        </p:txBody>
      </p:sp>
      <p:sp>
        <p:nvSpPr>
          <p:cNvPr id="12" name="矩形 11"/>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val="22358287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标题和内容">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05425"/>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05425"/>
                </a:solidFill>
                <a:latin typeface="微软雅黑" pitchFamily="34" charset="-122"/>
                <a:ea typeface="微软雅黑" pitchFamily="34" charset="-122"/>
                <a:cs typeface="+mj-cs"/>
              </a:rPr>
              <a:t>过渡页</a:t>
            </a:r>
            <a:endParaRPr lang="zh-CN" altLang="en-US" sz="1600" kern="1200">
              <a:solidFill>
                <a:srgbClr val="F05425"/>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F05425"/>
                </a:solidFill>
                <a:latin typeface="微软雅黑" pitchFamily="34" charset="-122"/>
                <a:ea typeface="微软雅黑" pitchFamily="34" charset="-122"/>
              </a:rPr>
              <a:t>第 </a:t>
            </a:r>
            <a:fld id="{2EEF1883-7A0E-4F66-9932-E581691AD397}" type="slidenum">
              <a:rPr lang="zh-CN" altLang="en-US" sz="1600">
                <a:solidFill>
                  <a:srgbClr val="F05425"/>
                </a:solidFill>
              </a:rPr>
              <a:pPr algn="ctr">
                <a:defRPr/>
              </a:pPr>
              <a:t>‹#›</a:t>
            </a:fld>
            <a:r>
              <a:rPr lang="zh-CN" altLang="en-US" sz="1600">
                <a:solidFill>
                  <a:srgbClr val="F05425"/>
                </a:solidFill>
              </a:rPr>
              <a:t>  </a:t>
            </a:r>
            <a:r>
              <a:rPr lang="zh-CN" altLang="en-US" sz="1600">
                <a:solidFill>
                  <a:srgbClr val="F05425"/>
                </a:solidFill>
                <a:latin typeface="微软雅黑" pitchFamily="34" charset="-122"/>
                <a:ea typeface="微软雅黑" pitchFamily="34" charset="-122"/>
              </a:rPr>
              <a:t>页</a:t>
            </a:r>
          </a:p>
        </p:txBody>
      </p:sp>
      <p:sp>
        <p:nvSpPr>
          <p:cNvPr id="12" name="矩形 11"/>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val="223582873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和内容">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FF0064"/>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FF0064"/>
                </a:solidFill>
                <a:latin typeface="微软雅黑" pitchFamily="34" charset="-122"/>
                <a:ea typeface="微软雅黑" pitchFamily="34" charset="-122"/>
                <a:cs typeface="+mj-cs"/>
              </a:rPr>
              <a:t>过渡页</a:t>
            </a:r>
            <a:endParaRPr lang="zh-CN" altLang="en-US" sz="1600" kern="1200">
              <a:solidFill>
                <a:srgbClr val="FF0064"/>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FF0064"/>
                </a:solidFill>
                <a:latin typeface="微软雅黑" pitchFamily="34" charset="-122"/>
                <a:ea typeface="微软雅黑" pitchFamily="34" charset="-122"/>
              </a:rPr>
              <a:t>第 </a:t>
            </a:r>
            <a:fld id="{2EEF1883-7A0E-4F66-9932-E581691AD397}" type="slidenum">
              <a:rPr lang="zh-CN" altLang="en-US" sz="1600">
                <a:solidFill>
                  <a:srgbClr val="FF0064"/>
                </a:solidFill>
              </a:rPr>
              <a:pPr algn="ctr">
                <a:defRPr/>
              </a:pPr>
              <a:t>‹#›</a:t>
            </a:fld>
            <a:r>
              <a:rPr lang="zh-CN" altLang="en-US" sz="1600">
                <a:solidFill>
                  <a:srgbClr val="FF0064"/>
                </a:solidFill>
              </a:rPr>
              <a:t>  </a:t>
            </a:r>
            <a:r>
              <a:rPr lang="zh-CN" altLang="en-US" sz="1600">
                <a:solidFill>
                  <a:srgbClr val="FF0064"/>
                </a:solidFill>
                <a:latin typeface="微软雅黑" pitchFamily="34" charset="-122"/>
                <a:ea typeface="微软雅黑" pitchFamily="34" charset="-122"/>
              </a:rPr>
              <a:t>页</a:t>
            </a:r>
          </a:p>
        </p:txBody>
      </p:sp>
      <p:sp>
        <p:nvSpPr>
          <p:cNvPr id="12" name="矩形 11"/>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val="223582873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8" name="TextBox 7"/>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36B2E6"/>
                </a:solidFill>
                <a:latin typeface="微软雅黑" pitchFamily="34" charset="-122"/>
                <a:ea typeface="微软雅黑" pitchFamily="34" charset="-122"/>
                <a:cs typeface="+mj-cs"/>
              </a:rPr>
              <a:t>正文 </a:t>
            </a:r>
            <a:r>
              <a:rPr lang="en-US" altLang="zh-CN" sz="1600" kern="1200" smtClean="0">
                <a:solidFill>
                  <a:srgbClr val="36B2E6"/>
                </a:solidFill>
                <a:latin typeface="微软雅黑" pitchFamily="34" charset="-122"/>
                <a:ea typeface="微软雅黑" pitchFamily="34" charset="-122"/>
                <a:cs typeface="+mj-cs"/>
              </a:rPr>
              <a:t>. </a:t>
            </a:r>
            <a:r>
              <a:rPr lang="zh-CN" altLang="en-US" sz="1600" kern="1200" smtClean="0">
                <a:solidFill>
                  <a:srgbClr val="36B2E6"/>
                </a:solidFill>
                <a:latin typeface="微软雅黑" pitchFamily="34" charset="-122"/>
                <a:ea typeface="微软雅黑" pitchFamily="34" charset="-122"/>
                <a:cs typeface="+mj-cs"/>
              </a:rPr>
              <a:t>第一章</a:t>
            </a:r>
            <a:endParaRPr lang="zh-CN" altLang="en-US" sz="1600" kern="1200">
              <a:solidFill>
                <a:srgbClr val="36B2E6"/>
              </a:solidFill>
              <a:latin typeface="微软雅黑" pitchFamily="34" charset="-122"/>
              <a:ea typeface="微软雅黑" pitchFamily="34" charset="-122"/>
              <a:cs typeface="+mj-cs"/>
            </a:endParaRPr>
          </a:p>
        </p:txBody>
      </p:sp>
      <p:cxnSp>
        <p:nvCxnSpPr>
          <p:cNvPr id="10" name="直接连接符 9"/>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331575" y="6237312"/>
            <a:ext cx="1093710" cy="369332"/>
          </a:xfrm>
          <a:prstGeom prst="rect">
            <a:avLst/>
          </a:prstGeom>
        </p:spPr>
        <p:txBody>
          <a:bodyPr/>
          <a:lstStyle/>
          <a:p>
            <a:pPr algn="ctr">
              <a:defRPr/>
            </a:pPr>
            <a:r>
              <a:rPr lang="zh-CN" altLang="en-US" sz="1600">
                <a:solidFill>
                  <a:srgbClr val="36B2E6"/>
                </a:solidFill>
                <a:latin typeface="微软雅黑" pitchFamily="34" charset="-122"/>
                <a:ea typeface="微软雅黑" pitchFamily="34" charset="-122"/>
              </a:rPr>
              <a:t>第 </a:t>
            </a:r>
            <a:fld id="{2EEF1883-7A0E-4F66-9932-E581691AD397}" type="slidenum">
              <a:rPr lang="zh-CN" altLang="en-US" sz="1600">
                <a:solidFill>
                  <a:srgbClr val="36B2E6"/>
                </a:solidFill>
              </a:rPr>
              <a:pPr algn="ctr">
                <a:defRPr/>
              </a:pPr>
              <a:t>‹#›</a:t>
            </a:fld>
            <a:r>
              <a:rPr lang="zh-CN" altLang="en-US" sz="1600">
                <a:solidFill>
                  <a:srgbClr val="36B2E6"/>
                </a:solidFill>
              </a:rPr>
              <a:t>  </a:t>
            </a:r>
            <a:r>
              <a:rPr lang="zh-CN" altLang="en-US" sz="1600">
                <a:solidFill>
                  <a:srgbClr val="36B2E6"/>
                </a:solidFill>
                <a:latin typeface="微软雅黑" pitchFamily="34" charset="-122"/>
                <a:ea typeface="微软雅黑" pitchFamily="34" charset="-122"/>
              </a:rPr>
              <a:t>页</a:t>
            </a:r>
          </a:p>
        </p:txBody>
      </p:sp>
      <p:pic>
        <p:nvPicPr>
          <p:cNvPr id="12" name="Picture 4" descr="E:\仝德志文件，勿删！\03-参考文档\！PPT图片及版面资源\06-PPT精选插图\12-标签\蓝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592" y="17425"/>
            <a:ext cx="1440187" cy="1108978"/>
          </a:xfrm>
          <a:prstGeom prst="rect">
            <a:avLst/>
          </a:prstGeom>
          <a:noFill/>
          <a:extLst>
            <a:ext uri="{909E8E84-426E-40DD-AFC4-6F175D3DCCD1}">
              <a14:hiddenFill>
                <a:solidFill>
                  <a:srgbClr val="FFFFFF"/>
                </a:solidFill>
              </a14:hiddenFill>
            </a:ext>
          </a:extLst>
        </p:spPr>
      </p:pic>
      <p:sp>
        <p:nvSpPr>
          <p:cNvPr id="13" name="TextBox 12"/>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
        <p:nvSpPr>
          <p:cNvPr id="14" name="矩形 13"/>
          <p:cNvSpPr/>
          <p:nvPr userDrawn="1"/>
        </p:nvSpPr>
        <p:spPr>
          <a:xfrm>
            <a:off x="1774957" y="557835"/>
            <a:ext cx="1872244" cy="432000"/>
          </a:xfrm>
          <a:prstGeom prst="rect">
            <a:avLst/>
          </a:prstGeom>
          <a:solidFill>
            <a:srgbClr val="36B2E6"/>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人际关系概述</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9" name="TextBox 8"/>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36B2E6"/>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0"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36B2E6"/>
                </a:solidFill>
                <a:latin typeface="微软雅黑" pitchFamily="34" charset="-122"/>
                <a:ea typeface="微软雅黑" pitchFamily="34" charset="-122"/>
                <a:cs typeface="+mj-cs"/>
              </a:rPr>
              <a:t>正文 </a:t>
            </a:r>
            <a:r>
              <a:rPr lang="en-US" altLang="zh-CN" sz="1600" kern="1200" smtClean="0">
                <a:solidFill>
                  <a:srgbClr val="36B2E6"/>
                </a:solidFill>
                <a:latin typeface="微软雅黑" pitchFamily="34" charset="-122"/>
                <a:ea typeface="微软雅黑" pitchFamily="34" charset="-122"/>
                <a:cs typeface="+mj-cs"/>
              </a:rPr>
              <a:t>. </a:t>
            </a:r>
            <a:r>
              <a:rPr lang="zh-CN" altLang="en-US" sz="1600" kern="1200" smtClean="0">
                <a:solidFill>
                  <a:srgbClr val="36B2E6"/>
                </a:solidFill>
                <a:latin typeface="微软雅黑" pitchFamily="34" charset="-122"/>
                <a:ea typeface="微软雅黑" pitchFamily="34" charset="-122"/>
                <a:cs typeface="+mj-cs"/>
              </a:rPr>
              <a:t>第一章</a:t>
            </a:r>
            <a:endParaRPr lang="zh-CN" altLang="en-US" sz="1600" kern="1200">
              <a:solidFill>
                <a:srgbClr val="36B2E6"/>
              </a:solidFill>
              <a:latin typeface="微软雅黑" pitchFamily="34" charset="-122"/>
              <a:ea typeface="微软雅黑" pitchFamily="34" charset="-122"/>
              <a:cs typeface="+mj-cs"/>
            </a:endParaRPr>
          </a:p>
        </p:txBody>
      </p:sp>
      <p:cxnSp>
        <p:nvCxnSpPr>
          <p:cNvPr id="11" name="直接连接符 10"/>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0331575" y="6237312"/>
            <a:ext cx="1093710" cy="369332"/>
          </a:xfrm>
          <a:prstGeom prst="rect">
            <a:avLst/>
          </a:prstGeom>
        </p:spPr>
        <p:txBody>
          <a:bodyPr/>
          <a:lstStyle/>
          <a:p>
            <a:pPr algn="ctr">
              <a:defRPr/>
            </a:pPr>
            <a:r>
              <a:rPr lang="zh-CN" altLang="en-US" sz="1600">
                <a:solidFill>
                  <a:srgbClr val="36B2E6"/>
                </a:solidFill>
                <a:latin typeface="微软雅黑" pitchFamily="34" charset="-122"/>
                <a:ea typeface="微软雅黑" pitchFamily="34" charset="-122"/>
              </a:rPr>
              <a:t>第 </a:t>
            </a:r>
            <a:fld id="{2EEF1883-7A0E-4F66-9932-E581691AD397}" type="slidenum">
              <a:rPr lang="zh-CN" altLang="en-US" sz="1600">
                <a:solidFill>
                  <a:srgbClr val="36B2E6"/>
                </a:solidFill>
              </a:rPr>
              <a:pPr algn="ctr">
                <a:defRPr/>
              </a:pPr>
              <a:t>‹#›</a:t>
            </a:fld>
            <a:r>
              <a:rPr lang="zh-CN" altLang="en-US" sz="1600">
                <a:solidFill>
                  <a:srgbClr val="36B2E6"/>
                </a:solidFill>
              </a:rPr>
              <a:t>  </a:t>
            </a:r>
            <a:r>
              <a:rPr lang="zh-CN" altLang="en-US" sz="1600">
                <a:solidFill>
                  <a:srgbClr val="36B2E6"/>
                </a:solidFill>
                <a:latin typeface="微软雅黑" pitchFamily="34" charset="-122"/>
                <a:ea typeface="微软雅黑" pitchFamily="34" charset="-122"/>
              </a:rPr>
              <a:t>页</a:t>
            </a:r>
          </a:p>
        </p:txBody>
      </p:sp>
      <p:pic>
        <p:nvPicPr>
          <p:cNvPr id="13" name="Picture 4" descr="E:\仝德志文件，勿删！\03-参考文档\！PPT图片及版面资源\06-PPT精选插图\12-标签\蓝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592" y="17425"/>
            <a:ext cx="1440187" cy="1108978"/>
          </a:xfrm>
          <a:prstGeom prst="rect">
            <a:avLst/>
          </a:prstGeom>
          <a:noFill/>
          <a:extLst>
            <a:ext uri="{909E8E84-426E-40DD-AFC4-6F175D3DCCD1}">
              <a14:hiddenFill>
                <a:solidFill>
                  <a:srgbClr val="FFFFFF"/>
                </a:solidFill>
              </a14:hiddenFill>
            </a:ext>
          </a:extLst>
        </p:spPr>
      </p:pic>
      <p:sp>
        <p:nvSpPr>
          <p:cNvPr id="14" name="TextBox 13"/>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
        <p:nvSpPr>
          <p:cNvPr id="15" name="矩形 14"/>
          <p:cNvSpPr/>
          <p:nvPr userDrawn="1"/>
        </p:nvSpPr>
        <p:spPr>
          <a:xfrm>
            <a:off x="1774957" y="557835"/>
            <a:ext cx="1872244" cy="432000"/>
          </a:xfrm>
          <a:prstGeom prst="rect">
            <a:avLst/>
          </a:prstGeom>
          <a:solidFill>
            <a:srgbClr val="36B2E6"/>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人际关系概述</a:t>
            </a:r>
            <a:endParaRPr lang="zh-CN" altLang="en-US" sz="1800">
              <a:solidFill>
                <a:schemeClr val="bg1"/>
              </a:solidFill>
              <a:latin typeface="微软雅黑" pitchFamily="34" charset="-122"/>
              <a:ea typeface="微软雅黑" pitchFamily="34" charset="-122"/>
            </a:endParaRPr>
          </a:p>
        </p:txBody>
      </p:sp>
      <p:grpSp>
        <p:nvGrpSpPr>
          <p:cNvPr id="19" name="组合 18"/>
          <p:cNvGrpSpPr/>
          <p:nvPr userDrawn="1"/>
        </p:nvGrpSpPr>
        <p:grpSpPr>
          <a:xfrm>
            <a:off x="1774958" y="6015207"/>
            <a:ext cx="7777668" cy="828000"/>
            <a:chOff x="1774727" y="6015207"/>
            <a:chExt cx="7776656" cy="828000"/>
          </a:xfrm>
        </p:grpSpPr>
        <p:sp>
          <p:nvSpPr>
            <p:cNvPr id="20" name="矩形 19"/>
            <p:cNvSpPr/>
            <p:nvPr/>
          </p:nvSpPr>
          <p:spPr>
            <a:xfrm>
              <a:off x="1774727" y="6165304"/>
              <a:ext cx="7776656" cy="432000"/>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800">
                <a:solidFill>
                  <a:schemeClr val="bg1">
                    <a:lumMod val="75000"/>
                  </a:schemeClr>
                </a:solidFill>
                <a:latin typeface="微软雅黑" panose="020b0503020204020204" pitchFamily="34" charset="-122"/>
                <a:ea typeface="微软雅黑" panose="020b0503020204020204" pitchFamily="34" charset="-122"/>
              </a:endParaRPr>
            </a:p>
          </p:txBody>
        </p:sp>
        <p:pic>
          <p:nvPicPr>
            <p:cNvPr id="21" name="Picture 6" descr="E:\仝德志文件，勿删！\03-参考文档\！PPT图片及版面资源\06-PPT精选插图\12-标签\橙色把手-阴影.png"/>
            <p:cNvPicPr>
              <a:picLocks noChangeAspect="1" noChangeArrowheads="1"/>
            </p:cNvPicPr>
            <p:nvPr/>
          </p:nvPicPr>
          <p:blipFill>
            <a:blip r:embed="rId2">
              <a:extLst>
                <a:ext uri="{28A0092B-C50C-407E-A947-70E740481C1C}">
                  <a14:useLocalDpi/>
                </a:ext>
              </a:extLst>
            </a:blip>
            <a:stretch>
              <a:fillRect/>
            </a:stretch>
          </p:blipFill>
          <p:spPr bwMode="auto">
            <a:xfrm>
              <a:off x="2633460" y="6015207"/>
              <a:ext cx="1062000" cy="828000"/>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2998907" y="6098551"/>
              <a:ext cx="346204" cy="630942"/>
            </a:xfrm>
            <a:prstGeom prst="rect">
              <a:avLst/>
            </a:prstGeom>
            <a:noFill/>
          </p:spPr>
          <p:txBody>
            <a:bodyPr vert="eaVert" wrap="none" rtlCol="0">
              <a:spAutoFit/>
            </a:bodyPr>
            <a:lstStyle/>
            <a:p>
              <a:r>
                <a:rPr lang="zh-CN" altLang="en-US" sz="1050">
                  <a:solidFill>
                    <a:schemeClr val="bg1"/>
                  </a:solidFill>
                  <a:latin typeface="微软雅黑" pitchFamily="34" charset="-122"/>
                  <a:ea typeface="微软雅黑" pitchFamily="34" charset="-122"/>
                </a:rPr>
                <a:t>二</a:t>
              </a:r>
              <a:r>
                <a:rPr lang="zh-CN" altLang="en-US" sz="1050" smtClean="0">
                  <a:solidFill>
                    <a:schemeClr val="bg1"/>
                  </a:solidFill>
                  <a:latin typeface="微软雅黑" pitchFamily="34" charset="-122"/>
                  <a:ea typeface="微软雅黑" pitchFamily="34" charset="-122"/>
                </a:rPr>
                <a:t>级标题</a:t>
              </a:r>
              <a:endParaRPr lang="zh-CN" altLang="en-US" sz="105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1918742" y="6201687"/>
              <a:ext cx="360040"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58" name="Picture 5" descr="E:\仝德志文件，勿删！\03-参考文档\！PPT图片及版面资源\06-PPT精选插图\12-标签\绿色嵌入.png"/>
          <p:cNvPicPr>
            <a:picLocks noChangeAspect="1" noChangeArrowheads="1"/>
          </p:cNvPicPr>
          <p:nvPr userDrawn="1"/>
        </p:nvPicPr>
        <p:blipFill>
          <a:blip r:embed="rId1">
            <a:extLst>
              <a:ext uri="{28A0092B-C50C-407E-A947-70E740481C1C}">
                <a14:useLocalDpi/>
              </a:ext>
            </a:extLst>
          </a:blip>
          <a:stretch>
            <a:fillRect/>
          </a:stretch>
        </p:blipFill>
        <p:spPr bwMode="auto">
          <a:xfrm>
            <a:off x="262834" y="18001"/>
            <a:ext cx="1440187" cy="1108977"/>
          </a:xfrm>
          <a:prstGeom prst="rect">
            <a:avLst/>
          </a:prstGeom>
          <a:noFill/>
          <a:extLst>
            <a:ext uri="{909E8E84-426E-40DD-AFC4-6F175D3DCCD1}">
              <a14:hiddenFill>
                <a:solidFill>
                  <a:srgbClr val="FFFFFF"/>
                </a:solidFill>
              </a14:hiddenFill>
            </a:ext>
          </a:extLst>
        </p:spPr>
      </p:pic>
      <p:sp>
        <p:nvSpPr>
          <p:cNvPr id="41" name="TextBox 40"/>
          <p:cNvSpPr txBox="1"/>
          <p:nvPr userDrawn="1"/>
        </p:nvSpPr>
        <p:spPr>
          <a:xfrm>
            <a:off x="10960832" y="572430"/>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91" rtl="0" eaLnBrk="1" latinLnBrk="0" hangingPunct="1"/>
            <a:r>
              <a:rPr lang="en-US" altLang="zh-CN" sz="1800" kern="120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42" name="标题 1"/>
          <p:cNvSpPr txBox="1"/>
          <p:nvPr userDrawn="1"/>
        </p:nvSpPr>
        <p:spPr>
          <a:xfrm>
            <a:off x="9480816" y="637818"/>
            <a:ext cx="1449228"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91" rtl="0" eaLnBrk="1" latinLnBrk="0" hangingPunct="1"/>
            <a:r>
              <a:rPr lang="zh-CN" altLang="en-US" sz="1600" kern="1200" smtClean="0">
                <a:solidFill>
                  <a:srgbClr val="7BC143"/>
                </a:solidFill>
                <a:latin typeface="微软雅黑" pitchFamily="34" charset="-122"/>
                <a:ea typeface="微软雅黑" pitchFamily="34" charset="-122"/>
                <a:cs typeface="+mj-cs"/>
              </a:rPr>
              <a:t>正文 </a:t>
            </a:r>
            <a:r>
              <a:rPr lang="en-US" altLang="zh-CN" sz="1600" kern="1200" smtClean="0">
                <a:solidFill>
                  <a:srgbClr val="7BC143"/>
                </a:solidFill>
                <a:latin typeface="微软雅黑" pitchFamily="34" charset="-122"/>
                <a:ea typeface="微软雅黑" pitchFamily="34" charset="-122"/>
                <a:cs typeface="+mj-cs"/>
              </a:rPr>
              <a:t>. </a:t>
            </a:r>
            <a:r>
              <a:rPr lang="zh-CN" altLang="en-US" sz="1600" kern="1200" smtClean="0">
                <a:solidFill>
                  <a:srgbClr val="7BC143"/>
                </a:solidFill>
                <a:latin typeface="微软雅黑" pitchFamily="34" charset="-122"/>
                <a:ea typeface="微软雅黑" pitchFamily="34" charset="-122"/>
                <a:cs typeface="+mj-cs"/>
              </a:rPr>
              <a:t>第二章</a:t>
            </a:r>
            <a:endParaRPr lang="zh-CN" altLang="en-US" sz="1600" kern="1200">
              <a:solidFill>
                <a:srgbClr val="7BC143"/>
              </a:solidFill>
              <a:latin typeface="微软雅黑" pitchFamily="34" charset="-122"/>
              <a:ea typeface="微软雅黑" pitchFamily="34" charset="-122"/>
              <a:cs typeface="+mj-cs"/>
            </a:endParaRPr>
          </a:p>
        </p:txBody>
      </p:sp>
      <p:cxnSp>
        <p:nvCxnSpPr>
          <p:cNvPr id="43" name="直接连接符 42"/>
          <p:cNvCxnSpPr/>
          <p:nvPr userDrawn="1"/>
        </p:nvCxnSpPr>
        <p:spPr>
          <a:xfrm flipH="1">
            <a:off x="10960832" y="626129"/>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userDrawn="1"/>
        </p:nvSpPr>
        <p:spPr>
          <a:xfrm>
            <a:off x="10331575" y="6237312"/>
            <a:ext cx="1093710" cy="369332"/>
          </a:xfrm>
          <a:prstGeom prst="rect">
            <a:avLst/>
          </a:prstGeom>
        </p:spPr>
        <p:txBody>
          <a:bodyPr/>
          <a:lstStyle/>
          <a:p>
            <a:pPr algn="ctr">
              <a:defRPr/>
            </a:pPr>
            <a:r>
              <a:rPr lang="zh-CN" altLang="en-US" sz="160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a:solidFill>
                  <a:srgbClr val="7BC143"/>
                </a:solidFill>
              </a:rPr>
              <a:t>  </a:t>
            </a:r>
            <a:r>
              <a:rPr lang="zh-CN" altLang="en-US" sz="1600">
                <a:solidFill>
                  <a:srgbClr val="7BC143"/>
                </a:solidFill>
                <a:latin typeface="微软雅黑" pitchFamily="34" charset="-122"/>
                <a:ea typeface="微软雅黑" pitchFamily="34" charset="-122"/>
              </a:rPr>
              <a:t>页</a:t>
            </a:r>
          </a:p>
        </p:txBody>
      </p:sp>
      <p:sp>
        <p:nvSpPr>
          <p:cNvPr id="46" name="TextBox 45"/>
          <p:cNvSpPr txBox="1"/>
          <p:nvPr userDrawn="1"/>
        </p:nvSpPr>
        <p:spPr>
          <a:xfrm rot="20301388">
            <a:off x="507700" y="204060"/>
            <a:ext cx="1108140" cy="369332"/>
          </a:xfrm>
          <a:prstGeom prst="rect">
            <a:avLst/>
          </a:prstGeom>
          <a:noFill/>
        </p:spPr>
        <p:txBody>
          <a:bodyPr wrap="none" rtlCol="0">
            <a:spAutoFit/>
          </a:bodyPr>
          <a:lstStyle/>
          <a:p>
            <a:r>
              <a:rPr lang="zh-CN" altLang="en-US" sz="1800" smtClean="0">
                <a:solidFill>
                  <a:schemeClr val="bg1"/>
                </a:solidFill>
                <a:latin typeface="微软雅黑" pitchFamily="34" charset="-122"/>
                <a:ea typeface="微软雅黑" pitchFamily="34" charset="-122"/>
              </a:rPr>
              <a:t>一级标题</a:t>
            </a:r>
            <a:endParaRPr lang="zh-CN" altLang="en-US" sz="1800">
              <a:solidFill>
                <a:schemeClr val="bg1"/>
              </a:solidFill>
              <a:latin typeface="微软雅黑" pitchFamily="34" charset="-122"/>
              <a:ea typeface="微软雅黑" pitchFamily="34" charset="-122"/>
            </a:endParaRPr>
          </a:p>
        </p:txBody>
      </p:sp>
      <p:sp>
        <p:nvSpPr>
          <p:cNvPr id="48" name="矩形 47"/>
          <p:cNvSpPr/>
          <p:nvPr userDrawn="1"/>
        </p:nvSpPr>
        <p:spPr>
          <a:xfrm>
            <a:off x="3743432" y="557835"/>
            <a:ext cx="1872244" cy="432000"/>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人际交往理念</a:t>
            </a:r>
            <a:endParaRPr lang="zh-CN" altLang="en-US" sz="1800">
              <a:solidFill>
                <a:schemeClr val="bg1"/>
              </a:solidFill>
              <a:latin typeface="微软雅黑" pitchFamily="34" charset="-122"/>
              <a:ea typeface="微软雅黑" pitchFamily="34" charset="-122"/>
            </a:endParaRPr>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1" y="1124745"/>
            <a:ext cx="12192000"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矩形 2"/>
          <p:cNvSpPr/>
          <p:nvPr userDrawn="1"/>
        </p:nvSpPr>
        <p:spPr>
          <a:xfrm>
            <a:off x="3743432" y="557835"/>
            <a:ext cx="1872244"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人际交往理念</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 name="矩形 3"/>
          <p:cNvSpPr/>
          <p:nvPr userDrawn="1"/>
        </p:nvSpPr>
        <p:spPr>
          <a:xfrm>
            <a:off x="5711907" y="557835"/>
            <a:ext cx="1872244"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CN" altLang="en-US" sz="1800" smtClean="0">
                <a:solidFill>
                  <a:schemeClr val="bg1"/>
                </a:solidFill>
                <a:latin typeface="微软雅黑" pitchFamily="34" charset="-122"/>
                <a:ea typeface="微软雅黑" pitchFamily="34" charset="-122"/>
              </a:rPr>
              <a:t>人际关系技巧</a:t>
            </a:r>
            <a:endParaRPr lang="zh-CN" altLang="en-US" sz="1800">
              <a:solidFill>
                <a:schemeClr val="bg1"/>
              </a:solidFill>
              <a:latin typeface="微软雅黑" pitchFamily="34" charset="-122"/>
              <a:ea typeface="微软雅黑" pitchFamily="34" charset="-122"/>
            </a:endParaRPr>
          </a:p>
        </p:txBody>
      </p:sp>
      <p:sp>
        <p:nvSpPr>
          <p:cNvPr id="5" name="矩形 4"/>
          <p:cNvSpPr/>
          <p:nvPr userDrawn="1"/>
        </p:nvSpPr>
        <p:spPr>
          <a:xfrm>
            <a:off x="7680382" y="557835"/>
            <a:ext cx="1872244"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CN" altLang="en-US" sz="1800" smtClean="0">
                <a:solidFill>
                  <a:schemeClr val="bg1"/>
                </a:solidFill>
                <a:latin typeface="微软雅黑" pitchFamily="34" charset="-122"/>
                <a:ea typeface="微软雅黑" pitchFamily="34" charset="-122"/>
              </a:rPr>
              <a:t>若干心理效应</a:t>
            </a:r>
            <a:endParaRPr lang="zh-CN" altLang="en-US" sz="1800">
              <a:solidFill>
                <a:schemeClr val="bg1"/>
              </a:solidFill>
              <a:latin typeface="微软雅黑" pitchFamily="34" charset="-122"/>
              <a:ea typeface="微软雅黑" pitchFamily="34" charset="-122"/>
            </a:endParaRPr>
          </a:p>
        </p:txBody>
      </p:sp>
      <p:sp>
        <p:nvSpPr>
          <p:cNvPr id="6" name="矩形 5"/>
          <p:cNvSpPr/>
          <p:nvPr userDrawn="1"/>
        </p:nvSpPr>
        <p:spPr>
          <a:xfrm>
            <a:off x="1774957" y="557835"/>
            <a:ext cx="1872244"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1800" smtClean="0">
                <a:solidFill>
                  <a:schemeClr val="bg1"/>
                </a:solidFill>
                <a:latin typeface="微软雅黑" pitchFamily="34" charset="-122"/>
                <a:ea typeface="微软雅黑" pitchFamily="34" charset="-122"/>
              </a:rPr>
              <a:t>人际关系概述</a:t>
            </a:r>
            <a:endParaRPr lang="zh-CN" altLang="en-US" sz="1800">
              <a:solidFill>
                <a:schemeClr val="bg1"/>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2" r:id="rId4"/>
    <p:sldLayoutId id="2147483661" r:id="rId5"/>
    <p:sldLayoutId id="2147483660" r:id="rId6"/>
    <p:sldLayoutId id="2147483651" r:id="rId7"/>
    <p:sldLayoutId id="2147483656" r:id="rId8"/>
    <p:sldLayoutId id="2147483652" r:id="rId9"/>
    <p:sldLayoutId id="2147483657" r:id="rId10"/>
    <p:sldLayoutId id="2147483653" r:id="rId11"/>
    <p:sldLayoutId id="2147483658" r:id="rId12"/>
    <p:sldLayoutId id="2147483654" r:id="rId13"/>
    <p:sldLayoutId id="2147483655" r:id="rId14"/>
    <p:sldLayoutId id="2147483659" r:id="rId15"/>
  </p:sldLayoutIdLst>
  <p:transition/>
  <p:timing/>
  <p:txStyles>
    <p:titleStyle>
      <a:lvl1pPr algn="ctr" defTabSz="914491" rtl="0" eaLnBrk="1" latinLnBrk="0" hangingPunct="1">
        <a:spcBef>
          <a:spcPct val="0"/>
        </a:spcBef>
        <a:buNone/>
        <a:defRPr sz="4400" kern="1200">
          <a:solidFill>
            <a:schemeClr val="tx1"/>
          </a:solidFill>
          <a:latin typeface="+mj-lt"/>
          <a:ea typeface="+mj-ea"/>
          <a:cs typeface="+mj-cs"/>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98082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4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4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50.jpeg" Type="http://schemas.openxmlformats.org/officeDocument/2006/relationships/image"/><Relationship Id="rId4" Target="../media/image5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52.jpeg" Type="http://schemas.openxmlformats.org/officeDocument/2006/relationships/image"/><Relationship Id="rId3" Target="../media/image41.png" Type="http://schemas.openxmlformats.org/officeDocument/2006/relationships/image"/><Relationship Id="rId4" Target="../media/image5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53.png" Type="http://schemas.openxmlformats.org/officeDocument/2006/relationships/image"/><Relationship Id="rId3" Target="../media/image41.png" Type="http://schemas.openxmlformats.org/officeDocument/2006/relationships/image"/><Relationship Id="rId4" Target="../media/image5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55.jpeg" Type="http://schemas.openxmlformats.org/officeDocument/2006/relationships/image"/><Relationship Id="rId4" Target="../media/image5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5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5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53.png" Type="http://schemas.openxmlformats.org/officeDocument/2006/relationships/image"/><Relationship Id="rId4" Target="../media/image5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1.png" Type="http://schemas.openxmlformats.org/officeDocument/2006/relationships/image"/><Relationship Id="rId4" Target="../media/image5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6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 Id="rId4" Target="../media/image24.jpeg" Type="http://schemas.openxmlformats.org/officeDocument/2006/relationships/image"/><Relationship Id="rId5" Target="../media/image2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 Id="rId5" Target="../media/image6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66.png" Type="http://schemas.openxmlformats.org/officeDocument/2006/relationships/image"/><Relationship Id="rId3" Target="../media/image41.png" Type="http://schemas.openxmlformats.org/officeDocument/2006/relationships/image"/><Relationship Id="rId4" Target="../media/image6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68.png" Type="http://schemas.openxmlformats.org/officeDocument/2006/relationships/image"/><Relationship Id="rId3" Target="../media/image4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9.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0.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67.png" Type="http://schemas.openxmlformats.org/officeDocument/2006/relationships/image"/><Relationship Id="rId4" Target="../media/image7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2.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3.jpeg" Type="http://schemas.openxmlformats.org/officeDocument/2006/relationships/image"/><Relationship Id="rId4" Target="../media/image74.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5.png" Type="http://schemas.openxmlformats.org/officeDocument/2006/relationships/image"/><Relationship Id="rId4" Target="../media/image7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7.jpeg" Type="http://schemas.openxmlformats.org/officeDocument/2006/relationships/image"/><Relationship Id="rId4" Target="../media/image78.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79.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80.jpeg" Type="http://schemas.openxmlformats.org/officeDocument/2006/relationships/image"/><Relationship Id="rId3" Target="../media/image41.png" Type="http://schemas.openxmlformats.org/officeDocument/2006/relationships/image"/><Relationship Id="rId4" Target="../media/image5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81.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82.png" Type="http://schemas.openxmlformats.org/officeDocument/2006/relationships/image"/><Relationship Id="rId3" Target="../media/image41.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1.png" Type="http://schemas.openxmlformats.org/officeDocument/2006/relationships/image"/><Relationship Id="rId3" Target="../media/image83.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84.jpeg" Type="http://schemas.openxmlformats.org/officeDocument/2006/relationships/image"/><Relationship Id="rId3" Target="../media/image41.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5.jpeg" Type="http://schemas.openxmlformats.org/officeDocument/2006/relationships/image"/><Relationship Id="rId3" Target="../media/image86.jpeg" Type="http://schemas.openxmlformats.org/officeDocument/2006/relationships/image"/><Relationship Id="rId4" Target="../media/image38.jpeg" Type="http://schemas.openxmlformats.org/officeDocument/2006/relationships/image"/><Relationship Id="rId5" Target="../media/image2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9.pn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7.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8.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9.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0.jpeg" Type="http://schemas.openxmlformats.org/officeDocument/2006/relationships/image"/><Relationship Id="rId3" Target="../media/image91.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2.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3.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6.jpeg" Type="http://schemas.openxmlformats.org/officeDocument/2006/relationships/image"/><Relationship Id="rId3" Target="../media/image86.jpeg" Type="http://schemas.openxmlformats.org/officeDocument/2006/relationships/image"/><Relationship Id="rId4" Target="../media/image38.jpeg" Type="http://schemas.openxmlformats.org/officeDocument/2006/relationships/image"/><Relationship Id="rId5" Target="../media/image94.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5.png" Type="http://schemas.openxmlformats.org/officeDocument/2006/relationships/image"/><Relationship Id="rId3" Target="../media/image96.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7.jpe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9.png" Type="http://schemas.openxmlformats.org/officeDocument/2006/relationships/image"/><Relationship Id="rId3" Target="../media/image32.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9.png" Type="http://schemas.openxmlformats.org/officeDocument/2006/relationships/image"/><Relationship Id="rId3" Target="../media/image100.png" Type="http://schemas.openxmlformats.org/officeDocument/2006/relationships/image"/><Relationship Id="rId4" Target="../media/image101.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02.png" Type="http://schemas.openxmlformats.org/officeDocument/2006/relationships/image"/><Relationship Id="rId3" Target="../media/image103.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04.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05.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65.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3.png" Type="http://schemas.openxmlformats.org/officeDocument/2006/relationships/image"/><Relationship Id="rId3" Target="../media/image3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6.jpeg" Type="http://schemas.openxmlformats.org/officeDocument/2006/relationships/image"/><Relationship Id="rId3" Target="../media/image37.jpeg" Type="http://schemas.openxmlformats.org/officeDocument/2006/relationships/image"/><Relationship Id="rId4" Target="../media/image38.jpeg" Type="http://schemas.openxmlformats.org/officeDocument/2006/relationships/image"/><Relationship Id="rId5" Target="../media/image2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107619789"/>
      </p:ext>
    </p:extLst>
  </p:cSld>
  <p:clrMapOvr>
    <a:masterClrMapping/>
  </p:clrMapOvr>
  <mc:AlternateContent>
    <mc:Choice Requires="p14">
      <p:transition>
        <p14:flythrough hasBounce="1"/>
      </p:transition>
    </mc:Choice>
    <mc:Fallback>
      <p:transition>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774957"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3" name="矩形 2"/>
          <p:cNvSpPr/>
          <p:nvPr/>
        </p:nvSpPr>
        <p:spPr>
          <a:xfrm>
            <a:off x="3743433" y="557461"/>
            <a:ext cx="1872244" cy="432056"/>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4" name="矩形 3"/>
          <p:cNvSpPr/>
          <p:nvPr/>
        </p:nvSpPr>
        <p:spPr>
          <a:xfrm>
            <a:off x="5711908"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5" name="矩形 4"/>
          <p:cNvSpPr/>
          <p:nvPr/>
        </p:nvSpPr>
        <p:spPr>
          <a:xfrm>
            <a:off x="7680382"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latin charset="-122" pitchFamily="34" typeface="微软雅黑"/>
                <a:ea charset="-122" pitchFamily="34" typeface="微软雅黑"/>
              </a:rPr>
              <a:t>若干心理效应</a:t>
            </a:r>
          </a:p>
        </p:txBody>
      </p:sp>
      <p:sp>
        <p:nvSpPr>
          <p:cNvPr id="7" name="TextBox 6"/>
          <p:cNvSpPr txBox="1"/>
          <p:nvPr/>
        </p:nvSpPr>
        <p:spPr>
          <a:xfrm>
            <a:off x="790668" y="2733109"/>
            <a:ext cx="4441123" cy="2685898"/>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人与人之间的关系错综复杂、微妙多变，捉摸不透，就像天气一样，像雾、像雨、又像风。刚才还卿卿我我，一会儿却反目为仇；昨日还缠绵于小桥流水、花前月下，今天却挥手拜拜了。有的人人际关系如鱼得水，和谁都能和睦相处；有的人人际关系却一塌糊涂，处处与人结怨仇；这都是为什么呢？我们将从下面四个原则来解开人际关系的神秘面纱。</a:t>
            </a:r>
          </a:p>
        </p:txBody>
      </p:sp>
      <p:pic>
        <p:nvPicPr>
          <p:cNvPr descr="C:\Documents and Settings\tdz\桌面\人际关系图\956925_28090336.jpg" id="5123" name="Picture 3"/>
          <p:cNvPicPr>
            <a:picLocks noChangeArrowheads="1" noChangeAspect="1"/>
          </p:cNvPicPr>
          <p:nvPr/>
        </p:nvPicPr>
        <p:blipFill>
          <a:blip r:embed="rId2">
            <a:extLst>
              <a:ext uri="{28A0092B-C50C-407E-A947-70E740481C1C}">
                <a14:useLocalDpi/>
              </a:ext>
            </a:extLst>
          </a:blip>
          <a:stretch>
            <a:fillRect/>
          </a:stretch>
        </p:blipFill>
        <p:spPr bwMode="auto">
          <a:xfrm>
            <a:off x="5696208" y="1534013"/>
            <a:ext cx="5231792" cy="3738552"/>
          </a:xfrm>
          <a:prstGeom prst="roundRect">
            <a:avLst>
              <a:gd fmla="val 1704" name="adj"/>
            </a:avLst>
          </a:prstGeom>
          <a:solidFill>
            <a:srgbClr val="FFFFFF">
              <a:shade val="85000"/>
            </a:srgbClr>
          </a:solidFill>
          <a:ln w="19050">
            <a:solidFill>
              <a:srgbClr val="7BC143"/>
            </a:solidFill>
          </a:ln>
          <a:effectLst>
            <a:reflection algn="bl" blurRad="12700" dir="5400000" dist="5000" endPos="28000" rotWithShape="0" stA="38000" sy="-100000"/>
          </a:effectLst>
          <a:extLst/>
        </p:spPr>
      </p:pic>
    </p:spTree>
    <p:extLst>
      <p:ext uri="{BB962C8B-B14F-4D97-AF65-F5344CB8AC3E}">
        <p14:creationId val="303371679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774957"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3" name="矩形 2"/>
          <p:cNvSpPr/>
          <p:nvPr/>
        </p:nvSpPr>
        <p:spPr>
          <a:xfrm>
            <a:off x="3743433" y="557461"/>
            <a:ext cx="1872244" cy="432056"/>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4" name="矩形 3"/>
          <p:cNvSpPr/>
          <p:nvPr/>
        </p:nvSpPr>
        <p:spPr>
          <a:xfrm>
            <a:off x="5711908"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5" name="矩形 4"/>
          <p:cNvSpPr/>
          <p:nvPr/>
        </p:nvSpPr>
        <p:spPr>
          <a:xfrm>
            <a:off x="7680382" y="557461"/>
            <a:ext cx="1872244" cy="432056"/>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latin charset="-122" pitchFamily="34" typeface="微软雅黑"/>
                <a:ea charset="-122" pitchFamily="34" typeface="微软雅黑"/>
              </a:rPr>
              <a:t>若干心理效应</a:t>
            </a:r>
          </a:p>
        </p:txBody>
      </p:sp>
      <p:pic>
        <p:nvPicPr>
          <p:cNvPr descr="C:\Documents and Settings\tdz\桌面\未标题-1 拷贝.png" id="6147" name="Picture 3"/>
          <p:cNvPicPr>
            <a:picLocks noChangeArrowheads="1" noChangeAspect="1"/>
          </p:cNvPicPr>
          <p:nvPr/>
        </p:nvPicPr>
        <p:blipFill>
          <a:blip r:embed="rId2">
            <a:extLst>
              <a:ext uri="{28A0092B-C50C-407E-A947-70E740481C1C}">
                <a14:useLocalDpi/>
              </a:ext>
            </a:extLst>
          </a:blip>
          <a:stretch>
            <a:fillRect/>
          </a:stretch>
        </p:blipFill>
        <p:spPr bwMode="auto">
          <a:xfrm>
            <a:off x="1" y="2649277"/>
            <a:ext cx="4230322" cy="4209170"/>
          </a:xfrm>
          <a:prstGeom prst="rect">
            <a:avLst/>
          </a:prstGeom>
          <a:noFill/>
          <a:extLst>
            <a:ext uri="{909E8E84-426E-40DD-AFC4-6F175D3DCCD1}">
              <a14:hiddenFill>
                <a:solidFill>
                  <a:srgbClr val="FFFFFF"/>
                </a:solidFill>
              </a14:hiddenFill>
            </a:ext>
          </a:extLst>
        </p:spPr>
      </p:pic>
      <p:grpSp>
        <p:nvGrpSpPr>
          <p:cNvPr id="29" name="组合 28"/>
          <p:cNvGrpSpPr/>
          <p:nvPr/>
        </p:nvGrpSpPr>
        <p:grpSpPr>
          <a:xfrm rot="5400000">
            <a:off x="3417246" y="2206597"/>
            <a:ext cx="3810391" cy="2444806"/>
            <a:chOff x="2346280" y="2992831"/>
            <a:chExt cx="4451440" cy="2856113"/>
          </a:xfrm>
        </p:grpSpPr>
        <p:sp>
          <p:nvSpPr>
            <p:cNvPr id="30" name="Oval 5"/>
            <p:cNvSpPr>
              <a:spLocks noChangeArrowheads="1"/>
            </p:cNvSpPr>
            <p:nvPr/>
          </p:nvSpPr>
          <p:spPr bwMode="auto">
            <a:xfrm>
              <a:off x="2346280" y="3979558"/>
              <a:ext cx="4451440" cy="1465666"/>
            </a:xfrm>
            <a:prstGeom prst="ellipse">
              <a:avLst/>
            </a:prstGeom>
            <a:gradFill rotWithShape="1">
              <a:gsLst>
                <a:gs pos="0">
                  <a:sysClr lastClr="000000" val="windowText"/>
                </a:gs>
                <a:gs pos="100000">
                  <a:sysClr lastClr="FFFFFF" val="window">
                    <a:alpha val="0"/>
                  </a:sys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defTabSz="914491">
                <a:defRPr/>
              </a:pPr>
              <a:endParaRPr altLang="en-US" kern="0" lang="zh-CN">
                <a:solidFill>
                  <a:sysClr lastClr="000000" val="windowText"/>
                </a:solidFill>
                <a:latin charset="-122" pitchFamily="34" typeface="微软雅黑"/>
              </a:endParaRPr>
            </a:p>
          </p:txBody>
        </p:sp>
        <p:grpSp>
          <p:nvGrpSpPr>
            <p:cNvPr id="31" name="组合 30"/>
            <p:cNvGrpSpPr/>
            <p:nvPr/>
          </p:nvGrpSpPr>
          <p:grpSpPr>
            <a:xfrm>
              <a:off x="3021807" y="2992831"/>
              <a:ext cx="3116262" cy="2856113"/>
              <a:chOff x="2823692" y="2992831"/>
              <a:chExt cx="3116262" cy="2856113"/>
            </a:xfrm>
          </p:grpSpPr>
          <p:grpSp>
            <p:nvGrpSpPr>
              <p:cNvPr id="32" name="Group 6"/>
              <p:cNvGrpSpPr/>
              <p:nvPr/>
            </p:nvGrpSpPr>
            <p:grpSpPr>
              <a:xfrm>
                <a:off x="2823692" y="3005533"/>
                <a:ext cx="3116262" cy="2843411"/>
                <a:chOff x="3107" y="2795"/>
                <a:chExt cx="1089" cy="994"/>
              </a:xfrm>
            </p:grpSpPr>
            <p:sp>
              <p:nvSpPr>
                <p:cNvPr id="34" name="Oval 9"/>
                <p:cNvSpPr>
                  <a:spLocks noChangeArrowheads="1"/>
                </p:cNvSpPr>
                <p:nvPr/>
              </p:nvSpPr>
              <p:spPr bwMode="auto">
                <a:xfrm flipV="1">
                  <a:off x="3332" y="3607"/>
                  <a:ext cx="183" cy="182"/>
                </a:xfrm>
                <a:prstGeom prst="ellipse">
                  <a:avLst/>
                </a:prstGeom>
                <a:gradFill rotWithShape="1">
                  <a:gsLst>
                    <a:gs pos="0">
                      <a:sysClr lastClr="FFFFFF" val="window">
                        <a:alpha val="29999"/>
                      </a:sysClr>
                    </a:gs>
                    <a:gs pos="100000">
                      <a:srgbClr val="67ABF5">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rot="10800000" wrap="none"/>
                <a:lstStyle/>
                <a:p>
                  <a:pPr defTabSz="914491">
                    <a:defRPr/>
                  </a:pPr>
                  <a:endParaRPr altLang="en-US" kern="0" lang="zh-CN">
                    <a:solidFill>
                      <a:sysClr lastClr="000000" val="windowText"/>
                    </a:solidFill>
                    <a:latin charset="-122" pitchFamily="34" typeface="微软雅黑"/>
                  </a:endParaRPr>
                </a:p>
              </p:txBody>
            </p:sp>
            <p:grpSp>
              <p:nvGrpSpPr>
                <p:cNvPr id="35" name="Group 10"/>
                <p:cNvGrpSpPr/>
                <p:nvPr/>
              </p:nvGrpSpPr>
              <p:grpSpPr>
                <a:xfrm>
                  <a:off x="3107" y="2795"/>
                  <a:ext cx="1089" cy="681"/>
                  <a:chOff x="1610" y="2838"/>
                  <a:chExt cx="1089" cy="681"/>
                </a:xfrm>
              </p:grpSpPr>
              <p:sp>
                <p:nvSpPr>
                  <p:cNvPr id="36" name="Freeform 11"/>
                  <p:cNvSpPr/>
                  <p:nvPr/>
                </p:nvSpPr>
                <p:spPr bwMode="auto">
                  <a:xfrm>
                    <a:off x="1610" y="2838"/>
                    <a:ext cx="1089" cy="681"/>
                  </a:xfrm>
                  <a:custGeom>
                    <a:gdLst>
                      <a:gd fmla="*/ 637 w 1862" name="T0"/>
                      <a:gd fmla="*/ 318 h 1164" name="T1"/>
                      <a:gd fmla="*/ 635 w 1862" name="T2"/>
                      <a:gd fmla="*/ 326 h 1164" name="T3"/>
                      <a:gd fmla="*/ 630 w 1862" name="T4"/>
                      <a:gd fmla="*/ 335 h 1164" name="T5"/>
                      <a:gd fmla="*/ 622 w 1862" name="T6"/>
                      <a:gd fmla="*/ 342 h 1164" name="T7"/>
                      <a:gd fmla="*/ 612 w 1862" name="T8"/>
                      <a:gd fmla="*/ 349 h 1164" name="T9"/>
                      <a:gd fmla="*/ 582 w 1862" name="T10"/>
                      <a:gd fmla="*/ 363 h 1164" name="T11"/>
                      <a:gd fmla="*/ 543 w 1862" name="T12"/>
                      <a:gd fmla="*/ 374 h 1164" name="T13"/>
                      <a:gd fmla="*/ 497 w 1862" name="T14"/>
                      <a:gd fmla="*/ 385 h 1164" name="T15"/>
                      <a:gd fmla="*/ 443 w 1862" name="T16"/>
                      <a:gd fmla="*/ 391 h 1164" name="T17"/>
                      <a:gd fmla="*/ 382 w 1862" name="T18"/>
                      <a:gd fmla="*/ 396 h 1164" name="T19"/>
                      <a:gd fmla="*/ 318 w 1862" name="T20"/>
                      <a:gd fmla="*/ 398 h 1164" name="T21"/>
                      <a:gd fmla="*/ 286 w 1862" name="T22"/>
                      <a:gd fmla="*/ 398 h 1164" name="T23"/>
                      <a:gd fmla="*/ 223 w 1862" name="T24"/>
                      <a:gd fmla="*/ 394 h 1164" name="T25"/>
                      <a:gd fmla="*/ 167 w 1862" name="T26"/>
                      <a:gd fmla="*/ 388 h 1164" name="T27"/>
                      <a:gd fmla="*/ 116 w 1862" name="T28"/>
                      <a:gd fmla="*/ 380 h 1164" name="T29"/>
                      <a:gd fmla="*/ 73 w 1862" name="T30"/>
                      <a:gd fmla="*/ 369 h 1164" name="T31"/>
                      <a:gd fmla="*/ 39 w 1862" name="T32"/>
                      <a:gd fmla="*/ 357 h 1164" name="T33"/>
                      <a:gd fmla="*/ 19 w 1862" name="T34"/>
                      <a:gd fmla="*/ 346 h 1164" name="T35"/>
                      <a:gd fmla="*/ 11 w 1862" name="T36"/>
                      <a:gd fmla="*/ 338 h 1164" name="T37"/>
                      <a:gd fmla="*/ 4 w 1862" name="T38"/>
                      <a:gd fmla="*/ 331 h 1164" name="T39"/>
                      <a:gd fmla="*/ 1 w 1862" name="T40"/>
                      <a:gd fmla="*/ 322 h 1164" name="T41"/>
                      <a:gd fmla="*/ 0 w 1862" name="T42"/>
                      <a:gd fmla="*/ 318 h 1164" name="T43"/>
                      <a:gd fmla="*/ 1 w 1862" name="T44"/>
                      <a:gd fmla="*/ 286 h 1164" name="T45"/>
                      <a:gd fmla="*/ 6 w 1862" name="T46"/>
                      <a:gd fmla="*/ 254 h 1164" name="T47"/>
                      <a:gd fmla="*/ 15 w 1862" name="T48"/>
                      <a:gd fmla="*/ 224 h 1164" name="T49"/>
                      <a:gd fmla="*/ 25 w 1862" name="T50"/>
                      <a:gd fmla="*/ 194 h 1164" name="T51"/>
                      <a:gd fmla="*/ 39 w 1862" name="T52"/>
                      <a:gd fmla="*/ 166 h 1164" name="T53"/>
                      <a:gd fmla="*/ 54 w 1862" name="T54"/>
                      <a:gd fmla="*/ 140 h 1164" name="T55"/>
                      <a:gd fmla="*/ 73 w 1862" name="T56"/>
                      <a:gd fmla="*/ 116 h 1164" name="T57"/>
                      <a:gd fmla="*/ 93 w 1862" name="T58"/>
                      <a:gd fmla="*/ 93 h 1164" name="T59"/>
                      <a:gd fmla="*/ 116 w 1862" name="T60"/>
                      <a:gd fmla="*/ 73 h 1164" name="T61"/>
                      <a:gd fmla="*/ 140 w 1862" name="T62"/>
                      <a:gd fmla="*/ 54 h 1164" name="T63"/>
                      <a:gd fmla="*/ 167 w 1862" name="T64"/>
                      <a:gd fmla="*/ 39 h 1164" name="T65"/>
                      <a:gd fmla="*/ 194 w 1862" name="T66"/>
                      <a:gd fmla="*/ 25 h 1164" name="T67"/>
                      <a:gd fmla="*/ 223 w 1862" name="T68"/>
                      <a:gd fmla="*/ 15 h 1164" name="T69"/>
                      <a:gd fmla="*/ 254 w 1862" name="T70"/>
                      <a:gd fmla="*/ 6 h 1164" name="T71"/>
                      <a:gd fmla="*/ 286 w 1862" name="T72"/>
                      <a:gd fmla="*/ 1 h 1164" name="T73"/>
                      <a:gd fmla="*/ 318 w 1862" name="T74"/>
                      <a:gd fmla="*/ 0 h 1164" name="T75"/>
                      <a:gd fmla="*/ 335 w 1862" name="T76"/>
                      <a:gd fmla="*/ 0 h 1164" name="T77"/>
                      <a:gd fmla="*/ 367 w 1862" name="T78"/>
                      <a:gd fmla="*/ 4 h 1164" name="T79"/>
                      <a:gd fmla="*/ 398 w 1862" name="T80"/>
                      <a:gd fmla="*/ 9 h 1164" name="T81"/>
                      <a:gd fmla="*/ 428 w 1862" name="T82"/>
                      <a:gd fmla="*/ 19 h 1164" name="T83"/>
                      <a:gd fmla="*/ 456 w 1862" name="T84"/>
                      <a:gd fmla="*/ 32 h 1164" name="T85"/>
                      <a:gd fmla="*/ 484 w 1862" name="T86"/>
                      <a:gd fmla="*/ 46 h 1164" name="T87"/>
                      <a:gd fmla="*/ 509 w 1862" name="T88"/>
                      <a:gd fmla="*/ 63 h 1164" name="T89"/>
                      <a:gd fmla="*/ 532 w 1862" name="T90"/>
                      <a:gd fmla="*/ 83 h 1164" name="T91"/>
                      <a:gd fmla="*/ 554 w 1862" name="T92"/>
                      <a:gd fmla="*/ 104 h 1164" name="T93"/>
                      <a:gd fmla="*/ 573 w 1862" name="T94"/>
                      <a:gd fmla="*/ 128 h 1164" name="T95"/>
                      <a:gd fmla="*/ 590 w 1862" name="T96"/>
                      <a:gd fmla="*/ 153 h 1164" name="T97"/>
                      <a:gd fmla="*/ 605 w 1862" name="T98"/>
                      <a:gd fmla="*/ 180 h 1164" name="T99"/>
                      <a:gd fmla="*/ 618 w 1862" name="T100"/>
                      <a:gd fmla="*/ 209 h 1164" name="T101"/>
                      <a:gd fmla="*/ 626 w 1862" name="T102"/>
                      <a:gd fmla="*/ 239 h 1164" name="T103"/>
                      <a:gd fmla="*/ 633 w 1862" name="T104"/>
                      <a:gd fmla="*/ 270 h 1164" name="T105"/>
                      <a:gd fmla="*/ 636 w 1862" name="T106"/>
                      <a:gd fmla="*/ 302 h 1164" name="T107"/>
                      <a:gd fmla="*/ 637 w 1862" name="T108"/>
                      <a:gd fmla="*/ 318 h 116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62" name="T165"/>
                      <a:gd fmla="*/ 0 h 1164" name="T166"/>
                      <a:gd fmla="*/ 1862 w 1862" name="T167"/>
                      <a:gd fmla="*/ 1164 h 116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164" w="1862">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defTabSz="914491">
                      <a:defRPr/>
                    </a:pPr>
                    <a:endParaRPr altLang="en-US" kern="0" lang="zh-CN">
                      <a:solidFill>
                        <a:sysClr lastClr="000000" val="windowText"/>
                      </a:solidFill>
                    </a:endParaRPr>
                  </a:p>
                </p:txBody>
              </p:sp>
              <p:sp>
                <p:nvSpPr>
                  <p:cNvPr id="37" name="Oval 12"/>
                  <p:cNvSpPr>
                    <a:spLocks noChangeArrowheads="1"/>
                  </p:cNvSpPr>
                  <p:nvPr/>
                </p:nvSpPr>
                <p:spPr bwMode="auto">
                  <a:xfrm>
                    <a:off x="1835" y="2976"/>
                    <a:ext cx="183" cy="182"/>
                  </a:xfrm>
                  <a:prstGeom prst="ellipse">
                    <a:avLst/>
                  </a:prstGeom>
                  <a:gradFill rotWithShape="1">
                    <a:gsLst>
                      <a:gs pos="0">
                        <a:sysClr lastClr="FFFFFF" val="window">
                          <a:alpha val="50000"/>
                        </a:sysClr>
                      </a:gs>
                      <a:gs pos="100000">
                        <a:srgbClr val="67ABF5">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defTabSz="914491">
                      <a:defRPr/>
                    </a:pPr>
                    <a:endParaRPr altLang="en-US" kern="0" lang="zh-CN">
                      <a:solidFill>
                        <a:sysClr lastClr="000000" val="windowText"/>
                      </a:solidFill>
                      <a:latin charset="-122" pitchFamily="34" typeface="微软雅黑"/>
                    </a:endParaRPr>
                  </a:p>
                </p:txBody>
              </p:sp>
            </p:grpSp>
          </p:grpSp>
          <p:sp>
            <p:nvSpPr>
              <p:cNvPr id="33" name="Freeform 33"/>
              <p:cNvSpPr/>
              <p:nvPr/>
            </p:nvSpPr>
            <p:spPr bwMode="auto">
              <a:xfrm>
                <a:off x="2928467" y="2992831"/>
                <a:ext cx="2917825" cy="1054100"/>
              </a:xfrm>
              <a:custGeom>
                <a:gdLst>
                  <a:gd fmla="*/ 0 w 4756" name="T0"/>
                  <a:gd fmla="*/ 705029702 h 1576" name="T1"/>
                  <a:gd fmla="*/ 18819235 w 4756" name="T2"/>
                  <a:gd fmla="*/ 654031595 h 1576" name="T3"/>
                  <a:gd fmla="*/ 40649548 w 4756" name="T4"/>
                  <a:gd fmla="*/ 603927734 h 1576" name="T5"/>
                  <a:gd fmla="*/ 63986013 w 4756" name="T6"/>
                  <a:gd fmla="*/ 555613702 h 1576" name="T7"/>
                  <a:gd fmla="*/ 89580172 w 4756" name="T8"/>
                  <a:gd fmla="*/ 509088832 h 1576" name="T9"/>
                  <a:gd fmla="*/ 116679871 w 4756" name="T10"/>
                  <a:gd fmla="*/ 463458876 h 1576" name="T11"/>
                  <a:gd fmla="*/ 145285722 w 4756" name="T12"/>
                  <a:gd fmla="*/ 420512327 h 1576" name="T13"/>
                  <a:gd fmla="*/ 176149267 w 4756" name="T14"/>
                  <a:gd fmla="*/ 378461362 h 1576" name="T15"/>
                  <a:gd fmla="*/ 207765582 w 4756" name="T16"/>
                  <a:gd fmla="*/ 338199558 h 1576" name="T17"/>
                  <a:gd fmla="*/ 224326509 w 4756" name="T18"/>
                  <a:gd fmla="*/ 318516113 h 1576" name="T19"/>
                  <a:gd fmla="*/ 258954515 w 4756" name="T20"/>
                  <a:gd fmla="*/ 281832630 h 1576" name="T21"/>
                  <a:gd fmla="*/ 295087446 w 4756" name="T22"/>
                  <a:gd fmla="*/ 246044731 h 1576" name="T23"/>
                  <a:gd fmla="*/ 332726530 w 4756" name="T24"/>
                  <a:gd fmla="*/ 212940239 h 1576" name="T25"/>
                  <a:gd fmla="*/ 371117769 w 4756" name="T26"/>
                  <a:gd fmla="*/ 181625577 h 1576" name="T27"/>
                  <a:gd fmla="*/ 411014547 w 4756" name="T28"/>
                  <a:gd fmla="*/ 152994990 h 1576" name="T29"/>
                  <a:gd fmla="*/ 452417478 w 4756" name="T30"/>
                  <a:gd fmla="*/ 126153564 h 1576" name="T31"/>
                  <a:gd fmla="*/ 495325334 w 4756" name="T32"/>
                  <a:gd fmla="*/ 101996883 h 1576" name="T33"/>
                  <a:gd fmla="*/ 517155647 w 4756" name="T34"/>
                  <a:gd fmla="*/ 90365665 h 1576" name="T35"/>
                  <a:gd fmla="*/ 560816885 w 4756" name="T36"/>
                  <a:gd fmla="*/ 69787306 h 1576" name="T37"/>
                  <a:gd fmla="*/ 605983049 w 4756" name="T38"/>
                  <a:gd fmla="*/ 51893022 h 1576" name="T39"/>
                  <a:gd fmla="*/ 651902596 w 4756" name="T40"/>
                  <a:gd fmla="*/ 35788568 h 1576" name="T41"/>
                  <a:gd fmla="*/ 699327069 w 4756" name="T42"/>
                  <a:gd fmla="*/ 23262435 h 1576" name="T43"/>
                  <a:gd fmla="*/ 746752155 w 4756" name="T44"/>
                  <a:gd fmla="*/ 13420378 h 1576" name="T45"/>
                  <a:gd fmla="*/ 795682166 w 4756" name="T46"/>
                  <a:gd fmla="*/ 5368151 h 1576" name="T47"/>
                  <a:gd fmla="*/ 845365560 w 4756" name="T48"/>
                  <a:gd fmla="*/ 894915 h 1576" name="T49"/>
                  <a:gd fmla="*/ 895048954 w 4756" name="T50"/>
                  <a:gd fmla="*/ 0 h 1576" name="T51"/>
                  <a:gd fmla="*/ 919890344 w 4756" name="T52"/>
                  <a:gd fmla="*/ 0 h 1576" name="T53"/>
                  <a:gd fmla="*/ 969573125 w 4756" name="T54"/>
                  <a:gd fmla="*/ 3578991 h 1576" name="T55"/>
                  <a:gd fmla="*/ 1018503749 w 4756" name="T56"/>
                  <a:gd fmla="*/ 8947142 h 1576" name="T57"/>
                  <a:gd fmla="*/ 1066680991 w 4756" name="T58"/>
                  <a:gd fmla="*/ 17894284 h 1576" name="T59"/>
                  <a:gd fmla="*/ 1114858846 w 4756" name="T60"/>
                  <a:gd fmla="*/ 29525502 h 1576" name="T61"/>
                  <a:gd fmla="*/ 1160777780 w 4756" name="T62"/>
                  <a:gd fmla="*/ 43840795 h 1576" name="T63"/>
                  <a:gd fmla="*/ 1206697327 w 4756" name="T64"/>
                  <a:gd fmla="*/ 60840164 h 1576" name="T65"/>
                  <a:gd fmla="*/ 1251110721 w 4756" name="T66"/>
                  <a:gd fmla="*/ 79628694 h 1576" name="T67"/>
                  <a:gd fmla="*/ 1272941648 w 4756" name="T68"/>
                  <a:gd fmla="*/ 90365665 h 1576" name="T69"/>
                  <a:gd fmla="*/ 1316602273 w 4756" name="T70"/>
                  <a:gd fmla="*/ 113628101 h 1576" name="T71"/>
                  <a:gd fmla="*/ 1358004590 w 4756" name="T72"/>
                  <a:gd fmla="*/ 139574612 h 1576" name="T73"/>
                  <a:gd fmla="*/ 1398654751 w 4756" name="T74"/>
                  <a:gd fmla="*/ 167310284 h 1576" name="T75"/>
                  <a:gd fmla="*/ 1438551529 w 4756" name="T76"/>
                  <a:gd fmla="*/ 196835785 h 1576" name="T77"/>
                  <a:gd fmla="*/ 1476190613 w 4756" name="T78"/>
                  <a:gd fmla="*/ 229045362 h 1576" name="T79"/>
                  <a:gd fmla="*/ 1513076314 w 4756" name="T80"/>
                  <a:gd fmla="*/ 263939015 h 1576" name="T81"/>
                  <a:gd fmla="*/ 1548456476 w 4756" name="T82"/>
                  <a:gd fmla="*/ 299726914 h 1576" name="T83"/>
                  <a:gd fmla="*/ 1582331712 w 4756" name="T84"/>
                  <a:gd fmla="*/ 338199558 h 1576" name="T85"/>
                  <a:gd fmla="*/ 1598139870 w 4756" name="T86"/>
                  <a:gd fmla="*/ 357883002 h 1576" name="T87"/>
                  <a:gd fmla="*/ 1629756184 w 4756" name="T88"/>
                  <a:gd fmla="*/ 399039721 h 1576" name="T89"/>
                  <a:gd fmla="*/ 1659867574 w 4756" name="T90"/>
                  <a:gd fmla="*/ 441985601 h 1576" name="T91"/>
                  <a:gd fmla="*/ 1687720042 w 4756" name="T92"/>
                  <a:gd fmla="*/ 485826396 h 1576" name="T93"/>
                  <a:gd fmla="*/ 1713314202 w 4756" name="T94"/>
                  <a:gd fmla="*/ 532351267 h 1576" name="T95"/>
                  <a:gd fmla="*/ 1738155592 w 4756" name="T96"/>
                  <a:gd fmla="*/ 579770383 h 1576" name="T97"/>
                  <a:gd fmla="*/ 1760739287 w 4756" name="T98"/>
                  <a:gd fmla="*/ 628979330 h 1576" name="T99"/>
                  <a:gd fmla="*/ 1781064061 w 4756" name="T100"/>
                  <a:gd fmla="*/ 679083191 h 1576" name="T101"/>
                  <a:gd fmla="*/ 0 w 4756" name="T102"/>
                  <a:gd fmla="*/ 705029702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w="12700">
                    <a:solidFill>
                      <a:srgbClr val="000000"/>
                    </a:solidFill>
                    <a:round/>
                    <a:headEnd/>
                    <a:tailEnd/>
                  </a14:hiddenLine>
                </a:ext>
              </a:extLst>
            </p:spPr>
            <p:txBody>
              <a:bodyPr/>
              <a:lstStyle/>
              <a:p>
                <a:pPr defTabSz="914491">
                  <a:defRPr/>
                </a:pPr>
                <a:endParaRPr altLang="en-US" kern="0" lang="zh-CN">
                  <a:solidFill>
                    <a:sysClr lastClr="000000" val="windowText"/>
                  </a:solidFill>
                </a:endParaRPr>
              </a:p>
            </p:txBody>
          </p:sp>
        </p:grpSp>
      </p:grpSp>
      <p:grpSp>
        <p:nvGrpSpPr>
          <p:cNvPr id="38" name="组合 37"/>
          <p:cNvGrpSpPr/>
          <p:nvPr/>
        </p:nvGrpSpPr>
        <p:grpSpPr>
          <a:xfrm>
            <a:off x="6080830" y="2149182"/>
            <a:ext cx="850152" cy="2559637"/>
            <a:chOff x="2133507" y="1933869"/>
            <a:chExt cx="993179" cy="2990263"/>
          </a:xfrm>
        </p:grpSpPr>
        <p:sp>
          <p:nvSpPr>
            <p:cNvPr id="39" name="AutoShape 15"/>
            <p:cNvSpPr>
              <a:spLocks noChangeArrowheads="1"/>
            </p:cNvSpPr>
            <p:nvPr/>
          </p:nvSpPr>
          <p:spPr bwMode="auto">
            <a:xfrm rot="3600000">
              <a:off x="2709571" y="2740629"/>
              <a:ext cx="457200" cy="377031"/>
            </a:xfrm>
            <a:prstGeom prst="upArrow">
              <a:avLst>
                <a:gd fmla="val 52833" name="adj1"/>
                <a:gd fmla="val 4594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D7D7D7"/>
              </a:solidFill>
              <a:prstDash val="solid"/>
            </a:ln>
            <a:effectLst/>
            <a:extLst/>
          </p:spPr>
          <p:txBody>
            <a:bodyPr anchor="ctr"/>
            <a:lstStyle/>
            <a:p>
              <a:pPr algn="ctr" defTabSz="914491" fontAlgn="base">
                <a:lnSpc>
                  <a:spcPct val="120000"/>
                </a:lnSpc>
                <a:spcBef>
                  <a:spcPct val="0"/>
                </a:spcBef>
                <a:spcAft>
                  <a:spcPct val="0"/>
                </a:spcAft>
                <a:defRPr/>
              </a:pPr>
              <a:endParaRPr altLang="en-US" b="1" kern="0" lang="zh-CN" sz="2800">
                <a:solidFill>
                  <a:sysClr lastClr="FFFFFF" val="window"/>
                </a:solidFill>
                <a:latin charset="-122" pitchFamily="34" typeface="微软雅黑"/>
                <a:ea charset="-122" pitchFamily="34" typeface="微软雅黑"/>
              </a:endParaRPr>
            </a:p>
          </p:txBody>
        </p:sp>
        <p:sp>
          <p:nvSpPr>
            <p:cNvPr id="40" name="AutoShape 15"/>
            <p:cNvSpPr>
              <a:spLocks noChangeArrowheads="1"/>
            </p:cNvSpPr>
            <p:nvPr/>
          </p:nvSpPr>
          <p:spPr bwMode="auto">
            <a:xfrm rot="1800000">
              <a:off x="2133507" y="1933869"/>
              <a:ext cx="457200" cy="377031"/>
            </a:xfrm>
            <a:prstGeom prst="upArrow">
              <a:avLst>
                <a:gd fmla="val 52833" name="adj1"/>
                <a:gd fmla="val 4594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D7D7D7"/>
              </a:solidFill>
              <a:prstDash val="solid"/>
            </a:ln>
            <a:effectLst/>
            <a:extLst/>
          </p:spPr>
          <p:txBody>
            <a:bodyPr anchor="ctr"/>
            <a:lstStyle/>
            <a:p>
              <a:pPr algn="ctr" defTabSz="914491" fontAlgn="base">
                <a:lnSpc>
                  <a:spcPct val="120000"/>
                </a:lnSpc>
                <a:spcBef>
                  <a:spcPct val="0"/>
                </a:spcBef>
                <a:spcAft>
                  <a:spcPct val="0"/>
                </a:spcAft>
                <a:defRPr/>
              </a:pPr>
              <a:endParaRPr altLang="en-US" b="1" kern="0" lang="zh-CN" sz="2800">
                <a:solidFill>
                  <a:sysClr lastClr="FFFFFF" val="window"/>
                </a:solidFill>
                <a:latin charset="-122" pitchFamily="34" typeface="微软雅黑"/>
                <a:ea charset="-122" pitchFamily="34" typeface="微软雅黑"/>
              </a:endParaRPr>
            </a:p>
          </p:txBody>
        </p:sp>
        <p:sp>
          <p:nvSpPr>
            <p:cNvPr id="41" name="AutoShape 15"/>
            <p:cNvSpPr>
              <a:spLocks noChangeArrowheads="1"/>
            </p:cNvSpPr>
            <p:nvPr/>
          </p:nvSpPr>
          <p:spPr bwMode="auto">
            <a:xfrm rot="7200000">
              <a:off x="2709571" y="3740341"/>
              <a:ext cx="457200" cy="377031"/>
            </a:xfrm>
            <a:prstGeom prst="upArrow">
              <a:avLst>
                <a:gd fmla="val 52833" name="adj1"/>
                <a:gd fmla="val 4594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D7D7D7"/>
              </a:solidFill>
              <a:prstDash val="solid"/>
            </a:ln>
            <a:effectLst/>
            <a:extLst/>
          </p:spPr>
          <p:txBody>
            <a:bodyPr anchor="ctr"/>
            <a:lstStyle/>
            <a:p>
              <a:pPr algn="ctr" defTabSz="914491" fontAlgn="base">
                <a:lnSpc>
                  <a:spcPct val="120000"/>
                </a:lnSpc>
                <a:spcBef>
                  <a:spcPct val="0"/>
                </a:spcBef>
                <a:spcAft>
                  <a:spcPct val="0"/>
                </a:spcAft>
                <a:defRPr/>
              </a:pPr>
              <a:endParaRPr altLang="en-US" b="1" kern="0" lang="zh-CN" sz="2800">
                <a:solidFill>
                  <a:sysClr lastClr="FFFFFF" val="window"/>
                </a:solidFill>
                <a:latin charset="-122" pitchFamily="34" typeface="微软雅黑"/>
                <a:ea charset="-122" pitchFamily="34" typeface="微软雅黑"/>
              </a:endParaRPr>
            </a:p>
          </p:txBody>
        </p:sp>
        <p:sp>
          <p:nvSpPr>
            <p:cNvPr id="42" name="AutoShape 15"/>
            <p:cNvSpPr>
              <a:spLocks noChangeArrowheads="1"/>
            </p:cNvSpPr>
            <p:nvPr/>
          </p:nvSpPr>
          <p:spPr bwMode="auto">
            <a:xfrm rot="9000000">
              <a:off x="2133507" y="4547101"/>
              <a:ext cx="457200" cy="377031"/>
            </a:xfrm>
            <a:prstGeom prst="upArrow">
              <a:avLst>
                <a:gd fmla="val 52833" name="adj1"/>
                <a:gd fmla="val 4594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D7D7D7"/>
              </a:solidFill>
              <a:prstDash val="solid"/>
            </a:ln>
            <a:effectLst/>
            <a:extLst/>
          </p:spPr>
          <p:txBody>
            <a:bodyPr anchor="ctr"/>
            <a:lstStyle/>
            <a:p>
              <a:pPr algn="ctr" defTabSz="914491" fontAlgn="base">
                <a:lnSpc>
                  <a:spcPct val="120000"/>
                </a:lnSpc>
                <a:spcBef>
                  <a:spcPct val="0"/>
                </a:spcBef>
                <a:spcAft>
                  <a:spcPct val="0"/>
                </a:spcAft>
                <a:defRPr/>
              </a:pPr>
              <a:endParaRPr altLang="en-US" b="1" kern="0" lang="zh-CN" sz="2800">
                <a:solidFill>
                  <a:sysClr lastClr="FFFFFF" val="window"/>
                </a:solidFill>
                <a:latin charset="-122" pitchFamily="34" typeface="微软雅黑"/>
                <a:ea charset="-122" pitchFamily="34" typeface="微软雅黑"/>
              </a:endParaRPr>
            </a:p>
          </p:txBody>
        </p:sp>
      </p:grpSp>
      <p:sp>
        <p:nvSpPr>
          <p:cNvPr id="43" name="矩形 42"/>
          <p:cNvSpPr/>
          <p:nvPr/>
        </p:nvSpPr>
        <p:spPr>
          <a:xfrm>
            <a:off x="6690035" y="1840144"/>
            <a:ext cx="5023321" cy="50171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a:lstStyle/>
          <a:p>
            <a:pPr algn="ctr" lvl="0">
              <a:lnSpc>
                <a:spcPct val="120000"/>
              </a:lnSpc>
              <a:defRPr/>
            </a:pPr>
            <a:r>
              <a:rPr altLang="en-US" b="1" kern="0" lang="zh-CN">
                <a:solidFill>
                  <a:srgbClr val="7BC143"/>
                </a:solidFill>
                <a:latin charset="-122" pitchFamily="34" typeface="微软雅黑"/>
                <a:ea charset="-122" pitchFamily="34" typeface="微软雅黑"/>
              </a:rPr>
              <a:t>平等待人 是人际交往的前提</a:t>
            </a:r>
          </a:p>
        </p:txBody>
      </p:sp>
      <p:sp>
        <p:nvSpPr>
          <p:cNvPr id="44" name="AutoShape 4"/>
          <p:cNvSpPr>
            <a:spLocks noChangeArrowheads="1"/>
          </p:cNvSpPr>
          <p:nvPr/>
        </p:nvSpPr>
        <p:spPr bwMode="auto">
          <a:xfrm>
            <a:off x="6492447" y="1816579"/>
            <a:ext cx="649548" cy="566656"/>
          </a:xfrm>
          <a:prstGeom prst="hexagon">
            <a:avLst>
              <a:gd fmla="val 28657" name="adj"/>
              <a:gd fmla="val 115470" name="vf"/>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a:extLst/>
        </p:spPr>
        <p:txBody>
          <a:bodyPr anchor="ctr"/>
          <a:lstStyle/>
          <a:p>
            <a:pPr algn="ctr" defTabSz="914491">
              <a:lnSpc>
                <a:spcPct val="120000"/>
              </a:lnSpc>
              <a:defRPr/>
            </a:pPr>
            <a:r>
              <a:rPr altLang="zh-CN" kern="0" lang="en-US">
                <a:solidFill>
                  <a:srgbClr val="F9F9F9"/>
                </a:solidFill>
                <a:latin charset="-122" pitchFamily="34" typeface="微软雅黑"/>
                <a:ea charset="-122" pitchFamily="34" typeface="微软雅黑"/>
              </a:rPr>
              <a:t>1</a:t>
            </a:r>
          </a:p>
        </p:txBody>
      </p:sp>
      <p:sp>
        <p:nvSpPr>
          <p:cNvPr id="67" name="矩形 66"/>
          <p:cNvSpPr/>
          <p:nvPr/>
        </p:nvSpPr>
        <p:spPr>
          <a:xfrm>
            <a:off x="7256523" y="2723519"/>
            <a:ext cx="4456833" cy="50171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a:lstStyle/>
          <a:p>
            <a:pPr algn="ctr" lvl="0">
              <a:lnSpc>
                <a:spcPct val="120000"/>
              </a:lnSpc>
              <a:defRPr/>
            </a:pPr>
            <a:r>
              <a:rPr altLang="en-US" b="1" kern="0" lang="zh-CN">
                <a:solidFill>
                  <a:srgbClr val="7BC143"/>
                </a:solidFill>
                <a:latin charset="-122" pitchFamily="34" typeface="微软雅黑"/>
                <a:ea charset="-122" pitchFamily="34" typeface="微软雅黑"/>
              </a:rPr>
              <a:t>诚实守信 是人际交往的基石</a:t>
            </a:r>
          </a:p>
        </p:txBody>
      </p:sp>
      <p:sp>
        <p:nvSpPr>
          <p:cNvPr id="68" name="AutoShape 4"/>
          <p:cNvSpPr>
            <a:spLocks noChangeArrowheads="1"/>
          </p:cNvSpPr>
          <p:nvPr/>
        </p:nvSpPr>
        <p:spPr bwMode="auto">
          <a:xfrm>
            <a:off x="7058935" y="2699954"/>
            <a:ext cx="649548" cy="566656"/>
          </a:xfrm>
          <a:prstGeom prst="hexagon">
            <a:avLst>
              <a:gd fmla="val 28657" name="adj"/>
              <a:gd fmla="val 115470" name="vf"/>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a:extLst/>
        </p:spPr>
        <p:txBody>
          <a:bodyPr anchor="ctr"/>
          <a:lstStyle/>
          <a:p>
            <a:pPr algn="ctr" defTabSz="914491">
              <a:lnSpc>
                <a:spcPct val="120000"/>
              </a:lnSpc>
              <a:defRPr/>
            </a:pPr>
            <a:r>
              <a:rPr altLang="zh-CN" kern="0" lang="en-US">
                <a:solidFill>
                  <a:srgbClr val="F9F9F9"/>
                </a:solidFill>
                <a:latin charset="-122" pitchFamily="34" typeface="微软雅黑"/>
                <a:ea charset="-122" pitchFamily="34" typeface="微软雅黑"/>
              </a:rPr>
              <a:t>2</a:t>
            </a:r>
          </a:p>
        </p:txBody>
      </p:sp>
      <p:sp>
        <p:nvSpPr>
          <p:cNvPr id="69" name="矩形 68"/>
          <p:cNvSpPr/>
          <p:nvPr/>
        </p:nvSpPr>
        <p:spPr>
          <a:xfrm>
            <a:off x="7256523" y="3606893"/>
            <a:ext cx="4456833" cy="50171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a:lstStyle/>
          <a:p>
            <a:pPr algn="ctr" lvl="0">
              <a:lnSpc>
                <a:spcPct val="120000"/>
              </a:lnSpc>
              <a:defRPr/>
            </a:pPr>
            <a:r>
              <a:rPr altLang="en-US" b="1" kern="0" lang="zh-CN">
                <a:solidFill>
                  <a:srgbClr val="7BC143"/>
                </a:solidFill>
                <a:latin charset="-122" pitchFamily="34" typeface="微软雅黑"/>
                <a:ea charset="-122" pitchFamily="34" typeface="微软雅黑"/>
              </a:rPr>
              <a:t>宽容谦让 是人际交往的粘合剂</a:t>
            </a:r>
          </a:p>
        </p:txBody>
      </p:sp>
      <p:sp>
        <p:nvSpPr>
          <p:cNvPr id="70" name="AutoShape 4"/>
          <p:cNvSpPr>
            <a:spLocks noChangeArrowheads="1"/>
          </p:cNvSpPr>
          <p:nvPr/>
        </p:nvSpPr>
        <p:spPr bwMode="auto">
          <a:xfrm>
            <a:off x="7058935" y="3583328"/>
            <a:ext cx="649548" cy="566656"/>
          </a:xfrm>
          <a:prstGeom prst="hexagon">
            <a:avLst>
              <a:gd fmla="val 28657" name="adj"/>
              <a:gd fmla="val 115470" name="vf"/>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a:extLst/>
        </p:spPr>
        <p:txBody>
          <a:bodyPr anchor="ctr"/>
          <a:lstStyle/>
          <a:p>
            <a:pPr algn="ctr" defTabSz="914491">
              <a:lnSpc>
                <a:spcPct val="120000"/>
              </a:lnSpc>
              <a:defRPr/>
            </a:pPr>
            <a:r>
              <a:rPr altLang="zh-CN" kern="0" lang="en-US">
                <a:solidFill>
                  <a:srgbClr val="F9F9F9"/>
                </a:solidFill>
                <a:latin charset="-122" pitchFamily="34" typeface="微软雅黑"/>
                <a:ea charset="-122" pitchFamily="34" typeface="微软雅黑"/>
              </a:rPr>
              <a:t>3</a:t>
            </a:r>
          </a:p>
        </p:txBody>
      </p:sp>
      <p:sp>
        <p:nvSpPr>
          <p:cNvPr id="71" name="矩形 70"/>
          <p:cNvSpPr/>
          <p:nvPr/>
        </p:nvSpPr>
        <p:spPr>
          <a:xfrm>
            <a:off x="6689549" y="4490267"/>
            <a:ext cx="5023321" cy="50171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a:lstStyle/>
          <a:p>
            <a:pPr algn="ctr" lvl="0">
              <a:lnSpc>
                <a:spcPct val="120000"/>
              </a:lnSpc>
              <a:defRPr/>
            </a:pPr>
            <a:r>
              <a:rPr altLang="en-US" b="1" kern="0" lang="zh-CN">
                <a:solidFill>
                  <a:srgbClr val="7BC143"/>
                </a:solidFill>
                <a:latin charset="-122" pitchFamily="34" typeface="微软雅黑"/>
                <a:ea charset="-122" pitchFamily="34" typeface="微软雅黑"/>
              </a:rPr>
              <a:t>互利互惠 是人际交往的润滑剂</a:t>
            </a:r>
          </a:p>
        </p:txBody>
      </p:sp>
      <p:sp>
        <p:nvSpPr>
          <p:cNvPr id="72" name="AutoShape 4"/>
          <p:cNvSpPr>
            <a:spLocks noChangeArrowheads="1"/>
          </p:cNvSpPr>
          <p:nvPr/>
        </p:nvSpPr>
        <p:spPr bwMode="auto">
          <a:xfrm>
            <a:off x="6491961" y="4466702"/>
            <a:ext cx="649548" cy="566656"/>
          </a:xfrm>
          <a:prstGeom prst="hexagon">
            <a:avLst>
              <a:gd fmla="val 28657" name="adj"/>
              <a:gd fmla="val 115470" name="vf"/>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a:extLst/>
        </p:spPr>
        <p:txBody>
          <a:bodyPr anchor="ctr"/>
          <a:lstStyle/>
          <a:p>
            <a:pPr algn="ctr" defTabSz="914491">
              <a:lnSpc>
                <a:spcPct val="120000"/>
              </a:lnSpc>
              <a:defRPr/>
            </a:pPr>
            <a:r>
              <a:rPr altLang="zh-CN" kern="0" lang="en-US">
                <a:solidFill>
                  <a:srgbClr val="F9F9F9"/>
                </a:solidFill>
                <a:latin charset="-122" pitchFamily="34" typeface="微软雅黑"/>
                <a:ea charset="-122" pitchFamily="34" typeface="微软雅黑"/>
              </a:rPr>
              <a:t>4</a:t>
            </a:r>
          </a:p>
        </p:txBody>
      </p:sp>
    </p:spTree>
    <p:extLst>
      <p:ext uri="{BB962C8B-B14F-4D97-AF65-F5344CB8AC3E}">
        <p14:creationId val="160368260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anim calcmode="lin" valueType="num">
                                      <p:cBhvr>
                                        <p:cTn dur="500" fill="hold" id="8"/>
                                        <p:tgtEl>
                                          <p:spTgt spid="29"/>
                                        </p:tgtEl>
                                        <p:attrNameLst>
                                          <p:attrName>ppt_x</p:attrName>
                                        </p:attrNameLst>
                                      </p:cBhvr>
                                      <p:tavLst>
                                        <p:tav tm="0">
                                          <p:val>
                                            <p:strVal val="#ppt_x"/>
                                          </p:val>
                                        </p:tav>
                                        <p:tav tm="100000">
                                          <p:val>
                                            <p:strVal val="#ppt_x"/>
                                          </p:val>
                                        </p:tav>
                                      </p:tavLst>
                                    </p:anim>
                                    <p:anim calcmode="lin" valueType="num">
                                      <p:cBhvr>
                                        <p:cTn dur="500" fill="hold" id="9"/>
                                        <p:tgtEl>
                                          <p:spTgt spid="2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38"/>
                                        </p:tgtEl>
                                        <p:attrNameLst>
                                          <p:attrName>style.visibility</p:attrName>
                                        </p:attrNameLst>
                                      </p:cBhvr>
                                      <p:to>
                                        <p:strVal val="visible"/>
                                      </p:to>
                                    </p:set>
                                    <p:animEffect filter="wipe(up)" transition="in">
                                      <p:cBhvr>
                                        <p:cTn dur="500" id="13"/>
                                        <p:tgtEl>
                                          <p:spTgt spid="38"/>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500" fill="hold" id="17"/>
                                        <p:tgtEl>
                                          <p:spTgt spid="44"/>
                                        </p:tgtEl>
                                        <p:attrNameLst>
                                          <p:attrName>ppt_w</p:attrName>
                                        </p:attrNameLst>
                                      </p:cBhvr>
                                      <p:tavLst>
                                        <p:tav tm="0">
                                          <p:val>
                                            <p:fltVal val="0"/>
                                          </p:val>
                                        </p:tav>
                                        <p:tav tm="100000">
                                          <p:val>
                                            <p:strVal val="#ppt_w"/>
                                          </p:val>
                                        </p:tav>
                                      </p:tavLst>
                                    </p:anim>
                                    <p:anim calcmode="lin" valueType="num">
                                      <p:cBhvr>
                                        <p:cTn dur="500" fill="hold" id="18"/>
                                        <p:tgtEl>
                                          <p:spTgt spid="44"/>
                                        </p:tgtEl>
                                        <p:attrNameLst>
                                          <p:attrName>ppt_h</p:attrName>
                                        </p:attrNameLst>
                                      </p:cBhvr>
                                      <p:tavLst>
                                        <p:tav tm="0">
                                          <p:val>
                                            <p:fltVal val="0"/>
                                          </p:val>
                                        </p:tav>
                                        <p:tav tm="100000">
                                          <p:val>
                                            <p:strVal val="#ppt_h"/>
                                          </p:val>
                                        </p:tav>
                                      </p:tavLst>
                                    </p:anim>
                                    <p:animEffect filter="fade" transition="in">
                                      <p:cBhvr>
                                        <p:cTn dur="500" id="19"/>
                                        <p:tgtEl>
                                          <p:spTgt spid="44"/>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43"/>
                                        </p:tgtEl>
                                        <p:attrNameLst>
                                          <p:attrName>style.visibility</p:attrName>
                                        </p:attrNameLst>
                                      </p:cBhvr>
                                      <p:to>
                                        <p:strVal val="visible"/>
                                      </p:to>
                                    </p:set>
                                    <p:animEffect filter="wipe(left)" transition="in">
                                      <p:cBhvr>
                                        <p:cTn dur="500" id="23"/>
                                        <p:tgtEl>
                                          <p:spTgt spid="43"/>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p:cTn dur="500" fill="hold" id="27"/>
                                        <p:tgtEl>
                                          <p:spTgt spid="68"/>
                                        </p:tgtEl>
                                        <p:attrNameLst>
                                          <p:attrName>ppt_w</p:attrName>
                                        </p:attrNameLst>
                                      </p:cBhvr>
                                      <p:tavLst>
                                        <p:tav tm="0">
                                          <p:val>
                                            <p:fltVal val="0"/>
                                          </p:val>
                                        </p:tav>
                                        <p:tav tm="100000">
                                          <p:val>
                                            <p:strVal val="#ppt_w"/>
                                          </p:val>
                                        </p:tav>
                                      </p:tavLst>
                                    </p:anim>
                                    <p:anim calcmode="lin" valueType="num">
                                      <p:cBhvr>
                                        <p:cTn dur="500" fill="hold" id="28"/>
                                        <p:tgtEl>
                                          <p:spTgt spid="68"/>
                                        </p:tgtEl>
                                        <p:attrNameLst>
                                          <p:attrName>ppt_h</p:attrName>
                                        </p:attrNameLst>
                                      </p:cBhvr>
                                      <p:tavLst>
                                        <p:tav tm="0">
                                          <p:val>
                                            <p:fltVal val="0"/>
                                          </p:val>
                                        </p:tav>
                                        <p:tav tm="100000">
                                          <p:val>
                                            <p:strVal val="#ppt_h"/>
                                          </p:val>
                                        </p:tav>
                                      </p:tavLst>
                                    </p:anim>
                                    <p:animEffect filter="fade" transition="in">
                                      <p:cBhvr>
                                        <p:cTn dur="500" id="29"/>
                                        <p:tgtEl>
                                          <p:spTgt spid="68"/>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67"/>
                                        </p:tgtEl>
                                        <p:attrNameLst>
                                          <p:attrName>style.visibility</p:attrName>
                                        </p:attrNameLst>
                                      </p:cBhvr>
                                      <p:to>
                                        <p:strVal val="visible"/>
                                      </p:to>
                                    </p:set>
                                    <p:animEffect filter="wipe(left)" transition="in">
                                      <p:cBhvr>
                                        <p:cTn dur="500" id="33"/>
                                        <p:tgtEl>
                                          <p:spTgt spid="67"/>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70"/>
                                        </p:tgtEl>
                                        <p:attrNameLst>
                                          <p:attrName>style.visibility</p:attrName>
                                        </p:attrNameLst>
                                      </p:cBhvr>
                                      <p:to>
                                        <p:strVal val="visible"/>
                                      </p:to>
                                    </p:set>
                                    <p:anim calcmode="lin" valueType="num">
                                      <p:cBhvr>
                                        <p:cTn dur="500" fill="hold" id="37"/>
                                        <p:tgtEl>
                                          <p:spTgt spid="70"/>
                                        </p:tgtEl>
                                        <p:attrNameLst>
                                          <p:attrName>ppt_w</p:attrName>
                                        </p:attrNameLst>
                                      </p:cBhvr>
                                      <p:tavLst>
                                        <p:tav tm="0">
                                          <p:val>
                                            <p:fltVal val="0"/>
                                          </p:val>
                                        </p:tav>
                                        <p:tav tm="100000">
                                          <p:val>
                                            <p:strVal val="#ppt_w"/>
                                          </p:val>
                                        </p:tav>
                                      </p:tavLst>
                                    </p:anim>
                                    <p:anim calcmode="lin" valueType="num">
                                      <p:cBhvr>
                                        <p:cTn dur="500" fill="hold" id="38"/>
                                        <p:tgtEl>
                                          <p:spTgt spid="70"/>
                                        </p:tgtEl>
                                        <p:attrNameLst>
                                          <p:attrName>ppt_h</p:attrName>
                                        </p:attrNameLst>
                                      </p:cBhvr>
                                      <p:tavLst>
                                        <p:tav tm="0">
                                          <p:val>
                                            <p:fltVal val="0"/>
                                          </p:val>
                                        </p:tav>
                                        <p:tav tm="100000">
                                          <p:val>
                                            <p:strVal val="#ppt_h"/>
                                          </p:val>
                                        </p:tav>
                                      </p:tavLst>
                                    </p:anim>
                                    <p:animEffect filter="fade" transition="in">
                                      <p:cBhvr>
                                        <p:cTn dur="500" id="39"/>
                                        <p:tgtEl>
                                          <p:spTgt spid="70"/>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69"/>
                                        </p:tgtEl>
                                        <p:attrNameLst>
                                          <p:attrName>style.visibility</p:attrName>
                                        </p:attrNameLst>
                                      </p:cBhvr>
                                      <p:to>
                                        <p:strVal val="visible"/>
                                      </p:to>
                                    </p:set>
                                    <p:animEffect filter="wipe(left)" transition="in">
                                      <p:cBhvr>
                                        <p:cTn dur="500" id="43"/>
                                        <p:tgtEl>
                                          <p:spTgt spid="69"/>
                                        </p:tgtEl>
                                      </p:cBhvr>
                                    </p:animEffect>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72"/>
                                        </p:tgtEl>
                                        <p:attrNameLst>
                                          <p:attrName>style.visibility</p:attrName>
                                        </p:attrNameLst>
                                      </p:cBhvr>
                                      <p:to>
                                        <p:strVal val="visible"/>
                                      </p:to>
                                    </p:set>
                                    <p:anim calcmode="lin" valueType="num">
                                      <p:cBhvr>
                                        <p:cTn dur="500" fill="hold" id="47"/>
                                        <p:tgtEl>
                                          <p:spTgt spid="72"/>
                                        </p:tgtEl>
                                        <p:attrNameLst>
                                          <p:attrName>ppt_w</p:attrName>
                                        </p:attrNameLst>
                                      </p:cBhvr>
                                      <p:tavLst>
                                        <p:tav tm="0">
                                          <p:val>
                                            <p:fltVal val="0"/>
                                          </p:val>
                                        </p:tav>
                                        <p:tav tm="100000">
                                          <p:val>
                                            <p:strVal val="#ppt_w"/>
                                          </p:val>
                                        </p:tav>
                                      </p:tavLst>
                                    </p:anim>
                                    <p:anim calcmode="lin" valueType="num">
                                      <p:cBhvr>
                                        <p:cTn dur="500" fill="hold" id="48"/>
                                        <p:tgtEl>
                                          <p:spTgt spid="72"/>
                                        </p:tgtEl>
                                        <p:attrNameLst>
                                          <p:attrName>ppt_h</p:attrName>
                                        </p:attrNameLst>
                                      </p:cBhvr>
                                      <p:tavLst>
                                        <p:tav tm="0">
                                          <p:val>
                                            <p:fltVal val="0"/>
                                          </p:val>
                                        </p:tav>
                                        <p:tav tm="100000">
                                          <p:val>
                                            <p:strVal val="#ppt_h"/>
                                          </p:val>
                                        </p:tav>
                                      </p:tavLst>
                                    </p:anim>
                                    <p:animEffect filter="fade" transition="in">
                                      <p:cBhvr>
                                        <p:cTn dur="500" id="49"/>
                                        <p:tgtEl>
                                          <p:spTgt spid="72"/>
                                        </p:tgtEl>
                                      </p:cBhvr>
                                    </p:animEffect>
                                  </p:childTnLst>
                                </p:cTn>
                              </p:par>
                            </p:childTnLst>
                          </p:cTn>
                        </p:par>
                        <p:par>
                          <p:cTn fill="hold" id="50" nodeType="afterGroup">
                            <p:stCondLst>
                              <p:cond delay="4500"/>
                            </p:stCondLst>
                            <p:childTnLst>
                              <p:par>
                                <p:cTn fill="hold" grpId="0" id="51" nodeType="afterEffect" presetClass="entr" presetID="22" presetSubtype="8">
                                  <p:stCondLst>
                                    <p:cond delay="0"/>
                                  </p:stCondLst>
                                  <p:childTnLst>
                                    <p:set>
                                      <p:cBhvr>
                                        <p:cTn dur="1" fill="hold" id="52">
                                          <p:stCondLst>
                                            <p:cond delay="0"/>
                                          </p:stCondLst>
                                        </p:cTn>
                                        <p:tgtEl>
                                          <p:spTgt spid="71"/>
                                        </p:tgtEl>
                                        <p:attrNameLst>
                                          <p:attrName>style.visibility</p:attrName>
                                        </p:attrNameLst>
                                      </p:cBhvr>
                                      <p:to>
                                        <p:strVal val="visible"/>
                                      </p:to>
                                    </p:set>
                                    <p:animEffect filter="wipe(left)" transition="in">
                                      <p:cBhvr>
                                        <p:cTn dur="500" id="53"/>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67"/>
      <p:bldP grpId="0" spid="68"/>
      <p:bldP grpId="0" spid="69"/>
      <p:bldP grpId="0" spid="70"/>
      <p:bldP grpId="0" spid="71"/>
      <p:bldP grpId="0" spid="7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平等即交往者要懂得自尊与相互尊重</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46975" y="1455927"/>
            <a:ext cx="9938398" cy="4095663"/>
            <a:chOff x="1846734" y="1456184"/>
            <a:chExt cx="9937104" cy="4095130"/>
          </a:xfrm>
        </p:grpSpPr>
        <p:sp>
          <p:nvSpPr>
            <p:cNvPr id="25" name="矩形 24"/>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1032"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1034"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10830297" y="1750457"/>
              <a:ext cx="457141" cy="1293284"/>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学经典故事</a:t>
              </a:r>
            </a:p>
          </p:txBody>
        </p:sp>
      </p:grpSp>
      <p:pic>
        <p:nvPicPr>
          <p:cNvPr descr="C:\Documents and Settings\tdz\桌面\人际关系图\956925_28090336.jpg" id="1029" name="Picture 5"/>
          <p:cNvPicPr>
            <a:picLocks noChangeArrowheads="1" noChangeAspect="1"/>
          </p:cNvPicPr>
          <p:nvPr/>
        </p:nvPicPr>
        <p:blipFill>
          <a:blip r:embed="rId5">
            <a:extLst>
              <a:ext uri="{28A0092B-C50C-407E-A947-70E740481C1C}">
                <a14:useLocalDpi/>
              </a:ext>
            </a:extLst>
          </a:blip>
          <a:stretch>
            <a:fillRect/>
          </a:stretch>
        </p:blipFill>
        <p:spPr bwMode="auto">
          <a:xfrm>
            <a:off x="6744157" y="1315034"/>
            <a:ext cx="3486519" cy="4414805"/>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33" name="TextBox 32"/>
          <p:cNvSpPr txBox="1"/>
          <p:nvPr/>
        </p:nvSpPr>
        <p:spPr>
          <a:xfrm>
            <a:off x="2050907" y="1705986"/>
            <a:ext cx="4441189"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苏联十月革命胜利后，英国著名作家萧伯纳前往苏联考察。一天，他在大街上同一个可爱的苏联小女孩相识，两人玩了半天，很开心。</a:t>
            </a:r>
          </a:p>
        </p:txBody>
      </p:sp>
      <p:sp>
        <p:nvSpPr>
          <p:cNvPr id="34" name="TextBox 33"/>
          <p:cNvSpPr txBox="1"/>
          <p:nvPr/>
        </p:nvSpPr>
        <p:spPr>
          <a:xfrm>
            <a:off x="2050906" y="3573035"/>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分别时，萧伯纳觉得应告诉孩子自己是谁，于是问小女孩：“小姑娘，你知道今天同你玩的是谁吗？”小姑娘答：“不知道。”萧说：“告诉你小姑娘，回家也告诉你妈妈，今天同你玩的是英国著名作家萧伯纳。”</a:t>
            </a:r>
          </a:p>
        </p:txBody>
      </p:sp>
    </p:spTree>
    <p:extLst>
      <p:ext uri="{BB962C8B-B14F-4D97-AF65-F5344CB8AC3E}">
        <p14:creationId val="3173929759"/>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id="29" nodeType="after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par>
                                <p:cTn fill="hold" id="32" nodeType="withEffect" presetClass="entr" presetID="53" presetSubtype="0">
                                  <p:stCondLst>
                                    <p:cond delay="500"/>
                                  </p:stCondLst>
                                  <p:childTnLst>
                                    <p:set>
                                      <p:cBhvr>
                                        <p:cTn dur="1" fill="hold" id="33">
                                          <p:stCondLst>
                                            <p:cond delay="0"/>
                                          </p:stCondLst>
                                        </p:cTn>
                                        <p:tgtEl>
                                          <p:spTgt spid="1029"/>
                                        </p:tgtEl>
                                        <p:attrNameLst>
                                          <p:attrName>style.visibility</p:attrName>
                                        </p:attrNameLst>
                                      </p:cBhvr>
                                      <p:to>
                                        <p:strVal val="visible"/>
                                      </p:to>
                                    </p:set>
                                    <p:anim calcmode="lin" valueType="num">
                                      <p:cBhvr>
                                        <p:cTn dur="100" fill="hold" id="34"/>
                                        <p:tgtEl>
                                          <p:spTgt spid="1029"/>
                                        </p:tgtEl>
                                        <p:attrNameLst>
                                          <p:attrName>ppt_w</p:attrName>
                                        </p:attrNameLst>
                                      </p:cBhvr>
                                      <p:tavLst>
                                        <p:tav tm="0">
                                          <p:val>
                                            <p:fltVal val="0"/>
                                          </p:val>
                                        </p:tav>
                                        <p:tav tm="100000">
                                          <p:val>
                                            <p:strVal val="#ppt_w"/>
                                          </p:val>
                                        </p:tav>
                                      </p:tavLst>
                                    </p:anim>
                                    <p:anim calcmode="lin" valueType="num">
                                      <p:cBhvr>
                                        <p:cTn dur="100" fill="hold" id="35"/>
                                        <p:tgtEl>
                                          <p:spTgt spid="1029"/>
                                        </p:tgtEl>
                                        <p:attrNameLst>
                                          <p:attrName>ppt_h</p:attrName>
                                        </p:attrNameLst>
                                      </p:cBhvr>
                                      <p:tavLst>
                                        <p:tav tm="0">
                                          <p:val>
                                            <p:fltVal val="0"/>
                                          </p:val>
                                        </p:tav>
                                        <p:tav tm="100000">
                                          <p:val>
                                            <p:strVal val="#ppt_h"/>
                                          </p:val>
                                        </p:tav>
                                      </p:tavLst>
                                    </p:anim>
                                    <p:animEffect filter="fade" transition="in">
                                      <p:cBhvr>
                                        <p:cTn dur="100" id="36"/>
                                        <p:tgtEl>
                                          <p:spTgt spid="1029"/>
                                        </p:tgtEl>
                                      </p:cBhvr>
                                    </p:animEffect>
                                  </p:childTnLst>
                                </p:cTn>
                              </p:par>
                              <p:par>
                                <p:cTn fill="hold" id="37" nodeType="withEffect" presetClass="emph" presetID="6" presetSubtype="0">
                                  <p:stCondLst>
                                    <p:cond delay="600"/>
                                  </p:stCondLst>
                                  <p:childTnLst>
                                    <p:animScale>
                                      <p:cBhvr>
                                        <p:cTn dur="100" fill="hold" id="38"/>
                                        <p:tgtEl>
                                          <p:spTgt spid="1029"/>
                                        </p:tgtEl>
                                      </p:cBhvr>
                                      <p:by x="110000" y="110000"/>
                                    </p:animScale>
                                  </p:childTnLst>
                                </p:cTn>
                              </p:par>
                              <p:par>
                                <p:cTn fill="hold" id="39" nodeType="withEffect" presetClass="emph" presetID="6" presetSubtype="0">
                                  <p:stCondLst>
                                    <p:cond delay="700"/>
                                  </p:stCondLst>
                                  <p:childTnLst>
                                    <p:animScale>
                                      <p:cBhvr>
                                        <p:cTn dur="200" fill="hold" id="40"/>
                                        <p:tgtEl>
                                          <p:spTgt spid="1029"/>
                                        </p:tgtEl>
                                      </p:cBhvr>
                                      <p:by x="90000" y="90000"/>
                                    </p:animScale>
                                  </p:childTnLst>
                                </p:cTn>
                              </p:par>
                              <p:par>
                                <p:cTn fill="hold" id="41" nodeType="withEffect" presetClass="emph" presetID="6" presetSubtype="0">
                                  <p:stCondLst>
                                    <p:cond delay="900"/>
                                  </p:stCondLst>
                                  <p:childTnLst>
                                    <p:animScale>
                                      <p:cBhvr>
                                        <p:cTn dur="100" fill="hold" id="42"/>
                                        <p:tgtEl>
                                          <p:spTgt spid="1029"/>
                                        </p:tgtEl>
                                      </p:cBhvr>
                                      <p:by x="105000" y="105000"/>
                                    </p:animScale>
                                  </p:childTnLst>
                                </p:cTn>
                              </p:par>
                              <p:par>
                                <p:cTn fill="hold" id="43" nodeType="withEffect" presetClass="emph" presetID="6" presetSubtype="0">
                                  <p:stCondLst>
                                    <p:cond delay="1000"/>
                                  </p:stCondLst>
                                  <p:childTnLst>
                                    <p:animScale>
                                      <p:cBhvr>
                                        <p:cTn dur="200" fill="hold" id="44"/>
                                        <p:tgtEl>
                                          <p:spTgt spid="1029"/>
                                        </p:tgtEl>
                                      </p:cBhvr>
                                      <p:by x="95000" y="95000"/>
                                    </p:animScale>
                                  </p:childTnLst>
                                </p:cTn>
                              </p:par>
                            </p:childTnLst>
                          </p:cTn>
                        </p:par>
                        <p:par>
                          <p:cTn fill="hold" id="45" nodeType="afterGroup">
                            <p:stCondLst>
                              <p:cond delay="2570"/>
                            </p:stCondLst>
                            <p:childTnLst>
                              <p:par>
                                <p:cTn fill="hold" grpId="0" id="46" nodeType="afterEffect" presetClass="entr" presetID="42" presetSubtype="0">
                                  <p:stCondLst>
                                    <p:cond delay="0"/>
                                  </p:stCondLst>
                                  <p:childTnLst>
                                    <p:set>
                                      <p:cBhvr>
                                        <p:cTn dur="1" fill="hold" id="47">
                                          <p:stCondLst>
                                            <p:cond delay="0"/>
                                          </p:stCondLst>
                                        </p:cTn>
                                        <p:tgtEl>
                                          <p:spTgt spid="33"/>
                                        </p:tgtEl>
                                        <p:attrNameLst>
                                          <p:attrName>style.visibility</p:attrName>
                                        </p:attrNameLst>
                                      </p:cBhvr>
                                      <p:to>
                                        <p:strVal val="visible"/>
                                      </p:to>
                                    </p:set>
                                    <p:animEffect filter="fade" transition="in">
                                      <p:cBhvr>
                                        <p:cTn dur="1000" id="48"/>
                                        <p:tgtEl>
                                          <p:spTgt spid="33"/>
                                        </p:tgtEl>
                                      </p:cBhvr>
                                    </p:animEffect>
                                    <p:anim calcmode="lin" valueType="num">
                                      <p:cBhvr>
                                        <p:cTn dur="1000" fill="hold" id="49"/>
                                        <p:tgtEl>
                                          <p:spTgt spid="33"/>
                                        </p:tgtEl>
                                        <p:attrNameLst>
                                          <p:attrName>ppt_x</p:attrName>
                                        </p:attrNameLst>
                                      </p:cBhvr>
                                      <p:tavLst>
                                        <p:tav tm="0">
                                          <p:val>
                                            <p:strVal val="#ppt_x"/>
                                          </p:val>
                                        </p:tav>
                                        <p:tav tm="100000">
                                          <p:val>
                                            <p:strVal val="#ppt_x"/>
                                          </p:val>
                                        </p:tav>
                                      </p:tavLst>
                                    </p:anim>
                                    <p:anim calcmode="lin" valueType="num">
                                      <p:cBhvr>
                                        <p:cTn dur="1000" fill="hold" id="50"/>
                                        <p:tgtEl>
                                          <p:spTgt spid="33"/>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0"/>
                                  </p:stCondLst>
                                  <p:childTnLst>
                                    <p:set>
                                      <p:cBhvr>
                                        <p:cTn dur="1" fill="hold" id="52">
                                          <p:stCondLst>
                                            <p:cond delay="0"/>
                                          </p:stCondLst>
                                        </p:cTn>
                                        <p:tgtEl>
                                          <p:spTgt spid="34"/>
                                        </p:tgtEl>
                                        <p:attrNameLst>
                                          <p:attrName>style.visibility</p:attrName>
                                        </p:attrNameLst>
                                      </p:cBhvr>
                                      <p:to>
                                        <p:strVal val="visible"/>
                                      </p:to>
                                    </p:set>
                                    <p:animEffect filter="fade" transition="in">
                                      <p:cBhvr>
                                        <p:cTn dur="1000" id="53"/>
                                        <p:tgtEl>
                                          <p:spTgt spid="34"/>
                                        </p:tgtEl>
                                      </p:cBhvr>
                                    </p:animEffect>
                                    <p:anim calcmode="lin" valueType="num">
                                      <p:cBhvr>
                                        <p:cTn dur="1000" fill="hold" id="54"/>
                                        <p:tgtEl>
                                          <p:spTgt spid="34"/>
                                        </p:tgtEl>
                                        <p:attrNameLst>
                                          <p:attrName>ppt_x</p:attrName>
                                        </p:attrNameLst>
                                      </p:cBhvr>
                                      <p:tavLst>
                                        <p:tav tm="0">
                                          <p:val>
                                            <p:strVal val="#ppt_x"/>
                                          </p:val>
                                        </p:tav>
                                        <p:tav tm="100000">
                                          <p:val>
                                            <p:strVal val="#ppt_x"/>
                                          </p:val>
                                        </p:tav>
                                      </p:tavLst>
                                    </p:anim>
                                    <p:anim calcmode="lin" valueType="num">
                                      <p:cBhvr>
                                        <p:cTn dur="1000" fill="hold" id="55"/>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3"/>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平等即交往者要懂得自尊与相互尊重</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46975" y="1455927"/>
            <a:ext cx="9938398" cy="4095663"/>
            <a:chOff x="1846734" y="1456184"/>
            <a:chExt cx="9937104" cy="4095130"/>
          </a:xfrm>
        </p:grpSpPr>
        <p:sp>
          <p:nvSpPr>
            <p:cNvPr id="25" name="矩形 24"/>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1032"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1034"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10830297" y="1750457"/>
              <a:ext cx="457141" cy="1272525"/>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长做人智慧</a:t>
              </a:r>
            </a:p>
          </p:txBody>
        </p:sp>
      </p:grpSp>
      <p:sp>
        <p:nvSpPr>
          <p:cNvPr id="33" name="TextBox 32"/>
          <p:cNvSpPr txBox="1"/>
          <p:nvPr/>
        </p:nvSpPr>
        <p:spPr>
          <a:xfrm>
            <a:off x="2050907" y="1705986"/>
            <a:ext cx="4441189"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小姑娘闻之不悦，回敬说：“你回家也告诉你妈妈，今天同你玩的是苏联小姑娘玛沙。”听了小姑娘的话，萧伯纳为之一震。孩子单纯幼稚，不识名人，头脑中没有世俗的等级观念，在与成人交往时，幼小纯洁的心灵同样渴望一份平等。</a:t>
            </a:r>
          </a:p>
        </p:txBody>
      </p:sp>
      <p:sp>
        <p:nvSpPr>
          <p:cNvPr id="34" name="TextBox 33"/>
          <p:cNvSpPr txBox="1"/>
          <p:nvPr/>
        </p:nvSpPr>
        <p:spPr>
          <a:xfrm>
            <a:off x="2050906" y="3933122"/>
            <a:ext cx="4441189"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萧伯纳为自己不经意间流露出的以名人自居的不平等态度而深感内疚。为此，他回国后专门写了一篇文章反省自己，并提醒世人与他人交往时一定要相互尊重，平等待人。</a:t>
            </a:r>
          </a:p>
        </p:txBody>
      </p:sp>
      <p:pic>
        <p:nvPicPr>
          <p:cNvPr descr="C:\Documents and Settings\tdz\桌面\t0224d7a07ba9ec470c.jpg" id="19" name="Picture 3"/>
          <p:cNvPicPr>
            <a:picLocks noChangeArrowheads="1" noChangeAspect="1"/>
          </p:cNvPicPr>
          <p:nvPr/>
        </p:nvPicPr>
        <p:blipFill>
          <a:blip r:embed="rId5">
            <a:extLst>
              <a:ext uri="{28A0092B-C50C-407E-A947-70E740481C1C}">
                <a14:useLocalDpi/>
              </a:ext>
            </a:extLst>
          </a:blip>
          <a:stretch>
            <a:fillRect/>
          </a:stretch>
        </p:blipFill>
        <p:spPr bwMode="auto">
          <a:xfrm>
            <a:off x="6744157" y="1315034"/>
            <a:ext cx="3486519" cy="4414805"/>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4997626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p:cTn dur="100" fill="hold" id="11"/>
                                        <p:tgtEl>
                                          <p:spTgt spid="19"/>
                                        </p:tgtEl>
                                        <p:attrNameLst>
                                          <p:attrName>ppt_w</p:attrName>
                                        </p:attrNameLst>
                                      </p:cBhvr>
                                      <p:tavLst>
                                        <p:tav tm="0">
                                          <p:val>
                                            <p:fltVal val="0"/>
                                          </p:val>
                                        </p:tav>
                                        <p:tav tm="100000">
                                          <p:val>
                                            <p:strVal val="#ppt_w"/>
                                          </p:val>
                                        </p:tav>
                                      </p:tavLst>
                                    </p:anim>
                                    <p:anim calcmode="lin" valueType="num">
                                      <p:cBhvr>
                                        <p:cTn dur="100" fill="hold" id="12"/>
                                        <p:tgtEl>
                                          <p:spTgt spid="19"/>
                                        </p:tgtEl>
                                        <p:attrNameLst>
                                          <p:attrName>ppt_h</p:attrName>
                                        </p:attrNameLst>
                                      </p:cBhvr>
                                      <p:tavLst>
                                        <p:tav tm="0">
                                          <p:val>
                                            <p:fltVal val="0"/>
                                          </p:val>
                                        </p:tav>
                                        <p:tav tm="100000">
                                          <p:val>
                                            <p:strVal val="#ppt_h"/>
                                          </p:val>
                                        </p:tav>
                                      </p:tavLst>
                                    </p:anim>
                                    <p:animEffect filter="fade" transition="in">
                                      <p:cBhvr>
                                        <p:cTn dur="100" id="13"/>
                                        <p:tgtEl>
                                          <p:spTgt spid="19"/>
                                        </p:tgtEl>
                                      </p:cBhvr>
                                    </p:animEffect>
                                  </p:childTnLst>
                                </p:cTn>
                              </p:par>
                              <p:par>
                                <p:cTn fill="hold" id="14" nodeType="withEffect" presetClass="emph" presetID="6" presetSubtype="0">
                                  <p:stCondLst>
                                    <p:cond delay="100"/>
                                  </p:stCondLst>
                                  <p:childTnLst>
                                    <p:animScale>
                                      <p:cBhvr>
                                        <p:cTn dur="100" fill="hold" id="15"/>
                                        <p:tgtEl>
                                          <p:spTgt spid="19"/>
                                        </p:tgtEl>
                                      </p:cBhvr>
                                      <p:by x="110000" y="110000"/>
                                    </p:animScale>
                                  </p:childTnLst>
                                </p:cTn>
                              </p:par>
                              <p:par>
                                <p:cTn fill="hold" id="16" nodeType="withEffect" presetClass="emph" presetID="6" presetSubtype="0">
                                  <p:stCondLst>
                                    <p:cond delay="200"/>
                                  </p:stCondLst>
                                  <p:childTnLst>
                                    <p:animScale>
                                      <p:cBhvr>
                                        <p:cTn dur="200" fill="hold" id="17"/>
                                        <p:tgtEl>
                                          <p:spTgt spid="19"/>
                                        </p:tgtEl>
                                      </p:cBhvr>
                                      <p:by x="90000" y="90000"/>
                                    </p:animScale>
                                  </p:childTnLst>
                                </p:cTn>
                              </p:par>
                              <p:par>
                                <p:cTn fill="hold" id="18" nodeType="withEffect" presetClass="emph" presetID="6" presetSubtype="0">
                                  <p:stCondLst>
                                    <p:cond delay="400"/>
                                  </p:stCondLst>
                                  <p:childTnLst>
                                    <p:animScale>
                                      <p:cBhvr>
                                        <p:cTn dur="100" fill="hold" id="19"/>
                                        <p:tgtEl>
                                          <p:spTgt spid="19"/>
                                        </p:tgtEl>
                                      </p:cBhvr>
                                      <p:by x="105000" y="105000"/>
                                    </p:animScale>
                                  </p:childTnLst>
                                </p:cTn>
                              </p:par>
                              <p:par>
                                <p:cTn fill="hold" id="20" nodeType="withEffect" presetClass="emph" presetID="6" presetSubtype="0">
                                  <p:stCondLst>
                                    <p:cond delay="500"/>
                                  </p:stCondLst>
                                  <p:childTnLst>
                                    <p:animScale>
                                      <p:cBhvr>
                                        <p:cTn dur="200" fill="hold" id="21"/>
                                        <p:tgtEl>
                                          <p:spTgt spid="19"/>
                                        </p:tgtEl>
                                      </p:cBhvr>
                                      <p:by x="95000" y="95000"/>
                                    </p:animScale>
                                  </p:childTnLst>
                                </p:cTn>
                              </p:par>
                            </p:childTnLst>
                          </p:cTn>
                        </p:par>
                        <p:par>
                          <p:cTn fill="hold" id="22" nodeType="afterGroup">
                            <p:stCondLst>
                              <p:cond delay="1200"/>
                            </p:stCondLst>
                            <p:childTnLst>
                              <p:par>
                                <p:cTn fill="hold" grpId="0" id="23" nodeType="afterEffect" presetClass="entr" presetID="42"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34"/>
                                        </p:tgtEl>
                                        <p:attrNameLst>
                                          <p:attrName>style.visibility</p:attrName>
                                        </p:attrNameLst>
                                      </p:cBhvr>
                                      <p:to>
                                        <p:strVal val="visible"/>
                                      </p:to>
                                    </p:set>
                                    <p:animEffect filter="fade" transition="in">
                                      <p:cBhvr>
                                        <p:cTn dur="1000" id="30"/>
                                        <p:tgtEl>
                                          <p:spTgt spid="34"/>
                                        </p:tgtEl>
                                      </p:cBhvr>
                                    </p:animEffect>
                                    <p:anim calcmode="lin" valueType="num">
                                      <p:cBhvr>
                                        <p:cTn dur="1000" fill="hold" id="31"/>
                                        <p:tgtEl>
                                          <p:spTgt spid="34"/>
                                        </p:tgtEl>
                                        <p:attrNameLst>
                                          <p:attrName>ppt_x</p:attrName>
                                        </p:attrNameLst>
                                      </p:cBhvr>
                                      <p:tavLst>
                                        <p:tav tm="0">
                                          <p:val>
                                            <p:strVal val="#ppt_x"/>
                                          </p:val>
                                        </p:tav>
                                        <p:tav tm="100000">
                                          <p:val>
                                            <p:strVal val="#ppt_x"/>
                                          </p:val>
                                        </p:tav>
                                      </p:tavLst>
                                    </p:anim>
                                    <p:anim calcmode="lin" valueType="num">
                                      <p:cBhvr>
                                        <p:cTn dur="1000" fill="hold" id="32"/>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平等即交往者要懂得自尊与相互尊重</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46975" y="1705985"/>
            <a:ext cx="4753146"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平等原则即交往者要懂得自尊与相互尊重，这是正常人际关系建立的基础之一。交往者的自尊体现在不卑不亢，这是首先赢得别人尊重的前提；同时，交往者也应尊重对方，应把自己摆在与对方同样的位置，不以权压人、以强凌弱，不拿架子，不摆资格，相互尊重，平等协商，不伤害和侵犯他人利益。</a:t>
            </a:r>
          </a:p>
        </p:txBody>
      </p:sp>
      <p:sp>
        <p:nvSpPr>
          <p:cNvPr id="34" name="TextBox 33"/>
          <p:cNvSpPr txBox="1"/>
          <p:nvPr/>
        </p:nvSpPr>
        <p:spPr>
          <a:xfrm>
            <a:off x="1846976" y="4476057"/>
            <a:ext cx="4753144"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只有这样的相互尊重才能有深化交往、发展关系的可能。如果不尊重对方，使对方产生厌恶心理，就会失去交往的先决条件。</a:t>
            </a:r>
          </a:p>
        </p:txBody>
      </p:sp>
      <p:pic>
        <p:nvPicPr>
          <p:cNvPr descr="E:\仝德志文件，勿删！\03-参考文档\！PPT图片及版面资源\06-PPT精选插图\03-人物\情侣png.png" id="3074" name="Picture 2"/>
          <p:cNvPicPr>
            <a:picLocks noChangeArrowheads="1" noChangeAspect="1"/>
          </p:cNvPicPr>
          <p:nvPr/>
        </p:nvPicPr>
        <p:blipFill>
          <a:blip r:embed="rId3">
            <a:extLst>
              <a:ext uri="{28A0092B-C50C-407E-A947-70E740481C1C}">
                <a14:useLocalDpi/>
              </a:ext>
            </a:extLst>
          </a:blip>
          <a:stretch>
            <a:fillRect/>
          </a:stretch>
        </p:blipFill>
        <p:spPr bwMode="auto">
          <a:xfrm>
            <a:off x="7680383" y="1556549"/>
            <a:ext cx="3827191" cy="4110620"/>
          </a:xfrm>
          <a:prstGeom prst="rect">
            <a:avLst/>
          </a:prstGeom>
          <a:noFill/>
          <a:extLst>
            <a:ext uri="{909E8E84-426E-40DD-AFC4-6F175D3DCCD1}">
              <a14:hiddenFill>
                <a:solidFill>
                  <a:srgbClr val="FFFFFF"/>
                </a:solidFill>
              </a14:hiddenFill>
            </a:ext>
          </a:extLst>
        </p:spPr>
      </p:pic>
    </p:spTree>
    <p:extLst>
      <p:ext uri="{BB962C8B-B14F-4D97-AF65-F5344CB8AC3E}">
        <p14:creationId val="168252974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平等即交往者要懂得自尊与相互尊重</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46975" y="1705986"/>
            <a:ext cx="4897182"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尊重别人，特别注意要维护别人的尊严和脸面，这非常重要。“人活一张脸，树活一张皮。”每个人都非常看重自己的尊严和脸面，所谓“士可杀、不可辱”，其他东西可以不要，面子不可以不要。</a:t>
            </a:r>
          </a:p>
        </p:txBody>
      </p:sp>
      <p:sp>
        <p:nvSpPr>
          <p:cNvPr id="34" name="TextBox 33"/>
          <p:cNvSpPr txBox="1"/>
          <p:nvPr/>
        </p:nvSpPr>
        <p:spPr>
          <a:xfrm>
            <a:off x="1846976" y="3460135"/>
            <a:ext cx="4897181"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可以说，你每给别人一次面子，就可以增加一个朋友；你每驳一次面子，就可能增加一个敌人。有些时候，给别人留面子，比给他金银珠宝更有用。见到有人适当地往自己的脸上贴金，你大可一笑置之，不必拆穿他的谎言，否则他丢了面子，会恨你一辈子。</a:t>
            </a:r>
          </a:p>
        </p:txBody>
      </p:sp>
      <p:pic>
        <p:nvPicPr>
          <p:cNvPr descr="C:\Documents and Settings\tdz\桌面\t0224d7a07ba9ec470c.jpg" id="4098" name="Picture 2"/>
          <p:cNvPicPr>
            <a:picLocks noChangeArrowheads="1" noChangeAspect="1"/>
          </p:cNvPicPr>
          <p:nvPr/>
        </p:nvPicPr>
        <p:blipFill>
          <a:blip r:embed="rId3">
            <a:extLst>
              <a:ext uri="{28A0092B-C50C-407E-A947-70E740481C1C}">
                <a14:useLocalDpi/>
              </a:ext>
            </a:extLst>
          </a:blip>
          <a:stretch>
            <a:fillRect/>
          </a:stretch>
        </p:blipFill>
        <p:spPr bwMode="auto">
          <a:xfrm>
            <a:off x="7078131" y="1707576"/>
            <a:ext cx="4373267" cy="3644428"/>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06165798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平等即交往者要懂得自尊与相互尊重</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828149" y="1894606"/>
            <a:ext cx="0" cy="4055003"/>
          </a:xfrm>
          <a:prstGeom prst="line">
            <a:avLst/>
          </a:prstGeom>
          <a:noFill/>
          <a:ln algn="ctr" cap="flat" cmpd="sng" w="9525">
            <a:solidFill>
              <a:sysClr lastClr="FFFFFF" val="window"/>
            </a:solidFill>
            <a:prstDash val="solid"/>
          </a:ln>
          <a:effectLst/>
        </p:spPr>
      </p:cxnSp>
      <p:grpSp>
        <p:nvGrpSpPr>
          <p:cNvPr id="29" name="组合 16"/>
          <p:cNvGrpSpPr/>
          <p:nvPr/>
        </p:nvGrpSpPr>
        <p:grpSpPr>
          <a:xfrm>
            <a:off x="5828149" y="1797755"/>
            <a:ext cx="5854808" cy="655722"/>
            <a:chOff x="2619846" y="1942243"/>
            <a:chExt cx="4824631" cy="540216"/>
          </a:xfrm>
        </p:grpSpPr>
        <p:sp>
          <p:nvSpPr>
            <p:cNvPr id="30" name="右箭头 29"/>
            <p:cNvSpPr/>
            <p:nvPr/>
          </p:nvSpPr>
          <p:spPr>
            <a:xfrm>
              <a:off x="2619846" y="1942243"/>
              <a:ext cx="2829946" cy="540216"/>
            </a:xfrm>
            <a:prstGeom prst="rightArrow">
              <a:avLst>
                <a:gd fmla="val 69403" name="adj1"/>
                <a:gd fmla="val 50000" name="adj2"/>
              </a:avLst>
            </a:prstGeom>
            <a:gradFill>
              <a:gsLst>
                <a:gs pos="33000">
                  <a:srgbClr val="6DAA2D">
                    <a:lumMod val="60000"/>
                    <a:lumOff val="40000"/>
                  </a:srgbClr>
                </a:gs>
                <a:gs pos="100000">
                  <a:srgbClr val="6DAA2D"/>
                </a:gs>
              </a:gsLst>
              <a:lin ang="5400000" scaled="0"/>
            </a:gradFill>
            <a:ln algn="ctr" cap="flat" cmpd="sng" w="3175">
              <a:solidFill>
                <a:srgbClr val="6DAA2D">
                  <a:lumMod val="60000"/>
                  <a:lumOff val="40000"/>
                </a:srgbClr>
              </a:solidFill>
              <a:prstDash val="solid"/>
            </a:ln>
            <a:effectLst>
              <a:outerShdw algn="tl" blurRad="50800" dir="2700000" dist="38100" rotWithShape="0">
                <a:prstClr val="black">
                  <a:alpha val="40000"/>
                </a:prstClr>
              </a:outerShdw>
            </a:effectLst>
          </p:spPr>
          <p:txBody>
            <a:bodyPr anchor="ctr" lIns="0" rIns="0"/>
            <a:lstStyle/>
            <a:p>
              <a:pPr algn="ctr" defTabSz="914491">
                <a:lnSpc>
                  <a:spcPct val="120000"/>
                </a:lnSpc>
                <a:spcBef>
                  <a:spcPts val="600"/>
                </a:spcBef>
                <a:spcAft>
                  <a:spcPts val="600"/>
                </a:spcAft>
                <a:defRPr/>
              </a:pPr>
              <a:endParaRPr altLang="en-US" kern="0" lang="zh-CN" sz="2800">
                <a:solidFill>
                  <a:schemeClr val="tx1">
                    <a:lumMod val="65000"/>
                    <a:lumOff val="35000"/>
                  </a:schemeClr>
                </a:solidFill>
                <a:latin charset="0" pitchFamily="34" typeface="Impact"/>
                <a:ea charset="-122" pitchFamily="34" typeface="微软雅黑"/>
              </a:endParaRPr>
            </a:p>
          </p:txBody>
        </p:sp>
        <p:sp>
          <p:nvSpPr>
            <p:cNvPr id="31" name="TextBox 61"/>
            <p:cNvSpPr txBox="1">
              <a:spLocks noChangeArrowheads="1"/>
            </p:cNvSpPr>
            <p:nvPr/>
          </p:nvSpPr>
          <p:spPr bwMode="auto">
            <a:xfrm>
              <a:off x="5580112" y="2058400"/>
              <a:ext cx="1846094" cy="301331"/>
            </a:xfrm>
            <a:prstGeom prst="rect">
              <a:avLst/>
            </a:prstGeom>
            <a:noFill/>
            <a:ln w="9525">
              <a:noFill/>
              <a:miter lim="800000"/>
            </a:ln>
          </p:spPr>
          <p:txBody>
            <a:bodyPr wrap="none">
              <a:spAutoFit/>
            </a:bodyPr>
            <a:lstStyle/>
            <a:p>
              <a:pPr lvl="0">
                <a:defRPr/>
              </a:pPr>
              <a:r>
                <a:rPr altLang="en-US" kern="0" lang="zh-CN">
                  <a:solidFill>
                    <a:schemeClr val="tx1">
                      <a:lumMod val="65000"/>
                      <a:lumOff val="35000"/>
                    </a:schemeClr>
                  </a:solidFill>
                  <a:latin charset="-122" pitchFamily="34" typeface="微软雅黑"/>
                  <a:ea charset="-122" pitchFamily="34" typeface="微软雅黑"/>
                </a:rPr>
                <a:t>尊重上级是一种天职</a:t>
              </a:r>
            </a:p>
          </p:txBody>
        </p:sp>
      </p:grpSp>
      <p:grpSp>
        <p:nvGrpSpPr>
          <p:cNvPr id="32" name="组合 27"/>
          <p:cNvGrpSpPr/>
          <p:nvPr/>
        </p:nvGrpSpPr>
        <p:grpSpPr>
          <a:xfrm>
            <a:off x="5828149" y="2520161"/>
            <a:ext cx="5854808" cy="655723"/>
            <a:chOff x="2619846" y="2537397"/>
            <a:chExt cx="4824631" cy="540217"/>
          </a:xfrm>
        </p:grpSpPr>
        <p:sp>
          <p:nvSpPr>
            <p:cNvPr id="35" name="右箭头 34"/>
            <p:cNvSpPr/>
            <p:nvPr/>
          </p:nvSpPr>
          <p:spPr>
            <a:xfrm>
              <a:off x="2619846" y="2537397"/>
              <a:ext cx="2599677" cy="540217"/>
            </a:xfrm>
            <a:prstGeom prst="rightArrow">
              <a:avLst>
                <a:gd fmla="val 69403" name="adj1"/>
                <a:gd fmla="val 5000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6DAA2D">
                  <a:lumMod val="20000"/>
                  <a:lumOff val="80000"/>
                </a:srgbClr>
              </a:solidFill>
              <a:prstDash val="solid"/>
            </a:ln>
            <a:effectLst>
              <a:outerShdw algn="tl" blurRad="50800" dir="2700000" dist="38100" rotWithShape="0">
                <a:prstClr val="black">
                  <a:alpha val="40000"/>
                </a:prstClr>
              </a:outerShdw>
            </a:effectLst>
          </p:spPr>
          <p:txBody>
            <a:bodyPr anchor="ctr" lIns="0" rIns="0"/>
            <a:lstStyle/>
            <a:p>
              <a:pPr defTabSz="914491" indent="-182581" marL="182581">
                <a:lnSpc>
                  <a:spcPct val="120000"/>
                </a:lnSpc>
                <a:spcBef>
                  <a:spcPts val="600"/>
                </a:spcBef>
                <a:spcAft>
                  <a:spcPts val="600"/>
                </a:spcAft>
                <a:buFont charset="0" pitchFamily="34" typeface="Arial"/>
                <a:buChar char="•"/>
                <a:defRPr/>
              </a:pPr>
              <a:endParaRPr altLang="en-US" kern="0" lang="zh-CN" sz="1400">
                <a:solidFill>
                  <a:schemeClr val="tx1">
                    <a:lumMod val="65000"/>
                    <a:lumOff val="35000"/>
                  </a:schemeClr>
                </a:solidFill>
                <a:latin charset="-122" pitchFamily="34" typeface="微软雅黑"/>
                <a:ea charset="-122" pitchFamily="34" typeface="微软雅黑"/>
              </a:endParaRPr>
            </a:p>
          </p:txBody>
        </p:sp>
        <p:sp>
          <p:nvSpPr>
            <p:cNvPr id="36" name="TextBox 61"/>
            <p:cNvSpPr txBox="1">
              <a:spLocks noChangeArrowheads="1"/>
            </p:cNvSpPr>
            <p:nvPr/>
          </p:nvSpPr>
          <p:spPr bwMode="auto">
            <a:xfrm>
              <a:off x="5580112" y="2653608"/>
              <a:ext cx="1846094" cy="301331"/>
            </a:xfrm>
            <a:prstGeom prst="rect">
              <a:avLst/>
            </a:prstGeom>
            <a:noFill/>
            <a:ln w="9525">
              <a:noFill/>
              <a:miter lim="800000"/>
            </a:ln>
          </p:spPr>
          <p:txBody>
            <a:bodyPr wrap="none">
              <a:spAutoFit/>
            </a:bodyPr>
            <a:lstStyle/>
            <a:p>
              <a:pPr lvl="0">
                <a:defRPr/>
              </a:pPr>
              <a:r>
                <a:rPr altLang="en-US" kern="0" lang="zh-CN">
                  <a:solidFill>
                    <a:schemeClr val="tx1">
                      <a:lumMod val="65000"/>
                      <a:lumOff val="35000"/>
                    </a:schemeClr>
                  </a:solidFill>
                  <a:latin charset="-122" pitchFamily="34" typeface="微软雅黑"/>
                  <a:ea charset="-122" pitchFamily="34" typeface="微软雅黑"/>
                </a:rPr>
                <a:t>尊重下级是一种美德</a:t>
              </a:r>
            </a:p>
          </p:txBody>
        </p:sp>
      </p:grpSp>
      <p:grpSp>
        <p:nvGrpSpPr>
          <p:cNvPr id="37" name="组合 28"/>
          <p:cNvGrpSpPr/>
          <p:nvPr/>
        </p:nvGrpSpPr>
        <p:grpSpPr>
          <a:xfrm>
            <a:off x="5828149" y="3242568"/>
            <a:ext cx="5854808" cy="655722"/>
            <a:chOff x="2619846" y="3132551"/>
            <a:chExt cx="4824631" cy="540216"/>
          </a:xfrm>
        </p:grpSpPr>
        <p:sp>
          <p:nvSpPr>
            <p:cNvPr id="38" name="右箭头 37"/>
            <p:cNvSpPr/>
            <p:nvPr/>
          </p:nvSpPr>
          <p:spPr>
            <a:xfrm>
              <a:off x="2619846" y="3132551"/>
              <a:ext cx="2829946" cy="540216"/>
            </a:xfrm>
            <a:prstGeom prst="rightArrow">
              <a:avLst>
                <a:gd fmla="val 69403" name="adj1"/>
                <a:gd fmla="val 50000" name="adj2"/>
              </a:avLst>
            </a:prstGeom>
            <a:gradFill>
              <a:gsLst>
                <a:gs pos="33000">
                  <a:srgbClr val="6DAA2D">
                    <a:lumMod val="60000"/>
                    <a:lumOff val="40000"/>
                  </a:srgbClr>
                </a:gs>
                <a:gs pos="100000">
                  <a:srgbClr val="6DAA2D"/>
                </a:gs>
              </a:gsLst>
              <a:lin ang="5400000" scaled="0"/>
            </a:gradFill>
            <a:ln algn="ctr" cap="flat" cmpd="sng" w="3175">
              <a:solidFill>
                <a:srgbClr val="6DAA2D">
                  <a:lumMod val="60000"/>
                  <a:lumOff val="40000"/>
                </a:srgbClr>
              </a:solidFill>
              <a:prstDash val="solid"/>
            </a:ln>
            <a:effectLst>
              <a:outerShdw algn="tl" blurRad="50800" dir="2700000" dist="38100" rotWithShape="0">
                <a:prstClr val="black">
                  <a:alpha val="40000"/>
                </a:prstClr>
              </a:outerShdw>
            </a:effectLst>
          </p:spPr>
          <p:txBody>
            <a:bodyPr anchor="ctr" lIns="0" rIns="0"/>
            <a:lstStyle/>
            <a:p>
              <a:pPr algn="ctr" defTabSz="914491">
                <a:lnSpc>
                  <a:spcPct val="120000"/>
                </a:lnSpc>
                <a:spcBef>
                  <a:spcPts val="600"/>
                </a:spcBef>
                <a:spcAft>
                  <a:spcPts val="600"/>
                </a:spcAft>
                <a:defRPr/>
              </a:pPr>
              <a:endParaRPr altLang="en-US" kern="0" lang="zh-CN" sz="2800">
                <a:solidFill>
                  <a:schemeClr val="tx1">
                    <a:lumMod val="65000"/>
                    <a:lumOff val="35000"/>
                  </a:schemeClr>
                </a:solidFill>
                <a:latin charset="0" pitchFamily="34" typeface="Impact"/>
                <a:ea charset="-122" pitchFamily="34" typeface="微软雅黑"/>
              </a:endParaRPr>
            </a:p>
          </p:txBody>
        </p:sp>
        <p:sp>
          <p:nvSpPr>
            <p:cNvPr id="39" name="TextBox 61"/>
            <p:cNvSpPr txBox="1">
              <a:spLocks noChangeArrowheads="1"/>
            </p:cNvSpPr>
            <p:nvPr/>
          </p:nvSpPr>
          <p:spPr bwMode="auto">
            <a:xfrm>
              <a:off x="5580112" y="3248816"/>
              <a:ext cx="1846094" cy="301331"/>
            </a:xfrm>
            <a:prstGeom prst="rect">
              <a:avLst/>
            </a:prstGeom>
            <a:noFill/>
            <a:ln w="9525">
              <a:noFill/>
              <a:miter lim="800000"/>
            </a:ln>
          </p:spPr>
          <p:txBody>
            <a:bodyPr wrap="none">
              <a:spAutoFit/>
            </a:bodyPr>
            <a:lstStyle/>
            <a:p>
              <a:pPr lvl="0">
                <a:defRPr/>
              </a:pPr>
              <a:r>
                <a:rPr altLang="en-US" kern="0" lang="zh-CN">
                  <a:solidFill>
                    <a:schemeClr val="tx1">
                      <a:lumMod val="65000"/>
                      <a:lumOff val="35000"/>
                    </a:schemeClr>
                  </a:solidFill>
                  <a:latin charset="-122" pitchFamily="34" typeface="微软雅黑"/>
                  <a:ea charset="-122" pitchFamily="34" typeface="微软雅黑"/>
                </a:rPr>
                <a:t>尊重客户是一种常识</a:t>
              </a:r>
            </a:p>
          </p:txBody>
        </p:sp>
      </p:grpSp>
      <p:grpSp>
        <p:nvGrpSpPr>
          <p:cNvPr id="40" name="组合 29"/>
          <p:cNvGrpSpPr/>
          <p:nvPr/>
        </p:nvGrpSpPr>
        <p:grpSpPr>
          <a:xfrm>
            <a:off x="5828149" y="3964973"/>
            <a:ext cx="5854808" cy="655723"/>
            <a:chOff x="2619846" y="3727705"/>
            <a:chExt cx="4824631" cy="540217"/>
          </a:xfrm>
        </p:grpSpPr>
        <p:sp>
          <p:nvSpPr>
            <p:cNvPr id="41" name="右箭头 40"/>
            <p:cNvSpPr/>
            <p:nvPr/>
          </p:nvSpPr>
          <p:spPr>
            <a:xfrm>
              <a:off x="2619846" y="3727705"/>
              <a:ext cx="2599677" cy="540217"/>
            </a:xfrm>
            <a:prstGeom prst="rightArrow">
              <a:avLst>
                <a:gd fmla="val 69403" name="adj1"/>
                <a:gd fmla="val 50000" name="adj2"/>
              </a:avLst>
            </a:prstGeom>
            <a:gradFill>
              <a:gsLst>
                <a:gs pos="33000">
                  <a:srgbClr val="6DAA2D">
                    <a:lumMod val="20000"/>
                    <a:lumOff val="80000"/>
                  </a:srgbClr>
                </a:gs>
                <a:gs pos="100000">
                  <a:srgbClr val="6DAA2D">
                    <a:lumMod val="60000"/>
                    <a:lumOff val="40000"/>
                  </a:srgbClr>
                </a:gs>
              </a:gsLst>
              <a:lin ang="5400000" scaled="0"/>
            </a:gradFill>
            <a:ln algn="ctr" cap="flat" cmpd="sng" w="3175">
              <a:solidFill>
                <a:srgbClr val="6DAA2D">
                  <a:lumMod val="20000"/>
                  <a:lumOff val="80000"/>
                </a:srgbClr>
              </a:solidFill>
              <a:prstDash val="solid"/>
            </a:ln>
            <a:effectLst>
              <a:outerShdw algn="tl" blurRad="50800" dir="2700000" dist="38100" rotWithShape="0">
                <a:prstClr val="black">
                  <a:alpha val="40000"/>
                </a:prstClr>
              </a:outerShdw>
            </a:effectLst>
          </p:spPr>
          <p:txBody>
            <a:bodyPr anchor="ctr" lIns="0" rIns="0"/>
            <a:lstStyle/>
            <a:p>
              <a:pPr defTabSz="914491" indent="-182581" marL="182581">
                <a:lnSpc>
                  <a:spcPct val="120000"/>
                </a:lnSpc>
                <a:spcBef>
                  <a:spcPts val="600"/>
                </a:spcBef>
                <a:spcAft>
                  <a:spcPts val="600"/>
                </a:spcAft>
                <a:buFont charset="0" pitchFamily="34" typeface="Arial"/>
                <a:buChar char="•"/>
                <a:defRPr/>
              </a:pPr>
              <a:endParaRPr altLang="en-US" kern="0" lang="zh-CN" sz="1400">
                <a:solidFill>
                  <a:schemeClr val="tx1">
                    <a:lumMod val="65000"/>
                    <a:lumOff val="35000"/>
                  </a:schemeClr>
                </a:solidFill>
                <a:latin charset="-122" pitchFamily="34" typeface="微软雅黑"/>
                <a:ea charset="-122" pitchFamily="34" typeface="微软雅黑"/>
              </a:endParaRPr>
            </a:p>
          </p:txBody>
        </p:sp>
        <p:sp>
          <p:nvSpPr>
            <p:cNvPr id="42" name="TextBox 61"/>
            <p:cNvSpPr txBox="1">
              <a:spLocks noChangeArrowheads="1"/>
            </p:cNvSpPr>
            <p:nvPr/>
          </p:nvSpPr>
          <p:spPr bwMode="auto">
            <a:xfrm>
              <a:off x="5580112" y="3844024"/>
              <a:ext cx="1846094" cy="301331"/>
            </a:xfrm>
            <a:prstGeom prst="rect">
              <a:avLst/>
            </a:prstGeom>
            <a:noFill/>
            <a:ln w="9525">
              <a:noFill/>
              <a:miter lim="800000"/>
            </a:ln>
          </p:spPr>
          <p:txBody>
            <a:bodyPr wrap="none">
              <a:spAutoFit/>
            </a:bodyPr>
            <a:lstStyle/>
            <a:p>
              <a:pPr lvl="0">
                <a:defRPr/>
              </a:pPr>
              <a:r>
                <a:rPr altLang="en-US" kern="0" lang="zh-CN">
                  <a:solidFill>
                    <a:schemeClr val="tx1">
                      <a:lumMod val="65000"/>
                      <a:lumOff val="35000"/>
                    </a:schemeClr>
                  </a:solidFill>
                  <a:latin charset="-122" pitchFamily="34" typeface="微软雅黑"/>
                  <a:ea charset="-122" pitchFamily="34" typeface="微软雅黑"/>
                </a:rPr>
                <a:t>尊重同事是一种本分</a:t>
              </a:r>
            </a:p>
          </p:txBody>
        </p:sp>
      </p:grpSp>
      <p:grpSp>
        <p:nvGrpSpPr>
          <p:cNvPr id="43" name="组合 30"/>
          <p:cNvGrpSpPr/>
          <p:nvPr/>
        </p:nvGrpSpPr>
        <p:grpSpPr>
          <a:xfrm>
            <a:off x="5828149" y="4687382"/>
            <a:ext cx="6085670" cy="655722"/>
            <a:chOff x="2619846" y="4322859"/>
            <a:chExt cx="5014872" cy="540216"/>
          </a:xfrm>
        </p:grpSpPr>
        <p:sp>
          <p:nvSpPr>
            <p:cNvPr id="44" name="右箭头 43"/>
            <p:cNvSpPr/>
            <p:nvPr/>
          </p:nvSpPr>
          <p:spPr>
            <a:xfrm>
              <a:off x="2619846" y="4322859"/>
              <a:ext cx="2829946" cy="540216"/>
            </a:xfrm>
            <a:prstGeom prst="rightArrow">
              <a:avLst>
                <a:gd fmla="val 69403" name="adj1"/>
                <a:gd fmla="val 50000" name="adj2"/>
              </a:avLst>
            </a:prstGeom>
            <a:gradFill>
              <a:gsLst>
                <a:gs pos="33000">
                  <a:srgbClr val="6DAA2D">
                    <a:lumMod val="60000"/>
                    <a:lumOff val="40000"/>
                  </a:srgbClr>
                </a:gs>
                <a:gs pos="100000">
                  <a:srgbClr val="6DAA2D"/>
                </a:gs>
              </a:gsLst>
              <a:lin ang="5400000" scaled="0"/>
            </a:gradFill>
            <a:ln algn="ctr" cap="flat" cmpd="sng" w="3175">
              <a:solidFill>
                <a:srgbClr val="6DAA2D">
                  <a:lumMod val="60000"/>
                  <a:lumOff val="40000"/>
                </a:srgbClr>
              </a:solidFill>
              <a:prstDash val="solid"/>
            </a:ln>
            <a:effectLst>
              <a:outerShdw algn="tl" blurRad="50800" dir="2700000" dist="38100" rotWithShape="0">
                <a:prstClr val="black">
                  <a:alpha val="40000"/>
                </a:prstClr>
              </a:outerShdw>
            </a:effectLst>
          </p:spPr>
          <p:txBody>
            <a:bodyPr anchor="ctr" lIns="0" rIns="0"/>
            <a:lstStyle/>
            <a:p>
              <a:pPr algn="ctr" defTabSz="914491">
                <a:lnSpc>
                  <a:spcPct val="120000"/>
                </a:lnSpc>
                <a:spcBef>
                  <a:spcPts val="600"/>
                </a:spcBef>
                <a:spcAft>
                  <a:spcPts val="600"/>
                </a:spcAft>
                <a:defRPr/>
              </a:pPr>
              <a:endParaRPr altLang="en-US" kern="0" lang="zh-CN" sz="2800">
                <a:solidFill>
                  <a:schemeClr val="tx1">
                    <a:lumMod val="65000"/>
                    <a:lumOff val="35000"/>
                  </a:schemeClr>
                </a:solidFill>
                <a:latin charset="0" pitchFamily="34" typeface="Impact"/>
                <a:ea charset="-122" pitchFamily="34" typeface="微软雅黑"/>
              </a:endParaRPr>
            </a:p>
          </p:txBody>
        </p:sp>
        <p:sp>
          <p:nvSpPr>
            <p:cNvPr id="45" name="TextBox 61"/>
            <p:cNvSpPr txBox="1">
              <a:spLocks noChangeArrowheads="1"/>
            </p:cNvSpPr>
            <p:nvPr/>
          </p:nvSpPr>
          <p:spPr bwMode="auto">
            <a:xfrm>
              <a:off x="5580113" y="4439232"/>
              <a:ext cx="2034471" cy="301331"/>
            </a:xfrm>
            <a:prstGeom prst="rect">
              <a:avLst/>
            </a:prstGeom>
            <a:noFill/>
            <a:ln w="9525">
              <a:noFill/>
              <a:miter lim="800000"/>
            </a:ln>
          </p:spPr>
          <p:txBody>
            <a:bodyPr wrap="none">
              <a:spAutoFit/>
            </a:bodyPr>
            <a:lstStyle/>
            <a:p>
              <a:pPr lvl="0">
                <a:defRPr/>
              </a:pPr>
              <a:r>
                <a:rPr altLang="en-US" kern="0" lang="zh-CN">
                  <a:solidFill>
                    <a:schemeClr val="tx1">
                      <a:lumMod val="65000"/>
                      <a:lumOff val="35000"/>
                    </a:schemeClr>
                  </a:solidFill>
                  <a:latin charset="-122" pitchFamily="34" typeface="微软雅黑"/>
                  <a:ea charset="-122" pitchFamily="34" typeface="微软雅黑"/>
                </a:rPr>
                <a:t>尊重所有人是一种教养</a:t>
              </a:r>
            </a:p>
          </p:txBody>
        </p:sp>
      </p:grpSp>
      <p:sp>
        <p:nvSpPr>
          <p:cNvPr id="4" name="矩形 3"/>
          <p:cNvSpPr/>
          <p:nvPr/>
        </p:nvSpPr>
        <p:spPr>
          <a:xfrm>
            <a:off x="1847238" y="1675343"/>
            <a:ext cx="1997049" cy="3842161"/>
          </a:xfrm>
          <a:prstGeom prst="rect">
            <a:avLst/>
          </a:prstGeom>
        </p:spPr>
        <p:txBody>
          <a:bodyPr vert="eaVert" wrap="square">
            <a:spAutoFit/>
          </a:bodyPr>
          <a:lstStyle/>
          <a:p>
            <a:pPr indent="457246">
              <a:lnSpc>
                <a:spcPct val="124000"/>
              </a:lnSpc>
            </a:pPr>
            <a:r>
              <a:rPr altLang="en-US" b="1" lang="zh-CN" sz="3200">
                <a:solidFill>
                  <a:srgbClr val="7BC143"/>
                </a:solidFill>
                <a:latin charset="-122" pitchFamily="34" typeface="微软雅黑"/>
                <a:ea charset="-122" pitchFamily="34" typeface="微软雅黑"/>
              </a:rPr>
              <a:t>尊重他人是一种美德，是一个人内在修养的外在表现。</a:t>
            </a:r>
          </a:p>
        </p:txBody>
      </p:sp>
      <p:pic>
        <p:nvPicPr>
          <p:cNvPr descr="C:\Documents and Settings\tdz\桌面\未标题-1 拷贝.png" id="5122" name="Picture 2"/>
          <p:cNvPicPr>
            <a:picLocks noChangeArrowheads="1" noChangeAspect="1"/>
          </p:cNvPicPr>
          <p:nvPr/>
        </p:nvPicPr>
        <p:blipFill>
          <a:blip r:embed="rId3">
            <a:extLst>
              <a:ext uri="{28A0092B-C50C-407E-A947-70E740481C1C}">
                <a14:useLocalDpi/>
              </a:ext>
            </a:extLst>
          </a:blip>
          <a:stretch>
            <a:fillRect/>
          </a:stretch>
        </p:blipFill>
        <p:spPr bwMode="auto">
          <a:xfrm>
            <a:off x="4151341" y="1893400"/>
            <a:ext cx="3352036" cy="3352036"/>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61030169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5122"/>
                                        </p:tgtEl>
                                        <p:attrNameLst>
                                          <p:attrName>style.visibility</p:attrName>
                                        </p:attrNameLst>
                                      </p:cBhvr>
                                      <p:to>
                                        <p:strVal val="visible"/>
                                      </p:to>
                                    </p:set>
                                    <p:anim calcmode="lin" valueType="num">
                                      <p:cBhvr>
                                        <p:cTn dur="500" fill="hold" id="11"/>
                                        <p:tgtEl>
                                          <p:spTgt spid="5122"/>
                                        </p:tgtEl>
                                        <p:attrNameLst>
                                          <p:attrName>ppt_w</p:attrName>
                                        </p:attrNameLst>
                                      </p:cBhvr>
                                      <p:tavLst>
                                        <p:tav tm="0">
                                          <p:val>
                                            <p:fltVal val="0"/>
                                          </p:val>
                                        </p:tav>
                                        <p:tav tm="100000">
                                          <p:val>
                                            <p:strVal val="#ppt_w"/>
                                          </p:val>
                                        </p:tav>
                                      </p:tavLst>
                                    </p:anim>
                                    <p:anim calcmode="lin" valueType="num">
                                      <p:cBhvr>
                                        <p:cTn dur="500" fill="hold" id="12"/>
                                        <p:tgtEl>
                                          <p:spTgt spid="5122"/>
                                        </p:tgtEl>
                                        <p:attrNameLst>
                                          <p:attrName>ppt_h</p:attrName>
                                        </p:attrNameLst>
                                      </p:cBhvr>
                                      <p:tavLst>
                                        <p:tav tm="0">
                                          <p:val>
                                            <p:fltVal val="0"/>
                                          </p:val>
                                        </p:tav>
                                        <p:tav tm="100000">
                                          <p:val>
                                            <p:strVal val="#ppt_h"/>
                                          </p:val>
                                        </p:tav>
                                      </p:tavLst>
                                    </p:anim>
                                    <p:animEffect filter="fade" transition="in">
                                      <p:cBhvr>
                                        <p:cTn dur="500" id="13"/>
                                        <p:tgtEl>
                                          <p:spTgt spid="5122"/>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9"/>
                                        </p:tgtEl>
                                        <p:attrNameLst>
                                          <p:attrName>style.visibility</p:attrName>
                                        </p:attrNameLst>
                                      </p:cBhvr>
                                      <p:to>
                                        <p:strVal val="visible"/>
                                      </p:to>
                                    </p:set>
                                    <p:animEffect filter="wipe(left)" transition="in">
                                      <p:cBhvr>
                                        <p:cTn dur="500" id="17"/>
                                        <p:tgtEl>
                                          <p:spTgt spid="29"/>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32"/>
                                        </p:tgtEl>
                                        <p:attrNameLst>
                                          <p:attrName>style.visibility</p:attrName>
                                        </p:attrNameLst>
                                      </p:cBhvr>
                                      <p:to>
                                        <p:strVal val="visible"/>
                                      </p:to>
                                    </p:set>
                                    <p:animEffect filter="wipe(left)" transition="in">
                                      <p:cBhvr>
                                        <p:cTn dur="500" id="21"/>
                                        <p:tgtEl>
                                          <p:spTgt spid="32"/>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500" id="29"/>
                                        <p:tgtEl>
                                          <p:spTgt spid="40"/>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43"/>
                                        </p:tgtEl>
                                        <p:attrNameLst>
                                          <p:attrName>style.visibility</p:attrName>
                                        </p:attrNameLst>
                                      </p:cBhvr>
                                      <p:to>
                                        <p:strVal val="visible"/>
                                      </p:to>
                                    </p:set>
                                    <p:animEffect filter="wipe(left)" transition="in">
                                      <p:cBhvr>
                                        <p:cTn dur="500" id="3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表现出优越感，这也有违平等原则</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74958" y="1340496"/>
            <a:ext cx="4441189"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在人际交往中，平等待人非常重要，但往往人们还会忽略一点，在与人交往中，常常会不自觉地表现出自己的优越感，这也是有违平等原则的。</a:t>
            </a:r>
          </a:p>
        </p:txBody>
      </p:sp>
      <p:sp>
        <p:nvSpPr>
          <p:cNvPr id="34" name="TextBox 33"/>
          <p:cNvSpPr txBox="1"/>
          <p:nvPr/>
        </p:nvSpPr>
        <p:spPr>
          <a:xfrm>
            <a:off x="6888191" y="1340496"/>
            <a:ext cx="465724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正如《法言•修身》所言：“上交不谄，下交不骄。”遇到显贵的人，不会因此奉承巴结；遇到寒微的人，不会因此傲慢自大，这正是平等之交的可贵之处。</a:t>
            </a:r>
          </a:p>
        </p:txBody>
      </p:sp>
      <p:pic>
        <p:nvPicPr>
          <p:cNvPr descr="C:\Documents and Settings\tdz\桌面\未标题-1 拷贝.jpg" id="6151" name="Picture 7"/>
          <p:cNvPicPr>
            <a:picLocks noChangeArrowheads="1" noChangeAspect="1"/>
          </p:cNvPicPr>
          <p:nvPr/>
        </p:nvPicPr>
        <p:blipFill>
          <a:blip r:embed="rId3">
            <a:extLst>
              <a:ext uri="{28A0092B-C50C-407E-A947-70E740481C1C}">
                <a14:useLocalDpi/>
              </a:ext>
            </a:extLst>
          </a:blip>
          <a:stretch>
            <a:fillRect/>
          </a:stretch>
        </p:blipFill>
        <p:spPr bwMode="auto">
          <a:xfrm>
            <a:off x="1814451" y="2814876"/>
            <a:ext cx="9754870" cy="3134133"/>
          </a:xfrm>
          <a:prstGeom prst="rect">
            <a:avLst/>
          </a:prstGeom>
          <a:noFill/>
          <a:extLst>
            <a:ext uri="{909E8E84-426E-40DD-AFC4-6F175D3DCCD1}">
              <a14:hiddenFill>
                <a:solidFill>
                  <a:srgbClr val="FFFFFF"/>
                </a:solidFill>
              </a14:hiddenFill>
            </a:ext>
          </a:extLst>
        </p:spPr>
      </p:pic>
      <p:cxnSp>
        <p:nvCxnSpPr>
          <p:cNvPr id="6" name="直接连接符 5"/>
          <p:cNvCxnSpPr/>
          <p:nvPr/>
        </p:nvCxnSpPr>
        <p:spPr>
          <a:xfrm flipH="1">
            <a:off x="6271103" y="1412514"/>
            <a:ext cx="0" cy="1276859"/>
          </a:xfrm>
          <a:prstGeom prst="line">
            <a:avLst/>
          </a:prstGeom>
          <a:ln>
            <a:solidFill>
              <a:srgbClr val="7BC143"/>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703207" y="1412514"/>
            <a:ext cx="0" cy="1276859"/>
          </a:xfrm>
          <a:prstGeom prst="line">
            <a:avLst/>
          </a:prstGeom>
          <a:ln>
            <a:solidFill>
              <a:srgbClr val="7BC143"/>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01037168"/>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id="29" nodeType="afterEffect" presetClass="entr" presetID="10" presetSubtype="0">
                                  <p:stCondLst>
                                    <p:cond delay="0"/>
                                  </p:stCondLst>
                                  <p:childTnLst>
                                    <p:set>
                                      <p:cBhvr>
                                        <p:cTn dur="1" fill="hold" id="30">
                                          <p:stCondLst>
                                            <p:cond delay="0"/>
                                          </p:stCondLst>
                                        </p:cTn>
                                        <p:tgtEl>
                                          <p:spTgt spid="6151"/>
                                        </p:tgtEl>
                                        <p:attrNameLst>
                                          <p:attrName>style.visibility</p:attrName>
                                        </p:attrNameLst>
                                      </p:cBhvr>
                                      <p:to>
                                        <p:strVal val="visible"/>
                                      </p:to>
                                    </p:set>
                                    <p:animEffect filter="fade" transition="in">
                                      <p:cBhvr>
                                        <p:cTn dur="1040" id="31"/>
                                        <p:tgtEl>
                                          <p:spTgt spid="6151"/>
                                        </p:tgtEl>
                                      </p:cBhvr>
                                    </p:animEffect>
                                  </p:childTnLst>
                                </p:cTn>
                              </p:par>
                              <p:par>
                                <p:cTn fill="hold" id="32" nodeType="withEffect" presetClass="entr" presetID="22" presetSubtype="4">
                                  <p:stCondLst>
                                    <p:cond delay="0"/>
                                  </p:stCondLst>
                                  <p:childTnLst>
                                    <p:set>
                                      <p:cBhvr>
                                        <p:cTn dur="1" fill="hold" id="33">
                                          <p:stCondLst>
                                            <p:cond delay="0"/>
                                          </p:stCondLst>
                                        </p:cTn>
                                        <p:tgtEl>
                                          <p:spTgt spid="26"/>
                                        </p:tgtEl>
                                        <p:attrNameLst>
                                          <p:attrName>style.visibility</p:attrName>
                                        </p:attrNameLst>
                                      </p:cBhvr>
                                      <p:to>
                                        <p:strVal val="visible"/>
                                      </p:to>
                                    </p:set>
                                    <p:animEffect filter="wipe(down)" transition="in">
                                      <p:cBhvr>
                                        <p:cTn dur="500" id="34"/>
                                        <p:tgtEl>
                                          <p:spTgt spid="26"/>
                                        </p:tgtEl>
                                      </p:cBhvr>
                                    </p:animEffect>
                                  </p:childTnLst>
                                </p:cTn>
                              </p:par>
                              <p:par>
                                <p:cTn fill="hold" id="35" nodeType="withEffect" presetClass="entr" presetID="22" presetSubtype="4">
                                  <p:stCondLst>
                                    <p:cond delay="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500" id="37"/>
                                        <p:tgtEl>
                                          <p:spTgt spid="6"/>
                                        </p:tgtEl>
                                      </p:cBhvr>
                                    </p:animEffect>
                                  </p:childTnLst>
                                </p:cTn>
                              </p:par>
                            </p:childTnLst>
                          </p:cTn>
                        </p:par>
                        <p:par>
                          <p:cTn fill="hold" id="38" nodeType="afterGroup">
                            <p:stCondLst>
                              <p:cond delay="2410"/>
                            </p:stCondLst>
                            <p:childTnLst>
                              <p:par>
                                <p:cTn fill="hold" grpId="0" id="39" nodeType="afterEffect" presetClass="entr" presetID="42" presetSubtype="0">
                                  <p:stCondLst>
                                    <p:cond delay="0"/>
                                  </p:stCondLst>
                                  <p:childTnLst>
                                    <p:set>
                                      <p:cBhvr>
                                        <p:cTn dur="1" fill="hold" id="40">
                                          <p:stCondLst>
                                            <p:cond delay="0"/>
                                          </p:stCondLst>
                                        </p:cTn>
                                        <p:tgtEl>
                                          <p:spTgt spid="33"/>
                                        </p:tgtEl>
                                        <p:attrNameLst>
                                          <p:attrName>style.visibility</p:attrName>
                                        </p:attrNameLst>
                                      </p:cBhvr>
                                      <p:to>
                                        <p:strVal val="visible"/>
                                      </p:to>
                                    </p:set>
                                    <p:animEffect filter="fade" transition="in">
                                      <p:cBhvr>
                                        <p:cTn dur="1000" id="41"/>
                                        <p:tgtEl>
                                          <p:spTgt spid="33"/>
                                        </p:tgtEl>
                                      </p:cBhvr>
                                    </p:animEffect>
                                    <p:anim calcmode="lin" valueType="num">
                                      <p:cBhvr>
                                        <p:cTn dur="1000" fill="hold" id="42"/>
                                        <p:tgtEl>
                                          <p:spTgt spid="33"/>
                                        </p:tgtEl>
                                        <p:attrNameLst>
                                          <p:attrName>ppt_x</p:attrName>
                                        </p:attrNameLst>
                                      </p:cBhvr>
                                      <p:tavLst>
                                        <p:tav tm="0">
                                          <p:val>
                                            <p:strVal val="#ppt_x"/>
                                          </p:val>
                                        </p:tav>
                                        <p:tav tm="100000">
                                          <p:val>
                                            <p:strVal val="#ppt_x"/>
                                          </p:val>
                                        </p:tav>
                                      </p:tavLst>
                                    </p:anim>
                                    <p:anim calcmode="lin" valueType="num">
                                      <p:cBhvr>
                                        <p:cTn dur="1000" fill="hold" id="43"/>
                                        <p:tgtEl>
                                          <p:spTgt spid="33"/>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34"/>
                                        </p:tgtEl>
                                        <p:attrNameLst>
                                          <p:attrName>style.visibility</p:attrName>
                                        </p:attrNameLst>
                                      </p:cBhvr>
                                      <p:to>
                                        <p:strVal val="visible"/>
                                      </p:to>
                                    </p:set>
                                    <p:animEffect filter="fade" transition="in">
                                      <p:cBhvr>
                                        <p:cTn dur="1000" id="46"/>
                                        <p:tgtEl>
                                          <p:spTgt spid="34"/>
                                        </p:tgtEl>
                                      </p:cBhvr>
                                    </p:animEffect>
                                    <p:anim calcmode="lin" valueType="num">
                                      <p:cBhvr>
                                        <p:cTn dur="1000" fill="hold" id="47"/>
                                        <p:tgtEl>
                                          <p:spTgt spid="34"/>
                                        </p:tgtEl>
                                        <p:attrNameLst>
                                          <p:attrName>ppt_x</p:attrName>
                                        </p:attrNameLst>
                                      </p:cBhvr>
                                      <p:tavLst>
                                        <p:tav tm="0">
                                          <p:val>
                                            <p:strVal val="#ppt_x"/>
                                          </p:val>
                                        </p:tav>
                                        <p:tav tm="100000">
                                          <p:val>
                                            <p:strVal val="#ppt_x"/>
                                          </p:val>
                                        </p:tav>
                                      </p:tavLst>
                                    </p:anim>
                                    <p:anim calcmode="lin" valueType="num">
                                      <p:cBhvr>
                                        <p:cTn dur="1000" fill="hold" id="48"/>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3"/>
      <p:bldP grpId="0" spid="3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表现出优越感，这也有违平等原则</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pic>
        <p:nvPicPr>
          <p:cNvPr descr="C:\Documents and Settings\tdz\桌面\精选38（www.rapidbbs.cn） (19).jpg" id="10" name="Picture 3"/>
          <p:cNvPicPr>
            <a:picLocks noChangeArrowheads="1" noChangeAspect="1"/>
          </p:cNvPicPr>
          <p:nvPr/>
        </p:nvPicPr>
        <p:blipFill>
          <a:blip r:embed="rId3">
            <a:extLst>
              <a:ext uri="{28A0092B-C50C-407E-A947-70E740481C1C}">
                <a14:useLocalDpi/>
              </a:ext>
            </a:extLst>
          </a:blip>
          <a:stretch>
            <a:fillRect/>
          </a:stretch>
        </p:blipFill>
        <p:spPr bwMode="auto">
          <a:xfrm>
            <a:off x="6214559" y="1961353"/>
            <a:ext cx="5977442" cy="3352486"/>
          </a:xfrm>
          <a:prstGeom prst="rect">
            <a:avLst/>
          </a:prstGeom>
          <a:noFill/>
          <a:extLst>
            <a:ext uri="{909E8E84-426E-40DD-AFC4-6F175D3DCCD1}">
              <a14:hiddenFill>
                <a:solidFill>
                  <a:srgbClr val="FFFFFF"/>
                </a:solidFill>
              </a14:hiddenFill>
            </a:ext>
          </a:extLst>
        </p:spPr>
      </p:pic>
      <p:sp>
        <p:nvSpPr>
          <p:cNvPr id="12" name="矩形 11"/>
          <p:cNvSpPr/>
          <p:nvPr/>
        </p:nvSpPr>
        <p:spPr>
          <a:xfrm>
            <a:off x="1846974" y="1512174"/>
            <a:ext cx="4367584"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
        <p:nvSpPr>
          <p:cNvPr id="16" name="TextBox 15"/>
          <p:cNvSpPr txBox="1"/>
          <p:nvPr/>
        </p:nvSpPr>
        <p:spPr>
          <a:xfrm>
            <a:off x="1991009" y="1628566"/>
            <a:ext cx="410499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一个心理学教授到疯人院参观，了解疯子的生活状态。一天下来，觉得这些人疯疯癫癫，行事出人意料，可算大开眼界。想不到准备返回时，发现自己的一个车胎被卸掉了。</a:t>
            </a:r>
          </a:p>
        </p:txBody>
      </p:sp>
      <p:sp>
        <p:nvSpPr>
          <p:cNvPr id="17" name="TextBox 16"/>
          <p:cNvSpPr txBox="1"/>
          <p:nvPr/>
        </p:nvSpPr>
        <p:spPr>
          <a:xfrm>
            <a:off x="1991010" y="3437418"/>
            <a:ext cx="4104990"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“一定是哪个疯子干的！”教授愤愤地想，并动手拿备胎准备装上。但事情严重了，车胎没了，螺丝也没了。没有螺丝有备胎也装不上去啊！</a:t>
            </a:r>
          </a:p>
        </p:txBody>
      </p:sp>
      <p:pic>
        <p:nvPicPr>
          <p:cNvPr descr="E:\仝德志文件，勿删！\03-参考文档\！PPT图片及版面资源\06-PPT精选插图\12-标签\绿色燕尾02.png" id="4" name="Picture 3"/>
          <p:cNvPicPr>
            <a:picLocks noChangeArrowheads="1" noChangeAspect="1"/>
          </p:cNvPicPr>
          <p:nvPr/>
        </p:nvPicPr>
        <p:blipFill>
          <a:blip r:embed="rId4">
            <a:extLst>
              <a:ext uri="{28A0092B-C50C-407E-A947-70E740481C1C}">
                <a14:useLocalDpi/>
              </a:ext>
            </a:extLst>
          </a:blip>
          <a:stretch>
            <a:fillRect/>
          </a:stretch>
        </p:blipFill>
        <p:spPr bwMode="auto">
          <a:xfrm>
            <a:off x="1435662" y="4917201"/>
            <a:ext cx="2319639" cy="589040"/>
          </a:xfrm>
          <a:prstGeom prst="rect">
            <a:avLst/>
          </a:prstGeom>
          <a:noFill/>
          <a:extLst>
            <a:ext uri="{909E8E84-426E-40DD-AFC4-6F175D3DCCD1}">
              <a14:hiddenFill>
                <a:solidFill>
                  <a:srgbClr val="FFFFFF"/>
                </a:solidFill>
              </a14:hiddenFill>
            </a:ext>
          </a:extLst>
        </p:spPr>
      </p:pic>
      <p:sp>
        <p:nvSpPr>
          <p:cNvPr id="6" name="TextBox 5"/>
          <p:cNvSpPr txBox="1"/>
          <p:nvPr/>
        </p:nvSpPr>
        <p:spPr>
          <a:xfrm>
            <a:off x="1720359" y="4968665"/>
            <a:ext cx="17830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听故事，学道理</a:t>
            </a:r>
          </a:p>
        </p:txBody>
      </p:sp>
    </p:spTree>
    <p:extLst>
      <p:ext uri="{BB962C8B-B14F-4D97-AF65-F5344CB8AC3E}">
        <p14:creationId val="87976818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1000" id="11"/>
                                        <p:tgtEl>
                                          <p:spTgt spid="16"/>
                                        </p:tgtEl>
                                      </p:cBhvr>
                                    </p:animEffect>
                                    <p:anim calcmode="lin" valueType="num">
                                      <p:cBhvr>
                                        <p:cTn dur="1000" fill="hold" id="12"/>
                                        <p:tgtEl>
                                          <p:spTgt spid="16"/>
                                        </p:tgtEl>
                                        <p:attrNameLst>
                                          <p:attrName>ppt_x</p:attrName>
                                        </p:attrNameLst>
                                      </p:cBhvr>
                                      <p:tavLst>
                                        <p:tav tm="0">
                                          <p:val>
                                            <p:strVal val="#ppt_x"/>
                                          </p:val>
                                        </p:tav>
                                        <p:tav tm="100000">
                                          <p:val>
                                            <p:strVal val="#ppt_x"/>
                                          </p:val>
                                        </p:tav>
                                      </p:tavLst>
                                    </p:anim>
                                    <p:anim calcmode="lin" valueType="num">
                                      <p:cBhvr>
                                        <p:cTn dur="1000" fill="hold" id="13"/>
                                        <p:tgtEl>
                                          <p:spTgt spid="16"/>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1000" id="16"/>
                                        <p:tgtEl>
                                          <p:spTgt spid="17"/>
                                        </p:tgtEl>
                                      </p:cBhvr>
                                    </p:animEffect>
                                    <p:anim calcmode="lin" valueType="num">
                                      <p:cBhvr>
                                        <p:cTn dur="1000" fill="hold" id="17"/>
                                        <p:tgtEl>
                                          <p:spTgt spid="17"/>
                                        </p:tgtEl>
                                        <p:attrNameLst>
                                          <p:attrName>ppt_x</p:attrName>
                                        </p:attrNameLst>
                                      </p:cBhvr>
                                      <p:tavLst>
                                        <p:tav tm="0">
                                          <p:val>
                                            <p:strVal val="#ppt_x"/>
                                          </p:val>
                                        </p:tav>
                                        <p:tav tm="100000">
                                          <p:val>
                                            <p:strVal val="#ppt_x"/>
                                          </p:val>
                                        </p:tav>
                                      </p:tavLst>
                                    </p:anim>
                                    <p:anim calcmode="lin" valueType="num">
                                      <p:cBhvr>
                                        <p:cTn dur="1000" fill="hold" id="18"/>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20120307094140_806_c.jpg" id="2051" name="Picture 3"/>
          <p:cNvPicPr>
            <a:picLocks noChangeArrowheads="1" noChangeAspect="1"/>
          </p:cNvPicPr>
          <p:nvPr/>
        </p:nvPicPr>
        <p:blipFill>
          <a:blip r:embed="rId2">
            <a:extLst>
              <a:ext uri="{28A0092B-C50C-407E-A947-70E740481C1C}">
                <a14:useLocalDpi/>
              </a:ext>
            </a:extLst>
          </a:blip>
          <a:stretch>
            <a:fillRect/>
          </a:stretch>
        </p:blipFill>
        <p:spPr bwMode="auto">
          <a:xfrm>
            <a:off x="6038050" y="1995953"/>
            <a:ext cx="6153951" cy="3529473"/>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表现出优越感，这也有违平等原则</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46974" y="1512174"/>
            <a:ext cx="4191076"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
        <p:nvSpPr>
          <p:cNvPr id="16" name="TextBox 15"/>
          <p:cNvSpPr txBox="1"/>
          <p:nvPr/>
        </p:nvSpPr>
        <p:spPr>
          <a:xfrm>
            <a:off x="1991010" y="1628566"/>
            <a:ext cx="3888938"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教授一筹莫展。在他着急万分的时候，一个疯子蹦蹦跳跳地过来了。他发现了困境中的教授，停下来问发生了什么事。教授懒得理他，但出于礼貌还是告诉了他。</a:t>
            </a:r>
          </a:p>
        </p:txBody>
      </p:sp>
      <p:sp>
        <p:nvSpPr>
          <p:cNvPr id="17" name="TextBox 16"/>
          <p:cNvSpPr txBox="1"/>
          <p:nvPr/>
        </p:nvSpPr>
        <p:spPr>
          <a:xfrm>
            <a:off x="1991010" y="3100427"/>
            <a:ext cx="3888938" cy="1712976"/>
          </a:xfrm>
          <a:prstGeom prst="rect">
            <a:avLst/>
          </a:prstGeom>
          <a:noFill/>
        </p:spPr>
        <p:txBody>
          <a:bodyPr wrap="square">
            <a:spAutoFit/>
          </a:bodyPr>
          <a:lstStyle/>
          <a:p>
            <a:pPr>
              <a:lnSpc>
                <a:spcPct val="133000"/>
              </a:lnSpc>
              <a:spcBef>
                <a:spcPts val="600"/>
              </a:spcBef>
              <a:spcAft>
                <a:spcPts val="900"/>
              </a:spcAft>
              <a:defRPr/>
            </a:pPr>
            <a:r>
              <a:rPr altLang="en-US" lang="zh-CN" sz="1600">
                <a:solidFill>
                  <a:schemeClr val="tx1">
                    <a:lumMod val="65000"/>
                    <a:lumOff val="35000"/>
                  </a:schemeClr>
                </a:solidFill>
                <a:latin charset="-122" pitchFamily="34" typeface="微软雅黑"/>
                <a:ea charset="-122" pitchFamily="34" typeface="微软雅黑"/>
              </a:rPr>
              <a:t>疯子哈哈大笑说：“我有办法！”他从每个轮胎上面卸下了一个螺丝，这样就拿到三个螺丝将备胎装了上去。教授惊奇感激之余，大为好奇：“请问你是怎么想到这个办法的？”</a:t>
            </a:r>
          </a:p>
        </p:txBody>
      </p:sp>
      <p:pic>
        <p:nvPicPr>
          <p:cNvPr descr="E:\仝德志文件，勿删！\03-参考文档\！PPT图片及版面资源\06-PPT精选插图\12-标签\绿色燕尾02.png" id="4" name="Picture 3"/>
          <p:cNvPicPr>
            <a:picLocks noChangeArrowheads="1" noChangeAspect="1"/>
          </p:cNvPicPr>
          <p:nvPr/>
        </p:nvPicPr>
        <p:blipFill>
          <a:blip r:embed="rId4">
            <a:extLst>
              <a:ext uri="{28A0092B-C50C-407E-A947-70E740481C1C}">
                <a14:useLocalDpi/>
              </a:ext>
            </a:extLst>
          </a:blip>
          <a:stretch>
            <a:fillRect/>
          </a:stretch>
        </p:blipFill>
        <p:spPr bwMode="auto">
          <a:xfrm>
            <a:off x="1435662" y="4917201"/>
            <a:ext cx="2319639" cy="589040"/>
          </a:xfrm>
          <a:prstGeom prst="rect">
            <a:avLst/>
          </a:prstGeom>
          <a:noFill/>
          <a:extLst>
            <a:ext uri="{909E8E84-426E-40DD-AFC4-6F175D3DCCD1}">
              <a14:hiddenFill>
                <a:solidFill>
                  <a:srgbClr val="FFFFFF"/>
                </a:solidFill>
              </a14:hiddenFill>
            </a:ext>
          </a:extLst>
        </p:spPr>
      </p:pic>
      <p:sp>
        <p:nvSpPr>
          <p:cNvPr id="6" name="TextBox 5"/>
          <p:cNvSpPr txBox="1"/>
          <p:nvPr/>
        </p:nvSpPr>
        <p:spPr>
          <a:xfrm>
            <a:off x="1720359" y="4968665"/>
            <a:ext cx="17830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听故事，学道理</a:t>
            </a:r>
          </a:p>
        </p:txBody>
      </p:sp>
      <p:sp>
        <p:nvSpPr>
          <p:cNvPr id="11" name="矩形 10"/>
          <p:cNvSpPr/>
          <p:nvPr/>
        </p:nvSpPr>
        <p:spPr>
          <a:xfrm>
            <a:off x="6095207" y="1458180"/>
            <a:ext cx="6093618" cy="415747"/>
          </a:xfrm>
          <a:prstGeom prst="rect">
            <a:avLst/>
          </a:prstGeom>
        </p:spPr>
        <p:txBody>
          <a:bodyPr>
            <a:spAutoFit/>
          </a:bodyPr>
          <a:lstStyle/>
          <a:p>
            <a:pPr indent="457246">
              <a:lnSpc>
                <a:spcPct val="133000"/>
              </a:lnSpc>
              <a:spcBef>
                <a:spcPts val="600"/>
              </a:spcBef>
              <a:spcAft>
                <a:spcPts val="900"/>
              </a:spcAft>
              <a:defRPr/>
            </a:pPr>
            <a:r>
              <a:rPr altLang="en-US" lang="zh-CN" sz="1600">
                <a:solidFill>
                  <a:schemeClr val="bg1">
                    <a:lumMod val="50000"/>
                  </a:schemeClr>
                </a:solidFill>
                <a:latin charset="-122" pitchFamily="34" typeface="微软雅黑"/>
                <a:ea charset="-122" pitchFamily="34" typeface="微软雅黑"/>
              </a:rPr>
              <a:t>疯子嘻嘻哈哈地笑道：“我是疯子，可我不是呆子啊！”</a:t>
            </a:r>
          </a:p>
        </p:txBody>
      </p:sp>
      <p:sp>
        <p:nvSpPr>
          <p:cNvPr id="18" name="TextBox 17"/>
          <p:cNvSpPr txBox="1"/>
          <p:nvPr/>
        </p:nvSpPr>
        <p:spPr>
          <a:xfrm>
            <a:off x="6096000" y="5255859"/>
            <a:ext cx="3088362" cy="251460"/>
          </a:xfrm>
          <a:prstGeom prst="rect">
            <a:avLst/>
          </a:prstGeom>
          <a:noFill/>
        </p:spPr>
        <p:txBody>
          <a:bodyPr wrap="square">
            <a:spAutoFit/>
          </a:bodyPr>
          <a:lstStyle/>
          <a:p>
            <a:pPr>
              <a:defRPr/>
            </a:pPr>
            <a:r>
              <a:rPr altLang="en-US" lang="zh-CN" sz="1050">
                <a:solidFill>
                  <a:schemeClr val="bg1"/>
                </a:solidFill>
                <a:latin charset="-122" pitchFamily="34" typeface="微软雅黑"/>
                <a:ea charset="-122" pitchFamily="34" typeface="微软雅黑"/>
              </a:rPr>
              <a:t>图片来自网络，与本主题无关，特此说明！</a:t>
            </a:r>
          </a:p>
        </p:txBody>
      </p:sp>
    </p:spTree>
    <p:extLst>
      <p:ext uri="{BB962C8B-B14F-4D97-AF65-F5344CB8AC3E}">
        <p14:creationId val="324015602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2" presetSubtype="0">
                                  <p:stCondLst>
                                    <p:cond delay="0"/>
                                  </p:stCondLst>
                                  <p:iterate type="wd">
                                    <p:tmPct val="10000"/>
                                  </p:iterate>
                                  <p:childTnLst>
                                    <p:set>
                                      <p:cBhvr>
                                        <p:cTn dur="1" fill="hold" id="17">
                                          <p:stCondLst>
                                            <p:cond delay="0"/>
                                          </p:stCondLst>
                                        </p:cTn>
                                        <p:tgtEl>
                                          <p:spTgt spid="11"/>
                                        </p:tgtEl>
                                        <p:attrNameLst>
                                          <p:attrName>style.visibility</p:attrName>
                                        </p:attrNameLst>
                                      </p:cBhvr>
                                      <p:to>
                                        <p:strVal val="visible"/>
                                      </p:to>
                                    </p:set>
                                    <p:animScale>
                                      <p:cBhvr>
                                        <p:cTn decel="50000" dur="500" fill="hold" id="18">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9">
                                          <p:stCondLst>
                                            <p:cond delay="0"/>
                                          </p:stCondLst>
                                        </p:cTn>
                                        <p:tgtEl>
                                          <p:spTgt spid="11"/>
                                        </p:tgtEl>
                                        <p:attrNameLst>
                                          <p:attrName>ppt_x</p:attrName>
                                          <p:attrName>ppt_y</p:attrName>
                                        </p:attrNameLst>
                                      </p:cBhvr>
                                    </p:animMotion>
                                    <p:animEffect filter="fade" transition="in">
                                      <p:cBhvr>
                                        <p:cTn dur="500" id="2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2531170_130620586000_2.jpg" id="2055" name="Picture 7"/>
          <p:cNvPicPr>
            <a:picLocks noChangeArrowheads="1" noChangeAspect="1"/>
          </p:cNvPicPr>
          <p:nvPr/>
        </p:nvPicPr>
        <p:blipFill>
          <a:blip r:embed="rId2">
            <a:extLst>
              <a:ext uri="{28A0092B-C50C-407E-A947-70E740481C1C}">
                <a14:useLocalDpi/>
              </a:ext>
            </a:extLst>
          </a:blip>
          <a:stretch>
            <a:fillRect/>
          </a:stretch>
        </p:blipFill>
        <p:spPr bwMode="auto">
          <a:xfrm>
            <a:off x="6144012" y="1522945"/>
            <a:ext cx="2736356" cy="4110956"/>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5985054_163133283126_2.jpg" id="2056" name="Picture 8"/>
          <p:cNvPicPr>
            <a:picLocks noChangeArrowheads="1" noChangeAspect="1"/>
          </p:cNvPicPr>
          <p:nvPr/>
        </p:nvPicPr>
        <p:blipFill>
          <a:blip r:embed="rId3">
            <a:extLst>
              <a:ext uri="{28A0092B-C50C-407E-A947-70E740481C1C}">
                <a14:useLocalDpi/>
              </a:ext>
            </a:extLst>
          </a:blip>
          <a:stretch>
            <a:fillRect/>
          </a:stretch>
        </p:blipFill>
        <p:spPr bwMode="auto">
          <a:xfrm>
            <a:off x="3383346" y="1522945"/>
            <a:ext cx="2736356" cy="4110956"/>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1119718312_2.jpg" id="2057" name="Picture 9"/>
          <p:cNvPicPr>
            <a:picLocks noChangeArrowheads="1" noChangeAspect="1"/>
          </p:cNvPicPr>
          <p:nvPr/>
        </p:nvPicPr>
        <p:blipFill>
          <a:blip r:embed="rId4">
            <a:extLst>
              <a:ext uri="{28A0092B-C50C-407E-A947-70E740481C1C}">
                <a14:useLocalDpi/>
              </a:ext>
            </a:extLst>
          </a:blip>
          <a:stretch>
            <a:fillRect/>
          </a:stretch>
        </p:blipFill>
        <p:spPr bwMode="auto">
          <a:xfrm>
            <a:off x="622679" y="1522945"/>
            <a:ext cx="2736356" cy="4110956"/>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225172345387_2.jpg" id="2058" name="Picture 10"/>
          <p:cNvPicPr>
            <a:picLocks noChangeArrowheads="1" noChangeAspect="1"/>
          </p:cNvPicPr>
          <p:nvPr/>
        </p:nvPicPr>
        <p:blipFill>
          <a:blip r:embed="rId5">
            <a:extLst>
              <a:ext uri="{28A0092B-C50C-407E-A947-70E740481C1C}">
                <a14:useLocalDpi/>
              </a:ext>
            </a:extLst>
          </a:blip>
          <a:stretch>
            <a:fillRect/>
          </a:stretch>
        </p:blipFill>
        <p:spPr bwMode="auto">
          <a:xfrm>
            <a:off x="8904678" y="1522945"/>
            <a:ext cx="2736356" cy="4110956"/>
          </a:xfrm>
          <a:prstGeom prst="rect">
            <a:avLst/>
          </a:prstGeom>
          <a:noFill/>
          <a:ln>
            <a:solidFill>
              <a:schemeClr val="bg1">
                <a:lumMod val="85000"/>
              </a:schemeClr>
            </a:solidFill>
          </a:ln>
          <a:extLst>
            <a:ext uri="{909E8E84-426E-40DD-AFC4-6F175D3DCCD1}">
              <a14:hiddenFill>
                <a:solidFill>
                  <a:srgbClr val="FFFFFF"/>
                </a:solidFill>
              </a14:hiddenFill>
            </a:ext>
          </a:extLst>
        </p:spPr>
      </p:pic>
      <p:sp>
        <p:nvSpPr>
          <p:cNvPr id="16" name="矩形 15"/>
          <p:cNvSpPr/>
          <p:nvPr/>
        </p:nvSpPr>
        <p:spPr>
          <a:xfrm>
            <a:off x="3383346" y="5045514"/>
            <a:ext cx="2736356" cy="432056"/>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17" name="矩形 16"/>
          <p:cNvSpPr/>
          <p:nvPr/>
        </p:nvSpPr>
        <p:spPr>
          <a:xfrm>
            <a:off x="622679" y="5045514"/>
            <a:ext cx="2736356" cy="432056"/>
          </a:xfrm>
          <a:prstGeom prst="rect">
            <a:avLst/>
          </a:prstGeom>
          <a:solidFill>
            <a:srgbClr val="36B2E6"/>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18" name="矩形 17"/>
          <p:cNvSpPr/>
          <p:nvPr/>
        </p:nvSpPr>
        <p:spPr>
          <a:xfrm>
            <a:off x="6144012" y="5045514"/>
            <a:ext cx="2736356" cy="432056"/>
          </a:xfrm>
          <a:prstGeom prst="rect">
            <a:avLst/>
          </a:prstGeom>
          <a:solidFill>
            <a:srgbClr val="F05425"/>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19" name="矩形 18"/>
          <p:cNvSpPr/>
          <p:nvPr/>
        </p:nvSpPr>
        <p:spPr>
          <a:xfrm>
            <a:off x="8904678" y="5045514"/>
            <a:ext cx="2736356" cy="432056"/>
          </a:xfrm>
          <a:prstGeom prst="rect">
            <a:avLst/>
          </a:prstGeom>
          <a:solidFill>
            <a:srgbClr val="FF0064"/>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latin charset="-122" pitchFamily="34" typeface="微软雅黑"/>
                <a:ea charset="-122" pitchFamily="34" typeface="微软雅黑"/>
              </a:rPr>
              <a:t>若干心理效应</a:t>
            </a:r>
          </a:p>
        </p:txBody>
      </p:sp>
    </p:spTree>
    <p:extLst>
      <p:ext uri="{BB962C8B-B14F-4D97-AF65-F5344CB8AC3E}">
        <p14:creationId val="3636086759"/>
      </p:ext>
    </p:extLst>
  </p:cSld>
  <p:clrMapOvr>
    <a:masterClrMapping/>
  </p:clrMapOvr>
  <mc:AlternateContent>
    <mc:Choice Requires="p14">
      <p:transition>
        <p14:flythrough hasBounce="1"/>
      </p:transition>
    </mc:Choice>
    <mc:Fallback>
      <p:transition>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1846975" y="1512174"/>
            <a:ext cx="9910535" cy="1556739"/>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E:\仝德志文件，勿删！\03-参考文档\！PPT图片及版面资源\06-PPT精选插图\12-标签\右边角-绿1.png" id="22" name="Picture 2"/>
          <p:cNvPicPr>
            <a:picLocks noChangeArrowheads="1" noChangeAspect="1"/>
          </p:cNvPicPr>
          <p:nvPr/>
        </p:nvPicPr>
        <p:blipFill>
          <a:blip r:embed="rId2">
            <a:extLst>
              <a:ext uri="{28A0092B-C50C-407E-A947-70E740481C1C}">
                <a14:useLocalDpi/>
              </a:ext>
            </a:extLst>
          </a:blip>
          <a:stretch>
            <a:fillRect/>
          </a:stretch>
        </p:blipFill>
        <p:spPr bwMode="auto">
          <a:xfrm>
            <a:off x="10754601" y="1421739"/>
            <a:ext cx="1105344" cy="1100296"/>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表现出优越感，这也有违平等原则</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0" name="Text Box 44"/>
          <p:cNvSpPr txBox="1">
            <a:spLocks noChangeArrowheads="1"/>
          </p:cNvSpPr>
          <p:nvPr/>
        </p:nvSpPr>
        <p:spPr bwMode="auto">
          <a:xfrm>
            <a:off x="1918993" y="1574783"/>
            <a:ext cx="915748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正如疯子不一定是呆子一样。在你身边，不爱言语的人不一定就口才不好；不爱表现的就不一定没有业绩值得炫耀，事实上，每个人都有他的长处，都有他得意的地方。正所谓是：“山不解释自己的高度，并不影响它的耸立云端；海不解释自己的深度，并不影响它容纳百川；地不解释自己的厚度，但没有谁能取代她作为承载万物的地位……”</a:t>
            </a:r>
          </a:p>
        </p:txBody>
      </p:sp>
      <p:sp>
        <p:nvSpPr>
          <p:cNvPr id="21" name="TextBox 20"/>
          <p:cNvSpPr txBox="1"/>
          <p:nvPr/>
        </p:nvSpPr>
        <p:spPr>
          <a:xfrm rot="2771384">
            <a:off x="11125054" y="1626711"/>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C:\Documents and Settings\tdz\桌面\未标题-1 拷贝.jpg" id="3075" name="Picture 3"/>
          <p:cNvPicPr>
            <a:picLocks noChangeArrowheads="1" noChangeAspect="1"/>
          </p:cNvPicPr>
          <p:nvPr/>
        </p:nvPicPr>
        <p:blipFill>
          <a:blip r:embed="rId4">
            <a:extLst>
              <a:ext uri="{28A0092B-C50C-407E-A947-70E740481C1C}">
                <a14:useLocalDpi/>
              </a:ext>
            </a:extLst>
          </a:blip>
          <a:stretch>
            <a:fillRect/>
          </a:stretch>
        </p:blipFill>
        <p:spPr bwMode="auto">
          <a:xfrm>
            <a:off x="1813938" y="3332491"/>
            <a:ext cx="9943572" cy="2553373"/>
          </a:xfrm>
          <a:prstGeom prst="rect">
            <a:avLst/>
          </a:prstGeom>
          <a:noFill/>
          <a:extLst>
            <a:ext uri="{909E8E84-426E-40DD-AFC4-6F175D3DCCD1}">
              <a14:hiddenFill>
                <a:solidFill>
                  <a:srgbClr val="FFFFFF"/>
                </a:solidFill>
              </a14:hiddenFill>
            </a:ext>
          </a:extLst>
        </p:spPr>
      </p:pic>
    </p:spTree>
    <p:extLst>
      <p:ext uri="{BB962C8B-B14F-4D97-AF65-F5344CB8AC3E}">
        <p14:creationId val="411021643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平等待人是人际交往的前提</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表现出优越感，这也有违平等原则</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46975" y="1587682"/>
            <a:ext cx="4897182"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你身边的同事也是如此。因此，千万不要小看他们，更不要在他们面前表现你的优越感。办公室里，人人都希望能得到别人的认可与赞赏，都在不自觉地维护者自己的形象和尊严，如果某个人的谈话过分地显示出高人一等的优越感，那么无形之中是对其他人自尊和自信的一种挑战与轻视。</a:t>
            </a:r>
          </a:p>
        </p:txBody>
      </p:sp>
      <p:sp>
        <p:nvSpPr>
          <p:cNvPr id="16" name="TextBox 15"/>
          <p:cNvSpPr txBox="1"/>
          <p:nvPr/>
        </p:nvSpPr>
        <p:spPr>
          <a:xfrm>
            <a:off x="1846976" y="3861105"/>
            <a:ext cx="4897181"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那么，排斥心理、乃至敌意也就会不自觉地产生了。因此，“放低姿态、放软身段”是人际交往中常用不衰的法宝。所以，我们应该常常检视自己：是不是又自负了，又骄傲了，又看不起别人了，又优越感十足了？</a:t>
            </a:r>
          </a:p>
        </p:txBody>
      </p:sp>
      <p:pic>
        <p:nvPicPr>
          <p:cNvPr descr="C:\Documents and Settings\tdz\桌面\20085583630123_2.jpg" id="4103" name="Picture 7"/>
          <p:cNvPicPr>
            <a:picLocks noChangeArrowheads="1" noChangeAspect="1"/>
          </p:cNvPicPr>
          <p:nvPr/>
        </p:nvPicPr>
        <p:blipFill>
          <a:blip r:embed="rId3">
            <a:extLst>
              <a:ext uri="{28A0092B-C50C-407E-A947-70E740481C1C}">
                <a14:useLocalDpi/>
              </a:ext>
            </a:extLst>
          </a:blip>
          <a:stretch>
            <a:fillRect/>
          </a:stretch>
        </p:blipFill>
        <p:spPr bwMode="auto">
          <a:xfrm>
            <a:off x="7275577" y="1632568"/>
            <a:ext cx="2448319" cy="3884936"/>
          </a:xfrm>
          <a:prstGeom prst="rect">
            <a:avLst/>
          </a:prstGeom>
          <a:noFill/>
          <a:ln>
            <a:solidFill>
              <a:schemeClr val="bg1"/>
            </a:solidFill>
          </a:ln>
          <a:extLst>
            <a:ext uri="{909E8E84-426E-40DD-AFC4-6F175D3DCCD1}">
              <a14:hiddenFill>
                <a:solidFill>
                  <a:srgbClr val="FFFFFF"/>
                </a:solidFill>
              </a14:hiddenFill>
            </a:ext>
          </a:extLst>
        </p:spPr>
      </p:pic>
      <p:pic>
        <p:nvPicPr>
          <p:cNvPr descr="C:\Documents and Settings\tdz\桌面\20071218171556476_2.jpg" id="4104" name="Picture 8"/>
          <p:cNvPicPr>
            <a:picLocks noChangeArrowheads="1" noChangeAspect="1"/>
          </p:cNvPicPr>
          <p:nvPr/>
        </p:nvPicPr>
        <p:blipFill>
          <a:blip r:embed="rId4">
            <a:extLst>
              <a:ext uri="{28A0092B-C50C-407E-A947-70E740481C1C}">
                <a14:useLocalDpi/>
              </a:ext>
            </a:extLst>
          </a:blip>
          <a:stretch>
            <a:fillRect/>
          </a:stretch>
        </p:blipFill>
        <p:spPr bwMode="auto">
          <a:xfrm>
            <a:off x="9743682" y="1632569"/>
            <a:ext cx="2448319" cy="3884935"/>
          </a:xfrm>
          <a:prstGeom prst="rect">
            <a:avLst/>
          </a:prstGeom>
          <a:noFill/>
          <a:ln>
            <a:solidFill>
              <a:schemeClr val="bg1"/>
            </a:solidFill>
          </a:ln>
          <a:extLst>
            <a:ext uri="{909E8E84-426E-40DD-AFC4-6F175D3DCCD1}">
              <a14:hiddenFill>
                <a:solidFill>
                  <a:srgbClr val="FFFFFF"/>
                </a:solidFill>
              </a14:hiddenFill>
            </a:ext>
          </a:extLst>
        </p:spPr>
      </p:pic>
    </p:spTree>
    <p:extLst>
      <p:ext uri="{BB962C8B-B14F-4D97-AF65-F5344CB8AC3E}">
        <p14:creationId val="221005463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23" name="矩形 3"/>
          <p:cNvSpPr/>
          <p:nvPr/>
        </p:nvSpPr>
        <p:spPr bwMode="auto">
          <a:xfrm>
            <a:off x="1774958" y="1395372"/>
            <a:ext cx="4347141" cy="2067194"/>
          </a:xfrm>
          <a:custGeom>
            <a:rect b="b" l="l" r="r" t="t"/>
            <a:pathLst>
              <a:path h="2066900" w="4345880">
                <a:moveTo>
                  <a:pt x="0" y="0"/>
                </a:moveTo>
                <a:lnTo>
                  <a:pt x="4345880" y="0"/>
                </a:lnTo>
                <a:lnTo>
                  <a:pt x="4345880" y="2066900"/>
                </a:lnTo>
                <a:lnTo>
                  <a:pt x="2731215" y="2066900"/>
                </a:lnTo>
                <a:cubicBezTo>
                  <a:pt x="2701243" y="1779616"/>
                  <a:pt x="2457546" y="1556742"/>
                  <a:pt x="2161795" y="1556742"/>
                </a:cubicBezTo>
                <a:cubicBezTo>
                  <a:pt x="1866044" y="1556742"/>
                  <a:pt x="1622347" y="1779616"/>
                  <a:pt x="1592375" y="2066900"/>
                </a:cubicBezTo>
                <a:lnTo>
                  <a:pt x="0" y="2066900"/>
                </a:ln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a:lstStyle/>
          <a:p>
            <a:pPr algn="ctr" lvl="0">
              <a:lnSpc>
                <a:spcPct val="150000"/>
              </a:lnSpc>
              <a:defRPr/>
            </a:pPr>
            <a:r>
              <a:rPr altLang="en-US" kern="0" lang="zh-CN" sz="1600">
                <a:solidFill>
                  <a:schemeClr val="tx1">
                    <a:lumMod val="65000"/>
                    <a:lumOff val="35000"/>
                  </a:schemeClr>
                </a:solidFill>
                <a:latin charset="-122" pitchFamily="34" typeface="微软雅黑"/>
                <a:ea charset="-122" pitchFamily="34" typeface="微软雅黑"/>
              </a:rPr>
              <a:t>实事求是，坦坦荡荡，不弄虚作假，不口是心非，不坑人骗人，不搞阴谋诡计（战争另说）</a:t>
            </a:r>
          </a:p>
        </p:txBody>
      </p:sp>
      <p:sp>
        <p:nvSpPr>
          <p:cNvPr id="24" name="矩形 5"/>
          <p:cNvSpPr/>
          <p:nvPr/>
        </p:nvSpPr>
        <p:spPr bwMode="auto">
          <a:xfrm>
            <a:off x="6223712" y="1395372"/>
            <a:ext cx="4347141" cy="2067194"/>
          </a:xfrm>
          <a:custGeom>
            <a:rect b="b" l="l" r="r" t="t"/>
            <a:pathLst>
              <a:path h="2066900" w="4345880">
                <a:moveTo>
                  <a:pt x="0" y="0"/>
                </a:moveTo>
                <a:lnTo>
                  <a:pt x="4345880" y="0"/>
                </a:lnTo>
                <a:lnTo>
                  <a:pt x="4345880" y="2066900"/>
                </a:lnTo>
                <a:lnTo>
                  <a:pt x="2704260" y="2066900"/>
                </a:lnTo>
                <a:cubicBezTo>
                  <a:pt x="2674288" y="1779616"/>
                  <a:pt x="2430591" y="1556742"/>
                  <a:pt x="2134840" y="1556742"/>
                </a:cubicBezTo>
                <a:cubicBezTo>
                  <a:pt x="1839089" y="1556742"/>
                  <a:pt x="1595393" y="1779616"/>
                  <a:pt x="1565420" y="2066900"/>
                </a:cubicBezTo>
                <a:lnTo>
                  <a:pt x="0" y="2066900"/>
                </a:lnTo>
                <a:close/>
              </a:path>
            </a:pathLst>
          </a:custGeom>
          <a:gradFill>
            <a:gsLst>
              <a:gs pos="33000">
                <a:srgbClr val="6DAA2D">
                  <a:lumMod val="20000"/>
                  <a:lumOff val="80000"/>
                </a:srgbClr>
              </a:gs>
              <a:gs pos="100000">
                <a:srgbClr val="6DAA2D">
                  <a:lumMod val="60000"/>
                  <a:lumOff val="40000"/>
                </a:srgbClr>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a:lstStyle/>
          <a:p>
            <a:pPr algn="ctr" lvl="0">
              <a:lnSpc>
                <a:spcPct val="150000"/>
              </a:lnSpc>
              <a:defRPr/>
            </a:pPr>
            <a:r>
              <a:rPr altLang="en-US" kern="0" lang="zh-CN" sz="1600">
                <a:solidFill>
                  <a:schemeClr val="tx1">
                    <a:lumMod val="65000"/>
                    <a:lumOff val="35000"/>
                  </a:schemeClr>
                </a:solidFill>
                <a:latin charset="0" pitchFamily="34" typeface="Impact"/>
                <a:ea charset="-122" pitchFamily="34" typeface="微软雅黑"/>
              </a:rPr>
              <a:t>言而有信，恪守诺言，说话算数，应允了的事情，就一定按时、按质、按量的完成、办好。</a:t>
            </a:r>
          </a:p>
        </p:txBody>
      </p:sp>
      <p:sp>
        <p:nvSpPr>
          <p:cNvPr id="26" name="矩形 6"/>
          <p:cNvSpPr/>
          <p:nvPr/>
        </p:nvSpPr>
        <p:spPr bwMode="auto">
          <a:xfrm>
            <a:off x="1774958" y="3594345"/>
            <a:ext cx="8795895" cy="2067194"/>
          </a:xfrm>
          <a:custGeom>
            <a:rect b="b" l="l" r="r" t="t"/>
            <a:pathLst>
              <a:path h="2066900" w="8793360">
                <a:moveTo>
                  <a:pt x="0" y="0"/>
                </a:moveTo>
                <a:lnTo>
                  <a:pt x="1592375" y="0"/>
                </a:lnTo>
                <a:cubicBezTo>
                  <a:pt x="1622347" y="287284"/>
                  <a:pt x="1866044" y="510158"/>
                  <a:pt x="2161795" y="510158"/>
                </a:cubicBezTo>
                <a:cubicBezTo>
                  <a:pt x="2457546" y="510158"/>
                  <a:pt x="2701243" y="287284"/>
                  <a:pt x="2731215" y="0"/>
                </a:cubicBezTo>
                <a:lnTo>
                  <a:pt x="6012900" y="0"/>
                </a:lnTo>
                <a:cubicBezTo>
                  <a:pt x="6042873" y="287284"/>
                  <a:pt x="6286569" y="510158"/>
                  <a:pt x="6582320" y="510158"/>
                </a:cubicBezTo>
                <a:cubicBezTo>
                  <a:pt x="6878071" y="510158"/>
                  <a:pt x="7121768" y="287284"/>
                  <a:pt x="7151740" y="0"/>
                </a:cubicBezTo>
                <a:lnTo>
                  <a:pt x="8793360" y="0"/>
                </a:lnTo>
                <a:lnTo>
                  <a:pt x="8793360" y="2066900"/>
                </a:lnTo>
                <a:lnTo>
                  <a:pt x="0" y="2066900"/>
                </a:ln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a:lstStyle/>
          <a:p>
            <a:pPr>
              <a:lnSpc>
                <a:spcPct val="150000"/>
              </a:lnSpc>
              <a:defRPr/>
            </a:pPr>
            <a:r>
              <a:rPr altLang="en-US" b="1" kern="0" lang="zh-CN" sz="1600">
                <a:solidFill>
                  <a:srgbClr val="92D050"/>
                </a:solidFill>
                <a:latin charset="-122" pitchFamily="34" typeface="微软雅黑"/>
                <a:ea charset="-122" pitchFamily="34" typeface="微软雅黑"/>
              </a:rPr>
              <a:t>诚信是人类的高尚美德，也是维系良好人际关系的基本原则之一。曾仕强在《圆通的人际关系》中说，诚信是自古以来人们推崇的美德，在人际交往中，如果没有诚信，就会变成尔虞我诈、勾心斗角，那还有什么意思？</a:t>
            </a:r>
          </a:p>
        </p:txBody>
      </p:sp>
      <p:sp>
        <p:nvSpPr>
          <p:cNvPr id="27" name="椭圆 26"/>
          <p:cNvSpPr/>
          <p:nvPr/>
        </p:nvSpPr>
        <p:spPr bwMode="auto">
          <a:xfrm>
            <a:off x="3434112" y="3038647"/>
            <a:ext cx="1006606" cy="1005019"/>
          </a:xfrm>
          <a:prstGeom prst="ellipse">
            <a:avLst/>
          </a:prstGeom>
          <a:gradFill>
            <a:gsLst>
              <a:gs pos="0">
                <a:srgbClr val="6DAA2D">
                  <a:lumMod val="60000"/>
                  <a:lumOff val="40000"/>
                </a:srgbClr>
              </a:gs>
              <a:gs pos="100000">
                <a:srgbClr val="6DAA2D"/>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defTabSz="914491">
              <a:lnSpc>
                <a:spcPct val="120000"/>
              </a:lnSpc>
              <a:defRPr/>
            </a:pPr>
            <a:r>
              <a:rPr altLang="en-US" b="1" kern="0" lang="zh-CN" sz="2000">
                <a:solidFill>
                  <a:sysClr lastClr="FFFFFF" val="window"/>
                </a:solidFill>
                <a:latin charset="-122" pitchFamily="34" typeface="微软雅黑"/>
                <a:ea charset="-122" pitchFamily="34" typeface="微软雅黑"/>
              </a:rPr>
              <a:t>诚实</a:t>
            </a:r>
          </a:p>
        </p:txBody>
      </p:sp>
      <p:sp>
        <p:nvSpPr>
          <p:cNvPr id="28" name="椭圆 27"/>
          <p:cNvSpPr/>
          <p:nvPr/>
        </p:nvSpPr>
        <p:spPr bwMode="auto">
          <a:xfrm>
            <a:off x="7855875" y="3038647"/>
            <a:ext cx="1006606" cy="1005019"/>
          </a:xfrm>
          <a:prstGeom prst="ellipse">
            <a:avLst/>
          </a:prstGeom>
          <a:gradFill>
            <a:gsLst>
              <a:gs pos="0">
                <a:srgbClr val="6DAA2D">
                  <a:lumMod val="60000"/>
                  <a:lumOff val="40000"/>
                </a:srgbClr>
              </a:gs>
              <a:gs pos="100000">
                <a:srgbClr val="6DAA2D"/>
              </a:gs>
            </a:gsLst>
            <a:lin ang="5400000" scaled="0"/>
          </a:gradFill>
          <a:ln algn="ctr" cap="flat" cmpd="sng" w="25400">
            <a:noFill/>
            <a:prstDash val="solid"/>
          </a:ln>
          <a:effectLst>
            <a:outerShdw algn="tl" blurRad="50800" dir="2700000" dist="38100" rotWithShape="0">
              <a:prstClr val="black">
                <a:alpha val="40000"/>
              </a:prstClr>
            </a:outerShdw>
          </a:effectLst>
        </p:spPr>
        <p:txBody>
          <a:bodyPr anchor="ctr" bIns="0" lIns="0" rIns="0" tIns="0"/>
          <a:lstStyle/>
          <a:p>
            <a:pPr algn="ctr" defTabSz="914491">
              <a:lnSpc>
                <a:spcPct val="120000"/>
              </a:lnSpc>
              <a:defRPr/>
            </a:pPr>
            <a:r>
              <a:rPr altLang="en-US" b="1" kern="0" lang="zh-CN" sz="2000">
                <a:solidFill>
                  <a:sysClr lastClr="FFFFFF" val="window"/>
                </a:solidFill>
                <a:latin charset="-122" pitchFamily="34" typeface="微软雅黑"/>
                <a:ea charset="-122" pitchFamily="34" typeface="微软雅黑"/>
              </a:rPr>
              <a:t>守信</a:t>
            </a:r>
          </a:p>
        </p:txBody>
      </p:sp>
    </p:spTree>
    <p:extLst>
      <p:ext uri="{BB962C8B-B14F-4D97-AF65-F5344CB8AC3E}">
        <p14:creationId val="172399800"/>
      </p:ext>
    </p:extLst>
  </p:cSld>
  <p:clrMapOvr>
    <a:masterClrMapping/>
  </p:clrMapOvr>
  <mc:AlternateContent>
    <mc:Choice Requires="p14">
      <p:transition spd="slow">
        <p14:conveyor dir="l"/>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9" name="组合 8"/>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1" name="TextBox 10"/>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12" name="TextBox 11"/>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诚信是为人处世、安身立命的根本原则</a:t>
            </a:r>
          </a:p>
        </p:txBody>
      </p:sp>
      <p:cxnSp>
        <p:nvCxnSpPr>
          <p:cNvPr id="13" name="直接箭头连接符 12"/>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846975" y="1455927"/>
            <a:ext cx="9938398" cy="4095663"/>
            <a:chOff x="1846734" y="1456184"/>
            <a:chExt cx="9937104" cy="4095130"/>
          </a:xfrm>
        </p:grpSpPr>
        <p:sp>
          <p:nvSpPr>
            <p:cNvPr id="15" name="矩形 14"/>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16"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17"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18" name="TextBox 17"/>
            <p:cNvSpPr txBox="1"/>
            <p:nvPr/>
          </p:nvSpPr>
          <p:spPr>
            <a:xfrm>
              <a:off x="10830297" y="1750457"/>
              <a:ext cx="457141" cy="1293284"/>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学经典故事</a:t>
              </a:r>
            </a:p>
          </p:txBody>
        </p:sp>
      </p:grpSp>
      <p:sp>
        <p:nvSpPr>
          <p:cNvPr id="20" name="TextBox 19"/>
          <p:cNvSpPr txBox="1"/>
          <p:nvPr/>
        </p:nvSpPr>
        <p:spPr>
          <a:xfrm>
            <a:off x="2050907" y="1705986"/>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春秋时期，吴国有个公子叫季札（吴王阖闾的四叔），一次要出访晋国，路经徐国时，并前往拜访了徐国国君。徐国的国君对季札腰里挂的宝剑非常喜欢。季札因为有出使上国的任务，就没有把宝剑献给徐国国君。</a:t>
            </a:r>
          </a:p>
        </p:txBody>
      </p:sp>
      <p:sp>
        <p:nvSpPr>
          <p:cNvPr id="21" name="TextBox 20"/>
          <p:cNvSpPr txBox="1"/>
          <p:nvPr/>
        </p:nvSpPr>
        <p:spPr>
          <a:xfrm>
            <a:off x="2050906" y="3573035"/>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后来，季札完成出使晋国的任务后，再次路过徐国，他就去找徐国国君，要把腰里挂着的宝剑送给他，可是，此时徐国的国君已经去世了，于是季札就把剑取下来，挂在徐国国君坟墓边的树枝上。</a:t>
            </a:r>
          </a:p>
        </p:txBody>
      </p:sp>
      <p:pic>
        <p:nvPicPr>
          <p:cNvPr descr="C:\Documents and Settings\tdz\桌面\DSC_4323b.jpg" id="25" name="Picture 4"/>
          <p:cNvPicPr>
            <a:picLocks noChangeArrowheads="1" noChangeAspect="1"/>
          </p:cNvPicPr>
          <p:nvPr/>
        </p:nvPicPr>
        <p:blipFill>
          <a:blip r:embed="rId5">
            <a:extLst>
              <a:ext uri="{28A0092B-C50C-407E-A947-70E740481C1C}">
                <a14:useLocalDpi/>
              </a:ext>
            </a:extLst>
          </a:blip>
          <a:stretch>
            <a:fillRect/>
          </a:stretch>
        </p:blipFill>
        <p:spPr bwMode="auto">
          <a:xfrm>
            <a:off x="6597909" y="1315034"/>
            <a:ext cx="3531065" cy="4414805"/>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01964375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 fill="hold" id="7"/>
                                        <p:tgtEl>
                                          <p:spTgt spid="9"/>
                                        </p:tgtEl>
                                        <p:attrNameLst>
                                          <p:attrName>ppt_w</p:attrName>
                                        </p:attrNameLst>
                                      </p:cBhvr>
                                      <p:tavLst>
                                        <p:tav tm="0">
                                          <p:val>
                                            <p:fltVal val="0"/>
                                          </p:val>
                                        </p:tav>
                                        <p:tav tm="100000">
                                          <p:val>
                                            <p:strVal val="#ppt_w"/>
                                          </p:val>
                                        </p:tav>
                                      </p:tavLst>
                                    </p:anim>
                                    <p:anim calcmode="lin" valueType="num">
                                      <p:cBhvr>
                                        <p:cTn dur="100" fill="hold" id="8"/>
                                        <p:tgtEl>
                                          <p:spTgt spid="9"/>
                                        </p:tgtEl>
                                        <p:attrNameLst>
                                          <p:attrName>ppt_h</p:attrName>
                                        </p:attrNameLst>
                                      </p:cBhvr>
                                      <p:tavLst>
                                        <p:tav tm="0">
                                          <p:val>
                                            <p:fltVal val="0"/>
                                          </p:val>
                                        </p:tav>
                                        <p:tav tm="100000">
                                          <p:val>
                                            <p:strVal val="#ppt_h"/>
                                          </p:val>
                                        </p:tav>
                                      </p:tavLst>
                                    </p:anim>
                                    <p:animEffect filter="fade" transition="in">
                                      <p:cBhvr>
                                        <p:cTn dur="100" id="9"/>
                                        <p:tgtEl>
                                          <p:spTgt spid="9"/>
                                        </p:tgtEl>
                                      </p:cBhvr>
                                    </p:animEffect>
                                  </p:childTnLst>
                                </p:cTn>
                              </p:par>
                              <p:par>
                                <p:cTn fill="hold" id="10" nodeType="withEffect" presetClass="emph" presetID="6" presetSubtype="0">
                                  <p:stCondLst>
                                    <p:cond delay="100"/>
                                  </p:stCondLst>
                                  <p:childTnLst>
                                    <p:animScale>
                                      <p:cBhvr>
                                        <p:cTn dur="100" fill="hold" id="11"/>
                                        <p:tgtEl>
                                          <p:spTgt spid="9"/>
                                        </p:tgtEl>
                                      </p:cBhvr>
                                      <p:by x="110000" y="110000"/>
                                    </p:animScale>
                                  </p:childTnLst>
                                </p:cTn>
                              </p:par>
                              <p:par>
                                <p:cTn fill="hold" id="12" nodeType="withEffect" presetClass="emph" presetID="6" presetSubtype="0">
                                  <p:stCondLst>
                                    <p:cond delay="200"/>
                                  </p:stCondLst>
                                  <p:childTnLst>
                                    <p:animScale>
                                      <p:cBhvr>
                                        <p:cTn dur="200" fill="hold" id="13"/>
                                        <p:tgtEl>
                                          <p:spTgt spid="9"/>
                                        </p:tgtEl>
                                      </p:cBhvr>
                                      <p:by x="90000" y="90000"/>
                                    </p:animScale>
                                  </p:childTnLst>
                                </p:cTn>
                              </p:par>
                              <p:par>
                                <p:cTn fill="hold" id="14" nodeType="withEffect" presetClass="emph" presetID="6" presetSubtype="0">
                                  <p:stCondLst>
                                    <p:cond delay="400"/>
                                  </p:stCondLst>
                                  <p:childTnLst>
                                    <p:animScale>
                                      <p:cBhvr>
                                        <p:cTn dur="100" fill="hold" id="15"/>
                                        <p:tgtEl>
                                          <p:spTgt spid="9"/>
                                        </p:tgtEl>
                                      </p:cBhvr>
                                      <p:by x="105000" y="105000"/>
                                    </p:animScale>
                                  </p:childTnLst>
                                </p:cTn>
                              </p:par>
                              <p:par>
                                <p:cTn fill="hold" id="16" nodeType="withEffect" presetClass="emph" presetID="6" presetSubtype="0">
                                  <p:stCondLst>
                                    <p:cond delay="500"/>
                                  </p:stCondLst>
                                  <p:childTnLst>
                                    <p:animScale>
                                      <p:cBhvr>
                                        <p:cTn dur="200" fill="hold" id="17"/>
                                        <p:tgtEl>
                                          <p:spTgt spid="9"/>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13"/>
                                        </p:tgtEl>
                                        <p:attrNameLst>
                                          <p:attrName>style.visibility</p:attrName>
                                        </p:attrNameLst>
                                      </p:cBhvr>
                                      <p:to>
                                        <p:strVal val="visible"/>
                                      </p:to>
                                    </p:set>
                                    <p:animEffect filter="wipe(up)" transition="in">
                                      <p:cBhvr>
                                        <p:cTn dur="500" id="21"/>
                                        <p:tgtEl>
                                          <p:spTgt spid="13"/>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12"/>
                                        </p:tgtEl>
                                        <p:attrNameLst>
                                          <p:attrName>style.visibility</p:attrName>
                                        </p:attrNameLst>
                                      </p:cBhvr>
                                      <p:to>
                                        <p:strVal val="visible"/>
                                      </p:to>
                                    </p:set>
                                    <p:anim calcmode="discrete" valueType="clr">
                                      <p:cBhvr override="childStyle">
                                        <p:cTn dur="170" id="25"/>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12"/>
                                        </p:tgtEl>
                                        <p:attrNameLst>
                                          <p:attrName>fillcolor</p:attrName>
                                        </p:attrNameLst>
                                      </p:cBhvr>
                                      <p:tavLst>
                                        <p:tav tm="0">
                                          <p:val>
                                            <p:clrVal>
                                              <a:schemeClr val="accent2"/>
                                            </p:clrVal>
                                          </p:val>
                                        </p:tav>
                                        <p:tav tm="50000">
                                          <p:val>
                                            <p:clrVal>
                                              <a:schemeClr val="hlink"/>
                                            </p:clrVal>
                                          </p:val>
                                        </p:tav>
                                      </p:tavLst>
                                    </p:anim>
                                    <p:set>
                                      <p:cBhvr>
                                        <p:cTn dur="170" id="27"/>
                                        <p:tgtEl>
                                          <p:spTgt spid="12"/>
                                        </p:tgtEl>
                                        <p:attrNameLst>
                                          <p:attrName>fill.type</p:attrName>
                                        </p:attrNameLst>
                                      </p:cBhvr>
                                      <p:to>
                                        <p:strVal val="solid"/>
                                      </p:to>
                                    </p:set>
                                  </p:childTnLst>
                                </p:cTn>
                              </p:par>
                            </p:childTnLst>
                          </p:cTn>
                        </p:par>
                        <p:par>
                          <p:cTn fill="hold" id="28" nodeType="afterGroup">
                            <p:stCondLst>
                              <p:cond delay="1370"/>
                            </p:stCondLst>
                            <p:childTnLst>
                              <p:par>
                                <p:cTn fill="hold"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1870"/>
                            </p:stCondLst>
                            <p:childTnLst>
                              <p:par>
                                <p:cTn fill="hold" id="33" nodeType="afterEffect" presetClass="entr" presetID="53" presetSubtype="0">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p:cTn dur="100" fill="hold" id="35"/>
                                        <p:tgtEl>
                                          <p:spTgt spid="25"/>
                                        </p:tgtEl>
                                        <p:attrNameLst>
                                          <p:attrName>ppt_w</p:attrName>
                                        </p:attrNameLst>
                                      </p:cBhvr>
                                      <p:tavLst>
                                        <p:tav tm="0">
                                          <p:val>
                                            <p:fltVal val="0"/>
                                          </p:val>
                                        </p:tav>
                                        <p:tav tm="100000">
                                          <p:val>
                                            <p:strVal val="#ppt_w"/>
                                          </p:val>
                                        </p:tav>
                                      </p:tavLst>
                                    </p:anim>
                                    <p:anim calcmode="lin" valueType="num">
                                      <p:cBhvr>
                                        <p:cTn dur="100" fill="hold" id="36"/>
                                        <p:tgtEl>
                                          <p:spTgt spid="25"/>
                                        </p:tgtEl>
                                        <p:attrNameLst>
                                          <p:attrName>ppt_h</p:attrName>
                                        </p:attrNameLst>
                                      </p:cBhvr>
                                      <p:tavLst>
                                        <p:tav tm="0">
                                          <p:val>
                                            <p:fltVal val="0"/>
                                          </p:val>
                                        </p:tav>
                                        <p:tav tm="100000">
                                          <p:val>
                                            <p:strVal val="#ppt_h"/>
                                          </p:val>
                                        </p:tav>
                                      </p:tavLst>
                                    </p:anim>
                                    <p:animEffect filter="fade" transition="in">
                                      <p:cBhvr>
                                        <p:cTn dur="100" id="37"/>
                                        <p:tgtEl>
                                          <p:spTgt spid="25"/>
                                        </p:tgtEl>
                                      </p:cBhvr>
                                    </p:animEffect>
                                  </p:childTnLst>
                                </p:cTn>
                              </p:par>
                              <p:par>
                                <p:cTn fill="hold" id="38" nodeType="withEffect" presetClass="emph" presetID="6" presetSubtype="0">
                                  <p:stCondLst>
                                    <p:cond delay="100"/>
                                  </p:stCondLst>
                                  <p:childTnLst>
                                    <p:animScale>
                                      <p:cBhvr>
                                        <p:cTn dur="100" fill="hold" id="39"/>
                                        <p:tgtEl>
                                          <p:spTgt spid="25"/>
                                        </p:tgtEl>
                                      </p:cBhvr>
                                      <p:by x="110000" y="110000"/>
                                    </p:animScale>
                                  </p:childTnLst>
                                </p:cTn>
                              </p:par>
                              <p:par>
                                <p:cTn fill="hold" id="40" nodeType="withEffect" presetClass="emph" presetID="6" presetSubtype="0">
                                  <p:stCondLst>
                                    <p:cond delay="200"/>
                                  </p:stCondLst>
                                  <p:childTnLst>
                                    <p:animScale>
                                      <p:cBhvr>
                                        <p:cTn dur="200" fill="hold" id="41"/>
                                        <p:tgtEl>
                                          <p:spTgt spid="25"/>
                                        </p:tgtEl>
                                      </p:cBhvr>
                                      <p:by x="90000" y="90000"/>
                                    </p:animScale>
                                  </p:childTnLst>
                                </p:cTn>
                              </p:par>
                              <p:par>
                                <p:cTn fill="hold" id="42" nodeType="withEffect" presetClass="emph" presetID="6" presetSubtype="0">
                                  <p:stCondLst>
                                    <p:cond delay="400"/>
                                  </p:stCondLst>
                                  <p:childTnLst>
                                    <p:animScale>
                                      <p:cBhvr>
                                        <p:cTn dur="100" fill="hold" id="43"/>
                                        <p:tgtEl>
                                          <p:spTgt spid="25"/>
                                        </p:tgtEl>
                                      </p:cBhvr>
                                      <p:by x="105000" y="105000"/>
                                    </p:animScale>
                                  </p:childTnLst>
                                </p:cTn>
                              </p:par>
                              <p:par>
                                <p:cTn fill="hold" id="44" nodeType="withEffect" presetClass="emph" presetID="6" presetSubtype="0">
                                  <p:stCondLst>
                                    <p:cond delay="500"/>
                                  </p:stCondLst>
                                  <p:childTnLst>
                                    <p:animScale>
                                      <p:cBhvr>
                                        <p:cTn dur="200" fill="hold" id="45"/>
                                        <p:tgtEl>
                                          <p:spTgt spid="25"/>
                                        </p:tgtEl>
                                      </p:cBhvr>
                                      <p:by x="95000" y="95000"/>
                                    </p:animScale>
                                  </p:childTnLst>
                                </p:cTn>
                              </p:par>
                            </p:childTnLst>
                          </p:cTn>
                        </p:par>
                        <p:par>
                          <p:cTn fill="hold" id="46" nodeType="afterGroup">
                            <p:stCondLst>
                              <p:cond delay="2570"/>
                            </p:stCondLst>
                            <p:childTnLst>
                              <p:par>
                                <p:cTn fill="hold" grpId="0" id="47" nodeType="afterEffect" presetClass="entr" presetID="42" presetSubtype="0">
                                  <p:stCondLst>
                                    <p:cond delay="0"/>
                                  </p:stCondLst>
                                  <p:childTnLst>
                                    <p:set>
                                      <p:cBhvr>
                                        <p:cTn dur="1" fill="hold" id="48">
                                          <p:stCondLst>
                                            <p:cond delay="0"/>
                                          </p:stCondLst>
                                        </p:cTn>
                                        <p:tgtEl>
                                          <p:spTgt spid="20"/>
                                        </p:tgtEl>
                                        <p:attrNameLst>
                                          <p:attrName>style.visibility</p:attrName>
                                        </p:attrNameLst>
                                      </p:cBhvr>
                                      <p:to>
                                        <p:strVal val="visible"/>
                                      </p:to>
                                    </p:set>
                                    <p:animEffect filter="fade" transition="in">
                                      <p:cBhvr>
                                        <p:cTn dur="1000" id="49"/>
                                        <p:tgtEl>
                                          <p:spTgt spid="20"/>
                                        </p:tgtEl>
                                      </p:cBhvr>
                                    </p:animEffect>
                                    <p:anim calcmode="lin" valueType="num">
                                      <p:cBhvr>
                                        <p:cTn dur="1000" fill="hold" id="50"/>
                                        <p:tgtEl>
                                          <p:spTgt spid="20"/>
                                        </p:tgtEl>
                                        <p:attrNameLst>
                                          <p:attrName>ppt_x</p:attrName>
                                        </p:attrNameLst>
                                      </p:cBhvr>
                                      <p:tavLst>
                                        <p:tav tm="0">
                                          <p:val>
                                            <p:strVal val="#ppt_x"/>
                                          </p:val>
                                        </p:tav>
                                        <p:tav tm="100000">
                                          <p:val>
                                            <p:strVal val="#ppt_x"/>
                                          </p:val>
                                        </p:tav>
                                      </p:tavLst>
                                    </p:anim>
                                    <p:anim calcmode="lin" valueType="num">
                                      <p:cBhvr>
                                        <p:cTn dur="1000" fill="hold" id="51"/>
                                        <p:tgtEl>
                                          <p:spTgt spid="20"/>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1000" id="54"/>
                                        <p:tgtEl>
                                          <p:spTgt spid="21"/>
                                        </p:tgtEl>
                                      </p:cBhvr>
                                    </p:animEffect>
                                    <p:anim calcmode="lin" valueType="num">
                                      <p:cBhvr>
                                        <p:cTn dur="1000" fill="hold" id="55"/>
                                        <p:tgtEl>
                                          <p:spTgt spid="21"/>
                                        </p:tgtEl>
                                        <p:attrNameLst>
                                          <p:attrName>ppt_x</p:attrName>
                                        </p:attrNameLst>
                                      </p:cBhvr>
                                      <p:tavLst>
                                        <p:tav tm="0">
                                          <p:val>
                                            <p:strVal val="#ppt_x"/>
                                          </p:val>
                                        </p:tav>
                                        <p:tav tm="100000">
                                          <p:val>
                                            <p:strVal val="#ppt_x"/>
                                          </p:val>
                                        </p:tav>
                                      </p:tavLst>
                                    </p:anim>
                                    <p:anim calcmode="lin" valueType="num">
                                      <p:cBhvr>
                                        <p:cTn dur="1000" fill="hold" id="56"/>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
      <p:bldP grpId="0" spid="2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9" name="组合 8"/>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1" name="TextBox 10"/>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12" name="TextBox 11"/>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诚信是为人处世、安身立命的根本原则</a:t>
            </a:r>
          </a:p>
        </p:txBody>
      </p:sp>
      <p:cxnSp>
        <p:nvCxnSpPr>
          <p:cNvPr id="13" name="直接箭头连接符 12"/>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846975" y="1455927"/>
            <a:ext cx="9938398" cy="4095663"/>
            <a:chOff x="1846734" y="1456184"/>
            <a:chExt cx="9937104" cy="4095130"/>
          </a:xfrm>
        </p:grpSpPr>
        <p:sp>
          <p:nvSpPr>
            <p:cNvPr id="15" name="矩形 14"/>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16"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17"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18" name="TextBox 17"/>
            <p:cNvSpPr txBox="1"/>
            <p:nvPr/>
          </p:nvSpPr>
          <p:spPr>
            <a:xfrm>
              <a:off x="10830297" y="1750457"/>
              <a:ext cx="457141" cy="1272525"/>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长做人智慧</a:t>
              </a:r>
            </a:p>
          </p:txBody>
        </p:sp>
      </p:grpSp>
      <p:sp>
        <p:nvSpPr>
          <p:cNvPr id="20" name="TextBox 19"/>
          <p:cNvSpPr txBox="1"/>
          <p:nvPr/>
        </p:nvSpPr>
        <p:spPr>
          <a:xfrm>
            <a:off x="2050907" y="1705986"/>
            <a:ext cx="4441189" cy="74005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随从人员不解，说，“您又没有答应将宝剑送给徐国国君，何况他现在又已经去世了呢？”</a:t>
            </a:r>
          </a:p>
        </p:txBody>
      </p:sp>
      <p:sp>
        <p:nvSpPr>
          <p:cNvPr id="21" name="TextBox 20"/>
          <p:cNvSpPr txBox="1"/>
          <p:nvPr/>
        </p:nvSpPr>
        <p:spPr>
          <a:xfrm>
            <a:off x="2050906" y="2949989"/>
            <a:ext cx="4441189" cy="2361591"/>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季札说：“当时，徐国国君观赏我的宝剑，嘴上没有说什么，但是他的脸色透露出想要这把宝剑的表情；我因为有出使上国的任务，就没有献给他。虽是这样，在我心里已经答应给他了。如今他去世了，就不再把宝剑进献给他，这是欺骗我自己的良心。因为爱惜宝剑而违背自己的良心，正直的人是不会这样做的。”</a:t>
            </a:r>
          </a:p>
        </p:txBody>
      </p:sp>
      <p:pic>
        <p:nvPicPr>
          <p:cNvPr descr="C:\Documents and Settings\tdz\桌面\wn201203191941.jpg" id="19" name="Picture 3"/>
          <p:cNvPicPr>
            <a:picLocks noChangeArrowheads="1" noChangeAspect="1"/>
          </p:cNvPicPr>
          <p:nvPr/>
        </p:nvPicPr>
        <p:blipFill>
          <a:blip r:embed="rId5">
            <a:extLst>
              <a:ext uri="{28A0092B-C50C-407E-A947-70E740481C1C}">
                <a14:useLocalDpi/>
              </a:ext>
            </a:extLst>
          </a:blip>
          <a:stretch>
            <a:fillRect/>
          </a:stretch>
        </p:blipFill>
        <p:spPr bwMode="auto">
          <a:xfrm>
            <a:off x="6597909" y="1315034"/>
            <a:ext cx="3437897" cy="4414175"/>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20111406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p:cTn dur="100" fill="hold" id="11"/>
                                        <p:tgtEl>
                                          <p:spTgt spid="19"/>
                                        </p:tgtEl>
                                        <p:attrNameLst>
                                          <p:attrName>ppt_w</p:attrName>
                                        </p:attrNameLst>
                                      </p:cBhvr>
                                      <p:tavLst>
                                        <p:tav tm="0">
                                          <p:val>
                                            <p:fltVal val="0"/>
                                          </p:val>
                                        </p:tav>
                                        <p:tav tm="100000">
                                          <p:val>
                                            <p:strVal val="#ppt_w"/>
                                          </p:val>
                                        </p:tav>
                                      </p:tavLst>
                                    </p:anim>
                                    <p:anim calcmode="lin" valueType="num">
                                      <p:cBhvr>
                                        <p:cTn dur="100" fill="hold" id="12"/>
                                        <p:tgtEl>
                                          <p:spTgt spid="19"/>
                                        </p:tgtEl>
                                        <p:attrNameLst>
                                          <p:attrName>ppt_h</p:attrName>
                                        </p:attrNameLst>
                                      </p:cBhvr>
                                      <p:tavLst>
                                        <p:tav tm="0">
                                          <p:val>
                                            <p:fltVal val="0"/>
                                          </p:val>
                                        </p:tav>
                                        <p:tav tm="100000">
                                          <p:val>
                                            <p:strVal val="#ppt_h"/>
                                          </p:val>
                                        </p:tav>
                                      </p:tavLst>
                                    </p:anim>
                                    <p:animEffect filter="fade" transition="in">
                                      <p:cBhvr>
                                        <p:cTn dur="100" id="13"/>
                                        <p:tgtEl>
                                          <p:spTgt spid="19"/>
                                        </p:tgtEl>
                                      </p:cBhvr>
                                    </p:animEffect>
                                  </p:childTnLst>
                                </p:cTn>
                              </p:par>
                              <p:par>
                                <p:cTn fill="hold" id="14" nodeType="withEffect" presetClass="emph" presetID="6" presetSubtype="0">
                                  <p:stCondLst>
                                    <p:cond delay="100"/>
                                  </p:stCondLst>
                                  <p:childTnLst>
                                    <p:animScale>
                                      <p:cBhvr>
                                        <p:cTn dur="100" fill="hold" id="15"/>
                                        <p:tgtEl>
                                          <p:spTgt spid="19"/>
                                        </p:tgtEl>
                                      </p:cBhvr>
                                      <p:by x="110000" y="110000"/>
                                    </p:animScale>
                                  </p:childTnLst>
                                </p:cTn>
                              </p:par>
                              <p:par>
                                <p:cTn fill="hold" id="16" nodeType="withEffect" presetClass="emph" presetID="6" presetSubtype="0">
                                  <p:stCondLst>
                                    <p:cond delay="200"/>
                                  </p:stCondLst>
                                  <p:childTnLst>
                                    <p:animScale>
                                      <p:cBhvr>
                                        <p:cTn dur="200" fill="hold" id="17"/>
                                        <p:tgtEl>
                                          <p:spTgt spid="19"/>
                                        </p:tgtEl>
                                      </p:cBhvr>
                                      <p:by x="90000" y="90000"/>
                                    </p:animScale>
                                  </p:childTnLst>
                                </p:cTn>
                              </p:par>
                              <p:par>
                                <p:cTn fill="hold" id="18" nodeType="withEffect" presetClass="emph" presetID="6" presetSubtype="0">
                                  <p:stCondLst>
                                    <p:cond delay="400"/>
                                  </p:stCondLst>
                                  <p:childTnLst>
                                    <p:animScale>
                                      <p:cBhvr>
                                        <p:cTn dur="100" fill="hold" id="19"/>
                                        <p:tgtEl>
                                          <p:spTgt spid="19"/>
                                        </p:tgtEl>
                                      </p:cBhvr>
                                      <p:by x="105000" y="105000"/>
                                    </p:animScale>
                                  </p:childTnLst>
                                </p:cTn>
                              </p:par>
                              <p:par>
                                <p:cTn fill="hold" id="20" nodeType="withEffect" presetClass="emph" presetID="6" presetSubtype="0">
                                  <p:stCondLst>
                                    <p:cond delay="500"/>
                                  </p:stCondLst>
                                  <p:childTnLst>
                                    <p:animScale>
                                      <p:cBhvr>
                                        <p:cTn dur="200" fill="hold" id="21"/>
                                        <p:tgtEl>
                                          <p:spTgt spid="19"/>
                                        </p:tgtEl>
                                      </p:cBhvr>
                                      <p:by x="95000" y="95000"/>
                                    </p:animScale>
                                  </p:childTnLst>
                                </p:cTn>
                              </p:par>
                            </p:childTnLst>
                          </p:cTn>
                        </p:par>
                        <p:par>
                          <p:cTn fill="hold" id="22" nodeType="afterGroup">
                            <p:stCondLst>
                              <p:cond delay="1200"/>
                            </p:stCondLst>
                            <p:childTnLst>
                              <p:par>
                                <p:cTn fill="hold" grpId="0" id="23" nodeType="afterEffect" presetClass="entr" presetID="42"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1000" id="25"/>
                                        <p:tgtEl>
                                          <p:spTgt spid="20"/>
                                        </p:tgtEl>
                                      </p:cBhvr>
                                    </p:animEffect>
                                    <p:anim calcmode="lin" valueType="num">
                                      <p:cBhvr>
                                        <p:cTn dur="1000" fill="hold" id="26"/>
                                        <p:tgtEl>
                                          <p:spTgt spid="20"/>
                                        </p:tgtEl>
                                        <p:attrNameLst>
                                          <p:attrName>ppt_x</p:attrName>
                                        </p:attrNameLst>
                                      </p:cBhvr>
                                      <p:tavLst>
                                        <p:tav tm="0">
                                          <p:val>
                                            <p:strVal val="#ppt_x"/>
                                          </p:val>
                                        </p:tav>
                                        <p:tav tm="100000">
                                          <p:val>
                                            <p:strVal val="#ppt_x"/>
                                          </p:val>
                                        </p:tav>
                                      </p:tavLst>
                                    </p:anim>
                                    <p:anim calcmode="lin" valueType="num">
                                      <p:cBhvr>
                                        <p:cTn dur="1000" fill="hold" id="27"/>
                                        <p:tgtEl>
                                          <p:spTgt spid="20"/>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anim calcmode="lin" valueType="num">
                                      <p:cBhvr>
                                        <p:cTn dur="1000" fill="hold" id="31"/>
                                        <p:tgtEl>
                                          <p:spTgt spid="21"/>
                                        </p:tgtEl>
                                        <p:attrNameLst>
                                          <p:attrName>ppt_x</p:attrName>
                                        </p:attrNameLst>
                                      </p:cBhvr>
                                      <p:tavLst>
                                        <p:tav tm="0">
                                          <p:val>
                                            <p:strVal val="#ppt_x"/>
                                          </p:val>
                                        </p:tav>
                                        <p:tav tm="100000">
                                          <p:val>
                                            <p:strVal val="#ppt_x"/>
                                          </p:val>
                                        </p:tav>
                                      </p:tavLst>
                                    </p:anim>
                                    <p:anim calcmode="lin" valueType="num">
                                      <p:cBhvr>
                                        <p:cTn dur="1000" fill="hold" id="32"/>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9" name="组合 8"/>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1" name="TextBox 10"/>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12" name="TextBox 11"/>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诚信是为人处世、安身立命的根本原则</a:t>
            </a:r>
          </a:p>
        </p:txBody>
      </p:sp>
      <p:cxnSp>
        <p:nvCxnSpPr>
          <p:cNvPr id="13" name="直接箭头连接符 12"/>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846975" y="1512174"/>
            <a:ext cx="9910535" cy="1916826"/>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E:\仝德志文件，勿删！\03-参考文档\！PPT图片及版面资源\06-PPT精选插图\12-标签\右边角-绿1.png" id="23" name="Picture 2"/>
          <p:cNvPicPr>
            <a:picLocks noChangeArrowheads="1" noChangeAspect="1"/>
          </p:cNvPicPr>
          <p:nvPr/>
        </p:nvPicPr>
        <p:blipFill>
          <a:blip r:embed="rId3">
            <a:extLst>
              <a:ext uri="{28A0092B-C50C-407E-A947-70E740481C1C}">
                <a14:useLocalDpi/>
              </a:ext>
            </a:extLst>
          </a:blip>
          <a:stretch>
            <a:fillRect/>
          </a:stretch>
        </p:blipFill>
        <p:spPr bwMode="auto">
          <a:xfrm>
            <a:off x="10754601" y="1421739"/>
            <a:ext cx="1105344" cy="1100296"/>
          </a:xfrm>
          <a:prstGeom prst="rect">
            <a:avLst/>
          </a:prstGeom>
          <a:noFill/>
          <a:extLst>
            <a:ext uri="{909E8E84-426E-40DD-AFC4-6F175D3DCCD1}">
              <a14:hiddenFill>
                <a:solidFill>
                  <a:srgbClr val="FFFFFF"/>
                </a:solidFill>
              </a14:hiddenFill>
            </a:ext>
          </a:extLst>
        </p:spPr>
      </p:pic>
      <p:sp>
        <p:nvSpPr>
          <p:cNvPr id="24" name="Text Box 44"/>
          <p:cNvSpPr txBox="1">
            <a:spLocks noChangeArrowheads="1"/>
          </p:cNvSpPr>
          <p:nvPr/>
        </p:nvSpPr>
        <p:spPr bwMode="auto">
          <a:xfrm>
            <a:off x="1918993" y="1574783"/>
            <a:ext cx="915748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民间的“一言既出，驷马难追”，“一言九鼎，一诺千金”，都极言诚信的重要。诚信是处理人际关系的根本，无论何种经济时代都是如此。农业经济时代，与之相适应的是一种乡村社会诚信。借粮借钱、交友嫁娶，讲的是诚信。“好借好还，再借不难；有借无还，全村皆知，不与交易”。孔子更是把诚信视为做人的根本，他提出，朋友之间要“言而有信”，还说“人而无信，不知其可也。”意思是说，人如果不讲信用，那他就不知道该怎样立身处世。</a:t>
            </a:r>
          </a:p>
        </p:txBody>
      </p:sp>
      <p:sp>
        <p:nvSpPr>
          <p:cNvPr id="25" name="TextBox 24"/>
          <p:cNvSpPr txBox="1"/>
          <p:nvPr/>
        </p:nvSpPr>
        <p:spPr>
          <a:xfrm rot="2771384">
            <a:off x="11125054" y="1626711"/>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pic>
        <p:nvPicPr>
          <p:cNvPr descr="C:\Users\user\Desktop\未标题-1 拷贝.jpg" id="27" name="Picture 2"/>
          <p:cNvPicPr>
            <a:picLocks noChangeArrowheads="1" noChangeAspect="1"/>
          </p:cNvPicPr>
          <p:nvPr/>
        </p:nvPicPr>
        <p:blipFill>
          <a:blip r:embed="rId4">
            <a:extLst>
              <a:ext uri="{28A0092B-C50C-407E-A947-70E740481C1C}">
                <a14:useLocalDpi/>
              </a:ext>
            </a:extLst>
          </a:blip>
          <a:stretch>
            <a:fillRect/>
          </a:stretch>
        </p:blipFill>
        <p:spPr bwMode="auto">
          <a:xfrm>
            <a:off x="1846975" y="3713139"/>
            <a:ext cx="9910535" cy="2039863"/>
          </a:xfrm>
          <a:prstGeom prst="rect">
            <a:avLst/>
          </a:prstGeom>
          <a:noFill/>
          <a:ln>
            <a:solidFill>
              <a:srgbClr val="7BC143"/>
            </a:solidFill>
          </a:ln>
          <a:effectLst/>
          <a:extLst>
            <a:ext uri="{909E8E84-426E-40DD-AFC4-6F175D3DCCD1}">
              <a14:hiddenFill>
                <a:solidFill>
                  <a:srgbClr val="FFFFFF"/>
                </a:solidFill>
              </a14:hiddenFill>
            </a:ext>
          </a:extLst>
        </p:spPr>
      </p:pic>
    </p:spTree>
    <p:extLst>
      <p:ext uri="{BB962C8B-B14F-4D97-AF65-F5344CB8AC3E}">
        <p14:creationId val="340721593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7"/>
                                        </p:tgtEl>
                                        <p:attrNameLst>
                                          <p:attrName>style.visibility</p:attrName>
                                        </p:attrNameLst>
                                      </p:cBhvr>
                                      <p:to>
                                        <p:strVal val="visible"/>
                                      </p:to>
                                    </p:set>
                                    <p:animEffect filter="fade" transition="in">
                                      <p:cBhvr>
                                        <p:cTn dur="1000" id="12"/>
                                        <p:tgtEl>
                                          <p:spTgt spid="27"/>
                                        </p:tgtEl>
                                      </p:cBhvr>
                                    </p:animEffect>
                                    <p:anim calcmode="lin" valueType="num">
                                      <p:cBhvr>
                                        <p:cTn dur="1000" fill="hold" id="13"/>
                                        <p:tgtEl>
                                          <p:spTgt spid="27"/>
                                        </p:tgtEl>
                                        <p:attrNameLst>
                                          <p:attrName>ppt_x</p:attrName>
                                        </p:attrNameLst>
                                      </p:cBhvr>
                                      <p:tavLst>
                                        <p:tav tm="0">
                                          <p:val>
                                            <p:strVal val="#ppt_x"/>
                                          </p:val>
                                        </p:tav>
                                        <p:tav tm="100000">
                                          <p:val>
                                            <p:strVal val="#ppt_x"/>
                                          </p:val>
                                        </p:tav>
                                      </p:tavLst>
                                    </p:anim>
                                    <p:anim calcmode="lin" valueType="num">
                                      <p:cBhvr>
                                        <p:cTn dur="1000" fill="hold" id="14"/>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诚实守信是评价最高、最受欢迎的品质</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pic>
        <p:nvPicPr>
          <p:cNvPr descr="C:\Documents and Settings\tdz\桌面\20110818021910417.jpg" id="7170" name="Picture 2"/>
          <p:cNvPicPr>
            <a:picLocks noChangeArrowheads="1" noChangeAspect="1"/>
          </p:cNvPicPr>
          <p:nvPr/>
        </p:nvPicPr>
        <p:blipFill>
          <a:blip r:embed="rId3">
            <a:extLst>
              <a:ext uri="{28A0092B-C50C-407E-A947-70E740481C1C}">
                <a14:useLocalDpi/>
              </a:ext>
            </a:extLst>
          </a:blip>
          <a:stretch>
            <a:fillRect/>
          </a:stretch>
        </p:blipFill>
        <p:spPr bwMode="auto">
          <a:xfrm>
            <a:off x="5698358" y="1146187"/>
            <a:ext cx="6493643" cy="4788624"/>
          </a:xfrm>
          <a:prstGeom prst="rect">
            <a:avLst/>
          </a:prstGeom>
          <a:noFill/>
          <a:extLst>
            <a:ext uri="{909E8E84-426E-40DD-AFC4-6F175D3DCCD1}">
              <a14:hiddenFill>
                <a:solidFill>
                  <a:srgbClr val="FFFFFF"/>
                </a:solidFill>
              </a14:hiddenFill>
            </a:ext>
          </a:extLst>
        </p:spPr>
      </p:pic>
      <p:sp>
        <p:nvSpPr>
          <p:cNvPr id="4" name="矩形 3"/>
          <p:cNvSpPr/>
          <p:nvPr/>
        </p:nvSpPr>
        <p:spPr>
          <a:xfrm>
            <a:off x="4439600" y="1146187"/>
            <a:ext cx="1512365" cy="4788624"/>
          </a:xfrm>
          <a:prstGeom prst="rect">
            <a:avLst/>
          </a:prstGeom>
          <a:gradFill>
            <a:gsLst>
              <a:gs pos="0">
                <a:schemeClr val="bg1"/>
              </a:gs>
              <a:gs pos="27000">
                <a:schemeClr val="bg1"/>
              </a:gs>
              <a:gs pos="100000">
                <a:srgbClr val="F9F9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1846974" y="3645052"/>
            <a:ext cx="4104991"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秦末汉初楚国人季布，楚汉战争中做过项羽的大将，后来归顺西汉高祖刘邦，担任河东太守，一生特别讲信用，只要答应办的事情就一定要办到，从没有失信于人。他以侠义闻名，重守诺言，因此人们常说：“得黄金百斤，不如得季布一诺。”</a:t>
            </a:r>
          </a:p>
        </p:txBody>
      </p:sp>
    </p:spTree>
    <p:extLst>
      <p:ext uri="{BB962C8B-B14F-4D97-AF65-F5344CB8AC3E}">
        <p14:creationId val="1783496976"/>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 fill="hold" id="7"/>
                                        <p:tgtEl>
                                          <p:spTgt spid="14"/>
                                        </p:tgtEl>
                                        <p:attrNameLst>
                                          <p:attrName>ppt_w</p:attrName>
                                        </p:attrNameLst>
                                      </p:cBhvr>
                                      <p:tavLst>
                                        <p:tav tm="0">
                                          <p:val>
                                            <p:fltVal val="0"/>
                                          </p:val>
                                        </p:tav>
                                        <p:tav tm="100000">
                                          <p:val>
                                            <p:strVal val="#ppt_w"/>
                                          </p:val>
                                        </p:tav>
                                      </p:tavLst>
                                    </p:anim>
                                    <p:anim calcmode="lin" valueType="num">
                                      <p:cBhvr>
                                        <p:cTn dur="100" fill="hold" id="8"/>
                                        <p:tgtEl>
                                          <p:spTgt spid="14"/>
                                        </p:tgtEl>
                                        <p:attrNameLst>
                                          <p:attrName>ppt_h</p:attrName>
                                        </p:attrNameLst>
                                      </p:cBhvr>
                                      <p:tavLst>
                                        <p:tav tm="0">
                                          <p:val>
                                            <p:fltVal val="0"/>
                                          </p:val>
                                        </p:tav>
                                        <p:tav tm="100000">
                                          <p:val>
                                            <p:strVal val="#ppt_h"/>
                                          </p:val>
                                        </p:tav>
                                      </p:tavLst>
                                    </p:anim>
                                    <p:animEffect filter="fade" transition="in">
                                      <p:cBhvr>
                                        <p:cTn dur="100" id="9"/>
                                        <p:tgtEl>
                                          <p:spTgt spid="14"/>
                                        </p:tgtEl>
                                      </p:cBhvr>
                                    </p:animEffect>
                                  </p:childTnLst>
                                </p:cTn>
                              </p:par>
                              <p:par>
                                <p:cTn fill="hold" id="10" nodeType="withEffect" presetClass="emph" presetID="6" presetSubtype="0">
                                  <p:stCondLst>
                                    <p:cond delay="100"/>
                                  </p:stCondLst>
                                  <p:childTnLst>
                                    <p:animScale>
                                      <p:cBhvr>
                                        <p:cTn dur="100" fill="hold" id="11"/>
                                        <p:tgtEl>
                                          <p:spTgt spid="14"/>
                                        </p:tgtEl>
                                      </p:cBhvr>
                                      <p:by x="110000" y="110000"/>
                                    </p:animScale>
                                  </p:childTnLst>
                                </p:cTn>
                              </p:par>
                              <p:par>
                                <p:cTn fill="hold" id="12" nodeType="withEffect" presetClass="emph" presetID="6" presetSubtype="0">
                                  <p:stCondLst>
                                    <p:cond delay="200"/>
                                  </p:stCondLst>
                                  <p:childTnLst>
                                    <p:animScale>
                                      <p:cBhvr>
                                        <p:cTn dur="200" fill="hold" id="13"/>
                                        <p:tgtEl>
                                          <p:spTgt spid="14"/>
                                        </p:tgtEl>
                                      </p:cBhvr>
                                      <p:by x="90000" y="90000"/>
                                    </p:animScale>
                                  </p:childTnLst>
                                </p:cTn>
                              </p:par>
                              <p:par>
                                <p:cTn fill="hold" id="14" nodeType="withEffect" presetClass="emph" presetID="6" presetSubtype="0">
                                  <p:stCondLst>
                                    <p:cond delay="400"/>
                                  </p:stCondLst>
                                  <p:childTnLst>
                                    <p:animScale>
                                      <p:cBhvr>
                                        <p:cTn dur="100" fill="hold" id="15"/>
                                        <p:tgtEl>
                                          <p:spTgt spid="14"/>
                                        </p:tgtEl>
                                      </p:cBhvr>
                                      <p:by x="105000" y="105000"/>
                                    </p:animScale>
                                  </p:childTnLst>
                                </p:cTn>
                              </p:par>
                              <p:par>
                                <p:cTn fill="hold" id="16" nodeType="withEffect" presetClass="emph" presetID="6" presetSubtype="0">
                                  <p:stCondLst>
                                    <p:cond delay="500"/>
                                  </p:stCondLst>
                                  <p:childTnLst>
                                    <p:animScale>
                                      <p:cBhvr>
                                        <p:cTn dur="200" fill="hold" id="17"/>
                                        <p:tgtEl>
                                          <p:spTgt spid="14"/>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18"/>
                                        </p:tgtEl>
                                        <p:attrNameLst>
                                          <p:attrName>style.visibility</p:attrName>
                                        </p:attrNameLst>
                                      </p:cBhvr>
                                      <p:to>
                                        <p:strVal val="visible"/>
                                      </p:to>
                                    </p:set>
                                    <p:animEffect filter="wipe(up)" transition="in">
                                      <p:cBhvr>
                                        <p:cTn dur="500" id="21"/>
                                        <p:tgtEl>
                                          <p:spTgt spid="18"/>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17"/>
                                        </p:tgtEl>
                                        <p:attrNameLst>
                                          <p:attrName>style.visibility</p:attrName>
                                        </p:attrNameLst>
                                      </p:cBhvr>
                                      <p:to>
                                        <p:strVal val="visible"/>
                                      </p:to>
                                    </p:set>
                                    <p:anim calcmode="discrete" valueType="clr">
                                      <p:cBhvr override="childStyle">
                                        <p:cTn dur="170" id="25"/>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17"/>
                                        </p:tgtEl>
                                        <p:attrNameLst>
                                          <p:attrName>fillcolor</p:attrName>
                                        </p:attrNameLst>
                                      </p:cBhvr>
                                      <p:tavLst>
                                        <p:tav tm="0">
                                          <p:val>
                                            <p:clrVal>
                                              <a:schemeClr val="accent2"/>
                                            </p:clrVal>
                                          </p:val>
                                        </p:tav>
                                        <p:tav tm="50000">
                                          <p:val>
                                            <p:clrVal>
                                              <a:schemeClr val="hlink"/>
                                            </p:clrVal>
                                          </p:val>
                                        </p:tav>
                                      </p:tavLst>
                                    </p:anim>
                                    <p:set>
                                      <p:cBhvr>
                                        <p:cTn dur="170" id="27"/>
                                        <p:tgtEl>
                                          <p:spTgt spid="17"/>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1000" id="31"/>
                                        <p:tgtEl>
                                          <p:spTgt spid="19"/>
                                        </p:tgtEl>
                                      </p:cBhvr>
                                    </p:animEffect>
                                    <p:anim calcmode="lin" valueType="num">
                                      <p:cBhvr>
                                        <p:cTn dur="1000" fill="hold" id="32"/>
                                        <p:tgtEl>
                                          <p:spTgt spid="19"/>
                                        </p:tgtEl>
                                        <p:attrNameLst>
                                          <p:attrName>ppt_x</p:attrName>
                                        </p:attrNameLst>
                                      </p:cBhvr>
                                      <p:tavLst>
                                        <p:tav tm="0">
                                          <p:val>
                                            <p:strVal val="#ppt_x"/>
                                          </p:val>
                                        </p:tav>
                                        <p:tav tm="100000">
                                          <p:val>
                                            <p:strVal val="#ppt_x"/>
                                          </p:val>
                                        </p:tav>
                                      </p:tavLst>
                                    </p:anim>
                                    <p:anim calcmode="lin" valueType="num">
                                      <p:cBhvr>
                                        <p:cTn dur="1000" fill="hold" id="3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诚实守信是评价最高、最受欢迎的品质</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pic>
        <p:nvPicPr>
          <p:cNvPr descr="E:\仝德志文件，勿删！\03-参考文档\！PPT图片及版面资源\06-PPT精选插图\04-图标\1541240598.png" id="20" name="Picture 3"/>
          <p:cNvPicPr>
            <a:picLocks noChangeArrowheads="1" noChangeAspect="1"/>
          </p:cNvPicPr>
          <p:nvPr/>
        </p:nvPicPr>
        <p:blipFill>
          <a:blip r:embed="rId3">
            <a:extLst>
              <a:ext uri="{28A0092B-C50C-407E-A947-70E740481C1C}">
                <a14:useLocalDpi/>
              </a:ext>
            </a:extLst>
          </a:blip>
          <a:stretch>
            <a:fillRect/>
          </a:stretch>
        </p:blipFill>
        <p:spPr bwMode="auto">
          <a:xfrm>
            <a:off x="8677784" y="1705986"/>
            <a:ext cx="3251623" cy="3251623"/>
          </a:xfrm>
          <a:prstGeom prst="rect">
            <a:avLst/>
          </a:prstGeom>
          <a:noFill/>
          <a:extLst>
            <a:ext uri="{909E8E84-426E-40DD-AFC4-6F175D3DCCD1}">
              <a14:hiddenFill>
                <a:solidFill>
                  <a:srgbClr val="FFFFFF"/>
                </a:solidFill>
              </a14:hiddenFill>
            </a:ext>
          </a:extLst>
        </p:spPr>
      </p:pic>
      <p:sp>
        <p:nvSpPr>
          <p:cNvPr id="22" name="矩形 21"/>
          <p:cNvSpPr/>
          <p:nvPr/>
        </p:nvSpPr>
        <p:spPr>
          <a:xfrm>
            <a:off x="1846974" y="1512174"/>
            <a:ext cx="6694419"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
        <p:nvSpPr>
          <p:cNvPr id="23" name="TextBox 22"/>
          <p:cNvSpPr txBox="1"/>
          <p:nvPr/>
        </p:nvSpPr>
        <p:spPr>
          <a:xfrm>
            <a:off x="1991009" y="1628566"/>
            <a:ext cx="6409547"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三国时期的吴国，有个人叫卓怒。他为人笃守信用，从不食言，只要是答应了的事就立即去办。他与人有约，纵然遇到急风暴雨或雷电冰雪，也从没有不如期到达的。一次，他从建业回会稽，临行前去向太傅诸葛格告辞。诸葛格问他什么时候再来建业。他回答说定某天当再来拜见。</a:t>
            </a:r>
          </a:p>
        </p:txBody>
      </p:sp>
      <p:sp>
        <p:nvSpPr>
          <p:cNvPr id="24" name="TextBox 23"/>
          <p:cNvSpPr txBox="1"/>
          <p:nvPr/>
        </p:nvSpPr>
        <p:spPr>
          <a:xfrm>
            <a:off x="1991009" y="3437418"/>
            <a:ext cx="6409547"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到了这一天，正在宴请的诸葛格，想到卓怒的约定，便放下筷子，等候卓怒。赴会的宾客大都认为，从会稽到建业相距千余里，路途中又难说不会遇到艰难险阻，怎么一定能如期到达？不一会儿，卓怒真的到了，所有的人都惊诧不已。这便是所谓的一诺千金。</a:t>
            </a:r>
          </a:p>
        </p:txBody>
      </p:sp>
      <p:pic>
        <p:nvPicPr>
          <p:cNvPr descr="E:\仝德志文件，勿删！\03-参考文档\！PPT图片及版面资源\06-PPT精选插图\12-标签\绿色燕尾02.png" id="25" name="Picture 3"/>
          <p:cNvPicPr>
            <a:picLocks noChangeArrowheads="1" noChangeAspect="1"/>
          </p:cNvPicPr>
          <p:nvPr/>
        </p:nvPicPr>
        <p:blipFill>
          <a:blip r:embed="rId4">
            <a:extLst>
              <a:ext uri="{28A0092B-C50C-407E-A947-70E740481C1C}">
                <a14:useLocalDpi/>
              </a:ext>
            </a:extLst>
          </a:blip>
          <a:stretch>
            <a:fillRect/>
          </a:stretch>
        </p:blipFill>
        <p:spPr bwMode="auto">
          <a:xfrm>
            <a:off x="1435662" y="4917201"/>
            <a:ext cx="2319639" cy="589040"/>
          </a:xfrm>
          <a:prstGeom prst="rect">
            <a:avLst/>
          </a:prstGeom>
          <a:noFill/>
          <a:extLst>
            <a:ext uri="{909E8E84-426E-40DD-AFC4-6F175D3DCCD1}">
              <a14:hiddenFill>
                <a:solidFill>
                  <a:srgbClr val="FFFFFF"/>
                </a:solidFill>
              </a14:hiddenFill>
            </a:ext>
          </a:extLst>
        </p:spPr>
      </p:pic>
      <p:sp>
        <p:nvSpPr>
          <p:cNvPr id="26" name="TextBox 25"/>
          <p:cNvSpPr txBox="1"/>
          <p:nvPr/>
        </p:nvSpPr>
        <p:spPr>
          <a:xfrm>
            <a:off x="1720359" y="4968665"/>
            <a:ext cx="17830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听故事，学道理</a:t>
            </a:r>
          </a:p>
        </p:txBody>
      </p:sp>
    </p:spTree>
    <p:extLst>
      <p:ext uri="{BB962C8B-B14F-4D97-AF65-F5344CB8AC3E}">
        <p14:creationId val="216799427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诚实守信是评价最高、最受欢迎的品质</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46975" y="1705986"/>
            <a:ext cx="5617355"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人是否遵从诚信原则，在人际关系的形成与发展中是至关重要的。把这个问题正式纳人科学范畴进行研究的重要人物之一是心理学家诺尔曼•安德森。他曾经列出555个描写人的个性品质的形容词，让大学生看后指出哪些个性品质是他们最喜欢的。</a:t>
            </a:r>
          </a:p>
        </p:txBody>
      </p:sp>
      <p:sp>
        <p:nvSpPr>
          <p:cNvPr id="13" name="TextBox 12"/>
          <p:cNvSpPr txBox="1"/>
          <p:nvPr/>
        </p:nvSpPr>
        <p:spPr>
          <a:xfrm>
            <a:off x="1846976" y="3715621"/>
            <a:ext cx="5617354"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结果表明，大学生评价最高的品质就是诚信，而评价最低的是说谎和虚伪。待人真诚、言而有信的个性品质导致人际吸引，有利于良好人际关系的建立、维系和发展。而自私自利、虚伪狡诈、言而无信的个性品质阻碍人际吸引，很难取信于人，非常不利于人际关系的建立和融洽。 </a:t>
            </a:r>
          </a:p>
        </p:txBody>
      </p:sp>
      <p:pic>
        <p:nvPicPr>
          <p:cNvPr descr="C:\Documents and Settings\tdz\桌面\未标题-1 拷贝.png" id="8201" name="Picture 9"/>
          <p:cNvPicPr>
            <a:picLocks noChangeArrowheads="1" noChangeAspect="1"/>
          </p:cNvPicPr>
          <p:nvPr/>
        </p:nvPicPr>
        <p:blipFill>
          <a:blip r:embed="rId3">
            <a:extLst>
              <a:ext uri="{28A0092B-C50C-407E-A947-70E740481C1C}">
                <a14:useLocalDpi/>
              </a:ext>
            </a:extLst>
          </a:blip>
          <a:stretch>
            <a:fillRect/>
          </a:stretch>
        </p:blipFill>
        <p:spPr bwMode="auto">
          <a:xfrm>
            <a:off x="7574315" y="2193005"/>
            <a:ext cx="4466555" cy="3751906"/>
          </a:xfrm>
          <a:prstGeom prst="rect">
            <a:avLst/>
          </a:prstGeom>
          <a:noFill/>
          <a:extLst>
            <a:ext uri="{909E8E84-426E-40DD-AFC4-6F175D3DCCD1}">
              <a14:hiddenFill>
                <a:solidFill>
                  <a:srgbClr val="FFFFFF"/>
                </a:solidFill>
              </a14:hiddenFill>
            </a:ext>
          </a:extLst>
        </p:spPr>
      </p:pic>
    </p:spTree>
    <p:extLst>
      <p:ext uri="{BB962C8B-B14F-4D97-AF65-F5344CB8AC3E}">
        <p14:creationId val="193890492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③</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不能取信于民，则不能治理好一个国家</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846975" y="1455927"/>
            <a:ext cx="9938398" cy="4095663"/>
            <a:chOff x="1846734" y="1456184"/>
            <a:chExt cx="9937104" cy="4095130"/>
          </a:xfrm>
        </p:grpSpPr>
        <p:sp>
          <p:nvSpPr>
            <p:cNvPr id="13" name="矩形 12"/>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20"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21"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10830297" y="1750457"/>
              <a:ext cx="457141" cy="1293284"/>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学经典故事</a:t>
              </a:r>
            </a:p>
          </p:txBody>
        </p:sp>
      </p:grpSp>
      <p:sp>
        <p:nvSpPr>
          <p:cNvPr id="23" name="TextBox 22"/>
          <p:cNvSpPr txBox="1"/>
          <p:nvPr/>
        </p:nvSpPr>
        <p:spPr>
          <a:xfrm>
            <a:off x="2050907" y="1705986"/>
            <a:ext cx="4441189"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古代有位国王，要从民众当中选一位未来的继承人。他发给众多候选人每人一些花籽，让他们回去种植，并当众宣布几个月后，谁种的花开得最美，谁就可以继承王位。</a:t>
            </a:r>
          </a:p>
        </p:txBody>
      </p:sp>
      <p:sp>
        <p:nvSpPr>
          <p:cNvPr id="24" name="TextBox 23"/>
          <p:cNvSpPr txBox="1"/>
          <p:nvPr/>
        </p:nvSpPr>
        <p:spPr>
          <a:xfrm>
            <a:off x="2050906" y="3573035"/>
            <a:ext cx="4441189"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于是，人们纷纷回去精心种植，期望培育出最美丽的花朵。其中有一个小男孩，他在花籽种下去后，无论怎样浇水施肥都不见发芽，看到别人种下的花籽都开了花，他很沮丧。</a:t>
            </a:r>
          </a:p>
        </p:txBody>
      </p:sp>
      <p:pic>
        <p:nvPicPr>
          <p:cNvPr descr="E:\仝德志文件，勿删！\03-参考文档\！PPT图片及版面资源\06-PPT精选插图\01-生活\9E1F037E41871CCD94F57FA8C3B29840.jpg" id="9218" name="Picture 2"/>
          <p:cNvPicPr>
            <a:picLocks noChangeArrowheads="1" noChangeAspect="1"/>
          </p:cNvPicPr>
          <p:nvPr/>
        </p:nvPicPr>
        <p:blipFill>
          <a:blip r:embed="rId5">
            <a:extLst>
              <a:ext uri="{28A0092B-C50C-407E-A947-70E740481C1C}">
                <a14:useLocalDpi/>
              </a:ext>
            </a:extLst>
          </a:blip>
          <a:stretch>
            <a:fillRect/>
          </a:stretch>
        </p:blipFill>
        <p:spPr bwMode="auto">
          <a:xfrm>
            <a:off x="6589726" y="1315034"/>
            <a:ext cx="3539247" cy="4414805"/>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981043242"/>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 fill="hold" id="7"/>
                                        <p:tgtEl>
                                          <p:spTgt spid="14"/>
                                        </p:tgtEl>
                                        <p:attrNameLst>
                                          <p:attrName>ppt_w</p:attrName>
                                        </p:attrNameLst>
                                      </p:cBhvr>
                                      <p:tavLst>
                                        <p:tav tm="0">
                                          <p:val>
                                            <p:fltVal val="0"/>
                                          </p:val>
                                        </p:tav>
                                        <p:tav tm="100000">
                                          <p:val>
                                            <p:strVal val="#ppt_w"/>
                                          </p:val>
                                        </p:tav>
                                      </p:tavLst>
                                    </p:anim>
                                    <p:anim calcmode="lin" valueType="num">
                                      <p:cBhvr>
                                        <p:cTn dur="100" fill="hold" id="8"/>
                                        <p:tgtEl>
                                          <p:spTgt spid="14"/>
                                        </p:tgtEl>
                                        <p:attrNameLst>
                                          <p:attrName>ppt_h</p:attrName>
                                        </p:attrNameLst>
                                      </p:cBhvr>
                                      <p:tavLst>
                                        <p:tav tm="0">
                                          <p:val>
                                            <p:fltVal val="0"/>
                                          </p:val>
                                        </p:tav>
                                        <p:tav tm="100000">
                                          <p:val>
                                            <p:strVal val="#ppt_h"/>
                                          </p:val>
                                        </p:tav>
                                      </p:tavLst>
                                    </p:anim>
                                    <p:animEffect filter="fade" transition="in">
                                      <p:cBhvr>
                                        <p:cTn dur="100" id="9"/>
                                        <p:tgtEl>
                                          <p:spTgt spid="14"/>
                                        </p:tgtEl>
                                      </p:cBhvr>
                                    </p:animEffect>
                                  </p:childTnLst>
                                </p:cTn>
                              </p:par>
                              <p:par>
                                <p:cTn fill="hold" id="10" nodeType="withEffect" presetClass="emph" presetID="6" presetSubtype="0">
                                  <p:stCondLst>
                                    <p:cond delay="100"/>
                                  </p:stCondLst>
                                  <p:childTnLst>
                                    <p:animScale>
                                      <p:cBhvr>
                                        <p:cTn dur="100" fill="hold" id="11"/>
                                        <p:tgtEl>
                                          <p:spTgt spid="14"/>
                                        </p:tgtEl>
                                      </p:cBhvr>
                                      <p:by x="110000" y="110000"/>
                                    </p:animScale>
                                  </p:childTnLst>
                                </p:cTn>
                              </p:par>
                              <p:par>
                                <p:cTn fill="hold" id="12" nodeType="withEffect" presetClass="emph" presetID="6" presetSubtype="0">
                                  <p:stCondLst>
                                    <p:cond delay="200"/>
                                  </p:stCondLst>
                                  <p:childTnLst>
                                    <p:animScale>
                                      <p:cBhvr>
                                        <p:cTn dur="200" fill="hold" id="13"/>
                                        <p:tgtEl>
                                          <p:spTgt spid="14"/>
                                        </p:tgtEl>
                                      </p:cBhvr>
                                      <p:by x="90000" y="90000"/>
                                    </p:animScale>
                                  </p:childTnLst>
                                </p:cTn>
                              </p:par>
                              <p:par>
                                <p:cTn fill="hold" id="14" nodeType="withEffect" presetClass="emph" presetID="6" presetSubtype="0">
                                  <p:stCondLst>
                                    <p:cond delay="400"/>
                                  </p:stCondLst>
                                  <p:childTnLst>
                                    <p:animScale>
                                      <p:cBhvr>
                                        <p:cTn dur="100" fill="hold" id="15"/>
                                        <p:tgtEl>
                                          <p:spTgt spid="14"/>
                                        </p:tgtEl>
                                      </p:cBhvr>
                                      <p:by x="105000" y="105000"/>
                                    </p:animScale>
                                  </p:childTnLst>
                                </p:cTn>
                              </p:par>
                              <p:par>
                                <p:cTn fill="hold" id="16" nodeType="withEffect" presetClass="emph" presetID="6" presetSubtype="0">
                                  <p:stCondLst>
                                    <p:cond delay="500"/>
                                  </p:stCondLst>
                                  <p:childTnLst>
                                    <p:animScale>
                                      <p:cBhvr>
                                        <p:cTn dur="200" fill="hold" id="17"/>
                                        <p:tgtEl>
                                          <p:spTgt spid="14"/>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18"/>
                                        </p:tgtEl>
                                        <p:attrNameLst>
                                          <p:attrName>style.visibility</p:attrName>
                                        </p:attrNameLst>
                                      </p:cBhvr>
                                      <p:to>
                                        <p:strVal val="visible"/>
                                      </p:to>
                                    </p:set>
                                    <p:animEffect filter="wipe(up)" transition="in">
                                      <p:cBhvr>
                                        <p:cTn dur="500" id="21"/>
                                        <p:tgtEl>
                                          <p:spTgt spid="18"/>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17"/>
                                        </p:tgtEl>
                                        <p:attrNameLst>
                                          <p:attrName>style.visibility</p:attrName>
                                        </p:attrNameLst>
                                      </p:cBhvr>
                                      <p:to>
                                        <p:strVal val="visible"/>
                                      </p:to>
                                    </p:set>
                                    <p:anim calcmode="discrete" valueType="clr">
                                      <p:cBhvr override="childStyle">
                                        <p:cTn dur="170" id="25"/>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17"/>
                                        </p:tgtEl>
                                        <p:attrNameLst>
                                          <p:attrName>fillcolor</p:attrName>
                                        </p:attrNameLst>
                                      </p:cBhvr>
                                      <p:tavLst>
                                        <p:tav tm="0">
                                          <p:val>
                                            <p:clrVal>
                                              <a:schemeClr val="accent2"/>
                                            </p:clrVal>
                                          </p:val>
                                        </p:tav>
                                        <p:tav tm="50000">
                                          <p:val>
                                            <p:clrVal>
                                              <a:schemeClr val="hlink"/>
                                            </p:clrVal>
                                          </p:val>
                                        </p:tav>
                                      </p:tavLst>
                                    </p:anim>
                                    <p:set>
                                      <p:cBhvr>
                                        <p:cTn dur="170" id="27"/>
                                        <p:tgtEl>
                                          <p:spTgt spid="17"/>
                                        </p:tgtEl>
                                        <p:attrNameLst>
                                          <p:attrName>fill.type</p:attrName>
                                        </p:attrNameLst>
                                      </p:cBhvr>
                                      <p:to>
                                        <p:strVal val="solid"/>
                                      </p:to>
                                    </p:set>
                                  </p:childTnLst>
                                </p:cTn>
                              </p:par>
                            </p:childTnLst>
                          </p:cTn>
                        </p:par>
                        <p:par>
                          <p:cTn fill="hold" id="28" nodeType="afterGroup">
                            <p:stCondLst>
                              <p:cond delay="1370"/>
                            </p:stCondLst>
                            <p:childTnLst>
                              <p:par>
                                <p:cTn fill="hold" id="29" nodeType="afterEffect" presetClass="entr" presetID="10"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childTnLst>
                                </p:cTn>
                              </p:par>
                            </p:childTnLst>
                          </p:cTn>
                        </p:par>
                        <p:par>
                          <p:cTn fill="hold" id="32" nodeType="afterGroup">
                            <p:stCondLst>
                              <p:cond delay="1870"/>
                            </p:stCondLst>
                            <p:childTnLst>
                              <p:par>
                                <p:cTn fill="hold" id="33" nodeType="afterEffect" presetClass="entr" presetID="53" presetSubtype="0">
                                  <p:stCondLst>
                                    <p:cond delay="0"/>
                                  </p:stCondLst>
                                  <p:childTnLst>
                                    <p:set>
                                      <p:cBhvr>
                                        <p:cTn dur="1" fill="hold" id="34">
                                          <p:stCondLst>
                                            <p:cond delay="0"/>
                                          </p:stCondLst>
                                        </p:cTn>
                                        <p:tgtEl>
                                          <p:spTgt spid="9218"/>
                                        </p:tgtEl>
                                        <p:attrNameLst>
                                          <p:attrName>style.visibility</p:attrName>
                                        </p:attrNameLst>
                                      </p:cBhvr>
                                      <p:to>
                                        <p:strVal val="visible"/>
                                      </p:to>
                                    </p:set>
                                    <p:anim calcmode="lin" valueType="num">
                                      <p:cBhvr>
                                        <p:cTn dur="100" fill="hold" id="35"/>
                                        <p:tgtEl>
                                          <p:spTgt spid="9218"/>
                                        </p:tgtEl>
                                        <p:attrNameLst>
                                          <p:attrName>ppt_w</p:attrName>
                                        </p:attrNameLst>
                                      </p:cBhvr>
                                      <p:tavLst>
                                        <p:tav tm="0">
                                          <p:val>
                                            <p:fltVal val="0"/>
                                          </p:val>
                                        </p:tav>
                                        <p:tav tm="100000">
                                          <p:val>
                                            <p:strVal val="#ppt_w"/>
                                          </p:val>
                                        </p:tav>
                                      </p:tavLst>
                                    </p:anim>
                                    <p:anim calcmode="lin" valueType="num">
                                      <p:cBhvr>
                                        <p:cTn dur="100" fill="hold" id="36"/>
                                        <p:tgtEl>
                                          <p:spTgt spid="9218"/>
                                        </p:tgtEl>
                                        <p:attrNameLst>
                                          <p:attrName>ppt_h</p:attrName>
                                        </p:attrNameLst>
                                      </p:cBhvr>
                                      <p:tavLst>
                                        <p:tav tm="0">
                                          <p:val>
                                            <p:fltVal val="0"/>
                                          </p:val>
                                        </p:tav>
                                        <p:tav tm="100000">
                                          <p:val>
                                            <p:strVal val="#ppt_h"/>
                                          </p:val>
                                        </p:tav>
                                      </p:tavLst>
                                    </p:anim>
                                    <p:animEffect filter="fade" transition="in">
                                      <p:cBhvr>
                                        <p:cTn dur="100" id="37"/>
                                        <p:tgtEl>
                                          <p:spTgt spid="9218"/>
                                        </p:tgtEl>
                                      </p:cBhvr>
                                    </p:animEffect>
                                  </p:childTnLst>
                                </p:cTn>
                              </p:par>
                              <p:par>
                                <p:cTn fill="hold" id="38" nodeType="withEffect" presetClass="emph" presetID="6" presetSubtype="0">
                                  <p:stCondLst>
                                    <p:cond delay="100"/>
                                  </p:stCondLst>
                                  <p:childTnLst>
                                    <p:animScale>
                                      <p:cBhvr>
                                        <p:cTn dur="100" fill="hold" id="39"/>
                                        <p:tgtEl>
                                          <p:spTgt spid="9218"/>
                                        </p:tgtEl>
                                      </p:cBhvr>
                                      <p:by x="110000" y="110000"/>
                                    </p:animScale>
                                  </p:childTnLst>
                                </p:cTn>
                              </p:par>
                              <p:par>
                                <p:cTn fill="hold" id="40" nodeType="withEffect" presetClass="emph" presetID="6" presetSubtype="0">
                                  <p:stCondLst>
                                    <p:cond delay="200"/>
                                  </p:stCondLst>
                                  <p:childTnLst>
                                    <p:animScale>
                                      <p:cBhvr>
                                        <p:cTn dur="200" fill="hold" id="41"/>
                                        <p:tgtEl>
                                          <p:spTgt spid="9218"/>
                                        </p:tgtEl>
                                      </p:cBhvr>
                                      <p:by x="90000" y="90000"/>
                                    </p:animScale>
                                  </p:childTnLst>
                                </p:cTn>
                              </p:par>
                              <p:par>
                                <p:cTn fill="hold" id="42" nodeType="withEffect" presetClass="emph" presetID="6" presetSubtype="0">
                                  <p:stCondLst>
                                    <p:cond delay="400"/>
                                  </p:stCondLst>
                                  <p:childTnLst>
                                    <p:animScale>
                                      <p:cBhvr>
                                        <p:cTn dur="100" fill="hold" id="43"/>
                                        <p:tgtEl>
                                          <p:spTgt spid="9218"/>
                                        </p:tgtEl>
                                      </p:cBhvr>
                                      <p:by x="105000" y="105000"/>
                                    </p:animScale>
                                  </p:childTnLst>
                                </p:cTn>
                              </p:par>
                              <p:par>
                                <p:cTn fill="hold" id="44" nodeType="withEffect" presetClass="emph" presetID="6" presetSubtype="0">
                                  <p:stCondLst>
                                    <p:cond delay="500"/>
                                  </p:stCondLst>
                                  <p:childTnLst>
                                    <p:animScale>
                                      <p:cBhvr>
                                        <p:cTn dur="200" fill="hold" id="45"/>
                                        <p:tgtEl>
                                          <p:spTgt spid="9218"/>
                                        </p:tgtEl>
                                      </p:cBhvr>
                                      <p:by x="95000" y="95000"/>
                                    </p:animScale>
                                  </p:childTnLst>
                                </p:cTn>
                              </p:par>
                            </p:childTnLst>
                          </p:cTn>
                        </p:par>
                        <p:par>
                          <p:cTn fill="hold" id="46" nodeType="afterGroup">
                            <p:stCondLst>
                              <p:cond delay="2570"/>
                            </p:stCondLst>
                            <p:childTnLst>
                              <p:par>
                                <p:cTn fill="hold" grpId="0" id="47" nodeType="after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1000" id="49"/>
                                        <p:tgtEl>
                                          <p:spTgt spid="23"/>
                                        </p:tgtEl>
                                      </p:cBhvr>
                                    </p:animEffect>
                                    <p:anim calcmode="lin" valueType="num">
                                      <p:cBhvr>
                                        <p:cTn dur="1000" fill="hold" id="50"/>
                                        <p:tgtEl>
                                          <p:spTgt spid="23"/>
                                        </p:tgtEl>
                                        <p:attrNameLst>
                                          <p:attrName>ppt_x</p:attrName>
                                        </p:attrNameLst>
                                      </p:cBhvr>
                                      <p:tavLst>
                                        <p:tav tm="0">
                                          <p:val>
                                            <p:strVal val="#ppt_x"/>
                                          </p:val>
                                        </p:tav>
                                        <p:tav tm="100000">
                                          <p:val>
                                            <p:strVal val="#ppt_x"/>
                                          </p:val>
                                        </p:tav>
                                      </p:tavLst>
                                    </p:anim>
                                    <p:anim calcmode="lin" valueType="num">
                                      <p:cBhvr>
                                        <p:cTn dur="1000" fill="hold" id="51"/>
                                        <p:tgtEl>
                                          <p:spTgt spid="23"/>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24"/>
                                        </p:tgtEl>
                                        <p:attrNameLst>
                                          <p:attrName>style.visibility</p:attrName>
                                        </p:attrNameLst>
                                      </p:cBhvr>
                                      <p:to>
                                        <p:strVal val="visible"/>
                                      </p:to>
                                    </p:set>
                                    <p:animEffect filter="fade" transition="in">
                                      <p:cBhvr>
                                        <p:cTn dur="1000" id="54"/>
                                        <p:tgtEl>
                                          <p:spTgt spid="24"/>
                                        </p:tgtEl>
                                      </p:cBhvr>
                                    </p:animEffect>
                                    <p:anim calcmode="lin" valueType="num">
                                      <p:cBhvr>
                                        <p:cTn dur="1000" fill="hold" id="55"/>
                                        <p:tgtEl>
                                          <p:spTgt spid="24"/>
                                        </p:tgtEl>
                                        <p:attrNameLst>
                                          <p:attrName>ppt_x</p:attrName>
                                        </p:attrNameLst>
                                      </p:cBhvr>
                                      <p:tavLst>
                                        <p:tav tm="0">
                                          <p:val>
                                            <p:strVal val="#ppt_x"/>
                                          </p:val>
                                        </p:tav>
                                        <p:tav tm="100000">
                                          <p:val>
                                            <p:strVal val="#ppt_x"/>
                                          </p:val>
                                        </p:tav>
                                      </p:tavLst>
                                    </p:anim>
                                    <p:anim calcmode="lin" valueType="num">
                                      <p:cBhvr>
                                        <p:cTn dur="1000" fill="hold" id="5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P grpId="0"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22679" y="1522945"/>
            <a:ext cx="11018355" cy="4110956"/>
            <a:chOff x="622598" y="1523193"/>
            <a:chExt cx="11016920" cy="4110421"/>
          </a:xfrm>
        </p:grpSpPr>
        <p:pic>
          <p:nvPicPr>
            <p:cNvPr descr="C:\Documents and Settings\tdz\桌面\2531170_130620586000_2.jpg" id="2" name="Picture 7"/>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143212"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5985054_163133283126_2.jpg" id="3" name="Picture 8"/>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3382905"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1119718312_2.jpg" id="4" name="Picture 9"/>
            <p:cNvPicPr>
              <a:picLocks noChangeArrowheads="1" noChangeAspect="1"/>
            </p:cNvPicPr>
            <p:nvPr/>
          </p:nvPicPr>
          <p:blipFill>
            <a:blip r:embed="rId4">
              <a:extLst>
                <a:ext uri="{28A0092B-C50C-407E-A947-70E740481C1C}">
                  <a14:useLocalDpi/>
                </a:ext>
              </a:extLst>
            </a:blip>
            <a:stretch>
              <a:fillRect/>
            </a:stretch>
          </p:blipFill>
          <p:spPr bwMode="auto">
            <a:xfrm>
              <a:off x="62259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225172345387_2.jpg" id="5" name="Picture 10"/>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890351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sp>
          <p:nvSpPr>
            <p:cNvPr id="6" name="矩形 5"/>
            <p:cNvSpPr/>
            <p:nvPr/>
          </p:nvSpPr>
          <p:spPr>
            <a:xfrm>
              <a:off x="3382905"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7" name="矩形 6"/>
            <p:cNvSpPr/>
            <p:nvPr/>
          </p:nvSpPr>
          <p:spPr>
            <a:xfrm>
              <a:off x="622598" y="5045303"/>
              <a:ext cx="2736000" cy="432000"/>
            </a:xfrm>
            <a:prstGeom prst="rect">
              <a:avLst/>
            </a:prstGeom>
            <a:solidFill>
              <a:srgbClr val="36B2E6"/>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8" name="矩形 7"/>
            <p:cNvSpPr/>
            <p:nvPr/>
          </p:nvSpPr>
          <p:spPr>
            <a:xfrm>
              <a:off x="6143212"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9" name="矩形 8"/>
            <p:cNvSpPr/>
            <p:nvPr/>
          </p:nvSpPr>
          <p:spPr>
            <a:xfrm>
              <a:off x="890351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若干心理效应</a:t>
              </a:r>
            </a:p>
          </p:txBody>
        </p:sp>
      </p:grpSp>
      <p:grpSp>
        <p:nvGrpSpPr>
          <p:cNvPr id="15" name="组合 14"/>
          <p:cNvGrpSpPr/>
          <p:nvPr/>
        </p:nvGrpSpPr>
        <p:grpSpPr>
          <a:xfrm>
            <a:off x="1774957" y="557461"/>
            <a:ext cx="7777669" cy="432056"/>
            <a:chOff x="1774726" y="557835"/>
            <a:chExt cx="7776656" cy="432000"/>
          </a:xfrm>
        </p:grpSpPr>
        <p:sp>
          <p:nvSpPr>
            <p:cNvPr id="10" name="矩形 9"/>
            <p:cNvSpPr/>
            <p:nvPr/>
          </p:nvSpPr>
          <p:spPr>
            <a:xfrm>
              <a:off x="1774726" y="557835"/>
              <a:ext cx="1872000" cy="432000"/>
            </a:xfrm>
            <a:prstGeom prst="rect">
              <a:avLst/>
            </a:prstGeom>
            <a:solidFill>
              <a:srgbClr val="36B2E6"/>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11" name="矩形 10"/>
            <p:cNvSpPr/>
            <p:nvPr/>
          </p:nvSpPr>
          <p:spPr>
            <a:xfrm>
              <a:off x="3742945"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12" name="矩形 11"/>
            <p:cNvSpPr/>
            <p:nvPr/>
          </p:nvSpPr>
          <p:spPr>
            <a:xfrm>
              <a:off x="5711164"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lvl="0"/>
              <a:r>
                <a:rPr altLang="en-US" lang="zh-CN">
                  <a:solidFill>
                    <a:schemeClr val="bg1"/>
                  </a:solidFill>
                  <a:latin charset="-122" pitchFamily="34" typeface="微软雅黑"/>
                  <a:ea charset="-122" pitchFamily="34" typeface="微软雅黑"/>
                </a:rPr>
                <a:t>人际关系技巧</a:t>
              </a:r>
            </a:p>
          </p:txBody>
        </p:sp>
        <p:sp>
          <p:nvSpPr>
            <p:cNvPr id="13" name="矩形 12"/>
            <p:cNvSpPr/>
            <p:nvPr/>
          </p:nvSpPr>
          <p:spPr>
            <a:xfrm>
              <a:off x="7679382"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lvl="0"/>
              <a:r>
                <a:rPr altLang="en-US" lang="zh-CN">
                  <a:solidFill>
                    <a:schemeClr val="bg1"/>
                  </a:solidFill>
                  <a:latin charset="-122" pitchFamily="34" typeface="微软雅黑"/>
                  <a:ea charset="-122" pitchFamily="34" typeface="微软雅黑"/>
                </a:rPr>
                <a:t>若干心理效应</a:t>
              </a:r>
            </a:p>
          </p:txBody>
        </p:sp>
      </p:grpSp>
    </p:spTree>
    <p:extLst>
      <p:ext uri="{BB962C8B-B14F-4D97-AF65-F5344CB8AC3E}">
        <p14:creationId val="1957819703"/>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3.97631E-06 -4.81481E-06 L 0.00065 -0.35694" pathEditMode="relative" ptsTypes="AA" rAng="0">
                                      <p:cBhvr>
                                        <p:cTn dur="500" fill="hold" id="6"/>
                                        <p:tgtEl>
                                          <p:spTgt spid="14"/>
                                        </p:tgtEl>
                                        <p:attrNameLst>
                                          <p:attrName>ppt_x</p:attrName>
                                          <p:attrName>ppt_y</p:attrName>
                                        </p:attrNameLst>
                                      </p:cBhvr>
                                      <p:rCtr x="26" y="-17847"/>
                                    </p:animMotion>
                                  </p:childTnLst>
                                </p:cTn>
                              </p:par>
                              <p:par>
                                <p:cTn fill="hold" id="7" nodeType="withEffect" presetClass="exit" presetID="53" presetSubtype="0">
                                  <p:stCondLst>
                                    <p:cond delay="0"/>
                                  </p:stCondLst>
                                  <p:childTnLst>
                                    <p:anim calcmode="lin" valueType="num">
                                      <p:cBhvr>
                                        <p:cTn dur="500" id="8"/>
                                        <p:tgtEl>
                                          <p:spTgt spid="14"/>
                                        </p:tgtEl>
                                        <p:attrNameLst>
                                          <p:attrName>ppt_w</p:attrName>
                                        </p:attrNameLst>
                                      </p:cBhvr>
                                      <p:tavLst>
                                        <p:tav tm="0">
                                          <p:val>
                                            <p:strVal val="ppt_w"/>
                                          </p:val>
                                        </p:tav>
                                        <p:tav tm="100000">
                                          <p:val>
                                            <p:fltVal val="0"/>
                                          </p:val>
                                        </p:tav>
                                      </p:tavLst>
                                    </p:anim>
                                    <p:anim calcmode="lin" valueType="num">
                                      <p:cBhvr>
                                        <p:cTn dur="500" id="9"/>
                                        <p:tgtEl>
                                          <p:spTgt spid="14"/>
                                        </p:tgtEl>
                                        <p:attrNameLst>
                                          <p:attrName>ppt_h</p:attrName>
                                        </p:attrNameLst>
                                      </p:cBhvr>
                                      <p:tavLst>
                                        <p:tav tm="0">
                                          <p:val>
                                            <p:strVal val="ppt_h"/>
                                          </p:val>
                                        </p:tav>
                                        <p:tav tm="100000">
                                          <p:val>
                                            <p:fltVal val="0"/>
                                          </p:val>
                                        </p:tav>
                                      </p:tavLst>
                                    </p:anim>
                                    <p:animEffect filter="fade" transition="out">
                                      <p:cBhvr>
                                        <p:cTn dur="500" id="10"/>
                                        <p:tgtEl>
                                          <p:spTgt spid="14"/>
                                        </p:tgtEl>
                                      </p:cBhvr>
                                    </p:animEffect>
                                    <p:set>
                                      <p:cBhvr>
                                        <p:cTn dur="1" fill="hold" id="11">
                                          <p:stCondLst>
                                            <p:cond delay="499"/>
                                          </p:stCondLst>
                                        </p:cTn>
                                        <p:tgtEl>
                                          <p:spTgt spid="14"/>
                                        </p:tgtEl>
                                        <p:attrNameLst>
                                          <p:attrName>style.visibility</p:attrName>
                                        </p:attrNameLst>
                                      </p:cBhvr>
                                      <p:to>
                                        <p:strVal val="hidden"/>
                                      </p:to>
                                    </p:set>
                                  </p:childTnLst>
                                </p:cTn>
                              </p:par>
                              <p:par>
                                <p:cTn fill="hold" id="12" nodeType="withEffect" presetClass="entr" presetID="53" presetSubtype="0">
                                  <p:stCondLst>
                                    <p:cond delay="30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③</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不能取信于民，则不能治理好一个国家</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846975" y="1455927"/>
            <a:ext cx="9938398" cy="4095663"/>
            <a:chOff x="1846734" y="1456184"/>
            <a:chExt cx="9937104" cy="4095130"/>
          </a:xfrm>
        </p:grpSpPr>
        <p:sp>
          <p:nvSpPr>
            <p:cNvPr id="13" name="矩形 12"/>
            <p:cNvSpPr/>
            <p:nvPr/>
          </p:nvSpPr>
          <p:spPr>
            <a:xfrm>
              <a:off x="1846734" y="1512424"/>
              <a:ext cx="9937104" cy="4004808"/>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绿色箭头标签01.png" id="20" name="Picture 8"/>
            <p:cNvPicPr>
              <a:picLocks noChangeArrowheads="1" noChangeAspect="1"/>
            </p:cNvPicPr>
            <p:nvPr/>
          </p:nvPicPr>
          <p:blipFill>
            <a:blip r:embed="rId3">
              <a:extLst>
                <a:ext uri="{28A0092B-C50C-407E-A947-70E740481C1C}">
                  <a14:useLocalDpi/>
                </a:ext>
              </a:extLst>
            </a:blip>
            <a:stretch>
              <a:fillRect/>
            </a:stretch>
          </p:blipFill>
          <p:spPr bwMode="auto">
            <a:xfrm>
              <a:off x="10527109" y="1456184"/>
              <a:ext cx="1003300" cy="1828800"/>
            </a:xfrm>
            <a:prstGeom prst="rect">
              <a:avLst/>
            </a:prstGeom>
            <a:noFill/>
            <a:extLst>
              <a:ext uri="{909E8E84-426E-40DD-AFC4-6F175D3DCCD1}">
                <a14:hiddenFill>
                  <a:solidFill>
                    <a:srgbClr val="FFFFFF"/>
                  </a:solidFill>
                </a14:hiddenFill>
              </a:ext>
            </a:extLst>
          </p:spPr>
        </p:pic>
        <p:pic>
          <p:nvPicPr>
            <p:cNvPr descr="C:\Documents and Settings\tdz\Local Settings\Temp\SoEasy\2ED57B32DAFDACEEB44B8E85F3D00E28.png" id="21" name="Picture 10"/>
            <p:cNvPicPr>
              <a:picLocks noChangeArrowheads="1" noChangeAspect="1"/>
            </p:cNvPicPr>
            <p:nvPr/>
          </p:nvPicPr>
          <p:blipFill>
            <a:blip r:embed="rId4">
              <a:extLst>
                <a:ext uri="{28A0092B-C50C-407E-A947-70E740481C1C}">
                  <a14:useLocalDpi/>
                </a:ext>
              </a:extLst>
            </a:blip>
            <a:stretch>
              <a:fillRect/>
            </a:stretch>
          </p:blipFill>
          <p:spPr bwMode="auto">
            <a:xfrm>
              <a:off x="10455101" y="4557600"/>
              <a:ext cx="1184721" cy="993714"/>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10830297" y="1750457"/>
              <a:ext cx="457141" cy="1272525"/>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长做人智慧</a:t>
              </a:r>
            </a:p>
          </p:txBody>
        </p:sp>
      </p:grpSp>
      <p:sp>
        <p:nvSpPr>
          <p:cNvPr id="23" name="TextBox 22"/>
          <p:cNvSpPr txBox="1"/>
          <p:nvPr/>
        </p:nvSpPr>
        <p:spPr>
          <a:xfrm>
            <a:off x="2050907" y="1705986"/>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到了规定的日期，候选人个个捧着鲜艳欲滴的花朵来到国王面前，只有那个小男孩低着头，手捧空花盆走了进来。国王把他叫到面前，问他为什么没有种出美丽的花。小男孩很难过，如实诉说了事情原由。</a:t>
            </a:r>
          </a:p>
        </p:txBody>
      </p:sp>
      <p:sp>
        <p:nvSpPr>
          <p:cNvPr id="24" name="TextBox 23"/>
          <p:cNvSpPr txBox="1"/>
          <p:nvPr/>
        </p:nvSpPr>
        <p:spPr>
          <a:xfrm>
            <a:off x="2050906" y="3573035"/>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国王宣布，小男孩就是未来的国王，众人愕然。国王说，那些花籽都是煮过的，永远不会发芽，只有小男孩最诚实，而诚实正是力量的体现，不诚实的人是不可能取信于民、治理好一个国家的。</a:t>
            </a:r>
          </a:p>
        </p:txBody>
      </p:sp>
      <p:pic>
        <p:nvPicPr>
          <p:cNvPr descr="C:\Documents and Settings\tdz\桌面\皇帝.jpg" id="10243" name="Picture 3"/>
          <p:cNvPicPr>
            <a:picLocks noChangeArrowheads="1" noChangeAspect="1"/>
          </p:cNvPicPr>
          <p:nvPr/>
        </p:nvPicPr>
        <p:blipFill>
          <a:blip r:embed="rId5">
            <a:extLst>
              <a:ext uri="{28A0092B-C50C-407E-A947-70E740481C1C}">
                <a14:useLocalDpi/>
              </a:ext>
            </a:extLst>
          </a:blip>
          <a:stretch>
            <a:fillRect/>
          </a:stretch>
        </p:blipFill>
        <p:spPr bwMode="auto">
          <a:xfrm>
            <a:off x="6597909" y="1303619"/>
            <a:ext cx="3531065" cy="4429938"/>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71873149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243"/>
                                        </p:tgtEl>
                                        <p:attrNameLst>
                                          <p:attrName>style.visibility</p:attrName>
                                        </p:attrNameLst>
                                      </p:cBhvr>
                                      <p:to>
                                        <p:strVal val="visible"/>
                                      </p:to>
                                    </p:set>
                                    <p:anim calcmode="lin" valueType="num">
                                      <p:cBhvr>
                                        <p:cTn dur="100" fill="hold" id="11"/>
                                        <p:tgtEl>
                                          <p:spTgt spid="10243"/>
                                        </p:tgtEl>
                                        <p:attrNameLst>
                                          <p:attrName>ppt_w</p:attrName>
                                        </p:attrNameLst>
                                      </p:cBhvr>
                                      <p:tavLst>
                                        <p:tav tm="0">
                                          <p:val>
                                            <p:fltVal val="0"/>
                                          </p:val>
                                        </p:tav>
                                        <p:tav tm="100000">
                                          <p:val>
                                            <p:strVal val="#ppt_w"/>
                                          </p:val>
                                        </p:tav>
                                      </p:tavLst>
                                    </p:anim>
                                    <p:anim calcmode="lin" valueType="num">
                                      <p:cBhvr>
                                        <p:cTn dur="100" fill="hold" id="12"/>
                                        <p:tgtEl>
                                          <p:spTgt spid="10243"/>
                                        </p:tgtEl>
                                        <p:attrNameLst>
                                          <p:attrName>ppt_h</p:attrName>
                                        </p:attrNameLst>
                                      </p:cBhvr>
                                      <p:tavLst>
                                        <p:tav tm="0">
                                          <p:val>
                                            <p:fltVal val="0"/>
                                          </p:val>
                                        </p:tav>
                                        <p:tav tm="100000">
                                          <p:val>
                                            <p:strVal val="#ppt_h"/>
                                          </p:val>
                                        </p:tav>
                                      </p:tavLst>
                                    </p:anim>
                                    <p:animEffect filter="fade" transition="in">
                                      <p:cBhvr>
                                        <p:cTn dur="100" id="13"/>
                                        <p:tgtEl>
                                          <p:spTgt spid="10243"/>
                                        </p:tgtEl>
                                      </p:cBhvr>
                                    </p:animEffect>
                                  </p:childTnLst>
                                </p:cTn>
                              </p:par>
                              <p:par>
                                <p:cTn fill="hold" id="14" nodeType="withEffect" presetClass="emph" presetID="6" presetSubtype="0">
                                  <p:stCondLst>
                                    <p:cond delay="100"/>
                                  </p:stCondLst>
                                  <p:childTnLst>
                                    <p:animScale>
                                      <p:cBhvr>
                                        <p:cTn dur="100" fill="hold" id="15"/>
                                        <p:tgtEl>
                                          <p:spTgt spid="10243"/>
                                        </p:tgtEl>
                                      </p:cBhvr>
                                      <p:by x="110000" y="110000"/>
                                    </p:animScale>
                                  </p:childTnLst>
                                </p:cTn>
                              </p:par>
                              <p:par>
                                <p:cTn fill="hold" id="16" nodeType="withEffect" presetClass="emph" presetID="6" presetSubtype="0">
                                  <p:stCondLst>
                                    <p:cond delay="200"/>
                                  </p:stCondLst>
                                  <p:childTnLst>
                                    <p:animScale>
                                      <p:cBhvr>
                                        <p:cTn dur="200" fill="hold" id="17"/>
                                        <p:tgtEl>
                                          <p:spTgt spid="10243"/>
                                        </p:tgtEl>
                                      </p:cBhvr>
                                      <p:by x="90000" y="90000"/>
                                    </p:animScale>
                                  </p:childTnLst>
                                </p:cTn>
                              </p:par>
                              <p:par>
                                <p:cTn fill="hold" id="18" nodeType="withEffect" presetClass="emph" presetID="6" presetSubtype="0">
                                  <p:stCondLst>
                                    <p:cond delay="400"/>
                                  </p:stCondLst>
                                  <p:childTnLst>
                                    <p:animScale>
                                      <p:cBhvr>
                                        <p:cTn dur="100" fill="hold" id="19"/>
                                        <p:tgtEl>
                                          <p:spTgt spid="10243"/>
                                        </p:tgtEl>
                                      </p:cBhvr>
                                      <p:by x="105000" y="105000"/>
                                    </p:animScale>
                                  </p:childTnLst>
                                </p:cTn>
                              </p:par>
                              <p:par>
                                <p:cTn fill="hold" id="20" nodeType="withEffect" presetClass="emph" presetID="6" presetSubtype="0">
                                  <p:stCondLst>
                                    <p:cond delay="500"/>
                                  </p:stCondLst>
                                  <p:childTnLst>
                                    <p:animScale>
                                      <p:cBhvr>
                                        <p:cTn dur="200" fill="hold" id="21"/>
                                        <p:tgtEl>
                                          <p:spTgt spid="10243"/>
                                        </p:tgtEl>
                                      </p:cBhvr>
                                      <p:by x="95000" y="95000"/>
                                    </p:animScale>
                                  </p:childTnLst>
                                </p:cTn>
                              </p:par>
                            </p:childTnLst>
                          </p:cTn>
                        </p:par>
                        <p:par>
                          <p:cTn fill="hold" id="22" nodeType="afterGroup">
                            <p:stCondLst>
                              <p:cond delay="1200"/>
                            </p:stCondLst>
                            <p:childTnLst>
                              <p:par>
                                <p:cTn fill="hold" grpId="0"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24"/>
                                        </p:tgtEl>
                                        <p:attrNameLst>
                                          <p:attrName>style.visibility</p:attrName>
                                        </p:attrNameLst>
                                      </p:cBhvr>
                                      <p:to>
                                        <p:strVal val="visible"/>
                                      </p:to>
                                    </p:set>
                                    <p:animEffect filter="fade" transition="in">
                                      <p:cBhvr>
                                        <p:cTn dur="1000" id="30"/>
                                        <p:tgtEl>
                                          <p:spTgt spid="24"/>
                                        </p:tgtEl>
                                      </p:cBhvr>
                                    </p:animEffect>
                                    <p:anim calcmode="lin" valueType="num">
                                      <p:cBhvr>
                                        <p:cTn dur="1000" fill="hold" id="31"/>
                                        <p:tgtEl>
                                          <p:spTgt spid="24"/>
                                        </p:tgtEl>
                                        <p:attrNameLst>
                                          <p:attrName>ppt_x</p:attrName>
                                        </p:attrNameLst>
                                      </p:cBhvr>
                                      <p:tavLst>
                                        <p:tav tm="0">
                                          <p:val>
                                            <p:strVal val="#ppt_x"/>
                                          </p:val>
                                        </p:tav>
                                        <p:tav tm="100000">
                                          <p:val>
                                            <p:strVal val="#ppt_x"/>
                                          </p:val>
                                        </p:tav>
                                      </p:tavLst>
                                    </p:anim>
                                    <p:anim calcmode="lin" valueType="num">
                                      <p:cBhvr>
                                        <p:cTn dur="1000" fill="hold" id="32"/>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③</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不能取信于民，则不能治理好一个国家</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8544591" y="1422238"/>
            <a:ext cx="3223045" cy="4023249"/>
            <a:chOff x="7895406" y="1422499"/>
            <a:chExt cx="3222625" cy="4022725"/>
          </a:xfrm>
        </p:grpSpPr>
        <p:grpSp>
          <p:nvGrpSpPr>
            <p:cNvPr id="28" name="Group 10"/>
            <p:cNvGrpSpPr/>
            <p:nvPr/>
          </p:nvGrpSpPr>
          <p:grpSpPr>
            <a:xfrm>
              <a:off x="7895406" y="1422499"/>
              <a:ext cx="3222625" cy="4022725"/>
              <a:chOff x="0" y="-1"/>
              <a:chExt cx="3393647" cy="4236062"/>
            </a:xfrm>
          </p:grpSpPr>
          <p:sp>
            <p:nvSpPr>
              <p:cNvPr id="29" name="直接连接符 22"/>
              <p:cNvSpPr>
                <a:spLocks noChangeShapeType="1"/>
              </p:cNvSpPr>
              <p:nvPr/>
            </p:nvSpPr>
            <p:spPr bwMode="auto">
              <a:xfrm>
                <a:off x="657344" y="212848"/>
                <a:ext cx="1" cy="3891607"/>
              </a:xfrm>
              <a:prstGeom prst="line">
                <a:avLst/>
              </a:prstGeom>
              <a:noFill/>
              <a:ln cap="flat" cmpd="sng" w="12700">
                <a:solidFill>
                  <a:srgbClr val="A5A5A5"/>
                </a:solidFill>
                <a:round/>
              </a:ln>
              <a:extLst>
                <a:ext uri="{909E8E84-426E-40DD-AFC4-6F175D3DCCD1}">
                  <a14:hiddenFill>
                    <a:noFill/>
                  </a14:hiddenFill>
                </a:ext>
              </a:extLst>
            </p:spPr>
            <p:txBody>
              <a:bodyPr/>
              <a:lstStyle/>
              <a:p>
                <a:endParaRPr altLang="en-US" lang="zh-CN"/>
              </a:p>
            </p:txBody>
          </p:sp>
          <p:sp>
            <p:nvSpPr>
              <p:cNvPr id="30" name="直接连接符 26"/>
              <p:cNvSpPr>
                <a:spLocks noChangeShapeType="1"/>
              </p:cNvSpPr>
              <p:nvPr/>
            </p:nvSpPr>
            <p:spPr bwMode="auto">
              <a:xfrm>
                <a:off x="1161400" y="216023"/>
                <a:ext cx="1" cy="3891607"/>
              </a:xfrm>
              <a:prstGeom prst="line">
                <a:avLst/>
              </a:prstGeom>
              <a:noFill/>
              <a:ln cap="flat" cmpd="sng" w="12700">
                <a:solidFill>
                  <a:srgbClr val="A5A5A5"/>
                </a:solidFill>
                <a:round/>
              </a:ln>
              <a:extLst>
                <a:ext uri="{909E8E84-426E-40DD-AFC4-6F175D3DCCD1}">
                  <a14:hiddenFill>
                    <a:noFill/>
                  </a14:hiddenFill>
                </a:ext>
              </a:extLst>
            </p:spPr>
            <p:txBody>
              <a:bodyPr/>
              <a:lstStyle/>
              <a:p>
                <a:endParaRPr altLang="en-US" lang="zh-CN"/>
              </a:p>
            </p:txBody>
          </p:sp>
          <p:sp>
            <p:nvSpPr>
              <p:cNvPr id="31" name="直接连接符 27"/>
              <p:cNvSpPr>
                <a:spLocks noChangeShapeType="1"/>
              </p:cNvSpPr>
              <p:nvPr/>
            </p:nvSpPr>
            <p:spPr bwMode="auto">
              <a:xfrm>
                <a:off x="1665456" y="212848"/>
                <a:ext cx="1" cy="3891607"/>
              </a:xfrm>
              <a:prstGeom prst="line">
                <a:avLst/>
              </a:prstGeom>
              <a:noFill/>
              <a:ln cap="flat" cmpd="sng" w="12700">
                <a:solidFill>
                  <a:srgbClr val="A5A5A5"/>
                </a:solidFill>
                <a:round/>
              </a:ln>
              <a:extLst>
                <a:ext uri="{909E8E84-426E-40DD-AFC4-6F175D3DCCD1}">
                  <a14:hiddenFill>
                    <a:noFill/>
                  </a14:hiddenFill>
                </a:ext>
              </a:extLst>
            </p:spPr>
            <p:txBody>
              <a:bodyPr/>
              <a:lstStyle/>
              <a:p>
                <a:endParaRPr altLang="en-US" lang="zh-CN"/>
              </a:p>
            </p:txBody>
          </p:sp>
          <p:sp>
            <p:nvSpPr>
              <p:cNvPr id="32" name="直接连接符 28"/>
              <p:cNvSpPr>
                <a:spLocks noChangeShapeType="1"/>
              </p:cNvSpPr>
              <p:nvPr/>
            </p:nvSpPr>
            <p:spPr bwMode="auto">
              <a:xfrm>
                <a:off x="2169512" y="212848"/>
                <a:ext cx="1" cy="3891607"/>
              </a:xfrm>
              <a:prstGeom prst="line">
                <a:avLst/>
              </a:prstGeom>
              <a:noFill/>
              <a:ln cap="flat" cmpd="sng" w="12700">
                <a:solidFill>
                  <a:srgbClr val="A5A5A5"/>
                </a:solidFill>
                <a:round/>
              </a:ln>
              <a:extLst>
                <a:ext uri="{909E8E84-426E-40DD-AFC4-6F175D3DCCD1}">
                  <a14:hiddenFill>
                    <a:noFill/>
                  </a14:hiddenFill>
                </a:ext>
              </a:extLst>
            </p:spPr>
            <p:txBody>
              <a:bodyPr/>
              <a:lstStyle/>
              <a:p>
                <a:endParaRPr altLang="en-US" lang="zh-CN"/>
              </a:p>
            </p:txBody>
          </p:sp>
          <p:sp>
            <p:nvSpPr>
              <p:cNvPr id="33" name="直接连接符 31"/>
              <p:cNvSpPr>
                <a:spLocks noChangeShapeType="1"/>
              </p:cNvSpPr>
              <p:nvPr/>
            </p:nvSpPr>
            <p:spPr bwMode="auto">
              <a:xfrm>
                <a:off x="2673568" y="212848"/>
                <a:ext cx="1" cy="3891607"/>
              </a:xfrm>
              <a:prstGeom prst="line">
                <a:avLst/>
              </a:prstGeom>
              <a:noFill/>
              <a:ln cap="flat" cmpd="sng" w="12700">
                <a:solidFill>
                  <a:srgbClr val="A5A5A5"/>
                </a:solidFill>
                <a:round/>
              </a:ln>
              <a:extLst>
                <a:ext uri="{909E8E84-426E-40DD-AFC4-6F175D3DCCD1}">
                  <a14:hiddenFill>
                    <a:noFill/>
                  </a14:hiddenFill>
                </a:ext>
              </a:extLst>
            </p:spPr>
            <p:txBody>
              <a:bodyPr/>
              <a:lstStyle/>
              <a:p>
                <a:endParaRPr altLang="en-US" lang="zh-CN"/>
              </a:p>
            </p:txBody>
          </p:sp>
          <p:pic>
            <p:nvPicPr>
              <p:cNvPr id="34" name="Picture 7"/>
              <p:cNvPicPr>
                <a:picLocks noChangeArrowheads="1" noChangeAspect="1"/>
              </p:cNvPicPr>
              <p:nvPr/>
            </p:nvPicPr>
            <p:blipFill>
              <a:blip r:embed="rId3">
                <a:grayscl/>
                <a:biLevel thresh="50000"/>
                <a:extLst>
                  <a:ext uri="{28A0092B-C50C-407E-A947-70E740481C1C}">
                    <a14:useLocalDpi/>
                  </a:ext>
                </a:extLst>
              </a:blip>
              <a:stretch>
                <a:fillRect/>
              </a:stretch>
            </p:blipFill>
            <p:spPr bwMode="auto">
              <a:xfrm rot="5400000">
                <a:off x="-421207" y="421206"/>
                <a:ext cx="4236062" cy="3393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4" name="TextBox 3"/>
            <p:cNvSpPr txBox="1"/>
            <p:nvPr/>
          </p:nvSpPr>
          <p:spPr>
            <a:xfrm>
              <a:off x="9542411" y="1676415"/>
              <a:ext cx="944757" cy="1199359"/>
            </a:xfrm>
            <a:prstGeom prst="rect">
              <a:avLst/>
            </a:prstGeom>
            <a:noFill/>
          </p:spPr>
          <p:txBody>
            <a:bodyPr rtlCol="0" vert="eaVert" wrap="none">
              <a:spAutoFit/>
            </a:bodyPr>
            <a:lstStyle/>
            <a:p>
              <a:pPr>
                <a:spcBef>
                  <a:spcPts val="1200"/>
                </a:spcBef>
                <a:defRPr/>
              </a:pPr>
              <a:r>
                <a:rPr altLang="en-US" b="1" lang="zh-CN" sz="2000">
                  <a:solidFill>
                    <a:srgbClr val="7BC143"/>
                  </a:solidFill>
                  <a:latin charset="-122" pitchFamily="2" typeface="华文楷体"/>
                  <a:ea charset="-122" pitchFamily="81" typeface="方正行黑"/>
                </a:rPr>
                <a:t>民无信不立。</a:t>
              </a:r>
            </a:p>
            <a:p>
              <a:pPr>
                <a:spcBef>
                  <a:spcPts val="1200"/>
                </a:spcBef>
                <a:defRPr/>
              </a:pPr>
              <a:r>
                <a:rPr altLang="en-US" b="1" lang="zh-CN" sz="2000">
                  <a:solidFill>
                    <a:srgbClr val="7BC143"/>
                  </a:solidFill>
                  <a:latin charset="-122" pitchFamily="2" typeface="华文楷体"/>
                  <a:ea charset="-122" pitchFamily="81" typeface="方正行黑"/>
                </a:rPr>
                <a:t>——孔子</a:t>
              </a:r>
            </a:p>
          </p:txBody>
        </p:sp>
        <p:sp>
          <p:nvSpPr>
            <p:cNvPr id="35" name="TextBox 34"/>
            <p:cNvSpPr txBox="1"/>
            <p:nvPr/>
          </p:nvSpPr>
          <p:spPr>
            <a:xfrm>
              <a:off x="8545913" y="1676415"/>
              <a:ext cx="944757" cy="1945784"/>
            </a:xfrm>
            <a:prstGeom prst="rect">
              <a:avLst/>
            </a:prstGeom>
            <a:noFill/>
          </p:spPr>
          <p:txBody>
            <a:bodyPr rtlCol="0" vert="eaVert" wrap="none">
              <a:spAutoFit/>
            </a:bodyPr>
            <a:lstStyle/>
            <a:p>
              <a:pPr>
                <a:spcBef>
                  <a:spcPts val="1200"/>
                </a:spcBef>
                <a:defRPr/>
              </a:pPr>
              <a:r>
                <a:rPr altLang="zh-CN" b="1" lang="zh-CN" sz="2000">
                  <a:solidFill>
                    <a:srgbClr val="7BC143"/>
                  </a:solidFill>
                </a:rPr>
                <a:t>不诚则不能化万民。</a:t>
              </a:r>
            </a:p>
            <a:p>
              <a:pPr>
                <a:spcBef>
                  <a:spcPts val="1200"/>
                </a:spcBef>
                <a:defRPr/>
              </a:pPr>
              <a:r>
                <a:rPr altLang="zh-CN" b="1" lang="zh-CN" sz="2000">
                  <a:solidFill>
                    <a:srgbClr val="7BC143"/>
                  </a:solidFill>
                </a:rPr>
                <a:t>——荀子</a:t>
              </a:r>
            </a:p>
          </p:txBody>
        </p:sp>
      </p:grpSp>
      <p:sp>
        <p:nvSpPr>
          <p:cNvPr id="36" name="TextBox 35"/>
          <p:cNvSpPr txBox="1"/>
          <p:nvPr/>
        </p:nvSpPr>
        <p:spPr>
          <a:xfrm>
            <a:off x="1702940" y="4005139"/>
            <a:ext cx="6697616" cy="74005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的确，一个ZF的公信力一旦消失，这个ZF也就基本GAME OVER了，因为：</a:t>
            </a:r>
          </a:p>
        </p:txBody>
      </p:sp>
      <p:sp>
        <p:nvSpPr>
          <p:cNvPr id="6" name="矩形 5"/>
          <p:cNvSpPr/>
          <p:nvPr/>
        </p:nvSpPr>
        <p:spPr>
          <a:xfrm>
            <a:off x="1702940" y="4869348"/>
            <a:ext cx="6697616" cy="577901"/>
          </a:xfrm>
          <a:prstGeom prst="rect">
            <a:avLst/>
          </a:prstGeom>
        </p:spPr>
        <p:txBody>
          <a:bodyPr wrap="square">
            <a:spAutoFit/>
          </a:bodyPr>
          <a:lstStyle/>
          <a:p>
            <a:pPr>
              <a:lnSpc>
                <a:spcPct val="133000"/>
              </a:lnSpc>
              <a:defRPr/>
            </a:pPr>
            <a:r>
              <a:rPr altLang="en-US" b="1" lang="zh-CN" sz="2400">
                <a:solidFill>
                  <a:srgbClr val="FF0000"/>
                </a:solidFill>
                <a:latin charset="-122" pitchFamily="34" typeface="微软雅黑"/>
                <a:ea charset="-122" pitchFamily="34" typeface="微软雅黑"/>
              </a:rPr>
              <a:t>不管你说真话还是假话，都没有任何人信了。</a:t>
            </a:r>
          </a:p>
        </p:txBody>
      </p:sp>
    </p:spTree>
    <p:extLst>
      <p:ext uri="{BB962C8B-B14F-4D97-AF65-F5344CB8AC3E}">
        <p14:creationId val="146702363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mph" presetID="8" presetSubtype="0">
                                  <p:stCondLst>
                                    <p:cond delay="0"/>
                                  </p:stCondLst>
                                  <p:childTnLst>
                                    <p:animRot by="21600000">
                                      <p:cBhvr>
                                        <p:cTn dur="500" fill="hold" id="11"/>
                                        <p:tgtEl>
                                          <p:spTgt spid="5"/>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36"/>
                                        </p:tgtEl>
                                        <p:attrNameLst>
                                          <p:attrName>style.visibility</p:attrName>
                                        </p:attrNameLst>
                                      </p:cBhvr>
                                      <p:to>
                                        <p:strVal val="visible"/>
                                      </p:to>
                                    </p:set>
                                    <p:animEffect filter="fade" transition="in">
                                      <p:cBhvr>
                                        <p:cTn dur="1000" id="15"/>
                                        <p:tgtEl>
                                          <p:spTgt spid="36"/>
                                        </p:tgtEl>
                                      </p:cBhvr>
                                    </p:animEffect>
                                    <p:anim calcmode="lin" valueType="num">
                                      <p:cBhvr>
                                        <p:cTn dur="1000" fill="hold" id="16"/>
                                        <p:tgtEl>
                                          <p:spTgt spid="36"/>
                                        </p:tgtEl>
                                        <p:attrNameLst>
                                          <p:attrName>ppt_x</p:attrName>
                                        </p:attrNameLst>
                                      </p:cBhvr>
                                      <p:tavLst>
                                        <p:tav tm="0">
                                          <p:val>
                                            <p:strVal val="#ppt_x"/>
                                          </p:val>
                                        </p:tav>
                                        <p:tav tm="100000">
                                          <p:val>
                                            <p:strVal val="#ppt_x"/>
                                          </p:val>
                                        </p:tav>
                                      </p:tavLst>
                                    </p:anim>
                                    <p:anim calcmode="lin" valueType="num">
                                      <p:cBhvr>
                                        <p:cTn dur="1000" fill="hold" id="17"/>
                                        <p:tgtEl>
                                          <p:spTgt spid="3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7" presetSubtype="0">
                                  <p:stCondLst>
                                    <p:cond delay="0"/>
                                  </p:stCondLst>
                                  <p:iterate type="lt">
                                    <p:tmPct val="50000"/>
                                  </p:iterate>
                                  <p:childTnLst>
                                    <p:set>
                                      <p:cBhvr>
                                        <p:cTn dur="1" fill="hold" id="20">
                                          <p:stCondLst>
                                            <p:cond delay="0"/>
                                          </p:stCondLst>
                                        </p:cTn>
                                        <p:tgtEl>
                                          <p:spTgt spid="6"/>
                                        </p:tgtEl>
                                        <p:attrNameLst>
                                          <p:attrName>style.visibility</p:attrName>
                                        </p:attrNameLst>
                                      </p:cBhvr>
                                      <p:to>
                                        <p:strVal val="visible"/>
                                      </p:to>
                                    </p:set>
                                    <p:anim calcmode="discrete" valueType="clr">
                                      <p:cBhvr override="childStyle">
                                        <p:cTn dur="170" id="21"/>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dur="170" id="22"/>
                                        <p:tgtEl>
                                          <p:spTgt spid="6"/>
                                        </p:tgtEl>
                                        <p:attrNameLst>
                                          <p:attrName>fillcolor</p:attrName>
                                        </p:attrNameLst>
                                      </p:cBhvr>
                                      <p:tavLst>
                                        <p:tav tm="0">
                                          <p:val>
                                            <p:clrVal>
                                              <a:schemeClr val="accent2"/>
                                            </p:clrVal>
                                          </p:val>
                                        </p:tav>
                                        <p:tav tm="50000">
                                          <p:val>
                                            <p:clrVal>
                                              <a:schemeClr val="hlink"/>
                                            </p:clrVal>
                                          </p:val>
                                        </p:tav>
                                      </p:tavLst>
                                    </p:anim>
                                    <p:set>
                                      <p:cBhvr>
                                        <p:cTn dur="170" id="23"/>
                                        <p:tgtEl>
                                          <p:spTgt spid="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未标题-1 拷贝.png" id="12293" name="Picture 5"/>
          <p:cNvPicPr>
            <a:picLocks noChangeArrowheads="1" noChangeAspect="1"/>
          </p:cNvPicPr>
          <p:nvPr/>
        </p:nvPicPr>
        <p:blipFill>
          <a:blip r:embed="rId2">
            <a:extLst>
              <a:ext uri="{28A0092B-C50C-407E-A947-70E740481C1C}">
                <a14:useLocalDpi/>
              </a:ext>
            </a:extLst>
          </a:blip>
          <a:stretch>
            <a:fillRect/>
          </a:stretch>
        </p:blipFill>
        <p:spPr bwMode="auto">
          <a:xfrm>
            <a:off x="7111339" y="1961353"/>
            <a:ext cx="5080662" cy="3010292"/>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④</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在商业社会中，没有信用的人寸步难行</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15305" y="1628566"/>
            <a:ext cx="3744904"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诚信，这个在中国还在依赖于传统道德约束的概念，在德国已孵化成一个实实在在的公共信用保障体系。</a:t>
            </a:r>
          </a:p>
        </p:txBody>
      </p:sp>
      <p:sp>
        <p:nvSpPr>
          <p:cNvPr id="24" name="TextBox 23"/>
          <p:cNvSpPr txBox="1"/>
          <p:nvPr/>
        </p:nvSpPr>
        <p:spPr>
          <a:xfrm>
            <a:off x="2050907" y="3068913"/>
            <a:ext cx="4909302" cy="2361591"/>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德国信用保障机构（SCHUFA）是德国全民信用数据存储与公示的民间机构，于1927年成立。德国全国 3／4人口的信用都有据可查。如果你要去办银行卡，租房子，买车，买房，都要参考你的个人信用分数。一个信用等级很低的人，银行会拒绝给他办理信用卡，想贷款买房买车也会受到限制，甚至在租房子、找工作的时候都可能碰壁。</a:t>
            </a:r>
          </a:p>
        </p:txBody>
      </p:sp>
      <p:sp>
        <p:nvSpPr>
          <p:cNvPr id="25" name="矩形 24"/>
          <p:cNvSpPr/>
          <p:nvPr/>
        </p:nvSpPr>
        <p:spPr>
          <a:xfrm>
            <a:off x="1846975" y="1512174"/>
            <a:ext cx="5264364"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E:\仝德志文件，勿删！\03-参考文档\！PPT图片及版面资源\06-PPT精选插图\12-标签\绿色坎肩.png" id="12294" name="Picture 6"/>
          <p:cNvPicPr>
            <a:picLocks noChangeArrowheads="1" noChangeAspect="1"/>
          </p:cNvPicPr>
          <p:nvPr/>
        </p:nvPicPr>
        <p:blipFill>
          <a:blip r:embed="rId4">
            <a:extLst>
              <a:ext uri="{28A0092B-C50C-407E-A947-70E740481C1C}">
                <a14:useLocalDpi/>
              </a:ext>
            </a:extLst>
          </a:blip>
          <a:stretch>
            <a:fillRect/>
          </a:stretch>
        </p:blipFill>
        <p:spPr bwMode="auto">
          <a:xfrm>
            <a:off x="2038632" y="1395095"/>
            <a:ext cx="1092342" cy="1193955"/>
          </a:xfrm>
          <a:prstGeom prst="rect">
            <a:avLst/>
          </a:prstGeom>
          <a:noFill/>
          <a:extLst>
            <a:ext uri="{909E8E84-426E-40DD-AFC4-6F175D3DCCD1}">
              <a14:hiddenFill>
                <a:solidFill>
                  <a:srgbClr val="FFFFFF"/>
                </a:solidFill>
              </a14:hiddenFill>
            </a:ext>
          </a:extLst>
        </p:spPr>
      </p:pic>
      <p:sp>
        <p:nvSpPr>
          <p:cNvPr id="4" name="TextBox 3"/>
          <p:cNvSpPr txBox="1"/>
          <p:nvPr/>
        </p:nvSpPr>
        <p:spPr>
          <a:xfrm>
            <a:off x="2207062" y="1628566"/>
            <a:ext cx="690880" cy="701040"/>
          </a:xfrm>
          <a:prstGeom prst="rect">
            <a:avLst/>
          </a:prstGeom>
          <a:noFill/>
        </p:spPr>
        <p:txBody>
          <a:bodyPr rtlCol="0" wrap="none">
            <a:spAutoFit/>
          </a:bodyPr>
          <a:lstStyle/>
          <a:p>
            <a:r>
              <a:rPr altLang="en-US" lang="zh-CN" sz="2000">
                <a:solidFill>
                  <a:schemeClr val="bg1"/>
                </a:solidFill>
                <a:latin charset="-122" pitchFamily="34" typeface="微软雅黑"/>
                <a:ea charset="-122" pitchFamily="34" typeface="微软雅黑"/>
              </a:rPr>
              <a:t>他山</a:t>
            </a:r>
          </a:p>
          <a:p>
            <a:r>
              <a:rPr altLang="en-US" lang="zh-CN" sz="2000">
                <a:solidFill>
                  <a:schemeClr val="bg1"/>
                </a:solidFill>
                <a:latin charset="-122" pitchFamily="34" typeface="微软雅黑"/>
                <a:ea charset="-122" pitchFamily="34" typeface="微软雅黑"/>
              </a:rPr>
              <a:t>之石</a:t>
            </a:r>
          </a:p>
        </p:txBody>
      </p:sp>
    </p:spTree>
    <p:extLst>
      <p:ext uri="{BB962C8B-B14F-4D97-AF65-F5344CB8AC3E}">
        <p14:creationId val="779604338"/>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 fill="hold" id="7"/>
                                        <p:tgtEl>
                                          <p:spTgt spid="14"/>
                                        </p:tgtEl>
                                        <p:attrNameLst>
                                          <p:attrName>ppt_w</p:attrName>
                                        </p:attrNameLst>
                                      </p:cBhvr>
                                      <p:tavLst>
                                        <p:tav tm="0">
                                          <p:val>
                                            <p:fltVal val="0"/>
                                          </p:val>
                                        </p:tav>
                                        <p:tav tm="100000">
                                          <p:val>
                                            <p:strVal val="#ppt_w"/>
                                          </p:val>
                                        </p:tav>
                                      </p:tavLst>
                                    </p:anim>
                                    <p:anim calcmode="lin" valueType="num">
                                      <p:cBhvr>
                                        <p:cTn dur="100" fill="hold" id="8"/>
                                        <p:tgtEl>
                                          <p:spTgt spid="14"/>
                                        </p:tgtEl>
                                        <p:attrNameLst>
                                          <p:attrName>ppt_h</p:attrName>
                                        </p:attrNameLst>
                                      </p:cBhvr>
                                      <p:tavLst>
                                        <p:tav tm="0">
                                          <p:val>
                                            <p:fltVal val="0"/>
                                          </p:val>
                                        </p:tav>
                                        <p:tav tm="100000">
                                          <p:val>
                                            <p:strVal val="#ppt_h"/>
                                          </p:val>
                                        </p:tav>
                                      </p:tavLst>
                                    </p:anim>
                                    <p:animEffect filter="fade" transition="in">
                                      <p:cBhvr>
                                        <p:cTn dur="100" id="9"/>
                                        <p:tgtEl>
                                          <p:spTgt spid="14"/>
                                        </p:tgtEl>
                                      </p:cBhvr>
                                    </p:animEffect>
                                  </p:childTnLst>
                                </p:cTn>
                              </p:par>
                              <p:par>
                                <p:cTn fill="hold" id="10" nodeType="withEffect" presetClass="emph" presetID="6" presetSubtype="0">
                                  <p:stCondLst>
                                    <p:cond delay="100"/>
                                  </p:stCondLst>
                                  <p:childTnLst>
                                    <p:animScale>
                                      <p:cBhvr>
                                        <p:cTn dur="100" fill="hold" id="11"/>
                                        <p:tgtEl>
                                          <p:spTgt spid="14"/>
                                        </p:tgtEl>
                                      </p:cBhvr>
                                      <p:by x="110000" y="110000"/>
                                    </p:animScale>
                                  </p:childTnLst>
                                </p:cTn>
                              </p:par>
                              <p:par>
                                <p:cTn fill="hold" id="12" nodeType="withEffect" presetClass="emph" presetID="6" presetSubtype="0">
                                  <p:stCondLst>
                                    <p:cond delay="200"/>
                                  </p:stCondLst>
                                  <p:childTnLst>
                                    <p:animScale>
                                      <p:cBhvr>
                                        <p:cTn dur="200" fill="hold" id="13"/>
                                        <p:tgtEl>
                                          <p:spTgt spid="14"/>
                                        </p:tgtEl>
                                      </p:cBhvr>
                                      <p:by x="90000" y="90000"/>
                                    </p:animScale>
                                  </p:childTnLst>
                                </p:cTn>
                              </p:par>
                              <p:par>
                                <p:cTn fill="hold" id="14" nodeType="withEffect" presetClass="emph" presetID="6" presetSubtype="0">
                                  <p:stCondLst>
                                    <p:cond delay="400"/>
                                  </p:stCondLst>
                                  <p:childTnLst>
                                    <p:animScale>
                                      <p:cBhvr>
                                        <p:cTn dur="100" fill="hold" id="15"/>
                                        <p:tgtEl>
                                          <p:spTgt spid="14"/>
                                        </p:tgtEl>
                                      </p:cBhvr>
                                      <p:by x="105000" y="105000"/>
                                    </p:animScale>
                                  </p:childTnLst>
                                </p:cTn>
                              </p:par>
                              <p:par>
                                <p:cTn fill="hold" id="16" nodeType="withEffect" presetClass="emph" presetID="6" presetSubtype="0">
                                  <p:stCondLst>
                                    <p:cond delay="500"/>
                                  </p:stCondLst>
                                  <p:childTnLst>
                                    <p:animScale>
                                      <p:cBhvr>
                                        <p:cTn dur="200" fill="hold" id="17"/>
                                        <p:tgtEl>
                                          <p:spTgt spid="14"/>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18"/>
                                        </p:tgtEl>
                                        <p:attrNameLst>
                                          <p:attrName>style.visibility</p:attrName>
                                        </p:attrNameLst>
                                      </p:cBhvr>
                                      <p:to>
                                        <p:strVal val="visible"/>
                                      </p:to>
                                    </p:set>
                                    <p:animEffect filter="wipe(up)" transition="in">
                                      <p:cBhvr>
                                        <p:cTn dur="500" id="21"/>
                                        <p:tgtEl>
                                          <p:spTgt spid="18"/>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17"/>
                                        </p:tgtEl>
                                        <p:attrNameLst>
                                          <p:attrName>style.visibility</p:attrName>
                                        </p:attrNameLst>
                                      </p:cBhvr>
                                      <p:to>
                                        <p:strVal val="visible"/>
                                      </p:to>
                                    </p:set>
                                    <p:anim calcmode="discrete" valueType="clr">
                                      <p:cBhvr override="childStyle">
                                        <p:cTn dur="170" id="25"/>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17"/>
                                        </p:tgtEl>
                                        <p:attrNameLst>
                                          <p:attrName>fillcolor</p:attrName>
                                        </p:attrNameLst>
                                      </p:cBhvr>
                                      <p:tavLst>
                                        <p:tav tm="0">
                                          <p:val>
                                            <p:clrVal>
                                              <a:schemeClr val="accent2"/>
                                            </p:clrVal>
                                          </p:val>
                                        </p:tav>
                                        <p:tav tm="50000">
                                          <p:val>
                                            <p:clrVal>
                                              <a:schemeClr val="hlink"/>
                                            </p:clrVal>
                                          </p:val>
                                        </p:tav>
                                      </p:tavLst>
                                    </p:anim>
                                    <p:set>
                                      <p:cBhvr>
                                        <p:cTn dur="170" id="27"/>
                                        <p:tgtEl>
                                          <p:spTgt spid="17"/>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1000" id="31"/>
                                        <p:tgtEl>
                                          <p:spTgt spid="23"/>
                                        </p:tgtEl>
                                      </p:cBhvr>
                                    </p:animEffect>
                                    <p:anim calcmode="lin" valueType="num">
                                      <p:cBhvr>
                                        <p:cTn dur="1000" fill="hold" id="32"/>
                                        <p:tgtEl>
                                          <p:spTgt spid="23"/>
                                        </p:tgtEl>
                                        <p:attrNameLst>
                                          <p:attrName>ppt_x</p:attrName>
                                        </p:attrNameLst>
                                      </p:cBhvr>
                                      <p:tavLst>
                                        <p:tav tm="0">
                                          <p:val>
                                            <p:strVal val="#ppt_x"/>
                                          </p:val>
                                        </p:tav>
                                        <p:tav tm="100000">
                                          <p:val>
                                            <p:strVal val="#ppt_x"/>
                                          </p:val>
                                        </p:tav>
                                      </p:tavLst>
                                    </p:anim>
                                    <p:anim calcmode="lin" valueType="num">
                                      <p:cBhvr>
                                        <p:cTn dur="1000" fill="hold" id="33"/>
                                        <p:tgtEl>
                                          <p:spTgt spid="23"/>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24"/>
                                        </p:tgtEl>
                                        <p:attrNameLst>
                                          <p:attrName>style.visibility</p:attrName>
                                        </p:attrNameLst>
                                      </p:cBhvr>
                                      <p:to>
                                        <p:strVal val="visible"/>
                                      </p:to>
                                    </p:set>
                                    <p:animEffect filter="fade" transition="in">
                                      <p:cBhvr>
                                        <p:cTn dur="1000" id="36"/>
                                        <p:tgtEl>
                                          <p:spTgt spid="24"/>
                                        </p:tgtEl>
                                      </p:cBhvr>
                                    </p:animEffect>
                                    <p:anim calcmode="lin" valueType="num">
                                      <p:cBhvr>
                                        <p:cTn dur="1000" fill="hold" id="37"/>
                                        <p:tgtEl>
                                          <p:spTgt spid="24"/>
                                        </p:tgtEl>
                                        <p:attrNameLst>
                                          <p:attrName>ppt_x</p:attrName>
                                        </p:attrNameLst>
                                      </p:cBhvr>
                                      <p:tavLst>
                                        <p:tav tm="0">
                                          <p:val>
                                            <p:strVal val="#ppt_x"/>
                                          </p:val>
                                        </p:tav>
                                        <p:tav tm="100000">
                                          <p:val>
                                            <p:strVal val="#ppt_x"/>
                                          </p:val>
                                        </p:tav>
                                      </p:tavLst>
                                    </p:anim>
                                    <p:anim calcmode="lin" valueType="num">
                                      <p:cBhvr>
                                        <p:cTn dur="1000" fill="hold" id="38"/>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P grpId="0" spid="2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未标题-1 拷贝.png" id="13314" name="Picture 2"/>
          <p:cNvPicPr>
            <a:picLocks noChangeArrowheads="1" noChangeAspect="1"/>
          </p:cNvPicPr>
          <p:nvPr/>
        </p:nvPicPr>
        <p:blipFill>
          <a:blip r:embed="rId2">
            <a:extLst>
              <a:ext uri="{28A0092B-C50C-407E-A947-70E740481C1C}">
                <a14:useLocalDpi/>
              </a:ext>
            </a:extLst>
          </a:blip>
          <a:stretch>
            <a:fillRect/>
          </a:stretch>
        </p:blipFill>
        <p:spPr bwMode="auto">
          <a:xfrm>
            <a:off x="6614875" y="1844618"/>
            <a:ext cx="5577126" cy="3459013"/>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④</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在商业社会中，没有信用的人寸步难行</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50907" y="1627117"/>
            <a:ext cx="444118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大到信用卡欠费或电话欠费逾期不还，小到坐车逃票，全都会成为个人信用上 的污点被记录在案。最普遍的例子就是，德国公交车和地铁上面没有固定的检票员，只是偶尔有人上车查票，但德国逃票的人却是少之又少。</a:t>
            </a:r>
          </a:p>
        </p:txBody>
      </p:sp>
      <p:sp>
        <p:nvSpPr>
          <p:cNvPr id="24" name="TextBox 23"/>
          <p:cNvSpPr txBox="1"/>
          <p:nvPr/>
        </p:nvSpPr>
        <p:spPr>
          <a:xfrm>
            <a:off x="2050907" y="3429000"/>
            <a:ext cx="4441189"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有一次，一个中国朋友上车时忘记看表，快下车的时候才发现自己竟然拿着限时月票在晚高峰时段坐车，吓出一身冷汗。要知道为节省区区几块钱的车票，一经被发现逃票，不仅要支付几十欧元的高额罚金，还要在SCHUFA的信用等级上扣分，简直得不偿失。</a:t>
            </a:r>
          </a:p>
        </p:txBody>
      </p:sp>
      <p:sp>
        <p:nvSpPr>
          <p:cNvPr id="25" name="矩形 24"/>
          <p:cNvSpPr/>
          <p:nvPr/>
        </p:nvSpPr>
        <p:spPr>
          <a:xfrm>
            <a:off x="1846975" y="1512174"/>
            <a:ext cx="4753146"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Tree>
    <p:extLst>
      <p:ext uri="{BB962C8B-B14F-4D97-AF65-F5344CB8AC3E}">
        <p14:creationId val="88931019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④</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在商业社会中，没有信用的人寸步难行</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0907" y="3356983"/>
            <a:ext cx="4909302"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在社会信用保障体系监督下，一个信用记录不良的企业，不但会被消费者抛弃，也很难找到商业伙伴与其合作。一个信用上劣迹斑斑的人，在金融信贷上会受到限 制，在工作和生活中也可能受到消极的影响。在一个处处以信用作为评判标准的社会里，缺乏信用是寸步难行的。</a:t>
            </a:r>
          </a:p>
        </p:txBody>
      </p:sp>
      <p:sp>
        <p:nvSpPr>
          <p:cNvPr id="25" name="矩形 24"/>
          <p:cNvSpPr/>
          <p:nvPr/>
        </p:nvSpPr>
        <p:spPr>
          <a:xfrm>
            <a:off x="1846975" y="3212948"/>
            <a:ext cx="10010415" cy="2232539"/>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pic>
        <p:nvPicPr>
          <p:cNvPr descr="C:\Documents and Settings\tdz\桌面\000.jpg" id="14339" name="Picture 3"/>
          <p:cNvPicPr>
            <a:picLocks noChangeArrowheads="1" noChangeAspect="1"/>
          </p:cNvPicPr>
          <p:nvPr/>
        </p:nvPicPr>
        <p:blipFill>
          <a:blip r:embed="rId3">
            <a:extLst>
              <a:ext uri="{28A0092B-C50C-407E-A947-70E740481C1C}">
                <a14:useLocalDpi/>
              </a:ext>
            </a:extLst>
          </a:blip>
          <a:stretch>
            <a:fillRect/>
          </a:stretch>
        </p:blipFill>
        <p:spPr bwMode="auto">
          <a:xfrm>
            <a:off x="7176261" y="1556548"/>
            <a:ext cx="3110108" cy="4135292"/>
          </a:xfrm>
          <a:prstGeom prst="rect">
            <a:avLst/>
          </a:prstGeom>
          <a:noFill/>
          <a:ln>
            <a:solidFill>
              <a:srgbClr val="7BC143"/>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4" name="矩形 3"/>
          <p:cNvSpPr/>
          <p:nvPr/>
        </p:nvSpPr>
        <p:spPr>
          <a:xfrm>
            <a:off x="10489062" y="4298610"/>
            <a:ext cx="1277323" cy="1064362"/>
          </a:xfrm>
          <a:prstGeom prst="rect">
            <a:avLst/>
          </a:prstGeom>
        </p:spPr>
        <p:txBody>
          <a:bodyPr wrap="square">
            <a:spAutoFit/>
          </a:bodyPr>
          <a:lstStyle/>
          <a:p>
            <a:pPr>
              <a:lnSpc>
                <a:spcPct val="133000"/>
              </a:lnSpc>
              <a:defRPr/>
            </a:pPr>
            <a:r>
              <a:rPr altLang="en-US" lang="zh-CN" sz="1600">
                <a:solidFill>
                  <a:srgbClr val="7BC143"/>
                </a:solidFill>
                <a:latin charset="-122" pitchFamily="34" typeface="微软雅黑"/>
                <a:ea charset="-122" pitchFamily="34" typeface="微软雅黑"/>
              </a:rPr>
              <a:t>（据《国际先驱导报》 赵捷/文）</a:t>
            </a:r>
          </a:p>
        </p:txBody>
      </p:sp>
    </p:spTree>
    <p:extLst>
      <p:ext uri="{BB962C8B-B14F-4D97-AF65-F5344CB8AC3E}">
        <p14:creationId val="339394053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诚实守信是人际交往的基石</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14" name="组合 13"/>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5"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16" name="TextBox 15"/>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④</a:t>
              </a:r>
            </a:p>
          </p:txBody>
        </p:sp>
      </p:grpSp>
      <p:sp>
        <p:nvSpPr>
          <p:cNvPr id="17" name="TextBox 16"/>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在商业社会中，没有信用的人寸步难行</a:t>
            </a:r>
          </a:p>
        </p:txBody>
      </p:sp>
      <p:cxnSp>
        <p:nvCxnSpPr>
          <p:cNvPr id="18" name="直接箭头连接符 17"/>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46975" y="1739397"/>
            <a:ext cx="4897182"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诚实守信原则是一项十分重要的民法基本原则，被称为司法领域的“帝王条款”。同时也是市场经济的基本原则之一，是市场经济的灵魂。</a:t>
            </a:r>
          </a:p>
        </p:txBody>
      </p:sp>
      <p:sp>
        <p:nvSpPr>
          <p:cNvPr id="12" name="TextBox 11"/>
          <p:cNvSpPr txBox="1"/>
          <p:nvPr/>
        </p:nvSpPr>
        <p:spPr>
          <a:xfrm>
            <a:off x="1846976" y="3356983"/>
            <a:ext cx="4897181"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今天，假冒伪劣、坑蒙拐骗、有章不循、不讲信用已经成为人们深恶痛绝的丑恶现象，它不仅损害了广大消费者的合法权益，也葬送了企业、商家以至国家的信誉。这种两败俱伤的惨痛结局，已使越来越多的国人从中警醒，开始重新认识诚信的价值和意义，并在人际交往的各个领域努力实践这个原则。</a:t>
            </a:r>
          </a:p>
        </p:txBody>
      </p:sp>
      <p:pic>
        <p:nvPicPr>
          <p:cNvPr descr="C:\Documents and Settings\tdz\桌面\未标题-1 拷贝.png" id="15364" name="Picture 4"/>
          <p:cNvPicPr>
            <a:picLocks noChangeArrowheads="1" noChangeAspect="1"/>
          </p:cNvPicPr>
          <p:nvPr/>
        </p:nvPicPr>
        <p:blipFill>
          <a:blip r:embed="rId3">
            <a:extLst>
              <a:ext uri="{28A0092B-C50C-407E-A947-70E740481C1C}">
                <a14:useLocalDpi/>
              </a:ext>
            </a:extLst>
          </a:blip>
          <a:stretch>
            <a:fillRect/>
          </a:stretch>
        </p:blipFill>
        <p:spPr bwMode="auto">
          <a:xfrm>
            <a:off x="7032226" y="1623909"/>
            <a:ext cx="4792592" cy="4109648"/>
          </a:xfrm>
          <a:prstGeom prst="rect">
            <a:avLst/>
          </a:prstGeom>
          <a:noFill/>
          <a:extLst>
            <a:ext uri="{909E8E84-426E-40DD-AFC4-6F175D3DCCD1}">
              <a14:hiddenFill>
                <a:solidFill>
                  <a:srgbClr val="FFFFFF"/>
                </a:solidFill>
              </a14:hiddenFill>
            </a:ext>
          </a:extLst>
        </p:spPr>
      </p:pic>
    </p:spTree>
    <p:extLst>
      <p:ext uri="{BB962C8B-B14F-4D97-AF65-F5344CB8AC3E}">
        <p14:creationId val="186228418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46975" y="1512174"/>
            <a:ext cx="5257269"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
        <p:nvSpPr>
          <p:cNvPr id="33" name="TextBox 32"/>
          <p:cNvSpPr txBox="1"/>
          <p:nvPr/>
        </p:nvSpPr>
        <p:spPr>
          <a:xfrm>
            <a:off x="3215305" y="1556548"/>
            <a:ext cx="3888938"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东汉人刘宽， 为人仁慈宽厚。在南阳当太守时，小吏、百姓干了错事，他只是让差役用蒲鞭责打，表示羞辱。</a:t>
            </a:r>
          </a:p>
        </p:txBody>
      </p:sp>
      <p:sp>
        <p:nvSpPr>
          <p:cNvPr id="34" name="TextBox 33"/>
          <p:cNvSpPr txBox="1"/>
          <p:nvPr/>
        </p:nvSpPr>
        <p:spPr>
          <a:xfrm>
            <a:off x="2050905" y="2733109"/>
            <a:ext cx="5053338" cy="2685898"/>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他的夫人为了试探他是否真像人们所说的那样仁厚，便让婢女在他和下属集会办公的时候捧出肉汤，把肉汤泼在他的官服上，结果刘宽不仅没发脾气，反而问婢女：“烫了你的手吗？”还有一次，有人曾经错认了他驾车的牛，硬说这牛是他的，刘宽什么也没说，叫车夫把牛解下给那人，自己步行回家。后来，那人找到自己的牛，便把牛还给刘宽，并向他赔礼道歉，刘宽反而安慰那人。</a:t>
            </a:r>
          </a:p>
        </p:txBody>
      </p:sp>
      <p:pic>
        <p:nvPicPr>
          <p:cNvPr descr="E:\仝德志文件，勿删！\03-参考文档\！PPT图片及版面资源\06-PPT精选插图\12-标签\绿色坎肩.png" id="18" name="Picture 6"/>
          <p:cNvPicPr>
            <a:picLocks noChangeArrowheads="1" noChangeAspect="1"/>
          </p:cNvPicPr>
          <p:nvPr/>
        </p:nvPicPr>
        <p:blipFill>
          <a:blip r:embed="rId3">
            <a:extLst>
              <a:ext uri="{28A0092B-C50C-407E-A947-70E740481C1C}">
                <a14:useLocalDpi/>
              </a:ext>
            </a:extLst>
          </a:blip>
          <a:stretch>
            <a:fillRect/>
          </a:stretch>
        </p:blipFill>
        <p:spPr bwMode="auto">
          <a:xfrm>
            <a:off x="2038632" y="1395095"/>
            <a:ext cx="1092342" cy="1193955"/>
          </a:xfrm>
          <a:prstGeom prst="rect">
            <a:avLst/>
          </a:prstGeom>
          <a:noFill/>
          <a:extLst>
            <a:ext uri="{909E8E84-426E-40DD-AFC4-6F175D3DCCD1}">
              <a14:hiddenFill>
                <a:solidFill>
                  <a:srgbClr val="FFFFFF"/>
                </a:solidFill>
              </a14:hiddenFill>
            </a:ext>
          </a:extLst>
        </p:spPr>
      </p:pic>
      <p:sp>
        <p:nvSpPr>
          <p:cNvPr id="19" name="TextBox 18"/>
          <p:cNvSpPr txBox="1"/>
          <p:nvPr/>
        </p:nvSpPr>
        <p:spPr>
          <a:xfrm>
            <a:off x="2207062" y="1628566"/>
            <a:ext cx="690880" cy="701040"/>
          </a:xfrm>
          <a:prstGeom prst="rect">
            <a:avLst/>
          </a:prstGeom>
          <a:noFill/>
        </p:spPr>
        <p:txBody>
          <a:bodyPr rtlCol="0" wrap="none">
            <a:spAutoFit/>
          </a:bodyPr>
          <a:lstStyle/>
          <a:p>
            <a:r>
              <a:rPr altLang="en-US" lang="zh-CN" sz="2000">
                <a:solidFill>
                  <a:schemeClr val="bg1"/>
                </a:solidFill>
                <a:latin charset="-122" pitchFamily="34" typeface="微软雅黑"/>
                <a:ea charset="-122" pitchFamily="34" typeface="微软雅黑"/>
              </a:rPr>
              <a:t>经典</a:t>
            </a:r>
          </a:p>
          <a:p>
            <a:r>
              <a:rPr altLang="en-US" lang="zh-CN" sz="2000">
                <a:solidFill>
                  <a:schemeClr val="bg1"/>
                </a:solidFill>
                <a:latin charset="-122" pitchFamily="34" typeface="微软雅黑"/>
                <a:ea charset="-122" pitchFamily="34" typeface="微软雅黑"/>
              </a:rPr>
              <a:t>故事</a:t>
            </a:r>
          </a:p>
        </p:txBody>
      </p:sp>
      <p:pic>
        <p:nvPicPr>
          <p:cNvPr descr="C:\Documents and Settings\tdz\桌面\未标题-1 拷贝.png" id="16387" name="Picture 3"/>
          <p:cNvPicPr>
            <a:picLocks noChangeArrowheads="1" noChangeAspect="1"/>
          </p:cNvPicPr>
          <p:nvPr/>
        </p:nvPicPr>
        <p:blipFill>
          <a:blip r:embed="rId4">
            <a:extLst>
              <a:ext uri="{28A0092B-C50C-407E-A947-70E740481C1C}">
                <a14:useLocalDpi/>
              </a:ext>
            </a:extLst>
          </a:blip>
          <a:stretch>
            <a:fillRect/>
          </a:stretch>
        </p:blipFill>
        <p:spPr bwMode="auto">
          <a:xfrm>
            <a:off x="7248278" y="1950723"/>
            <a:ext cx="4943723" cy="3134886"/>
          </a:xfrm>
          <a:prstGeom prst="rect">
            <a:avLst/>
          </a:prstGeom>
          <a:noFill/>
          <a:extLst>
            <a:ext uri="{909E8E84-426E-40DD-AFC4-6F175D3DCCD1}">
              <a14:hiddenFill>
                <a:solidFill>
                  <a:srgbClr val="FFFFFF"/>
                </a:solidFill>
              </a14:hiddenFill>
            </a:ext>
          </a:extLst>
        </p:spPr>
      </p:pic>
    </p:spTree>
    <p:extLst>
      <p:ext uri="{BB962C8B-B14F-4D97-AF65-F5344CB8AC3E}">
        <p14:creationId val="3163733469"/>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1000" id="31"/>
                                        <p:tgtEl>
                                          <p:spTgt spid="33"/>
                                        </p:tgtEl>
                                      </p:cBhvr>
                                    </p:animEffect>
                                    <p:anim calcmode="lin" valueType="num">
                                      <p:cBhvr>
                                        <p:cTn dur="1000" fill="hold" id="32"/>
                                        <p:tgtEl>
                                          <p:spTgt spid="33"/>
                                        </p:tgtEl>
                                        <p:attrNameLst>
                                          <p:attrName>ppt_x</p:attrName>
                                        </p:attrNameLst>
                                      </p:cBhvr>
                                      <p:tavLst>
                                        <p:tav tm="0">
                                          <p:val>
                                            <p:strVal val="#ppt_x"/>
                                          </p:val>
                                        </p:tav>
                                        <p:tav tm="100000">
                                          <p:val>
                                            <p:strVal val="#ppt_x"/>
                                          </p:val>
                                        </p:tav>
                                      </p:tavLst>
                                    </p:anim>
                                    <p:anim calcmode="lin" valueType="num">
                                      <p:cBhvr>
                                        <p:cTn dur="1000" fill="hold" id="33"/>
                                        <p:tgtEl>
                                          <p:spTgt spid="33"/>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34"/>
                                        </p:tgtEl>
                                        <p:attrNameLst>
                                          <p:attrName>style.visibility</p:attrName>
                                        </p:attrNameLst>
                                      </p:cBhvr>
                                      <p:to>
                                        <p:strVal val="visible"/>
                                      </p:to>
                                    </p:set>
                                    <p:animEffect filter="fade" transition="in">
                                      <p:cBhvr>
                                        <p:cTn dur="1000" id="36"/>
                                        <p:tgtEl>
                                          <p:spTgt spid="34"/>
                                        </p:tgtEl>
                                      </p:cBhvr>
                                    </p:animEffect>
                                    <p:anim calcmode="lin" valueType="num">
                                      <p:cBhvr>
                                        <p:cTn dur="1000" fill="hold" id="37"/>
                                        <p:tgtEl>
                                          <p:spTgt spid="34"/>
                                        </p:tgtEl>
                                        <p:attrNameLst>
                                          <p:attrName>ppt_x</p:attrName>
                                        </p:attrNameLst>
                                      </p:cBhvr>
                                      <p:tavLst>
                                        <p:tav tm="0">
                                          <p:val>
                                            <p:strVal val="#ppt_x"/>
                                          </p:val>
                                        </p:tav>
                                        <p:tav tm="100000">
                                          <p:val>
                                            <p:strVal val="#ppt_x"/>
                                          </p:val>
                                        </p:tav>
                                      </p:tavLst>
                                    </p:anim>
                                    <p:anim calcmode="lin" valueType="num">
                                      <p:cBhvr>
                                        <p:cTn dur="1000" fill="hold" id="38"/>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3"/>
      <p:bldP grpId="0" spid="3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46975" y="2026639"/>
            <a:ext cx="464512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所谓宽容，就是指能够适当原谅别人的缺点、错误或对自己的伤害，不斤斤计较，“得饶人时且饶人”，同时，能够在心理上容纳各种不同特征的人。</a:t>
            </a:r>
          </a:p>
        </p:txBody>
      </p:sp>
      <p:sp>
        <p:nvSpPr>
          <p:cNvPr id="16" name="TextBox 15"/>
          <p:cNvSpPr txBox="1"/>
          <p:nvPr/>
        </p:nvSpPr>
        <p:spPr>
          <a:xfrm>
            <a:off x="1846976" y="3715621"/>
            <a:ext cx="4645120"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有人写了这样一副对联：“胸宽能盛三江水，量大能容百万兵；退一步风平浪静，让三分幸福来临”。用来教育人们用宽容大度的精神去处理人际关系，化解各种人际矛盾。那么，怎样做到宽容呢？</a:t>
            </a:r>
          </a:p>
        </p:txBody>
      </p:sp>
      <p:pic>
        <p:nvPicPr>
          <p:cNvPr descr="C:\Documents and Settings\tdz\桌面\xpic1345.jpg" id="17414" name="Picture 6"/>
          <p:cNvPicPr>
            <a:picLocks noChangeArrowheads="1" noChangeAspect="1"/>
          </p:cNvPicPr>
          <p:nvPr/>
        </p:nvPicPr>
        <p:blipFill>
          <a:blip r:embed="rId3">
            <a:extLst>
              <a:ext uri="{28A0092B-C50C-407E-A947-70E740481C1C}">
                <a14:useLocalDpi/>
              </a:ext>
            </a:extLst>
          </a:blip>
          <a:stretch>
            <a:fillRect/>
          </a:stretch>
        </p:blipFill>
        <p:spPr bwMode="auto">
          <a:xfrm>
            <a:off x="6670670" y="1624246"/>
            <a:ext cx="5521330" cy="3677206"/>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5834778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46975" y="1700583"/>
            <a:ext cx="4969199"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首先，要心胸宽阔，豁然大度，要“宰相肚里能撑船”，而不能“鼠肚鸡肠”，要像人们赞美的弥勒佛那样，“大肚能容天下难容之事”。具体讲，一要“容言”，即能倾听、容纳各种不同意见；二要“容过”，即不苛求于人，允许别人犯错误和改正错误；三要“容才”，即不嫉贤妒能。</a:t>
            </a:r>
          </a:p>
        </p:txBody>
      </p:sp>
      <p:sp>
        <p:nvSpPr>
          <p:cNvPr id="16" name="TextBox 15"/>
          <p:cNvSpPr txBox="1"/>
          <p:nvPr/>
        </p:nvSpPr>
        <p:spPr>
          <a:xfrm>
            <a:off x="1846976" y="3971108"/>
            <a:ext cx="4969198"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其次，要严于律己、宽以待人，将心比心，经常换位思考，多站在对方的角度考虑问题，“己所不欲，勿施于人”。要“大事清楚，小事糊涂”，不对他人斤斤计较，不随便讲他人的短处，更不中伤诽谤他人。 </a:t>
            </a:r>
          </a:p>
        </p:txBody>
      </p:sp>
      <p:pic>
        <p:nvPicPr>
          <p:cNvPr descr="C:\Documents and Settings\tdz\桌面\t0232401393921c9cfb.jpg" id="18435" name="Picture 3"/>
          <p:cNvPicPr>
            <a:picLocks noChangeArrowheads="1" noChangeAspect="1"/>
          </p:cNvPicPr>
          <p:nvPr/>
        </p:nvPicPr>
        <p:blipFill>
          <a:blip r:embed="rId3">
            <a:extLst>
              <a:ext uri="{28A0092B-C50C-407E-A947-70E740481C1C}">
                <a14:useLocalDpi/>
              </a:ext>
            </a:extLst>
          </a:blip>
          <a:stretch>
            <a:fillRect/>
          </a:stretch>
        </p:blipFill>
        <p:spPr bwMode="auto">
          <a:xfrm>
            <a:off x="6960496" y="1659172"/>
            <a:ext cx="2592338" cy="3869160"/>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t02727c152cc7125e33.jpg" id="18436" name="Picture 4"/>
          <p:cNvPicPr>
            <a:picLocks noChangeArrowheads="1" noChangeAspect="1"/>
          </p:cNvPicPr>
          <p:nvPr/>
        </p:nvPicPr>
        <p:blipFill>
          <a:blip r:embed="rId4">
            <a:extLst>
              <a:ext uri="{28A0092B-C50C-407E-A947-70E740481C1C}">
                <a14:useLocalDpi/>
              </a:ext>
            </a:extLst>
          </a:blip>
          <a:stretch>
            <a:fillRect/>
          </a:stretch>
        </p:blipFill>
        <p:spPr bwMode="auto">
          <a:xfrm>
            <a:off x="9599663" y="1653223"/>
            <a:ext cx="2592338" cy="3869160"/>
          </a:xfrm>
          <a:prstGeom prst="rect">
            <a:avLst/>
          </a:prstGeom>
          <a:noFill/>
          <a:ln>
            <a:solidFill>
              <a:schemeClr val="bg1"/>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11170926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846975" y="1279692"/>
            <a:ext cx="9434276" cy="415747"/>
          </a:xfrm>
          <a:prstGeom prst="rect">
            <a:avLst/>
          </a:prstGeom>
        </p:spPr>
        <p:txBody>
          <a:bodyPr wrap="square">
            <a:spAutoFit/>
          </a:bodyPr>
          <a:lstStyle/>
          <a:p>
            <a:pPr indent="457246">
              <a:lnSpc>
                <a:spcPct val="133000"/>
              </a:lnSpc>
              <a:defRPr/>
            </a:pPr>
            <a:r>
              <a:rPr altLang="en-US" lang="zh-CN" sz="1600">
                <a:solidFill>
                  <a:srgbClr val="7BC143"/>
                </a:solidFill>
                <a:latin charset="-122" pitchFamily="34" typeface="微软雅黑"/>
                <a:ea charset="-122" pitchFamily="34" typeface="微软雅黑"/>
              </a:rPr>
              <a:t>测测你的宽容度，请你对下列问题作出                               或                           的选择： </a:t>
            </a:r>
          </a:p>
        </p:txBody>
      </p:sp>
      <p:pic>
        <p:nvPicPr>
          <p:cNvPr descr="E:\仝德志文件，勿删！\03-参考文档\！PPT图片及版面资源\PPT精美插图\头像\yes.png" id="14" name="Picture 10"/>
          <p:cNvPicPr>
            <a:picLocks noChangeArrowheads="1" noChangeAspect="1"/>
          </p:cNvPicPr>
          <p:nvPr/>
        </p:nvPicPr>
        <p:blipFill>
          <a:blip r:embed="rId3">
            <a:extLst>
              <a:ext uri="{28A0092B-C50C-407E-A947-70E740481C1C}">
                <a14:useLocalDpi/>
              </a:ext>
            </a:extLst>
          </a:blip>
          <a:stretch>
            <a:fillRect/>
          </a:stretch>
        </p:blipFill>
        <p:spPr bwMode="auto">
          <a:xfrm>
            <a:off x="6139922" y="1169242"/>
            <a:ext cx="1127104" cy="720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仝德志文件，勿删！\03-参考文档\！PPT图片及版面资源\PPT精美插图\头像\NO.png" id="17" name="Picture 9"/>
          <p:cNvPicPr>
            <a:picLocks noChangeArrowheads="1" noChangeAspect="1"/>
          </p:cNvPicPr>
          <p:nvPr/>
        </p:nvPicPr>
        <p:blipFill>
          <a:blip r:embed="rId4">
            <a:extLst>
              <a:ext uri="{28A0092B-C50C-407E-A947-70E740481C1C}">
                <a14:useLocalDpi/>
              </a:ext>
            </a:extLst>
          </a:blip>
          <a:stretch>
            <a:fillRect/>
          </a:stretch>
        </p:blipFill>
        <p:spPr bwMode="auto">
          <a:xfrm>
            <a:off x="8239851" y="1169242"/>
            <a:ext cx="1117711" cy="720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 name="Group 120"/>
          <p:cNvGrpSpPr/>
          <p:nvPr/>
        </p:nvGrpSpPr>
        <p:grpSpPr>
          <a:xfrm>
            <a:off x="1935763" y="1760469"/>
            <a:ext cx="265148" cy="276261"/>
            <a:chOff x="192" y="870"/>
            <a:chExt cx="167" cy="174"/>
          </a:xfrm>
        </p:grpSpPr>
        <p:sp>
          <p:nvSpPr>
            <p:cNvPr id="20" name="AutoShape 29"/>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21" name="Text Box 30"/>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1</a:t>
              </a:r>
            </a:p>
          </p:txBody>
        </p:sp>
      </p:grpSp>
      <p:sp>
        <p:nvSpPr>
          <p:cNvPr id="22" name="Line 36"/>
          <p:cNvSpPr>
            <a:spLocks noChangeShapeType="1"/>
          </p:cNvSpPr>
          <p:nvPr/>
        </p:nvSpPr>
        <p:spPr bwMode="auto">
          <a:xfrm flipH="1">
            <a:off x="10471274" y="1674733"/>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23" name="Rectangle 122"/>
          <p:cNvSpPr>
            <a:spLocks noChangeArrowheads="1"/>
          </p:cNvSpPr>
          <p:nvPr/>
        </p:nvSpPr>
        <p:spPr bwMode="auto">
          <a:xfrm>
            <a:off x="2393022" y="1750944"/>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有很多人总是故意跟我过不去。</a:t>
            </a:r>
          </a:p>
        </p:txBody>
      </p:sp>
      <p:grpSp>
        <p:nvGrpSpPr>
          <p:cNvPr id="24" name="Group 123"/>
          <p:cNvGrpSpPr/>
          <p:nvPr/>
        </p:nvGrpSpPr>
        <p:grpSpPr>
          <a:xfrm>
            <a:off x="1935763" y="2293939"/>
            <a:ext cx="265148" cy="276261"/>
            <a:chOff x="192" y="870"/>
            <a:chExt cx="167" cy="174"/>
          </a:xfrm>
        </p:grpSpPr>
        <p:sp>
          <p:nvSpPr>
            <p:cNvPr id="25" name="AutoShape 124"/>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26" name="Text Box 125"/>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2</a:t>
              </a:r>
            </a:p>
          </p:txBody>
        </p:sp>
      </p:grpSp>
      <p:sp>
        <p:nvSpPr>
          <p:cNvPr id="27" name="Rectangle 131"/>
          <p:cNvSpPr>
            <a:spLocks noChangeArrowheads="1"/>
          </p:cNvSpPr>
          <p:nvPr/>
        </p:nvSpPr>
        <p:spPr bwMode="auto">
          <a:xfrm>
            <a:off x="2393022" y="2284413"/>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碰到熟人，当我向他打招呼而他视若无睹时，最令我难堪。 </a:t>
            </a:r>
          </a:p>
        </p:txBody>
      </p:sp>
      <p:grpSp>
        <p:nvGrpSpPr>
          <p:cNvPr id="28" name="Group 132"/>
          <p:cNvGrpSpPr/>
          <p:nvPr/>
        </p:nvGrpSpPr>
        <p:grpSpPr>
          <a:xfrm>
            <a:off x="1935763" y="2827408"/>
            <a:ext cx="265148" cy="276261"/>
            <a:chOff x="192" y="870"/>
            <a:chExt cx="167" cy="174"/>
          </a:xfrm>
        </p:grpSpPr>
        <p:sp>
          <p:nvSpPr>
            <p:cNvPr id="29" name="AutoShape 133"/>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30" name="Text Box 134"/>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3</a:t>
              </a:r>
            </a:p>
          </p:txBody>
        </p:sp>
      </p:grpSp>
      <p:sp>
        <p:nvSpPr>
          <p:cNvPr id="31" name="Rectangle 140"/>
          <p:cNvSpPr>
            <a:spLocks noChangeArrowheads="1"/>
          </p:cNvSpPr>
          <p:nvPr/>
        </p:nvSpPr>
        <p:spPr bwMode="auto">
          <a:xfrm>
            <a:off x="2393022" y="281788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a:r>
              <a:rPr altLang="en-US" kern="0" lang="zh-CN" sz="1600">
                <a:solidFill>
                  <a:schemeClr val="tx1">
                    <a:lumMod val="65000"/>
                    <a:lumOff val="35000"/>
                  </a:schemeClr>
                </a:solidFill>
                <a:latin charset="-122" pitchFamily="34" typeface="微软雅黑"/>
                <a:ea charset="-122" pitchFamily="34" typeface="微软雅黑"/>
              </a:rPr>
              <a:t>我讨厌和整天沉默寡言的人一起生活、工作。 </a:t>
            </a:r>
          </a:p>
        </p:txBody>
      </p:sp>
      <p:grpSp>
        <p:nvGrpSpPr>
          <p:cNvPr id="32" name="Group 141"/>
          <p:cNvGrpSpPr/>
          <p:nvPr/>
        </p:nvGrpSpPr>
        <p:grpSpPr>
          <a:xfrm>
            <a:off x="1935763" y="3360878"/>
            <a:ext cx="265148" cy="276261"/>
            <a:chOff x="192" y="870"/>
            <a:chExt cx="167" cy="174"/>
          </a:xfrm>
        </p:grpSpPr>
        <p:sp>
          <p:nvSpPr>
            <p:cNvPr id="33" name="AutoShape 142"/>
            <p:cNvSpPr>
              <a:spLocks noChangeArrowheads="1"/>
            </p:cNvSpPr>
            <p:nvPr/>
          </p:nvSpPr>
          <p:spPr bwMode="auto">
            <a:xfrm>
              <a:off x="192" y="871"/>
              <a:ext cx="107" cy="173"/>
            </a:xfrm>
            <a:prstGeom prst="homePlate">
              <a:avLst>
                <a:gd fmla="val 72454" name="adj"/>
              </a:avLst>
            </a:prstGeom>
            <a:solidFill>
              <a:srgbClr val="7BC143"/>
            </a:solidFill>
            <a:ln w="6350">
              <a:noFill/>
              <a:miter lim="800000"/>
            </a:ln>
            <a:effectLst>
              <a:outerShdw algn="ctr" dir="2700000" dist="35921" rotWithShape="0">
                <a:srgbClr val="C0C0C0"/>
              </a:outerShdw>
            </a:effectLst>
            <a:extLst/>
          </p:spPr>
          <p:txBody>
            <a:bodyPr anchor="ctr" bIns="0" lIns="0" rIns="0" tIns="0">
              <a:spAutoFit/>
            </a:bodyPr>
            <a:lstStyle/>
            <a:p>
              <a:pPr defTabSz="914491">
                <a:defRPr/>
              </a:pPr>
              <a:endParaRPr altLang="en-US" kern="0" lang="zh-CN">
                <a:solidFill>
                  <a:sysClr lastClr="000000" val="windowText"/>
                </a:solidFill>
              </a:endParaRPr>
            </a:p>
          </p:txBody>
        </p:sp>
        <p:sp>
          <p:nvSpPr>
            <p:cNvPr id="34" name="Text Box 143"/>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4</a:t>
              </a:r>
            </a:p>
          </p:txBody>
        </p:sp>
      </p:grpSp>
      <p:sp>
        <p:nvSpPr>
          <p:cNvPr id="35" name="Rectangle 149"/>
          <p:cNvSpPr>
            <a:spLocks noChangeArrowheads="1"/>
          </p:cNvSpPr>
          <p:nvPr/>
        </p:nvSpPr>
        <p:spPr bwMode="auto">
          <a:xfrm>
            <a:off x="2393022" y="335135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有的人哗众取宠，说些浅薄无聊的笑话，居然能博得很多人的喝彩。 </a:t>
            </a:r>
          </a:p>
        </p:txBody>
      </p:sp>
      <p:grpSp>
        <p:nvGrpSpPr>
          <p:cNvPr id="36" name="Group 150"/>
          <p:cNvGrpSpPr/>
          <p:nvPr/>
        </p:nvGrpSpPr>
        <p:grpSpPr>
          <a:xfrm>
            <a:off x="1935763" y="3894347"/>
            <a:ext cx="265148" cy="276261"/>
            <a:chOff x="192" y="870"/>
            <a:chExt cx="167" cy="174"/>
          </a:xfrm>
        </p:grpSpPr>
        <p:sp>
          <p:nvSpPr>
            <p:cNvPr id="37" name="AutoShape 151"/>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38" name="Text Box 152"/>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5</a:t>
              </a:r>
            </a:p>
          </p:txBody>
        </p:sp>
      </p:grpSp>
      <p:sp>
        <p:nvSpPr>
          <p:cNvPr id="39" name="Rectangle 158"/>
          <p:cNvSpPr>
            <a:spLocks noChangeArrowheads="1"/>
          </p:cNvSpPr>
          <p:nvPr/>
        </p:nvSpPr>
        <p:spPr bwMode="auto">
          <a:xfrm>
            <a:off x="2393022" y="3884821"/>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kern="0" lang="zh-CN" sz="1600">
                <a:solidFill>
                  <a:schemeClr val="tx1">
                    <a:lumMod val="65000"/>
                    <a:lumOff val="35000"/>
                  </a:schemeClr>
                </a:solidFill>
                <a:latin charset="-122" pitchFamily="34" typeface="微软雅黑"/>
                <a:ea charset="-122" pitchFamily="34" typeface="微软雅黑"/>
              </a:rPr>
              <a:t>生活中充满庸俗趣味的人比比皆是。 </a:t>
            </a:r>
          </a:p>
        </p:txBody>
      </p:sp>
      <p:grpSp>
        <p:nvGrpSpPr>
          <p:cNvPr id="40" name="Group 159"/>
          <p:cNvGrpSpPr/>
          <p:nvPr/>
        </p:nvGrpSpPr>
        <p:grpSpPr>
          <a:xfrm>
            <a:off x="1935763" y="4427817"/>
            <a:ext cx="265148" cy="276261"/>
            <a:chOff x="192" y="870"/>
            <a:chExt cx="167" cy="174"/>
          </a:xfrm>
        </p:grpSpPr>
        <p:sp>
          <p:nvSpPr>
            <p:cNvPr id="41" name="AutoShape 160"/>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42" name="Text Box 161"/>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6</a:t>
              </a:r>
            </a:p>
          </p:txBody>
        </p:sp>
      </p:grpSp>
      <p:sp>
        <p:nvSpPr>
          <p:cNvPr id="43" name="Rectangle 167"/>
          <p:cNvSpPr>
            <a:spLocks noChangeArrowheads="1"/>
          </p:cNvSpPr>
          <p:nvPr/>
        </p:nvSpPr>
        <p:spPr bwMode="auto">
          <a:xfrm>
            <a:off x="2393022" y="441829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kern="0" lang="zh-CN" sz="1600">
                <a:solidFill>
                  <a:schemeClr val="tx1">
                    <a:lumMod val="65000"/>
                    <a:lumOff val="35000"/>
                  </a:schemeClr>
                </a:solidFill>
                <a:latin charset="-122" pitchFamily="34" typeface="微软雅黑"/>
                <a:ea charset="-122" pitchFamily="34" typeface="微软雅黑"/>
              </a:rPr>
              <a:t>和目中无人的人一起共事真是一种痛苦。 </a:t>
            </a:r>
          </a:p>
        </p:txBody>
      </p:sp>
      <p:grpSp>
        <p:nvGrpSpPr>
          <p:cNvPr id="44" name="Group 168"/>
          <p:cNvGrpSpPr/>
          <p:nvPr/>
        </p:nvGrpSpPr>
        <p:grpSpPr>
          <a:xfrm>
            <a:off x="1935763" y="4961286"/>
            <a:ext cx="265148" cy="276261"/>
            <a:chOff x="192" y="870"/>
            <a:chExt cx="167" cy="174"/>
          </a:xfrm>
        </p:grpSpPr>
        <p:sp>
          <p:nvSpPr>
            <p:cNvPr id="45" name="AutoShape 169"/>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46" name="Text Box 170"/>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7</a:t>
              </a:r>
            </a:p>
          </p:txBody>
        </p:sp>
      </p:grpSp>
      <p:sp>
        <p:nvSpPr>
          <p:cNvPr id="47" name="Rectangle 176"/>
          <p:cNvSpPr>
            <a:spLocks noChangeArrowheads="1"/>
          </p:cNvSpPr>
          <p:nvPr/>
        </p:nvSpPr>
        <p:spPr bwMode="auto">
          <a:xfrm>
            <a:off x="2393022" y="4951761"/>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kern="0" lang="zh-CN" sz="1600">
                <a:solidFill>
                  <a:schemeClr val="tx1">
                    <a:lumMod val="65000"/>
                    <a:lumOff val="35000"/>
                  </a:schemeClr>
                </a:solidFill>
                <a:latin charset="-122" pitchFamily="34" typeface="微软雅黑"/>
                <a:ea charset="-122" pitchFamily="34" typeface="微软雅黑"/>
              </a:rPr>
              <a:t>有很多人自己不怎么样却总是喜欢嘲讽他人。 </a:t>
            </a:r>
          </a:p>
        </p:txBody>
      </p:sp>
      <p:grpSp>
        <p:nvGrpSpPr>
          <p:cNvPr id="48" name="Group 177"/>
          <p:cNvGrpSpPr/>
          <p:nvPr/>
        </p:nvGrpSpPr>
        <p:grpSpPr>
          <a:xfrm>
            <a:off x="1935763" y="5494755"/>
            <a:ext cx="265148" cy="276261"/>
            <a:chOff x="192" y="870"/>
            <a:chExt cx="167" cy="174"/>
          </a:xfrm>
        </p:grpSpPr>
        <p:sp>
          <p:nvSpPr>
            <p:cNvPr id="49" name="AutoShape 178"/>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50" name="Text Box 179"/>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8</a:t>
              </a:r>
            </a:p>
          </p:txBody>
        </p:sp>
      </p:grpSp>
      <p:sp>
        <p:nvSpPr>
          <p:cNvPr id="51" name="Rectangle 185"/>
          <p:cNvSpPr>
            <a:spLocks noChangeArrowheads="1"/>
          </p:cNvSpPr>
          <p:nvPr/>
        </p:nvSpPr>
        <p:spPr bwMode="auto">
          <a:xfrm>
            <a:off x="2393022" y="5485230"/>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kern="0" lang="zh-CN" sz="1600">
                <a:solidFill>
                  <a:schemeClr val="tx1">
                    <a:lumMod val="65000"/>
                    <a:lumOff val="35000"/>
                  </a:schemeClr>
                </a:solidFill>
                <a:latin charset="-122" pitchFamily="34" typeface="微软雅黑"/>
                <a:ea charset="-122" pitchFamily="34" typeface="微软雅黑"/>
              </a:rPr>
              <a:t>我不能理解为什么自以为是的人总能得到领导的重用。 </a:t>
            </a:r>
          </a:p>
        </p:txBody>
      </p:sp>
      <p:grpSp>
        <p:nvGrpSpPr>
          <p:cNvPr id="52" name="组合 51"/>
          <p:cNvGrpSpPr/>
          <p:nvPr/>
        </p:nvGrpSpPr>
        <p:grpSpPr>
          <a:xfrm>
            <a:off x="2113586" y="2131994"/>
            <a:ext cx="8026381" cy="3723174"/>
            <a:chOff x="2113310" y="2132162"/>
            <a:chExt cx="8025336" cy="3722689"/>
          </a:xfrm>
        </p:grpSpPr>
        <p:cxnSp>
          <p:nvCxnSpPr>
            <p:cNvPr id="53" name="直接连接符 52"/>
            <p:cNvCxnSpPr/>
            <p:nvPr/>
          </p:nvCxnSpPr>
          <p:spPr>
            <a:xfrm flipV="1">
              <a:off x="2139607" y="2132162"/>
              <a:ext cx="7999039" cy="1"/>
            </a:xfrm>
            <a:prstGeom prst="line">
              <a:avLst/>
            </a:prstGeom>
            <a:noFill/>
            <a:ln algn="ctr" cap="flat" cmpd="sng" w="9525">
              <a:solidFill>
                <a:srgbClr val="7BC143"/>
              </a:solidFill>
              <a:prstDash val="dash"/>
            </a:ln>
            <a:effectLst/>
          </p:spPr>
        </p:cxnSp>
        <p:cxnSp>
          <p:nvCxnSpPr>
            <p:cNvPr id="54" name="直接连接符 53"/>
            <p:cNvCxnSpPr/>
            <p:nvPr/>
          </p:nvCxnSpPr>
          <p:spPr>
            <a:xfrm flipV="1">
              <a:off x="2113310" y="2654448"/>
              <a:ext cx="7999039" cy="1"/>
            </a:xfrm>
            <a:prstGeom prst="line">
              <a:avLst/>
            </a:prstGeom>
            <a:noFill/>
            <a:ln algn="ctr" cap="flat" cmpd="sng" w="9525">
              <a:solidFill>
                <a:srgbClr val="7BC143"/>
              </a:solidFill>
              <a:prstDash val="dash"/>
            </a:ln>
            <a:effectLst/>
          </p:spPr>
        </p:cxnSp>
        <p:cxnSp>
          <p:nvCxnSpPr>
            <p:cNvPr id="55" name="直接连接符 54"/>
            <p:cNvCxnSpPr/>
            <p:nvPr/>
          </p:nvCxnSpPr>
          <p:spPr>
            <a:xfrm flipV="1">
              <a:off x="2113310" y="3187850"/>
              <a:ext cx="7999039" cy="1"/>
            </a:xfrm>
            <a:prstGeom prst="line">
              <a:avLst/>
            </a:prstGeom>
            <a:noFill/>
            <a:ln algn="ctr" cap="flat" cmpd="sng" w="9525">
              <a:solidFill>
                <a:srgbClr val="7BC143"/>
              </a:solidFill>
              <a:prstDash val="dash"/>
            </a:ln>
            <a:effectLst/>
          </p:spPr>
        </p:cxnSp>
        <p:cxnSp>
          <p:nvCxnSpPr>
            <p:cNvPr id="56" name="直接连接符 55"/>
            <p:cNvCxnSpPr/>
            <p:nvPr/>
          </p:nvCxnSpPr>
          <p:spPr>
            <a:xfrm flipV="1">
              <a:off x="2121074" y="3721250"/>
              <a:ext cx="7999039" cy="1"/>
            </a:xfrm>
            <a:prstGeom prst="line">
              <a:avLst/>
            </a:prstGeom>
            <a:noFill/>
            <a:ln algn="ctr" cap="flat" cmpd="sng" w="9525">
              <a:solidFill>
                <a:srgbClr val="7BC143"/>
              </a:solidFill>
              <a:prstDash val="dash"/>
            </a:ln>
            <a:effectLst/>
          </p:spPr>
        </p:cxnSp>
        <p:cxnSp>
          <p:nvCxnSpPr>
            <p:cNvPr id="57" name="直接连接符 56"/>
            <p:cNvCxnSpPr/>
            <p:nvPr/>
          </p:nvCxnSpPr>
          <p:spPr>
            <a:xfrm flipV="1">
              <a:off x="2128838" y="4254650"/>
              <a:ext cx="7999039" cy="1"/>
            </a:xfrm>
            <a:prstGeom prst="line">
              <a:avLst/>
            </a:prstGeom>
            <a:noFill/>
            <a:ln algn="ctr" cap="flat" cmpd="sng" w="9525">
              <a:solidFill>
                <a:srgbClr val="7BC143"/>
              </a:solidFill>
              <a:prstDash val="dash"/>
            </a:ln>
            <a:effectLst/>
          </p:spPr>
        </p:cxnSp>
        <p:cxnSp>
          <p:nvCxnSpPr>
            <p:cNvPr id="58" name="直接连接符 57"/>
            <p:cNvCxnSpPr/>
            <p:nvPr/>
          </p:nvCxnSpPr>
          <p:spPr>
            <a:xfrm flipV="1">
              <a:off x="2139607" y="4788050"/>
              <a:ext cx="7999039" cy="1"/>
            </a:xfrm>
            <a:prstGeom prst="line">
              <a:avLst/>
            </a:prstGeom>
            <a:noFill/>
            <a:ln algn="ctr" cap="flat" cmpd="sng" w="9525">
              <a:solidFill>
                <a:srgbClr val="7BC143"/>
              </a:solidFill>
              <a:prstDash val="dash"/>
            </a:ln>
            <a:effectLst/>
          </p:spPr>
        </p:cxnSp>
        <p:cxnSp>
          <p:nvCxnSpPr>
            <p:cNvPr id="59" name="直接连接符 58"/>
            <p:cNvCxnSpPr/>
            <p:nvPr/>
          </p:nvCxnSpPr>
          <p:spPr>
            <a:xfrm flipV="1">
              <a:off x="2139607" y="5321450"/>
              <a:ext cx="7999039" cy="1"/>
            </a:xfrm>
            <a:prstGeom prst="line">
              <a:avLst/>
            </a:prstGeom>
            <a:noFill/>
            <a:ln algn="ctr" cap="flat" cmpd="sng" w="9525">
              <a:solidFill>
                <a:srgbClr val="7BC143"/>
              </a:solidFill>
              <a:prstDash val="dash"/>
            </a:ln>
            <a:effectLst/>
          </p:spPr>
        </p:cxnSp>
        <p:cxnSp>
          <p:nvCxnSpPr>
            <p:cNvPr id="60" name="直接连接符 59"/>
            <p:cNvCxnSpPr/>
            <p:nvPr/>
          </p:nvCxnSpPr>
          <p:spPr>
            <a:xfrm flipV="1">
              <a:off x="2139607" y="5854850"/>
              <a:ext cx="7999039" cy="1"/>
            </a:xfrm>
            <a:prstGeom prst="line">
              <a:avLst/>
            </a:prstGeom>
            <a:noFill/>
            <a:ln algn="ctr" cap="flat" cmpd="sng" w="9525">
              <a:solidFill>
                <a:srgbClr val="7BC143"/>
              </a:solidFill>
              <a:prstDash val="dash"/>
            </a:ln>
            <a:effectLst/>
          </p:spPr>
        </p:cxnSp>
      </p:grpSp>
    </p:spTree>
    <p:extLst>
      <p:ext uri="{BB962C8B-B14F-4D97-AF65-F5344CB8AC3E}">
        <p14:creationId val="279092588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1000" id="27"/>
                                        <p:tgtEl>
                                          <p:spTgt spid="28"/>
                                        </p:tgtEl>
                                      </p:cBhvr>
                                    </p:animEffect>
                                    <p:anim calcmode="lin" valueType="num">
                                      <p:cBhvr>
                                        <p:cTn dur="1000" fill="hold" id="28"/>
                                        <p:tgtEl>
                                          <p:spTgt spid="28"/>
                                        </p:tgtEl>
                                        <p:attrNameLst>
                                          <p:attrName>ppt_x</p:attrName>
                                        </p:attrNameLst>
                                      </p:cBhvr>
                                      <p:tavLst>
                                        <p:tav tm="0">
                                          <p:val>
                                            <p:strVal val="#ppt_x"/>
                                          </p:val>
                                        </p:tav>
                                        <p:tav tm="100000">
                                          <p:val>
                                            <p:strVal val="#ppt_x"/>
                                          </p:val>
                                        </p:tav>
                                      </p:tavLst>
                                    </p:anim>
                                    <p:anim calcmode="lin" valueType="num">
                                      <p:cBhvr>
                                        <p:cTn dur="1000" fill="hold" id="29"/>
                                        <p:tgtEl>
                                          <p:spTgt spid="2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1000" id="32"/>
                                        <p:tgtEl>
                                          <p:spTgt spid="31"/>
                                        </p:tgtEl>
                                      </p:cBhvr>
                                    </p:animEffect>
                                    <p:anim calcmode="lin" valueType="num">
                                      <p:cBhvr>
                                        <p:cTn dur="1000" fill="hold" id="33"/>
                                        <p:tgtEl>
                                          <p:spTgt spid="31"/>
                                        </p:tgtEl>
                                        <p:attrNameLst>
                                          <p:attrName>ppt_x</p:attrName>
                                        </p:attrNameLst>
                                      </p:cBhvr>
                                      <p:tavLst>
                                        <p:tav tm="0">
                                          <p:val>
                                            <p:strVal val="#ppt_x"/>
                                          </p:val>
                                        </p:tav>
                                        <p:tav tm="100000">
                                          <p:val>
                                            <p:strVal val="#ppt_x"/>
                                          </p:val>
                                        </p:tav>
                                      </p:tavLst>
                                    </p:anim>
                                    <p:anim calcmode="lin" valueType="num">
                                      <p:cBhvr>
                                        <p:cTn dur="1000" fill="hold" id="34"/>
                                        <p:tgtEl>
                                          <p:spTgt spid="31"/>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1000" id="37"/>
                                        <p:tgtEl>
                                          <p:spTgt spid="32"/>
                                        </p:tgtEl>
                                      </p:cBhvr>
                                    </p:animEffect>
                                    <p:anim calcmode="lin" valueType="num">
                                      <p:cBhvr>
                                        <p:cTn dur="1000" fill="hold" id="38"/>
                                        <p:tgtEl>
                                          <p:spTgt spid="32"/>
                                        </p:tgtEl>
                                        <p:attrNameLst>
                                          <p:attrName>ppt_x</p:attrName>
                                        </p:attrNameLst>
                                      </p:cBhvr>
                                      <p:tavLst>
                                        <p:tav tm="0">
                                          <p:val>
                                            <p:strVal val="#ppt_x"/>
                                          </p:val>
                                        </p:tav>
                                        <p:tav tm="100000">
                                          <p:val>
                                            <p:strVal val="#ppt_x"/>
                                          </p:val>
                                        </p:tav>
                                      </p:tavLst>
                                    </p:anim>
                                    <p:anim calcmode="lin" valueType="num">
                                      <p:cBhvr>
                                        <p:cTn dur="1000" fill="hold" id="39"/>
                                        <p:tgtEl>
                                          <p:spTgt spid="3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5"/>
                                        </p:tgtEl>
                                        <p:attrNameLst>
                                          <p:attrName>style.visibility</p:attrName>
                                        </p:attrNameLst>
                                      </p:cBhvr>
                                      <p:to>
                                        <p:strVal val="visible"/>
                                      </p:to>
                                    </p:set>
                                    <p:animEffect filter="fade" transition="in">
                                      <p:cBhvr>
                                        <p:cTn dur="1000" id="42"/>
                                        <p:tgtEl>
                                          <p:spTgt spid="35"/>
                                        </p:tgtEl>
                                      </p:cBhvr>
                                    </p:animEffect>
                                    <p:anim calcmode="lin" valueType="num">
                                      <p:cBhvr>
                                        <p:cTn dur="1000" fill="hold" id="43"/>
                                        <p:tgtEl>
                                          <p:spTgt spid="35"/>
                                        </p:tgtEl>
                                        <p:attrNameLst>
                                          <p:attrName>ppt_x</p:attrName>
                                        </p:attrNameLst>
                                      </p:cBhvr>
                                      <p:tavLst>
                                        <p:tav tm="0">
                                          <p:val>
                                            <p:strVal val="#ppt_x"/>
                                          </p:val>
                                        </p:tav>
                                        <p:tav tm="100000">
                                          <p:val>
                                            <p:strVal val="#ppt_x"/>
                                          </p:val>
                                        </p:tav>
                                      </p:tavLst>
                                    </p:anim>
                                    <p:anim calcmode="lin" valueType="num">
                                      <p:cBhvr>
                                        <p:cTn dur="1000" fill="hold" id="44"/>
                                        <p:tgtEl>
                                          <p:spTgt spid="35"/>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1000" id="47"/>
                                        <p:tgtEl>
                                          <p:spTgt spid="36"/>
                                        </p:tgtEl>
                                      </p:cBhvr>
                                    </p:animEffect>
                                    <p:anim calcmode="lin" valueType="num">
                                      <p:cBhvr>
                                        <p:cTn dur="1000" fill="hold" id="48"/>
                                        <p:tgtEl>
                                          <p:spTgt spid="36"/>
                                        </p:tgtEl>
                                        <p:attrNameLst>
                                          <p:attrName>ppt_x</p:attrName>
                                        </p:attrNameLst>
                                      </p:cBhvr>
                                      <p:tavLst>
                                        <p:tav tm="0">
                                          <p:val>
                                            <p:strVal val="#ppt_x"/>
                                          </p:val>
                                        </p:tav>
                                        <p:tav tm="100000">
                                          <p:val>
                                            <p:strVal val="#ppt_x"/>
                                          </p:val>
                                        </p:tav>
                                      </p:tavLst>
                                    </p:anim>
                                    <p:anim calcmode="lin" valueType="num">
                                      <p:cBhvr>
                                        <p:cTn dur="1000" fill="hold" id="49"/>
                                        <p:tgtEl>
                                          <p:spTgt spid="3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39"/>
                                        </p:tgtEl>
                                        <p:attrNameLst>
                                          <p:attrName>style.visibility</p:attrName>
                                        </p:attrNameLst>
                                      </p:cBhvr>
                                      <p:to>
                                        <p:strVal val="visible"/>
                                      </p:to>
                                    </p:set>
                                    <p:animEffect filter="fade" transition="in">
                                      <p:cBhvr>
                                        <p:cTn dur="1000" id="52"/>
                                        <p:tgtEl>
                                          <p:spTgt spid="39"/>
                                        </p:tgtEl>
                                      </p:cBhvr>
                                    </p:animEffect>
                                    <p:anim calcmode="lin" valueType="num">
                                      <p:cBhvr>
                                        <p:cTn dur="1000" fill="hold" id="53"/>
                                        <p:tgtEl>
                                          <p:spTgt spid="39"/>
                                        </p:tgtEl>
                                        <p:attrNameLst>
                                          <p:attrName>ppt_x</p:attrName>
                                        </p:attrNameLst>
                                      </p:cBhvr>
                                      <p:tavLst>
                                        <p:tav tm="0">
                                          <p:val>
                                            <p:strVal val="#ppt_x"/>
                                          </p:val>
                                        </p:tav>
                                        <p:tav tm="100000">
                                          <p:val>
                                            <p:strVal val="#ppt_x"/>
                                          </p:val>
                                        </p:tav>
                                      </p:tavLst>
                                    </p:anim>
                                    <p:anim calcmode="lin" valueType="num">
                                      <p:cBhvr>
                                        <p:cTn dur="1000" fill="hold" id="54"/>
                                        <p:tgtEl>
                                          <p:spTgt spid="39"/>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1000" id="57"/>
                                        <p:tgtEl>
                                          <p:spTgt spid="40"/>
                                        </p:tgtEl>
                                      </p:cBhvr>
                                    </p:animEffect>
                                    <p:anim calcmode="lin" valueType="num">
                                      <p:cBhvr>
                                        <p:cTn dur="1000" fill="hold" id="58"/>
                                        <p:tgtEl>
                                          <p:spTgt spid="40"/>
                                        </p:tgtEl>
                                        <p:attrNameLst>
                                          <p:attrName>ppt_x</p:attrName>
                                        </p:attrNameLst>
                                      </p:cBhvr>
                                      <p:tavLst>
                                        <p:tav tm="0">
                                          <p:val>
                                            <p:strVal val="#ppt_x"/>
                                          </p:val>
                                        </p:tav>
                                        <p:tav tm="100000">
                                          <p:val>
                                            <p:strVal val="#ppt_x"/>
                                          </p:val>
                                        </p:tav>
                                      </p:tavLst>
                                    </p:anim>
                                    <p:anim calcmode="lin" valueType="num">
                                      <p:cBhvr>
                                        <p:cTn dur="1000" fill="hold" id="59"/>
                                        <p:tgtEl>
                                          <p:spTgt spid="40"/>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3"/>
                                        </p:tgtEl>
                                        <p:attrNameLst>
                                          <p:attrName>style.visibility</p:attrName>
                                        </p:attrNameLst>
                                      </p:cBhvr>
                                      <p:to>
                                        <p:strVal val="visible"/>
                                      </p:to>
                                    </p:set>
                                    <p:animEffect filter="fade" transition="in">
                                      <p:cBhvr>
                                        <p:cTn dur="1000" id="62"/>
                                        <p:tgtEl>
                                          <p:spTgt spid="43"/>
                                        </p:tgtEl>
                                      </p:cBhvr>
                                    </p:animEffect>
                                    <p:anim calcmode="lin" valueType="num">
                                      <p:cBhvr>
                                        <p:cTn dur="1000" fill="hold" id="63"/>
                                        <p:tgtEl>
                                          <p:spTgt spid="43"/>
                                        </p:tgtEl>
                                        <p:attrNameLst>
                                          <p:attrName>ppt_x</p:attrName>
                                        </p:attrNameLst>
                                      </p:cBhvr>
                                      <p:tavLst>
                                        <p:tav tm="0">
                                          <p:val>
                                            <p:strVal val="#ppt_x"/>
                                          </p:val>
                                        </p:tav>
                                        <p:tav tm="100000">
                                          <p:val>
                                            <p:strVal val="#ppt_x"/>
                                          </p:val>
                                        </p:tav>
                                      </p:tavLst>
                                    </p:anim>
                                    <p:anim calcmode="lin" valueType="num">
                                      <p:cBhvr>
                                        <p:cTn dur="1000" fill="hold" id="64"/>
                                        <p:tgtEl>
                                          <p:spTgt spid="43"/>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44"/>
                                        </p:tgtEl>
                                        <p:attrNameLst>
                                          <p:attrName>style.visibility</p:attrName>
                                        </p:attrNameLst>
                                      </p:cBhvr>
                                      <p:to>
                                        <p:strVal val="visible"/>
                                      </p:to>
                                    </p:set>
                                    <p:animEffect filter="fade" transition="in">
                                      <p:cBhvr>
                                        <p:cTn dur="1000" id="67"/>
                                        <p:tgtEl>
                                          <p:spTgt spid="44"/>
                                        </p:tgtEl>
                                      </p:cBhvr>
                                    </p:animEffect>
                                    <p:anim calcmode="lin" valueType="num">
                                      <p:cBhvr>
                                        <p:cTn dur="1000" fill="hold" id="68"/>
                                        <p:tgtEl>
                                          <p:spTgt spid="44"/>
                                        </p:tgtEl>
                                        <p:attrNameLst>
                                          <p:attrName>ppt_x</p:attrName>
                                        </p:attrNameLst>
                                      </p:cBhvr>
                                      <p:tavLst>
                                        <p:tav tm="0">
                                          <p:val>
                                            <p:strVal val="#ppt_x"/>
                                          </p:val>
                                        </p:tav>
                                        <p:tav tm="100000">
                                          <p:val>
                                            <p:strVal val="#ppt_x"/>
                                          </p:val>
                                        </p:tav>
                                      </p:tavLst>
                                    </p:anim>
                                    <p:anim calcmode="lin" valueType="num">
                                      <p:cBhvr>
                                        <p:cTn dur="1000" fill="hold" id="69"/>
                                        <p:tgtEl>
                                          <p:spTgt spid="44"/>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47"/>
                                        </p:tgtEl>
                                        <p:attrNameLst>
                                          <p:attrName>style.visibility</p:attrName>
                                        </p:attrNameLst>
                                      </p:cBhvr>
                                      <p:to>
                                        <p:strVal val="visible"/>
                                      </p:to>
                                    </p:set>
                                    <p:animEffect filter="fade" transition="in">
                                      <p:cBhvr>
                                        <p:cTn dur="1000" id="72"/>
                                        <p:tgtEl>
                                          <p:spTgt spid="47"/>
                                        </p:tgtEl>
                                      </p:cBhvr>
                                    </p:animEffect>
                                    <p:anim calcmode="lin" valueType="num">
                                      <p:cBhvr>
                                        <p:cTn dur="1000" fill="hold" id="73"/>
                                        <p:tgtEl>
                                          <p:spTgt spid="47"/>
                                        </p:tgtEl>
                                        <p:attrNameLst>
                                          <p:attrName>ppt_x</p:attrName>
                                        </p:attrNameLst>
                                      </p:cBhvr>
                                      <p:tavLst>
                                        <p:tav tm="0">
                                          <p:val>
                                            <p:strVal val="#ppt_x"/>
                                          </p:val>
                                        </p:tav>
                                        <p:tav tm="100000">
                                          <p:val>
                                            <p:strVal val="#ppt_x"/>
                                          </p:val>
                                        </p:tav>
                                      </p:tavLst>
                                    </p:anim>
                                    <p:anim calcmode="lin" valueType="num">
                                      <p:cBhvr>
                                        <p:cTn dur="1000" fill="hold" id="74"/>
                                        <p:tgtEl>
                                          <p:spTgt spid="47"/>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0"/>
                                  </p:stCondLst>
                                  <p:childTnLst>
                                    <p:set>
                                      <p:cBhvr>
                                        <p:cTn dur="1" fill="hold" id="76">
                                          <p:stCondLst>
                                            <p:cond delay="0"/>
                                          </p:stCondLst>
                                        </p:cTn>
                                        <p:tgtEl>
                                          <p:spTgt spid="48"/>
                                        </p:tgtEl>
                                        <p:attrNameLst>
                                          <p:attrName>style.visibility</p:attrName>
                                        </p:attrNameLst>
                                      </p:cBhvr>
                                      <p:to>
                                        <p:strVal val="visible"/>
                                      </p:to>
                                    </p:set>
                                    <p:animEffect filter="fade" transition="in">
                                      <p:cBhvr>
                                        <p:cTn dur="1000" id="77"/>
                                        <p:tgtEl>
                                          <p:spTgt spid="48"/>
                                        </p:tgtEl>
                                      </p:cBhvr>
                                    </p:animEffect>
                                    <p:anim calcmode="lin" valueType="num">
                                      <p:cBhvr>
                                        <p:cTn dur="1000" fill="hold" id="78"/>
                                        <p:tgtEl>
                                          <p:spTgt spid="48"/>
                                        </p:tgtEl>
                                        <p:attrNameLst>
                                          <p:attrName>ppt_x</p:attrName>
                                        </p:attrNameLst>
                                      </p:cBhvr>
                                      <p:tavLst>
                                        <p:tav tm="0">
                                          <p:val>
                                            <p:strVal val="#ppt_x"/>
                                          </p:val>
                                        </p:tav>
                                        <p:tav tm="100000">
                                          <p:val>
                                            <p:strVal val="#ppt_x"/>
                                          </p:val>
                                        </p:tav>
                                      </p:tavLst>
                                    </p:anim>
                                    <p:anim calcmode="lin" valueType="num">
                                      <p:cBhvr>
                                        <p:cTn dur="1000" fill="hold" id="79"/>
                                        <p:tgtEl>
                                          <p:spTgt spid="48"/>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51"/>
                                        </p:tgtEl>
                                        <p:attrNameLst>
                                          <p:attrName>style.visibility</p:attrName>
                                        </p:attrNameLst>
                                      </p:cBhvr>
                                      <p:to>
                                        <p:strVal val="visible"/>
                                      </p:to>
                                    </p:set>
                                    <p:animEffect filter="fade" transition="in">
                                      <p:cBhvr>
                                        <p:cTn dur="1000" id="82"/>
                                        <p:tgtEl>
                                          <p:spTgt spid="51"/>
                                        </p:tgtEl>
                                      </p:cBhvr>
                                    </p:animEffect>
                                    <p:anim calcmode="lin" valueType="num">
                                      <p:cBhvr>
                                        <p:cTn dur="1000" fill="hold" id="83"/>
                                        <p:tgtEl>
                                          <p:spTgt spid="51"/>
                                        </p:tgtEl>
                                        <p:attrNameLst>
                                          <p:attrName>ppt_x</p:attrName>
                                        </p:attrNameLst>
                                      </p:cBhvr>
                                      <p:tavLst>
                                        <p:tav tm="0">
                                          <p:val>
                                            <p:strVal val="#ppt_x"/>
                                          </p:val>
                                        </p:tav>
                                        <p:tav tm="100000">
                                          <p:val>
                                            <p:strVal val="#ppt_x"/>
                                          </p:val>
                                        </p:tav>
                                      </p:tavLst>
                                    </p:anim>
                                    <p:anim calcmode="lin" valueType="num">
                                      <p:cBhvr>
                                        <p:cTn dur="1000" fill="hold" id="84"/>
                                        <p:tgtEl>
                                          <p:spTgt spid="51"/>
                                        </p:tgtEl>
                                        <p:attrNameLst>
                                          <p:attrName>ppt_y</p:attrName>
                                        </p:attrNameLst>
                                      </p:cBhvr>
                                      <p:tavLst>
                                        <p:tav tm="0">
                                          <p:val>
                                            <p:strVal val="#ppt_y+.1"/>
                                          </p:val>
                                        </p:tav>
                                        <p:tav tm="100000">
                                          <p:val>
                                            <p:strVal val="#ppt_y"/>
                                          </p:val>
                                        </p:tav>
                                      </p:tavLst>
                                    </p:anim>
                                  </p:childTnLst>
                                </p:cTn>
                              </p:par>
                              <p:par>
                                <p:cTn fill="hold" id="85" nodeType="withEffect" presetClass="entr" presetID="42" presetSubtype="0">
                                  <p:stCondLst>
                                    <p:cond delay="0"/>
                                  </p:stCondLst>
                                  <p:childTnLst>
                                    <p:set>
                                      <p:cBhvr>
                                        <p:cTn dur="1" fill="hold" id="86">
                                          <p:stCondLst>
                                            <p:cond delay="0"/>
                                          </p:stCondLst>
                                        </p:cTn>
                                        <p:tgtEl>
                                          <p:spTgt spid="52"/>
                                        </p:tgtEl>
                                        <p:attrNameLst>
                                          <p:attrName>style.visibility</p:attrName>
                                        </p:attrNameLst>
                                      </p:cBhvr>
                                      <p:to>
                                        <p:strVal val="visible"/>
                                      </p:to>
                                    </p:set>
                                    <p:animEffect filter="fade" transition="in">
                                      <p:cBhvr>
                                        <p:cTn dur="1000" id="87"/>
                                        <p:tgtEl>
                                          <p:spTgt spid="52"/>
                                        </p:tgtEl>
                                      </p:cBhvr>
                                    </p:animEffect>
                                    <p:anim calcmode="lin" valueType="num">
                                      <p:cBhvr>
                                        <p:cTn dur="1000" fill="hold" id="88"/>
                                        <p:tgtEl>
                                          <p:spTgt spid="52"/>
                                        </p:tgtEl>
                                        <p:attrNameLst>
                                          <p:attrName>ppt_x</p:attrName>
                                        </p:attrNameLst>
                                      </p:cBhvr>
                                      <p:tavLst>
                                        <p:tav tm="0">
                                          <p:val>
                                            <p:strVal val="#ppt_x"/>
                                          </p:val>
                                        </p:tav>
                                        <p:tav tm="100000">
                                          <p:val>
                                            <p:strVal val="#ppt_x"/>
                                          </p:val>
                                        </p:tav>
                                      </p:tavLst>
                                    </p:anim>
                                    <p:anim calcmode="lin" valueType="num">
                                      <p:cBhvr>
                                        <p:cTn dur="1000" fill="hold" id="89"/>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P grpId="0" spid="39"/>
      <p:bldP grpId="0" spid="43"/>
      <p:bldP grpId="0" spid="47"/>
      <p:bldP grpId="0" spid="5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什么是人际关系</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36B2E6"/>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25" name="组合 24"/>
          <p:cNvGrpSpPr/>
          <p:nvPr/>
        </p:nvGrpSpPr>
        <p:grpSpPr>
          <a:xfrm>
            <a:off x="6412023" y="1675602"/>
            <a:ext cx="5373350" cy="3913920"/>
            <a:chOff x="6411188" y="1675830"/>
            <a:chExt cx="5372650" cy="3913410"/>
          </a:xfrm>
        </p:grpSpPr>
        <p:grpSp>
          <p:nvGrpSpPr>
            <p:cNvPr id="4" name="组合 3"/>
            <p:cNvGrpSpPr/>
            <p:nvPr/>
          </p:nvGrpSpPr>
          <p:grpSpPr>
            <a:xfrm>
              <a:off x="6411188" y="1675830"/>
              <a:ext cx="5372650" cy="3913410"/>
              <a:chOff x="1769902" y="1747838"/>
              <a:chExt cx="5372650" cy="3913410"/>
            </a:xfrm>
          </p:grpSpPr>
          <p:sp>
            <p:nvSpPr>
              <p:cNvPr id="5" name="椭圆 6"/>
              <p:cNvSpPr/>
              <p:nvPr/>
            </p:nvSpPr>
            <p:spPr>
              <a:xfrm>
                <a:off x="1769902" y="4050784"/>
                <a:ext cx="5372650" cy="1610464"/>
              </a:xfrm>
              <a:custGeom>
                <a:rect b="b" l="l" r="r" t="t"/>
                <a:pathLst>
                  <a:path h="1610464" w="5372650">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36B2E6"/>
              </a:soli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defTabSz="914491">
                  <a:lnSpc>
                    <a:spcPct val="120000"/>
                  </a:lnSpc>
                  <a:defRPr/>
                </a:pPr>
                <a:endParaRPr altLang="en-US" kern="0" lang="zh-CN" sz="1200">
                  <a:solidFill>
                    <a:srgbClr val="36B2E6"/>
                  </a:solidFill>
                  <a:latin charset="-122" pitchFamily="34" typeface="微软雅黑"/>
                  <a:ea charset="-122" pitchFamily="34" typeface="微软雅黑"/>
                </a:endParaRPr>
              </a:p>
            </p:txBody>
          </p:sp>
          <p:cxnSp>
            <p:nvCxnSpPr>
              <p:cNvPr id="6" name="直接连接符 5"/>
              <p:cNvCxnSpPr>
                <a:stCxn id="17" idx="2"/>
              </p:cNvCxnSpPr>
              <p:nvPr/>
            </p:nvCxnSpPr>
            <p:spPr>
              <a:xfrm flipH="1">
                <a:off x="5076825" y="2632075"/>
                <a:ext cx="295275" cy="2165350"/>
              </a:xfrm>
              <a:prstGeom prst="line">
                <a:avLst/>
              </a:prstGeom>
              <a:noFill/>
              <a:ln algn="ctr" cap="flat" cmpd="sng" w="9525">
                <a:solidFill>
                  <a:sysClr lastClr="FFFFFF" val="window">
                    <a:lumMod val="50000"/>
                  </a:sysClr>
                </a:solidFill>
                <a:prstDash val="solid"/>
              </a:ln>
              <a:effectLst/>
            </p:spPr>
          </p:cxnSp>
          <p:cxnSp>
            <p:nvCxnSpPr>
              <p:cNvPr id="7" name="直接连接符 6"/>
              <p:cNvCxnSpPr>
                <a:stCxn id="16" idx="2"/>
              </p:cNvCxnSpPr>
              <p:nvPr/>
            </p:nvCxnSpPr>
            <p:spPr>
              <a:xfrm flipH="1">
                <a:off x="5600700" y="2824163"/>
                <a:ext cx="776288" cy="1973262"/>
              </a:xfrm>
              <a:prstGeom prst="line">
                <a:avLst/>
              </a:prstGeom>
              <a:noFill/>
              <a:ln algn="ctr" cap="flat" cmpd="sng" w="9525">
                <a:solidFill>
                  <a:sysClr lastClr="FFFFFF" val="window">
                    <a:lumMod val="50000"/>
                  </a:sysClr>
                </a:solidFill>
                <a:prstDash val="solid"/>
              </a:ln>
              <a:effectLst/>
            </p:spPr>
          </p:cxnSp>
          <p:cxnSp>
            <p:nvCxnSpPr>
              <p:cNvPr id="8" name="直接连接符 7"/>
              <p:cNvCxnSpPr>
                <a:stCxn id="11" idx="2"/>
              </p:cNvCxnSpPr>
              <p:nvPr/>
            </p:nvCxnSpPr>
            <p:spPr>
              <a:xfrm>
                <a:off x="2509882" y="2839385"/>
                <a:ext cx="861968" cy="1958040"/>
              </a:xfrm>
              <a:prstGeom prst="line">
                <a:avLst/>
              </a:prstGeom>
              <a:noFill/>
              <a:ln algn="ctr" cap="flat" cmpd="sng" w="9525">
                <a:solidFill>
                  <a:sysClr lastClr="FFFFFF" val="window">
                    <a:lumMod val="50000"/>
                  </a:sysClr>
                </a:solidFill>
                <a:prstDash val="solid"/>
              </a:ln>
              <a:effectLst/>
            </p:spPr>
          </p:cxnSp>
          <p:sp>
            <p:nvSpPr>
              <p:cNvPr id="9" name="矩形 8"/>
              <p:cNvSpPr/>
              <p:nvPr/>
            </p:nvSpPr>
            <p:spPr>
              <a:xfrm>
                <a:off x="3968088" y="1747838"/>
                <a:ext cx="914400" cy="744537"/>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同事关系</a:t>
                </a:r>
              </a:p>
            </p:txBody>
          </p:sp>
          <p:sp>
            <p:nvSpPr>
              <p:cNvPr id="10" name="矩形 9"/>
              <p:cNvSpPr/>
              <p:nvPr/>
            </p:nvSpPr>
            <p:spPr>
              <a:xfrm rot="21156414">
                <a:off x="2860675" y="1831975"/>
                <a:ext cx="914400" cy="74612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朋友关系</a:t>
                </a:r>
              </a:p>
            </p:txBody>
          </p:sp>
          <p:sp>
            <p:nvSpPr>
              <p:cNvPr id="11" name="矩形 10"/>
              <p:cNvSpPr/>
              <p:nvPr/>
            </p:nvSpPr>
            <p:spPr>
              <a:xfrm rot="20389820">
                <a:off x="1924050" y="2116138"/>
                <a:ext cx="914400" cy="74612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家庭亲属关系</a:t>
                </a:r>
              </a:p>
            </p:txBody>
          </p:sp>
          <p:sp>
            <p:nvSpPr>
              <p:cNvPr id="12" name="矩形 11"/>
              <p:cNvSpPr/>
              <p:nvPr/>
            </p:nvSpPr>
            <p:spPr>
              <a:xfrm rot="21303428">
                <a:off x="2457450" y="2865438"/>
                <a:ext cx="914400" cy="744537"/>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雇佣关系</a:t>
                </a:r>
              </a:p>
            </p:txBody>
          </p:sp>
          <p:sp>
            <p:nvSpPr>
              <p:cNvPr id="13" name="矩形 12"/>
              <p:cNvSpPr/>
              <p:nvPr/>
            </p:nvSpPr>
            <p:spPr>
              <a:xfrm>
                <a:off x="3475038" y="2636838"/>
                <a:ext cx="914400" cy="744537"/>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战友关系</a:t>
                </a:r>
              </a:p>
            </p:txBody>
          </p:sp>
          <p:sp>
            <p:nvSpPr>
              <p:cNvPr id="14" name="矩形 13"/>
              <p:cNvSpPr/>
              <p:nvPr/>
            </p:nvSpPr>
            <p:spPr>
              <a:xfrm>
                <a:off x="4454525" y="2755900"/>
                <a:ext cx="914400" cy="744538"/>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领导与被领导关系</a:t>
                </a:r>
              </a:p>
            </p:txBody>
          </p:sp>
          <p:sp>
            <p:nvSpPr>
              <p:cNvPr id="15" name="矩形 14"/>
              <p:cNvSpPr/>
              <p:nvPr/>
            </p:nvSpPr>
            <p:spPr>
              <a:xfrm rot="815004">
                <a:off x="5435600" y="2924175"/>
                <a:ext cx="914400" cy="74612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日常社会交往关系</a:t>
                </a:r>
              </a:p>
            </p:txBody>
          </p:sp>
          <p:sp>
            <p:nvSpPr>
              <p:cNvPr id="16" name="矩形 15"/>
              <p:cNvSpPr/>
              <p:nvPr/>
            </p:nvSpPr>
            <p:spPr>
              <a:xfrm rot="864364">
                <a:off x="6011863" y="2090738"/>
                <a:ext cx="914400" cy="74612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师生关系</a:t>
                </a:r>
              </a:p>
            </p:txBody>
          </p:sp>
          <p:sp>
            <p:nvSpPr>
              <p:cNvPr id="17" name="矩形 16"/>
              <p:cNvSpPr/>
              <p:nvPr/>
            </p:nvSpPr>
            <p:spPr>
              <a:xfrm rot="591453">
                <a:off x="4978400" y="1892300"/>
                <a:ext cx="914400" cy="744538"/>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p:spPr>
            <p:txBody>
              <a:bodyPr anchor="ctr"/>
              <a:lstStyle/>
              <a:p>
                <a:pPr algn="ctr" lvl="0">
                  <a:lnSpc>
                    <a:spcPct val="120000"/>
                  </a:lnSpc>
                  <a:defRPr/>
                </a:pPr>
                <a:r>
                  <a:rPr altLang="en-US" kern="0" lang="zh-CN" sz="1400">
                    <a:solidFill>
                      <a:srgbClr val="4D4D4D"/>
                    </a:solidFill>
                    <a:latin charset="-122" pitchFamily="34" typeface="微软雅黑"/>
                    <a:ea charset="-122" pitchFamily="34" typeface="微软雅黑"/>
                  </a:rPr>
                  <a:t>同学关系</a:t>
                </a:r>
              </a:p>
            </p:txBody>
          </p:sp>
          <p:cxnSp>
            <p:nvCxnSpPr>
              <p:cNvPr id="18" name="直接连接符 17"/>
              <p:cNvCxnSpPr>
                <a:stCxn id="12" idx="2"/>
              </p:cNvCxnSpPr>
              <p:nvPr/>
            </p:nvCxnSpPr>
            <p:spPr>
              <a:xfrm>
                <a:off x="2946726" y="3608591"/>
                <a:ext cx="185412" cy="1188834"/>
              </a:xfrm>
              <a:prstGeom prst="line">
                <a:avLst/>
              </a:prstGeom>
              <a:noFill/>
              <a:ln algn="ctr" cap="flat" cmpd="sng" w="9525">
                <a:solidFill>
                  <a:sysClr lastClr="FFFFFF" val="window">
                    <a:lumMod val="50000"/>
                  </a:sysClr>
                </a:solidFill>
                <a:prstDash val="solid"/>
              </a:ln>
              <a:effectLst/>
            </p:spPr>
          </p:cxnSp>
          <p:cxnSp>
            <p:nvCxnSpPr>
              <p:cNvPr id="19" name="直接连接符 18"/>
              <p:cNvCxnSpPr>
                <a:stCxn id="10" idx="2"/>
              </p:cNvCxnSpPr>
              <p:nvPr/>
            </p:nvCxnSpPr>
            <p:spPr>
              <a:xfrm>
                <a:off x="3365879" y="2574999"/>
                <a:ext cx="269496" cy="2222426"/>
              </a:xfrm>
              <a:prstGeom prst="line">
                <a:avLst/>
              </a:prstGeom>
              <a:noFill/>
              <a:ln algn="ctr" cap="flat" cmpd="sng" w="9525">
                <a:solidFill>
                  <a:sysClr lastClr="FFFFFF" val="window">
                    <a:lumMod val="50000"/>
                  </a:sysClr>
                </a:solidFill>
                <a:prstDash val="solid"/>
              </a:ln>
              <a:effectLst/>
            </p:spPr>
          </p:cxnSp>
          <p:cxnSp>
            <p:nvCxnSpPr>
              <p:cNvPr id="20" name="直接连接符 19"/>
              <p:cNvCxnSpPr>
                <a:stCxn id="13" idx="2"/>
              </p:cNvCxnSpPr>
              <p:nvPr/>
            </p:nvCxnSpPr>
            <p:spPr>
              <a:xfrm>
                <a:off x="3932238" y="3381375"/>
                <a:ext cx="12700" cy="1416050"/>
              </a:xfrm>
              <a:prstGeom prst="line">
                <a:avLst/>
              </a:prstGeom>
              <a:noFill/>
              <a:ln algn="ctr" cap="flat" cmpd="sng" w="9525">
                <a:solidFill>
                  <a:sysClr lastClr="FFFFFF" val="window">
                    <a:lumMod val="50000"/>
                  </a:sysClr>
                </a:solidFill>
                <a:prstDash val="solid"/>
              </a:ln>
              <a:effectLst/>
            </p:spPr>
          </p:cxnSp>
          <p:cxnSp>
            <p:nvCxnSpPr>
              <p:cNvPr id="21" name="直接连接符 20"/>
              <p:cNvCxnSpPr>
                <a:stCxn id="9" idx="2"/>
              </p:cNvCxnSpPr>
              <p:nvPr/>
            </p:nvCxnSpPr>
            <p:spPr>
              <a:xfrm flipH="1">
                <a:off x="4412588" y="2492375"/>
                <a:ext cx="12700" cy="2317727"/>
              </a:xfrm>
              <a:prstGeom prst="line">
                <a:avLst/>
              </a:prstGeom>
              <a:noFill/>
              <a:ln algn="ctr" cap="flat" cmpd="sng" w="9525">
                <a:solidFill>
                  <a:sysClr lastClr="FFFFFF" val="window">
                    <a:lumMod val="50000"/>
                  </a:sysClr>
                </a:solidFill>
                <a:prstDash val="solid"/>
              </a:ln>
              <a:effectLst/>
            </p:spPr>
          </p:cxnSp>
          <p:cxnSp>
            <p:nvCxnSpPr>
              <p:cNvPr id="22" name="直接连接符 21"/>
              <p:cNvCxnSpPr/>
              <p:nvPr/>
            </p:nvCxnSpPr>
            <p:spPr>
              <a:xfrm flipH="1">
                <a:off x="4859338" y="3500438"/>
                <a:ext cx="52387" cy="1441450"/>
              </a:xfrm>
              <a:prstGeom prst="line">
                <a:avLst/>
              </a:prstGeom>
              <a:noFill/>
              <a:ln algn="ctr" cap="flat" cmpd="sng" w="9525">
                <a:solidFill>
                  <a:sysClr lastClr="FFFFFF" val="window">
                    <a:lumMod val="50000"/>
                  </a:sysClr>
                </a:solidFill>
                <a:prstDash val="solid"/>
              </a:ln>
              <a:effectLst/>
            </p:spPr>
          </p:cxnSp>
          <p:cxnSp>
            <p:nvCxnSpPr>
              <p:cNvPr id="23" name="直接连接符 22"/>
              <p:cNvCxnSpPr>
                <a:stCxn id="15" idx="2"/>
              </p:cNvCxnSpPr>
              <p:nvPr/>
            </p:nvCxnSpPr>
            <p:spPr>
              <a:xfrm flipH="1">
                <a:off x="5368925" y="3659865"/>
                <a:ext cx="436257" cy="1282023"/>
              </a:xfrm>
              <a:prstGeom prst="line">
                <a:avLst/>
              </a:prstGeom>
              <a:noFill/>
              <a:ln algn="ctr" cap="flat" cmpd="sng" w="9525">
                <a:solidFill>
                  <a:sysClr lastClr="FFFFFF" val="window">
                    <a:lumMod val="50000"/>
                  </a:sysClr>
                </a:solidFill>
                <a:prstDash val="solid"/>
              </a:ln>
              <a:effectLst/>
            </p:spPr>
          </p:cxnSp>
        </p:grpSp>
        <p:sp>
          <p:nvSpPr>
            <p:cNvPr id="24" name="TextBox 23"/>
            <p:cNvSpPr txBox="1"/>
            <p:nvPr/>
          </p:nvSpPr>
          <p:spPr>
            <a:xfrm>
              <a:off x="8183437" y="5250687"/>
              <a:ext cx="2262080" cy="335236"/>
            </a:xfrm>
            <a:prstGeom prst="rect">
              <a:avLst/>
            </a:prstGeom>
            <a:noFill/>
          </p:spPr>
          <p:txBody>
            <a:bodyPr lIns="0" rtlCol="0" wrap="square">
              <a:spAutoFit/>
            </a:bodyPr>
            <a:lstStyle/>
            <a:p>
              <a:pPr algn="ctr"/>
              <a:r>
                <a:rPr altLang="en-US" lang="zh-CN" sz="1600">
                  <a:solidFill>
                    <a:schemeClr val="bg1"/>
                  </a:solidFill>
                  <a:latin charset="-122" pitchFamily="34" typeface="微软雅黑"/>
                  <a:ea charset="-122" pitchFamily="34" typeface="微软雅黑"/>
                </a:rPr>
                <a:t>人际关系范畴</a:t>
              </a:r>
            </a:p>
          </p:txBody>
        </p:sp>
      </p:grpSp>
      <p:sp>
        <p:nvSpPr>
          <p:cNvPr id="26" name="Text Box 44"/>
          <p:cNvSpPr txBox="1">
            <a:spLocks noChangeArrowheads="1"/>
          </p:cNvSpPr>
          <p:nvPr/>
        </p:nvSpPr>
        <p:spPr bwMode="auto">
          <a:xfrm>
            <a:off x="694697" y="3834967"/>
            <a:ext cx="511323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a:lnSpc>
                <a:spcPct val="135000"/>
              </a:lnSpc>
            </a:pPr>
            <a:r>
              <a:rPr altLang="en-US" lang="zh-CN">
                <a:solidFill>
                  <a:schemeClr val="tx1">
                    <a:lumMod val="65000"/>
                    <a:lumOff val="35000"/>
                  </a:schemeClr>
                </a:solidFill>
                <a:latin charset="-122" pitchFamily="34" typeface="微软雅黑"/>
                <a:ea charset="-122" pitchFamily="34" typeface="微软雅黑"/>
              </a:rPr>
              <a:t>人际关系也称人际交往，是指人与人之间通过直接交往形成起来的较为稳定的倾向性情感联系。这种联系是交往所产生的情感的积淀，是人与人之间相对稳定的情感纽带。关系一经形成，就会作为进一步相互作用的背景和导向系统，对后续的交往形成定向性影响。</a:t>
            </a:r>
          </a:p>
        </p:txBody>
      </p:sp>
    </p:spTree>
    <p:extLst>
      <p:ext uri="{BB962C8B-B14F-4D97-AF65-F5344CB8AC3E}">
        <p14:creationId val="336750084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300" fill="hold" id="7"/>
                                        <p:tgtEl>
                                          <p:spTgt spid="26"/>
                                        </p:tgtEl>
                                        <p:attrNameLst>
                                          <p:attrName>ppt_w</p:attrName>
                                        </p:attrNameLst>
                                      </p:cBhvr>
                                      <p:tavLst>
                                        <p:tav tm="0">
                                          <p:val>
                                            <p:fltVal val="0"/>
                                          </p:val>
                                        </p:tav>
                                        <p:tav tm="100000">
                                          <p:val>
                                            <p:strVal val="#ppt_w"/>
                                          </p:val>
                                        </p:tav>
                                      </p:tavLst>
                                    </p:anim>
                                    <p:anim calcmode="lin" valueType="num">
                                      <p:cBhvr>
                                        <p:cTn dur="300" fill="hold" id="8"/>
                                        <p:tgtEl>
                                          <p:spTgt spid="26"/>
                                        </p:tgtEl>
                                        <p:attrNameLst>
                                          <p:attrName>ppt_h</p:attrName>
                                        </p:attrNameLst>
                                      </p:cBhvr>
                                      <p:tavLst>
                                        <p:tav tm="0">
                                          <p:val>
                                            <p:fltVal val="0"/>
                                          </p:val>
                                        </p:tav>
                                        <p:tav tm="100000">
                                          <p:val>
                                            <p:strVal val="#ppt_h"/>
                                          </p:val>
                                        </p:tav>
                                      </p:tavLst>
                                    </p:anim>
                                    <p:animEffect filter="fade" transition="in">
                                      <p:cBhvr>
                                        <p:cTn dur="300" id="9"/>
                                        <p:tgtEl>
                                          <p:spTgt spid="26"/>
                                        </p:tgtEl>
                                      </p:cBhvr>
                                    </p:animEffect>
                                  </p:childTnLst>
                                </p:cTn>
                              </p:par>
                              <p:par>
                                <p:cTn fill="hold" grpId="1" id="10" nodeType="withEffect" presetClass="emph" presetID="8" presetSubtype="0">
                                  <p:stCondLst>
                                    <p:cond delay="0"/>
                                  </p:stCondLst>
                                  <p:childTnLst>
                                    <p:animRot by="21600000">
                                      <p:cBhvr>
                                        <p:cTn dur="300" fill="hold" id="11"/>
                                        <p:tgtEl>
                                          <p:spTgt spid="26"/>
                                        </p:tgtEl>
                                        <p:attrNameLst>
                                          <p:attrName>r</p:attrName>
                                        </p:attrNameLst>
                                      </p:cBhvr>
                                    </p:animRot>
                                  </p:childTnLst>
                                </p:cTn>
                              </p:par>
                            </p:childTnLst>
                          </p:cTn>
                        </p:par>
                        <p:par>
                          <p:cTn fill="hold" id="12" nodeType="afterGroup">
                            <p:stCondLst>
                              <p:cond delay="300"/>
                            </p:stCondLst>
                            <p:childTnLst>
                              <p:par>
                                <p:cTn fill="hold" id="13" nodeType="afterEffect" presetClass="entr" presetID="23" presetSubtype="528">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fltVal val="0"/>
                                          </p:val>
                                        </p:tav>
                                        <p:tav tm="100000">
                                          <p:val>
                                            <p:strVal val="#ppt_w"/>
                                          </p:val>
                                        </p:tav>
                                      </p:tavLst>
                                    </p:anim>
                                    <p:anim calcmode="lin" valueType="num">
                                      <p:cBhvr>
                                        <p:cTn dur="500" fill="hold" id="16"/>
                                        <p:tgtEl>
                                          <p:spTgt spid="25"/>
                                        </p:tgtEl>
                                        <p:attrNameLst>
                                          <p:attrName>ppt_h</p:attrName>
                                        </p:attrNameLst>
                                      </p:cBhvr>
                                      <p:tavLst>
                                        <p:tav tm="0">
                                          <p:val>
                                            <p:fltVal val="0"/>
                                          </p:val>
                                        </p:tav>
                                        <p:tav tm="100000">
                                          <p:val>
                                            <p:strVal val="#ppt_h"/>
                                          </p:val>
                                        </p:tav>
                                      </p:tavLst>
                                    </p:anim>
                                    <p:anim calcmode="lin" valueType="num">
                                      <p:cBhvr>
                                        <p:cTn dur="500" fill="hold" id="17"/>
                                        <p:tgtEl>
                                          <p:spTgt spid="25"/>
                                        </p:tgtEl>
                                        <p:attrNameLst>
                                          <p:attrName>ppt_x</p:attrName>
                                        </p:attrNameLst>
                                      </p:cBhvr>
                                      <p:tavLst>
                                        <p:tav tm="0">
                                          <p:val>
                                            <p:fltVal val="0.5"/>
                                          </p:val>
                                        </p:tav>
                                        <p:tav tm="100000">
                                          <p:val>
                                            <p:strVal val="#ppt_x"/>
                                          </p:val>
                                        </p:tav>
                                      </p:tavLst>
                                    </p:anim>
                                    <p:anim calcmode="lin" valueType="num">
                                      <p:cBhvr>
                                        <p:cTn dur="500" fill="hold" id="18"/>
                                        <p:tgtEl>
                                          <p:spTgt spid="25"/>
                                        </p:tgtEl>
                                        <p:attrNameLst>
                                          <p:attrName>ppt_y</p:attrName>
                                        </p:attrNameLst>
                                      </p:cBhvr>
                                      <p:tavLst>
                                        <p:tav tm="0">
                                          <p:val>
                                            <p:fltVal val="0.5"/>
                                          </p:val>
                                        </p:tav>
                                        <p:tav tm="100000">
                                          <p:val>
                                            <p:strVal val="#ppt_y"/>
                                          </p:val>
                                        </p:tav>
                                      </p:tavLst>
                                    </p:anim>
                                  </p:childTnLst>
                                </p:cTn>
                              </p:par>
                              <p:par>
                                <p:cTn autoRev="1" fill="hold" id="19" nodeType="withEffect" presetClass="emph" presetID="6" presetSubtype="0">
                                  <p:stCondLst>
                                    <p:cond delay="500"/>
                                  </p:stCondLst>
                                  <p:childTnLst>
                                    <p:animScale>
                                      <p:cBhvr>
                                        <p:cTn dur="150" fill="hold" id="20"/>
                                        <p:tgtEl>
                                          <p:spTgt spid="25"/>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1" spid="2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grpSp>
        <p:nvGrpSpPr>
          <p:cNvPr id="19" name="Group 120"/>
          <p:cNvGrpSpPr/>
          <p:nvPr/>
        </p:nvGrpSpPr>
        <p:grpSpPr>
          <a:xfrm>
            <a:off x="1935763" y="1760469"/>
            <a:ext cx="265148" cy="276261"/>
            <a:chOff x="192" y="870"/>
            <a:chExt cx="167" cy="174"/>
          </a:xfrm>
        </p:grpSpPr>
        <p:sp>
          <p:nvSpPr>
            <p:cNvPr id="20" name="AutoShape 29"/>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21" name="Text Box 30"/>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10</a:t>
              </a:r>
            </a:p>
          </p:txBody>
        </p:sp>
      </p:grpSp>
      <p:sp>
        <p:nvSpPr>
          <p:cNvPr id="22" name="Line 36"/>
          <p:cNvSpPr>
            <a:spLocks noChangeShapeType="1"/>
          </p:cNvSpPr>
          <p:nvPr/>
        </p:nvSpPr>
        <p:spPr bwMode="auto">
          <a:xfrm flipH="1">
            <a:off x="10471274" y="1674733"/>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23" name="Rectangle 122"/>
          <p:cNvSpPr>
            <a:spLocks noChangeArrowheads="1"/>
          </p:cNvSpPr>
          <p:nvPr/>
        </p:nvSpPr>
        <p:spPr bwMode="auto">
          <a:xfrm>
            <a:off x="2393022" y="1750944"/>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有不少人明明方法不对，还非要别人按着他的意见行事。 </a:t>
            </a:r>
          </a:p>
        </p:txBody>
      </p:sp>
      <p:grpSp>
        <p:nvGrpSpPr>
          <p:cNvPr id="24" name="Group 123"/>
          <p:cNvGrpSpPr/>
          <p:nvPr/>
        </p:nvGrpSpPr>
        <p:grpSpPr>
          <a:xfrm>
            <a:off x="1935763" y="2293939"/>
            <a:ext cx="265148" cy="276261"/>
            <a:chOff x="192" y="870"/>
            <a:chExt cx="167" cy="174"/>
          </a:xfrm>
        </p:grpSpPr>
        <p:sp>
          <p:nvSpPr>
            <p:cNvPr id="25" name="AutoShape 124"/>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26" name="Text Box 125"/>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11</a:t>
              </a:r>
            </a:p>
          </p:txBody>
        </p:sp>
      </p:grpSp>
      <p:sp>
        <p:nvSpPr>
          <p:cNvPr id="27" name="Rectangle 131"/>
          <p:cNvSpPr>
            <a:spLocks noChangeArrowheads="1"/>
          </p:cNvSpPr>
          <p:nvPr/>
        </p:nvSpPr>
        <p:spPr bwMode="auto">
          <a:xfrm>
            <a:off x="2393022" y="2284413"/>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和事事争强好胜的人呆在一起使我感到紧张。 </a:t>
            </a:r>
          </a:p>
        </p:txBody>
      </p:sp>
      <p:grpSp>
        <p:nvGrpSpPr>
          <p:cNvPr id="28" name="Group 132"/>
          <p:cNvGrpSpPr/>
          <p:nvPr/>
        </p:nvGrpSpPr>
        <p:grpSpPr>
          <a:xfrm>
            <a:off x="1935763" y="2827408"/>
            <a:ext cx="265148" cy="276261"/>
            <a:chOff x="192" y="870"/>
            <a:chExt cx="167" cy="174"/>
          </a:xfrm>
        </p:grpSpPr>
        <p:sp>
          <p:nvSpPr>
            <p:cNvPr id="29" name="AutoShape 133"/>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30" name="Text Box 134"/>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12</a:t>
              </a:r>
            </a:p>
          </p:txBody>
        </p:sp>
      </p:grpSp>
      <p:sp>
        <p:nvSpPr>
          <p:cNvPr id="31" name="Rectangle 140"/>
          <p:cNvSpPr>
            <a:spLocks noChangeArrowheads="1"/>
          </p:cNvSpPr>
          <p:nvPr/>
        </p:nvSpPr>
        <p:spPr bwMode="auto">
          <a:xfrm>
            <a:off x="2393022" y="281788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a:r>
              <a:rPr altLang="en-US" kern="0" lang="zh-CN" sz="1600">
                <a:solidFill>
                  <a:schemeClr val="tx1">
                    <a:lumMod val="65000"/>
                    <a:lumOff val="35000"/>
                  </a:schemeClr>
                </a:solidFill>
                <a:latin charset="-122" pitchFamily="34" typeface="微软雅黑"/>
                <a:ea charset="-122" pitchFamily="34" typeface="微软雅黑"/>
              </a:rPr>
              <a:t>我不喜欢独断专行的领导。 </a:t>
            </a:r>
          </a:p>
        </p:txBody>
      </p:sp>
      <p:grpSp>
        <p:nvGrpSpPr>
          <p:cNvPr id="32" name="Group 141"/>
          <p:cNvGrpSpPr/>
          <p:nvPr/>
        </p:nvGrpSpPr>
        <p:grpSpPr>
          <a:xfrm>
            <a:off x="1935763" y="3360878"/>
            <a:ext cx="265148" cy="276261"/>
            <a:chOff x="192" y="870"/>
            <a:chExt cx="167" cy="174"/>
          </a:xfrm>
        </p:grpSpPr>
        <p:sp>
          <p:nvSpPr>
            <p:cNvPr id="33" name="AutoShape 142"/>
            <p:cNvSpPr>
              <a:spLocks noChangeArrowheads="1"/>
            </p:cNvSpPr>
            <p:nvPr/>
          </p:nvSpPr>
          <p:spPr bwMode="auto">
            <a:xfrm>
              <a:off x="192" y="871"/>
              <a:ext cx="107" cy="173"/>
            </a:xfrm>
            <a:prstGeom prst="homePlate">
              <a:avLst>
                <a:gd fmla="val 72454" name="adj"/>
              </a:avLst>
            </a:prstGeom>
            <a:solidFill>
              <a:srgbClr val="7BC143"/>
            </a:solidFill>
            <a:ln w="6350">
              <a:noFill/>
              <a:miter lim="800000"/>
            </a:ln>
            <a:effectLst>
              <a:outerShdw algn="ctr" dir="2700000" dist="35921" rotWithShape="0">
                <a:srgbClr val="C0C0C0"/>
              </a:outerShdw>
            </a:effectLst>
            <a:extLst/>
          </p:spPr>
          <p:txBody>
            <a:bodyPr anchor="ctr" bIns="0" lIns="0" rIns="0" tIns="0">
              <a:spAutoFit/>
            </a:bodyPr>
            <a:lstStyle/>
            <a:p>
              <a:pPr defTabSz="914491">
                <a:defRPr/>
              </a:pPr>
              <a:endParaRPr altLang="en-US" kern="0" lang="zh-CN">
                <a:solidFill>
                  <a:sysClr lastClr="000000" val="windowText"/>
                </a:solidFill>
              </a:endParaRPr>
            </a:p>
          </p:txBody>
        </p:sp>
        <p:sp>
          <p:nvSpPr>
            <p:cNvPr id="34" name="Text Box 143"/>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13</a:t>
              </a:r>
            </a:p>
          </p:txBody>
        </p:sp>
      </p:grpSp>
      <p:sp>
        <p:nvSpPr>
          <p:cNvPr id="35" name="Rectangle 149"/>
          <p:cNvSpPr>
            <a:spLocks noChangeArrowheads="1"/>
          </p:cNvSpPr>
          <p:nvPr/>
        </p:nvSpPr>
        <p:spPr bwMode="auto">
          <a:xfrm>
            <a:off x="2393022" y="335135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有的人成天牢骚满腹，而我觉得这种处境全是他们自己造成的。 </a:t>
            </a:r>
          </a:p>
        </p:txBody>
      </p:sp>
      <p:grpSp>
        <p:nvGrpSpPr>
          <p:cNvPr id="36" name="Group 150"/>
          <p:cNvGrpSpPr/>
          <p:nvPr/>
        </p:nvGrpSpPr>
        <p:grpSpPr>
          <a:xfrm>
            <a:off x="1935763" y="3894347"/>
            <a:ext cx="265148" cy="276261"/>
            <a:chOff x="192" y="870"/>
            <a:chExt cx="167" cy="174"/>
          </a:xfrm>
        </p:grpSpPr>
        <p:sp>
          <p:nvSpPr>
            <p:cNvPr id="37" name="AutoShape 151"/>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38" name="Text Box 152"/>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14</a:t>
              </a:r>
            </a:p>
          </p:txBody>
        </p:sp>
      </p:grpSp>
      <p:sp>
        <p:nvSpPr>
          <p:cNvPr id="39" name="Rectangle 158"/>
          <p:cNvSpPr>
            <a:spLocks noChangeArrowheads="1"/>
          </p:cNvSpPr>
          <p:nvPr/>
        </p:nvSpPr>
        <p:spPr bwMode="auto">
          <a:xfrm>
            <a:off x="2393022" y="3884821"/>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kern="0" lang="zh-CN" sz="1600">
                <a:solidFill>
                  <a:schemeClr val="tx1">
                    <a:lumMod val="65000"/>
                    <a:lumOff val="35000"/>
                  </a:schemeClr>
                </a:solidFill>
                <a:latin charset="-122" pitchFamily="34" typeface="微软雅黑"/>
                <a:ea charset="-122" pitchFamily="34" typeface="微软雅黑"/>
              </a:rPr>
              <a:t>和怨天尤人的人打交道使自己的生活也变得灰暗。</a:t>
            </a:r>
          </a:p>
        </p:txBody>
      </p:sp>
      <p:grpSp>
        <p:nvGrpSpPr>
          <p:cNvPr id="40" name="Group 159"/>
          <p:cNvGrpSpPr/>
          <p:nvPr/>
        </p:nvGrpSpPr>
        <p:grpSpPr>
          <a:xfrm>
            <a:off x="1935763" y="4427817"/>
            <a:ext cx="265148" cy="276261"/>
            <a:chOff x="192" y="870"/>
            <a:chExt cx="167" cy="174"/>
          </a:xfrm>
        </p:grpSpPr>
        <p:sp>
          <p:nvSpPr>
            <p:cNvPr id="41" name="AutoShape 160"/>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42" name="Text Box 161"/>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15</a:t>
              </a:r>
            </a:p>
          </p:txBody>
        </p:sp>
      </p:grpSp>
      <p:sp>
        <p:nvSpPr>
          <p:cNvPr id="43" name="Rectangle 167"/>
          <p:cNvSpPr>
            <a:spLocks noChangeArrowheads="1"/>
          </p:cNvSpPr>
          <p:nvPr/>
        </p:nvSpPr>
        <p:spPr bwMode="auto">
          <a:xfrm>
            <a:off x="2393022" y="4418292"/>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kern="0" lang="zh-CN" sz="1600">
                <a:solidFill>
                  <a:schemeClr val="tx1">
                    <a:lumMod val="65000"/>
                    <a:lumOff val="35000"/>
                  </a:schemeClr>
                </a:solidFill>
                <a:latin charset="-122" pitchFamily="34" typeface="微软雅黑"/>
                <a:ea charset="-122" pitchFamily="34" typeface="微软雅黑"/>
              </a:rPr>
              <a:t>有不少人总喜欢对别人的工作百般挑剔，而不顾及别人的情绪。</a:t>
            </a:r>
          </a:p>
        </p:txBody>
      </p:sp>
      <p:grpSp>
        <p:nvGrpSpPr>
          <p:cNvPr id="44" name="Group 168"/>
          <p:cNvGrpSpPr/>
          <p:nvPr/>
        </p:nvGrpSpPr>
        <p:grpSpPr>
          <a:xfrm>
            <a:off x="1935763" y="4961286"/>
            <a:ext cx="265148" cy="276261"/>
            <a:chOff x="192" y="870"/>
            <a:chExt cx="167" cy="174"/>
          </a:xfrm>
        </p:grpSpPr>
        <p:sp>
          <p:nvSpPr>
            <p:cNvPr id="45" name="AutoShape 169"/>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46" name="Text Box 170"/>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16</a:t>
              </a:r>
            </a:p>
          </p:txBody>
        </p:sp>
      </p:grpSp>
      <p:sp>
        <p:nvSpPr>
          <p:cNvPr id="47" name="Rectangle 176"/>
          <p:cNvSpPr>
            <a:spLocks noChangeArrowheads="1"/>
          </p:cNvSpPr>
          <p:nvPr/>
        </p:nvSpPr>
        <p:spPr bwMode="auto">
          <a:xfrm>
            <a:off x="2393022" y="4951761"/>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kern="0" lang="zh-CN" sz="1600">
                <a:solidFill>
                  <a:schemeClr val="tx1">
                    <a:lumMod val="65000"/>
                    <a:lumOff val="35000"/>
                  </a:schemeClr>
                </a:solidFill>
                <a:latin charset="-122" pitchFamily="34" typeface="微软雅黑"/>
                <a:ea charset="-122" pitchFamily="34" typeface="微软雅黑"/>
              </a:rPr>
              <a:t>当我辛辛苦苦做完一件工作却得不到别人的认可和赞赏时，我会大发雷霆。 </a:t>
            </a:r>
          </a:p>
        </p:txBody>
      </p:sp>
      <p:grpSp>
        <p:nvGrpSpPr>
          <p:cNvPr id="48" name="Group 177"/>
          <p:cNvGrpSpPr/>
          <p:nvPr/>
        </p:nvGrpSpPr>
        <p:grpSpPr>
          <a:xfrm>
            <a:off x="1935763" y="5494755"/>
            <a:ext cx="265148" cy="276261"/>
            <a:chOff x="192" y="870"/>
            <a:chExt cx="167" cy="174"/>
          </a:xfrm>
        </p:grpSpPr>
        <p:sp>
          <p:nvSpPr>
            <p:cNvPr id="49" name="AutoShape 178"/>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50" name="Text Box 179"/>
            <p:cNvSpPr txBox="1">
              <a:spLocks noChangeArrowheads="1"/>
            </p:cNvSpPr>
            <p:nvPr/>
          </p:nvSpPr>
          <p:spPr bwMode="auto">
            <a:xfrm>
              <a:off x="196" y="897"/>
              <a:ext cx="108" cy="115"/>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200">
                  <a:solidFill>
                    <a:srgbClr val="FFFFFF"/>
                  </a:solidFill>
                  <a:latin typeface="Arial"/>
                  <a:ea charset="-122" pitchFamily="2" typeface="宋体"/>
                </a:rPr>
                <a:t>17</a:t>
              </a:r>
            </a:p>
          </p:txBody>
        </p:sp>
      </p:grpSp>
      <p:sp>
        <p:nvSpPr>
          <p:cNvPr id="51" name="Rectangle 185"/>
          <p:cNvSpPr>
            <a:spLocks noChangeArrowheads="1"/>
          </p:cNvSpPr>
          <p:nvPr/>
        </p:nvSpPr>
        <p:spPr bwMode="auto">
          <a:xfrm>
            <a:off x="2393022" y="5485230"/>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kern="0" lang="zh-CN" sz="1600">
                <a:solidFill>
                  <a:schemeClr val="tx1">
                    <a:lumMod val="65000"/>
                    <a:lumOff val="35000"/>
                  </a:schemeClr>
                </a:solidFill>
                <a:latin charset="-122" pitchFamily="34" typeface="微软雅黑"/>
                <a:ea charset="-122" pitchFamily="34" typeface="微软雅黑"/>
              </a:rPr>
              <a:t>有些蛮横无礼的人常常事事畅通无阻，这真令我看不惯。 </a:t>
            </a:r>
          </a:p>
        </p:txBody>
      </p:sp>
      <p:grpSp>
        <p:nvGrpSpPr>
          <p:cNvPr id="52" name="组合 51"/>
          <p:cNvGrpSpPr/>
          <p:nvPr/>
        </p:nvGrpSpPr>
        <p:grpSpPr>
          <a:xfrm>
            <a:off x="2113586" y="2131994"/>
            <a:ext cx="8026381" cy="3723174"/>
            <a:chOff x="2113310" y="2132162"/>
            <a:chExt cx="8025336" cy="3722689"/>
          </a:xfrm>
        </p:grpSpPr>
        <p:cxnSp>
          <p:nvCxnSpPr>
            <p:cNvPr id="53" name="直接连接符 52"/>
            <p:cNvCxnSpPr/>
            <p:nvPr/>
          </p:nvCxnSpPr>
          <p:spPr>
            <a:xfrm flipV="1">
              <a:off x="2139607" y="2132162"/>
              <a:ext cx="7999039" cy="1"/>
            </a:xfrm>
            <a:prstGeom prst="line">
              <a:avLst/>
            </a:prstGeom>
            <a:noFill/>
            <a:ln algn="ctr" cap="flat" cmpd="sng" w="9525">
              <a:solidFill>
                <a:srgbClr val="7BC143"/>
              </a:solidFill>
              <a:prstDash val="dash"/>
            </a:ln>
            <a:effectLst/>
          </p:spPr>
        </p:cxnSp>
        <p:cxnSp>
          <p:nvCxnSpPr>
            <p:cNvPr id="54" name="直接连接符 53"/>
            <p:cNvCxnSpPr/>
            <p:nvPr/>
          </p:nvCxnSpPr>
          <p:spPr>
            <a:xfrm flipV="1">
              <a:off x="2113310" y="2654448"/>
              <a:ext cx="7999039" cy="1"/>
            </a:xfrm>
            <a:prstGeom prst="line">
              <a:avLst/>
            </a:prstGeom>
            <a:noFill/>
            <a:ln algn="ctr" cap="flat" cmpd="sng" w="9525">
              <a:solidFill>
                <a:srgbClr val="7BC143"/>
              </a:solidFill>
              <a:prstDash val="dash"/>
            </a:ln>
            <a:effectLst/>
          </p:spPr>
        </p:cxnSp>
        <p:cxnSp>
          <p:nvCxnSpPr>
            <p:cNvPr id="55" name="直接连接符 54"/>
            <p:cNvCxnSpPr/>
            <p:nvPr/>
          </p:nvCxnSpPr>
          <p:spPr>
            <a:xfrm flipV="1">
              <a:off x="2113310" y="3187850"/>
              <a:ext cx="7999039" cy="1"/>
            </a:xfrm>
            <a:prstGeom prst="line">
              <a:avLst/>
            </a:prstGeom>
            <a:noFill/>
            <a:ln algn="ctr" cap="flat" cmpd="sng" w="9525">
              <a:solidFill>
                <a:srgbClr val="7BC143"/>
              </a:solidFill>
              <a:prstDash val="dash"/>
            </a:ln>
            <a:effectLst/>
          </p:spPr>
        </p:cxnSp>
        <p:cxnSp>
          <p:nvCxnSpPr>
            <p:cNvPr id="56" name="直接连接符 55"/>
            <p:cNvCxnSpPr/>
            <p:nvPr/>
          </p:nvCxnSpPr>
          <p:spPr>
            <a:xfrm flipV="1">
              <a:off x="2121074" y="3721250"/>
              <a:ext cx="7999039" cy="1"/>
            </a:xfrm>
            <a:prstGeom prst="line">
              <a:avLst/>
            </a:prstGeom>
            <a:noFill/>
            <a:ln algn="ctr" cap="flat" cmpd="sng" w="9525">
              <a:solidFill>
                <a:srgbClr val="7BC143"/>
              </a:solidFill>
              <a:prstDash val="dash"/>
            </a:ln>
            <a:effectLst/>
          </p:spPr>
        </p:cxnSp>
        <p:cxnSp>
          <p:nvCxnSpPr>
            <p:cNvPr id="57" name="直接连接符 56"/>
            <p:cNvCxnSpPr/>
            <p:nvPr/>
          </p:nvCxnSpPr>
          <p:spPr>
            <a:xfrm flipV="1">
              <a:off x="2128838" y="4254650"/>
              <a:ext cx="7999039" cy="1"/>
            </a:xfrm>
            <a:prstGeom prst="line">
              <a:avLst/>
            </a:prstGeom>
            <a:noFill/>
            <a:ln algn="ctr" cap="flat" cmpd="sng" w="9525">
              <a:solidFill>
                <a:srgbClr val="7BC143"/>
              </a:solidFill>
              <a:prstDash val="dash"/>
            </a:ln>
            <a:effectLst/>
          </p:spPr>
        </p:cxnSp>
        <p:cxnSp>
          <p:nvCxnSpPr>
            <p:cNvPr id="58" name="直接连接符 57"/>
            <p:cNvCxnSpPr/>
            <p:nvPr/>
          </p:nvCxnSpPr>
          <p:spPr>
            <a:xfrm flipV="1">
              <a:off x="2139607" y="4788050"/>
              <a:ext cx="7999039" cy="1"/>
            </a:xfrm>
            <a:prstGeom prst="line">
              <a:avLst/>
            </a:prstGeom>
            <a:noFill/>
            <a:ln algn="ctr" cap="flat" cmpd="sng" w="9525">
              <a:solidFill>
                <a:srgbClr val="7BC143"/>
              </a:solidFill>
              <a:prstDash val="dash"/>
            </a:ln>
            <a:effectLst/>
          </p:spPr>
        </p:cxnSp>
        <p:cxnSp>
          <p:nvCxnSpPr>
            <p:cNvPr id="59" name="直接连接符 58"/>
            <p:cNvCxnSpPr/>
            <p:nvPr/>
          </p:nvCxnSpPr>
          <p:spPr>
            <a:xfrm flipV="1">
              <a:off x="2139607" y="5321450"/>
              <a:ext cx="7999039" cy="1"/>
            </a:xfrm>
            <a:prstGeom prst="line">
              <a:avLst/>
            </a:prstGeom>
            <a:noFill/>
            <a:ln algn="ctr" cap="flat" cmpd="sng" w="9525">
              <a:solidFill>
                <a:srgbClr val="7BC143"/>
              </a:solidFill>
              <a:prstDash val="dash"/>
            </a:ln>
            <a:effectLst/>
          </p:spPr>
        </p:cxnSp>
        <p:cxnSp>
          <p:nvCxnSpPr>
            <p:cNvPr id="60" name="直接连接符 59"/>
            <p:cNvCxnSpPr/>
            <p:nvPr/>
          </p:nvCxnSpPr>
          <p:spPr>
            <a:xfrm flipV="1">
              <a:off x="2139607" y="5854850"/>
              <a:ext cx="7999039" cy="1"/>
            </a:xfrm>
            <a:prstGeom prst="line">
              <a:avLst/>
            </a:prstGeom>
            <a:noFill/>
            <a:ln algn="ctr" cap="flat" cmpd="sng" w="9525">
              <a:solidFill>
                <a:srgbClr val="7BC143"/>
              </a:solidFill>
              <a:prstDash val="dash"/>
            </a:ln>
            <a:effectLst/>
          </p:spPr>
        </p:cxnSp>
      </p:grpSp>
      <p:grpSp>
        <p:nvGrpSpPr>
          <p:cNvPr id="61" name="Group 120"/>
          <p:cNvGrpSpPr/>
          <p:nvPr/>
        </p:nvGrpSpPr>
        <p:grpSpPr>
          <a:xfrm>
            <a:off x="1935763" y="1257042"/>
            <a:ext cx="265148" cy="276261"/>
            <a:chOff x="192" y="870"/>
            <a:chExt cx="167" cy="174"/>
          </a:xfrm>
        </p:grpSpPr>
        <p:sp>
          <p:nvSpPr>
            <p:cNvPr id="62" name="AutoShape 29"/>
            <p:cNvSpPr>
              <a:spLocks noChangeArrowheads="1"/>
            </p:cNvSpPr>
            <p:nvPr/>
          </p:nvSpPr>
          <p:spPr bwMode="auto">
            <a:xfrm>
              <a:off x="192" y="871"/>
              <a:ext cx="107" cy="173"/>
            </a:xfrm>
            <a:prstGeom prst="homePlate">
              <a:avLst>
                <a:gd fmla="val 72454" name="adj"/>
              </a:avLst>
            </a:prstGeom>
            <a:solidFill>
              <a:srgbClr val="7BC143"/>
            </a:solidFill>
            <a:ln>
              <a:noFill/>
            </a:ln>
            <a:effectLst>
              <a:outerShdw algn="ctr" dir="2700000" dist="35921" rotWithShape="0">
                <a:srgbClr val="C0C0C0"/>
              </a:outerShdw>
            </a:effectLst>
            <a:extLst>
              <a:ext uri="{91240B29-F687-4F45-9708-019B960494DF}">
                <a14:hiddenLine w="6350">
                  <a:solidFill>
                    <a:schemeClr val="tx2"/>
                  </a:solidFill>
                  <a:miter lim="800000"/>
                  <a:headEnd/>
                  <a:tailEnd/>
                </a14:hiddenLine>
              </a:ext>
            </a:extLst>
          </p:spPr>
          <p:txBody>
            <a:bodyPr anchor="ctr" bIns="0" lIns="0" rIns="0" tIns="0">
              <a:spAutoFit/>
            </a:bodyPr>
            <a:lstStyle/>
            <a:p>
              <a:pPr defTabSz="914491">
                <a:defRPr/>
              </a:pPr>
              <a:endParaRPr altLang="en-US" kern="0" lang="zh-CN">
                <a:solidFill>
                  <a:sysClr lastClr="000000" val="windowText"/>
                </a:solidFill>
              </a:endParaRPr>
            </a:p>
          </p:txBody>
        </p:sp>
        <p:sp>
          <p:nvSpPr>
            <p:cNvPr id="63" name="Text Box 30"/>
            <p:cNvSpPr txBox="1">
              <a:spLocks noChangeArrowheads="1"/>
            </p:cNvSpPr>
            <p:nvPr/>
          </p:nvSpPr>
          <p:spPr bwMode="auto">
            <a:xfrm>
              <a:off x="196" y="889"/>
              <a:ext cx="108" cy="134"/>
            </a:xfrm>
            <a:prstGeom prst="rect">
              <a:avLst/>
            </a:prstGeom>
            <a:noFill/>
            <a:ln>
              <a:noFill/>
            </a:ln>
            <a:effectLst/>
            <a:extLst>
              <a:ext uri="{909E8E84-426E-40DD-AFC4-6F175D3DCCD1}">
                <a14:hiddenFill>
                  <a:solidFill>
                    <a:srgbClr val="FFFFFF"/>
                  </a:solidFill>
                </a14:hiddenFill>
              </a:ext>
              <a:ext uri="{91240B29-F687-4F45-9708-019B960494DF}">
                <a14:hiddenLine w="6350">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pPr algn="ctr" defTabSz="914491" eaLnBrk="0" hangingPunct="0">
                <a:defRPr/>
              </a:pPr>
              <a:r>
                <a:rPr altLang="zh-CN" b="1" kern="0" lang="en-US" sz="1400">
                  <a:solidFill>
                    <a:srgbClr val="FFFFFF"/>
                  </a:solidFill>
                  <a:latin typeface="Arial"/>
                  <a:ea charset="-122" pitchFamily="2" typeface="宋体"/>
                </a:rPr>
                <a:t>9</a:t>
              </a:r>
            </a:p>
          </p:txBody>
        </p:sp>
      </p:grp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65" name="Rectangle 122"/>
          <p:cNvSpPr>
            <a:spLocks noChangeArrowheads="1"/>
          </p:cNvSpPr>
          <p:nvPr/>
        </p:nvSpPr>
        <p:spPr bwMode="auto">
          <a:xfrm>
            <a:off x="2393022" y="1247516"/>
            <a:ext cx="8078252" cy="335280"/>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hangingPunct="0" lvl="0">
              <a:defRPr/>
            </a:pPr>
            <a:r>
              <a:rPr altLang="en-US" kern="0" lang="zh-CN" sz="1600">
                <a:solidFill>
                  <a:schemeClr val="tx1">
                    <a:lumMod val="65000"/>
                    <a:lumOff val="35000"/>
                  </a:schemeClr>
                </a:solidFill>
                <a:latin charset="-122" pitchFamily="34" typeface="微软雅黑"/>
                <a:ea charset="-122" pitchFamily="34" typeface="微软雅黑"/>
              </a:rPr>
              <a:t>有的人笨头笨脑，反应迟钝，真让人窝火。</a:t>
            </a:r>
          </a:p>
        </p:txBody>
      </p:sp>
      <p:cxnSp>
        <p:nvCxnSpPr>
          <p:cNvPr id="66" name="直接连接符 65"/>
          <p:cNvCxnSpPr/>
          <p:nvPr/>
        </p:nvCxnSpPr>
        <p:spPr>
          <a:xfrm flipV="1">
            <a:off x="2135045" y="1628566"/>
            <a:ext cx="8000081" cy="1"/>
          </a:xfrm>
          <a:prstGeom prst="line">
            <a:avLst/>
          </a:prstGeom>
          <a:noFill/>
          <a:ln algn="ctr" cap="flat" cmpd="sng" w="9525">
            <a:solidFill>
              <a:srgbClr val="7BC143"/>
            </a:solidFill>
            <a:prstDash val="dash"/>
          </a:ln>
          <a:effectLst/>
        </p:spPr>
      </p:cxnSp>
    </p:spTree>
    <p:extLst>
      <p:ext uri="{BB962C8B-B14F-4D97-AF65-F5344CB8AC3E}">
        <p14:creationId val="347965542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66"/>
                                        </p:tgtEl>
                                        <p:attrNameLst>
                                          <p:attrName>style.visibility</p:attrName>
                                        </p:attrNameLst>
                                      </p:cBhvr>
                                      <p:to>
                                        <p:strVal val="visible"/>
                                      </p:to>
                                    </p:set>
                                    <p:animEffect filter="fade" transition="in">
                                      <p:cBhvr>
                                        <p:cTn dur="1000" id="7"/>
                                        <p:tgtEl>
                                          <p:spTgt spid="66"/>
                                        </p:tgtEl>
                                      </p:cBhvr>
                                    </p:animEffect>
                                    <p:anim calcmode="lin" valueType="num">
                                      <p:cBhvr>
                                        <p:cTn dur="1000" fill="hold" id="8"/>
                                        <p:tgtEl>
                                          <p:spTgt spid="66"/>
                                        </p:tgtEl>
                                        <p:attrNameLst>
                                          <p:attrName>ppt_x</p:attrName>
                                        </p:attrNameLst>
                                      </p:cBhvr>
                                      <p:tavLst>
                                        <p:tav tm="0">
                                          <p:val>
                                            <p:strVal val="#ppt_x"/>
                                          </p:val>
                                        </p:tav>
                                        <p:tav tm="100000">
                                          <p:val>
                                            <p:strVal val="#ppt_x"/>
                                          </p:val>
                                        </p:tav>
                                      </p:tavLst>
                                    </p:anim>
                                    <p:anim calcmode="lin" valueType="num">
                                      <p:cBhvr>
                                        <p:cTn dur="1000" fill="hold" id="9"/>
                                        <p:tgtEl>
                                          <p:spTgt spid="6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1000" id="27"/>
                                        <p:tgtEl>
                                          <p:spTgt spid="27"/>
                                        </p:tgtEl>
                                      </p:cBhvr>
                                    </p:animEffect>
                                    <p:anim calcmode="lin" valueType="num">
                                      <p:cBhvr>
                                        <p:cTn dur="1000" fill="hold" id="28"/>
                                        <p:tgtEl>
                                          <p:spTgt spid="27"/>
                                        </p:tgtEl>
                                        <p:attrNameLst>
                                          <p:attrName>ppt_x</p:attrName>
                                        </p:attrNameLst>
                                      </p:cBhvr>
                                      <p:tavLst>
                                        <p:tav tm="0">
                                          <p:val>
                                            <p:strVal val="#ppt_x"/>
                                          </p:val>
                                        </p:tav>
                                        <p:tav tm="100000">
                                          <p:val>
                                            <p:strVal val="#ppt_x"/>
                                          </p:val>
                                        </p:tav>
                                      </p:tavLst>
                                    </p:anim>
                                    <p:anim calcmode="lin" valueType="num">
                                      <p:cBhvr>
                                        <p:cTn dur="1000" fill="hold" id="29"/>
                                        <p:tgtEl>
                                          <p:spTgt spid="27"/>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8"/>
                                        </p:tgtEl>
                                        <p:attrNameLst>
                                          <p:attrName>style.visibility</p:attrName>
                                        </p:attrNameLst>
                                      </p:cBhvr>
                                      <p:to>
                                        <p:strVal val="visible"/>
                                      </p:to>
                                    </p:set>
                                    <p:animEffect filter="fade" transition="in">
                                      <p:cBhvr>
                                        <p:cTn dur="1000" id="32"/>
                                        <p:tgtEl>
                                          <p:spTgt spid="28"/>
                                        </p:tgtEl>
                                      </p:cBhvr>
                                    </p:animEffect>
                                    <p:anim calcmode="lin" valueType="num">
                                      <p:cBhvr>
                                        <p:cTn dur="1000" fill="hold" id="33"/>
                                        <p:tgtEl>
                                          <p:spTgt spid="28"/>
                                        </p:tgtEl>
                                        <p:attrNameLst>
                                          <p:attrName>ppt_x</p:attrName>
                                        </p:attrNameLst>
                                      </p:cBhvr>
                                      <p:tavLst>
                                        <p:tav tm="0">
                                          <p:val>
                                            <p:strVal val="#ppt_x"/>
                                          </p:val>
                                        </p:tav>
                                        <p:tav tm="100000">
                                          <p:val>
                                            <p:strVal val="#ppt_x"/>
                                          </p:val>
                                        </p:tav>
                                      </p:tavLst>
                                    </p:anim>
                                    <p:anim calcmode="lin" valueType="num">
                                      <p:cBhvr>
                                        <p:cTn dur="1000" fill="hold" id="34"/>
                                        <p:tgtEl>
                                          <p:spTgt spid="2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1"/>
                                        </p:tgtEl>
                                        <p:attrNameLst>
                                          <p:attrName>style.visibility</p:attrName>
                                        </p:attrNameLst>
                                      </p:cBhvr>
                                      <p:to>
                                        <p:strVal val="visible"/>
                                      </p:to>
                                    </p:set>
                                    <p:animEffect filter="fade" transition="in">
                                      <p:cBhvr>
                                        <p:cTn dur="1000" id="37"/>
                                        <p:tgtEl>
                                          <p:spTgt spid="31"/>
                                        </p:tgtEl>
                                      </p:cBhvr>
                                    </p:animEffect>
                                    <p:anim calcmode="lin" valueType="num">
                                      <p:cBhvr>
                                        <p:cTn dur="1000" fill="hold" id="38"/>
                                        <p:tgtEl>
                                          <p:spTgt spid="31"/>
                                        </p:tgtEl>
                                        <p:attrNameLst>
                                          <p:attrName>ppt_x</p:attrName>
                                        </p:attrNameLst>
                                      </p:cBhvr>
                                      <p:tavLst>
                                        <p:tav tm="0">
                                          <p:val>
                                            <p:strVal val="#ppt_x"/>
                                          </p:val>
                                        </p:tav>
                                        <p:tav tm="100000">
                                          <p:val>
                                            <p:strVal val="#ppt_x"/>
                                          </p:val>
                                        </p:tav>
                                      </p:tavLst>
                                    </p:anim>
                                    <p:anim calcmode="lin" valueType="num">
                                      <p:cBhvr>
                                        <p:cTn dur="1000" fill="hold" id="39"/>
                                        <p:tgtEl>
                                          <p:spTgt spid="3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2"/>
                                        </p:tgtEl>
                                        <p:attrNameLst>
                                          <p:attrName>style.visibility</p:attrName>
                                        </p:attrNameLst>
                                      </p:cBhvr>
                                      <p:to>
                                        <p:strVal val="visible"/>
                                      </p:to>
                                    </p:set>
                                    <p:animEffect filter="fade" transition="in">
                                      <p:cBhvr>
                                        <p:cTn dur="1000" id="42"/>
                                        <p:tgtEl>
                                          <p:spTgt spid="32"/>
                                        </p:tgtEl>
                                      </p:cBhvr>
                                    </p:animEffect>
                                    <p:anim calcmode="lin" valueType="num">
                                      <p:cBhvr>
                                        <p:cTn dur="1000" fill="hold" id="43"/>
                                        <p:tgtEl>
                                          <p:spTgt spid="32"/>
                                        </p:tgtEl>
                                        <p:attrNameLst>
                                          <p:attrName>ppt_x</p:attrName>
                                        </p:attrNameLst>
                                      </p:cBhvr>
                                      <p:tavLst>
                                        <p:tav tm="0">
                                          <p:val>
                                            <p:strVal val="#ppt_x"/>
                                          </p:val>
                                        </p:tav>
                                        <p:tav tm="100000">
                                          <p:val>
                                            <p:strVal val="#ppt_x"/>
                                          </p:val>
                                        </p:tav>
                                      </p:tavLst>
                                    </p:anim>
                                    <p:anim calcmode="lin" valueType="num">
                                      <p:cBhvr>
                                        <p:cTn dur="1000" fill="hold" id="44"/>
                                        <p:tgtEl>
                                          <p:spTgt spid="3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5"/>
                                        </p:tgtEl>
                                        <p:attrNameLst>
                                          <p:attrName>style.visibility</p:attrName>
                                        </p:attrNameLst>
                                      </p:cBhvr>
                                      <p:to>
                                        <p:strVal val="visible"/>
                                      </p:to>
                                    </p:set>
                                    <p:animEffect filter="fade" transition="in">
                                      <p:cBhvr>
                                        <p:cTn dur="1000" id="47"/>
                                        <p:tgtEl>
                                          <p:spTgt spid="35"/>
                                        </p:tgtEl>
                                      </p:cBhvr>
                                    </p:animEffect>
                                    <p:anim calcmode="lin" valueType="num">
                                      <p:cBhvr>
                                        <p:cTn dur="1000" fill="hold" id="48"/>
                                        <p:tgtEl>
                                          <p:spTgt spid="35"/>
                                        </p:tgtEl>
                                        <p:attrNameLst>
                                          <p:attrName>ppt_x</p:attrName>
                                        </p:attrNameLst>
                                      </p:cBhvr>
                                      <p:tavLst>
                                        <p:tav tm="0">
                                          <p:val>
                                            <p:strVal val="#ppt_x"/>
                                          </p:val>
                                        </p:tav>
                                        <p:tav tm="100000">
                                          <p:val>
                                            <p:strVal val="#ppt_x"/>
                                          </p:val>
                                        </p:tav>
                                      </p:tavLst>
                                    </p:anim>
                                    <p:anim calcmode="lin" valueType="num">
                                      <p:cBhvr>
                                        <p:cTn dur="1000" fill="hold" id="49"/>
                                        <p:tgtEl>
                                          <p:spTgt spid="35"/>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36"/>
                                        </p:tgtEl>
                                        <p:attrNameLst>
                                          <p:attrName>style.visibility</p:attrName>
                                        </p:attrNameLst>
                                      </p:cBhvr>
                                      <p:to>
                                        <p:strVal val="visible"/>
                                      </p:to>
                                    </p:set>
                                    <p:animEffect filter="fade" transition="in">
                                      <p:cBhvr>
                                        <p:cTn dur="1000" id="52"/>
                                        <p:tgtEl>
                                          <p:spTgt spid="36"/>
                                        </p:tgtEl>
                                      </p:cBhvr>
                                    </p:animEffect>
                                    <p:anim calcmode="lin" valueType="num">
                                      <p:cBhvr>
                                        <p:cTn dur="1000" fill="hold" id="53"/>
                                        <p:tgtEl>
                                          <p:spTgt spid="36"/>
                                        </p:tgtEl>
                                        <p:attrNameLst>
                                          <p:attrName>ppt_x</p:attrName>
                                        </p:attrNameLst>
                                      </p:cBhvr>
                                      <p:tavLst>
                                        <p:tav tm="0">
                                          <p:val>
                                            <p:strVal val="#ppt_x"/>
                                          </p:val>
                                        </p:tav>
                                        <p:tav tm="100000">
                                          <p:val>
                                            <p:strVal val="#ppt_x"/>
                                          </p:val>
                                        </p:tav>
                                      </p:tavLst>
                                    </p:anim>
                                    <p:anim calcmode="lin" valueType="num">
                                      <p:cBhvr>
                                        <p:cTn dur="1000" fill="hold" id="54"/>
                                        <p:tgtEl>
                                          <p:spTgt spid="36"/>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39"/>
                                        </p:tgtEl>
                                        <p:attrNameLst>
                                          <p:attrName>style.visibility</p:attrName>
                                        </p:attrNameLst>
                                      </p:cBhvr>
                                      <p:to>
                                        <p:strVal val="visible"/>
                                      </p:to>
                                    </p:set>
                                    <p:animEffect filter="fade" transition="in">
                                      <p:cBhvr>
                                        <p:cTn dur="1000" id="57"/>
                                        <p:tgtEl>
                                          <p:spTgt spid="39"/>
                                        </p:tgtEl>
                                      </p:cBhvr>
                                    </p:animEffect>
                                    <p:anim calcmode="lin" valueType="num">
                                      <p:cBhvr>
                                        <p:cTn dur="1000" fill="hold" id="58"/>
                                        <p:tgtEl>
                                          <p:spTgt spid="39"/>
                                        </p:tgtEl>
                                        <p:attrNameLst>
                                          <p:attrName>ppt_x</p:attrName>
                                        </p:attrNameLst>
                                      </p:cBhvr>
                                      <p:tavLst>
                                        <p:tav tm="0">
                                          <p:val>
                                            <p:strVal val="#ppt_x"/>
                                          </p:val>
                                        </p:tav>
                                        <p:tav tm="100000">
                                          <p:val>
                                            <p:strVal val="#ppt_x"/>
                                          </p:val>
                                        </p:tav>
                                      </p:tavLst>
                                    </p:anim>
                                    <p:anim calcmode="lin" valueType="num">
                                      <p:cBhvr>
                                        <p:cTn dur="1000" fill="hold" id="59"/>
                                        <p:tgtEl>
                                          <p:spTgt spid="39"/>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40"/>
                                        </p:tgtEl>
                                        <p:attrNameLst>
                                          <p:attrName>style.visibility</p:attrName>
                                        </p:attrNameLst>
                                      </p:cBhvr>
                                      <p:to>
                                        <p:strVal val="visible"/>
                                      </p:to>
                                    </p:set>
                                    <p:animEffect filter="fade" transition="in">
                                      <p:cBhvr>
                                        <p:cTn dur="1000" id="62"/>
                                        <p:tgtEl>
                                          <p:spTgt spid="40"/>
                                        </p:tgtEl>
                                      </p:cBhvr>
                                    </p:animEffect>
                                    <p:anim calcmode="lin" valueType="num">
                                      <p:cBhvr>
                                        <p:cTn dur="1000" fill="hold" id="63"/>
                                        <p:tgtEl>
                                          <p:spTgt spid="40"/>
                                        </p:tgtEl>
                                        <p:attrNameLst>
                                          <p:attrName>ppt_x</p:attrName>
                                        </p:attrNameLst>
                                      </p:cBhvr>
                                      <p:tavLst>
                                        <p:tav tm="0">
                                          <p:val>
                                            <p:strVal val="#ppt_x"/>
                                          </p:val>
                                        </p:tav>
                                        <p:tav tm="100000">
                                          <p:val>
                                            <p:strVal val="#ppt_x"/>
                                          </p:val>
                                        </p:tav>
                                      </p:tavLst>
                                    </p:anim>
                                    <p:anim calcmode="lin" valueType="num">
                                      <p:cBhvr>
                                        <p:cTn dur="1000" fill="hold" id="64"/>
                                        <p:tgtEl>
                                          <p:spTgt spid="40"/>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1000" id="67"/>
                                        <p:tgtEl>
                                          <p:spTgt spid="43"/>
                                        </p:tgtEl>
                                      </p:cBhvr>
                                    </p:animEffect>
                                    <p:anim calcmode="lin" valueType="num">
                                      <p:cBhvr>
                                        <p:cTn dur="1000" fill="hold" id="68"/>
                                        <p:tgtEl>
                                          <p:spTgt spid="43"/>
                                        </p:tgtEl>
                                        <p:attrNameLst>
                                          <p:attrName>ppt_x</p:attrName>
                                        </p:attrNameLst>
                                      </p:cBhvr>
                                      <p:tavLst>
                                        <p:tav tm="0">
                                          <p:val>
                                            <p:strVal val="#ppt_x"/>
                                          </p:val>
                                        </p:tav>
                                        <p:tav tm="100000">
                                          <p:val>
                                            <p:strVal val="#ppt_x"/>
                                          </p:val>
                                        </p:tav>
                                      </p:tavLst>
                                    </p:anim>
                                    <p:anim calcmode="lin" valueType="num">
                                      <p:cBhvr>
                                        <p:cTn dur="1000" fill="hold" id="69"/>
                                        <p:tgtEl>
                                          <p:spTgt spid="43"/>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44"/>
                                        </p:tgtEl>
                                        <p:attrNameLst>
                                          <p:attrName>style.visibility</p:attrName>
                                        </p:attrNameLst>
                                      </p:cBhvr>
                                      <p:to>
                                        <p:strVal val="visible"/>
                                      </p:to>
                                    </p:set>
                                    <p:animEffect filter="fade" transition="in">
                                      <p:cBhvr>
                                        <p:cTn dur="1000" id="72"/>
                                        <p:tgtEl>
                                          <p:spTgt spid="44"/>
                                        </p:tgtEl>
                                      </p:cBhvr>
                                    </p:animEffect>
                                    <p:anim calcmode="lin" valueType="num">
                                      <p:cBhvr>
                                        <p:cTn dur="1000" fill="hold" id="73"/>
                                        <p:tgtEl>
                                          <p:spTgt spid="44"/>
                                        </p:tgtEl>
                                        <p:attrNameLst>
                                          <p:attrName>ppt_x</p:attrName>
                                        </p:attrNameLst>
                                      </p:cBhvr>
                                      <p:tavLst>
                                        <p:tav tm="0">
                                          <p:val>
                                            <p:strVal val="#ppt_x"/>
                                          </p:val>
                                        </p:tav>
                                        <p:tav tm="100000">
                                          <p:val>
                                            <p:strVal val="#ppt_x"/>
                                          </p:val>
                                        </p:tav>
                                      </p:tavLst>
                                    </p:anim>
                                    <p:anim calcmode="lin" valueType="num">
                                      <p:cBhvr>
                                        <p:cTn dur="1000" fill="hold" id="74"/>
                                        <p:tgtEl>
                                          <p:spTgt spid="44"/>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7"/>
                                        </p:tgtEl>
                                        <p:attrNameLst>
                                          <p:attrName>style.visibility</p:attrName>
                                        </p:attrNameLst>
                                      </p:cBhvr>
                                      <p:to>
                                        <p:strVal val="visible"/>
                                      </p:to>
                                    </p:set>
                                    <p:animEffect filter="fade" transition="in">
                                      <p:cBhvr>
                                        <p:cTn dur="1000" id="77"/>
                                        <p:tgtEl>
                                          <p:spTgt spid="47"/>
                                        </p:tgtEl>
                                      </p:cBhvr>
                                    </p:animEffect>
                                    <p:anim calcmode="lin" valueType="num">
                                      <p:cBhvr>
                                        <p:cTn dur="1000" fill="hold" id="78"/>
                                        <p:tgtEl>
                                          <p:spTgt spid="47"/>
                                        </p:tgtEl>
                                        <p:attrNameLst>
                                          <p:attrName>ppt_x</p:attrName>
                                        </p:attrNameLst>
                                      </p:cBhvr>
                                      <p:tavLst>
                                        <p:tav tm="0">
                                          <p:val>
                                            <p:strVal val="#ppt_x"/>
                                          </p:val>
                                        </p:tav>
                                        <p:tav tm="100000">
                                          <p:val>
                                            <p:strVal val="#ppt_x"/>
                                          </p:val>
                                        </p:tav>
                                      </p:tavLst>
                                    </p:anim>
                                    <p:anim calcmode="lin" valueType="num">
                                      <p:cBhvr>
                                        <p:cTn dur="1000" fill="hold" id="79"/>
                                        <p:tgtEl>
                                          <p:spTgt spid="47"/>
                                        </p:tgtEl>
                                        <p:attrNameLst>
                                          <p:attrName>ppt_y</p:attrName>
                                        </p:attrNameLst>
                                      </p:cBhvr>
                                      <p:tavLst>
                                        <p:tav tm="0">
                                          <p:val>
                                            <p:strVal val="#ppt_y+.1"/>
                                          </p:val>
                                        </p:tav>
                                        <p:tav tm="100000">
                                          <p:val>
                                            <p:strVal val="#ppt_y"/>
                                          </p:val>
                                        </p:tav>
                                      </p:tavLst>
                                    </p:anim>
                                  </p:childTnLst>
                                </p:cTn>
                              </p:par>
                              <p:par>
                                <p:cTn fill="hold" id="80" nodeType="withEffect" presetClass="entr" presetID="42" presetSubtype="0">
                                  <p:stCondLst>
                                    <p:cond delay="0"/>
                                  </p:stCondLst>
                                  <p:childTnLst>
                                    <p:set>
                                      <p:cBhvr>
                                        <p:cTn dur="1" fill="hold" id="81">
                                          <p:stCondLst>
                                            <p:cond delay="0"/>
                                          </p:stCondLst>
                                        </p:cTn>
                                        <p:tgtEl>
                                          <p:spTgt spid="48"/>
                                        </p:tgtEl>
                                        <p:attrNameLst>
                                          <p:attrName>style.visibility</p:attrName>
                                        </p:attrNameLst>
                                      </p:cBhvr>
                                      <p:to>
                                        <p:strVal val="visible"/>
                                      </p:to>
                                    </p:set>
                                    <p:animEffect filter="fade" transition="in">
                                      <p:cBhvr>
                                        <p:cTn dur="1000" id="82"/>
                                        <p:tgtEl>
                                          <p:spTgt spid="48"/>
                                        </p:tgtEl>
                                      </p:cBhvr>
                                    </p:animEffect>
                                    <p:anim calcmode="lin" valueType="num">
                                      <p:cBhvr>
                                        <p:cTn dur="1000" fill="hold" id="83"/>
                                        <p:tgtEl>
                                          <p:spTgt spid="48"/>
                                        </p:tgtEl>
                                        <p:attrNameLst>
                                          <p:attrName>ppt_x</p:attrName>
                                        </p:attrNameLst>
                                      </p:cBhvr>
                                      <p:tavLst>
                                        <p:tav tm="0">
                                          <p:val>
                                            <p:strVal val="#ppt_x"/>
                                          </p:val>
                                        </p:tav>
                                        <p:tav tm="100000">
                                          <p:val>
                                            <p:strVal val="#ppt_x"/>
                                          </p:val>
                                        </p:tav>
                                      </p:tavLst>
                                    </p:anim>
                                    <p:anim calcmode="lin" valueType="num">
                                      <p:cBhvr>
                                        <p:cTn dur="1000" fill="hold" id="84"/>
                                        <p:tgtEl>
                                          <p:spTgt spid="48"/>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51"/>
                                        </p:tgtEl>
                                        <p:attrNameLst>
                                          <p:attrName>style.visibility</p:attrName>
                                        </p:attrNameLst>
                                      </p:cBhvr>
                                      <p:to>
                                        <p:strVal val="visible"/>
                                      </p:to>
                                    </p:set>
                                    <p:animEffect filter="fade" transition="in">
                                      <p:cBhvr>
                                        <p:cTn dur="1000" id="87"/>
                                        <p:tgtEl>
                                          <p:spTgt spid="51"/>
                                        </p:tgtEl>
                                      </p:cBhvr>
                                    </p:animEffect>
                                    <p:anim calcmode="lin" valueType="num">
                                      <p:cBhvr>
                                        <p:cTn dur="1000" fill="hold" id="88"/>
                                        <p:tgtEl>
                                          <p:spTgt spid="51"/>
                                        </p:tgtEl>
                                        <p:attrNameLst>
                                          <p:attrName>ppt_x</p:attrName>
                                        </p:attrNameLst>
                                      </p:cBhvr>
                                      <p:tavLst>
                                        <p:tav tm="0">
                                          <p:val>
                                            <p:strVal val="#ppt_x"/>
                                          </p:val>
                                        </p:tav>
                                        <p:tav tm="100000">
                                          <p:val>
                                            <p:strVal val="#ppt_x"/>
                                          </p:val>
                                        </p:tav>
                                      </p:tavLst>
                                    </p:anim>
                                    <p:anim calcmode="lin" valueType="num">
                                      <p:cBhvr>
                                        <p:cTn dur="1000" fill="hold" id="89"/>
                                        <p:tgtEl>
                                          <p:spTgt spid="51"/>
                                        </p:tgtEl>
                                        <p:attrNameLst>
                                          <p:attrName>ppt_y</p:attrName>
                                        </p:attrNameLst>
                                      </p:cBhvr>
                                      <p:tavLst>
                                        <p:tav tm="0">
                                          <p:val>
                                            <p:strVal val="#ppt_y+.1"/>
                                          </p:val>
                                        </p:tav>
                                        <p:tav tm="100000">
                                          <p:val>
                                            <p:strVal val="#ppt_y"/>
                                          </p:val>
                                        </p:tav>
                                      </p:tavLst>
                                    </p:anim>
                                  </p:childTnLst>
                                </p:cTn>
                              </p:par>
                              <p:par>
                                <p:cTn fill="hold" id="90" nodeType="withEffect" presetClass="entr" presetID="42" presetSubtype="0">
                                  <p:stCondLst>
                                    <p:cond delay="0"/>
                                  </p:stCondLst>
                                  <p:childTnLst>
                                    <p:set>
                                      <p:cBhvr>
                                        <p:cTn dur="1" fill="hold" id="91">
                                          <p:stCondLst>
                                            <p:cond delay="0"/>
                                          </p:stCondLst>
                                        </p:cTn>
                                        <p:tgtEl>
                                          <p:spTgt spid="52"/>
                                        </p:tgtEl>
                                        <p:attrNameLst>
                                          <p:attrName>style.visibility</p:attrName>
                                        </p:attrNameLst>
                                      </p:cBhvr>
                                      <p:to>
                                        <p:strVal val="visible"/>
                                      </p:to>
                                    </p:set>
                                    <p:animEffect filter="fade" transition="in">
                                      <p:cBhvr>
                                        <p:cTn dur="1000" id="92"/>
                                        <p:tgtEl>
                                          <p:spTgt spid="52"/>
                                        </p:tgtEl>
                                      </p:cBhvr>
                                    </p:animEffect>
                                    <p:anim calcmode="lin" valueType="num">
                                      <p:cBhvr>
                                        <p:cTn dur="1000" fill="hold" id="93"/>
                                        <p:tgtEl>
                                          <p:spTgt spid="52"/>
                                        </p:tgtEl>
                                        <p:attrNameLst>
                                          <p:attrName>ppt_x</p:attrName>
                                        </p:attrNameLst>
                                      </p:cBhvr>
                                      <p:tavLst>
                                        <p:tav tm="0">
                                          <p:val>
                                            <p:strVal val="#ppt_x"/>
                                          </p:val>
                                        </p:tav>
                                        <p:tav tm="100000">
                                          <p:val>
                                            <p:strVal val="#ppt_x"/>
                                          </p:val>
                                        </p:tav>
                                      </p:tavLst>
                                    </p:anim>
                                    <p:anim calcmode="lin" valueType="num">
                                      <p:cBhvr>
                                        <p:cTn dur="1000" fill="hold" id="94"/>
                                        <p:tgtEl>
                                          <p:spTgt spid="52"/>
                                        </p:tgtEl>
                                        <p:attrNameLst>
                                          <p:attrName>ppt_y</p:attrName>
                                        </p:attrNameLst>
                                      </p:cBhvr>
                                      <p:tavLst>
                                        <p:tav tm="0">
                                          <p:val>
                                            <p:strVal val="#ppt_y+.1"/>
                                          </p:val>
                                        </p:tav>
                                        <p:tav tm="100000">
                                          <p:val>
                                            <p:strVal val="#ppt_y"/>
                                          </p:val>
                                        </p:tav>
                                      </p:tavLst>
                                    </p:anim>
                                  </p:childTnLst>
                                </p:cTn>
                              </p:par>
                              <p:par>
                                <p:cTn fill="hold" id="95" nodeType="withEffect" presetClass="entr" presetID="42" presetSubtype="0">
                                  <p:stCondLst>
                                    <p:cond delay="0"/>
                                  </p:stCondLst>
                                  <p:childTnLst>
                                    <p:set>
                                      <p:cBhvr>
                                        <p:cTn dur="1" fill="hold" id="96">
                                          <p:stCondLst>
                                            <p:cond delay="0"/>
                                          </p:stCondLst>
                                        </p:cTn>
                                        <p:tgtEl>
                                          <p:spTgt spid="61"/>
                                        </p:tgtEl>
                                        <p:attrNameLst>
                                          <p:attrName>style.visibility</p:attrName>
                                        </p:attrNameLst>
                                      </p:cBhvr>
                                      <p:to>
                                        <p:strVal val="visible"/>
                                      </p:to>
                                    </p:set>
                                    <p:animEffect filter="fade" transition="in">
                                      <p:cBhvr>
                                        <p:cTn dur="1000" id="97"/>
                                        <p:tgtEl>
                                          <p:spTgt spid="61"/>
                                        </p:tgtEl>
                                      </p:cBhvr>
                                    </p:animEffect>
                                    <p:anim calcmode="lin" valueType="num">
                                      <p:cBhvr>
                                        <p:cTn dur="1000" fill="hold" id="98"/>
                                        <p:tgtEl>
                                          <p:spTgt spid="61"/>
                                        </p:tgtEl>
                                        <p:attrNameLst>
                                          <p:attrName>ppt_x</p:attrName>
                                        </p:attrNameLst>
                                      </p:cBhvr>
                                      <p:tavLst>
                                        <p:tav tm="0">
                                          <p:val>
                                            <p:strVal val="#ppt_x"/>
                                          </p:val>
                                        </p:tav>
                                        <p:tav tm="100000">
                                          <p:val>
                                            <p:strVal val="#ppt_x"/>
                                          </p:val>
                                        </p:tav>
                                      </p:tavLst>
                                    </p:anim>
                                    <p:anim calcmode="lin" valueType="num">
                                      <p:cBhvr>
                                        <p:cTn dur="1000" fill="hold" id="99"/>
                                        <p:tgtEl>
                                          <p:spTgt spid="61"/>
                                        </p:tgtEl>
                                        <p:attrNameLst>
                                          <p:attrName>ppt_y</p:attrName>
                                        </p:attrNameLst>
                                      </p:cBhvr>
                                      <p:tavLst>
                                        <p:tav tm="0">
                                          <p:val>
                                            <p:strVal val="#ppt_y+.1"/>
                                          </p:val>
                                        </p:tav>
                                        <p:tav tm="100000">
                                          <p:val>
                                            <p:strVal val="#ppt_y"/>
                                          </p:val>
                                        </p:tav>
                                      </p:tavLst>
                                    </p:anim>
                                  </p:childTnLst>
                                </p:cTn>
                              </p:par>
                              <p:par>
                                <p:cTn fill="hold" grpId="0" id="100" nodeType="withEffect" presetClass="entr" presetID="42" presetSubtype="0">
                                  <p:stCondLst>
                                    <p:cond delay="0"/>
                                  </p:stCondLst>
                                  <p:childTnLst>
                                    <p:set>
                                      <p:cBhvr>
                                        <p:cTn dur="1" fill="hold" id="101">
                                          <p:stCondLst>
                                            <p:cond delay="0"/>
                                          </p:stCondLst>
                                        </p:cTn>
                                        <p:tgtEl>
                                          <p:spTgt spid="65"/>
                                        </p:tgtEl>
                                        <p:attrNameLst>
                                          <p:attrName>style.visibility</p:attrName>
                                        </p:attrNameLst>
                                      </p:cBhvr>
                                      <p:to>
                                        <p:strVal val="visible"/>
                                      </p:to>
                                    </p:set>
                                    <p:animEffect filter="fade" transition="in">
                                      <p:cBhvr>
                                        <p:cTn dur="1000" id="102"/>
                                        <p:tgtEl>
                                          <p:spTgt spid="65"/>
                                        </p:tgtEl>
                                      </p:cBhvr>
                                    </p:animEffect>
                                    <p:anim calcmode="lin" valueType="num">
                                      <p:cBhvr>
                                        <p:cTn dur="1000" fill="hold" id="103"/>
                                        <p:tgtEl>
                                          <p:spTgt spid="65"/>
                                        </p:tgtEl>
                                        <p:attrNameLst>
                                          <p:attrName>ppt_x</p:attrName>
                                        </p:attrNameLst>
                                      </p:cBhvr>
                                      <p:tavLst>
                                        <p:tav tm="0">
                                          <p:val>
                                            <p:strVal val="#ppt_x"/>
                                          </p:val>
                                        </p:tav>
                                        <p:tav tm="100000">
                                          <p:val>
                                            <p:strVal val="#ppt_x"/>
                                          </p:val>
                                        </p:tav>
                                      </p:tavLst>
                                    </p:anim>
                                    <p:anim calcmode="lin" valueType="num">
                                      <p:cBhvr>
                                        <p:cTn dur="1000" fill="hold" id="104"/>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P grpId="0" spid="39"/>
      <p:bldP grpId="0" spid="43"/>
      <p:bldP grpId="0" spid="47"/>
      <p:bldP grpId="0" spid="51"/>
      <p:bldP grpId="0" spid="65"/>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67" name="矩形 66"/>
          <p:cNvSpPr/>
          <p:nvPr/>
        </p:nvSpPr>
        <p:spPr>
          <a:xfrm>
            <a:off x="1846975" y="1279692"/>
            <a:ext cx="9434276" cy="415747"/>
          </a:xfrm>
          <a:prstGeom prst="rect">
            <a:avLst/>
          </a:prstGeom>
        </p:spPr>
        <p:txBody>
          <a:bodyPr wrap="square">
            <a:spAutoFit/>
          </a:bodyPr>
          <a:lstStyle/>
          <a:p>
            <a:pPr indent="457246">
              <a:lnSpc>
                <a:spcPct val="133000"/>
              </a:lnSpc>
              <a:defRPr/>
            </a:pPr>
            <a:r>
              <a:rPr altLang="en-US" lang="zh-CN" sz="1600">
                <a:solidFill>
                  <a:srgbClr val="7BC143"/>
                </a:solidFill>
                <a:latin charset="-122" pitchFamily="34" typeface="微软雅黑"/>
                <a:ea charset="-122" pitchFamily="34" typeface="微软雅黑"/>
              </a:rPr>
              <a:t>每题答“是”记1分，答“否”记0分。各题得分相加，统计总分。</a:t>
            </a:r>
          </a:p>
        </p:txBody>
      </p:sp>
      <p:sp>
        <p:nvSpPr>
          <p:cNvPr id="4" name="椭圆 3"/>
          <p:cNvSpPr/>
          <p:nvPr/>
        </p:nvSpPr>
        <p:spPr>
          <a:xfrm>
            <a:off x="2927235" y="2049766"/>
            <a:ext cx="1368330" cy="1368330"/>
          </a:xfrm>
          <a:prstGeom prst="ellipse">
            <a:avLst/>
          </a:prstGeom>
          <a:solidFill>
            <a:srgbClr val="FF0064"/>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spcBef>
                <a:spcPts val="600"/>
              </a:spcBef>
            </a:pPr>
            <a:r>
              <a:rPr altLang="zh-CN" lang="en-US" sz="2600">
                <a:latin charset="-122" pitchFamily="34" typeface="微软雅黑"/>
                <a:ea charset="-122" pitchFamily="34" typeface="微软雅黑"/>
              </a:rPr>
              <a:t>12-17</a:t>
            </a:r>
          </a:p>
        </p:txBody>
      </p:sp>
      <p:sp>
        <p:nvSpPr>
          <p:cNvPr id="68" name="椭圆 67"/>
          <p:cNvSpPr/>
          <p:nvPr/>
        </p:nvSpPr>
        <p:spPr>
          <a:xfrm>
            <a:off x="6312052" y="2049766"/>
            <a:ext cx="1368330" cy="1368330"/>
          </a:xfrm>
          <a:prstGeom prst="ellipse">
            <a:avLst/>
          </a:prstGeom>
          <a:solidFill>
            <a:srgbClr val="36B2E6"/>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spcBef>
                <a:spcPts val="600"/>
              </a:spcBef>
            </a:pPr>
            <a:r>
              <a:rPr altLang="zh-CN" lang="en-US" sz="2600">
                <a:latin charset="-122" pitchFamily="34" typeface="微软雅黑"/>
                <a:ea charset="-122" pitchFamily="34" typeface="微软雅黑"/>
              </a:rPr>
              <a:t>6-11</a:t>
            </a:r>
          </a:p>
        </p:txBody>
      </p:sp>
      <p:sp>
        <p:nvSpPr>
          <p:cNvPr id="69" name="椭圆 68"/>
          <p:cNvSpPr/>
          <p:nvPr/>
        </p:nvSpPr>
        <p:spPr>
          <a:xfrm>
            <a:off x="9768886" y="2049766"/>
            <a:ext cx="1368330" cy="1368330"/>
          </a:xfrm>
          <a:prstGeom prst="ellipse">
            <a:avLst/>
          </a:prstGeom>
          <a:solidFill>
            <a:srgbClr val="7BC143"/>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Bef>
                <a:spcPts val="600"/>
              </a:spcBef>
            </a:pPr>
            <a:r>
              <a:rPr altLang="zh-CN" lang="en-US" sz="2800">
                <a:latin charset="-122" pitchFamily="34" typeface="微软雅黑"/>
                <a:ea charset="-122" pitchFamily="34" typeface="微软雅黑"/>
              </a:rPr>
              <a:t>0-5</a:t>
            </a:r>
          </a:p>
        </p:txBody>
      </p:sp>
      <p:grpSp>
        <p:nvGrpSpPr>
          <p:cNvPr id="6" name="组合 5"/>
          <p:cNvGrpSpPr/>
          <p:nvPr/>
        </p:nvGrpSpPr>
        <p:grpSpPr>
          <a:xfrm>
            <a:off x="2423115" y="4104800"/>
            <a:ext cx="2376572" cy="1340687"/>
            <a:chOff x="2422799" y="4104712"/>
            <a:chExt cx="2376263" cy="1340512"/>
          </a:xfrm>
        </p:grpSpPr>
        <p:sp>
          <p:nvSpPr>
            <p:cNvPr id="70" name="TextBox 69"/>
            <p:cNvSpPr txBox="1"/>
            <p:nvPr/>
          </p:nvSpPr>
          <p:spPr>
            <a:xfrm>
              <a:off x="2544816" y="4219638"/>
              <a:ext cx="2172359" cy="1064223"/>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说明你需要在生活中加强自己的灵活性，培养宽容精神；</a:t>
              </a:r>
            </a:p>
          </p:txBody>
        </p:sp>
        <p:sp>
          <p:nvSpPr>
            <p:cNvPr id="71" name="矩形 70"/>
            <p:cNvSpPr/>
            <p:nvPr/>
          </p:nvSpPr>
          <p:spPr>
            <a:xfrm>
              <a:off x="2422799" y="4104712"/>
              <a:ext cx="2376263" cy="1340512"/>
            </a:xfrm>
            <a:prstGeom prst="rect">
              <a:avLst/>
            </a:prstGeom>
            <a:ln>
              <a:solidFill>
                <a:srgbClr val="FF0064"/>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lumMod val="65000"/>
                    <a:lumOff val="35000"/>
                  </a:schemeClr>
                </a:solidFill>
              </a:endParaRPr>
            </a:p>
          </p:txBody>
        </p:sp>
      </p:grpSp>
      <p:grpSp>
        <p:nvGrpSpPr>
          <p:cNvPr id="72" name="组合 71"/>
          <p:cNvGrpSpPr/>
          <p:nvPr/>
        </p:nvGrpSpPr>
        <p:grpSpPr>
          <a:xfrm>
            <a:off x="5663897" y="4104800"/>
            <a:ext cx="2808677" cy="1340687"/>
            <a:chOff x="2422799" y="4104712"/>
            <a:chExt cx="2808311" cy="1340512"/>
          </a:xfrm>
        </p:grpSpPr>
        <p:sp>
          <p:nvSpPr>
            <p:cNvPr id="73" name="TextBox 72"/>
            <p:cNvSpPr txBox="1"/>
            <p:nvPr/>
          </p:nvSpPr>
          <p:spPr>
            <a:xfrm>
              <a:off x="2517520" y="4219638"/>
              <a:ext cx="2686295" cy="1064223"/>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具有常人心态，尽管碰到难相处的人时也会被他们所激怒，但总的来说尚能容忍。</a:t>
              </a:r>
            </a:p>
          </p:txBody>
        </p:sp>
        <p:sp>
          <p:nvSpPr>
            <p:cNvPr id="74" name="矩形 73"/>
            <p:cNvSpPr/>
            <p:nvPr/>
          </p:nvSpPr>
          <p:spPr>
            <a:xfrm>
              <a:off x="2422799" y="4104712"/>
              <a:ext cx="2808311" cy="1340512"/>
            </a:xfrm>
            <a:prstGeom prst="rect">
              <a:avLst/>
            </a:prstGeom>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lumMod val="65000"/>
                    <a:lumOff val="35000"/>
                  </a:schemeClr>
                </a:solidFill>
              </a:endParaRPr>
            </a:p>
          </p:txBody>
        </p:sp>
      </p:grpSp>
      <p:grpSp>
        <p:nvGrpSpPr>
          <p:cNvPr id="75" name="组合 74"/>
          <p:cNvGrpSpPr/>
          <p:nvPr/>
        </p:nvGrpSpPr>
        <p:grpSpPr>
          <a:xfrm>
            <a:off x="9336784" y="4104800"/>
            <a:ext cx="2376572" cy="1340687"/>
            <a:chOff x="2422799" y="4104712"/>
            <a:chExt cx="2376263" cy="1340512"/>
          </a:xfrm>
        </p:grpSpPr>
        <p:sp>
          <p:nvSpPr>
            <p:cNvPr id="76" name="TextBox 75"/>
            <p:cNvSpPr txBox="1"/>
            <p:nvPr/>
          </p:nvSpPr>
          <p:spPr>
            <a:xfrm>
              <a:off x="2544815" y="4219638"/>
              <a:ext cx="2172359" cy="1064223"/>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说明外界的纷繁复杂很难左右你平和的心态。</a:t>
              </a:r>
            </a:p>
          </p:txBody>
        </p:sp>
        <p:sp>
          <p:nvSpPr>
            <p:cNvPr id="77" name="矩形 76"/>
            <p:cNvSpPr/>
            <p:nvPr/>
          </p:nvSpPr>
          <p:spPr>
            <a:xfrm>
              <a:off x="2422799" y="4104712"/>
              <a:ext cx="2376263" cy="1340512"/>
            </a:xfrm>
            <a:prstGeom prst="rect">
              <a:avLst/>
            </a:prstGeom>
            <a:noFill/>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chemeClr val="tx1">
                    <a:lumMod val="65000"/>
                    <a:lumOff val="35000"/>
                  </a:schemeClr>
                </a:solidFill>
              </a:endParaRPr>
            </a:p>
          </p:txBody>
        </p:sp>
      </p:grpSp>
    </p:spTree>
    <p:extLst>
      <p:ext uri="{BB962C8B-B14F-4D97-AF65-F5344CB8AC3E}">
        <p14:creationId val="259177051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200"/>
                                  </p:stCondLst>
                                  <p:childTnLst>
                                    <p:set>
                                      <p:cBhvr>
                                        <p:cTn dur="1" fill="hold" id="9">
                                          <p:stCondLst>
                                            <p:cond delay="0"/>
                                          </p:stCondLst>
                                        </p:cTn>
                                        <p:tgtEl>
                                          <p:spTgt spid="68"/>
                                        </p:tgtEl>
                                        <p:attrNameLst>
                                          <p:attrName>style.visibility</p:attrName>
                                        </p:attrNameLst>
                                      </p:cBhvr>
                                      <p:to>
                                        <p:strVal val="visible"/>
                                      </p:to>
                                    </p:set>
                                    <p:animEffect filter="fade" transition="in">
                                      <p:cBhvr>
                                        <p:cTn dur="500" id="10"/>
                                        <p:tgtEl>
                                          <p:spTgt spid="68"/>
                                        </p:tgtEl>
                                      </p:cBhvr>
                                    </p:animEffect>
                                  </p:childTnLst>
                                </p:cTn>
                              </p:par>
                              <p:par>
                                <p:cTn fill="hold" grpId="0" id="11" nodeType="withEffect" presetClass="entr" presetID="10" presetSubtype="0">
                                  <p:stCondLst>
                                    <p:cond delay="400"/>
                                  </p:stCondLst>
                                  <p:childTnLst>
                                    <p:set>
                                      <p:cBhvr>
                                        <p:cTn dur="1" fill="hold" id="12">
                                          <p:stCondLst>
                                            <p:cond delay="0"/>
                                          </p:stCondLst>
                                        </p:cTn>
                                        <p:tgtEl>
                                          <p:spTgt spid="69"/>
                                        </p:tgtEl>
                                        <p:attrNameLst>
                                          <p:attrName>style.visibility</p:attrName>
                                        </p:attrNameLst>
                                      </p:cBhvr>
                                      <p:to>
                                        <p:strVal val="visible"/>
                                      </p:to>
                                    </p:set>
                                    <p:animEffect filter="fade" transition="in">
                                      <p:cBhvr>
                                        <p:cTn dur="500" id="13"/>
                                        <p:tgtEl>
                                          <p:spTgt spid="69"/>
                                        </p:tgtEl>
                                      </p:cBhvr>
                                    </p:animEffect>
                                  </p:childTnLst>
                                </p:cTn>
                              </p:par>
                            </p:childTnLst>
                          </p:cTn>
                        </p:par>
                        <p:par>
                          <p:cTn fill="hold" id="14" nodeType="afterGroup">
                            <p:stCondLst>
                              <p:cond delay="900"/>
                            </p:stCondLst>
                            <p:childTnLst>
                              <p:par>
                                <p:cTn fill="hold"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200"/>
                                  </p:stCondLst>
                                  <p:childTnLst>
                                    <p:set>
                                      <p:cBhvr>
                                        <p:cTn dur="1" fill="hold" id="21">
                                          <p:stCondLst>
                                            <p:cond delay="0"/>
                                          </p:stCondLst>
                                        </p:cTn>
                                        <p:tgtEl>
                                          <p:spTgt spid="72"/>
                                        </p:tgtEl>
                                        <p:attrNameLst>
                                          <p:attrName>style.visibility</p:attrName>
                                        </p:attrNameLst>
                                      </p:cBhvr>
                                      <p:to>
                                        <p:strVal val="visible"/>
                                      </p:to>
                                    </p:set>
                                    <p:animEffect filter="fade" transition="in">
                                      <p:cBhvr>
                                        <p:cTn dur="1000" id="22"/>
                                        <p:tgtEl>
                                          <p:spTgt spid="72"/>
                                        </p:tgtEl>
                                      </p:cBhvr>
                                    </p:animEffect>
                                    <p:anim calcmode="lin" valueType="num">
                                      <p:cBhvr>
                                        <p:cTn dur="1000" fill="hold" id="23"/>
                                        <p:tgtEl>
                                          <p:spTgt spid="72"/>
                                        </p:tgtEl>
                                        <p:attrNameLst>
                                          <p:attrName>ppt_x</p:attrName>
                                        </p:attrNameLst>
                                      </p:cBhvr>
                                      <p:tavLst>
                                        <p:tav tm="0">
                                          <p:val>
                                            <p:strVal val="#ppt_x"/>
                                          </p:val>
                                        </p:tav>
                                        <p:tav tm="100000">
                                          <p:val>
                                            <p:strVal val="#ppt_x"/>
                                          </p:val>
                                        </p:tav>
                                      </p:tavLst>
                                    </p:anim>
                                    <p:anim calcmode="lin" valueType="num">
                                      <p:cBhvr>
                                        <p:cTn dur="1000" fill="hold" id="24"/>
                                        <p:tgtEl>
                                          <p:spTgt spid="7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400"/>
                                  </p:stCondLst>
                                  <p:childTnLst>
                                    <p:set>
                                      <p:cBhvr>
                                        <p:cTn dur="1" fill="hold" id="26">
                                          <p:stCondLst>
                                            <p:cond delay="0"/>
                                          </p:stCondLst>
                                        </p:cTn>
                                        <p:tgtEl>
                                          <p:spTgt spid="75"/>
                                        </p:tgtEl>
                                        <p:attrNameLst>
                                          <p:attrName>style.visibility</p:attrName>
                                        </p:attrNameLst>
                                      </p:cBhvr>
                                      <p:to>
                                        <p:strVal val="visible"/>
                                      </p:to>
                                    </p:set>
                                    <p:animEffect filter="fade" transition="in">
                                      <p:cBhvr>
                                        <p:cTn dur="1000" id="27"/>
                                        <p:tgtEl>
                                          <p:spTgt spid="75"/>
                                        </p:tgtEl>
                                      </p:cBhvr>
                                    </p:animEffect>
                                    <p:anim calcmode="lin" valueType="num">
                                      <p:cBhvr>
                                        <p:cTn dur="1000" fill="hold" id="28"/>
                                        <p:tgtEl>
                                          <p:spTgt spid="75"/>
                                        </p:tgtEl>
                                        <p:attrNameLst>
                                          <p:attrName>ppt_x</p:attrName>
                                        </p:attrNameLst>
                                      </p:cBhvr>
                                      <p:tavLst>
                                        <p:tav tm="0">
                                          <p:val>
                                            <p:strVal val="#ppt_x"/>
                                          </p:val>
                                        </p:tav>
                                        <p:tav tm="100000">
                                          <p:val>
                                            <p:strVal val="#ppt_x"/>
                                          </p:val>
                                        </p:tav>
                                      </p:tavLst>
                                    </p:anim>
                                    <p:anim calcmode="lin" valueType="num">
                                      <p:cBhvr>
                                        <p:cTn dur="1000" fill="hold" id="2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8"/>
      <p:bldP grpId="0" spid="69"/>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23" name="TextBox 22"/>
          <p:cNvSpPr txBox="1"/>
          <p:nvPr/>
        </p:nvSpPr>
        <p:spPr>
          <a:xfrm>
            <a:off x="1846975" y="1628566"/>
            <a:ext cx="496919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与宽容相对的，就是太过敏感，斤斤计较。好像所有的人都在和自己过不去，谁都对不起自己。对这些人说一句“天下本无事，庸人自扰之”是不过分的。他们没事的时候，杞人无事忧天倾，有事的时候，则疑神疑鬼，看谁都像偷斧之人。</a:t>
            </a:r>
          </a:p>
        </p:txBody>
      </p:sp>
      <p:sp>
        <p:nvSpPr>
          <p:cNvPr id="24" name="TextBox 23"/>
          <p:cNvSpPr txBox="1"/>
          <p:nvPr/>
        </p:nvSpPr>
        <p:spPr>
          <a:xfrm>
            <a:off x="1846976" y="3715621"/>
            <a:ext cx="4969198"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老这样下去，实际上，就是把本来不与你为敌的人搞成与你为敌，把没偷斧子的人逼得去偷斧子。人人在接受别人的“培养”，人人也在“培养”别人，在太敏感的人身边，肯定布了更敏感的人，而在宽容的人身边肯定围绕着更多的宽容的人。</a:t>
            </a:r>
          </a:p>
        </p:txBody>
      </p:sp>
      <p:pic>
        <p:nvPicPr>
          <p:cNvPr descr="C:\Documents and Settings\tdz\桌面\depres1.jp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9753283" y="1628567"/>
            <a:ext cx="2438718" cy="3807321"/>
          </a:xfrm>
          <a:prstGeom prst="rect">
            <a:avLst/>
          </a:prstGeom>
          <a:noFill/>
          <a:extLst>
            <a:ext uri="{909E8E84-426E-40DD-AFC4-6F175D3DCCD1}">
              <a14:hiddenFill>
                <a:solidFill>
                  <a:srgbClr val="FFFFFF"/>
                </a:solidFill>
              </a14:hiddenFill>
            </a:ext>
          </a:extLst>
        </p:spPr>
      </p:pic>
      <p:pic>
        <p:nvPicPr>
          <p:cNvPr descr="C:\Documents and Settings\tdz\桌面\depres2.jpg" id="1029" name="Picture 5"/>
          <p:cNvPicPr>
            <a:picLocks noChangeArrowheads="1" noChangeAspect="1"/>
          </p:cNvPicPr>
          <p:nvPr/>
        </p:nvPicPr>
        <p:blipFill>
          <a:blip r:embed="rId4">
            <a:extLst>
              <a:ext uri="{28A0092B-C50C-407E-A947-70E740481C1C}">
                <a14:useLocalDpi/>
              </a:ext>
            </a:extLst>
          </a:blip>
          <a:stretch>
            <a:fillRect/>
          </a:stretch>
        </p:blipFill>
        <p:spPr bwMode="auto">
          <a:xfrm>
            <a:off x="7189910" y="1628566"/>
            <a:ext cx="2538213" cy="3807321"/>
          </a:xfrm>
          <a:prstGeom prst="rect">
            <a:avLst/>
          </a:prstGeom>
          <a:noFill/>
          <a:extLst>
            <a:ext uri="{909E8E84-426E-40DD-AFC4-6F175D3DCCD1}">
              <a14:hiddenFill>
                <a:solidFill>
                  <a:srgbClr val="FFFFFF"/>
                </a:solidFill>
              </a14:hiddenFill>
            </a:ext>
          </a:extLst>
        </p:spPr>
      </p:pic>
    </p:spTree>
    <p:extLst>
      <p:ext uri="{BB962C8B-B14F-4D97-AF65-F5344CB8AC3E}">
        <p14:creationId val="108794536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宽容大度，能轻松化解各种人际矛盾</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23" name="TextBox 22"/>
          <p:cNvSpPr txBox="1"/>
          <p:nvPr/>
        </p:nvSpPr>
        <p:spPr>
          <a:xfrm>
            <a:off x="1846975" y="1628566"/>
            <a:ext cx="4969199"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人际关系还是把敏感度淡化一点好。起码不能太敏感。人和人在一起共事，难免磕磕碰碰，甚至冲突也是有的。避免此后果的办法就应该不要无故怀疑别人，不要把人老往坏处想，如果有人在你面前说，某某说你的坏话了，你首先应想到的是，来说是非者，必是是非人。</a:t>
            </a:r>
          </a:p>
        </p:txBody>
      </p:sp>
      <p:sp>
        <p:nvSpPr>
          <p:cNvPr id="24" name="TextBox 23"/>
          <p:cNvSpPr txBox="1"/>
          <p:nvPr/>
        </p:nvSpPr>
        <p:spPr>
          <a:xfrm>
            <a:off x="1846976" y="3787639"/>
            <a:ext cx="4969198"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听这些话无一些好处，还不如省点精力干些别的有用的事情。自己本来就有不好，为什么别人就不能说呢？其实真正能触动人的思想，促使自己反思问题的时候，往往是在自己受挫折的时候，是在听到别人说自己不好的时候。</a:t>
            </a:r>
          </a:p>
        </p:txBody>
      </p:sp>
      <p:pic>
        <p:nvPicPr>
          <p:cNvPr descr="C:\Documents and Settings\tdz\桌面\007.jpg" id="14" name="Picture 2"/>
          <p:cNvPicPr>
            <a:picLocks noChangeArrowheads="1" noChangeAspect="1"/>
          </p:cNvPicPr>
          <p:nvPr/>
        </p:nvPicPr>
        <p:blipFill>
          <a:blip r:embed="rId3">
            <a:extLst>
              <a:ext uri="{28A0092B-C50C-407E-A947-70E740481C1C}">
                <a14:useLocalDpi/>
              </a:ext>
            </a:extLst>
          </a:blip>
          <a:stretch>
            <a:fillRect/>
          </a:stretch>
        </p:blipFill>
        <p:spPr bwMode="auto">
          <a:xfrm>
            <a:off x="7176261" y="1655204"/>
            <a:ext cx="5015740" cy="3718266"/>
          </a:xfrm>
          <a:prstGeom prst="rect">
            <a:avLst/>
          </a:prstGeom>
          <a:ln>
            <a:solidFill>
              <a:schemeClr val="bg1"/>
            </a:solidFill>
          </a:ln>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10441297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人际关系图\1A9596252-1.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032226" y="1800111"/>
            <a:ext cx="5159775" cy="3575506"/>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骄横致四面楚歌；谦让化干戈为玉帛</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15" name="矩形 14"/>
          <p:cNvSpPr/>
          <p:nvPr/>
        </p:nvSpPr>
        <p:spPr>
          <a:xfrm>
            <a:off x="1846974" y="1512174"/>
            <a:ext cx="5185252"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
        <p:nvSpPr>
          <p:cNvPr id="16" name="TextBox 15"/>
          <p:cNvSpPr txBox="1"/>
          <p:nvPr/>
        </p:nvSpPr>
        <p:spPr>
          <a:xfrm>
            <a:off x="1991010" y="1628566"/>
            <a:ext cx="4969199"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康熙年间，大学士兼礼部尚书张英，刚直不阿，廉洁清正，在处理家庭邻里关系上，颇得后人赞扬。有一年他的老家修治府第，因地界不清与邻居相争，告到官府，因两家都是高官望族，县令不敢决断。</a:t>
            </a:r>
          </a:p>
        </p:txBody>
      </p:sp>
      <p:sp>
        <p:nvSpPr>
          <p:cNvPr id="17" name="TextBox 16"/>
          <p:cNvSpPr txBox="1"/>
          <p:nvPr/>
        </p:nvSpPr>
        <p:spPr>
          <a:xfrm>
            <a:off x="1991010" y="3068914"/>
            <a:ext cx="4969199"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家人写信要他出面干预，张以诗回复：“千里修书只为墙，让他三尺又何妨， 长城万里今犹在，不见当年秦始皇。”家人阅后，主动让出三尺地界，以示不再相争。邻居感动，亦让出三尺，于是形成一条象征睦邻友好的“六尺巷道”，传为佳话。</a:t>
            </a:r>
          </a:p>
        </p:txBody>
      </p:sp>
      <p:pic>
        <p:nvPicPr>
          <p:cNvPr descr="E:\仝德志文件，勿删！\03-参考文档\！PPT图片及版面资源\06-PPT精选插图\12-标签\绿色燕尾02.png" id="18" name="Picture 3"/>
          <p:cNvPicPr>
            <a:picLocks noChangeArrowheads="1" noChangeAspect="1"/>
          </p:cNvPicPr>
          <p:nvPr/>
        </p:nvPicPr>
        <p:blipFill>
          <a:blip r:embed="rId4">
            <a:extLst>
              <a:ext uri="{28A0092B-C50C-407E-A947-70E740481C1C}">
                <a14:useLocalDpi/>
              </a:ext>
            </a:extLst>
          </a:blip>
          <a:stretch>
            <a:fillRect/>
          </a:stretch>
        </p:blipFill>
        <p:spPr bwMode="auto">
          <a:xfrm>
            <a:off x="1435662" y="4917201"/>
            <a:ext cx="2319639" cy="589040"/>
          </a:xfrm>
          <a:prstGeom prst="rect">
            <a:avLst/>
          </a:prstGeom>
          <a:noFill/>
          <a:extLst>
            <a:ext uri="{909E8E84-426E-40DD-AFC4-6F175D3DCCD1}">
              <a14:hiddenFill>
                <a:solidFill>
                  <a:srgbClr val="FFFFFF"/>
                </a:solidFill>
              </a14:hiddenFill>
            </a:ext>
          </a:extLst>
        </p:spPr>
      </p:pic>
      <p:sp>
        <p:nvSpPr>
          <p:cNvPr id="19" name="TextBox 18"/>
          <p:cNvSpPr txBox="1"/>
          <p:nvPr/>
        </p:nvSpPr>
        <p:spPr>
          <a:xfrm>
            <a:off x="1720359" y="4968665"/>
            <a:ext cx="1783080"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听故事，学道理</a:t>
            </a:r>
          </a:p>
        </p:txBody>
      </p:sp>
    </p:spTree>
    <p:extLst>
      <p:ext uri="{BB962C8B-B14F-4D97-AF65-F5344CB8AC3E}">
        <p14:creationId val="198367419"/>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宽容谦让是人际交往的粘合剂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406732" y="2435098"/>
            <a:ext cx="7924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骄横致四面楚歌；谦让化干戈为玉帛</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64" name="Line 36"/>
          <p:cNvSpPr>
            <a:spLocks noChangeShapeType="1"/>
          </p:cNvSpPr>
          <p:nvPr/>
        </p:nvSpPr>
        <p:spPr bwMode="auto">
          <a:xfrm flipH="1">
            <a:off x="10454504" y="1171306"/>
            <a:ext cx="0" cy="457260"/>
          </a:xfrm>
          <a:prstGeom prst="line">
            <a:avLst/>
          </a:prstGeom>
          <a:noFill/>
          <a:ln w="38100">
            <a:no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endParaRPr>
          </a:p>
        </p:txBody>
      </p:sp>
      <p:sp>
        <p:nvSpPr>
          <p:cNvPr id="20" name="TextBox 19"/>
          <p:cNvSpPr txBox="1"/>
          <p:nvPr/>
        </p:nvSpPr>
        <p:spPr>
          <a:xfrm>
            <a:off x="1846975" y="3460135"/>
            <a:ext cx="4969199"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谦让，就是谦虚礼让，在处理人际关系上，谦让也是化解矛盾的良方。比如过马路时，行人或车辆之间相互谦让一下，排队购物、买票时，大家相互谦让一下，这样就会避免许多无谓的矛盾。正所谓是：逼一寸眼盲路窄；退一步海阔天空。骄横能致四面皆是楚歌；谦让却能化干戈为玉帛。</a:t>
            </a:r>
          </a:p>
        </p:txBody>
      </p:sp>
      <p:pic>
        <p:nvPicPr>
          <p:cNvPr descr="C:\Documents and Settings\tdz\桌面\临危不乱.jpg" id="2051" name="Picture 3"/>
          <p:cNvPicPr>
            <a:picLocks noChangeArrowheads="1" noChangeAspect="1"/>
          </p:cNvPicPr>
          <p:nvPr/>
        </p:nvPicPr>
        <p:blipFill>
          <a:blip r:embed="rId3">
            <a:extLst>
              <a:ext uri="{28A0092B-C50C-407E-A947-70E740481C1C}">
                <a14:useLocalDpi/>
              </a:ext>
            </a:extLst>
          </a:blip>
          <a:stretch>
            <a:fillRect/>
          </a:stretch>
        </p:blipFill>
        <p:spPr bwMode="auto">
          <a:xfrm>
            <a:off x="7111339" y="1484531"/>
            <a:ext cx="5080662" cy="4064529"/>
          </a:xfrm>
          <a:prstGeom prst="rect">
            <a:avLst/>
          </a:prstGeom>
          <a:ln>
            <a:solidFill>
              <a:schemeClr val="bg1"/>
            </a:solidFill>
          </a:ln>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15131792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02.png" id="3077" name="Picture 5"/>
          <p:cNvPicPr>
            <a:picLocks noChangeArrowheads="1" noChangeAspect="1"/>
          </p:cNvPicPr>
          <p:nvPr/>
        </p:nvPicPr>
        <p:blipFill>
          <a:blip r:embed="rId2">
            <a:extLst>
              <a:ext uri="{28A0092B-C50C-407E-A947-70E740481C1C}">
                <a14:useLocalDpi/>
              </a:ext>
            </a:extLst>
          </a:blip>
          <a:stretch>
            <a:fillRect/>
          </a:stretch>
        </p:blipFill>
        <p:spPr bwMode="auto">
          <a:xfrm>
            <a:off x="6816174" y="2050413"/>
            <a:ext cx="5375827" cy="2796411"/>
          </a:xfrm>
          <a:prstGeom prst="rect">
            <a:avLst/>
          </a:prstGeom>
          <a:noFill/>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互利互惠是人际交往的润滑剂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4</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①</a:t>
              </a:r>
            </a:p>
          </p:txBody>
        </p:sp>
      </p:grpSp>
      <p:sp>
        <p:nvSpPr>
          <p:cNvPr id="9" name="TextBox 8"/>
          <p:cNvSpPr txBox="1"/>
          <p:nvPr/>
        </p:nvSpPr>
        <p:spPr>
          <a:xfrm>
            <a:off x="714512" y="2435098"/>
            <a:ext cx="487680" cy="3450766"/>
          </a:xfrm>
          <a:prstGeom prst="rect">
            <a:avLst/>
          </a:prstGeom>
          <a:noFill/>
        </p:spPr>
        <p:txBody>
          <a:bodyPr rtlCol="0" vert="eaVert" wrap="square">
            <a:spAutoFit/>
          </a:bodyPr>
          <a:lstStyle/>
          <a:p>
            <a:r>
              <a:rPr altLang="en-US" kern="0" lang="zh-CN" spc="200" sz="2000">
                <a:solidFill>
                  <a:srgbClr val="7BC143"/>
                </a:solidFill>
                <a:latin charset="-122" pitchFamily="34" typeface="微软雅黑"/>
                <a:ea charset="-122" pitchFamily="34" typeface="微软雅黑"/>
              </a:rPr>
              <a:t>人际交往的本质是社会交换</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18992" y="1771152"/>
            <a:ext cx="4753147"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人际交往的本质是社会交换，你来我往，一来一往之间就形成了人际关系。这里的交换不能简单地理解为等价交换或物质、经济上的相互给予，而首先应该理解为人际交往中的相互支持、相互帮助、相互爱护的根本原则。</a:t>
            </a:r>
          </a:p>
        </p:txBody>
      </p:sp>
      <p:sp>
        <p:nvSpPr>
          <p:cNvPr id="16" name="TextBox 15"/>
          <p:cNvSpPr txBox="1"/>
          <p:nvPr/>
        </p:nvSpPr>
        <p:spPr>
          <a:xfrm>
            <a:off x="1918992" y="3573035"/>
            <a:ext cx="4753147"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这里既有物质上的相互扶持，更有心理及情感上的相互慰藉和满足。人们经常说的“黄金有价情无价”、“千里送鹅毛，礼轻情义重”、“烽火连三月，家书抵万金”等等，都是说良好人际关系的维系，重在情而不在物。</a:t>
            </a:r>
          </a:p>
        </p:txBody>
      </p:sp>
      <p:sp>
        <p:nvSpPr>
          <p:cNvPr id="21" name="矩形 20"/>
          <p:cNvSpPr/>
          <p:nvPr/>
        </p:nvSpPr>
        <p:spPr>
          <a:xfrm>
            <a:off x="1846974" y="1512174"/>
            <a:ext cx="4969200" cy="4005330"/>
          </a:xfrm>
          <a:prstGeom prst="rect">
            <a:avLst/>
          </a:prstGeom>
          <a:ln>
            <a:solidFill>
              <a:srgbClr val="7BC143"/>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solidFill>
                <a:srgbClr val="7BC143"/>
              </a:solidFill>
            </a:endParaRPr>
          </a:p>
        </p:txBody>
      </p:sp>
    </p:spTree>
    <p:extLst>
      <p:ext uri="{BB962C8B-B14F-4D97-AF65-F5344CB8AC3E}">
        <p14:creationId val="2285155705"/>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1000" id="31"/>
                                        <p:tgtEl>
                                          <p:spTgt spid="15"/>
                                        </p:tgtEl>
                                      </p:cBhvr>
                                    </p:animEffect>
                                    <p:anim calcmode="lin" valueType="num">
                                      <p:cBhvr>
                                        <p:cTn dur="1000" fill="hold" id="32"/>
                                        <p:tgtEl>
                                          <p:spTgt spid="15"/>
                                        </p:tgtEl>
                                        <p:attrNameLst>
                                          <p:attrName>ppt_x</p:attrName>
                                        </p:attrNameLst>
                                      </p:cBhvr>
                                      <p:tavLst>
                                        <p:tav tm="0">
                                          <p:val>
                                            <p:strVal val="#ppt_x"/>
                                          </p:val>
                                        </p:tav>
                                        <p:tav tm="100000">
                                          <p:val>
                                            <p:strVal val="#ppt_x"/>
                                          </p:val>
                                        </p:tav>
                                      </p:tavLst>
                                    </p:anim>
                                    <p:anim calcmode="lin" valueType="num">
                                      <p:cBhvr>
                                        <p:cTn dur="1000" fill="hold" id="33"/>
                                        <p:tgtEl>
                                          <p:spTgt spid="15"/>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1000" id="36"/>
                                        <p:tgtEl>
                                          <p:spTgt spid="16"/>
                                        </p:tgtEl>
                                      </p:cBhvr>
                                    </p:animEffect>
                                    <p:anim calcmode="lin" valueType="num">
                                      <p:cBhvr>
                                        <p:cTn dur="1000" fill="hold" id="37"/>
                                        <p:tgtEl>
                                          <p:spTgt spid="16"/>
                                        </p:tgtEl>
                                        <p:attrNameLst>
                                          <p:attrName>ppt_x</p:attrName>
                                        </p:attrNameLst>
                                      </p:cBhvr>
                                      <p:tavLst>
                                        <p:tav tm="0">
                                          <p:val>
                                            <p:strVal val="#ppt_x"/>
                                          </p:val>
                                        </p:tav>
                                        <p:tav tm="100000">
                                          <p:val>
                                            <p:strVal val="#ppt_x"/>
                                          </p:val>
                                        </p:tav>
                                      </p:tavLst>
                                    </p:anim>
                                    <p:anim calcmode="lin" valueType="num">
                                      <p:cBhvr>
                                        <p:cTn dur="1000" fill="hold" id="3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6"/>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互利互惠是人际交往的润滑剂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4</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②</a:t>
              </a:r>
            </a:p>
          </p:txBody>
        </p:sp>
      </p:grpSp>
      <p:sp>
        <p:nvSpPr>
          <p:cNvPr id="9" name="TextBox 8"/>
          <p:cNvSpPr txBox="1"/>
          <p:nvPr/>
        </p:nvSpPr>
        <p:spPr>
          <a:xfrm>
            <a:off x="714516" y="2435098"/>
            <a:ext cx="487680" cy="3450766"/>
          </a:xfrm>
          <a:prstGeom prst="rect">
            <a:avLst/>
          </a:prstGeom>
          <a:noFill/>
        </p:spPr>
        <p:txBody>
          <a:bodyPr rtlCol="0" vert="eaVert" wrap="square">
            <a:spAutoFit/>
          </a:bodyPr>
          <a:lstStyle/>
          <a:p>
            <a:r>
              <a:rPr altLang="zh-CN" lang="zh-CN" sz="2000">
                <a:solidFill>
                  <a:srgbClr val="7BC143"/>
                </a:solidFill>
              </a:rPr>
              <a:t>“将欲取之，必先予之”</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pic>
        <p:nvPicPr>
          <p:cNvPr descr="C:\Documents and Settings\tdz\桌面\24114_201001291408571QvQR.jpg" id="4098" name="Picture 2"/>
          <p:cNvPicPr>
            <a:picLocks noChangeArrowheads="1" noChangeAspect="1"/>
          </p:cNvPicPr>
          <p:nvPr/>
        </p:nvPicPr>
        <p:blipFill>
          <a:blip r:embed="rId3">
            <a:extLst>
              <a:ext uri="{28A0092B-C50C-407E-A947-70E740481C1C}">
                <a14:useLocalDpi/>
              </a:ext>
            </a:extLst>
          </a:blip>
          <a:stretch>
            <a:fillRect/>
          </a:stretch>
        </p:blipFill>
        <p:spPr bwMode="auto">
          <a:xfrm>
            <a:off x="7004137" y="2060670"/>
            <a:ext cx="5187864" cy="3526126"/>
          </a:xfrm>
          <a:prstGeom prst="rect">
            <a:avLst/>
          </a:prstGeom>
          <a:ln>
            <a:solidFill>
              <a:schemeClr val="bg1"/>
            </a:solidFill>
          </a:ln>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
        <p:nvSpPr>
          <p:cNvPr id="14" name="TextBox 13"/>
          <p:cNvSpPr txBox="1"/>
          <p:nvPr/>
        </p:nvSpPr>
        <p:spPr>
          <a:xfrm>
            <a:off x="1846975" y="3140930"/>
            <a:ext cx="4969199" cy="2361591"/>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这种社会交换要以主动为主，先付出，后收获。即“将欲取之，必先予之”。真正懂得交往之道的人，是在自己能力范围之内尽量“给予”的。如果你的付出比你得到的多，最终，你得到的必定会比你付出的多。在你诚恳地助人时，就一定会助己，这就是生活给你的美好补偿。有时候，突然对别人的一个小小的帮助或者恩惠，可能会帮了自己的大忙。</a:t>
            </a:r>
          </a:p>
        </p:txBody>
      </p:sp>
    </p:spTree>
    <p:extLst>
      <p:ext uri="{BB962C8B-B14F-4D97-AF65-F5344CB8AC3E}">
        <p14:creationId val="3769956763"/>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912_165009_1.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7004137" y="1716651"/>
            <a:ext cx="5187864" cy="3870146"/>
          </a:xfrm>
          <a:prstGeom prst="rect">
            <a:avLst/>
          </a:prstGeom>
          <a:ln>
            <a:solidFill>
              <a:schemeClr val="bg1"/>
            </a:solidFill>
          </a:ln>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互利互惠是人际交往的润滑剂</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7BC143"/>
                </a:solidFill>
                <a:effectLst>
                  <a:outerShdw algn="tl" blurRad="38100" dir="2700000" dist="38100">
                    <a:srgbClr val="000000">
                      <a:alpha val="43137"/>
                    </a:srgbClr>
                  </a:outerShdw>
                </a:effectLst>
                <a:latin charset="0" pitchFamily="82" typeface="Broadway"/>
                <a:ea charset="-120" pitchFamily="18" typeface="DFPYeaSong-B5"/>
              </a:rPr>
              <a:t>4</a:t>
            </a:r>
          </a:p>
        </p:txBody>
      </p:sp>
      <p:grpSp>
        <p:nvGrpSpPr>
          <p:cNvPr id="7" name="组合 6"/>
          <p:cNvGrpSpPr/>
          <p:nvPr/>
        </p:nvGrpSpPr>
        <p:grpSpPr>
          <a:xfrm>
            <a:off x="334610" y="1196461"/>
            <a:ext cx="1219359" cy="1219359"/>
            <a:chOff x="334566" y="1196752"/>
            <a:chExt cx="1219200" cy="1219200"/>
          </a:xfrm>
        </p:grpSpPr>
        <p:pic>
          <p:nvPicPr>
            <p:cNvPr descr="E:\仝德志文件，勿删！\03-参考文档\！PPT图片及版面资源\06-PPT精选插图\12-标签\png_icon_379.pn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334566" y="1196752"/>
              <a:ext cx="1219200" cy="1219200"/>
            </a:xfrm>
            <a:prstGeom prst="rect">
              <a:avLst/>
            </a:prstGeom>
            <a:noFill/>
            <a:extLst>
              <a:ext uri="{909E8E84-426E-40DD-AFC4-6F175D3DCCD1}">
                <a14:hiddenFill>
                  <a:solidFill>
                    <a:srgbClr val="FFFFFF"/>
                  </a:solidFill>
                </a14:hiddenFill>
              </a:ext>
            </a:extLst>
          </p:spPr>
        </p:pic>
        <p:sp>
          <p:nvSpPr>
            <p:cNvPr id="8" name="TextBox 7"/>
            <p:cNvSpPr txBox="1"/>
            <p:nvPr/>
          </p:nvSpPr>
          <p:spPr>
            <a:xfrm>
              <a:off x="512118" y="1360219"/>
              <a:ext cx="864096" cy="853481"/>
            </a:xfrm>
            <a:prstGeom prst="rect">
              <a:avLst/>
            </a:prstGeom>
            <a:noFill/>
          </p:spPr>
          <p:txBody>
            <a:bodyPr wrap="square">
              <a:spAutoFit/>
            </a:bodyPr>
            <a:lstStyle/>
            <a:p>
              <a:pPr>
                <a:defRPr/>
              </a:pPr>
              <a:r>
                <a:rPr altLang="en-US" b="1" lang="zh-CN" sz="5001">
                  <a:solidFill>
                    <a:schemeClr val="bg1"/>
                  </a:solidFill>
                  <a:latin charset="0" pitchFamily="18" typeface="Times New Roman"/>
                  <a:ea charset="-120" pitchFamily="18" typeface="DFPYeaSong-B5"/>
                  <a:cs charset="0" pitchFamily="18" typeface="Times New Roman"/>
                </a:rPr>
                <a:t>③</a:t>
              </a:r>
            </a:p>
          </p:txBody>
        </p:sp>
      </p:grpSp>
      <p:sp>
        <p:nvSpPr>
          <p:cNvPr id="9" name="TextBox 8"/>
          <p:cNvSpPr txBox="1"/>
          <p:nvPr/>
        </p:nvSpPr>
        <p:spPr>
          <a:xfrm>
            <a:off x="98974" y="2435098"/>
            <a:ext cx="792480" cy="3450766"/>
          </a:xfrm>
          <a:prstGeom prst="rect">
            <a:avLst/>
          </a:prstGeom>
          <a:noFill/>
        </p:spPr>
        <p:txBody>
          <a:bodyPr rtlCol="0" vert="eaVert" wrap="square">
            <a:spAutoFit/>
          </a:bodyPr>
          <a:lstStyle/>
          <a:p>
            <a:r>
              <a:rPr altLang="zh-CN" lang="zh-CN" sz="2000">
                <a:solidFill>
                  <a:srgbClr val="7BC143"/>
                </a:solidFill>
              </a:rPr>
              <a:t>“礼尚往来”、“来而不往非礼也”</a:t>
            </a:r>
          </a:p>
        </p:txBody>
      </p:sp>
      <p:cxnSp>
        <p:nvCxnSpPr>
          <p:cNvPr id="5" name="直接箭头连接符 4"/>
          <p:cNvCxnSpPr/>
          <p:nvPr/>
        </p:nvCxnSpPr>
        <p:spPr>
          <a:xfrm flipH="1">
            <a:off x="1270836" y="1961353"/>
            <a:ext cx="0" cy="3924511"/>
          </a:xfrm>
          <a:prstGeom prst="straightConnector1">
            <a:avLst/>
          </a:prstGeom>
          <a:ln>
            <a:solidFill>
              <a:srgbClr val="7BC143"/>
            </a:solidFill>
            <a:prstDash val="dash"/>
            <a:headEnd type="oval"/>
            <a:tailEnd len="lg" type="triangle" w="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46975" y="2276722"/>
            <a:ext cx="4969199" cy="74005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所谓“互惠互利”，即交往的双方都能从交往中获得某种需要的满足，良好的人际关系才能建立和维系。</a:t>
            </a:r>
          </a:p>
        </p:txBody>
      </p:sp>
      <p:sp>
        <p:nvSpPr>
          <p:cNvPr id="12" name="TextBox 11"/>
          <p:cNvSpPr txBox="1"/>
          <p:nvPr/>
        </p:nvSpPr>
        <p:spPr>
          <a:xfrm>
            <a:off x="1846976" y="3501017"/>
            <a:ext cx="4969198"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即注重“礼尚往来”，否则“来而不往非礼也”。在人际交往中，如果时时处处以自我为中心，只考虑对自己是否有利，只想索取，不想奉献，以占别人便宜为交往目的是根本无法搞好人际关系的。比如请客吃饭是相互的，如果每次都是别人买单，而你从不请客，那么很快就不会再有人请你吃饭。</a:t>
            </a:r>
          </a:p>
        </p:txBody>
      </p:sp>
    </p:spTree>
    <p:extLst>
      <p:ext uri="{BB962C8B-B14F-4D97-AF65-F5344CB8AC3E}">
        <p14:creationId val="3151011680"/>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100" fill="hold" id="7"/>
                                        <p:tgtEl>
                                          <p:spTgt spid="7"/>
                                        </p:tgtEl>
                                        <p:attrNameLst>
                                          <p:attrName>ppt_w</p:attrName>
                                        </p:attrNameLst>
                                      </p:cBhvr>
                                      <p:tavLst>
                                        <p:tav tm="0">
                                          <p:val>
                                            <p:fltVal val="0"/>
                                          </p:val>
                                        </p:tav>
                                        <p:tav tm="100000">
                                          <p:val>
                                            <p:strVal val="#ppt_w"/>
                                          </p:val>
                                        </p:tav>
                                      </p:tavLst>
                                    </p:anim>
                                    <p:anim calcmode="lin" valueType="num">
                                      <p:cBhvr>
                                        <p:cTn dur="100" fill="hold" id="8"/>
                                        <p:tgtEl>
                                          <p:spTgt spid="7"/>
                                        </p:tgtEl>
                                        <p:attrNameLst>
                                          <p:attrName>ppt_h</p:attrName>
                                        </p:attrNameLst>
                                      </p:cBhvr>
                                      <p:tavLst>
                                        <p:tav tm="0">
                                          <p:val>
                                            <p:fltVal val="0"/>
                                          </p:val>
                                        </p:tav>
                                        <p:tav tm="100000">
                                          <p:val>
                                            <p:strVal val="#ppt_h"/>
                                          </p:val>
                                        </p:tav>
                                      </p:tavLst>
                                    </p:anim>
                                    <p:animEffect filter="fade" transition="in">
                                      <p:cBhvr>
                                        <p:cTn dur="100" id="9"/>
                                        <p:tgtEl>
                                          <p:spTgt spid="7"/>
                                        </p:tgtEl>
                                      </p:cBhvr>
                                    </p:animEffect>
                                  </p:childTnLst>
                                </p:cTn>
                              </p:par>
                              <p:par>
                                <p:cTn fill="hold" id="10" nodeType="withEffect" presetClass="emph" presetID="6" presetSubtype="0">
                                  <p:stCondLst>
                                    <p:cond delay="100"/>
                                  </p:stCondLst>
                                  <p:childTnLst>
                                    <p:animScale>
                                      <p:cBhvr>
                                        <p:cTn dur="100" fill="hold" id="11"/>
                                        <p:tgtEl>
                                          <p:spTgt spid="7"/>
                                        </p:tgtEl>
                                      </p:cBhvr>
                                      <p:by x="110000" y="110000"/>
                                    </p:animScale>
                                  </p:childTnLst>
                                </p:cTn>
                              </p:par>
                              <p:par>
                                <p:cTn fill="hold" id="12" nodeType="withEffect" presetClass="emph" presetID="6" presetSubtype="0">
                                  <p:stCondLst>
                                    <p:cond delay="200"/>
                                  </p:stCondLst>
                                  <p:childTnLst>
                                    <p:animScale>
                                      <p:cBhvr>
                                        <p:cTn dur="200" fill="hold" id="13"/>
                                        <p:tgtEl>
                                          <p:spTgt spid="7"/>
                                        </p:tgtEl>
                                      </p:cBhvr>
                                      <p:by x="90000" y="90000"/>
                                    </p:animScale>
                                  </p:childTnLst>
                                </p:cTn>
                              </p:par>
                              <p:par>
                                <p:cTn fill="hold" id="14" nodeType="withEffect" presetClass="emph" presetID="6" presetSubtype="0">
                                  <p:stCondLst>
                                    <p:cond delay="400"/>
                                  </p:stCondLst>
                                  <p:childTnLst>
                                    <p:animScale>
                                      <p:cBhvr>
                                        <p:cTn dur="100" fill="hold" id="15"/>
                                        <p:tgtEl>
                                          <p:spTgt spid="7"/>
                                        </p:tgtEl>
                                      </p:cBhvr>
                                      <p:by x="105000" y="105000"/>
                                    </p:animScale>
                                  </p:childTnLst>
                                </p:cTn>
                              </p:par>
                              <p:par>
                                <p:cTn fill="hold" id="16" nodeType="withEffect" presetClass="emph" presetID="6" presetSubtype="0">
                                  <p:stCondLst>
                                    <p:cond delay="500"/>
                                  </p:stCondLst>
                                  <p:childTnLst>
                                    <p:animScale>
                                      <p:cBhvr>
                                        <p:cTn dur="200" fill="hold" id="17"/>
                                        <p:tgtEl>
                                          <p:spTgt spid="7"/>
                                        </p:tgtEl>
                                      </p:cBhvr>
                                      <p:by x="95000" y="95000"/>
                                    </p:animScale>
                                  </p:childTnLst>
                                </p:cTn>
                              </p:par>
                            </p:childTnLst>
                          </p:cTn>
                        </p:par>
                        <p:par>
                          <p:cTn fill="hold" id="18" nodeType="afterGroup">
                            <p:stCondLst>
                              <p:cond delay="700"/>
                            </p:stCondLst>
                            <p:childTnLst>
                              <p:par>
                                <p:cTn fill="hold" id="19" nodeType="afterEffect" presetClass="entr" presetID="22" presetSubtype="1">
                                  <p:stCondLst>
                                    <p:cond delay="0"/>
                                  </p:stCondLst>
                                  <p:childTnLst>
                                    <p:set>
                                      <p:cBhvr>
                                        <p:cTn dur="1" fill="hold" id="20">
                                          <p:stCondLst>
                                            <p:cond delay="0"/>
                                          </p:stCondLst>
                                        </p:cTn>
                                        <p:tgtEl>
                                          <p:spTgt spid="5"/>
                                        </p:tgtEl>
                                        <p:attrNameLst>
                                          <p:attrName>style.visibility</p:attrName>
                                        </p:attrNameLst>
                                      </p:cBhvr>
                                      <p:to>
                                        <p:strVal val="visible"/>
                                      </p:to>
                                    </p:set>
                                    <p:animEffect filter="wipe(up)" transition="in">
                                      <p:cBhvr>
                                        <p:cTn dur="500" id="21"/>
                                        <p:tgtEl>
                                          <p:spTgt spid="5"/>
                                        </p:tgtEl>
                                      </p:cBhvr>
                                    </p:animEffect>
                                  </p:childTnLst>
                                </p:cTn>
                              </p:par>
                            </p:childTnLst>
                          </p:cTn>
                        </p:par>
                        <p:par>
                          <p:cTn fill="hold" id="22" nodeType="afterGroup">
                            <p:stCondLst>
                              <p:cond delay="12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9"/>
                                        </p:tgtEl>
                                        <p:attrNameLst>
                                          <p:attrName>style.visibility</p:attrName>
                                        </p:attrNameLst>
                                      </p:cBhvr>
                                      <p:to>
                                        <p:strVal val="visible"/>
                                      </p:to>
                                    </p:set>
                                    <p:anim calcmode="discrete" valueType="clr">
                                      <p:cBhvr override="childStyle">
                                        <p:cTn dur="170" id="25"/>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9"/>
                                        </p:tgtEl>
                                        <p:attrNameLst>
                                          <p:attrName>fillcolor</p:attrName>
                                        </p:attrNameLst>
                                      </p:cBhvr>
                                      <p:tavLst>
                                        <p:tav tm="0">
                                          <p:val>
                                            <p:clrVal>
                                              <a:schemeClr val="accent2"/>
                                            </p:clrVal>
                                          </p:val>
                                        </p:tav>
                                        <p:tav tm="50000">
                                          <p:val>
                                            <p:clrVal>
                                              <a:schemeClr val="hlink"/>
                                            </p:clrVal>
                                          </p:val>
                                        </p:tav>
                                      </p:tavLst>
                                    </p:anim>
                                    <p:set>
                                      <p:cBhvr>
                                        <p:cTn dur="170" id="27"/>
                                        <p:tgtEl>
                                          <p:spTgt spid="9"/>
                                        </p:tgtEl>
                                        <p:attrNameLst>
                                          <p:attrName>fill.type</p:attrName>
                                        </p:attrNameLst>
                                      </p:cBhvr>
                                      <p:to>
                                        <p:strVal val="solid"/>
                                      </p:to>
                                    </p:set>
                                  </p:childTnLst>
                                </p:cTn>
                              </p:par>
                            </p:childTnLst>
                          </p:cTn>
                        </p:par>
                        <p:par>
                          <p:cTn fill="hold" id="28" nodeType="afterGroup">
                            <p:stCondLst>
                              <p:cond delay="1370"/>
                            </p:stCondLst>
                            <p:childTnLst>
                              <p:par>
                                <p:cTn fill="hold" grpId="0" id="29" nodeType="afterEffect" presetClass="entr" presetID="42"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anim calcmode="lin" valueType="num">
                                      <p:cBhvr>
                                        <p:cTn dur="1000" fill="hold" id="32"/>
                                        <p:tgtEl>
                                          <p:spTgt spid="11"/>
                                        </p:tgtEl>
                                        <p:attrNameLst>
                                          <p:attrName>ppt_x</p:attrName>
                                        </p:attrNameLst>
                                      </p:cBhvr>
                                      <p:tavLst>
                                        <p:tav tm="0">
                                          <p:val>
                                            <p:strVal val="#ppt_x"/>
                                          </p:val>
                                        </p:tav>
                                        <p:tav tm="100000">
                                          <p:val>
                                            <p:strVal val="#ppt_x"/>
                                          </p:val>
                                        </p:tav>
                                      </p:tavLst>
                                    </p:anim>
                                    <p:anim calcmode="lin" valueType="num">
                                      <p:cBhvr>
                                        <p:cTn dur="1000" fill="hold" id="33"/>
                                        <p:tgtEl>
                                          <p:spTgt spid="11"/>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22679" y="1522945"/>
            <a:ext cx="11018355" cy="4110956"/>
            <a:chOff x="622598" y="1523193"/>
            <a:chExt cx="11016920" cy="4110421"/>
          </a:xfrm>
        </p:grpSpPr>
        <p:pic>
          <p:nvPicPr>
            <p:cNvPr descr="C:\Documents and Settings\tdz\桌面\2531170_130620586000_2.jpg" id="2" name="Picture 7"/>
            <p:cNvPicPr>
              <a:picLocks noChangeArrowheads="1" noChangeAspect="1"/>
            </p:cNvPicPr>
            <p:nvPr/>
          </p:nvPicPr>
          <p:blipFill>
            <a:blip r:embed="rId2">
              <a:extLst>
                <a:ext uri="{28A0092B-C50C-407E-A947-70E740481C1C}">
                  <a14:useLocalDpi/>
                </a:ext>
              </a:extLst>
            </a:blip>
            <a:stretch>
              <a:fillRect/>
            </a:stretch>
          </p:blipFill>
          <p:spPr bwMode="auto">
            <a:xfrm>
              <a:off x="6143212"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5985054_163133283126_2.jpg" id="3" name="Picture 8"/>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3382905"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1119718312_2.jpg" id="4" name="Picture 9"/>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2259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225172345387_2.jpg" id="5" name="Picture 10"/>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890351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sp>
          <p:nvSpPr>
            <p:cNvPr id="6" name="矩形 5"/>
            <p:cNvSpPr/>
            <p:nvPr/>
          </p:nvSpPr>
          <p:spPr>
            <a:xfrm>
              <a:off x="3382905"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7" name="矩形 6"/>
            <p:cNvSpPr/>
            <p:nvPr/>
          </p:nvSpPr>
          <p:spPr>
            <a:xfrm>
              <a:off x="62259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8" name="矩形 7"/>
            <p:cNvSpPr/>
            <p:nvPr/>
          </p:nvSpPr>
          <p:spPr>
            <a:xfrm>
              <a:off x="6143212" y="5045303"/>
              <a:ext cx="2736000" cy="432000"/>
            </a:xfrm>
            <a:prstGeom prst="rect">
              <a:avLst/>
            </a:prstGeom>
            <a:solidFill>
              <a:srgbClr val="F05425"/>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9" name="矩形 8"/>
            <p:cNvSpPr/>
            <p:nvPr/>
          </p:nvSpPr>
          <p:spPr>
            <a:xfrm>
              <a:off x="890351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若干心理效应</a:t>
              </a:r>
            </a:p>
          </p:txBody>
        </p:sp>
      </p:grpSp>
      <p:grpSp>
        <p:nvGrpSpPr>
          <p:cNvPr id="15" name="组合 14"/>
          <p:cNvGrpSpPr/>
          <p:nvPr/>
        </p:nvGrpSpPr>
        <p:grpSpPr>
          <a:xfrm>
            <a:off x="1774957" y="557461"/>
            <a:ext cx="7777669" cy="432056"/>
            <a:chOff x="1774726" y="557835"/>
            <a:chExt cx="7776656" cy="432000"/>
          </a:xfrm>
        </p:grpSpPr>
        <p:sp>
          <p:nvSpPr>
            <p:cNvPr id="10" name="矩形 9"/>
            <p:cNvSpPr/>
            <p:nvPr/>
          </p:nvSpPr>
          <p:spPr>
            <a:xfrm>
              <a:off x="1774726"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11" name="矩形 10"/>
            <p:cNvSpPr/>
            <p:nvPr/>
          </p:nvSpPr>
          <p:spPr>
            <a:xfrm>
              <a:off x="3742945"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12" name="矩形 11"/>
            <p:cNvSpPr/>
            <p:nvPr/>
          </p:nvSpPr>
          <p:spPr>
            <a:xfrm>
              <a:off x="5711164" y="557835"/>
              <a:ext cx="1872000" cy="432000"/>
            </a:xfrm>
            <a:prstGeom prst="rect">
              <a:avLst/>
            </a:prstGeom>
            <a:solidFill>
              <a:srgbClr val="F05425"/>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13" name="矩形 12"/>
            <p:cNvSpPr/>
            <p:nvPr/>
          </p:nvSpPr>
          <p:spPr>
            <a:xfrm>
              <a:off x="7679382"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lvl="0"/>
              <a:r>
                <a:rPr altLang="en-US" lang="zh-CN">
                  <a:solidFill>
                    <a:schemeClr val="bg1"/>
                  </a:solidFill>
                  <a:latin charset="-122" pitchFamily="34" typeface="微软雅黑"/>
                  <a:ea charset="-122" pitchFamily="34" typeface="微软雅黑"/>
                </a:rPr>
                <a:t>若干心理效应</a:t>
              </a:r>
            </a:p>
          </p:txBody>
        </p:sp>
      </p:grpSp>
    </p:spTree>
    <p:extLst>
      <p:ext uri="{BB962C8B-B14F-4D97-AF65-F5344CB8AC3E}">
        <p14:creationId val="3696441388"/>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3.97631E-06 -4.81481E-06 L 0.00065 -0.35694" pathEditMode="relative" ptsTypes="AA" rAng="0">
                                      <p:cBhvr>
                                        <p:cTn dur="500" fill="hold" id="6"/>
                                        <p:tgtEl>
                                          <p:spTgt spid="14"/>
                                        </p:tgtEl>
                                        <p:attrNameLst>
                                          <p:attrName>ppt_x</p:attrName>
                                          <p:attrName>ppt_y</p:attrName>
                                        </p:attrNameLst>
                                      </p:cBhvr>
                                      <p:rCtr x="26" y="-17847"/>
                                    </p:animMotion>
                                  </p:childTnLst>
                                </p:cTn>
                              </p:par>
                              <p:par>
                                <p:cTn fill="hold" id="7" nodeType="withEffect" presetClass="exit" presetID="53" presetSubtype="0">
                                  <p:stCondLst>
                                    <p:cond delay="0"/>
                                  </p:stCondLst>
                                  <p:childTnLst>
                                    <p:anim calcmode="lin" valueType="num">
                                      <p:cBhvr>
                                        <p:cTn dur="500" id="8"/>
                                        <p:tgtEl>
                                          <p:spTgt spid="14"/>
                                        </p:tgtEl>
                                        <p:attrNameLst>
                                          <p:attrName>ppt_w</p:attrName>
                                        </p:attrNameLst>
                                      </p:cBhvr>
                                      <p:tavLst>
                                        <p:tav tm="0">
                                          <p:val>
                                            <p:strVal val="ppt_w"/>
                                          </p:val>
                                        </p:tav>
                                        <p:tav tm="100000">
                                          <p:val>
                                            <p:fltVal val="0"/>
                                          </p:val>
                                        </p:tav>
                                      </p:tavLst>
                                    </p:anim>
                                    <p:anim calcmode="lin" valueType="num">
                                      <p:cBhvr>
                                        <p:cTn dur="500" id="9"/>
                                        <p:tgtEl>
                                          <p:spTgt spid="14"/>
                                        </p:tgtEl>
                                        <p:attrNameLst>
                                          <p:attrName>ppt_h</p:attrName>
                                        </p:attrNameLst>
                                      </p:cBhvr>
                                      <p:tavLst>
                                        <p:tav tm="0">
                                          <p:val>
                                            <p:strVal val="ppt_h"/>
                                          </p:val>
                                        </p:tav>
                                        <p:tav tm="100000">
                                          <p:val>
                                            <p:fltVal val="0"/>
                                          </p:val>
                                        </p:tav>
                                      </p:tavLst>
                                    </p:anim>
                                    <p:animEffect filter="fade" transition="out">
                                      <p:cBhvr>
                                        <p:cTn dur="500" id="10"/>
                                        <p:tgtEl>
                                          <p:spTgt spid="14"/>
                                        </p:tgtEl>
                                      </p:cBhvr>
                                    </p:animEffect>
                                    <p:set>
                                      <p:cBhvr>
                                        <p:cTn dur="1" fill="hold" id="11">
                                          <p:stCondLst>
                                            <p:cond delay="499"/>
                                          </p:stCondLst>
                                        </p:cTn>
                                        <p:tgtEl>
                                          <p:spTgt spid="14"/>
                                        </p:tgtEl>
                                        <p:attrNameLst>
                                          <p:attrName>style.visibility</p:attrName>
                                        </p:attrNameLst>
                                      </p:cBhvr>
                                      <p:to>
                                        <p:strVal val="hidden"/>
                                      </p:to>
                                    </p:set>
                                  </p:childTnLst>
                                </p:cTn>
                              </p:par>
                              <p:par>
                                <p:cTn fill="hold" id="12" nodeType="withEffect" presetClass="entr" presetID="53" presetSubtype="0">
                                  <p:stCondLst>
                                    <p:cond delay="30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人际关系的重要性</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36B2E6"/>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29" name="矩形 28"/>
          <p:cNvSpPr>
            <a:spLocks noChangeAspect="1"/>
          </p:cNvSpPr>
          <p:nvPr/>
        </p:nvSpPr>
        <p:spPr>
          <a:xfrm>
            <a:off x="406628" y="1623182"/>
            <a:ext cx="6492602" cy="3603141"/>
          </a:xfrm>
          <a:prstGeom prst="rect">
            <a:avLst/>
          </a:prstGeom>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0" name="TextBox 29"/>
          <p:cNvSpPr txBox="1"/>
          <p:nvPr/>
        </p:nvSpPr>
        <p:spPr>
          <a:xfrm>
            <a:off x="1340076" y="1739257"/>
            <a:ext cx="5487136"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伦敦有位年轻的小伙子，是一家大学里的学生，租住在一家公寓。他租住后不久，来了一位年轻的姑娘，就租住在他隔壁。那姑娘长得天姿国色、闭月羞花，深深地打动了小伙子的心。他每次上楼下楼都能遇见她，在不知不觉中，他爱上了那姑娘。</a:t>
            </a:r>
          </a:p>
        </p:txBody>
      </p:sp>
      <p:pic>
        <p:nvPicPr>
          <p:cNvPr descr="E:\仝德志文件，勿删！\03-参考文档\！PPT图片及版面资源\06-PPT精选插图\12-标签\蓝色燕尾01.png" id="31" name="Picture 2"/>
          <p:cNvPicPr>
            <a:picLocks noChangeArrowheads="1" noChangeAspect="1"/>
          </p:cNvPicPr>
          <p:nvPr/>
        </p:nvPicPr>
        <p:blipFill>
          <a:blip r:embed="rId2">
            <a:extLst>
              <a:ext uri="{28A0092B-C50C-407E-A947-70E740481C1C}">
                <a14:useLocalDpi/>
              </a:ext>
            </a:extLst>
          </a:blip>
          <a:stretch>
            <a:fillRect/>
          </a:stretch>
        </p:blipFill>
        <p:spPr bwMode="auto">
          <a:xfrm rot="16200000">
            <a:off x="-213117" y="2259246"/>
            <a:ext cx="2140049" cy="674791"/>
          </a:xfrm>
          <a:prstGeom prst="rect">
            <a:avLst/>
          </a:prstGeom>
          <a:noFill/>
          <a:extLst>
            <a:ext uri="{909E8E84-426E-40DD-AFC4-6F175D3DCCD1}">
              <a14:hiddenFill>
                <a:solidFill>
                  <a:srgbClr val="FFFFFF"/>
                </a:solidFill>
              </a14:hiddenFill>
            </a:ext>
          </a:extLst>
        </p:spPr>
      </p:pic>
      <p:sp>
        <p:nvSpPr>
          <p:cNvPr id="32" name="TextBox 31"/>
          <p:cNvSpPr txBox="1"/>
          <p:nvPr/>
        </p:nvSpPr>
        <p:spPr>
          <a:xfrm>
            <a:off x="622739" y="1646328"/>
            <a:ext cx="457200" cy="1588721"/>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听故事，学道理</a:t>
            </a:r>
          </a:p>
        </p:txBody>
      </p:sp>
      <p:sp>
        <p:nvSpPr>
          <p:cNvPr id="33" name="TextBox 32"/>
          <p:cNvSpPr txBox="1"/>
          <p:nvPr/>
        </p:nvSpPr>
        <p:spPr>
          <a:xfrm>
            <a:off x="1353891" y="3683038"/>
            <a:ext cx="547332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可他一直找不到借口与她相识，因而他觉得很痛苦，郁郁寡欢。圣诞节到了，小伙子一个人呆在房间里，举目无亲，寂寞难挨。忽然，他听见隔壁房间传来了床架的咯吱咯吱声和姑娘的阵阵喘息声，连续很长时间。</a:t>
            </a:r>
          </a:p>
        </p:txBody>
      </p:sp>
      <p:pic>
        <p:nvPicPr>
          <p:cNvPr descr="C:\Documents and Settings\tdz\桌面\t02148ebdbb35b23d0a.jp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7032226" y="1623182"/>
            <a:ext cx="2404167" cy="3606251"/>
          </a:xfrm>
          <a:prstGeom prst="rect">
            <a:avLst/>
          </a:prstGeom>
          <a:noFill/>
          <a:ln>
            <a:solidFill>
              <a:srgbClr val="36B2E6"/>
            </a:solidFill>
          </a:ln>
          <a:extLst>
            <a:ext uri="{909E8E84-426E-40DD-AFC4-6F175D3DCCD1}">
              <a14:hiddenFill>
                <a:solidFill>
                  <a:srgbClr val="FFFFFF"/>
                </a:solidFill>
              </a14:hiddenFill>
            </a:ext>
          </a:extLst>
        </p:spPr>
      </p:pic>
      <p:pic>
        <p:nvPicPr>
          <p:cNvPr descr="C:\Documents and Settings\tdz\桌面\t0274f4b9629eb3a093.jpg" id="1029" name="Picture 5"/>
          <p:cNvPicPr>
            <a:picLocks noChangeArrowheads="1" noChangeAspect="1"/>
          </p:cNvPicPr>
          <p:nvPr/>
        </p:nvPicPr>
        <p:blipFill>
          <a:blip r:embed="rId4">
            <a:extLst>
              <a:ext uri="{28A0092B-C50C-407E-A947-70E740481C1C}">
                <a14:useLocalDpi/>
              </a:ext>
            </a:extLst>
          </a:blip>
          <a:stretch>
            <a:fillRect/>
          </a:stretch>
        </p:blipFill>
        <p:spPr bwMode="auto">
          <a:xfrm>
            <a:off x="9419211" y="1623182"/>
            <a:ext cx="2405113" cy="3607671"/>
          </a:xfrm>
          <a:prstGeom prst="rect">
            <a:avLst/>
          </a:prstGeom>
          <a:noFill/>
          <a:ln>
            <a:solidFill>
              <a:srgbClr val="36B2E6"/>
            </a:solidFill>
          </a:ln>
          <a:extLst>
            <a:ext uri="{909E8E84-426E-40DD-AFC4-6F175D3DCCD1}">
              <a14:hiddenFill>
                <a:solidFill>
                  <a:srgbClr val="FFFFFF"/>
                </a:solidFill>
              </a14:hiddenFill>
            </a:ext>
          </a:extLst>
        </p:spPr>
      </p:pic>
    </p:spTree>
    <p:extLst>
      <p:ext uri="{BB962C8B-B14F-4D97-AF65-F5344CB8AC3E}">
        <p14:creationId val="3556157613"/>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3"/>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寻找共同点，迅速拉近关系</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1</a:t>
            </a:r>
          </a:p>
        </p:txBody>
      </p:sp>
      <p:pic>
        <p:nvPicPr>
          <p:cNvPr descr="C:\Documents and Settings\tdz\桌面\bicycle003.jpg" id="6149" name="Picture 5"/>
          <p:cNvPicPr>
            <a:picLocks noChangeArrowheads="1" noChangeAspect="1"/>
          </p:cNvPicPr>
          <p:nvPr/>
        </p:nvPicPr>
        <p:blipFill>
          <a:blip r:embed="rId2">
            <a:extLst>
              <a:ext uri="{28A0092B-C50C-407E-A947-70E740481C1C}">
                <a14:useLocalDpi/>
              </a:ext>
            </a:extLst>
          </a:blip>
          <a:stretch>
            <a:fillRect/>
          </a:stretch>
        </p:blipFill>
        <p:spPr bwMode="auto">
          <a:xfrm>
            <a:off x="0" y="1556548"/>
            <a:ext cx="7620992" cy="3962916"/>
          </a:xfrm>
          <a:prstGeom prst="rect">
            <a:avLst/>
          </a:prstGeom>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4" name="TextBox 13"/>
          <p:cNvSpPr txBox="1"/>
          <p:nvPr/>
        </p:nvSpPr>
        <p:spPr>
          <a:xfrm>
            <a:off x="7824419" y="1882604"/>
            <a:ext cx="4177007"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讲述相似或相同的经历，让对方有志同道合的感觉。要想得到对方的信任，让自己的话更有说服力，只要想办法让对方把自己视为“自己人”就行。</a:t>
            </a:r>
          </a:p>
        </p:txBody>
      </p:sp>
      <p:sp>
        <p:nvSpPr>
          <p:cNvPr id="15" name="TextBox 14"/>
          <p:cNvSpPr txBox="1"/>
          <p:nvPr/>
        </p:nvSpPr>
        <p:spPr>
          <a:xfrm>
            <a:off x="7824419" y="3501017"/>
            <a:ext cx="4177006"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自己人”的含义就是说，这样的经历我也有过，你的错误我也犯过，你这样的想法我也有过等等。一个人，一旦认为对方是“自己人”，则另眼相待，人们喜欢那些和他们相似的人，那些经历、价值观、态度等与自己相似的人，越相似，就越喜欢。</a:t>
            </a:r>
          </a:p>
        </p:txBody>
      </p:sp>
      <p:cxnSp>
        <p:nvCxnSpPr>
          <p:cNvPr id="16" name="直接连接符 15"/>
          <p:cNvCxnSpPr/>
          <p:nvPr/>
        </p:nvCxnSpPr>
        <p:spPr>
          <a:xfrm flipH="1">
            <a:off x="12001425" y="1700583"/>
            <a:ext cx="0" cy="360087"/>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824417" y="1583760"/>
            <a:ext cx="4177008" cy="0"/>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8592653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6"/>
                                        </p:tgtEl>
                                        <p:attrNameLst>
                                          <p:attrName>style.visibility</p:attrName>
                                        </p:attrNameLst>
                                      </p:cBhvr>
                                      <p:to>
                                        <p:strVal val="visible"/>
                                      </p:to>
                                    </p:set>
                                    <p:animEffect filter="wipe(up)"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1000" id="15"/>
                                        <p:tgtEl>
                                          <p:spTgt spid="14"/>
                                        </p:tgtEl>
                                      </p:cBhvr>
                                    </p:animEffect>
                                    <p:anim calcmode="lin" valueType="num">
                                      <p:cBhvr>
                                        <p:cTn dur="1000" fill="hold" id="16"/>
                                        <p:tgtEl>
                                          <p:spTgt spid="14"/>
                                        </p:tgtEl>
                                        <p:attrNameLst>
                                          <p:attrName>ppt_x</p:attrName>
                                        </p:attrNameLst>
                                      </p:cBhvr>
                                      <p:tavLst>
                                        <p:tav tm="0">
                                          <p:val>
                                            <p:strVal val="#ppt_x"/>
                                          </p:val>
                                        </p:tav>
                                        <p:tav tm="100000">
                                          <p:val>
                                            <p:strVal val="#ppt_x"/>
                                          </p:val>
                                        </p:tav>
                                      </p:tavLst>
                                    </p:anim>
                                    <p:anim calcmode="lin" valueType="num">
                                      <p:cBhvr>
                                        <p:cTn dur="1000" fill="hold" id="17"/>
                                        <p:tgtEl>
                                          <p:spTgt spid="1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见面时间长，不如见面次数多有效</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2</a:t>
            </a:r>
          </a:p>
        </p:txBody>
      </p:sp>
      <p:pic>
        <p:nvPicPr>
          <p:cNvPr descr="C:\Documents and Settings\tdz\桌面\1384561_105654019000_2.jpg" id="11" name="Picture 6"/>
          <p:cNvPicPr>
            <a:picLocks noChangeArrowheads="1" noChangeAspect="1"/>
          </p:cNvPicPr>
          <p:nvPr/>
        </p:nvPicPr>
        <p:blipFill>
          <a:blip r:embed="rId2">
            <a:extLst>
              <a:ext uri="{28A0092B-C50C-407E-A947-70E740481C1C}">
                <a14:useLocalDpi/>
              </a:ext>
            </a:extLst>
          </a:blip>
          <a:stretch>
            <a:fillRect/>
          </a:stretch>
        </p:blipFill>
        <p:spPr bwMode="auto">
          <a:xfrm>
            <a:off x="1" y="1535968"/>
            <a:ext cx="7248277" cy="3983496"/>
          </a:xfrm>
          <a:prstGeom prst="rect">
            <a:avLst/>
          </a:prstGeom>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2" name="TextBox 11"/>
          <p:cNvSpPr txBox="1"/>
          <p:nvPr/>
        </p:nvSpPr>
        <p:spPr>
          <a:xfrm>
            <a:off x="7536347" y="1882604"/>
            <a:ext cx="4393059" cy="1712976"/>
          </a:xfrm>
          <a:prstGeom prst="rect">
            <a:avLst/>
          </a:prstGeom>
          <a:noFill/>
        </p:spPr>
        <p:txBody>
          <a:bodyPr wrap="square">
            <a:spAutoFit/>
          </a:bodyPr>
          <a:lstStyle/>
          <a:p>
            <a:pPr>
              <a:lnSpc>
                <a:spcPct val="133000"/>
              </a:lnSpc>
              <a:defRPr/>
            </a:pPr>
            <a:r>
              <a:rPr altLang="en-US" b="1" lang="zh-CN" sz="1600">
                <a:solidFill>
                  <a:srgbClr val="F05425"/>
                </a:solidFill>
                <a:latin charset="-122" pitchFamily="34" typeface="微软雅黑"/>
                <a:ea charset="-122" pitchFamily="34" typeface="微软雅黑"/>
              </a:rPr>
              <a:t>见面时间长，不如见面次数多有效。见面次数多，即使时间不长，也能增加彼此的熟悉感、好感、亲密感。相反，见面次数少，哪怕时间长，也难以消除因间隔的时间长而造成的生疏感。</a:t>
            </a:r>
          </a:p>
        </p:txBody>
      </p:sp>
      <p:sp>
        <p:nvSpPr>
          <p:cNvPr id="13" name="TextBox 12"/>
          <p:cNvSpPr txBox="1"/>
          <p:nvPr/>
        </p:nvSpPr>
        <p:spPr>
          <a:xfrm>
            <a:off x="7536347" y="3861105"/>
            <a:ext cx="4393058"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显然，在很多时候，见面时间长，不如见面次数多。比如，你想赢得领导的注意与重视，向领导汇报工作，一次汇报很多，不如经常汇报。如果你想与某人建立良好的关系，这方法也适用。</a:t>
            </a:r>
          </a:p>
        </p:txBody>
      </p:sp>
      <p:cxnSp>
        <p:nvCxnSpPr>
          <p:cNvPr id="14" name="直接连接符 13"/>
          <p:cNvCxnSpPr/>
          <p:nvPr/>
        </p:nvCxnSpPr>
        <p:spPr>
          <a:xfrm flipH="1">
            <a:off x="12001425" y="1700583"/>
            <a:ext cx="0" cy="360087"/>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92313" y="1583760"/>
            <a:ext cx="4609112" cy="0"/>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98751574"/>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4"/>
                                        </p:tgtEl>
                                        <p:attrNameLst>
                                          <p:attrName>style.visibility</p:attrName>
                                        </p:attrNameLst>
                                      </p:cBhvr>
                                      <p:to>
                                        <p:strVal val="visible"/>
                                      </p:to>
                                    </p:set>
                                    <p:animEffect filter="wipe(up)"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1000" id="15"/>
                                        <p:tgtEl>
                                          <p:spTgt spid="12"/>
                                        </p:tgtEl>
                                      </p:cBhvr>
                                    </p:animEffect>
                                    <p:anim calcmode="lin" valueType="num">
                                      <p:cBhvr>
                                        <p:cTn dur="1000" fill="hold" id="16"/>
                                        <p:tgtEl>
                                          <p:spTgt spid="12"/>
                                        </p:tgtEl>
                                        <p:attrNameLst>
                                          <p:attrName>ppt_x</p:attrName>
                                        </p:attrNameLst>
                                      </p:cBhvr>
                                      <p:tavLst>
                                        <p:tav tm="0">
                                          <p:val>
                                            <p:strVal val="#ppt_x"/>
                                          </p:val>
                                        </p:tav>
                                        <p:tav tm="100000">
                                          <p:val>
                                            <p:strVal val="#ppt_x"/>
                                          </p:val>
                                        </p:tav>
                                      </p:tavLst>
                                    </p:anim>
                                    <p:anim calcmode="lin" valueType="num">
                                      <p:cBhvr>
                                        <p:cTn dur="1000" fill="hold" id="17"/>
                                        <p:tgtEl>
                                          <p:spTgt spid="1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人际关系图\20081023134928540_2.jpg" id="8194" name="Picture 2"/>
          <p:cNvPicPr>
            <a:picLocks noChangeArrowheads="1" noChangeAspect="1"/>
          </p:cNvPicPr>
          <p:nvPr/>
        </p:nvPicPr>
        <p:blipFill>
          <a:blip r:embed="rId2">
            <a:extLst>
              <a:ext uri="{28A0092B-C50C-407E-A947-70E740481C1C}">
                <a14:useLocalDpi/>
              </a:ext>
            </a:extLst>
          </a:blip>
          <a:stretch>
            <a:fillRect/>
          </a:stretch>
        </p:blipFill>
        <p:spPr bwMode="auto">
          <a:xfrm>
            <a:off x="0" y="1556549"/>
            <a:ext cx="7536347" cy="3935703"/>
          </a:xfrm>
          <a:prstGeom prst="rect">
            <a:avLst/>
          </a:prstGeom>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见面时间长，不如见面次数多有效</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12" name="TextBox 11"/>
          <p:cNvSpPr txBox="1"/>
          <p:nvPr/>
        </p:nvSpPr>
        <p:spPr>
          <a:xfrm>
            <a:off x="7680382" y="1882604"/>
            <a:ext cx="4321043"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要知道，为了给对方留下好印象，你一个人滔滔不绝地说话，效果反而不好。你不妨找机会多与对方见面，每次时间别太长。这样，给对方一个念想，让他回味你的为人，期待下次的见面。</a:t>
            </a:r>
          </a:p>
        </p:txBody>
      </p:sp>
      <p:sp>
        <p:nvSpPr>
          <p:cNvPr id="13" name="TextBox 12"/>
          <p:cNvSpPr txBox="1"/>
          <p:nvPr/>
        </p:nvSpPr>
        <p:spPr>
          <a:xfrm>
            <a:off x="7680382" y="3861105"/>
            <a:ext cx="4321042"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如果你去请求并不熟悉的人办事，道理也一样。千万别一次把礼送完。想想看，把10万元分成10次，每次一万元送出去，是不是比一次送10万元效果要好很多？把礼物分成多份，这样可以加深对方的印象，混个脸熟。</a:t>
            </a:r>
          </a:p>
        </p:txBody>
      </p:sp>
      <p:cxnSp>
        <p:nvCxnSpPr>
          <p:cNvPr id="14" name="直接连接符 13"/>
          <p:cNvCxnSpPr/>
          <p:nvPr/>
        </p:nvCxnSpPr>
        <p:spPr>
          <a:xfrm flipH="1">
            <a:off x="12001425" y="1700583"/>
            <a:ext cx="0" cy="360087"/>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680382" y="1583760"/>
            <a:ext cx="4321043" cy="0"/>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7523808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4"/>
                                        </p:tgtEl>
                                        <p:attrNameLst>
                                          <p:attrName>style.visibility</p:attrName>
                                        </p:attrNameLst>
                                      </p:cBhvr>
                                      <p:to>
                                        <p:strVal val="visible"/>
                                      </p:to>
                                    </p:set>
                                    <p:animEffect filter="wipe(up)"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1000" id="15"/>
                                        <p:tgtEl>
                                          <p:spTgt spid="12"/>
                                        </p:tgtEl>
                                      </p:cBhvr>
                                    </p:animEffect>
                                    <p:anim calcmode="lin" valueType="num">
                                      <p:cBhvr>
                                        <p:cTn dur="1000" fill="hold" id="16"/>
                                        <p:tgtEl>
                                          <p:spTgt spid="12"/>
                                        </p:tgtEl>
                                        <p:attrNameLst>
                                          <p:attrName>ppt_x</p:attrName>
                                        </p:attrNameLst>
                                      </p:cBhvr>
                                      <p:tavLst>
                                        <p:tav tm="0">
                                          <p:val>
                                            <p:strVal val="#ppt_x"/>
                                          </p:val>
                                        </p:tav>
                                        <p:tav tm="100000">
                                          <p:val>
                                            <p:strVal val="#ppt_x"/>
                                          </p:val>
                                        </p:tav>
                                      </p:tavLst>
                                    </p:anim>
                                    <p:anim calcmode="lin" valueType="num">
                                      <p:cBhvr>
                                        <p:cTn dur="1000" fill="hold" id="17"/>
                                        <p:tgtEl>
                                          <p:spTgt spid="1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人未到，礼先到</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3</a:t>
            </a:r>
          </a:p>
        </p:txBody>
      </p:sp>
      <p:pic>
        <p:nvPicPr>
          <p:cNvPr descr="C:\Documents and Settings\tdz\桌面\43.jpg" id="9220" name="Picture 4"/>
          <p:cNvPicPr>
            <a:picLocks noChangeArrowheads="1" noChangeAspect="1"/>
          </p:cNvPicPr>
          <p:nvPr/>
        </p:nvPicPr>
        <p:blipFill>
          <a:blip r:embed="rId2">
            <a:extLst>
              <a:ext uri="{28A0092B-C50C-407E-A947-70E740481C1C}">
                <a14:useLocalDpi/>
              </a:ext>
            </a:extLst>
          </a:blip>
          <a:stretch>
            <a:fillRect/>
          </a:stretch>
        </p:blipFill>
        <p:spPr bwMode="auto">
          <a:xfrm>
            <a:off x="0" y="1129678"/>
            <a:ext cx="4610646" cy="4819930"/>
          </a:xfrm>
          <a:prstGeom prst="rect">
            <a:avLst/>
          </a:prstGeom>
          <a:noFill/>
          <a:extLst>
            <a:ext uri="{909E8E84-426E-40DD-AFC4-6F175D3DCCD1}">
              <a14:hiddenFill>
                <a:solidFill>
                  <a:srgbClr val="FFFFFF"/>
                </a:solidFill>
              </a14:hiddenFill>
            </a:ext>
          </a:extLst>
        </p:spPr>
      </p:pic>
      <p:sp>
        <p:nvSpPr>
          <p:cNvPr id="16" name="矩形 15"/>
          <p:cNvSpPr/>
          <p:nvPr/>
        </p:nvSpPr>
        <p:spPr>
          <a:xfrm rot="10800000">
            <a:off x="4151532" y="1146187"/>
            <a:ext cx="1512365" cy="4788624"/>
          </a:xfrm>
          <a:prstGeom prst="rect">
            <a:avLst/>
          </a:prstGeom>
          <a:gradFill>
            <a:gsLst>
              <a:gs pos="0">
                <a:schemeClr val="bg1"/>
              </a:gs>
              <a:gs pos="27000">
                <a:schemeClr val="bg1"/>
              </a:gs>
              <a:gs pos="100000">
                <a:srgbClr val="F9F9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仝德志文件，勿删！\03-参考文档\！PPT图片及版面资源\06-PPT精选插图\12-标签\秋圆.png" id="9221" name="Picture 5"/>
          <p:cNvPicPr>
            <a:picLocks noChangeArrowheads="1" noChangeAspect="1"/>
          </p:cNvPicPr>
          <p:nvPr/>
        </p:nvPicPr>
        <p:blipFill>
          <a:blip r:embed="rId3">
            <a:extLst>
              <a:ext uri="{28A0092B-C50C-407E-A947-70E740481C1C}">
                <a14:useLocalDpi/>
              </a:ext>
            </a:extLst>
          </a:blip>
          <a:stretch>
            <a:fillRect/>
          </a:stretch>
        </p:blipFill>
        <p:spPr bwMode="auto">
          <a:xfrm>
            <a:off x="7611016" y="1129678"/>
            <a:ext cx="4580985" cy="4805132"/>
          </a:xfrm>
          <a:prstGeom prst="rect">
            <a:avLst/>
          </a:prstGeom>
          <a:noFill/>
          <a:extLst>
            <a:ext uri="{909E8E84-426E-40DD-AFC4-6F175D3DCCD1}">
              <a14:hiddenFill>
                <a:solidFill>
                  <a:srgbClr val="FFFFFF"/>
                </a:solidFill>
              </a14:hiddenFill>
            </a:ext>
          </a:extLst>
        </p:spPr>
      </p:pic>
      <p:sp>
        <p:nvSpPr>
          <p:cNvPr id="18" name="椭圆 17"/>
          <p:cNvSpPr/>
          <p:nvPr/>
        </p:nvSpPr>
        <p:spPr>
          <a:xfrm>
            <a:off x="4079514" y="3259299"/>
            <a:ext cx="1584382" cy="1584382"/>
          </a:xfrm>
          <a:prstGeom prst="ellipse">
            <a:avLst/>
          </a:prstGeom>
          <a:gradFill flip="none" rotWithShape="1">
            <a:gsLst>
              <a:gs pos="0">
                <a:schemeClr val="bg1"/>
              </a:gs>
              <a:gs pos="100000">
                <a:srgbClr val="ECECEC"/>
              </a:gs>
            </a:gsLst>
            <a:path path="circle">
              <a:fillToRect b="50000" l="50000" r="50000" t="50000"/>
            </a:path>
          </a:gradFill>
          <a:ln>
            <a:noFill/>
          </a:ln>
          <a:effectLst>
            <a:outerShdw algn="t" blurRad="50800" dir="54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859184" y="1674917"/>
            <a:ext cx="1584382" cy="1584382"/>
          </a:xfrm>
          <a:prstGeom prst="ellipse">
            <a:avLst/>
          </a:prstGeom>
          <a:gradFill flip="none" rotWithShape="1">
            <a:gsLst>
              <a:gs pos="0">
                <a:schemeClr val="bg1"/>
              </a:gs>
              <a:gs pos="100000">
                <a:srgbClr val="ECECEC"/>
              </a:gs>
            </a:gsLst>
            <a:path path="circle">
              <a:fillToRect b="50000" l="50000" r="50000" t="50000"/>
            </a:path>
          </a:gradFill>
          <a:ln>
            <a:noFill/>
          </a:ln>
          <a:effectLst>
            <a:outerShdw algn="t" blurRad="50800" dir="54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5231792" y="1956116"/>
            <a:ext cx="1584382" cy="1584382"/>
          </a:xfrm>
          <a:prstGeom prst="ellipse">
            <a:avLst/>
          </a:prstGeom>
          <a:gradFill flip="none" rotWithShape="1">
            <a:gsLst>
              <a:gs pos="0">
                <a:schemeClr val="bg1"/>
              </a:gs>
              <a:gs pos="100000">
                <a:srgbClr val="ECECEC"/>
              </a:gs>
            </a:gsLst>
            <a:path path="circle">
              <a:fillToRect b="50000" l="50000" r="50000" t="50000"/>
            </a:path>
          </a:gradFill>
          <a:ln>
            <a:noFill/>
          </a:ln>
          <a:effectLst>
            <a:outerShdw algn="t" blurRad="50800" dir="54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025225" y="2161583"/>
            <a:ext cx="3735418" cy="3735418"/>
          </a:xfrm>
          <a:prstGeom prst="ellipse">
            <a:avLst/>
          </a:prstGeom>
          <a:gradFill flip="none" rotWithShape="1">
            <a:gsLst>
              <a:gs pos="0">
                <a:schemeClr val="bg1"/>
              </a:gs>
              <a:gs pos="100000">
                <a:srgbClr val="E6E6E6"/>
              </a:gs>
            </a:gsLst>
            <a:path path="circle">
              <a:fillToRect b="50000" l="50000" r="50000" t="50000"/>
            </a:path>
          </a:gradFill>
          <a:ln>
            <a:noFill/>
          </a:ln>
          <a:effectLst>
            <a:outerShdw algn="t" blurRad="279400" dist="38100" rotWithShape="0" sx="102000" sy="10200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100"/>
              <a:t>PowerPoint模板</a:t>
            </a:r>
          </a:p>
        </p:txBody>
      </p:sp>
      <p:sp>
        <p:nvSpPr>
          <p:cNvPr id="22" name="TextBox 21"/>
          <p:cNvSpPr txBox="1"/>
          <p:nvPr/>
        </p:nvSpPr>
        <p:spPr>
          <a:xfrm>
            <a:off x="5519861" y="3016306"/>
            <a:ext cx="2916704" cy="2037284"/>
          </a:xfrm>
          <a:prstGeom prst="rect">
            <a:avLst/>
          </a:prstGeom>
          <a:noFill/>
        </p:spPr>
        <p:txBody>
          <a:bodyPr wrap="square">
            <a:spAutoFit/>
          </a:bodyPr>
          <a:lstStyle/>
          <a:p>
            <a:pPr indent="457246">
              <a:lnSpc>
                <a:spcPct val="133000"/>
              </a:lnSpc>
              <a:defRPr/>
            </a:pPr>
            <a:r>
              <a:rPr altLang="en-US" lang="zh-CN" sz="1600">
                <a:solidFill>
                  <a:srgbClr val="F05425"/>
                </a:solidFill>
                <a:latin charset="-122" pitchFamily="34" typeface="微软雅黑"/>
                <a:ea charset="-122" pitchFamily="34" typeface="微软雅黑"/>
              </a:rPr>
              <a:t>在人际交际中，小礼物是必备的，用心的小礼物能起到非同小可的作用。只要是一份饱含情意的礼物，无论它价值多少，它都寄托着自己的感情，都能够使人欣然地接受。</a:t>
            </a:r>
          </a:p>
        </p:txBody>
      </p:sp>
      <p:sp>
        <p:nvSpPr>
          <p:cNvPr id="4" name="矩形 3"/>
          <p:cNvSpPr/>
          <p:nvPr/>
        </p:nvSpPr>
        <p:spPr>
          <a:xfrm>
            <a:off x="9019273" y="3499569"/>
            <a:ext cx="1901892" cy="1712976"/>
          </a:xfrm>
          <a:prstGeom prst="rect">
            <a:avLst/>
          </a:prstGeom>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但要注意，走亲访友时，一定要在一开始就拿出你的礼物，这样的效果才最好。</a:t>
            </a:r>
          </a:p>
        </p:txBody>
      </p:sp>
    </p:spTree>
    <p:extLst>
      <p:ext uri="{BB962C8B-B14F-4D97-AF65-F5344CB8AC3E}">
        <p14:creationId val="3001367206"/>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grpId="1" id="10" nodeType="withEffect" presetClass="emph" presetID="8" presetSubtype="0">
                                  <p:stCondLst>
                                    <p:cond delay="0"/>
                                  </p:stCondLst>
                                  <p:childTnLst>
                                    <p:animRot by="21600000">
                                      <p:cBhvr>
                                        <p:cTn dur="500" fill="hold" id="11"/>
                                        <p:tgtEl>
                                          <p:spTgt spid="22"/>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grpId="1" id="18" nodeType="withEffect" presetClass="emph" presetID="8" presetSubtype="0">
                                  <p:stCondLst>
                                    <p:cond delay="0"/>
                                  </p:stCondLst>
                                  <p:childTnLst>
                                    <p:animRot by="21600000">
                                      <p:cBhvr>
                                        <p:cTn dur="500" fill="hold" id="19"/>
                                        <p:tgtEl>
                                          <p:spTgt spid="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1" spid="22"/>
      <p:bldP grpId="0" spid="4"/>
      <p:bldP grpId="1" spid="4"/>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向对方示弱，让对方表现得比你优越</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4</a:t>
            </a:r>
          </a:p>
        </p:txBody>
      </p:sp>
      <p:pic>
        <p:nvPicPr>
          <p:cNvPr descr="C:\Documents and Settings\tdz\桌面\sdfasdf1.jpg" id="15" name="Picture 3"/>
          <p:cNvPicPr>
            <a:picLocks noChangeArrowheads="1" noChangeAspect="1"/>
          </p:cNvPicPr>
          <p:nvPr/>
        </p:nvPicPr>
        <p:blipFill>
          <a:blip r:embed="rId2">
            <a:extLst>
              <a:ext uri="{28A0092B-C50C-407E-A947-70E740481C1C}">
                <a14:useLocalDpi/>
              </a:ext>
            </a:extLst>
          </a:blip>
          <a:stretch>
            <a:fillRect/>
          </a:stretch>
        </p:blipFill>
        <p:spPr bwMode="auto">
          <a:xfrm>
            <a:off x="0" y="1129678"/>
            <a:ext cx="7231542" cy="4821028"/>
          </a:xfrm>
          <a:prstGeom prst="rect">
            <a:avLst/>
          </a:prstGeom>
          <a:noFill/>
          <a:extLst>
            <a:ext uri="{909E8E84-426E-40DD-AFC4-6F175D3DCCD1}">
              <a14:hiddenFill>
                <a:solidFill>
                  <a:srgbClr val="FFFFFF"/>
                </a:solidFill>
              </a14:hiddenFill>
            </a:ext>
          </a:extLst>
        </p:spPr>
      </p:pic>
      <p:sp>
        <p:nvSpPr>
          <p:cNvPr id="24" name="TextBox 23"/>
          <p:cNvSpPr txBox="1"/>
          <p:nvPr/>
        </p:nvSpPr>
        <p:spPr>
          <a:xfrm>
            <a:off x="7464329" y="3356982"/>
            <a:ext cx="4537093" cy="2361591"/>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人生在世，不可避免的总有可能与这样或那样的人发生这样或那样的对立。发生对立的情况一般有两种：一种是对方地位高于你，你冒犯了他，让他感觉你的大不敬，心生怒气；另一种是对方地位低于你，你高高在上，让他感觉你的优越性，心生嫉妒。无论是哪一种情况，根源就在于对方在你面前感受不到优越性。</a:t>
            </a:r>
          </a:p>
        </p:txBody>
      </p:sp>
    </p:spTree>
    <p:extLst>
      <p:ext uri="{BB962C8B-B14F-4D97-AF65-F5344CB8AC3E}">
        <p14:creationId val="4000881731"/>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向对方示弱，让对方表现得比你优越</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05425"/>
                </a:solidFill>
                <a:effectLst>
                  <a:outerShdw algn="tl" blurRad="38100" dir="2700000" dist="38100">
                    <a:srgbClr val="000000">
                      <a:alpha val="43137"/>
                    </a:srgbClr>
                  </a:outerShdw>
                </a:effectLst>
                <a:latin charset="0" pitchFamily="82" typeface="Broadway"/>
                <a:ea charset="-120" pitchFamily="18" typeface="DFPYeaSong-B5"/>
              </a:rPr>
              <a:t>4</a:t>
            </a:r>
          </a:p>
        </p:txBody>
      </p:sp>
      <p:sp>
        <p:nvSpPr>
          <p:cNvPr id="8" name="TextBox 7"/>
          <p:cNvSpPr txBox="1"/>
          <p:nvPr/>
        </p:nvSpPr>
        <p:spPr>
          <a:xfrm>
            <a:off x="7536347" y="2098656"/>
            <a:ext cx="4393059" cy="1388669"/>
          </a:xfrm>
          <a:prstGeom prst="rect">
            <a:avLst/>
          </a:prstGeom>
          <a:noFill/>
        </p:spPr>
        <p:txBody>
          <a:bodyPr wrap="square">
            <a:spAutoFit/>
          </a:bodyPr>
          <a:lstStyle/>
          <a:p>
            <a:pPr>
              <a:lnSpc>
                <a:spcPct val="133000"/>
              </a:lnSpc>
              <a:defRPr/>
            </a:pPr>
            <a:r>
              <a:rPr altLang="en-US" b="1" lang="zh-CN" sz="1600">
                <a:solidFill>
                  <a:srgbClr val="F05425"/>
                </a:solidFill>
                <a:latin charset="-122" pitchFamily="34" typeface="微软雅黑"/>
                <a:ea charset="-122" pitchFamily="34" typeface="微软雅黑"/>
              </a:rPr>
              <a:t>向对方示弱，让对方表现得比你优越，是人际关系学中很关键的学问。也就是说，当你面对一个反感你的人，不妨大胆示弱，放弃自己的优越性，让自己处于卑下的地位。</a:t>
            </a:r>
          </a:p>
        </p:txBody>
      </p:sp>
      <p:sp>
        <p:nvSpPr>
          <p:cNvPr id="9" name="TextBox 8"/>
          <p:cNvSpPr txBox="1"/>
          <p:nvPr/>
        </p:nvSpPr>
        <p:spPr>
          <a:xfrm>
            <a:off x="7536347" y="3861105"/>
            <a:ext cx="4393058"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这样，对方怨气没了，反感没了，你也就被接受了，成了最后的赢家。人性的一大优点是富有同情心，如果你不表现得那么咄咄逼人，表现得弱一些，反而会博得别人的同情。</a:t>
            </a:r>
          </a:p>
        </p:txBody>
      </p:sp>
      <p:cxnSp>
        <p:nvCxnSpPr>
          <p:cNvPr id="10" name="直接连接符 9"/>
          <p:cNvCxnSpPr/>
          <p:nvPr/>
        </p:nvCxnSpPr>
        <p:spPr>
          <a:xfrm flipH="1">
            <a:off x="12001425" y="1844618"/>
            <a:ext cx="0" cy="360087"/>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464834" y="1700583"/>
            <a:ext cx="4536591" cy="0"/>
          </a:xfrm>
          <a:prstGeom prst="line">
            <a:avLst/>
          </a:prstGeom>
          <a:ln>
            <a:solidFill>
              <a:srgbClr val="F05425"/>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pic>
        <p:nvPicPr>
          <p:cNvPr descr="C:\Documents and Settings\tdz\桌面\人际关系图\4499633_232335670000_2.jpg" id="11267" name="Picture 3"/>
          <p:cNvPicPr>
            <a:picLocks noChangeArrowheads="1" noChangeAspect="1"/>
          </p:cNvPicPr>
          <p:nvPr/>
        </p:nvPicPr>
        <p:blipFill>
          <a:blip r:embed="rId2">
            <a:extLst>
              <a:ext uri="{28A0092B-C50C-407E-A947-70E740481C1C}">
                <a14:useLocalDpi/>
              </a:ext>
            </a:extLst>
          </a:blip>
          <a:stretch>
            <a:fillRect/>
          </a:stretch>
        </p:blipFill>
        <p:spPr bwMode="auto">
          <a:xfrm>
            <a:off x="0" y="1628566"/>
            <a:ext cx="7298660" cy="3765484"/>
          </a:xfrm>
          <a:prstGeom prst="rect">
            <a:avLst/>
          </a:prstGeom>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0026446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0"/>
                                        </p:tgtEl>
                                        <p:attrNameLst>
                                          <p:attrName>style.visibility</p:attrName>
                                        </p:attrNameLst>
                                      </p:cBhvr>
                                      <p:to>
                                        <p:strVal val="visible"/>
                                      </p:to>
                                    </p:set>
                                    <p:animEffect filter="wipe(up)"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1000" id="15"/>
                                        <p:tgtEl>
                                          <p:spTgt spid="8"/>
                                        </p:tgtEl>
                                      </p:cBhvr>
                                    </p:animEffect>
                                    <p:anim calcmode="lin" valueType="num">
                                      <p:cBhvr>
                                        <p:cTn dur="1000" fill="hold" id="16"/>
                                        <p:tgtEl>
                                          <p:spTgt spid="8"/>
                                        </p:tgtEl>
                                        <p:attrNameLst>
                                          <p:attrName>ppt_x</p:attrName>
                                        </p:attrNameLst>
                                      </p:cBhvr>
                                      <p:tavLst>
                                        <p:tav tm="0">
                                          <p:val>
                                            <p:strVal val="#ppt_x"/>
                                          </p:val>
                                        </p:tav>
                                        <p:tav tm="100000">
                                          <p:val>
                                            <p:strVal val="#ppt_x"/>
                                          </p:val>
                                        </p:tav>
                                      </p:tavLst>
                                    </p:anim>
                                    <p:anim calcmode="lin" valueType="num">
                                      <p:cBhvr>
                                        <p:cTn dur="1000" fill="hold" id="17"/>
                                        <p:tgtEl>
                                          <p:spTgt spid="8"/>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22679" y="1522945"/>
            <a:ext cx="11018355" cy="4110956"/>
            <a:chOff x="622598" y="1523193"/>
            <a:chExt cx="11016920" cy="4110421"/>
          </a:xfrm>
        </p:grpSpPr>
        <p:pic>
          <p:nvPicPr>
            <p:cNvPr descr="C:\Documents and Settings\tdz\桌面\2531170_130620586000_2.jpg" id="2" name="Picture 7"/>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143212" y="1523193"/>
              <a:ext cx="2736000" cy="4110421"/>
            </a:xfrm>
            <a:prstGeom prst="rect">
              <a:avLst/>
            </a:prstGeom>
            <a:solidFill>
              <a:srgbClr val="FF0064"/>
            </a:solidFill>
            <a:ln>
              <a:solidFill>
                <a:schemeClr val="bg1">
                  <a:lumMod val="85000"/>
                </a:schemeClr>
              </a:solidFill>
            </a:ln>
            <a:extLst/>
          </p:spPr>
        </p:pic>
        <p:pic>
          <p:nvPicPr>
            <p:cNvPr descr="C:\Documents and Settings\tdz\桌面\5985054_163133283126_2.jpg" id="3" name="Picture 8"/>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3382905" y="1523193"/>
              <a:ext cx="2736000" cy="4110421"/>
            </a:xfrm>
            <a:prstGeom prst="rect">
              <a:avLst/>
            </a:prstGeom>
            <a:solidFill>
              <a:srgbClr val="FF0064"/>
            </a:solidFill>
            <a:ln>
              <a:solidFill>
                <a:schemeClr val="bg1">
                  <a:lumMod val="85000"/>
                </a:schemeClr>
              </a:solidFill>
            </a:ln>
            <a:extLst/>
          </p:spPr>
        </p:pic>
        <p:pic>
          <p:nvPicPr>
            <p:cNvPr descr="C:\Documents and Settings\tdz\桌面\200811119718312_2.jpg" id="4" name="Picture 9"/>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22598" y="1523193"/>
              <a:ext cx="2736000" cy="4110421"/>
            </a:xfrm>
            <a:prstGeom prst="rect">
              <a:avLst/>
            </a:prstGeom>
            <a:solidFill>
              <a:srgbClr val="FF0064"/>
            </a:solidFill>
            <a:ln>
              <a:solidFill>
                <a:schemeClr val="bg1">
                  <a:lumMod val="85000"/>
                </a:schemeClr>
              </a:solidFill>
            </a:ln>
            <a:extLst/>
          </p:spPr>
        </p:pic>
        <p:pic>
          <p:nvPicPr>
            <p:cNvPr descr="C:\Documents and Settings\tdz\桌面\20081225172345387_2.jpg" id="5" name="Picture 10"/>
            <p:cNvPicPr>
              <a:picLocks noChangeArrowheads="1" noChangeAspect="1"/>
            </p:cNvPicPr>
            <p:nvPr/>
          </p:nvPicPr>
          <p:blipFill>
            <a:blip r:embed="rId5">
              <a:extLst>
                <a:ext uri="{28A0092B-C50C-407E-A947-70E740481C1C}">
                  <a14:useLocalDpi/>
                </a:ext>
              </a:extLst>
            </a:blip>
            <a:stretch>
              <a:fillRect/>
            </a:stretch>
          </p:blipFill>
          <p:spPr bwMode="auto">
            <a:xfrm>
              <a:off x="8903518" y="1523193"/>
              <a:ext cx="2736000" cy="4110421"/>
            </a:xfrm>
            <a:prstGeom prst="rect">
              <a:avLst/>
            </a:prstGeom>
            <a:solidFill>
              <a:srgbClr val="FF0064"/>
            </a:solidFill>
            <a:ln>
              <a:solidFill>
                <a:schemeClr val="bg1">
                  <a:lumMod val="85000"/>
                </a:schemeClr>
              </a:solidFill>
            </a:ln>
            <a:extLst/>
          </p:spPr>
        </p:pic>
        <p:sp>
          <p:nvSpPr>
            <p:cNvPr id="6" name="矩形 5"/>
            <p:cNvSpPr/>
            <p:nvPr/>
          </p:nvSpPr>
          <p:spPr>
            <a:xfrm>
              <a:off x="3382905"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7" name="矩形 6"/>
            <p:cNvSpPr/>
            <p:nvPr/>
          </p:nvSpPr>
          <p:spPr>
            <a:xfrm>
              <a:off x="62259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8" name="矩形 7"/>
            <p:cNvSpPr/>
            <p:nvPr/>
          </p:nvSpPr>
          <p:spPr>
            <a:xfrm>
              <a:off x="6143212"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9" name="矩形 8"/>
            <p:cNvSpPr/>
            <p:nvPr/>
          </p:nvSpPr>
          <p:spPr>
            <a:xfrm>
              <a:off x="8903518" y="5045303"/>
              <a:ext cx="2736000" cy="432000"/>
            </a:xfrm>
            <a:prstGeom prst="rect">
              <a:avLst/>
            </a:prstGeom>
            <a:solidFill>
              <a:srgbClr val="FF0064"/>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latin charset="-122" pitchFamily="34" typeface="微软雅黑"/>
                  <a:ea charset="-122" pitchFamily="34" typeface="微软雅黑"/>
                </a:rPr>
                <a:t>若干心理效应</a:t>
              </a:r>
            </a:p>
          </p:txBody>
        </p:sp>
      </p:grpSp>
      <p:grpSp>
        <p:nvGrpSpPr>
          <p:cNvPr id="15" name="组合 14"/>
          <p:cNvGrpSpPr/>
          <p:nvPr/>
        </p:nvGrpSpPr>
        <p:grpSpPr>
          <a:xfrm>
            <a:off x="1774957" y="557461"/>
            <a:ext cx="7777669" cy="432056"/>
            <a:chOff x="1774726" y="557835"/>
            <a:chExt cx="7776656" cy="432000"/>
          </a:xfrm>
        </p:grpSpPr>
        <p:sp>
          <p:nvSpPr>
            <p:cNvPr id="10" name="矩形 9"/>
            <p:cNvSpPr/>
            <p:nvPr/>
          </p:nvSpPr>
          <p:spPr>
            <a:xfrm>
              <a:off x="1774726"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11" name="矩形 10"/>
            <p:cNvSpPr/>
            <p:nvPr/>
          </p:nvSpPr>
          <p:spPr>
            <a:xfrm>
              <a:off x="3742945"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12" name="矩形 11"/>
            <p:cNvSpPr/>
            <p:nvPr/>
          </p:nvSpPr>
          <p:spPr>
            <a:xfrm>
              <a:off x="5711164"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13" name="矩形 12"/>
            <p:cNvSpPr/>
            <p:nvPr/>
          </p:nvSpPr>
          <p:spPr>
            <a:xfrm>
              <a:off x="7679382" y="557835"/>
              <a:ext cx="1872000" cy="432000"/>
            </a:xfrm>
            <a:prstGeom prst="rect">
              <a:avLst/>
            </a:prstGeom>
            <a:solidFill>
              <a:srgbClr val="FF0064"/>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latin charset="-122" pitchFamily="34" typeface="微软雅黑"/>
                  <a:ea charset="-122" pitchFamily="34" typeface="微软雅黑"/>
                </a:rPr>
                <a:t>若干心理效应</a:t>
              </a:r>
            </a:p>
          </p:txBody>
        </p:sp>
      </p:grpSp>
    </p:spTree>
    <p:extLst>
      <p:ext uri="{BB962C8B-B14F-4D97-AF65-F5344CB8AC3E}">
        <p14:creationId val="71340069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3.97631E-06 -4.81481E-06 L 0.00065 -0.35694" pathEditMode="relative" ptsTypes="AA" rAng="0">
                                      <p:cBhvr>
                                        <p:cTn dur="500" fill="hold" id="6"/>
                                        <p:tgtEl>
                                          <p:spTgt spid="14"/>
                                        </p:tgtEl>
                                        <p:attrNameLst>
                                          <p:attrName>ppt_x</p:attrName>
                                          <p:attrName>ppt_y</p:attrName>
                                        </p:attrNameLst>
                                      </p:cBhvr>
                                      <p:rCtr x="26" y="-17847"/>
                                    </p:animMotion>
                                  </p:childTnLst>
                                </p:cTn>
                              </p:par>
                              <p:par>
                                <p:cTn fill="hold" id="7" nodeType="withEffect" presetClass="exit" presetID="53" presetSubtype="0">
                                  <p:stCondLst>
                                    <p:cond delay="0"/>
                                  </p:stCondLst>
                                  <p:childTnLst>
                                    <p:anim calcmode="lin" valueType="num">
                                      <p:cBhvr>
                                        <p:cTn dur="500" id="8"/>
                                        <p:tgtEl>
                                          <p:spTgt spid="14"/>
                                        </p:tgtEl>
                                        <p:attrNameLst>
                                          <p:attrName>ppt_w</p:attrName>
                                        </p:attrNameLst>
                                      </p:cBhvr>
                                      <p:tavLst>
                                        <p:tav tm="0">
                                          <p:val>
                                            <p:strVal val="ppt_w"/>
                                          </p:val>
                                        </p:tav>
                                        <p:tav tm="100000">
                                          <p:val>
                                            <p:fltVal val="0"/>
                                          </p:val>
                                        </p:tav>
                                      </p:tavLst>
                                    </p:anim>
                                    <p:anim calcmode="lin" valueType="num">
                                      <p:cBhvr>
                                        <p:cTn dur="500" id="9"/>
                                        <p:tgtEl>
                                          <p:spTgt spid="14"/>
                                        </p:tgtEl>
                                        <p:attrNameLst>
                                          <p:attrName>ppt_h</p:attrName>
                                        </p:attrNameLst>
                                      </p:cBhvr>
                                      <p:tavLst>
                                        <p:tav tm="0">
                                          <p:val>
                                            <p:strVal val="ppt_h"/>
                                          </p:val>
                                        </p:tav>
                                        <p:tav tm="100000">
                                          <p:val>
                                            <p:fltVal val="0"/>
                                          </p:val>
                                        </p:tav>
                                      </p:tavLst>
                                    </p:anim>
                                    <p:animEffect filter="fade" transition="out">
                                      <p:cBhvr>
                                        <p:cTn dur="500" id="10"/>
                                        <p:tgtEl>
                                          <p:spTgt spid="14"/>
                                        </p:tgtEl>
                                      </p:cBhvr>
                                    </p:animEffect>
                                    <p:set>
                                      <p:cBhvr>
                                        <p:cTn dur="1" fill="hold" id="11">
                                          <p:stCondLst>
                                            <p:cond delay="499"/>
                                          </p:stCondLst>
                                        </p:cTn>
                                        <p:tgtEl>
                                          <p:spTgt spid="14"/>
                                        </p:tgtEl>
                                        <p:attrNameLst>
                                          <p:attrName>style.visibility</p:attrName>
                                        </p:attrNameLst>
                                      </p:cBhvr>
                                      <p:to>
                                        <p:strVal val="hidden"/>
                                      </p:to>
                                    </p:set>
                                  </p:childTnLst>
                                </p:cTn>
                              </p:par>
                              <p:par>
                                <p:cTn fill="hold" id="12" nodeType="withEffect" presetClass="entr" presetID="53" presetSubtype="0">
                                  <p:stCondLst>
                                    <p:cond delay="30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首因效应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1</a:t>
            </a:r>
          </a:p>
        </p:txBody>
      </p:sp>
      <p:sp>
        <p:nvSpPr>
          <p:cNvPr id="6" name="椭圆 5"/>
          <p:cNvSpPr/>
          <p:nvPr/>
        </p:nvSpPr>
        <p:spPr>
          <a:xfrm>
            <a:off x="4799687" y="1989012"/>
            <a:ext cx="3240422" cy="3240422"/>
          </a:xfrm>
          <a:prstGeom prst="ellips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5106191" y="2580538"/>
            <a:ext cx="2627414" cy="2037284"/>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首因效应（第一印象）：指观察者第一次与对方接触时，往往会根据对方的身体相貌及外显行为来进行综合性与评价性的判断。首因效应的启示是：</a:t>
            </a:r>
          </a:p>
        </p:txBody>
      </p:sp>
      <p:pic>
        <p:nvPicPr>
          <p:cNvPr descr="C:\Documents and Settings\tdz\桌面\未标题-1 拷贝.png" id="8" name="Picture 7"/>
          <p:cNvPicPr>
            <a:picLocks noChangeArrowheads="1" noChangeAspect="1"/>
          </p:cNvPicPr>
          <p:nvPr/>
        </p:nvPicPr>
        <p:blipFill>
          <a:blip r:embed="rId2">
            <a:extLst>
              <a:ext uri="{28A0092B-C50C-407E-A947-70E740481C1C}">
                <a14:useLocalDpi/>
              </a:ext>
            </a:extLst>
          </a:blip>
          <a:stretch>
            <a:fillRect/>
          </a:stretch>
        </p:blipFill>
        <p:spPr bwMode="auto">
          <a:xfrm>
            <a:off x="7735249" y="2709106"/>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未标题-1 拷贝.png" id="9" name="Picture 10"/>
          <p:cNvPicPr>
            <a:picLocks noChangeArrowheads="1" noChangeAspect="1"/>
          </p:cNvPicPr>
          <p:nvPr/>
        </p:nvPicPr>
        <p:blipFill>
          <a:blip r:embed="rId3">
            <a:extLst>
              <a:ext uri="{28A0092B-C50C-407E-A947-70E740481C1C}">
                <a14:useLocalDpi/>
              </a:ext>
            </a:extLst>
          </a:blip>
          <a:stretch>
            <a:fillRect/>
          </a:stretch>
        </p:blipFill>
        <p:spPr bwMode="auto">
          <a:xfrm>
            <a:off x="3287523" y="2709106"/>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cxnSp>
        <p:nvCxnSpPr>
          <p:cNvPr id="10" name="直接连接符 9"/>
          <p:cNvCxnSpPr/>
          <p:nvPr/>
        </p:nvCxnSpPr>
        <p:spPr>
          <a:xfrm>
            <a:off x="9535483" y="4077156"/>
            <a:ext cx="2393925"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8645" y="4077156"/>
            <a:ext cx="2664347"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8644" y="2636809"/>
            <a:ext cx="2808878"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用良好的第一印象展现自己最吸引人的品质。如，第一次和陌生人见面时，应穿着整洁，谈吐自然，有礼有节。</a:t>
            </a:r>
          </a:p>
        </p:txBody>
      </p:sp>
      <p:sp>
        <p:nvSpPr>
          <p:cNvPr id="15" name="TextBox 14"/>
          <p:cNvSpPr txBox="1"/>
          <p:nvPr/>
        </p:nvSpPr>
        <p:spPr>
          <a:xfrm>
            <a:off x="9696867" y="2930281"/>
            <a:ext cx="2232539"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要懂得通过现象看本质，不要被对方的第一印象所迷惑。</a:t>
            </a:r>
          </a:p>
        </p:txBody>
      </p:sp>
    </p:spTree>
    <p:extLst>
      <p:ext uri="{BB962C8B-B14F-4D97-AF65-F5344CB8AC3E}">
        <p14:creationId val="80865928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1" id="10" nodeType="withEffect" presetClass="emph" presetID="8" presetSubtype="0">
                                  <p:stCondLst>
                                    <p:cond delay="0"/>
                                  </p:stCondLst>
                                  <p:childTnLst>
                                    <p:animRot by="21600000">
                                      <p:cBhvr>
                                        <p:cTn dur="500" fill="hold" id="11"/>
                                        <p:tgtEl>
                                          <p:spTgt spid="7"/>
                                        </p:tgtEl>
                                        <p:attrNameLst>
                                          <p:attrName>r</p:attrName>
                                        </p:attrNameLst>
                                      </p:cBhvr>
                                    </p:animRot>
                                  </p:childTnLst>
                                </p:cTn>
                              </p:par>
                              <p:par>
                                <p:cTn fill="hold" id="12" nodeType="withEffect" presetClass="entr" presetID="10"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500" id="14"/>
                                        <p:tgtEl>
                                          <p:spTgt spid="9"/>
                                        </p:tgtEl>
                                      </p:cBhvr>
                                    </p:animEffect>
                                  </p:childTnLst>
                                </p:cTn>
                              </p:par>
                            </p:childTnLst>
                          </p:cTn>
                        </p:par>
                        <p:par>
                          <p:cTn fill="hold" id="15" nodeType="afterGroup">
                            <p:stCondLst>
                              <p:cond delay="500"/>
                            </p:stCondLst>
                            <p:childTnLst>
                              <p:par>
                                <p:cTn fill="hold" id="16" nodeType="afterEffect" presetClass="entr" presetID="22" presetSubtype="2">
                                  <p:stCondLst>
                                    <p:cond delay="0"/>
                                  </p:stCondLst>
                                  <p:childTnLst>
                                    <p:set>
                                      <p:cBhvr>
                                        <p:cTn dur="1" fill="hold" id="17">
                                          <p:stCondLst>
                                            <p:cond delay="0"/>
                                          </p:stCondLst>
                                        </p:cTn>
                                        <p:tgtEl>
                                          <p:spTgt spid="12"/>
                                        </p:tgtEl>
                                        <p:attrNameLst>
                                          <p:attrName>style.visibility</p:attrName>
                                        </p:attrNameLst>
                                      </p:cBhvr>
                                      <p:to>
                                        <p:strVal val="visible"/>
                                      </p:to>
                                    </p:set>
                                    <p:animEffect filter="wipe(right)" transition="in">
                                      <p:cBhvr>
                                        <p:cTn dur="500" id="18"/>
                                        <p:tgtEl>
                                          <p:spTgt spid="12"/>
                                        </p:tgtEl>
                                      </p:cBhvr>
                                    </p:animEffect>
                                  </p:childTnLst>
                                </p:cTn>
                              </p:par>
                            </p:childTnLst>
                          </p:cTn>
                        </p:par>
                        <p:par>
                          <p:cTn fill="hold" id="19" nodeType="afterGroup">
                            <p:stCondLst>
                              <p:cond delay="1000"/>
                            </p:stCondLst>
                            <p:childTnLst>
                              <p:par>
                                <p:cTn fill="hold" grpId="0" id="20" nodeType="afterEffect" presetClass="entr" presetID="14" presetSubtype="10">
                                  <p:stCondLst>
                                    <p:cond delay="0"/>
                                  </p:stCondLst>
                                  <p:childTnLst>
                                    <p:set>
                                      <p:cBhvr>
                                        <p:cTn dur="1" fill="hold" id="21">
                                          <p:stCondLst>
                                            <p:cond delay="0"/>
                                          </p:stCondLst>
                                        </p:cTn>
                                        <p:tgtEl>
                                          <p:spTgt spid="14"/>
                                        </p:tgtEl>
                                        <p:attrNameLst>
                                          <p:attrName>style.visibility</p:attrName>
                                        </p:attrNameLst>
                                      </p:cBhvr>
                                      <p:to>
                                        <p:strVal val="visible"/>
                                      </p:to>
                                    </p:set>
                                    <p:animEffect filter="randombar(horizontal)" transition="in">
                                      <p:cBhvr>
                                        <p:cTn dur="500" id="22"/>
                                        <p:tgtEl>
                                          <p:spTgt spid="14"/>
                                        </p:tgtEl>
                                      </p:cBhvr>
                                    </p:animEffect>
                                  </p:childTnLst>
                                </p:cTn>
                              </p:par>
                              <p:par>
                                <p:cTn fill="hold" id="23" nodeType="withEffect" presetClass="entr" presetID="10" presetSubtype="0">
                                  <p:stCondLst>
                                    <p:cond delay="2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childTnLst>
                          </p:cTn>
                        </p:par>
                        <p:par>
                          <p:cTn fill="hold" id="26" nodeType="afterGroup">
                            <p:stCondLst>
                              <p:cond delay="1700"/>
                            </p:stCondLst>
                            <p:childTnLst>
                              <p:par>
                                <p:cTn fill="hold"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par>
                          <p:cTn fill="hold" id="30" nodeType="afterGroup">
                            <p:stCondLst>
                              <p:cond delay="2200"/>
                            </p:stCondLst>
                            <p:childTnLst>
                              <p:par>
                                <p:cTn fill="hold" grpId="0" id="31" nodeType="afterEffect" presetClass="entr" presetID="14" presetSubtype="10">
                                  <p:stCondLst>
                                    <p:cond delay="0"/>
                                  </p:stCondLst>
                                  <p:childTnLst>
                                    <p:set>
                                      <p:cBhvr>
                                        <p:cTn dur="1" fill="hold" id="32">
                                          <p:stCondLst>
                                            <p:cond delay="0"/>
                                          </p:stCondLst>
                                        </p:cTn>
                                        <p:tgtEl>
                                          <p:spTgt spid="15"/>
                                        </p:tgtEl>
                                        <p:attrNameLst>
                                          <p:attrName>style.visibility</p:attrName>
                                        </p:attrNameLst>
                                      </p:cBhvr>
                                      <p:to>
                                        <p:strVal val="visible"/>
                                      </p:to>
                                    </p:set>
                                    <p:animEffect filter="randombar(horizontal)" transition="in">
                                      <p:cBhvr>
                                        <p:cTn dur="500" id="3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14"/>
      <p:bldP grpId="0" spid="15"/>
    </p:bldLst>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近因效应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13" name="TextBox 12"/>
          <p:cNvSpPr txBox="1"/>
          <p:nvPr/>
        </p:nvSpPr>
        <p:spPr>
          <a:xfrm>
            <a:off x="7464836" y="2098656"/>
            <a:ext cx="4464572"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与首因效应相反，随着人际的交往深入，最近的信息对认知的影响较大，所留下的印象也相对深刻，最后的印象就会冲淡或盖过以往的印象，对行为发生重大的影响。这主要产生于熟人之间，也称为“新颖效应”。</a:t>
            </a:r>
          </a:p>
        </p:txBody>
      </p:sp>
      <p:sp>
        <p:nvSpPr>
          <p:cNvPr id="16" name="TextBox 15"/>
          <p:cNvSpPr txBox="1"/>
          <p:nvPr/>
        </p:nvSpPr>
        <p:spPr>
          <a:xfrm>
            <a:off x="7464834" y="4115143"/>
            <a:ext cx="446457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比如：多年不见的朋友，在自己的脑海中的印象最深的，其实就是临别时的情景；一个朋友总是让你生气，可是谈起生气的原因，大概只能说上两、三条，这也是一种近因效应的表现。</a:t>
            </a:r>
          </a:p>
        </p:txBody>
      </p:sp>
      <p:cxnSp>
        <p:nvCxnSpPr>
          <p:cNvPr id="17" name="直接连接符 16"/>
          <p:cNvCxnSpPr/>
          <p:nvPr/>
        </p:nvCxnSpPr>
        <p:spPr>
          <a:xfrm flipH="1">
            <a:off x="12001425" y="1844618"/>
            <a:ext cx="0" cy="360087"/>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64834" y="1700583"/>
            <a:ext cx="4536591"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pic>
        <p:nvPicPr>
          <p:cNvPr descr="C:\Documents and Settings\tdz\桌面\人际关系图\3652600_223437644156_2.jpg" id="12290" name="Picture 2"/>
          <p:cNvPicPr>
            <a:picLocks noChangeArrowheads="1" noChangeAspect="1"/>
          </p:cNvPicPr>
          <p:nvPr/>
        </p:nvPicPr>
        <p:blipFill>
          <a:blip r:embed="rId2">
            <a:extLst>
              <a:ext uri="{28A0092B-C50C-407E-A947-70E740481C1C}">
                <a14:useLocalDpi/>
              </a:ext>
            </a:extLst>
          </a:blip>
          <a:stretch>
            <a:fillRect/>
          </a:stretch>
        </p:blipFill>
        <p:spPr bwMode="auto">
          <a:xfrm>
            <a:off x="0" y="1628565"/>
            <a:ext cx="7255141" cy="3765485"/>
          </a:xfrm>
          <a:prstGeom prst="rect">
            <a:avLst/>
          </a:prstGeom>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521420848"/>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7"/>
                                        </p:tgtEl>
                                        <p:attrNameLst>
                                          <p:attrName>style.visibility</p:attrName>
                                        </p:attrNameLst>
                                      </p:cBhvr>
                                      <p:to>
                                        <p:strVal val="visible"/>
                                      </p:to>
                                    </p:set>
                                    <p:animEffect filter="wipe(up)" transition="in">
                                      <p:cBhvr>
                                        <p:cTn dur="500" id="11"/>
                                        <p:tgtEl>
                                          <p:spTgt spid="1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近因效应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29" name="组合 28"/>
          <p:cNvGrpSpPr/>
          <p:nvPr/>
        </p:nvGrpSpPr>
        <p:grpSpPr>
          <a:xfrm>
            <a:off x="4439600" y="4132000"/>
            <a:ext cx="7129720" cy="737348"/>
            <a:chOff x="3286894" y="3789040"/>
            <a:chExt cx="7128792" cy="737252"/>
          </a:xfrm>
        </p:grpSpPr>
        <p:cxnSp>
          <p:nvCxnSpPr>
            <p:cNvPr id="9" name="直接连接符 8"/>
            <p:cNvCxnSpPr/>
            <p:nvPr/>
          </p:nvCxnSpPr>
          <p:spPr>
            <a:xfrm>
              <a:off x="3286894" y="4526292"/>
              <a:ext cx="7128792"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851920" y="3789040"/>
              <a:ext cx="6563765" cy="707886"/>
              <a:chOff x="3851920" y="3789040"/>
              <a:chExt cx="6563765" cy="707886"/>
            </a:xfrm>
          </p:grpSpPr>
          <p:sp>
            <p:nvSpPr>
              <p:cNvPr id="11" name="TextBox 10"/>
              <p:cNvSpPr txBox="1"/>
              <p:nvPr/>
            </p:nvSpPr>
            <p:spPr>
              <a:xfrm>
                <a:off x="3934609" y="3789040"/>
                <a:ext cx="351109" cy="700949"/>
              </a:xfrm>
              <a:prstGeom prst="rect">
                <a:avLst/>
              </a:prstGeom>
              <a:noFill/>
            </p:spPr>
            <p:txBody>
              <a:bodyPr rtlCol="0" wrap="none">
                <a:spAutoFit/>
              </a:bodyPr>
              <a:lstStyle/>
              <a:p>
                <a:pPr algn="ctr"/>
                <a:r>
                  <a:rPr altLang="zh-CN" lang="en-US" sz="4000">
                    <a:solidFill>
                      <a:schemeClr val="tx1">
                        <a:lumMod val="65000"/>
                        <a:lumOff val="35000"/>
                      </a:schemeClr>
                    </a:solidFill>
                    <a:latin charset="0" pitchFamily="82" typeface="Broadway"/>
                    <a:ea charset="-122" pitchFamily="34" typeface="微软雅黑"/>
                  </a:rPr>
                  <a:t>3</a:t>
                </a:r>
              </a:p>
            </p:txBody>
          </p:sp>
          <p:sp>
            <p:nvSpPr>
              <p:cNvPr id="12" name="矩形 11"/>
              <p:cNvSpPr/>
              <p:nvPr/>
            </p:nvSpPr>
            <p:spPr>
              <a:xfrm>
                <a:off x="4468875" y="3789040"/>
                <a:ext cx="5946811" cy="67656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我们在看待人或事物时，要历史地、全面地看，而不能只看一时一事，这样才可避免因近因效应导致的认知偏差。</a:t>
                </a:r>
              </a:p>
            </p:txBody>
          </p:sp>
        </p:grpSp>
      </p:grpSp>
      <p:grpSp>
        <p:nvGrpSpPr>
          <p:cNvPr id="28" name="组合 27"/>
          <p:cNvGrpSpPr/>
          <p:nvPr/>
        </p:nvGrpSpPr>
        <p:grpSpPr>
          <a:xfrm>
            <a:off x="5004699" y="3001959"/>
            <a:ext cx="6564622" cy="724738"/>
            <a:chOff x="3851919" y="2996952"/>
            <a:chExt cx="6563767" cy="724644"/>
          </a:xfrm>
        </p:grpSpPr>
        <p:cxnSp>
          <p:nvCxnSpPr>
            <p:cNvPr id="14" name="直接连接符 13"/>
            <p:cNvCxnSpPr/>
            <p:nvPr/>
          </p:nvCxnSpPr>
          <p:spPr>
            <a:xfrm>
              <a:off x="3923928" y="3721596"/>
              <a:ext cx="6491758"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851919" y="2996952"/>
              <a:ext cx="6563767" cy="707886"/>
              <a:chOff x="3851919" y="2996952"/>
              <a:chExt cx="6563767" cy="707886"/>
            </a:xfrm>
          </p:grpSpPr>
          <p:sp>
            <p:nvSpPr>
              <p:cNvPr id="19" name="TextBox 18"/>
              <p:cNvSpPr txBox="1"/>
              <p:nvPr/>
            </p:nvSpPr>
            <p:spPr>
              <a:xfrm>
                <a:off x="3935402" y="2996952"/>
                <a:ext cx="349522" cy="700949"/>
              </a:xfrm>
              <a:prstGeom prst="rect">
                <a:avLst/>
              </a:prstGeom>
              <a:noFill/>
            </p:spPr>
            <p:txBody>
              <a:bodyPr rtlCol="0" wrap="none">
                <a:spAutoFit/>
              </a:bodyPr>
              <a:lstStyle/>
              <a:p>
                <a:pPr algn="ctr"/>
                <a:r>
                  <a:rPr altLang="zh-CN" lang="en-US" sz="4000">
                    <a:solidFill>
                      <a:schemeClr val="tx1">
                        <a:lumMod val="65000"/>
                        <a:lumOff val="35000"/>
                      </a:schemeClr>
                    </a:solidFill>
                    <a:latin charset="0" pitchFamily="82" typeface="Broadway"/>
                    <a:ea charset="-122" pitchFamily="34" typeface="微软雅黑"/>
                  </a:rPr>
                  <a:t>2</a:t>
                </a:r>
              </a:p>
            </p:txBody>
          </p:sp>
          <p:sp>
            <p:nvSpPr>
              <p:cNvPr id="20" name="矩形 19"/>
              <p:cNvSpPr/>
              <p:nvPr/>
            </p:nvSpPr>
            <p:spPr>
              <a:xfrm>
                <a:off x="4468873" y="2996952"/>
                <a:ext cx="5946812" cy="67656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与他人之间因一时之气而发生冲突或是训责别人时，开诚布公，积极沟通。要记得安慰和道歉，知错马上改，亡羊要补牢。</a:t>
                </a:r>
              </a:p>
            </p:txBody>
          </p:sp>
        </p:grpSp>
      </p:grpSp>
      <p:grpSp>
        <p:nvGrpSpPr>
          <p:cNvPr id="27" name="组合 26"/>
          <p:cNvGrpSpPr/>
          <p:nvPr/>
        </p:nvGrpSpPr>
        <p:grpSpPr>
          <a:xfrm>
            <a:off x="4864289" y="1844618"/>
            <a:ext cx="6705032" cy="752038"/>
            <a:chOff x="3711527" y="1988840"/>
            <a:chExt cx="6704159" cy="751940"/>
          </a:xfrm>
        </p:grpSpPr>
        <p:grpSp>
          <p:nvGrpSpPr>
            <p:cNvPr id="21" name="组合 20"/>
            <p:cNvGrpSpPr/>
            <p:nvPr/>
          </p:nvGrpSpPr>
          <p:grpSpPr>
            <a:xfrm>
              <a:off x="3851919" y="1988840"/>
              <a:ext cx="6563767" cy="707886"/>
              <a:chOff x="3851919" y="2117754"/>
              <a:chExt cx="6563767" cy="707886"/>
            </a:xfrm>
          </p:grpSpPr>
          <p:sp>
            <p:nvSpPr>
              <p:cNvPr id="22" name="TextBox 21"/>
              <p:cNvSpPr txBox="1"/>
              <p:nvPr/>
            </p:nvSpPr>
            <p:spPr>
              <a:xfrm>
                <a:off x="3960799" y="2117755"/>
                <a:ext cx="298729" cy="700949"/>
              </a:xfrm>
              <a:prstGeom prst="rect">
                <a:avLst/>
              </a:prstGeom>
              <a:noFill/>
            </p:spPr>
            <p:txBody>
              <a:bodyPr rtlCol="0" wrap="none">
                <a:spAutoFit/>
              </a:bodyPr>
              <a:lstStyle/>
              <a:p>
                <a:pPr algn="ctr"/>
                <a:r>
                  <a:rPr altLang="zh-CN" lang="en-US" sz="4000">
                    <a:solidFill>
                      <a:schemeClr val="tx1">
                        <a:lumMod val="65000"/>
                        <a:lumOff val="35000"/>
                      </a:schemeClr>
                    </a:solidFill>
                    <a:latin charset="0" pitchFamily="82" typeface="Broadway"/>
                    <a:ea charset="-122" pitchFamily="34" typeface="微软雅黑"/>
                  </a:rPr>
                  <a:t>1</a:t>
                </a:r>
              </a:p>
            </p:txBody>
          </p:sp>
          <p:sp>
            <p:nvSpPr>
              <p:cNvPr id="23" name="矩形 22"/>
              <p:cNvSpPr/>
              <p:nvPr/>
            </p:nvSpPr>
            <p:spPr>
              <a:xfrm>
                <a:off x="4468874" y="2132856"/>
                <a:ext cx="5946812" cy="67656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认真对待每一次交往，要有好的开始，也要重视结尾，否则再好的“第一印象”也没有用，功亏一篑。</a:t>
                </a:r>
              </a:p>
            </p:txBody>
          </p:sp>
        </p:grpSp>
        <p:cxnSp>
          <p:nvCxnSpPr>
            <p:cNvPr id="24" name="直接连接符 23"/>
            <p:cNvCxnSpPr/>
            <p:nvPr/>
          </p:nvCxnSpPr>
          <p:spPr>
            <a:xfrm>
              <a:off x="3711527" y="2740780"/>
              <a:ext cx="6704159"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554024" y="1556549"/>
            <a:ext cx="670560" cy="3842161"/>
          </a:xfrm>
          <a:prstGeom prst="rect">
            <a:avLst/>
          </a:prstGeom>
        </p:spPr>
        <p:txBody>
          <a:bodyPr vert="eaVert" wrap="square">
            <a:spAutoFit/>
          </a:bodyPr>
          <a:lstStyle/>
          <a:p>
            <a:pPr algn="ctr"/>
            <a:r>
              <a:rPr altLang="en-US" b="1" lang="zh-CN" sz="3200">
                <a:solidFill>
                  <a:srgbClr val="FF0064"/>
                </a:solidFill>
                <a:latin charset="-122" pitchFamily="34" typeface="微软雅黑"/>
                <a:ea charset="-122" pitchFamily="34" typeface="微软雅黑"/>
              </a:rPr>
              <a:t>近因效应的启示</a:t>
            </a:r>
          </a:p>
        </p:txBody>
      </p:sp>
      <p:sp>
        <p:nvSpPr>
          <p:cNvPr id="30" name="椭圆 29"/>
          <p:cNvSpPr/>
          <p:nvPr/>
        </p:nvSpPr>
        <p:spPr>
          <a:xfrm>
            <a:off x="1551489" y="1844618"/>
            <a:ext cx="3312799" cy="3312799"/>
          </a:xfrm>
          <a:prstGeom prst="ellipse">
            <a:avLst/>
          </a:prstGeom>
          <a:blipFill dpi="0" rotWithShape="1">
            <a:blip r:embed="rId2">
              <a:extLst>
                <a:ext uri="{28A0092B-C50C-407E-A947-70E740481C1C}">
                  <a14:useLocalDpi/>
                </a:ext>
              </a:extLst>
            </a:blip>
            <a:stretch>
              <a:fillRect/>
            </a:stretch>
          </a:blip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0597514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100" fill="hold" id="11"/>
                                        <p:tgtEl>
                                          <p:spTgt spid="30"/>
                                        </p:tgtEl>
                                        <p:attrNameLst>
                                          <p:attrName>ppt_w</p:attrName>
                                        </p:attrNameLst>
                                      </p:cBhvr>
                                      <p:tavLst>
                                        <p:tav tm="0">
                                          <p:val>
                                            <p:fltVal val="0"/>
                                          </p:val>
                                        </p:tav>
                                        <p:tav tm="100000">
                                          <p:val>
                                            <p:strVal val="#ppt_w"/>
                                          </p:val>
                                        </p:tav>
                                      </p:tavLst>
                                    </p:anim>
                                    <p:anim calcmode="lin" valueType="num">
                                      <p:cBhvr>
                                        <p:cTn dur="100" fill="hold" id="12"/>
                                        <p:tgtEl>
                                          <p:spTgt spid="30"/>
                                        </p:tgtEl>
                                        <p:attrNameLst>
                                          <p:attrName>ppt_h</p:attrName>
                                        </p:attrNameLst>
                                      </p:cBhvr>
                                      <p:tavLst>
                                        <p:tav tm="0">
                                          <p:val>
                                            <p:fltVal val="0"/>
                                          </p:val>
                                        </p:tav>
                                        <p:tav tm="100000">
                                          <p:val>
                                            <p:strVal val="#ppt_h"/>
                                          </p:val>
                                        </p:tav>
                                      </p:tavLst>
                                    </p:anim>
                                    <p:animEffect filter="fade" transition="in">
                                      <p:cBhvr>
                                        <p:cTn dur="100" id="13"/>
                                        <p:tgtEl>
                                          <p:spTgt spid="30"/>
                                        </p:tgtEl>
                                      </p:cBhvr>
                                    </p:animEffect>
                                  </p:childTnLst>
                                </p:cTn>
                              </p:par>
                              <p:par>
                                <p:cTn fill="hold" grpId="1" id="14" nodeType="withEffect" presetClass="emph" presetID="6" presetSubtype="0">
                                  <p:stCondLst>
                                    <p:cond delay="100"/>
                                  </p:stCondLst>
                                  <p:childTnLst>
                                    <p:animScale>
                                      <p:cBhvr>
                                        <p:cTn dur="100" fill="hold" id="15"/>
                                        <p:tgtEl>
                                          <p:spTgt spid="30"/>
                                        </p:tgtEl>
                                      </p:cBhvr>
                                      <p:by x="110000" y="110000"/>
                                    </p:animScale>
                                  </p:childTnLst>
                                </p:cTn>
                              </p:par>
                              <p:par>
                                <p:cTn fill="hold" grpId="2" id="16" nodeType="withEffect" presetClass="emph" presetID="6" presetSubtype="0">
                                  <p:stCondLst>
                                    <p:cond delay="200"/>
                                  </p:stCondLst>
                                  <p:childTnLst>
                                    <p:animScale>
                                      <p:cBhvr>
                                        <p:cTn dur="200" fill="hold" id="17"/>
                                        <p:tgtEl>
                                          <p:spTgt spid="30"/>
                                        </p:tgtEl>
                                      </p:cBhvr>
                                      <p:by x="90000" y="90000"/>
                                    </p:animScale>
                                  </p:childTnLst>
                                </p:cTn>
                              </p:par>
                              <p:par>
                                <p:cTn fill="hold" grpId="3" id="18" nodeType="withEffect" presetClass="emph" presetID="6" presetSubtype="0">
                                  <p:stCondLst>
                                    <p:cond delay="400"/>
                                  </p:stCondLst>
                                  <p:childTnLst>
                                    <p:animScale>
                                      <p:cBhvr>
                                        <p:cTn dur="100" fill="hold" id="19"/>
                                        <p:tgtEl>
                                          <p:spTgt spid="30"/>
                                        </p:tgtEl>
                                      </p:cBhvr>
                                      <p:by x="105000" y="105000"/>
                                    </p:animScale>
                                  </p:childTnLst>
                                </p:cTn>
                              </p:par>
                              <p:par>
                                <p:cTn fill="hold" grpId="4" id="20" nodeType="withEffect" presetClass="emph" presetID="6" presetSubtype="0">
                                  <p:stCondLst>
                                    <p:cond delay="500"/>
                                  </p:stCondLst>
                                  <p:childTnLst>
                                    <p:animScale>
                                      <p:cBhvr>
                                        <p:cTn dur="200" fill="hold" id="21"/>
                                        <p:tgtEl>
                                          <p:spTgt spid="30"/>
                                        </p:tgtEl>
                                      </p:cBhvr>
                                      <p:by x="95000" y="95000"/>
                                    </p:animScale>
                                  </p:childTnLst>
                                </p:cTn>
                              </p:par>
                            </p:childTnLst>
                          </p:cTn>
                        </p:par>
                        <p:par>
                          <p:cTn fill="hold" id="22" nodeType="afterGroup">
                            <p:stCondLst>
                              <p:cond delay="1700"/>
                            </p:stCondLst>
                            <p:childTnLst>
                              <p:par>
                                <p:cTn fill="hold" id="23" nodeType="afterEffect" presetClass="entr" presetID="14" presetSubtype="10">
                                  <p:stCondLst>
                                    <p:cond delay="0"/>
                                  </p:stCondLst>
                                  <p:childTnLst>
                                    <p:set>
                                      <p:cBhvr>
                                        <p:cTn dur="1" fill="hold" id="24">
                                          <p:stCondLst>
                                            <p:cond delay="0"/>
                                          </p:stCondLst>
                                        </p:cTn>
                                        <p:tgtEl>
                                          <p:spTgt spid="27"/>
                                        </p:tgtEl>
                                        <p:attrNameLst>
                                          <p:attrName>style.visibility</p:attrName>
                                        </p:attrNameLst>
                                      </p:cBhvr>
                                      <p:to>
                                        <p:strVal val="visible"/>
                                      </p:to>
                                    </p:set>
                                    <p:animEffect filter="randombar(horizontal)" transition="in">
                                      <p:cBhvr>
                                        <p:cTn dur="500" id="25"/>
                                        <p:tgtEl>
                                          <p:spTgt spid="27"/>
                                        </p:tgtEl>
                                      </p:cBhvr>
                                    </p:animEffect>
                                  </p:childTnLst>
                                </p:cTn>
                              </p:par>
                            </p:childTnLst>
                          </p:cTn>
                        </p:par>
                        <p:par>
                          <p:cTn fill="hold" id="26" nodeType="afterGroup">
                            <p:stCondLst>
                              <p:cond delay="2200"/>
                            </p:stCondLst>
                            <p:childTnLst>
                              <p:par>
                                <p:cTn fill="hold" id="27" nodeType="afterEffect" presetClass="entr" presetID="14" presetSubtype="10">
                                  <p:stCondLst>
                                    <p:cond delay="0"/>
                                  </p:stCondLst>
                                  <p:childTnLst>
                                    <p:set>
                                      <p:cBhvr>
                                        <p:cTn dur="1" fill="hold" id="28">
                                          <p:stCondLst>
                                            <p:cond delay="0"/>
                                          </p:stCondLst>
                                        </p:cTn>
                                        <p:tgtEl>
                                          <p:spTgt spid="28"/>
                                        </p:tgtEl>
                                        <p:attrNameLst>
                                          <p:attrName>style.visibility</p:attrName>
                                        </p:attrNameLst>
                                      </p:cBhvr>
                                      <p:to>
                                        <p:strVal val="visible"/>
                                      </p:to>
                                    </p:set>
                                    <p:animEffect filter="randombar(horizontal)" transition="in">
                                      <p:cBhvr>
                                        <p:cTn dur="500" id="29"/>
                                        <p:tgtEl>
                                          <p:spTgt spid="28"/>
                                        </p:tgtEl>
                                      </p:cBhvr>
                                    </p:animEffect>
                                  </p:childTnLst>
                                </p:cTn>
                              </p:par>
                            </p:childTnLst>
                          </p:cTn>
                        </p:par>
                        <p:par>
                          <p:cTn fill="hold" id="30" nodeType="afterGroup">
                            <p:stCondLst>
                              <p:cond delay="2700"/>
                            </p:stCondLst>
                            <p:childTnLst>
                              <p:par>
                                <p:cTn fill="hold" id="31" nodeType="afterEffect" presetClass="entr" presetID="14" presetSubtype="10">
                                  <p:stCondLst>
                                    <p:cond delay="0"/>
                                  </p:stCondLst>
                                  <p:childTnLst>
                                    <p:set>
                                      <p:cBhvr>
                                        <p:cTn dur="1" fill="hold" id="32">
                                          <p:stCondLst>
                                            <p:cond delay="0"/>
                                          </p:stCondLst>
                                        </p:cTn>
                                        <p:tgtEl>
                                          <p:spTgt spid="29"/>
                                        </p:tgtEl>
                                        <p:attrNameLst>
                                          <p:attrName>style.visibility</p:attrName>
                                        </p:attrNameLst>
                                      </p:cBhvr>
                                      <p:to>
                                        <p:strVal val="visible"/>
                                      </p:to>
                                    </p:set>
                                    <p:animEffect filter="randombar(horizontal)" transition="in">
                                      <p:cBhvr>
                                        <p:cTn dur="500" id="3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0"/>
      <p:bldP grpId="1" spid="30"/>
      <p:bldP grpId="2" spid="30"/>
      <p:bldP grpId="3" spid="30"/>
      <p:bldP grpId="4"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人际关系的重要性</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36B2E6"/>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29" name="矩形 28"/>
          <p:cNvSpPr>
            <a:spLocks noChangeAspect="1"/>
          </p:cNvSpPr>
          <p:nvPr/>
        </p:nvSpPr>
        <p:spPr>
          <a:xfrm>
            <a:off x="406628" y="1623182"/>
            <a:ext cx="6492602" cy="3603141"/>
          </a:xfrm>
          <a:prstGeom prst="rect">
            <a:avLst/>
          </a:prstGeom>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sp>
        <p:nvSpPr>
          <p:cNvPr id="30" name="TextBox 29"/>
          <p:cNvSpPr txBox="1"/>
          <p:nvPr/>
        </p:nvSpPr>
        <p:spPr>
          <a:xfrm>
            <a:off x="1340076" y="1739257"/>
            <a:ext cx="5487136" cy="1712976"/>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小伙子想到自己正在孤独悲伤，而那姑娘却在男欢女爱，这深深地刺伤了他那颗沉浸在沮丧之中的心，使他感到人生彻底地绝望了。最后，他找了一根绳索，自悬于梁上，告别了人世。第二天，人们发现，就在那个圣诞节之夜，不仅那个小伙子，那个姑娘也自杀了，是吃砒霜死的。</a:t>
            </a:r>
          </a:p>
        </p:txBody>
      </p:sp>
      <p:pic>
        <p:nvPicPr>
          <p:cNvPr descr="E:\仝德志文件，勿删！\03-参考文档\！PPT图片及版面资源\06-PPT精选插图\12-标签\蓝色燕尾01.png" id="31" name="Picture 2"/>
          <p:cNvPicPr>
            <a:picLocks noChangeArrowheads="1" noChangeAspect="1"/>
          </p:cNvPicPr>
          <p:nvPr/>
        </p:nvPicPr>
        <p:blipFill>
          <a:blip r:embed="rId2">
            <a:extLst>
              <a:ext uri="{28A0092B-C50C-407E-A947-70E740481C1C}">
                <a14:useLocalDpi/>
              </a:ext>
            </a:extLst>
          </a:blip>
          <a:stretch>
            <a:fillRect/>
          </a:stretch>
        </p:blipFill>
        <p:spPr bwMode="auto">
          <a:xfrm rot="16200000">
            <a:off x="-213117" y="2259246"/>
            <a:ext cx="2140049" cy="674791"/>
          </a:xfrm>
          <a:prstGeom prst="rect">
            <a:avLst/>
          </a:prstGeom>
          <a:noFill/>
          <a:extLst>
            <a:ext uri="{909E8E84-426E-40DD-AFC4-6F175D3DCCD1}">
              <a14:hiddenFill>
                <a:solidFill>
                  <a:srgbClr val="FFFFFF"/>
                </a:solidFill>
              </a14:hiddenFill>
            </a:ext>
          </a:extLst>
        </p:spPr>
      </p:pic>
      <p:sp>
        <p:nvSpPr>
          <p:cNvPr id="32" name="TextBox 31"/>
          <p:cNvSpPr txBox="1"/>
          <p:nvPr/>
        </p:nvSpPr>
        <p:spPr>
          <a:xfrm>
            <a:off x="622739" y="1646328"/>
            <a:ext cx="457200" cy="1588721"/>
          </a:xfrm>
          <a:prstGeom prst="rect">
            <a:avLst/>
          </a:prstGeom>
          <a:noFill/>
        </p:spPr>
        <p:txBody>
          <a:bodyPr rtlCol="0" vert="eaVert" wrap="none">
            <a:spAutoFit/>
          </a:bodyPr>
          <a:lstStyle/>
          <a:p>
            <a:r>
              <a:rPr altLang="en-US" lang="zh-CN">
                <a:solidFill>
                  <a:schemeClr val="bg1"/>
                </a:solidFill>
                <a:latin charset="-122" pitchFamily="34" typeface="微软雅黑"/>
                <a:ea charset="-122" pitchFamily="34" typeface="微软雅黑"/>
              </a:rPr>
              <a:t>听故事，学道理</a:t>
            </a:r>
          </a:p>
        </p:txBody>
      </p:sp>
      <p:sp>
        <p:nvSpPr>
          <p:cNvPr id="33" name="TextBox 32"/>
          <p:cNvSpPr txBox="1"/>
          <p:nvPr/>
        </p:nvSpPr>
        <p:spPr>
          <a:xfrm>
            <a:off x="1353891" y="3683038"/>
            <a:ext cx="5473321"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小伙子听到的那些响声，是砒霜毒性发作姑娘挣扎时发出的，他完全误解了那些声响的性质。姑娘的桌子上有一份遗书，遗书上说，她实在忍受不了这份孤独，在这个世界上，没有人关心她，尤其是在那个美丽的圣诞节之夜。</a:t>
            </a:r>
          </a:p>
        </p:txBody>
      </p:sp>
      <p:pic>
        <p:nvPicPr>
          <p:cNvPr descr="http://www.xk77.com/uploads/allimg/120331/1_120331102605_5.jpg" id="11" name="Picture 4"/>
          <p:cNvPicPr>
            <a:picLocks noChangeArrowheads="1" noChangeAspect="1"/>
          </p:cNvPicPr>
          <p:nvPr/>
        </p:nvPicPr>
        <p:blipFill>
          <a:blip r:embed="rId3">
            <a:extLst>
              <a:ext uri="{28A0092B-C50C-407E-A947-70E740481C1C}">
                <a14:useLocalDpi/>
              </a:ext>
            </a:extLst>
          </a:blip>
          <a:stretch>
            <a:fillRect/>
          </a:stretch>
        </p:blipFill>
        <p:spPr bwMode="auto">
          <a:xfrm>
            <a:off x="6908864" y="1623181"/>
            <a:ext cx="5283137" cy="3606253"/>
          </a:xfrm>
          <a:prstGeom prst="rect">
            <a:avLst/>
          </a:prstGeom>
          <a:noFill/>
          <a:ln>
            <a:noFill/>
          </a:ln>
          <a:extLst>
            <a:ext uri="{909E8E84-426E-40DD-AFC4-6F175D3DCCD1}">
              <a14:hiddenFill>
                <a:solidFill>
                  <a:srgbClr val="FFFFFF"/>
                </a:solidFill>
              </a14:hiddenFill>
            </a:ext>
          </a:extLst>
        </p:spPr>
      </p:pic>
      <p:sp>
        <p:nvSpPr>
          <p:cNvPr id="12" name="TextBox 11"/>
          <p:cNvSpPr txBox="1"/>
          <p:nvPr/>
        </p:nvSpPr>
        <p:spPr>
          <a:xfrm>
            <a:off x="8748320" y="4967791"/>
            <a:ext cx="3088362" cy="251460"/>
          </a:xfrm>
          <a:prstGeom prst="rect">
            <a:avLst/>
          </a:prstGeom>
          <a:noFill/>
        </p:spPr>
        <p:txBody>
          <a:bodyPr wrap="square">
            <a:spAutoFit/>
          </a:bodyPr>
          <a:lstStyle/>
          <a:p>
            <a:pPr algn="r">
              <a:defRPr/>
            </a:pPr>
            <a:r>
              <a:rPr altLang="en-US" lang="zh-CN" sz="1050">
                <a:solidFill>
                  <a:schemeClr val="bg1"/>
                </a:solidFill>
                <a:latin charset="-122" pitchFamily="34" typeface="微软雅黑"/>
                <a:ea charset="-122" pitchFamily="34" typeface="微软雅黑"/>
              </a:rPr>
              <a:t>图片来自网络，与本主题无关，特此说明！</a:t>
            </a:r>
          </a:p>
        </p:txBody>
      </p:sp>
    </p:spTree>
    <p:extLst>
      <p:ext uri="{BB962C8B-B14F-4D97-AF65-F5344CB8AC3E}">
        <p14:creationId val="105676894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3"/>
    </p:bldLst>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晕轮效应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3</a:t>
            </a:r>
          </a:p>
        </p:txBody>
      </p:sp>
      <p:sp>
        <p:nvSpPr>
          <p:cNvPr id="9" name="椭圆 8"/>
          <p:cNvSpPr/>
          <p:nvPr/>
        </p:nvSpPr>
        <p:spPr>
          <a:xfrm>
            <a:off x="4223548" y="1701023"/>
            <a:ext cx="3960516" cy="3960516"/>
          </a:xfrm>
          <a:prstGeom prst="ellips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4655433" y="2488843"/>
            <a:ext cx="3096747" cy="2361591"/>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又称“光环效应”，是指人们对他人的认知判断首先是根据个人的好恶得出，然后再从这个判断推论出认知对象的其他品质的现象。正晕轮效应——爱屋及乌，情人眼里出西施；负晕轮效应——厌恶和尚，恨及袈裟。</a:t>
            </a:r>
          </a:p>
        </p:txBody>
      </p:sp>
      <p:cxnSp>
        <p:nvCxnSpPr>
          <p:cNvPr id="15" name="直接连接符 14"/>
          <p:cNvCxnSpPr/>
          <p:nvPr/>
        </p:nvCxnSpPr>
        <p:spPr>
          <a:xfrm>
            <a:off x="406627" y="4077156"/>
            <a:ext cx="2664347"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6627" y="1947769"/>
            <a:ext cx="2952712"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不可以偏概全。“横看成岭侧成峰，远近高低各不同”，对对方的判断要从多角度综合分析，比如，不可以以貌取人，要综合被人的谈吐、礼节、知识、智慧来判断一个人。</a:t>
            </a:r>
          </a:p>
        </p:txBody>
      </p:sp>
      <p:cxnSp>
        <p:nvCxnSpPr>
          <p:cNvPr id="20" name="直接连接符 19"/>
          <p:cNvCxnSpPr/>
          <p:nvPr/>
        </p:nvCxnSpPr>
        <p:spPr>
          <a:xfrm>
            <a:off x="9480817" y="2919476"/>
            <a:ext cx="2393925"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642201" y="1772600"/>
            <a:ext cx="2232539"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理性。不仅要听从心的声音，也要听从大脑的声音。</a:t>
            </a:r>
          </a:p>
        </p:txBody>
      </p:sp>
      <p:cxnSp>
        <p:nvCxnSpPr>
          <p:cNvPr id="22" name="直接连接符 21"/>
          <p:cNvCxnSpPr/>
          <p:nvPr/>
        </p:nvCxnSpPr>
        <p:spPr>
          <a:xfrm>
            <a:off x="9480817" y="5301452"/>
            <a:ext cx="2393925"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642201" y="4443026"/>
            <a:ext cx="2232539" cy="74005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正确利用晕轮效应，会达到事半功倍的效果。</a:t>
            </a:r>
          </a:p>
        </p:txBody>
      </p:sp>
      <p:pic>
        <p:nvPicPr>
          <p:cNvPr descr="C:\Documents and Settings\tdz\桌面\未标题-1 拷贝.png" id="13316" name="Picture 4"/>
          <p:cNvPicPr>
            <a:picLocks noChangeArrowheads="1" noChangeAspect="1"/>
          </p:cNvPicPr>
          <p:nvPr/>
        </p:nvPicPr>
        <p:blipFill>
          <a:blip r:embed="rId2">
            <a:extLst>
              <a:ext uri="{28A0092B-C50C-407E-A947-70E740481C1C}">
                <a14:useLocalDpi/>
              </a:ext>
            </a:extLst>
          </a:blip>
          <a:stretch>
            <a:fillRect/>
          </a:stretch>
        </p:blipFill>
        <p:spPr bwMode="auto">
          <a:xfrm>
            <a:off x="7608565" y="1556748"/>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未标题-1 拷贝3.png" id="13315" name="Picture 3"/>
          <p:cNvPicPr>
            <a:picLocks noChangeArrowheads="1" noChangeAspect="1"/>
          </p:cNvPicPr>
          <p:nvPr/>
        </p:nvPicPr>
        <p:blipFill>
          <a:blip r:embed="rId3">
            <a:extLst>
              <a:ext uri="{28A0092B-C50C-407E-A947-70E740481C1C}">
                <a14:useLocalDpi/>
              </a:ext>
            </a:extLst>
          </a:blip>
          <a:stretch>
            <a:fillRect/>
          </a:stretch>
        </p:blipFill>
        <p:spPr bwMode="auto">
          <a:xfrm>
            <a:off x="7608565" y="3933122"/>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未标题-1 拷贝2.png" id="13317" name="Picture 5"/>
          <p:cNvPicPr>
            <a:picLocks noChangeArrowheads="1" noChangeAspect="1"/>
          </p:cNvPicPr>
          <p:nvPr/>
        </p:nvPicPr>
        <p:blipFill>
          <a:blip r:embed="rId4">
            <a:extLst>
              <a:ext uri="{28A0092B-C50C-407E-A947-70E740481C1C}">
                <a14:useLocalDpi/>
              </a:ext>
            </a:extLst>
          </a:blip>
          <a:stretch>
            <a:fillRect/>
          </a:stretch>
        </p:blipFill>
        <p:spPr bwMode="auto">
          <a:xfrm>
            <a:off x="2927236" y="3932371"/>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85047752"/>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1" id="10" nodeType="withEffect" presetClass="emph" presetID="8" presetSubtype="0">
                                  <p:stCondLst>
                                    <p:cond delay="0"/>
                                  </p:stCondLst>
                                  <p:childTnLst>
                                    <p:animRot by="21600000">
                                      <p:cBhvr>
                                        <p:cTn dur="500" fill="hold" id="11"/>
                                        <p:tgtEl>
                                          <p:spTgt spid="10"/>
                                        </p:tgtEl>
                                        <p:attrNameLst>
                                          <p:attrName>r</p:attrName>
                                        </p:attrNameLst>
                                      </p:cBhvr>
                                    </p:animRot>
                                  </p:childTnLst>
                                </p:cTn>
                              </p:par>
                            </p:childTnLst>
                          </p:cTn>
                        </p:par>
                        <p:par>
                          <p:cTn fill="hold" id="12" nodeType="afterGroup">
                            <p:stCondLst>
                              <p:cond delay="500"/>
                            </p:stCondLst>
                            <p:childTnLst>
                              <p:par>
                                <p:cTn fill="hold" id="13" nodeType="after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19"/>
                                        </p:tgtEl>
                                        <p:attrNameLst>
                                          <p:attrName>style.visibility</p:attrName>
                                        </p:attrNameLst>
                                      </p:cBhvr>
                                      <p:to>
                                        <p:strVal val="visible"/>
                                      </p:to>
                                    </p:set>
                                    <p:animEffect filter="randombar(horizontal)" transition="in">
                                      <p:cBhvr>
                                        <p:cTn dur="500" id="19"/>
                                        <p:tgtEl>
                                          <p:spTgt spid="19"/>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20"/>
                                        </p:tgtEl>
                                        <p:attrNameLst>
                                          <p:attrName>style.visibility</p:attrName>
                                        </p:attrNameLst>
                                      </p:cBhvr>
                                      <p:to>
                                        <p:strVal val="visible"/>
                                      </p:to>
                                    </p:set>
                                    <p:animEffect filter="wipe(left)" transition="in">
                                      <p:cBhvr>
                                        <p:cTn dur="500" id="23"/>
                                        <p:tgtEl>
                                          <p:spTgt spid="20"/>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21"/>
                                        </p:tgtEl>
                                        <p:attrNameLst>
                                          <p:attrName>style.visibility</p:attrName>
                                        </p:attrNameLst>
                                      </p:cBhvr>
                                      <p:to>
                                        <p:strVal val="visible"/>
                                      </p:to>
                                    </p:set>
                                    <p:animEffect filter="randombar(horizontal)" transition="in">
                                      <p:cBhvr>
                                        <p:cTn dur="500" id="27"/>
                                        <p:tgtEl>
                                          <p:spTgt spid="21"/>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22"/>
                                        </p:tgtEl>
                                        <p:attrNameLst>
                                          <p:attrName>style.visibility</p:attrName>
                                        </p:attrNameLst>
                                      </p:cBhvr>
                                      <p:to>
                                        <p:strVal val="visible"/>
                                      </p:to>
                                    </p:set>
                                    <p:animEffect filter="wipe(left)" transition="in">
                                      <p:cBhvr>
                                        <p:cTn dur="500" id="31"/>
                                        <p:tgtEl>
                                          <p:spTgt spid="22"/>
                                        </p:tgtEl>
                                      </p:cBhvr>
                                    </p:animEffect>
                                  </p:childTnLst>
                                </p:cTn>
                              </p:par>
                            </p:childTnLst>
                          </p:cTn>
                        </p:par>
                        <p:par>
                          <p:cTn fill="hold" id="32" nodeType="afterGroup">
                            <p:stCondLst>
                              <p:cond delay="3000"/>
                            </p:stCondLst>
                            <p:childTnLst>
                              <p:par>
                                <p:cTn fill="hold" grpId="0" id="33" nodeType="afterEffect" presetClass="entr" presetID="14" presetSubtype="10">
                                  <p:stCondLst>
                                    <p:cond delay="0"/>
                                  </p:stCondLst>
                                  <p:childTnLst>
                                    <p:set>
                                      <p:cBhvr>
                                        <p:cTn dur="1" fill="hold" id="34">
                                          <p:stCondLst>
                                            <p:cond delay="0"/>
                                          </p:stCondLst>
                                        </p:cTn>
                                        <p:tgtEl>
                                          <p:spTgt spid="23"/>
                                        </p:tgtEl>
                                        <p:attrNameLst>
                                          <p:attrName>style.visibility</p:attrName>
                                        </p:attrNameLst>
                                      </p:cBhvr>
                                      <p:to>
                                        <p:strVal val="visible"/>
                                      </p:to>
                                    </p:set>
                                    <p:animEffect filter="randombar(horizontal)" transition="in">
                                      <p:cBhvr>
                                        <p:cTn dur="500" id="3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0" spid="19"/>
      <p:bldP grpId="0" spid="21"/>
      <p:bldP grpId="0" spid="23"/>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定型化效应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4</a:t>
            </a:r>
          </a:p>
        </p:txBody>
      </p:sp>
      <p:sp>
        <p:nvSpPr>
          <p:cNvPr id="6" name="椭圆 5"/>
          <p:cNvSpPr/>
          <p:nvPr/>
        </p:nvSpPr>
        <p:spPr>
          <a:xfrm>
            <a:off x="4439600" y="1844618"/>
            <a:ext cx="3600469" cy="3600469"/>
          </a:xfrm>
          <a:prstGeom prst="ellips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4926128" y="2468896"/>
            <a:ext cx="2627414" cy="2361591"/>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 “定型化效应”也叫“刻板印象”，是指个人受社会影响而对某些人或事持稳定不变的看法。比如，“南方人都很精明，北方人都很憨厚”，“长沙妹子不可交，面如桃花心似刀”…… </a:t>
            </a:r>
          </a:p>
        </p:txBody>
      </p:sp>
      <p:cxnSp>
        <p:nvCxnSpPr>
          <p:cNvPr id="10" name="直接连接符 9"/>
          <p:cNvCxnSpPr/>
          <p:nvPr/>
        </p:nvCxnSpPr>
        <p:spPr>
          <a:xfrm>
            <a:off x="9408799" y="4077156"/>
            <a:ext cx="2520608"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4610" y="4077156"/>
            <a:ext cx="2664347" cy="0"/>
          </a:xfrm>
          <a:prstGeom prst="line">
            <a:avLst/>
          </a:prstGeom>
          <a:ln>
            <a:solidFill>
              <a:srgbClr val="FF0064"/>
            </a:solidFill>
            <a:prstDash val="dash"/>
            <a:headEnd type="oval"/>
            <a:tailEnd len="med" type="oval" w="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610" y="3218731"/>
            <a:ext cx="2664347" cy="74005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不要从交往对象的出身、性格、地位、背景出发交往；</a:t>
            </a:r>
          </a:p>
        </p:txBody>
      </p:sp>
      <p:sp>
        <p:nvSpPr>
          <p:cNvPr id="15" name="TextBox 14"/>
          <p:cNvSpPr txBox="1"/>
          <p:nvPr/>
        </p:nvSpPr>
        <p:spPr>
          <a:xfrm>
            <a:off x="9552833" y="3218731"/>
            <a:ext cx="2376573"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不要带着“有色眼镜”，穿着“印象外套”交往。</a:t>
            </a:r>
          </a:p>
        </p:txBody>
      </p:sp>
      <p:pic>
        <p:nvPicPr>
          <p:cNvPr descr="C:\Documents and Settings\tdz\桌面\未标题-1 拷贝.png" id="16" name="Picture 9"/>
          <p:cNvPicPr>
            <a:picLocks noChangeArrowheads="1" noChangeAspect="1"/>
          </p:cNvPicPr>
          <p:nvPr/>
        </p:nvPicPr>
        <p:blipFill>
          <a:blip r:embed="rId2">
            <a:extLst>
              <a:ext uri="{28A0092B-C50C-407E-A947-70E740481C1C}">
                <a14:useLocalDpi/>
              </a:ext>
            </a:extLst>
          </a:blip>
          <a:stretch>
            <a:fillRect/>
          </a:stretch>
        </p:blipFill>
        <p:spPr bwMode="auto">
          <a:xfrm>
            <a:off x="7608565" y="2709106"/>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未标题-1 拷贝.png" id="13" name="Picture 5"/>
          <p:cNvPicPr>
            <a:picLocks noChangeArrowheads="1" noChangeAspect="1"/>
          </p:cNvPicPr>
          <p:nvPr/>
        </p:nvPicPr>
        <p:blipFill>
          <a:blip r:embed="rId3">
            <a:extLst>
              <a:ext uri="{28A0092B-C50C-407E-A947-70E740481C1C}">
                <a14:useLocalDpi/>
              </a:ext>
            </a:extLst>
          </a:blip>
          <a:stretch>
            <a:fillRect/>
          </a:stretch>
        </p:blipFill>
        <p:spPr bwMode="auto">
          <a:xfrm>
            <a:off x="3071270" y="2709106"/>
            <a:ext cx="1800234" cy="180023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636240610"/>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1" id="10" nodeType="withEffect" presetClass="emph" presetID="8" presetSubtype="0">
                                  <p:stCondLst>
                                    <p:cond delay="0"/>
                                  </p:stCondLst>
                                  <p:childTnLst>
                                    <p:animRot by="21600000">
                                      <p:cBhvr>
                                        <p:cTn dur="500" fill="hold" id="11"/>
                                        <p:tgtEl>
                                          <p:spTgt spid="7"/>
                                        </p:tgtEl>
                                        <p:attrNameLst>
                                          <p:attrName>r</p:attrName>
                                        </p:attrNameLst>
                                      </p:cBhvr>
                                    </p:animRot>
                                  </p:childTnLst>
                                </p:cTn>
                              </p:par>
                            </p:childTnLst>
                          </p:cTn>
                        </p:par>
                        <p:par>
                          <p:cTn fill="hold" id="12" nodeType="afterGroup">
                            <p:stCondLst>
                              <p:cond delay="500"/>
                            </p:stCondLst>
                            <p:childTnLst>
                              <p:par>
                                <p:cTn fill="hold" id="13" nodeType="afterEffect" presetClass="entr" presetID="22" presetSubtype="2">
                                  <p:stCondLst>
                                    <p:cond delay="0"/>
                                  </p:stCondLst>
                                  <p:childTnLst>
                                    <p:set>
                                      <p:cBhvr>
                                        <p:cTn dur="1" fill="hold" id="14">
                                          <p:stCondLst>
                                            <p:cond delay="0"/>
                                          </p:stCondLst>
                                        </p:cTn>
                                        <p:tgtEl>
                                          <p:spTgt spid="12"/>
                                        </p:tgtEl>
                                        <p:attrNameLst>
                                          <p:attrName>style.visibility</p:attrName>
                                        </p:attrNameLst>
                                      </p:cBhvr>
                                      <p:to>
                                        <p:strVal val="visible"/>
                                      </p:to>
                                    </p:set>
                                    <p:animEffect filter="wipe(right)"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14"/>
                                        </p:tgtEl>
                                        <p:attrNameLst>
                                          <p:attrName>style.visibility</p:attrName>
                                        </p:attrNameLst>
                                      </p:cBhvr>
                                      <p:to>
                                        <p:strVal val="visible"/>
                                      </p:to>
                                    </p:set>
                                    <p:animEffect filter="randombar(horizontal)" transition="in">
                                      <p:cBhvr>
                                        <p:cTn dur="500" id="19"/>
                                        <p:tgtEl>
                                          <p:spTgt spid="1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15"/>
                                        </p:tgtEl>
                                        <p:attrNameLst>
                                          <p:attrName>style.visibility</p:attrName>
                                        </p:attrNameLst>
                                      </p:cBhvr>
                                      <p:to>
                                        <p:strVal val="visible"/>
                                      </p:to>
                                    </p:set>
                                    <p:animEffect filter="randombar(horizontal)" transition="in">
                                      <p:cBhvr>
                                        <p:cTn dur="5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14"/>
      <p:bldP grpId="0" spid="15"/>
    </p:bldLst>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出丑效应/仰巴脚效应 </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5</a:t>
            </a:r>
          </a:p>
        </p:txBody>
      </p:sp>
      <p:grpSp>
        <p:nvGrpSpPr>
          <p:cNvPr id="25" name="组合 24"/>
          <p:cNvGrpSpPr/>
          <p:nvPr/>
        </p:nvGrpSpPr>
        <p:grpSpPr>
          <a:xfrm>
            <a:off x="8044662" y="2126604"/>
            <a:ext cx="3744904" cy="684165"/>
            <a:chOff x="7967414" y="2126774"/>
            <a:chExt cx="3744416" cy="684076"/>
          </a:xfrm>
        </p:grpSpPr>
        <p:cxnSp>
          <p:nvCxnSpPr>
            <p:cNvPr id="9" name="直接连接符 8"/>
            <p:cNvCxnSpPr>
              <a:endCxn id="18"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18" name="椭圆 17"/>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1</a:t>
              </a:r>
            </a:p>
          </p:txBody>
        </p:sp>
      </p:grpSp>
      <p:sp>
        <p:nvSpPr>
          <p:cNvPr id="23" name="TextBox 22"/>
          <p:cNvSpPr txBox="1"/>
          <p:nvPr/>
        </p:nvSpPr>
        <p:spPr>
          <a:xfrm>
            <a:off x="8580160" y="2000907"/>
            <a:ext cx="2525241"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才能出众而犯了错误的人</a:t>
            </a:r>
          </a:p>
        </p:txBody>
      </p:sp>
      <p:grpSp>
        <p:nvGrpSpPr>
          <p:cNvPr id="26" name="组合 25"/>
          <p:cNvGrpSpPr/>
          <p:nvPr/>
        </p:nvGrpSpPr>
        <p:grpSpPr>
          <a:xfrm>
            <a:off x="8044662" y="3028849"/>
            <a:ext cx="3744904" cy="684165"/>
            <a:chOff x="7967414" y="2126774"/>
            <a:chExt cx="3744416" cy="684076"/>
          </a:xfrm>
        </p:grpSpPr>
        <p:cxnSp>
          <p:nvCxnSpPr>
            <p:cNvPr id="27" name="直接连接符 26"/>
            <p:cNvCxnSpPr>
              <a:endCxn id="28"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28" name="椭圆 27"/>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2</a:t>
              </a:r>
            </a:p>
          </p:txBody>
        </p:sp>
      </p:grpSp>
      <p:grpSp>
        <p:nvGrpSpPr>
          <p:cNvPr id="29" name="组合 28"/>
          <p:cNvGrpSpPr/>
          <p:nvPr/>
        </p:nvGrpSpPr>
        <p:grpSpPr>
          <a:xfrm>
            <a:off x="8044662" y="3931093"/>
            <a:ext cx="3744904" cy="684165"/>
            <a:chOff x="7967414" y="2126774"/>
            <a:chExt cx="3744416" cy="684076"/>
          </a:xfrm>
        </p:grpSpPr>
        <p:cxnSp>
          <p:nvCxnSpPr>
            <p:cNvPr id="30" name="直接连接符 29"/>
            <p:cNvCxnSpPr>
              <a:endCxn id="31"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31" name="椭圆 30"/>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3</a:t>
              </a:r>
            </a:p>
          </p:txBody>
        </p:sp>
      </p:grpSp>
      <p:grpSp>
        <p:nvGrpSpPr>
          <p:cNvPr id="32" name="组合 31"/>
          <p:cNvGrpSpPr/>
          <p:nvPr/>
        </p:nvGrpSpPr>
        <p:grpSpPr>
          <a:xfrm>
            <a:off x="8044662" y="4833339"/>
            <a:ext cx="3744904" cy="684165"/>
            <a:chOff x="7967414" y="2126774"/>
            <a:chExt cx="3744416" cy="684076"/>
          </a:xfrm>
        </p:grpSpPr>
        <p:cxnSp>
          <p:nvCxnSpPr>
            <p:cNvPr id="33" name="直接连接符 32"/>
            <p:cNvCxnSpPr>
              <a:endCxn id="34"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34" name="椭圆 33"/>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4</a:t>
              </a:r>
            </a:p>
          </p:txBody>
        </p:sp>
      </p:grpSp>
      <p:sp>
        <p:nvSpPr>
          <p:cNvPr id="6" name="椭圆 5"/>
          <p:cNvSpPr/>
          <p:nvPr/>
        </p:nvSpPr>
        <p:spPr>
          <a:xfrm>
            <a:off x="4619644" y="1844618"/>
            <a:ext cx="3960516" cy="396051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5146124" y="2468687"/>
            <a:ext cx="3096747" cy="2685898"/>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是指才能平庸者固然不会受人倾慕，而全然无缺点的人，也未必讨人喜欢。最讨人喜欢的人物是精明而带有小缺点的人。心理学家阿诺森等人1978年做过一项“犯错误效应”实验证实了这一结论。实验给被试呈现四种人，让其评价哪一种人最有吸引力：</a:t>
            </a:r>
          </a:p>
        </p:txBody>
      </p:sp>
      <p:sp>
        <p:nvSpPr>
          <p:cNvPr id="35" name="TextBox 34"/>
          <p:cNvSpPr txBox="1"/>
          <p:nvPr/>
        </p:nvSpPr>
        <p:spPr>
          <a:xfrm>
            <a:off x="8580160" y="2922084"/>
            <a:ext cx="2525241"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才能出众而未犯错误的人</a:t>
            </a:r>
          </a:p>
        </p:txBody>
      </p:sp>
      <p:sp>
        <p:nvSpPr>
          <p:cNvPr id="36" name="TextBox 35"/>
          <p:cNvSpPr txBox="1"/>
          <p:nvPr/>
        </p:nvSpPr>
        <p:spPr>
          <a:xfrm>
            <a:off x="8580160" y="3810299"/>
            <a:ext cx="2525241"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才能平庸而犯了错误的人</a:t>
            </a:r>
          </a:p>
        </p:txBody>
      </p:sp>
      <p:sp>
        <p:nvSpPr>
          <p:cNvPr id="37" name="TextBox 36"/>
          <p:cNvSpPr txBox="1"/>
          <p:nvPr/>
        </p:nvSpPr>
        <p:spPr>
          <a:xfrm>
            <a:off x="8580160" y="4698513"/>
            <a:ext cx="2525241"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才能平庸而未犯错误的人</a:t>
            </a:r>
          </a:p>
        </p:txBody>
      </p:sp>
      <p:pic>
        <p:nvPicPr>
          <p:cNvPr descr="E:\仝德志文件，勿删！\03-参考文档\！PPT图片及版面资源\06-PPT精选插图\03-人物\生活美女.png" id="14338" name="Picture 2"/>
          <p:cNvPicPr>
            <a:picLocks noChangeArrowheads="1" noChangeAspect="1"/>
          </p:cNvPicPr>
          <p:nvPr/>
        </p:nvPicPr>
        <p:blipFill>
          <a:blip r:embed="rId2">
            <a:extLst>
              <a:ext uri="{28A0092B-C50C-407E-A947-70E740481C1C}">
                <a14:useLocalDpi/>
              </a:ext>
            </a:extLst>
          </a:blip>
          <a:stretch>
            <a:fillRect/>
          </a:stretch>
        </p:blipFill>
        <p:spPr bwMode="auto">
          <a:xfrm>
            <a:off x="0" y="2564791"/>
            <a:ext cx="5042706" cy="3384817"/>
          </a:xfrm>
          <a:prstGeom prst="rect">
            <a:avLst/>
          </a:prstGeom>
          <a:noFill/>
          <a:extLst>
            <a:ext uri="{909E8E84-426E-40DD-AFC4-6F175D3DCCD1}">
              <a14:hiddenFill>
                <a:solidFill>
                  <a:srgbClr val="FFFFFF"/>
                </a:solidFill>
              </a14:hiddenFill>
            </a:ext>
          </a:extLst>
        </p:spPr>
      </p:pic>
    </p:spTree>
    <p:extLst>
      <p:ext uri="{BB962C8B-B14F-4D97-AF65-F5344CB8AC3E}">
        <p14:creationId val="2676687968"/>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1" id="10" nodeType="withEffect" presetClass="emph" presetID="8" presetSubtype="0">
                                  <p:stCondLst>
                                    <p:cond delay="0"/>
                                  </p:stCondLst>
                                  <p:childTnLst>
                                    <p:animRot by="21600000">
                                      <p:cBhvr>
                                        <p:cTn dur="500" fill="hold" id="11"/>
                                        <p:tgtEl>
                                          <p:spTgt spid="7"/>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14" presetSubtype="10">
                                  <p:stCondLst>
                                    <p:cond delay="0"/>
                                  </p:stCondLst>
                                  <p:childTnLst>
                                    <p:set>
                                      <p:cBhvr>
                                        <p:cTn dur="1" fill="hold" id="14">
                                          <p:stCondLst>
                                            <p:cond delay="0"/>
                                          </p:stCondLst>
                                        </p:cTn>
                                        <p:tgtEl>
                                          <p:spTgt spid="23"/>
                                        </p:tgtEl>
                                        <p:attrNameLst>
                                          <p:attrName>style.visibility</p:attrName>
                                        </p:attrNameLst>
                                      </p:cBhvr>
                                      <p:to>
                                        <p:strVal val="visible"/>
                                      </p:to>
                                    </p:set>
                                    <p:animEffect filter="randombar(horizontal)" transition="in">
                                      <p:cBhvr>
                                        <p:cTn dur="500" id="15"/>
                                        <p:tgtEl>
                                          <p:spTgt spid="23"/>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35"/>
                                        </p:tgtEl>
                                        <p:attrNameLst>
                                          <p:attrName>style.visibility</p:attrName>
                                        </p:attrNameLst>
                                      </p:cBhvr>
                                      <p:to>
                                        <p:strVal val="visible"/>
                                      </p:to>
                                    </p:set>
                                    <p:animEffect filter="randombar(horizontal)" transition="in">
                                      <p:cBhvr>
                                        <p:cTn dur="500" id="19"/>
                                        <p:tgtEl>
                                          <p:spTgt spid="35"/>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36"/>
                                        </p:tgtEl>
                                        <p:attrNameLst>
                                          <p:attrName>style.visibility</p:attrName>
                                        </p:attrNameLst>
                                      </p:cBhvr>
                                      <p:to>
                                        <p:strVal val="visible"/>
                                      </p:to>
                                    </p:set>
                                    <p:animEffect filter="randombar(horizontal)" transition="in">
                                      <p:cBhvr>
                                        <p:cTn dur="500" id="23"/>
                                        <p:tgtEl>
                                          <p:spTgt spid="36"/>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37"/>
                                        </p:tgtEl>
                                        <p:attrNameLst>
                                          <p:attrName>style.visibility</p:attrName>
                                        </p:attrNameLst>
                                      </p:cBhvr>
                                      <p:to>
                                        <p:strVal val="visible"/>
                                      </p:to>
                                    </p:set>
                                    <p:animEffect filter="randombar(horizontal)" transition="in">
                                      <p:cBhvr>
                                        <p:cTn dur="500" id="2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7"/>
      <p:bldP grpId="1" spid="7"/>
      <p:bldP grpId="0" spid="35"/>
      <p:bldP grpId="0" spid="36"/>
      <p:bldP grpId="0" spid="37"/>
    </p:bldLst>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586671" y="2126604"/>
            <a:ext cx="5509329" cy="684165"/>
            <a:chOff x="11027754" y="2126774"/>
            <a:chExt cx="5508612" cy="684076"/>
          </a:xfrm>
        </p:grpSpPr>
        <p:cxnSp>
          <p:nvCxnSpPr>
            <p:cNvPr id="10" name="直接连接符 9"/>
            <p:cNvCxnSpPr/>
            <p:nvPr/>
          </p:nvCxnSpPr>
          <p:spPr>
            <a:xfrm>
              <a:off x="11711830" y="2468812"/>
              <a:ext cx="4824536"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11" name="椭圆 10"/>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1</a:t>
              </a:r>
            </a:p>
          </p:txBody>
        </p:sp>
      </p:grpSp>
      <p:grpSp>
        <p:nvGrpSpPr>
          <p:cNvPr id="24" name="组合 23"/>
          <p:cNvGrpSpPr/>
          <p:nvPr/>
        </p:nvGrpSpPr>
        <p:grpSpPr>
          <a:xfrm>
            <a:off x="586671" y="4833339"/>
            <a:ext cx="5509329" cy="684165"/>
            <a:chOff x="11027754" y="2126774"/>
            <a:chExt cx="5508612" cy="684076"/>
          </a:xfrm>
        </p:grpSpPr>
        <p:cxnSp>
          <p:nvCxnSpPr>
            <p:cNvPr id="25" name="直接连接符 24"/>
            <p:cNvCxnSpPr/>
            <p:nvPr/>
          </p:nvCxnSpPr>
          <p:spPr>
            <a:xfrm>
              <a:off x="11711830" y="2468812"/>
              <a:ext cx="4824536"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26" name="椭圆 25"/>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4</a:t>
              </a:r>
            </a:p>
          </p:txBody>
        </p:sp>
      </p:grpSp>
      <p:grpSp>
        <p:nvGrpSpPr>
          <p:cNvPr id="17" name="组合 16"/>
          <p:cNvGrpSpPr/>
          <p:nvPr/>
        </p:nvGrpSpPr>
        <p:grpSpPr>
          <a:xfrm>
            <a:off x="586671" y="3931093"/>
            <a:ext cx="5077225" cy="684165"/>
            <a:chOff x="11027754" y="2126774"/>
            <a:chExt cx="5076564" cy="684076"/>
          </a:xfrm>
        </p:grpSpPr>
        <p:cxnSp>
          <p:nvCxnSpPr>
            <p:cNvPr id="18" name="直接连接符 17"/>
            <p:cNvCxnSpPr/>
            <p:nvPr/>
          </p:nvCxnSpPr>
          <p:spPr>
            <a:xfrm>
              <a:off x="11711830" y="2468812"/>
              <a:ext cx="4392488"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23" name="椭圆 22"/>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3</a:t>
              </a:r>
            </a:p>
          </p:txBody>
        </p:sp>
      </p:grpSp>
      <p:grpSp>
        <p:nvGrpSpPr>
          <p:cNvPr id="14" name="组合 13"/>
          <p:cNvGrpSpPr/>
          <p:nvPr/>
        </p:nvGrpSpPr>
        <p:grpSpPr>
          <a:xfrm>
            <a:off x="586671" y="3028849"/>
            <a:ext cx="5077225" cy="684165"/>
            <a:chOff x="11027754" y="2126774"/>
            <a:chExt cx="5076564" cy="684076"/>
          </a:xfrm>
        </p:grpSpPr>
        <p:cxnSp>
          <p:nvCxnSpPr>
            <p:cNvPr id="15" name="直接连接符 14"/>
            <p:cNvCxnSpPr/>
            <p:nvPr/>
          </p:nvCxnSpPr>
          <p:spPr>
            <a:xfrm>
              <a:off x="11711830" y="2468812"/>
              <a:ext cx="4392488"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16" name="椭圆 15"/>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2</a:t>
              </a:r>
            </a:p>
          </p:txBody>
        </p:sp>
      </p:grpSp>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出丑效应/仰巴脚效应 </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5</a:t>
            </a:r>
          </a:p>
        </p:txBody>
      </p:sp>
      <p:sp>
        <p:nvSpPr>
          <p:cNvPr id="21" name="椭圆 20"/>
          <p:cNvSpPr/>
          <p:nvPr/>
        </p:nvSpPr>
        <p:spPr>
          <a:xfrm>
            <a:off x="5448284" y="1844618"/>
            <a:ext cx="3960516" cy="396051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21"/>
          <p:cNvSpPr txBox="1"/>
          <p:nvPr/>
        </p:nvSpPr>
        <p:spPr>
          <a:xfrm>
            <a:off x="5880167" y="2468687"/>
            <a:ext cx="3096747" cy="2361591"/>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可见，小的过错会使才能出众的人吸引力更增一层。进一步研究发现犯错误效应还受性别角色和自尊心的影响。男性更喜爱犯了错误的才能出众的男性；而女性更倾向于喜欢能力出众而没有犯错误的人（包括男性和女性）。</a:t>
            </a:r>
          </a:p>
        </p:txBody>
      </p:sp>
      <p:pic>
        <p:nvPicPr>
          <p:cNvPr descr="E:\UCDownloaded\！PPT图片及版面资源\06-PPT精选插图\03-人物\女孩NPG05.png" id="13" name="Picture 3"/>
          <p:cNvPicPr>
            <a:picLocks noChangeArrowheads="1" noChangeAspect="1"/>
          </p:cNvPicPr>
          <p:nvPr/>
        </p:nvPicPr>
        <p:blipFill>
          <a:blip r:embed="rId2">
            <a:extLst>
              <a:ext uri="{28A0092B-C50C-407E-A947-70E740481C1C}">
                <a14:useLocalDpi/>
              </a:ext>
            </a:extLst>
          </a:blip>
          <a:stretch>
            <a:fillRect/>
          </a:stretch>
        </p:blipFill>
        <p:spPr bwMode="auto">
          <a:xfrm>
            <a:off x="8380809" y="1669961"/>
            <a:ext cx="3476581" cy="4282530"/>
          </a:xfrm>
          <a:prstGeom prst="rect">
            <a:avLst/>
          </a:prstGeom>
          <a:noFill/>
          <a:extLst>
            <a:ext uri="{909E8E84-426E-40DD-AFC4-6F175D3DCCD1}">
              <a14:hiddenFill>
                <a:solidFill>
                  <a:srgbClr val="FFFFFF"/>
                </a:solidFill>
              </a14:hiddenFill>
            </a:ext>
          </a:extLst>
        </p:spPr>
      </p:pic>
      <p:sp>
        <p:nvSpPr>
          <p:cNvPr id="12" name="TextBox 11"/>
          <p:cNvSpPr txBox="1"/>
          <p:nvPr/>
        </p:nvSpPr>
        <p:spPr>
          <a:xfrm>
            <a:off x="1338220" y="2000907"/>
            <a:ext cx="4757780"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才能出众但有错误的人被评价为最有吸引力的人</a:t>
            </a:r>
          </a:p>
        </p:txBody>
      </p:sp>
      <p:sp>
        <p:nvSpPr>
          <p:cNvPr id="27" name="TextBox 26"/>
          <p:cNvSpPr txBox="1"/>
          <p:nvPr/>
        </p:nvSpPr>
        <p:spPr>
          <a:xfrm>
            <a:off x="1338221" y="2922084"/>
            <a:ext cx="4325675"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才能出众但没有错误的完美者吸引为第二位</a:t>
            </a:r>
          </a:p>
        </p:txBody>
      </p:sp>
      <p:sp>
        <p:nvSpPr>
          <p:cNvPr id="28" name="TextBox 27"/>
          <p:cNvSpPr txBox="1"/>
          <p:nvPr/>
        </p:nvSpPr>
        <p:spPr>
          <a:xfrm>
            <a:off x="1338221" y="3810299"/>
            <a:ext cx="4110063"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平庸但没有错误的人吸引力居第三位</a:t>
            </a:r>
          </a:p>
        </p:txBody>
      </p:sp>
      <p:sp>
        <p:nvSpPr>
          <p:cNvPr id="29" name="TextBox 28"/>
          <p:cNvSpPr txBox="1"/>
          <p:nvPr/>
        </p:nvSpPr>
        <p:spPr>
          <a:xfrm>
            <a:off x="1338220" y="4698513"/>
            <a:ext cx="4973832"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平庸而犯同样错误的人被认为是最缺乏吸引力</a:t>
            </a:r>
          </a:p>
        </p:txBody>
      </p:sp>
      <p:sp>
        <p:nvSpPr>
          <p:cNvPr id="30" name="矩形 29"/>
          <p:cNvSpPr/>
          <p:nvPr/>
        </p:nvSpPr>
        <p:spPr>
          <a:xfrm>
            <a:off x="586671" y="1279693"/>
            <a:ext cx="2880695" cy="456286"/>
          </a:xfrm>
          <a:prstGeom prst="rect">
            <a:avLst/>
          </a:prstGeom>
        </p:spPr>
        <p:txBody>
          <a:bodyPr wrap="square">
            <a:spAutoFit/>
          </a:bodyPr>
          <a:lstStyle/>
          <a:p>
            <a:pPr>
              <a:lnSpc>
                <a:spcPct val="133000"/>
              </a:lnSpc>
              <a:defRPr/>
            </a:pPr>
            <a:r>
              <a:rPr altLang="en-US" lang="zh-CN">
                <a:solidFill>
                  <a:srgbClr val="FF0064"/>
                </a:solidFill>
                <a:latin charset="-122" pitchFamily="34" typeface="微软雅黑"/>
                <a:ea charset="-122" pitchFamily="34" typeface="微软雅黑"/>
              </a:rPr>
              <a:t>结果表明：</a:t>
            </a:r>
          </a:p>
        </p:txBody>
      </p:sp>
    </p:spTree>
    <p:extLst>
      <p:ext uri="{BB962C8B-B14F-4D97-AF65-F5344CB8AC3E}">
        <p14:creationId val="292275634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grpId="1" id="10" nodeType="withEffect" presetClass="emph" presetID="8" presetSubtype="0">
                                  <p:stCondLst>
                                    <p:cond delay="0"/>
                                  </p:stCondLst>
                                  <p:childTnLst>
                                    <p:animRot by="21600000">
                                      <p:cBhvr>
                                        <p:cTn dur="500" fill="hold" id="11"/>
                                        <p:tgtEl>
                                          <p:spTgt spid="22"/>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14" presetSubtype="10">
                                  <p:stCondLst>
                                    <p:cond delay="0"/>
                                  </p:stCondLst>
                                  <p:childTnLst>
                                    <p:set>
                                      <p:cBhvr>
                                        <p:cTn dur="1" fill="hold" id="14">
                                          <p:stCondLst>
                                            <p:cond delay="0"/>
                                          </p:stCondLst>
                                        </p:cTn>
                                        <p:tgtEl>
                                          <p:spTgt spid="12"/>
                                        </p:tgtEl>
                                        <p:attrNameLst>
                                          <p:attrName>style.visibility</p:attrName>
                                        </p:attrNameLst>
                                      </p:cBhvr>
                                      <p:to>
                                        <p:strVal val="visible"/>
                                      </p:to>
                                    </p:set>
                                    <p:animEffect filter="randombar(horizontal)"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28"/>
                                        </p:tgtEl>
                                        <p:attrNameLst>
                                          <p:attrName>style.visibility</p:attrName>
                                        </p:attrNameLst>
                                      </p:cBhvr>
                                      <p:to>
                                        <p:strVal val="visible"/>
                                      </p:to>
                                    </p:set>
                                    <p:animEffect filter="randombar(horizontal)" transition="in">
                                      <p:cBhvr>
                                        <p:cTn dur="500" id="23"/>
                                        <p:tgtEl>
                                          <p:spTgt spid="28"/>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29"/>
                                        </p:tgtEl>
                                        <p:attrNameLst>
                                          <p:attrName>style.visibility</p:attrName>
                                        </p:attrNameLst>
                                      </p:cBhvr>
                                      <p:to>
                                        <p:strVal val="visible"/>
                                      </p:to>
                                    </p:set>
                                    <p:animEffect filter="randombar(horizontal)" transition="in">
                                      <p:cBhvr>
                                        <p:cTn dur="500" id="2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1" spid="22"/>
      <p:bldP grpId="0" spid="12"/>
      <p:bldP grpId="0" spid="27"/>
      <p:bldP grpId="0" spid="28"/>
      <p:bldP grpId="0" spid="29"/>
    </p:bldLst>
  </p:timing>
</p:sld>
</file>

<file path=ppt/slides/slide6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投射效应</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FF0064"/>
                </a:solidFill>
                <a:effectLst>
                  <a:outerShdw algn="tl" blurRad="38100" dir="2700000" dist="38100">
                    <a:srgbClr val="000000">
                      <a:alpha val="43137"/>
                    </a:srgbClr>
                  </a:outerShdw>
                </a:effectLst>
                <a:latin charset="0" pitchFamily="82" typeface="Broadway"/>
                <a:ea charset="-120" pitchFamily="18" typeface="DFPYeaSong-B5"/>
              </a:rPr>
              <a:t>6</a:t>
            </a:r>
          </a:p>
        </p:txBody>
      </p:sp>
      <p:grpSp>
        <p:nvGrpSpPr>
          <p:cNvPr id="25" name="组合 24"/>
          <p:cNvGrpSpPr/>
          <p:nvPr/>
        </p:nvGrpSpPr>
        <p:grpSpPr>
          <a:xfrm>
            <a:off x="8044662" y="2168696"/>
            <a:ext cx="3744904" cy="684165"/>
            <a:chOff x="7967414" y="2126774"/>
            <a:chExt cx="3744416" cy="684076"/>
          </a:xfrm>
        </p:grpSpPr>
        <p:cxnSp>
          <p:nvCxnSpPr>
            <p:cNvPr id="9" name="直接连接符 8"/>
            <p:cNvCxnSpPr>
              <a:endCxn id="18"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18" name="椭圆 17"/>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1</a:t>
              </a:r>
            </a:p>
          </p:txBody>
        </p:sp>
      </p:grpSp>
      <p:sp>
        <p:nvSpPr>
          <p:cNvPr id="23" name="TextBox 22"/>
          <p:cNvSpPr txBox="1"/>
          <p:nvPr/>
        </p:nvSpPr>
        <p:spPr>
          <a:xfrm>
            <a:off x="8242872" y="2000907"/>
            <a:ext cx="2862529"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在交往中要顾及他人的感受</a:t>
            </a:r>
          </a:p>
        </p:txBody>
      </p:sp>
      <p:grpSp>
        <p:nvGrpSpPr>
          <p:cNvPr id="26" name="组合 25"/>
          <p:cNvGrpSpPr/>
          <p:nvPr/>
        </p:nvGrpSpPr>
        <p:grpSpPr>
          <a:xfrm>
            <a:off x="8044662" y="4725313"/>
            <a:ext cx="3744904" cy="684165"/>
            <a:chOff x="7967414" y="2126774"/>
            <a:chExt cx="3744416" cy="684076"/>
          </a:xfrm>
        </p:grpSpPr>
        <p:cxnSp>
          <p:nvCxnSpPr>
            <p:cNvPr id="27" name="直接连接符 26"/>
            <p:cNvCxnSpPr>
              <a:endCxn id="28" idx="2"/>
            </p:cNvCxnSpPr>
            <p:nvPr/>
          </p:nvCxnSpPr>
          <p:spPr>
            <a:xfrm>
              <a:off x="7967414" y="2468812"/>
              <a:ext cx="3060340"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28" name="椭圆 27"/>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2</a:t>
              </a:r>
            </a:p>
          </p:txBody>
        </p:sp>
      </p:grpSp>
      <p:sp>
        <p:nvSpPr>
          <p:cNvPr id="35" name="TextBox 34"/>
          <p:cNvSpPr txBox="1"/>
          <p:nvPr/>
        </p:nvSpPr>
        <p:spPr>
          <a:xfrm>
            <a:off x="8580160" y="2988975"/>
            <a:ext cx="2525241" cy="2037284"/>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在交往中遇到问题要理性分析，要学会辩证地、一分为二的对待别人和自己。“已所不欲”时“勿施于人”，“己所欲之”也要学会“慎施于人”</a:t>
            </a:r>
          </a:p>
        </p:txBody>
      </p:sp>
      <p:grpSp>
        <p:nvGrpSpPr>
          <p:cNvPr id="24" name="组合 23"/>
          <p:cNvGrpSpPr/>
          <p:nvPr/>
        </p:nvGrpSpPr>
        <p:grpSpPr>
          <a:xfrm>
            <a:off x="586671" y="2168696"/>
            <a:ext cx="5509329" cy="684165"/>
            <a:chOff x="11027754" y="2126774"/>
            <a:chExt cx="5508612" cy="684076"/>
          </a:xfrm>
        </p:grpSpPr>
        <p:cxnSp>
          <p:nvCxnSpPr>
            <p:cNvPr id="38" name="直接连接符 37"/>
            <p:cNvCxnSpPr/>
            <p:nvPr/>
          </p:nvCxnSpPr>
          <p:spPr>
            <a:xfrm>
              <a:off x="11711830" y="2468812"/>
              <a:ext cx="4824536"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1</a:t>
              </a:r>
            </a:p>
          </p:txBody>
        </p:sp>
      </p:grpSp>
      <p:grpSp>
        <p:nvGrpSpPr>
          <p:cNvPr id="43" name="组合 42"/>
          <p:cNvGrpSpPr/>
          <p:nvPr/>
        </p:nvGrpSpPr>
        <p:grpSpPr>
          <a:xfrm>
            <a:off x="586671" y="4725313"/>
            <a:ext cx="5077225" cy="684165"/>
            <a:chOff x="11027754" y="2126774"/>
            <a:chExt cx="5076564" cy="684076"/>
          </a:xfrm>
        </p:grpSpPr>
        <p:cxnSp>
          <p:nvCxnSpPr>
            <p:cNvPr id="44" name="直接连接符 43"/>
            <p:cNvCxnSpPr/>
            <p:nvPr/>
          </p:nvCxnSpPr>
          <p:spPr>
            <a:xfrm>
              <a:off x="11711830" y="2468812"/>
              <a:ext cx="4392488"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3</a:t>
              </a:r>
            </a:p>
          </p:txBody>
        </p:sp>
      </p:grpSp>
      <p:grpSp>
        <p:nvGrpSpPr>
          <p:cNvPr id="46" name="组合 45"/>
          <p:cNvGrpSpPr/>
          <p:nvPr/>
        </p:nvGrpSpPr>
        <p:grpSpPr>
          <a:xfrm>
            <a:off x="586671" y="3450348"/>
            <a:ext cx="5077225" cy="684165"/>
            <a:chOff x="11027754" y="2126774"/>
            <a:chExt cx="5076564" cy="684076"/>
          </a:xfrm>
        </p:grpSpPr>
        <p:cxnSp>
          <p:nvCxnSpPr>
            <p:cNvPr id="47" name="直接连接符 46"/>
            <p:cNvCxnSpPr/>
            <p:nvPr/>
          </p:nvCxnSpPr>
          <p:spPr>
            <a:xfrm>
              <a:off x="11711830" y="2468812"/>
              <a:ext cx="4392488" cy="0"/>
            </a:xfrm>
            <a:prstGeom prst="line">
              <a:avLst/>
            </a:prstGeom>
            <a:no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cxnSp>
        <p:sp>
          <p:nvSpPr>
            <p:cNvPr id="48" name="椭圆 47"/>
            <p:cNvSpPr/>
            <p:nvPr/>
          </p:nvSpPr>
          <p:spPr>
            <a:xfrm>
              <a:off x="11027754" y="2126774"/>
              <a:ext cx="684076" cy="68407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rgbClr val="FF0064"/>
                  </a:solidFill>
                  <a:latin charset="0" pitchFamily="82" typeface="Broadway"/>
                </a:rPr>
                <a:t>2</a:t>
              </a:r>
            </a:p>
          </p:txBody>
        </p:sp>
      </p:grpSp>
      <p:sp>
        <p:nvSpPr>
          <p:cNvPr id="49" name="TextBox 48"/>
          <p:cNvSpPr txBox="1"/>
          <p:nvPr/>
        </p:nvSpPr>
        <p:spPr>
          <a:xfrm>
            <a:off x="1338220" y="2000907"/>
            <a:ext cx="3807904"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相同投射：从自我出发做判断</a:t>
            </a:r>
          </a:p>
        </p:txBody>
      </p:sp>
      <p:sp>
        <p:nvSpPr>
          <p:cNvPr id="50" name="TextBox 49"/>
          <p:cNvSpPr txBox="1"/>
          <p:nvPr/>
        </p:nvSpPr>
        <p:spPr>
          <a:xfrm>
            <a:off x="1338221" y="3291092"/>
            <a:ext cx="4325675"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情感投射：以自我的爱憎指引交往</a:t>
            </a:r>
          </a:p>
        </p:txBody>
      </p:sp>
      <p:sp>
        <p:nvSpPr>
          <p:cNvPr id="51" name="TextBox 50"/>
          <p:cNvSpPr txBox="1"/>
          <p:nvPr/>
        </p:nvSpPr>
        <p:spPr>
          <a:xfrm>
            <a:off x="1338221" y="4581279"/>
            <a:ext cx="4110063" cy="415747"/>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愿望投射：把自我主观愿望强加于人</a:t>
            </a:r>
          </a:p>
        </p:txBody>
      </p:sp>
      <p:sp>
        <p:nvSpPr>
          <p:cNvPr id="6" name="椭圆 5"/>
          <p:cNvSpPr/>
          <p:nvPr/>
        </p:nvSpPr>
        <p:spPr>
          <a:xfrm>
            <a:off x="4583635" y="1844618"/>
            <a:ext cx="3960516" cy="3960516"/>
          </a:xfrm>
          <a:prstGeom prst="ellipse">
            <a:avLst/>
          </a:prstGeom>
          <a:solidFill>
            <a:srgbClr val="F9F9F9"/>
          </a:solidFill>
          <a:ln>
            <a:solidFill>
              <a:srgbClr val="FF00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5110116" y="2468687"/>
            <a:ext cx="3096747" cy="2361591"/>
          </a:xfrm>
          <a:prstGeom prst="rect">
            <a:avLst/>
          </a:prstGeom>
          <a:noFill/>
        </p:spPr>
        <p:txBody>
          <a:bodyPr wrap="square">
            <a:spAutoFit/>
          </a:bodyPr>
          <a:lstStyle/>
          <a:p>
            <a:pPr indent="97210">
              <a:lnSpc>
                <a:spcPct val="133000"/>
              </a:lnSpc>
              <a:defRPr/>
            </a:pPr>
            <a:r>
              <a:rPr altLang="en-US" lang="zh-CN" sz="1600">
                <a:solidFill>
                  <a:schemeClr val="tx1">
                    <a:lumMod val="65000"/>
                    <a:lumOff val="35000"/>
                  </a:schemeClr>
                </a:solidFill>
                <a:latin charset="-122" pitchFamily="34" typeface="微软雅黑"/>
                <a:ea charset="-122" pitchFamily="34" typeface="微软雅黑"/>
              </a:rPr>
              <a:t>投射效应指以己度人，认为自己具有某种特性或倾向，他人也会有与自己相同的特性或倾向，即把自己的价值观与情感好恶影射到外在世界的人、事、物上的心理现象。实质在于“强加于人”。表现为（左），启示（右）</a:t>
            </a:r>
          </a:p>
        </p:txBody>
      </p:sp>
    </p:spTree>
    <p:extLst>
      <p:ext uri="{BB962C8B-B14F-4D97-AF65-F5344CB8AC3E}">
        <p14:creationId val="2567857157"/>
      </p:ext>
    </p:extLst>
  </p:cSld>
  <p:clrMapOvr>
    <a:masterClrMapping/>
  </p:clrMapOvr>
  <mc:AlternateContent>
    <mc:Choice Requires="p14">
      <p:transition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1" id="10" nodeType="withEffect" presetClass="emph" presetID="8" presetSubtype="0">
                                  <p:stCondLst>
                                    <p:cond delay="0"/>
                                  </p:stCondLst>
                                  <p:childTnLst>
                                    <p:animRot by="21600000">
                                      <p:cBhvr>
                                        <p:cTn dur="500" fill="hold" id="11"/>
                                        <p:tgtEl>
                                          <p:spTgt spid="7"/>
                                        </p:tgtEl>
                                        <p:attrNameLst>
                                          <p:attrName>r</p:attrName>
                                        </p:attrNameLst>
                                      </p:cBhvr>
                                    </p:animRot>
                                  </p:childTnLst>
                                </p:cTn>
                              </p:par>
                            </p:childTnLst>
                          </p:cTn>
                        </p:par>
                        <p:par>
                          <p:cTn fill="hold" id="12" nodeType="afterGroup">
                            <p:stCondLst>
                              <p:cond delay="500"/>
                            </p:stCondLst>
                            <p:childTnLst>
                              <p:par>
                                <p:cTn fill="hold" grpId="0" id="13" nodeType="afterEffect" presetClass="entr" presetID="14" presetSubtype="10">
                                  <p:stCondLst>
                                    <p:cond delay="0"/>
                                  </p:stCondLst>
                                  <p:childTnLst>
                                    <p:set>
                                      <p:cBhvr>
                                        <p:cTn dur="1" fill="hold" id="14">
                                          <p:stCondLst>
                                            <p:cond delay="0"/>
                                          </p:stCondLst>
                                        </p:cTn>
                                        <p:tgtEl>
                                          <p:spTgt spid="49"/>
                                        </p:tgtEl>
                                        <p:attrNameLst>
                                          <p:attrName>style.visibility</p:attrName>
                                        </p:attrNameLst>
                                      </p:cBhvr>
                                      <p:to>
                                        <p:strVal val="visible"/>
                                      </p:to>
                                    </p:set>
                                    <p:animEffect filter="randombar(horizontal)" transition="in">
                                      <p:cBhvr>
                                        <p:cTn dur="500" id="15"/>
                                        <p:tgtEl>
                                          <p:spTgt spid="49"/>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50"/>
                                        </p:tgtEl>
                                        <p:attrNameLst>
                                          <p:attrName>style.visibility</p:attrName>
                                        </p:attrNameLst>
                                      </p:cBhvr>
                                      <p:to>
                                        <p:strVal val="visible"/>
                                      </p:to>
                                    </p:set>
                                    <p:animEffect filter="randombar(horizontal)" transition="in">
                                      <p:cBhvr>
                                        <p:cTn dur="500" id="19"/>
                                        <p:tgtEl>
                                          <p:spTgt spid="50"/>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51"/>
                                        </p:tgtEl>
                                        <p:attrNameLst>
                                          <p:attrName>style.visibility</p:attrName>
                                        </p:attrNameLst>
                                      </p:cBhvr>
                                      <p:to>
                                        <p:strVal val="visible"/>
                                      </p:to>
                                    </p:set>
                                    <p:animEffect filter="randombar(horizontal)" transition="in">
                                      <p:cBhvr>
                                        <p:cTn dur="500" id="23"/>
                                        <p:tgtEl>
                                          <p:spTgt spid="51"/>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23"/>
                                        </p:tgtEl>
                                        <p:attrNameLst>
                                          <p:attrName>style.visibility</p:attrName>
                                        </p:attrNameLst>
                                      </p:cBhvr>
                                      <p:to>
                                        <p:strVal val="visible"/>
                                      </p:to>
                                    </p:set>
                                    <p:animEffect filter="randombar(horizontal)" transition="in">
                                      <p:cBhvr>
                                        <p:cTn dur="500" id="27"/>
                                        <p:tgtEl>
                                          <p:spTgt spid="23"/>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35"/>
                                        </p:tgtEl>
                                        <p:attrNameLst>
                                          <p:attrName>style.visibility</p:attrName>
                                        </p:attrNameLst>
                                      </p:cBhvr>
                                      <p:to>
                                        <p:strVal val="visible"/>
                                      </p:to>
                                    </p:set>
                                    <p:animEffect filter="randombar(horizontal)" transition="in">
                                      <p:cBhvr>
                                        <p:cTn dur="500" id="3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5"/>
      <p:bldP grpId="0" spid="49"/>
      <p:bldP grpId="0" spid="50"/>
      <p:bldP grpId="0" spid="51"/>
      <p:bldP grpId="0" spid="7"/>
      <p:bldP grpId="1" spid="7"/>
    </p:bldLst>
  </p:timing>
</p:sld>
</file>

<file path=ppt/slides/slide6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26982431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人际关系的重要性</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36B2E6"/>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13" name="矩形 12"/>
          <p:cNvSpPr/>
          <p:nvPr/>
        </p:nvSpPr>
        <p:spPr>
          <a:xfrm>
            <a:off x="4091390" y="1512174"/>
            <a:ext cx="7666120" cy="1556739"/>
          </a:xfrm>
          <a:prstGeom prst="rect">
            <a:avLst/>
          </a:prstGeom>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E:\仝德志文件，勿删！\03-参考文档\！PPT图片及版面资源\06-PPT精选插图\12-标签\右边角-蓝1.png" id="14" name="Picture 2"/>
          <p:cNvPicPr>
            <a:picLocks noChangeArrowheads="1" noChangeAspect="1"/>
          </p:cNvPicPr>
          <p:nvPr/>
        </p:nvPicPr>
        <p:blipFill>
          <a:blip r:embed="rId2">
            <a:extLst>
              <a:ext uri="{28A0092B-C50C-407E-A947-70E740481C1C}">
                <a14:useLocalDpi/>
              </a:ext>
            </a:extLst>
          </a:blip>
          <a:stretch>
            <a:fillRect/>
          </a:stretch>
        </p:blipFill>
        <p:spPr bwMode="auto">
          <a:xfrm>
            <a:off x="10753836" y="1421903"/>
            <a:ext cx="1103555" cy="1098516"/>
          </a:xfrm>
          <a:prstGeom prst="rect">
            <a:avLst/>
          </a:prstGeom>
          <a:noFill/>
          <a:extLst>
            <a:ext uri="{909E8E84-426E-40DD-AFC4-6F175D3DCCD1}">
              <a14:hiddenFill>
                <a:solidFill>
                  <a:srgbClr val="FFFFFF"/>
                </a:solidFill>
              </a14:hiddenFill>
            </a:ext>
          </a:extLst>
        </p:spPr>
      </p:pic>
      <p:sp>
        <p:nvSpPr>
          <p:cNvPr id="15" name="Text Box 44"/>
          <p:cNvSpPr txBox="1">
            <a:spLocks noChangeArrowheads="1"/>
          </p:cNvSpPr>
          <p:nvPr/>
        </p:nvSpPr>
        <p:spPr bwMode="auto">
          <a:xfrm>
            <a:off x="4163407" y="1574783"/>
            <a:ext cx="691307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a:solidFill>
                  <a:srgbClr val="FF0000"/>
                </a:solidFill>
              </a:rPr>
              <a:t>可怜两个人互相倾慕却竟然都未能跨入认识这一步。哪怕只是一个友好的微笑、一个善意的搭讪即可解决的问题，对于他们来讲，竟比登天还难，这不得不让人扼腕喟叹！我们无法去考证这个故事的真假，但是，我们可以看到，培养人际交往的功夫，是多么的重要。</a:t>
            </a:r>
          </a:p>
        </p:txBody>
      </p:sp>
      <p:sp>
        <p:nvSpPr>
          <p:cNvPr id="16" name="TextBox 15"/>
          <p:cNvSpPr txBox="1"/>
          <p:nvPr/>
        </p:nvSpPr>
        <p:spPr>
          <a:xfrm rot="2771384">
            <a:off x="11125054" y="1626711"/>
            <a:ext cx="640080" cy="365760"/>
          </a:xfrm>
          <a:prstGeom prst="rect">
            <a:avLst/>
          </a:prstGeom>
          <a:noFill/>
        </p:spPr>
        <p:txBody>
          <a:bodyPr rtlCol="0" wrap="none">
            <a:spAutoFit/>
          </a:bodyPr>
          <a:lstStyle/>
          <a:p>
            <a:r>
              <a:rPr altLang="en-US" b="1" lang="zh-CN">
                <a:solidFill>
                  <a:prstClr val="white"/>
                </a:solidFill>
                <a:latin charset="-122" pitchFamily="34" typeface="微软雅黑"/>
                <a:ea charset="-122" pitchFamily="34" typeface="微软雅黑"/>
              </a:rPr>
              <a:t>点评</a:t>
            </a:r>
          </a:p>
        </p:txBody>
      </p:sp>
      <p:sp>
        <p:nvSpPr>
          <p:cNvPr id="4" name="矩形 3"/>
          <p:cNvSpPr/>
          <p:nvPr/>
        </p:nvSpPr>
        <p:spPr>
          <a:xfrm>
            <a:off x="4091390" y="3789087"/>
            <a:ext cx="7666119" cy="749808"/>
          </a:xfrm>
          <a:prstGeom prst="rect">
            <a:avLst/>
          </a:prstGeom>
        </p:spPr>
        <p:txBody>
          <a:bodyPr wrap="square">
            <a:spAutoFit/>
          </a:bodyPr>
          <a:lstStyle/>
          <a:p>
            <a:pPr defTabSz="720797">
              <a:lnSpc>
                <a:spcPct val="135000"/>
              </a:lnSpc>
            </a:pPr>
            <a:r>
              <a:rPr altLang="zh-CN" lang="zh-CN" sz="1600">
                <a:solidFill>
                  <a:schemeClr val="tx1">
                    <a:lumMod val="65000"/>
                    <a:lumOff val="35000"/>
                  </a:schemeClr>
                </a:solidFill>
                <a:latin charset="-122" pitchFamily="34" typeface="微软雅黑"/>
                <a:ea charset="-122" pitchFamily="34" typeface="微软雅黑"/>
              </a:rPr>
              <a:t>人类自远古以来就过着群居的生活，因此，良好的人际关系是一个人在社会上能够立足的必要条件之一。与人相处的学问，在人类所有的学问中应该是排在前面的。</a:t>
            </a:r>
          </a:p>
        </p:txBody>
      </p:sp>
      <p:pic>
        <p:nvPicPr>
          <p:cNvPr descr="C:\Documents and Settings\tdz\桌面\t024d22bbe8ba3e853a.jpg" id="3074" name="Picture 2"/>
          <p:cNvPicPr>
            <a:picLocks noChangeArrowheads="1" noChangeAspect="1"/>
          </p:cNvPicPr>
          <p:nvPr/>
        </p:nvPicPr>
        <p:blipFill>
          <a:blip r:embed="rId3">
            <a:extLst>
              <a:ext uri="{28A0092B-C50C-407E-A947-70E740481C1C}">
                <a14:useLocalDpi/>
              </a:ext>
            </a:extLst>
          </a:blip>
          <a:stretch>
            <a:fillRect/>
          </a:stretch>
        </p:blipFill>
        <p:spPr bwMode="auto">
          <a:xfrm>
            <a:off x="572507" y="1494916"/>
            <a:ext cx="3153154" cy="4048381"/>
          </a:xfrm>
          <a:prstGeom prst="rect">
            <a:avLst/>
          </a:prstGeom>
          <a:noFill/>
          <a:ln>
            <a:solidFill>
              <a:schemeClr val="bg1"/>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6" name="直接连接符 5"/>
          <p:cNvCxnSpPr/>
          <p:nvPr/>
        </p:nvCxnSpPr>
        <p:spPr>
          <a:xfrm>
            <a:off x="4091394" y="5504380"/>
            <a:ext cx="7666118" cy="0"/>
          </a:xfrm>
          <a:prstGeom prst="line">
            <a:avLst/>
          </a:prstGeom>
          <a:ln>
            <a:solidFill>
              <a:srgbClr val="36B2E6"/>
            </a:solidFill>
            <a:prstDash val="dash"/>
            <a:headEnd type="oval"/>
            <a:tailEnd type="oval"/>
          </a:ln>
        </p:spPr>
        <p:style>
          <a:lnRef idx="1">
            <a:schemeClr val="accent6"/>
          </a:lnRef>
          <a:fillRef idx="0">
            <a:schemeClr val="accent6"/>
          </a:fillRef>
          <a:effectRef idx="0">
            <a:schemeClr val="accent6"/>
          </a:effectRef>
          <a:fontRef idx="minor">
            <a:schemeClr val="tx1"/>
          </a:fontRef>
        </p:style>
      </p:cxnSp>
      <p:cxnSp>
        <p:nvCxnSpPr>
          <p:cNvPr id="8" name="直接连接符 7"/>
          <p:cNvCxnSpPr/>
          <p:nvPr/>
        </p:nvCxnSpPr>
        <p:spPr>
          <a:xfrm>
            <a:off x="11757506" y="3284965"/>
            <a:ext cx="2" cy="2016487"/>
          </a:xfrm>
          <a:prstGeom prst="line">
            <a:avLst/>
          </a:prstGeom>
          <a:ln>
            <a:solidFill>
              <a:srgbClr val="36B2E6"/>
            </a:solidFill>
            <a:prstDash val="dash"/>
            <a:headEnd type="oval"/>
            <a:tailEnd type="ova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val="349353587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8"/>
                                        </p:tgtEl>
                                        <p:attrNameLst>
                                          <p:attrName>style.visibility</p:attrName>
                                        </p:attrNameLst>
                                      </p:cBhvr>
                                      <p:to>
                                        <p:strVal val="visible"/>
                                      </p:to>
                                    </p:set>
                                    <p:animEffect filter="wipe(up)" transition="in">
                                      <p:cBhvr>
                                        <p:cTn dur="500" id="13"/>
                                        <p:tgtEl>
                                          <p:spTgt spid="8"/>
                                        </p:tgtEl>
                                      </p:cBhvr>
                                    </p:animEffect>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6"/>
                                        </p:tgtEl>
                                        <p:attrNameLst>
                                          <p:attrName>style.visibility</p:attrName>
                                        </p:attrNameLst>
                                      </p:cBhvr>
                                      <p:to>
                                        <p:strVal val="visible"/>
                                      </p:to>
                                    </p:set>
                                    <p:animEffect filter="wipe(right)"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3719427" y="6204631"/>
            <a:ext cx="5545338" cy="365760"/>
          </a:xfrm>
          <a:prstGeom prst="rect">
            <a:avLst/>
          </a:prstGeom>
          <a:noFill/>
        </p:spPr>
        <p:txBody>
          <a:bodyPr lIns="0" rtlCol="0" wrap="square">
            <a:spAutoFit/>
          </a:bodyPr>
          <a:lstStyle/>
          <a:p>
            <a:r>
              <a:rPr altLang="en-US" lang="zh-CN">
                <a:solidFill>
                  <a:schemeClr val="bg1"/>
                </a:solidFill>
                <a:latin charset="-122" pitchFamily="34" typeface="微软雅黑"/>
                <a:ea charset="-122" pitchFamily="34" typeface="微软雅黑"/>
              </a:rPr>
              <a:t>人际关系的重要性</a:t>
            </a:r>
          </a:p>
        </p:txBody>
      </p:sp>
      <p:sp>
        <p:nvSpPr>
          <p:cNvPr id="3" name="TextBox 2"/>
          <p:cNvSpPr txBox="1"/>
          <p:nvPr/>
        </p:nvSpPr>
        <p:spPr>
          <a:xfrm>
            <a:off x="1846975" y="6096896"/>
            <a:ext cx="407863" cy="579120"/>
          </a:xfrm>
          <a:prstGeom prst="rect">
            <a:avLst/>
          </a:prstGeom>
          <a:noFill/>
        </p:spPr>
        <p:txBody>
          <a:bodyPr wrap="square">
            <a:spAutoFit/>
          </a:bodyPr>
          <a:lstStyle/>
          <a:p>
            <a:pPr>
              <a:defRPr/>
            </a:pPr>
            <a:r>
              <a:rPr altLang="zh-CN" b="1" i="1" lang="en-US" sz="3200">
                <a:solidFill>
                  <a:srgbClr val="36B2E6"/>
                </a:solidFill>
                <a:effectLst>
                  <a:outerShdw algn="tl" blurRad="38100" dir="2700000" dist="38100">
                    <a:srgbClr val="000000">
                      <a:alpha val="43137"/>
                    </a:srgbClr>
                  </a:outerShdw>
                </a:effectLst>
                <a:latin charset="0" pitchFamily="82" typeface="Broadway"/>
                <a:ea charset="-120" pitchFamily="18" typeface="DFPYeaSong-B5"/>
              </a:rPr>
              <a:t>2</a:t>
            </a:r>
          </a:p>
        </p:txBody>
      </p:sp>
      <p:sp>
        <p:nvSpPr>
          <p:cNvPr id="13" name="矩形 12"/>
          <p:cNvSpPr/>
          <p:nvPr/>
        </p:nvSpPr>
        <p:spPr>
          <a:xfrm>
            <a:off x="4151531" y="1512174"/>
            <a:ext cx="7705859" cy="2925069"/>
          </a:xfrm>
          <a:prstGeom prst="rect">
            <a:avLst/>
          </a:prstGeom>
          <a:ln>
            <a:solidFill>
              <a:srgbClr val="36B2E6"/>
            </a:solidFill>
            <a:prstDash val="dash"/>
          </a:ln>
        </p:spPr>
        <p:style>
          <a:lnRef idx="1">
            <a:schemeClr val="accent6"/>
          </a:lnRef>
          <a:fillRef idx="0">
            <a:schemeClr val="accent6"/>
          </a:fillRef>
          <a:effectRef idx="0">
            <a:schemeClr val="accent6"/>
          </a:effectRef>
          <a:fontRef idx="minor">
            <a:schemeClr val="tx1"/>
          </a:fontRef>
        </p:style>
        <p:txBody>
          <a:bodyPr anchor="ctr" rtlCol="0"/>
          <a:lstStyle/>
          <a:p>
            <a:pPr algn="ctr"/>
            <a:endParaRPr altLang="en-US" lang="zh-CN"/>
          </a:p>
        </p:txBody>
      </p:sp>
      <p:pic>
        <p:nvPicPr>
          <p:cNvPr descr="E:\仝德志文件，勿删！\03-参考文档\！PPT图片及版面资源\06-PPT精选插图\12-标签\蓝色上顶.png" id="4099" name="Picture 3"/>
          <p:cNvPicPr>
            <a:picLocks noChangeArrowheads="1" noChangeAspect="1"/>
          </p:cNvPicPr>
          <p:nvPr/>
        </p:nvPicPr>
        <p:blipFill>
          <a:blip r:embed="rId2">
            <a:extLst>
              <a:ext uri="{28A0092B-C50C-407E-A947-70E740481C1C}">
                <a14:useLocalDpi/>
              </a:ext>
            </a:extLst>
          </a:blip>
          <a:stretch>
            <a:fillRect/>
          </a:stretch>
        </p:blipFill>
        <p:spPr bwMode="auto">
          <a:xfrm>
            <a:off x="4344845" y="1313197"/>
            <a:ext cx="1463087" cy="817450"/>
          </a:xfrm>
          <a:prstGeom prst="rect">
            <a:avLst/>
          </a:prstGeom>
          <a:noFill/>
          <a:extLst>
            <a:ext uri="{909E8E84-426E-40DD-AFC4-6F175D3DCCD1}">
              <a14:hiddenFill>
                <a:solidFill>
                  <a:srgbClr val="FFFFFF"/>
                </a:solidFill>
              </a14:hiddenFill>
            </a:ext>
          </a:extLst>
        </p:spPr>
      </p:pic>
      <p:sp>
        <p:nvSpPr>
          <p:cNvPr id="5" name="TextBox 4"/>
          <p:cNvSpPr txBox="1"/>
          <p:nvPr/>
        </p:nvSpPr>
        <p:spPr>
          <a:xfrm>
            <a:off x="4583636" y="1529249"/>
            <a:ext cx="9956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研究发现</a:t>
            </a:r>
          </a:p>
        </p:txBody>
      </p:sp>
      <p:pic>
        <p:nvPicPr>
          <p:cNvPr descr="C:\Documents and Settings\tdz\桌面\未标题-1 拷贝.png" id="4101" name="Picture 5"/>
          <p:cNvPicPr>
            <a:picLocks noChangeArrowheads="1" noChangeAspect="1"/>
          </p:cNvPicPr>
          <p:nvPr/>
        </p:nvPicPr>
        <p:blipFill>
          <a:blip r:embed="rId3">
            <a:extLst>
              <a:ext uri="{28A0092B-C50C-407E-A947-70E740481C1C}">
                <a14:useLocalDpi/>
              </a:ext>
            </a:extLst>
          </a:blip>
          <a:stretch>
            <a:fillRect/>
          </a:stretch>
        </p:blipFill>
        <p:spPr bwMode="auto">
          <a:xfrm>
            <a:off x="157504" y="1124445"/>
            <a:ext cx="3378942" cy="4825163"/>
          </a:xfrm>
          <a:prstGeom prst="rect">
            <a:avLst/>
          </a:prstGeom>
          <a:noFill/>
          <a:extLst>
            <a:ext uri="{909E8E84-426E-40DD-AFC4-6F175D3DCCD1}">
              <a14:hiddenFill>
                <a:solidFill>
                  <a:srgbClr val="FFFFFF"/>
                </a:solidFill>
              </a14:hiddenFill>
            </a:ext>
          </a:extLst>
        </p:spPr>
      </p:pic>
      <p:sp>
        <p:nvSpPr>
          <p:cNvPr id="17" name="TextBox 16"/>
          <p:cNvSpPr txBox="1"/>
          <p:nvPr/>
        </p:nvSpPr>
        <p:spPr>
          <a:xfrm>
            <a:off x="5807930" y="1594534"/>
            <a:ext cx="5905425" cy="1388669"/>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卡内基理工学院分析了一万个人的记录后得出结论：15%的成功者是由于技术熟练、头脑聪慧和工作能力强；85%的成功者是由于个性因素，即具有成功与人交往的能力。反之，在生活中失败的人，90%是因为不善于与人展开有效交往而导致的。 </a:t>
            </a:r>
          </a:p>
        </p:txBody>
      </p:sp>
      <p:sp>
        <p:nvSpPr>
          <p:cNvPr id="18" name="TextBox 17"/>
          <p:cNvSpPr txBox="1"/>
          <p:nvPr/>
        </p:nvSpPr>
        <p:spPr>
          <a:xfrm>
            <a:off x="4344846" y="3284343"/>
            <a:ext cx="7368510" cy="1064362"/>
          </a:xfrm>
          <a:prstGeom prst="rect">
            <a:avLst/>
          </a:prstGeom>
          <a:noFill/>
        </p:spPr>
        <p:txBody>
          <a:bodyPr wrap="square">
            <a:spAutoFit/>
          </a:bodyPr>
          <a:lstStyle/>
          <a:p>
            <a:pPr>
              <a:lnSpc>
                <a:spcPct val="133000"/>
              </a:lnSpc>
              <a:defRPr/>
            </a:pPr>
            <a:r>
              <a:rPr altLang="en-US" lang="zh-CN" sz="1600">
                <a:solidFill>
                  <a:schemeClr val="tx1">
                    <a:lumMod val="65000"/>
                    <a:lumOff val="35000"/>
                  </a:schemeClr>
                </a:solidFill>
                <a:latin charset="-122" pitchFamily="34" typeface="微软雅黑"/>
                <a:ea charset="-122" pitchFamily="34" typeface="微软雅黑"/>
              </a:rPr>
              <a:t>阿尔波特博士在自己的联合报业专栏“探索你的心理”中提出自己的研究成果：4000名失业的人中，只有10%，即400人是因为他们不能干这种工作；90%，或者说3600人，是因为他们还不曾发展自己与人成功相处的良好品质。 </a:t>
            </a:r>
          </a:p>
        </p:txBody>
      </p:sp>
      <p:sp>
        <p:nvSpPr>
          <p:cNvPr id="7" name="矩形 6"/>
          <p:cNvSpPr/>
          <p:nvPr/>
        </p:nvSpPr>
        <p:spPr>
          <a:xfrm>
            <a:off x="4151531" y="4725313"/>
            <a:ext cx="7705859" cy="1064362"/>
          </a:xfrm>
          <a:prstGeom prst="rect">
            <a:avLst/>
          </a:prstGeom>
        </p:spPr>
        <p:txBody>
          <a:bodyPr wrap="square">
            <a:spAutoFit/>
          </a:bodyPr>
          <a:lstStyle/>
          <a:p>
            <a:pPr>
              <a:lnSpc>
                <a:spcPct val="133000"/>
              </a:lnSpc>
              <a:defRPr/>
            </a:pPr>
            <a:r>
              <a:rPr altLang="zh-CN" lang="zh-CN" sz="1600">
                <a:solidFill>
                  <a:schemeClr val="tx1">
                    <a:lumMod val="65000"/>
                    <a:lumOff val="35000"/>
                  </a:schemeClr>
                </a:solidFill>
                <a:latin charset="-122" pitchFamily="34" typeface="微软雅黑"/>
                <a:ea charset="-122" pitchFamily="34" typeface="微软雅黑"/>
              </a:rPr>
              <a:t>科学研究已经证明：如果一个人学会了如何与他人打交道，不管你从事什么工作，不管你的职务是什么，你都在通往成功的道路上走完了85%左右的行程，而在取得自己的幸福方面，已经有了99%的把握。</a:t>
            </a:r>
          </a:p>
        </p:txBody>
      </p:sp>
    </p:spTree>
    <p:extLst>
      <p:ext uri="{BB962C8B-B14F-4D97-AF65-F5344CB8AC3E}">
        <p14:creationId val="257069548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2" presetSubtype="0">
                                  <p:stCondLst>
                                    <p:cond delay="0"/>
                                  </p:stCondLst>
                                  <p:iterate type="wd">
                                    <p:tmPct val="10000"/>
                                  </p:iterate>
                                  <p:childTnLst>
                                    <p:set>
                                      <p:cBhvr>
                                        <p:cTn dur="1" fill="hold" id="17">
                                          <p:stCondLst>
                                            <p:cond delay="0"/>
                                          </p:stCondLst>
                                        </p:cTn>
                                        <p:tgtEl>
                                          <p:spTgt spid="7"/>
                                        </p:tgtEl>
                                        <p:attrNameLst>
                                          <p:attrName>style.visibility</p:attrName>
                                        </p:attrNameLst>
                                      </p:cBhvr>
                                      <p:to>
                                        <p:strVal val="visible"/>
                                      </p:to>
                                    </p:set>
                                    <p:animScale>
                                      <p:cBhvr>
                                        <p:cTn decel="50000" dur="1000" fill="hold" id="18">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7"/>
                                        </p:tgtEl>
                                        <p:attrNameLst>
                                          <p:attrName>ppt_x</p:attrName>
                                          <p:attrName>ppt_y</p:attrName>
                                        </p:attrNameLst>
                                      </p:cBhvr>
                                    </p:animMotion>
                                    <p:animEffect filter="fade" transition="in">
                                      <p:cBhvr>
                                        <p:cTn dur="1000" id="20"/>
                                        <p:tgtEl>
                                          <p:spTgt spid="7"/>
                                        </p:tgtEl>
                                      </p:cBhvr>
                                    </p:animEffect>
                                  </p:childTnLst>
                                </p:cTn>
                              </p:par>
                              <p:par>
                                <p:cTn fill="hold" id="21" nodeType="withEffect" presetClass="entr" presetID="10" presetSubtype="0">
                                  <p:stCondLst>
                                    <p:cond delay="0"/>
                                  </p:stCondLst>
                                  <p:iterate type="wd">
                                    <p:tmPct val="10000"/>
                                  </p:iterate>
                                  <p:childTnLst>
                                    <p:set>
                                      <p:cBhvr>
                                        <p:cTn dur="1" fill="hold" id="22">
                                          <p:stCondLst>
                                            <p:cond delay="0"/>
                                          </p:stCondLst>
                                        </p:cTn>
                                        <p:tgtEl>
                                          <p:spTgt spid="7">
                                            <p:txEl>
                                              <p:pRg end="0" st="0"/>
                                            </p:txEl>
                                          </p:spTgt>
                                        </p:tgtEl>
                                        <p:attrNameLst>
                                          <p:attrName>style.visibility</p:attrName>
                                        </p:attrNameLst>
                                      </p:cBhvr>
                                      <p:to>
                                        <p:strVal val="visible"/>
                                      </p:to>
                                    </p:set>
                                    <p:animEffect filter="fade" transition="in">
                                      <p:cBhvr>
                                        <p:cTn dur="500" id="23"/>
                                        <p:tgtEl>
                                          <p:spTgt spid="7">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22679" y="1522945"/>
            <a:ext cx="11018355" cy="4110956"/>
            <a:chOff x="622598" y="1523193"/>
            <a:chExt cx="11016920" cy="4110421"/>
          </a:xfrm>
        </p:grpSpPr>
        <p:pic>
          <p:nvPicPr>
            <p:cNvPr descr="C:\Documents and Settings\tdz\桌面\2531170_130620586000_2.jpg" id="2" name="Picture 7"/>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143212"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5985054_163133283126_2.jpg" id="3" name="Picture 8"/>
            <p:cNvPicPr>
              <a:picLocks noChangeArrowheads="1" noChangeAspect="1"/>
            </p:cNvPicPr>
            <p:nvPr/>
          </p:nvPicPr>
          <p:blipFill>
            <a:blip r:embed="rId3">
              <a:extLst>
                <a:ext uri="{28A0092B-C50C-407E-A947-70E740481C1C}">
                  <a14:useLocalDpi/>
                </a:ext>
              </a:extLst>
            </a:blip>
            <a:stretch>
              <a:fillRect/>
            </a:stretch>
          </p:blipFill>
          <p:spPr bwMode="auto">
            <a:xfrm>
              <a:off x="3382905"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1119718312_2.jpg" id="4" name="Picture 9"/>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62259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pic>
          <p:nvPicPr>
            <p:cNvPr descr="C:\Documents and Settings\tdz\桌面\20081225172345387_2.jpg" id="5" name="Picture 10"/>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bwMode="auto">
            <a:xfrm>
              <a:off x="8903518" y="1523193"/>
              <a:ext cx="2736000" cy="4110421"/>
            </a:xfrm>
            <a:prstGeom prst="rect">
              <a:avLst/>
            </a:prstGeom>
            <a:noFill/>
            <a:ln>
              <a:solidFill>
                <a:schemeClr val="bg1">
                  <a:lumMod val="85000"/>
                </a:schemeClr>
              </a:solidFill>
            </a:ln>
            <a:extLst>
              <a:ext uri="{909E8E84-426E-40DD-AFC4-6F175D3DCCD1}">
                <a14:hiddenFill>
                  <a:solidFill>
                    <a:srgbClr val="FFFFFF"/>
                  </a:solidFill>
                </a14:hiddenFill>
              </a:ext>
            </a:extLst>
          </p:spPr>
        </p:pic>
        <p:sp>
          <p:nvSpPr>
            <p:cNvPr id="6" name="矩形 5"/>
            <p:cNvSpPr/>
            <p:nvPr/>
          </p:nvSpPr>
          <p:spPr>
            <a:xfrm>
              <a:off x="3382905" y="5045303"/>
              <a:ext cx="2736000" cy="432000"/>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7" name="矩形 6"/>
            <p:cNvSpPr/>
            <p:nvPr/>
          </p:nvSpPr>
          <p:spPr>
            <a:xfrm>
              <a:off x="62259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8" name="矩形 7"/>
            <p:cNvSpPr/>
            <p:nvPr/>
          </p:nvSpPr>
          <p:spPr>
            <a:xfrm>
              <a:off x="6143212"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人际关系技巧</a:t>
              </a:r>
            </a:p>
          </p:txBody>
        </p:sp>
        <p:sp>
          <p:nvSpPr>
            <p:cNvPr id="9" name="矩形 8"/>
            <p:cNvSpPr/>
            <p:nvPr/>
          </p:nvSpPr>
          <p:spPr>
            <a:xfrm>
              <a:off x="8903518" y="5045303"/>
              <a:ext cx="2736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若干心理效应</a:t>
              </a:r>
            </a:p>
          </p:txBody>
        </p:sp>
      </p:grpSp>
      <p:grpSp>
        <p:nvGrpSpPr>
          <p:cNvPr id="15" name="组合 14"/>
          <p:cNvGrpSpPr/>
          <p:nvPr/>
        </p:nvGrpSpPr>
        <p:grpSpPr>
          <a:xfrm>
            <a:off x="1774957" y="557461"/>
            <a:ext cx="7777669" cy="432056"/>
            <a:chOff x="1774726" y="557835"/>
            <a:chExt cx="7776656" cy="432000"/>
          </a:xfrm>
        </p:grpSpPr>
        <p:sp>
          <p:nvSpPr>
            <p:cNvPr id="10" name="矩形 9"/>
            <p:cNvSpPr/>
            <p:nvPr/>
          </p:nvSpPr>
          <p:spPr>
            <a:xfrm>
              <a:off x="1774726"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人际关系概述</a:t>
              </a:r>
            </a:p>
          </p:txBody>
        </p:sp>
        <p:sp>
          <p:nvSpPr>
            <p:cNvPr id="11" name="矩形 10"/>
            <p:cNvSpPr/>
            <p:nvPr/>
          </p:nvSpPr>
          <p:spPr>
            <a:xfrm>
              <a:off x="3742945" y="557835"/>
              <a:ext cx="1872000" cy="432000"/>
            </a:xfrm>
            <a:prstGeom prst="rect">
              <a:avLst/>
            </a:prstGeom>
            <a:solidFill>
              <a:srgbClr val="7BC143"/>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rPr>
                <a:t>人际交往理念</a:t>
              </a:r>
            </a:p>
          </p:txBody>
        </p:sp>
        <p:sp>
          <p:nvSpPr>
            <p:cNvPr id="12" name="矩形 11"/>
            <p:cNvSpPr/>
            <p:nvPr/>
          </p:nvSpPr>
          <p:spPr>
            <a:xfrm>
              <a:off x="5711164"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lvl="0"/>
              <a:r>
                <a:rPr altLang="en-US" lang="zh-CN">
                  <a:solidFill>
                    <a:schemeClr val="bg1"/>
                  </a:solidFill>
                  <a:latin charset="-122" pitchFamily="34" typeface="微软雅黑"/>
                  <a:ea charset="-122" pitchFamily="34" typeface="微软雅黑"/>
                </a:rPr>
                <a:t>人际关系技巧</a:t>
              </a:r>
            </a:p>
          </p:txBody>
        </p:sp>
        <p:sp>
          <p:nvSpPr>
            <p:cNvPr id="13" name="矩形 12"/>
            <p:cNvSpPr/>
            <p:nvPr/>
          </p:nvSpPr>
          <p:spPr>
            <a:xfrm>
              <a:off x="7679382" y="557835"/>
              <a:ext cx="1872000" cy="432000"/>
            </a:xfrm>
            <a:prstGeom prst="rect">
              <a:avLst/>
            </a:prstGeom>
            <a:solidFill>
              <a:schemeClr val="bg1">
                <a:lumMod val="7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rtlCol="0"/>
            <a:lstStyle/>
            <a:p>
              <a:pPr algn="ctr" lvl="0"/>
              <a:r>
                <a:rPr altLang="en-US" lang="zh-CN">
                  <a:solidFill>
                    <a:schemeClr val="bg1"/>
                  </a:solidFill>
                  <a:latin charset="-122" pitchFamily="34" typeface="微软雅黑"/>
                  <a:ea charset="-122" pitchFamily="34" typeface="微软雅黑"/>
                </a:rPr>
                <a:t>若干心理效应</a:t>
              </a:r>
            </a:p>
          </p:txBody>
        </p:sp>
      </p:grpSp>
    </p:spTree>
    <p:extLst>
      <p:ext uri="{BB962C8B-B14F-4D97-AF65-F5344CB8AC3E}">
        <p14:creationId val="11276529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3.97631E-06 -4.81481E-06 L 0.00065 -0.35694" pathEditMode="relative" ptsTypes="AA" rAng="0">
                                      <p:cBhvr>
                                        <p:cTn dur="500" fill="hold" id="6"/>
                                        <p:tgtEl>
                                          <p:spTgt spid="14"/>
                                        </p:tgtEl>
                                        <p:attrNameLst>
                                          <p:attrName>ppt_x</p:attrName>
                                          <p:attrName>ppt_y</p:attrName>
                                        </p:attrNameLst>
                                      </p:cBhvr>
                                      <p:rCtr x="26" y="-17847"/>
                                    </p:animMotion>
                                  </p:childTnLst>
                                </p:cTn>
                              </p:par>
                              <p:par>
                                <p:cTn fill="hold" id="7" nodeType="withEffect" presetClass="exit" presetID="53" presetSubtype="0">
                                  <p:stCondLst>
                                    <p:cond delay="0"/>
                                  </p:stCondLst>
                                  <p:childTnLst>
                                    <p:anim calcmode="lin" valueType="num">
                                      <p:cBhvr>
                                        <p:cTn dur="500" id="8"/>
                                        <p:tgtEl>
                                          <p:spTgt spid="14"/>
                                        </p:tgtEl>
                                        <p:attrNameLst>
                                          <p:attrName>ppt_w</p:attrName>
                                        </p:attrNameLst>
                                      </p:cBhvr>
                                      <p:tavLst>
                                        <p:tav tm="0">
                                          <p:val>
                                            <p:strVal val="ppt_w"/>
                                          </p:val>
                                        </p:tav>
                                        <p:tav tm="100000">
                                          <p:val>
                                            <p:fltVal val="0"/>
                                          </p:val>
                                        </p:tav>
                                      </p:tavLst>
                                    </p:anim>
                                    <p:anim calcmode="lin" valueType="num">
                                      <p:cBhvr>
                                        <p:cTn dur="500" id="9"/>
                                        <p:tgtEl>
                                          <p:spTgt spid="14"/>
                                        </p:tgtEl>
                                        <p:attrNameLst>
                                          <p:attrName>ppt_h</p:attrName>
                                        </p:attrNameLst>
                                      </p:cBhvr>
                                      <p:tavLst>
                                        <p:tav tm="0">
                                          <p:val>
                                            <p:strVal val="ppt_h"/>
                                          </p:val>
                                        </p:tav>
                                        <p:tav tm="100000">
                                          <p:val>
                                            <p:fltVal val="0"/>
                                          </p:val>
                                        </p:tav>
                                      </p:tavLst>
                                    </p:anim>
                                    <p:animEffect filter="fade" transition="out">
                                      <p:cBhvr>
                                        <p:cTn dur="500" id="10"/>
                                        <p:tgtEl>
                                          <p:spTgt spid="14"/>
                                        </p:tgtEl>
                                      </p:cBhvr>
                                    </p:animEffect>
                                    <p:set>
                                      <p:cBhvr>
                                        <p:cTn dur="1" fill="hold" id="11">
                                          <p:stCondLst>
                                            <p:cond delay="499"/>
                                          </p:stCondLst>
                                        </p:cTn>
                                        <p:tgtEl>
                                          <p:spTgt spid="14"/>
                                        </p:tgtEl>
                                        <p:attrNameLst>
                                          <p:attrName>style.visibility</p:attrName>
                                        </p:attrNameLst>
                                      </p:cBhvr>
                                      <p:to>
                                        <p:strVal val="hidden"/>
                                      </p:to>
                                    </p:set>
                                  </p:childTnLst>
                                </p:cTn>
                              </p:par>
                              <p:par>
                                <p:cTn fill="hold" id="12" nodeType="withEffect" presetClass="entr" presetID="53" presetSubtype="0">
                                  <p:stCondLst>
                                    <p:cond delay="30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457</Paragraphs>
  <Slides>65</Slides>
  <Notes>0</Notes>
  <TotalTime>1457</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65</vt:i4>
      </vt:variant>
    </vt:vector>
  </HeadingPairs>
  <TitlesOfParts>
    <vt:vector baseType="lpstr" size="81">
      <vt:lpstr>Arial</vt:lpstr>
      <vt:lpstr>Calibri</vt:lpstr>
      <vt:lpstr>微软雅黑</vt:lpstr>
      <vt:lpstr>Broadway</vt:lpstr>
      <vt:lpstr>楷体</vt:lpstr>
      <vt:lpstr>经典繁仿黑</vt:lpstr>
      <vt:lpstr>宋体</vt:lpstr>
      <vt:lpstr>Tahoma</vt:lpstr>
      <vt:lpstr>Lao UI</vt:lpstr>
      <vt:lpstr>Calibri Light</vt:lpstr>
      <vt:lpstr>DFPYeaSong-B5</vt:lpstr>
      <vt:lpstr>Times New Roman</vt:lpstr>
      <vt:lpstr>Impact</vt:lpstr>
      <vt:lpstr>华文楷体</vt:lpstr>
      <vt:lpstr>方正行黑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优品PPT</cp:lastModifiedBy>
  <dcterms:modified xsi:type="dcterms:W3CDTF">2021-08-20T11:19:19Z</dcterms:modified>
  <cp:revision>436</cp:revision>
  <dc:title>PowerPoint 演示文稿</dc:title>
</cp:coreProperties>
</file>