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presentationml.tags+xml" PartName="/ppt/tags/tag58.xml"/>
  <Override ContentType="application/vnd.openxmlformats-officedocument.presentationml.tags+xml" PartName="/ppt/tags/tag59.xml"/>
  <Override ContentType="application/vnd.openxmlformats-officedocument.presentationml.tags+xml" PartName="/ppt/tags/tag60.xml"/>
  <Override ContentType="application/vnd.openxmlformats-officedocument.presentationml.tags+xml" PartName="/ppt/tags/tag61.xml"/>
  <Override ContentType="application/vnd.openxmlformats-officedocument.presentationml.tags+xml" PartName="/ppt/tags/tag62.xml"/>
  <Override ContentType="application/vnd.openxmlformats-officedocument.presentationml.tags+xml" PartName="/ppt/tags/tag63.xml"/>
  <Override ContentType="application/vnd.openxmlformats-officedocument.presentationml.tags+xml" PartName="/ppt/tags/tag64.xml"/>
  <Override ContentType="application/vnd.openxmlformats-officedocument.presentationml.tags+xml" PartName="/ppt/tags/tag65.xml"/>
  <Override ContentType="application/vnd.openxmlformats-officedocument.presentationml.tags+xml" PartName="/ppt/tags/tag66.xml"/>
  <Override ContentType="application/vnd.openxmlformats-officedocument.presentationml.tags+xml" PartName="/ppt/tags/tag67.xml"/>
  <Override ContentType="application/vnd.openxmlformats-officedocument.presentationml.tags+xml" PartName="/ppt/tags/tag68.xml"/>
  <Override ContentType="application/vnd.openxmlformats-officedocument.presentationml.tags+xml" PartName="/ppt/tags/tag69.xml"/>
  <Override ContentType="application/vnd.openxmlformats-officedocument.presentationml.tags+xml" PartName="/ppt/tags/tag70.xml"/>
  <Override ContentType="application/vnd.openxmlformats-officedocument.presentationml.tags+xml" PartName="/ppt/tags/tag71.xml"/>
  <Override ContentType="application/vnd.openxmlformats-officedocument.presentationml.tags+xml" PartName="/ppt/tags/tag72.xml"/>
  <Override ContentType="application/vnd.openxmlformats-officedocument.presentationml.tags+xml" PartName="/ppt/tags/tag73.xml"/>
  <Override ContentType="application/vnd.openxmlformats-officedocument.presentationml.tags+xml" PartName="/ppt/tags/tag74.xml"/>
  <Override ContentType="application/vnd.openxmlformats-officedocument.presentationml.tags+xml" PartName="/ppt/tags/tag75.xml"/>
  <Override ContentType="application/vnd.openxmlformats-officedocument.presentationml.tags+xml" PartName="/ppt/tags/tag76.xml"/>
  <Override ContentType="application/vnd.openxmlformats-officedocument.presentationml.tags+xml" PartName="/ppt/tags/tag77.xml"/>
  <Override ContentType="application/vnd.openxmlformats-officedocument.presentationml.tags+xml" PartName="/ppt/tags/tag78.xml"/>
  <Override ContentType="application/vnd.openxmlformats-officedocument.presentationml.tags+xml" PartName="/ppt/tags/tag79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2"/>
    <p:sldMasterId id="2147483660" r:id="rId3"/>
  </p:sldMasterIdLst>
  <p:notesMasterIdLst>
    <p:notesMasterId r:id="rId4"/>
  </p:notesMasterIdLst>
  <p:sldIdLst>
    <p:sldId id="381" r:id="rId5"/>
    <p:sldId id="383" r:id="rId6"/>
    <p:sldId id="387" r:id="rId7"/>
    <p:sldId id="388" r:id="rId8"/>
    <p:sldId id="389" r:id="rId9"/>
    <p:sldId id="390" r:id="rId10"/>
    <p:sldId id="391" r:id="rId11"/>
    <p:sldId id="392" r:id="rId12"/>
    <p:sldId id="393" r:id="rId13"/>
    <p:sldId id="394" r:id="rId14"/>
    <p:sldId id="395" r:id="rId15"/>
    <p:sldId id="396" r:id="rId16"/>
    <p:sldId id="397" r:id="rId17"/>
    <p:sldId id="398" r:id="rId18"/>
    <p:sldId id="399" r:id="rId19"/>
    <p:sldId id="407" r:id="rId20"/>
    <p:sldId id="400" r:id="rId21"/>
    <p:sldId id="401" r:id="rId22"/>
    <p:sldId id="402" r:id="rId23"/>
    <p:sldId id="403" r:id="rId24"/>
    <p:sldId id="404" r:id="rId25"/>
    <p:sldId id="405" r:id="rId26"/>
    <p:sldId id="411" r:id="rId27"/>
    <p:sldId id="412" r:id="rId28"/>
    <p:sldId id="410" r:id="rId29"/>
    <p:sldId id="406" r:id="rId30"/>
    <p:sldId id="408" r:id="rId31"/>
    <p:sldId id="409" r:id="rId32"/>
    <p:sldId id="382" r:id="rId33"/>
  </p:sldIdLst>
  <p:sldSz cx="12192000" cy="6858000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p="http://schemas.openxmlformats.org/presentationml/2006/main">
  <p:cmAuthor id="1" name="Vagun Vagun" initials="VV" lastIdx="0" clrIdx="0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commentAuthors.xml" Type="http://schemas.openxmlformats.org/officeDocument/2006/relationships/commentAuthors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1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slides/slide22.xml" Type="http://schemas.openxmlformats.org/officeDocument/2006/relationships/slide"/><Relationship Id="rId27" Target="slides/slide23.xml" Type="http://schemas.openxmlformats.org/officeDocument/2006/relationships/slide"/><Relationship Id="rId28" Target="slides/slide24.xml" Type="http://schemas.openxmlformats.org/officeDocument/2006/relationships/slide"/><Relationship Id="rId29" Target="slides/slide25.xml" Type="http://schemas.openxmlformats.org/officeDocument/2006/relationships/slide"/><Relationship Id="rId3" Target="slideMasters/slideMaster2.xml" Type="http://schemas.openxmlformats.org/officeDocument/2006/relationships/slideMaster"/><Relationship Id="rId30" Target="slides/slide26.xml" Type="http://schemas.openxmlformats.org/officeDocument/2006/relationships/slide"/><Relationship Id="rId31" Target="slides/slide27.xml" Type="http://schemas.openxmlformats.org/officeDocument/2006/relationships/slide"/><Relationship Id="rId32" Target="slides/slide28.xml" Type="http://schemas.openxmlformats.org/officeDocument/2006/relationships/slide"/><Relationship Id="rId33" Target="slides/slide29.xml" Type="http://schemas.openxmlformats.org/officeDocument/2006/relationships/slide"/><Relationship Id="rId34" Target="tags/tag79.xml" Type="http://schemas.openxmlformats.org/officeDocument/2006/relationships/tags"/><Relationship Id="rId35" Target="presProps.xml" Type="http://schemas.openxmlformats.org/officeDocument/2006/relationships/presProps"/><Relationship Id="rId36" Target="viewProps.xml" Type="http://schemas.openxmlformats.org/officeDocument/2006/relationships/viewProps"/><Relationship Id="rId37" Target="theme/theme1.xml" Type="http://schemas.openxmlformats.org/officeDocument/2006/relationships/theme"/><Relationship Id="rId38" Target="tableStyles.xml" Type="http://schemas.openxmlformats.org/officeDocument/2006/relationships/tableStyles"/><Relationship Id="rId4" Target="notesMasters/notesMaster1.xml" Type="http://schemas.openxmlformats.org/officeDocument/2006/relationships/notes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FC243-3E68-4BFF-A505-ADDF9D7195A4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7D84A-3049-44F6-8517-64F0971FDD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97335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2484452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64102392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829804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02195285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67253395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5674683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72435933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3184193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02691307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5120036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51373022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FDAE1-EB67-42CF-B593-56AA292DA8C8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8974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1.xml" Type="http://schemas.openxmlformats.org/officeDocument/2006/relationships/tags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28.xml" Type="http://schemas.openxmlformats.org/officeDocument/2006/relationships/tags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29.xml" Type="http://schemas.openxmlformats.org/officeDocument/2006/relationships/tags"/><Relationship Id="rId3" Target="../media/image5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30.xml" Type="http://schemas.openxmlformats.org/officeDocument/2006/relationships/tags"/><Relationship Id="rId3" Target="../tags/tag31.xml" Type="http://schemas.openxmlformats.org/officeDocument/2006/relationships/tags"/><Relationship Id="rId4" Target="../tags/tag32.xml" Type="http://schemas.openxmlformats.org/officeDocument/2006/relationships/tags"/><Relationship Id="rId5" Target="../tags/tag33.xml" Type="http://schemas.openxmlformats.org/officeDocument/2006/relationships/tags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34.xml" Type="http://schemas.openxmlformats.org/officeDocument/2006/relationships/tags"/><Relationship Id="rId3" Target="../tags/tag35.xml" Type="http://schemas.openxmlformats.org/officeDocument/2006/relationships/tags"/><Relationship Id="rId4" Target="../tags/tag36.xml" Type="http://schemas.openxmlformats.org/officeDocument/2006/relationships/tags"/><Relationship Id="rId5" Target="../tags/tag37.xml" Type="http://schemas.openxmlformats.org/officeDocument/2006/relationships/tags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38.xml" Type="http://schemas.openxmlformats.org/officeDocument/2006/relationships/tags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39.xml" Type="http://schemas.openxmlformats.org/officeDocument/2006/relationships/tags"/><Relationship Id="rId3" Target="../media/image6.jpe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40.xml" Type="http://schemas.openxmlformats.org/officeDocument/2006/relationships/tags"/><Relationship Id="rId3" Target="../media/image7.jpe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41.xml" Type="http://schemas.openxmlformats.org/officeDocument/2006/relationships/tags"/><Relationship Id="rId3" Target="../tags/tag42.xml" Type="http://schemas.openxmlformats.org/officeDocument/2006/relationships/tags"/><Relationship Id="rId4" Target="../media/image8.jpe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43.xml" Type="http://schemas.openxmlformats.org/officeDocument/2006/relationships/tags"/><Relationship Id="rId3" Target="../tags/tag44.xml" Type="http://schemas.openxmlformats.org/officeDocument/2006/relationships/tags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45.xml" Type="http://schemas.openxmlformats.org/officeDocument/2006/relationships/tags"/><Relationship Id="rId3" Target="../tags/tag46.xml" Type="http://schemas.openxmlformats.org/officeDocument/2006/relationships/tags"/><Relationship Id="rId4" Target="../media/image9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2.xml" Type="http://schemas.openxmlformats.org/officeDocument/2006/relationships/tags"/><Relationship Id="rId3" Target="../tags/tag3.xml" Type="http://schemas.openxmlformats.org/officeDocument/2006/relationships/tags"/><Relationship Id="rId4" Target="../tags/tag4.xml" Type="http://schemas.openxmlformats.org/officeDocument/2006/relationships/tags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47.xml" Type="http://schemas.openxmlformats.org/officeDocument/2006/relationships/tags"/><Relationship Id="rId3" Target="../tags/tag48.xml" Type="http://schemas.openxmlformats.org/officeDocument/2006/relationships/tags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0.jpeg" Type="http://schemas.openxmlformats.org/officeDocument/2006/relationships/image"/><Relationship Id="rId3" Target="../tags/tag49.xml" Type="http://schemas.openxmlformats.org/officeDocument/2006/relationships/tags"/><Relationship Id="rId4" Target="../tags/tag50.xml" Type="http://schemas.openxmlformats.org/officeDocument/2006/relationships/tags"/><Relationship Id="rId5" Target="../tags/tag51.xml" Type="http://schemas.openxmlformats.org/officeDocument/2006/relationships/tags"/><Relationship Id="rId6" Target="../tags/tag52.xml" Type="http://schemas.openxmlformats.org/officeDocument/2006/relationships/tags"/><Relationship Id="rId7" Target="../tags/tag53.xml" Type="http://schemas.openxmlformats.org/officeDocument/2006/relationships/tags"/><Relationship Id="rId8" Target="../tags/tag54.xml" Type="http://schemas.openxmlformats.org/officeDocument/2006/relationships/tags"/><Relationship Id="rId9" Target="../tags/tag55.xml" Type="http://schemas.openxmlformats.org/officeDocument/2006/relationships/tags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56.xml" Type="http://schemas.openxmlformats.org/officeDocument/2006/relationships/tags"/><Relationship Id="rId3" Target="../tags/tag57.xml" Type="http://schemas.openxmlformats.org/officeDocument/2006/relationships/tags"/><Relationship Id="rId4" Target="../media/image11.jpe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58.xml" Type="http://schemas.openxmlformats.org/officeDocument/2006/relationships/tags"/><Relationship Id="rId3" Target="../tags/tag59.xml" Type="http://schemas.openxmlformats.org/officeDocument/2006/relationships/tags"/><Relationship Id="rId4" Target="../tags/tag60.xml" Type="http://schemas.openxmlformats.org/officeDocument/2006/relationships/tags"/><Relationship Id="rId5" Target="../tags/tag61.xml" Type="http://schemas.openxmlformats.org/officeDocument/2006/relationships/tags"/><Relationship Id="rId6" Target="../tags/tag62.xml" Type="http://schemas.openxmlformats.org/officeDocument/2006/relationships/tags"/><Relationship Id="rId7" Target="../media/image12.jpeg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63.xml" Type="http://schemas.openxmlformats.org/officeDocument/2006/relationships/tags"/><Relationship Id="rId3" Target="../tags/tag64.xml" Type="http://schemas.openxmlformats.org/officeDocument/2006/relationships/tags"/><Relationship Id="rId4" Target="../tags/tag65.xml" Type="http://schemas.openxmlformats.org/officeDocument/2006/relationships/tags"/></Relationships>
</file>

<file path=ppt/slides/_rels/slide2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66.xml" Type="http://schemas.openxmlformats.org/officeDocument/2006/relationships/tags"/><Relationship Id="rId3" Target="../tags/tag67.xml" Type="http://schemas.openxmlformats.org/officeDocument/2006/relationships/tags"/><Relationship Id="rId4" Target="../tags/tag68.xml" Type="http://schemas.openxmlformats.org/officeDocument/2006/relationships/tags"/><Relationship Id="rId5" Target="../tags/tag69.xml" Type="http://schemas.openxmlformats.org/officeDocument/2006/relationships/tags"/><Relationship Id="rId6" Target="../tags/tag70.xml" Type="http://schemas.openxmlformats.org/officeDocument/2006/relationships/tags"/><Relationship Id="rId7" Target="../tags/tag71.xml" Type="http://schemas.openxmlformats.org/officeDocument/2006/relationships/tags"/></Relationships>
</file>

<file path=ppt/slides/_rels/slide2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72.xml" Type="http://schemas.openxmlformats.org/officeDocument/2006/relationships/tags"/><Relationship Id="rId3" Target="../tags/tag73.xml" Type="http://schemas.openxmlformats.org/officeDocument/2006/relationships/tags"/><Relationship Id="rId4" Target="../tags/tag74.xml" Type="http://schemas.openxmlformats.org/officeDocument/2006/relationships/tags"/><Relationship Id="rId5" Target="../media/image13.jpeg" Type="http://schemas.openxmlformats.org/officeDocument/2006/relationships/image"/></Relationships>
</file>

<file path=ppt/slides/_rels/slide2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75.xml" Type="http://schemas.openxmlformats.org/officeDocument/2006/relationships/tags"/><Relationship Id="rId3" Target="../tags/tag76.xml" Type="http://schemas.openxmlformats.org/officeDocument/2006/relationships/tags"/><Relationship Id="rId4" Target="../tags/tag77.xml" Type="http://schemas.openxmlformats.org/officeDocument/2006/relationships/tags"/><Relationship Id="rId5" Target="../media/image14.jpeg" Type="http://schemas.openxmlformats.org/officeDocument/2006/relationships/image"/></Relationships>
</file>

<file path=ppt/slides/_rels/slide2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78.xml" Type="http://schemas.openxmlformats.org/officeDocument/2006/relationships/tags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5.xml" Type="http://schemas.openxmlformats.org/officeDocument/2006/relationships/tags"/><Relationship Id="rId3" Target="../media/image1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6.xml" Type="http://schemas.openxmlformats.org/officeDocument/2006/relationships/tags"/><Relationship Id="rId3" Target="../tags/tag7.xml" Type="http://schemas.openxmlformats.org/officeDocument/2006/relationships/tags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8.xml" Type="http://schemas.openxmlformats.org/officeDocument/2006/relationships/tags"/><Relationship Id="rId3" Target="../tags/tag9.xml" Type="http://schemas.openxmlformats.org/officeDocument/2006/relationships/tags"/><Relationship Id="rId4" Target="../tags/tag10.xml" Type="http://schemas.openxmlformats.org/officeDocument/2006/relationships/tags"/><Relationship Id="rId5" Target="../tags/tag11.xml" Type="http://schemas.openxmlformats.org/officeDocument/2006/relationships/tags"/><Relationship Id="rId6" Target="../tags/tag12.xml" Type="http://schemas.openxmlformats.org/officeDocument/2006/relationships/tags"/><Relationship Id="rId7" Target="../media/image2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13.xml" Type="http://schemas.openxmlformats.org/officeDocument/2006/relationships/tags"/><Relationship Id="rId3" Target="../tags/tag14.xml" Type="http://schemas.openxmlformats.org/officeDocument/2006/relationships/tags"/><Relationship Id="rId4" Target="../tags/tag15.xml" Type="http://schemas.openxmlformats.org/officeDocument/2006/relationships/tags"/><Relationship Id="rId5" Target="../tags/tag16.xml" Type="http://schemas.openxmlformats.org/officeDocument/2006/relationships/tags"/><Relationship Id="rId6" Target="../tags/tag17.xml" Type="http://schemas.openxmlformats.org/officeDocument/2006/relationships/tags"/><Relationship Id="rId7" Target="../tags/tag18.xml" Type="http://schemas.openxmlformats.org/officeDocument/2006/relationships/tags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19.xml" Type="http://schemas.openxmlformats.org/officeDocument/2006/relationships/tags"/><Relationship Id="rId3" Target="../tags/tag20.xml" Type="http://schemas.openxmlformats.org/officeDocument/2006/relationships/tags"/><Relationship Id="rId4" Target="../tags/tag21.xml" Type="http://schemas.openxmlformats.org/officeDocument/2006/relationships/tags"/><Relationship Id="rId5" Target="&#31532;&#20108;&#31456;&#31532;&#21313;&#20108;&#33410;&#21628;&#21560;&#34928;&#31469;.ppt" TargetMode="External" Type="http://schemas.openxmlformats.org/officeDocument/2006/relationships/hyperlink"/><Relationship Id="rId6" Target="../tags/tag22.xml" Type="http://schemas.openxmlformats.org/officeDocument/2006/relationships/tags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23.xml" Type="http://schemas.openxmlformats.org/officeDocument/2006/relationships/tags"/><Relationship Id="rId3" Target="../tags/tag24.xml" Type="http://schemas.openxmlformats.org/officeDocument/2006/relationships/tags"/><Relationship Id="rId4" Target="../media/image3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25.xml" Type="http://schemas.openxmlformats.org/officeDocument/2006/relationships/tags"/><Relationship Id="rId3" Target="../tags/tag26.xml" Type="http://schemas.openxmlformats.org/officeDocument/2006/relationships/tags"/><Relationship Id="rId4" Target="../media/image4.jpeg" Type="http://schemas.openxmlformats.org/officeDocument/2006/relationships/image"/><Relationship Id="rId5" Target="../tags/tag27.xml" Type="http://schemas.openxmlformats.org/officeDocument/2006/relationships/tag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lungs-with-the-trachea_30933">
            <a:extLst>
              <a:ext uri="{FF2B5EF4-FFF2-40B4-BE49-F238E27FC236}">
                <a16:creationId xmlns:a16="http://schemas.microsoft.com/office/drawing/2014/main" id="{2C56188F-0A22-4135-BB4E-2FE9790AFA1A}"/>
              </a:ext>
            </a:extLst>
          </p:cNvPr>
          <p:cNvSpPr>
            <a:spLocks noChangeAspect="1"/>
          </p:cNvSpPr>
          <p:nvPr/>
        </p:nvSpPr>
        <p:spPr bwMode="auto">
          <a:xfrm>
            <a:off x="3962400" y="1397058"/>
            <a:ext cx="4267200" cy="3735832"/>
          </a:xfrm>
          <a:custGeom>
            <a:gdLst>
              <a:gd fmla="*/ 373273 h 605239" name="connsiteX0"/>
              <a:gd fmla="*/ 373273 h 605239" name="connsiteY0"/>
              <a:gd fmla="*/ 373273 h 605239" name="connsiteX1"/>
              <a:gd fmla="*/ 373273 h 605239" name="connsiteY1"/>
              <a:gd fmla="*/ 373273 h 605239" name="connsiteX2"/>
              <a:gd fmla="*/ 373273 h 605239" name="connsiteY2"/>
              <a:gd fmla="*/ 373273 h 605239" name="connsiteX3"/>
              <a:gd fmla="*/ 373273 h 605239" name="connsiteY3"/>
              <a:gd fmla="*/ 373273 h 605239" name="connsiteX4"/>
              <a:gd fmla="*/ 373273 h 605239" name="connsiteY4"/>
              <a:gd fmla="*/ 373273 h 605239" name="connsiteX5"/>
              <a:gd fmla="*/ 373273 h 605239" name="connsiteY5"/>
              <a:gd fmla="*/ 373273 h 605239" name="connsiteX6"/>
              <a:gd fmla="*/ 373273 h 605239" name="connsiteY6"/>
              <a:gd fmla="*/ 373273 h 605239" name="connsiteX7"/>
              <a:gd fmla="*/ 373273 h 605239" name="connsiteY7"/>
              <a:gd fmla="*/ 373273 h 605239" name="connsiteX8"/>
              <a:gd fmla="*/ 373273 h 605239" name="connsiteY8"/>
              <a:gd fmla="*/ 373273 h 605239" name="connsiteX9"/>
              <a:gd fmla="*/ 373273 h 605239" name="connsiteY9"/>
              <a:gd fmla="*/ 373273 h 605239" name="connsiteX10"/>
              <a:gd fmla="*/ 373273 h 605239" name="connsiteY10"/>
              <a:gd fmla="*/ 373273 h 605239" name="connsiteX11"/>
              <a:gd fmla="*/ 373273 h 605239" name="connsiteY11"/>
              <a:gd fmla="*/ 373273 h 605239" name="connsiteX12"/>
              <a:gd fmla="*/ 373273 h 605239" name="connsiteY12"/>
              <a:gd fmla="*/ 373273 h 605239" name="connsiteX13"/>
              <a:gd fmla="*/ 373273 h 605239" name="connsiteY13"/>
              <a:gd fmla="*/ 373273 h 605239" name="connsiteX14"/>
              <a:gd fmla="*/ 373273 h 605239" name="connsiteY14"/>
              <a:gd fmla="*/ 373273 h 605239" name="connsiteX15"/>
              <a:gd fmla="*/ 373273 h 605239" name="connsiteY15"/>
              <a:gd fmla="*/ 373273 h 605239" name="connsiteX16"/>
              <a:gd fmla="*/ 373273 h 605239" name="connsiteY16"/>
              <a:gd fmla="*/ 373273 h 605239" name="connsiteX17"/>
              <a:gd fmla="*/ 373273 h 605239" name="connsiteY17"/>
              <a:gd fmla="*/ 373273 h 605239" name="connsiteX18"/>
              <a:gd fmla="*/ 373273 h 605239" name="connsiteY18"/>
              <a:gd fmla="*/ 373273 h 605239" name="connsiteX19"/>
              <a:gd fmla="*/ 373273 h 605239" name="connsiteY19"/>
              <a:gd fmla="*/ 373273 h 605239" name="connsiteX20"/>
              <a:gd fmla="*/ 373273 h 605239" name="connsiteY20"/>
              <a:gd fmla="*/ 373273 h 605239" name="connsiteX21"/>
              <a:gd fmla="*/ 373273 h 605239" name="connsiteY21"/>
              <a:gd fmla="*/ 373273 h 605239" name="connsiteX22"/>
              <a:gd fmla="*/ 373273 h 605239" name="connsiteY22"/>
              <a:gd fmla="*/ 373273 h 605239" name="connsiteX23"/>
              <a:gd fmla="*/ 373273 h 605239" name="connsiteY23"/>
              <a:gd fmla="*/ 373273 h 605239" name="connsiteX24"/>
              <a:gd fmla="*/ 373273 h 605239" name="connsiteY24"/>
              <a:gd fmla="*/ 373273 h 605239" name="connsiteX25"/>
              <a:gd fmla="*/ 373273 h 605239" name="connsiteY25"/>
              <a:gd fmla="*/ 373273 h 605239" name="connsiteX26"/>
              <a:gd fmla="*/ 373273 h 605239" name="connsiteY26"/>
              <a:gd fmla="*/ 373273 h 605239" name="connsiteX27"/>
              <a:gd fmla="*/ 373273 h 605239" name="connsiteY27"/>
              <a:gd fmla="*/ 373273 h 605239" name="connsiteX28"/>
              <a:gd fmla="*/ 373273 h 605239" name="connsiteY28"/>
              <a:gd fmla="*/ 373273 h 605239" name="connsiteX29"/>
              <a:gd fmla="*/ 373273 h 605239" name="connsiteY29"/>
              <a:gd fmla="*/ 373273 h 605239" name="connsiteX30"/>
              <a:gd fmla="*/ 373273 h 605239" name="connsiteY30"/>
              <a:gd fmla="*/ 373273 h 605239" name="connsiteX31"/>
              <a:gd fmla="*/ 373273 h 605239" name="connsiteY31"/>
              <a:gd fmla="*/ 373273 h 605239" name="connsiteX32"/>
              <a:gd fmla="*/ 373273 h 605239" name="connsiteY3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b="b" l="l" r="r" t="t"/>
            <a:pathLst>
              <a:path h="530578" w="606044">
                <a:moveTo>
                  <a:pt x="282699" y="93569"/>
                </a:moveTo>
                <a:lnTo>
                  <a:pt x="323345" y="93569"/>
                </a:lnTo>
                <a:lnTo>
                  <a:pt x="323345" y="116997"/>
                </a:lnTo>
                <a:lnTo>
                  <a:pt x="282699" y="116997"/>
                </a:lnTo>
                <a:close/>
                <a:moveTo>
                  <a:pt x="282699" y="46643"/>
                </a:moveTo>
                <a:lnTo>
                  <a:pt x="323345" y="46643"/>
                </a:lnTo>
                <a:lnTo>
                  <a:pt x="323345" y="70071"/>
                </a:lnTo>
                <a:lnTo>
                  <a:pt x="282699" y="70071"/>
                </a:lnTo>
                <a:close/>
                <a:moveTo>
                  <a:pt x="240830" y="19851"/>
                </a:moveTo>
                <a:cubicBezTo>
                  <a:pt x="259496" y="24353"/>
                  <a:pt x="259496" y="55209"/>
                  <a:pt x="259496" y="55209"/>
                </a:cubicBezTo>
                <a:lnTo>
                  <a:pt x="259496" y="186419"/>
                </a:lnTo>
                <a:lnTo>
                  <a:pt x="282666" y="163284"/>
                </a:lnTo>
                <a:lnTo>
                  <a:pt x="282666" y="140149"/>
                </a:lnTo>
                <a:lnTo>
                  <a:pt x="323378" y="140149"/>
                </a:lnTo>
                <a:lnTo>
                  <a:pt x="323378" y="163284"/>
                </a:lnTo>
                <a:lnTo>
                  <a:pt x="346548" y="186419"/>
                </a:lnTo>
                <a:lnTo>
                  <a:pt x="346548" y="55209"/>
                </a:lnTo>
                <a:cubicBezTo>
                  <a:pt x="346548" y="55209"/>
                  <a:pt x="346548" y="-23781"/>
                  <a:pt x="423007" y="52565"/>
                </a:cubicBezTo>
                <a:cubicBezTo>
                  <a:pt x="423007" y="52565"/>
                  <a:pt x="690779" y="332501"/>
                  <a:pt x="578573" y="508329"/>
                </a:cubicBezTo>
                <a:cubicBezTo>
                  <a:pt x="565333" y="528820"/>
                  <a:pt x="522635" y="553938"/>
                  <a:pt x="476627" y="487838"/>
                </a:cubicBezTo>
                <a:cubicBezTo>
                  <a:pt x="455444" y="457101"/>
                  <a:pt x="359456" y="515930"/>
                  <a:pt x="346548" y="414136"/>
                </a:cubicBezTo>
                <a:lnTo>
                  <a:pt x="346548" y="215503"/>
                </a:lnTo>
                <a:lnTo>
                  <a:pt x="303188" y="171877"/>
                </a:lnTo>
                <a:lnTo>
                  <a:pt x="259496" y="215503"/>
                </a:lnTo>
                <a:lnTo>
                  <a:pt x="259496" y="414136"/>
                </a:lnTo>
                <a:cubicBezTo>
                  <a:pt x="246588" y="515930"/>
                  <a:pt x="150600" y="457101"/>
                  <a:pt x="129417" y="487838"/>
                </a:cubicBezTo>
                <a:cubicBezTo>
                  <a:pt x="83409" y="553938"/>
                  <a:pt x="40711" y="528820"/>
                  <a:pt x="27471" y="507998"/>
                </a:cubicBezTo>
                <a:cubicBezTo>
                  <a:pt x="-84735" y="332501"/>
                  <a:pt x="183037" y="52565"/>
                  <a:pt x="183037" y="52565"/>
                </a:cubicBezTo>
                <a:cubicBezTo>
                  <a:pt x="211709" y="23935"/>
                  <a:pt x="229629" y="17149"/>
                  <a:pt x="240830" y="19851"/>
                </a:cubicBezTo>
                <a:close/>
                <a:moveTo>
                  <a:pt x="282699" y="0"/>
                </a:moveTo>
                <a:lnTo>
                  <a:pt x="323345" y="0"/>
                </a:lnTo>
                <a:lnTo>
                  <a:pt x="323345" y="23498"/>
                </a:lnTo>
                <a:lnTo>
                  <a:pt x="282699" y="2349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</p:spPr>
        <p:txBody>
          <a:bodyPr/>
          <a:lstStyle/>
          <a:p/>
        </p:txBody>
      </p:sp>
      <p:sp>
        <p:nvSpPr>
          <p:cNvPr id="32" name="标题 1">
            <a:extLst>
              <a:ext uri="{FF2B5EF4-FFF2-40B4-BE49-F238E27FC236}">
                <a16:creationId xmlns:a16="http://schemas.microsoft.com/office/drawing/2014/main" id="{6458E414-56AA-426B-891B-72A4713939B0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756205" y="1834223"/>
            <a:ext cx="8679590" cy="2121646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</a:pPr>
            <a:r>
              <a:rPr altLang="en-US" lang="zh-CN" sz="6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a00000000000000" pitchFamily="34" typeface="思源黑体 CN Heavy"/>
                <a:ea charset="-122" panose="020b0a00000000000000" pitchFamily="34" typeface="思源黑体 CN Heavy"/>
                <a:cs typeface="+mn-ea"/>
                <a:sym typeface="+mn-lt"/>
              </a:rPr>
              <a:t>肺部感染并呼吸衰竭病人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</a:pPr>
            <a:r>
              <a:rPr altLang="en-US" lang="zh-CN" sz="6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a00000000000000" pitchFamily="34" typeface="思源黑体 CN Heavy"/>
                <a:ea charset="-122" panose="020b0a00000000000000" pitchFamily="34" typeface="思源黑体 CN Heavy"/>
                <a:cs typeface="+mn-ea"/>
                <a:sym typeface="+mn-lt"/>
              </a:rPr>
              <a:t>疑难病例讨论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32F7A55-E66B-443B-BDDC-B0F8B8FE1345}"/>
              </a:ext>
            </a:extLst>
          </p:cNvPr>
          <p:cNvSpPr/>
          <p:nvPr/>
        </p:nvSpPr>
        <p:spPr>
          <a:xfrm>
            <a:off x="2667000" y="0"/>
            <a:ext cx="6858000" cy="1155700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4AF35C9C-A621-4EB5-A318-2588F4B9B742}"/>
              </a:ext>
            </a:extLst>
          </p:cNvPr>
          <p:cNvSpPr/>
          <p:nvPr/>
        </p:nvSpPr>
        <p:spPr>
          <a:xfrm>
            <a:off x="0" y="5232400"/>
            <a:ext cx="12192000" cy="1625600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70E2D2C8-C942-4B37-B223-F37E86DDD4CE}"/>
              </a:ext>
            </a:extLst>
          </p:cNvPr>
          <p:cNvGrpSpPr/>
          <p:nvPr/>
        </p:nvGrpSpPr>
        <p:grpSpPr>
          <a:xfrm>
            <a:off x="4670470" y="478625"/>
            <a:ext cx="2851060" cy="518160"/>
            <a:chOff x="9035470" y="284152"/>
            <a:chExt cx="2851060" cy="518160"/>
          </a:xfrm>
        </p:grpSpPr>
        <p:sp>
          <p:nvSpPr>
            <p:cNvPr id="37" name="TextBox 31">
              <a:extLst>
                <a:ext uri="{FF2B5EF4-FFF2-40B4-BE49-F238E27FC236}">
                  <a16:creationId xmlns:a16="http://schemas.microsoft.com/office/drawing/2014/main" id="{06E44833-EEFE-4717-BF54-B3F4EB1009FB}"/>
                </a:ext>
              </a:extLst>
            </p:cNvPr>
            <p:cNvSpPr txBox="1"/>
            <p:nvPr/>
          </p:nvSpPr>
          <p:spPr>
            <a:xfrm>
              <a:off x="9798678" y="284152"/>
              <a:ext cx="2087852" cy="518160"/>
            </a:xfrm>
            <a:prstGeom prst="rect">
              <a:avLst/>
            </a:prstGeom>
            <a:noFill/>
            <a:effectLst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altLang="zh-CN" b="1" lang="en-US" sz="2800">
                  <a:ln w="3175">
                    <a:noFill/>
                  </a:ln>
                  <a:solidFill>
                    <a:schemeClr val="bg1"/>
                  </a:solidFill>
                  <a:latin typeface="+mn-ea"/>
                  <a:cs charset="-122" panose="00000500000000000000" typeface="字魂59号-创粗黑"/>
                  <a:sym typeface="Arial"/>
                </a:rPr>
                <a:t>XX医院</a:t>
              </a:r>
            </a:p>
          </p:txBody>
        </p:sp>
        <p:sp>
          <p:nvSpPr>
            <p:cNvPr id="38" name="hospital-buildings_33777">
              <a:extLst>
                <a:ext uri="{FF2B5EF4-FFF2-40B4-BE49-F238E27FC236}">
                  <a16:creationId xmlns:a16="http://schemas.microsoft.com/office/drawing/2014/main" id="{1C9F907F-51C6-4764-A1AF-4705830D936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035470" y="328797"/>
              <a:ext cx="609685" cy="416478"/>
            </a:xfrm>
            <a:custGeom>
              <a:gdLst>
                <a:gd fmla="*/ 1192 w 1260" name="T0"/>
                <a:gd fmla="*/ 756 h 862" name="T1"/>
                <a:gd fmla="*/ 1147 w 1260" name="T2"/>
                <a:gd fmla="*/ 193 h 862" name="T3"/>
                <a:gd fmla="*/ 900 w 1260" name="T4"/>
                <a:gd fmla="*/ 745 h 862" name="T5"/>
                <a:gd fmla="*/ 866 w 1260" name="T6"/>
                <a:gd fmla="*/ 770 h 862" name="T7"/>
                <a:gd fmla="*/ 869 w 1260" name="T8"/>
                <a:gd fmla="*/ 44 h 862" name="T9"/>
                <a:gd fmla="*/ 436 w 1260" name="T10"/>
                <a:gd fmla="*/ 0 h 862" name="T11"/>
                <a:gd fmla="*/ 391 w 1260" name="T12"/>
                <a:gd fmla="*/ 756 h 862" name="T13"/>
                <a:gd fmla="*/ 365 w 1260" name="T14"/>
                <a:gd fmla="*/ 770 h 862" name="T15"/>
                <a:gd fmla="*/ 360 w 1260" name="T16"/>
                <a:gd fmla="*/ 193 h 862" name="T17"/>
                <a:gd fmla="*/ 74 w 1260" name="T18"/>
                <a:gd fmla="*/ 238 h 862" name="T19"/>
                <a:gd fmla="*/ 76 w 1260" name="T20"/>
                <a:gd fmla="*/ 770 h 862" name="T21"/>
                <a:gd fmla="*/ 0 w 1260" name="T22"/>
                <a:gd fmla="*/ 862 h 862" name="T23"/>
                <a:gd fmla="*/ 1260 w 1260" name="T24"/>
                <a:gd fmla="*/ 770 h 862" name="T25"/>
                <a:gd fmla="*/ 1190 w 1260" name="T26"/>
                <a:gd fmla="*/ 770 h 862" name="T27"/>
                <a:gd fmla="*/ 144 w 1260" name="T28"/>
                <a:gd fmla="*/ 589 h 862" name="T29"/>
                <a:gd fmla="*/ 208 w 1260" name="T30"/>
                <a:gd fmla="*/ 525 h 862" name="T31"/>
                <a:gd fmla="*/ 208 w 1260" name="T32"/>
                <a:gd fmla="*/ 477 h 862" name="T33"/>
                <a:gd fmla="*/ 144 w 1260" name="T34"/>
                <a:gd fmla="*/ 413 h 862" name="T35"/>
                <a:gd fmla="*/ 208 w 1260" name="T36"/>
                <a:gd fmla="*/ 477 h 862" name="T37"/>
                <a:gd fmla="*/ 144 w 1260" name="T38"/>
                <a:gd fmla="*/ 368 h 862" name="T39"/>
                <a:gd fmla="*/ 208 w 1260" name="T40"/>
                <a:gd fmla="*/ 305 h 862" name="T41"/>
                <a:gd fmla="*/ 307 w 1260" name="T42"/>
                <a:gd fmla="*/ 589 h 862" name="T43"/>
                <a:gd fmla="*/ 243 w 1260" name="T44"/>
                <a:gd fmla="*/ 525 h 862" name="T45"/>
                <a:gd fmla="*/ 307 w 1260" name="T46"/>
                <a:gd fmla="*/ 589 h 862" name="T47"/>
                <a:gd fmla="*/ 243 w 1260" name="T48"/>
                <a:gd fmla="*/ 477 h 862" name="T49"/>
                <a:gd fmla="*/ 307 w 1260" name="T50"/>
                <a:gd fmla="*/ 413 h 862" name="T51"/>
                <a:gd fmla="*/ 307 w 1260" name="T52"/>
                <a:gd fmla="*/ 368 h 862" name="T53"/>
                <a:gd fmla="*/ 243 w 1260" name="T54"/>
                <a:gd fmla="*/ 305 h 862" name="T55"/>
                <a:gd fmla="*/ 307 w 1260" name="T56"/>
                <a:gd fmla="*/ 368 h 862" name="T57"/>
                <a:gd fmla="*/ 542 w 1260" name="T58"/>
                <a:gd fmla="*/ 767 h 862" name="T59"/>
                <a:gd fmla="*/ 729 w 1260" name="T60"/>
                <a:gd fmla="*/ 534 h 862" name="T61"/>
                <a:gd fmla="*/ 630 w 1260" name="T62"/>
                <a:gd fmla="*/ 334 h 862" name="T63"/>
                <a:gd fmla="*/ 630 w 1260" name="T64"/>
                <a:gd fmla="*/ 20 h 862" name="T65"/>
                <a:gd fmla="*/ 630 w 1260" name="T66"/>
                <a:gd fmla="*/ 334 h 862" name="T67"/>
                <a:gd fmla="*/ 971 w 1260" name="T68"/>
                <a:gd fmla="*/ 589 h 862" name="T69"/>
                <a:gd fmla="*/ 1035 w 1260" name="T70"/>
                <a:gd fmla="*/ 525 h 862" name="T71"/>
                <a:gd fmla="*/ 1035 w 1260" name="T72"/>
                <a:gd fmla="*/ 477 h 862" name="T73"/>
                <a:gd fmla="*/ 971 w 1260" name="T74"/>
                <a:gd fmla="*/ 413 h 862" name="T75"/>
                <a:gd fmla="*/ 1035 w 1260" name="T76"/>
                <a:gd fmla="*/ 477 h 862" name="T77"/>
                <a:gd fmla="*/ 971 w 1260" name="T78"/>
                <a:gd fmla="*/ 368 h 862" name="T79"/>
                <a:gd fmla="*/ 1035 w 1260" name="T80"/>
                <a:gd fmla="*/ 305 h 862" name="T81"/>
                <a:gd fmla="*/ 1134 w 1260" name="T82"/>
                <a:gd fmla="*/ 589 h 862" name="T83"/>
                <a:gd fmla="*/ 1070 w 1260" name="T84"/>
                <a:gd fmla="*/ 525 h 862" name="T85"/>
                <a:gd fmla="*/ 1134 w 1260" name="T86"/>
                <a:gd fmla="*/ 589 h 862" name="T87"/>
                <a:gd fmla="*/ 1070 w 1260" name="T88"/>
                <a:gd fmla="*/ 477 h 862" name="T89"/>
                <a:gd fmla="*/ 1134 w 1260" name="T90"/>
                <a:gd fmla="*/ 413 h 862" name="T91"/>
                <a:gd fmla="*/ 1134 w 1260" name="T92"/>
                <a:gd fmla="*/ 368 h 862" name="T93"/>
                <a:gd fmla="*/ 1070 w 1260" name="T94"/>
                <a:gd fmla="*/ 305 h 862" name="T95"/>
                <a:gd fmla="*/ 1134 w 1260" name="T96"/>
                <a:gd fmla="*/ 368 h 862" name="T97"/>
                <a:gd fmla="*/ 729 w 1260" name="T98"/>
                <a:gd fmla="*/ 138 h 862" name="T99"/>
                <a:gd fmla="*/ 669 w 1260" name="T100"/>
                <a:gd fmla="*/ 216 h 862" name="T101"/>
                <a:gd fmla="*/ 591 w 1260" name="T102"/>
                <a:gd fmla="*/ 276 h 862" name="T103"/>
                <a:gd fmla="*/ 531 w 1260" name="T104"/>
                <a:gd fmla="*/ 216 h 862" name="T105"/>
                <a:gd fmla="*/ 591 w 1260" name="T106"/>
                <a:gd fmla="*/ 138 h 862" name="T107"/>
                <a:gd fmla="*/ 669 w 1260" name="T108"/>
                <a:gd fmla="*/ 78 h 862" name="T10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b="b" l="0" r="r" t="0"/>
              <a:pathLst>
                <a:path h="862" w="1260">
                  <a:moveTo>
                    <a:pt x="1190" y="770"/>
                  </a:moveTo>
                  <a:cubicBezTo>
                    <a:pt x="1191" y="766"/>
                    <a:pt x="1192" y="761"/>
                    <a:pt x="1192" y="756"/>
                  </a:cubicBezTo>
                  <a:lnTo>
                    <a:pt x="1192" y="238"/>
                  </a:lnTo>
                  <a:cubicBezTo>
                    <a:pt x="1192" y="213"/>
                    <a:pt x="1172" y="193"/>
                    <a:pt x="1147" y="193"/>
                  </a:cubicBezTo>
                  <a:lnTo>
                    <a:pt x="900" y="193"/>
                  </a:lnTo>
                  <a:lnTo>
                    <a:pt x="900" y="745"/>
                  </a:lnTo>
                  <a:cubicBezTo>
                    <a:pt x="900" y="754"/>
                    <a:pt x="898" y="762"/>
                    <a:pt x="895" y="770"/>
                  </a:cubicBezTo>
                  <a:lnTo>
                    <a:pt x="866" y="770"/>
                  </a:lnTo>
                  <a:cubicBezTo>
                    <a:pt x="868" y="766"/>
                    <a:pt x="869" y="761"/>
                    <a:pt x="869" y="756"/>
                  </a:cubicBezTo>
                  <a:lnTo>
                    <a:pt x="869" y="44"/>
                  </a:lnTo>
                  <a:cubicBezTo>
                    <a:pt x="869" y="20"/>
                    <a:pt x="849" y="0"/>
                    <a:pt x="824" y="0"/>
                  </a:cubicBezTo>
                  <a:lnTo>
                    <a:pt x="436" y="0"/>
                  </a:lnTo>
                  <a:cubicBezTo>
                    <a:pt x="411" y="0"/>
                    <a:pt x="391" y="20"/>
                    <a:pt x="391" y="44"/>
                  </a:cubicBezTo>
                  <a:lnTo>
                    <a:pt x="391" y="756"/>
                  </a:lnTo>
                  <a:cubicBezTo>
                    <a:pt x="391" y="761"/>
                    <a:pt x="392" y="766"/>
                    <a:pt x="394" y="770"/>
                  </a:cubicBezTo>
                  <a:lnTo>
                    <a:pt x="365" y="770"/>
                  </a:lnTo>
                  <a:cubicBezTo>
                    <a:pt x="362" y="762"/>
                    <a:pt x="360" y="754"/>
                    <a:pt x="360" y="745"/>
                  </a:cubicBezTo>
                  <a:lnTo>
                    <a:pt x="360" y="193"/>
                  </a:lnTo>
                  <a:lnTo>
                    <a:pt x="119" y="193"/>
                  </a:lnTo>
                  <a:cubicBezTo>
                    <a:pt x="94" y="193"/>
                    <a:pt x="74" y="213"/>
                    <a:pt x="74" y="238"/>
                  </a:cubicBezTo>
                  <a:lnTo>
                    <a:pt x="74" y="756"/>
                  </a:lnTo>
                  <a:cubicBezTo>
                    <a:pt x="74" y="761"/>
                    <a:pt x="75" y="766"/>
                    <a:pt x="76" y="770"/>
                  </a:cubicBezTo>
                  <a:lnTo>
                    <a:pt x="0" y="770"/>
                  </a:lnTo>
                  <a:lnTo>
                    <a:pt x="0" y="862"/>
                  </a:lnTo>
                  <a:lnTo>
                    <a:pt x="1260" y="862"/>
                  </a:lnTo>
                  <a:lnTo>
                    <a:pt x="1260" y="770"/>
                  </a:lnTo>
                  <a:lnTo>
                    <a:pt x="1190" y="770"/>
                  </a:lnTo>
                  <a:lnTo>
                    <a:pt x="1190" y="770"/>
                  </a:lnTo>
                  <a:close/>
                  <a:moveTo>
                    <a:pt x="208" y="589"/>
                  </a:moveTo>
                  <a:lnTo>
                    <a:pt x="144" y="589"/>
                  </a:lnTo>
                  <a:lnTo>
                    <a:pt x="144" y="525"/>
                  </a:lnTo>
                  <a:lnTo>
                    <a:pt x="208" y="525"/>
                  </a:lnTo>
                  <a:lnTo>
                    <a:pt x="208" y="589"/>
                  </a:lnTo>
                  <a:close/>
                  <a:moveTo>
                    <a:pt x="208" y="477"/>
                  </a:moveTo>
                  <a:lnTo>
                    <a:pt x="144" y="477"/>
                  </a:lnTo>
                  <a:lnTo>
                    <a:pt x="144" y="413"/>
                  </a:lnTo>
                  <a:lnTo>
                    <a:pt x="208" y="413"/>
                  </a:lnTo>
                  <a:lnTo>
                    <a:pt x="208" y="477"/>
                  </a:lnTo>
                  <a:close/>
                  <a:moveTo>
                    <a:pt x="208" y="368"/>
                  </a:moveTo>
                  <a:lnTo>
                    <a:pt x="144" y="368"/>
                  </a:lnTo>
                  <a:lnTo>
                    <a:pt x="144" y="305"/>
                  </a:lnTo>
                  <a:lnTo>
                    <a:pt x="208" y="305"/>
                  </a:lnTo>
                  <a:lnTo>
                    <a:pt x="208" y="368"/>
                  </a:lnTo>
                  <a:close/>
                  <a:moveTo>
                    <a:pt x="307" y="589"/>
                  </a:moveTo>
                  <a:lnTo>
                    <a:pt x="243" y="589"/>
                  </a:lnTo>
                  <a:lnTo>
                    <a:pt x="243" y="525"/>
                  </a:lnTo>
                  <a:lnTo>
                    <a:pt x="307" y="525"/>
                  </a:lnTo>
                  <a:lnTo>
                    <a:pt x="307" y="589"/>
                  </a:lnTo>
                  <a:close/>
                  <a:moveTo>
                    <a:pt x="307" y="477"/>
                  </a:moveTo>
                  <a:lnTo>
                    <a:pt x="243" y="477"/>
                  </a:lnTo>
                  <a:lnTo>
                    <a:pt x="243" y="413"/>
                  </a:lnTo>
                  <a:lnTo>
                    <a:pt x="307" y="413"/>
                  </a:lnTo>
                  <a:lnTo>
                    <a:pt x="307" y="477"/>
                  </a:lnTo>
                  <a:close/>
                  <a:moveTo>
                    <a:pt x="307" y="368"/>
                  </a:moveTo>
                  <a:lnTo>
                    <a:pt x="243" y="368"/>
                  </a:lnTo>
                  <a:lnTo>
                    <a:pt x="243" y="305"/>
                  </a:lnTo>
                  <a:lnTo>
                    <a:pt x="307" y="305"/>
                  </a:lnTo>
                  <a:lnTo>
                    <a:pt x="307" y="368"/>
                  </a:lnTo>
                  <a:close/>
                  <a:moveTo>
                    <a:pt x="729" y="767"/>
                  </a:moveTo>
                  <a:lnTo>
                    <a:pt x="542" y="767"/>
                  </a:lnTo>
                  <a:lnTo>
                    <a:pt x="542" y="534"/>
                  </a:lnTo>
                  <a:lnTo>
                    <a:pt x="729" y="534"/>
                  </a:lnTo>
                  <a:lnTo>
                    <a:pt x="729" y="767"/>
                  </a:lnTo>
                  <a:close/>
                  <a:moveTo>
                    <a:pt x="630" y="334"/>
                  </a:moveTo>
                  <a:cubicBezTo>
                    <a:pt x="543" y="334"/>
                    <a:pt x="473" y="263"/>
                    <a:pt x="473" y="177"/>
                  </a:cubicBezTo>
                  <a:cubicBezTo>
                    <a:pt x="473" y="90"/>
                    <a:pt x="543" y="20"/>
                    <a:pt x="630" y="20"/>
                  </a:cubicBezTo>
                  <a:cubicBezTo>
                    <a:pt x="717" y="20"/>
                    <a:pt x="787" y="90"/>
                    <a:pt x="787" y="177"/>
                  </a:cubicBezTo>
                  <a:cubicBezTo>
                    <a:pt x="787" y="263"/>
                    <a:pt x="717" y="334"/>
                    <a:pt x="630" y="334"/>
                  </a:cubicBezTo>
                  <a:close/>
                  <a:moveTo>
                    <a:pt x="1035" y="589"/>
                  </a:moveTo>
                  <a:lnTo>
                    <a:pt x="971" y="589"/>
                  </a:lnTo>
                  <a:lnTo>
                    <a:pt x="971" y="525"/>
                  </a:lnTo>
                  <a:lnTo>
                    <a:pt x="1035" y="525"/>
                  </a:lnTo>
                  <a:lnTo>
                    <a:pt x="1035" y="589"/>
                  </a:lnTo>
                  <a:close/>
                  <a:moveTo>
                    <a:pt x="1035" y="477"/>
                  </a:moveTo>
                  <a:lnTo>
                    <a:pt x="971" y="477"/>
                  </a:lnTo>
                  <a:lnTo>
                    <a:pt x="971" y="413"/>
                  </a:lnTo>
                  <a:lnTo>
                    <a:pt x="1035" y="413"/>
                  </a:lnTo>
                  <a:lnTo>
                    <a:pt x="1035" y="477"/>
                  </a:lnTo>
                  <a:close/>
                  <a:moveTo>
                    <a:pt x="1035" y="368"/>
                  </a:moveTo>
                  <a:lnTo>
                    <a:pt x="971" y="368"/>
                  </a:lnTo>
                  <a:lnTo>
                    <a:pt x="971" y="305"/>
                  </a:lnTo>
                  <a:lnTo>
                    <a:pt x="1035" y="305"/>
                  </a:lnTo>
                  <a:lnTo>
                    <a:pt x="1035" y="368"/>
                  </a:lnTo>
                  <a:close/>
                  <a:moveTo>
                    <a:pt x="1134" y="589"/>
                  </a:moveTo>
                  <a:lnTo>
                    <a:pt x="1070" y="589"/>
                  </a:lnTo>
                  <a:lnTo>
                    <a:pt x="1070" y="525"/>
                  </a:lnTo>
                  <a:lnTo>
                    <a:pt x="1134" y="525"/>
                  </a:lnTo>
                  <a:lnTo>
                    <a:pt x="1134" y="589"/>
                  </a:lnTo>
                  <a:close/>
                  <a:moveTo>
                    <a:pt x="1134" y="477"/>
                  </a:moveTo>
                  <a:lnTo>
                    <a:pt x="1070" y="477"/>
                  </a:lnTo>
                  <a:lnTo>
                    <a:pt x="1070" y="413"/>
                  </a:lnTo>
                  <a:lnTo>
                    <a:pt x="1134" y="413"/>
                  </a:lnTo>
                  <a:lnTo>
                    <a:pt x="1134" y="477"/>
                  </a:lnTo>
                  <a:close/>
                  <a:moveTo>
                    <a:pt x="1134" y="368"/>
                  </a:moveTo>
                  <a:lnTo>
                    <a:pt x="1070" y="368"/>
                  </a:lnTo>
                  <a:lnTo>
                    <a:pt x="1070" y="305"/>
                  </a:lnTo>
                  <a:lnTo>
                    <a:pt x="1134" y="305"/>
                  </a:lnTo>
                  <a:lnTo>
                    <a:pt x="1134" y="368"/>
                  </a:lnTo>
                  <a:close/>
                  <a:moveTo>
                    <a:pt x="669" y="138"/>
                  </a:moveTo>
                  <a:lnTo>
                    <a:pt x="729" y="138"/>
                  </a:lnTo>
                  <a:lnTo>
                    <a:pt x="729" y="216"/>
                  </a:lnTo>
                  <a:lnTo>
                    <a:pt x="669" y="216"/>
                  </a:lnTo>
                  <a:lnTo>
                    <a:pt x="669" y="276"/>
                  </a:lnTo>
                  <a:lnTo>
                    <a:pt x="591" y="276"/>
                  </a:lnTo>
                  <a:lnTo>
                    <a:pt x="591" y="216"/>
                  </a:lnTo>
                  <a:lnTo>
                    <a:pt x="531" y="216"/>
                  </a:lnTo>
                  <a:lnTo>
                    <a:pt x="531" y="138"/>
                  </a:lnTo>
                  <a:lnTo>
                    <a:pt x="591" y="138"/>
                  </a:lnTo>
                  <a:lnTo>
                    <a:pt x="591" y="78"/>
                  </a:lnTo>
                  <a:lnTo>
                    <a:pt x="669" y="78"/>
                  </a:lnTo>
                  <a:lnTo>
                    <a:pt x="669" y="1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/>
          </p:txBody>
        </p:sp>
      </p:grpSp>
      <p:sp>
        <p:nvSpPr>
          <p:cNvPr id="39" name="矩形 38">
            <a:extLst>
              <a:ext uri="{FF2B5EF4-FFF2-40B4-BE49-F238E27FC236}">
                <a16:creationId xmlns:a16="http://schemas.microsoft.com/office/drawing/2014/main" id="{1E030434-3D18-4F27-97A2-D00EF288ECCD}"/>
              </a:ext>
            </a:extLst>
          </p:cNvPr>
          <p:cNvSpPr/>
          <p:nvPr/>
        </p:nvSpPr>
        <p:spPr>
          <a:xfrm>
            <a:off x="2667000" y="5679579"/>
            <a:ext cx="6858000" cy="731528"/>
          </a:xfrm>
          <a:prstGeom prst="rect">
            <a:avLst/>
          </a:prstGeom>
        </p:spPr>
        <p:txBody>
          <a:bodyPr bIns="45724" lIns="91448" rIns="91448" tIns="45724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bg1"/>
                </a:solidFill>
                <a:cs typeface="+mn-ea"/>
                <a:sym typeface="+mn-lt"/>
              </a:rPr>
              <a:t>Chinese  companies  will no longer remain in the hard stage and they are also promoting a culture Chinese  companies  will no longer remain </a:t>
            </a:r>
          </a:p>
        </p:txBody>
      </p:sp>
      <p:sp>
        <p:nvSpPr>
          <p:cNvPr id="41" name="TextBox 31">
            <a:extLst>
              <a:ext uri="{FF2B5EF4-FFF2-40B4-BE49-F238E27FC236}">
                <a16:creationId xmlns:a16="http://schemas.microsoft.com/office/drawing/2014/main" id="{F33AF45D-2C90-4EC8-B9FB-127DFE3DC85C}"/>
              </a:ext>
            </a:extLst>
          </p:cNvPr>
          <p:cNvSpPr txBox="1"/>
          <p:nvPr/>
        </p:nvSpPr>
        <p:spPr>
          <a:xfrm>
            <a:off x="3246930" y="4173658"/>
            <a:ext cx="2897880" cy="45720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r>
              <a:rPr altLang="en-US" lang="zh-CN" sz="240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charset="-122" panose="00000500000000000000" typeface="字魂59号-创粗黑"/>
                <a:sym typeface="Arial"/>
              </a:rPr>
              <a:t>演讲人：优页PPT</a:t>
            </a:r>
          </a:p>
        </p:txBody>
      </p:sp>
      <p:sp>
        <p:nvSpPr>
          <p:cNvPr id="42" name="TextBox 31">
            <a:extLst>
              <a:ext uri="{FF2B5EF4-FFF2-40B4-BE49-F238E27FC236}">
                <a16:creationId xmlns:a16="http://schemas.microsoft.com/office/drawing/2014/main" id="{6349798A-C7A2-4DC4-AEAC-36D212BF1455}"/>
              </a:ext>
            </a:extLst>
          </p:cNvPr>
          <p:cNvSpPr txBox="1"/>
          <p:nvPr/>
        </p:nvSpPr>
        <p:spPr>
          <a:xfrm>
            <a:off x="6368850" y="4171821"/>
            <a:ext cx="2897880" cy="45720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r>
              <a:rPr altLang="en-US" lang="zh-CN" sz="240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charset="-122" panose="00000500000000000000" typeface="字魂59号-创粗黑"/>
                <a:sym typeface="Arial"/>
              </a:rPr>
              <a:t>时间：2020.XX.XX</a:t>
            </a:r>
          </a:p>
        </p:txBody>
      </p:sp>
    </p:spTree>
    <p:extLst>
      <p:ext uri="{BB962C8B-B14F-4D97-AF65-F5344CB8AC3E}">
        <p14:creationId val="3827882998"/>
      </p:ext>
    </p:extLst>
  </p:cSld>
  <p:clrMapOvr>
    <a:masterClrMapping/>
  </p:clrMapOvr>
  <mc:AlternateContent>
    <mc:Choice Requires="p14">
      <p:transition advTm="2000" p14:dur="2000" spd="slow"/>
    </mc:Choice>
    <mc:Fallback>
      <p:transition advTm="2000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2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2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2"/>
      <p:bldP grpId="0" spid="2"/>
      <p:bldP grpId="0" spid="34"/>
      <p:bldP grpId="0" spid="39"/>
      <p:bldP grpId="0" spid="41"/>
      <p:bldP grpId="0" spid="42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7C7BBAC7-06DF-4967-86AE-2F3C173D6C42}"/>
              </a:ext>
            </a:extLst>
          </p:cNvPr>
          <p:cNvSpPr/>
          <p:nvPr/>
        </p:nvSpPr>
        <p:spPr>
          <a:xfrm>
            <a:off x="3814354" y="0"/>
            <a:ext cx="4358640" cy="1201783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679FDB4-D037-4F39-8047-56A0F210B5B2}"/>
              </a:ext>
            </a:extLst>
          </p:cNvPr>
          <p:cNvSpPr txBox="1"/>
          <p:nvPr/>
        </p:nvSpPr>
        <p:spPr>
          <a:xfrm>
            <a:off x="4412068" y="398417"/>
            <a:ext cx="316321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pc="400" sz="3600">
                <a:solidFill>
                  <a:schemeClr val="bg1"/>
                </a:solidFill>
                <a:latin typeface="+mn-ea"/>
              </a:rPr>
              <a:t>简要病史</a:t>
            </a:r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BDC3F33D-D397-4AEA-A7E3-5321534BB6CA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219924" y="2082630"/>
            <a:ext cx="9752152" cy="3670574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ctr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fontAlgn="ctr" indent="-285750" lvl="0" marL="28575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8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患者因“胸闷气促半月，晕厥一次”于2018-02-27入EICU，于2018.3.5转入我科。</a:t>
            </a:r>
          </a:p>
          <a:p>
            <a:pPr algn="l" fontAlgn="ctr" indent="-285750" lvl="0" marL="28575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8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患者既往有“高血压、高血压性心脏病、心律失常”病史多年，入院半月前无明显诱因出现胸闷、气促、无胸痛、心慌，就诊于桐城市中医院门诊，予丹红静滴治疗，两天前在静滴丹红时突发晕厥一次，被送至桐城市人民医院，胸部CT提示双侧胸腔积液，肺部感染，血气分析：PH：7.18 PCO2：126.6nnol/L PO2:62mmol/L。入院后出现嗜睡，予无创呼吸机辅助通气，控制血压等治疗，患者意识好转。3.18患者心率快，最高180次/分，呼吸急促，血氧饱和度下降，医嘱予强心、利尿、无创呼吸机辅助呼吸，后心率在130-150次/分，血氧饱和度维持在95%。</a:t>
            </a:r>
          </a:p>
        </p:txBody>
      </p:sp>
    </p:spTree>
    <p:extLst>
      <p:ext uri="{BB962C8B-B14F-4D97-AF65-F5344CB8AC3E}">
        <p14:creationId val="2053157650"/>
      </p:ext>
    </p:extLst>
  </p:cSld>
  <p:clrMapOvr>
    <a:masterClrMapping/>
  </p:clrMapOvr>
  <p:transition advTm="2000"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17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1CB6D41-48F8-46F4-9A61-F9187CE0934D}"/>
              </a:ext>
            </a:extLst>
          </p:cNvPr>
          <p:cNvSpPr/>
          <p:nvPr/>
        </p:nvSpPr>
        <p:spPr>
          <a:xfrm>
            <a:off x="3814354" y="0"/>
            <a:ext cx="4358640" cy="1201783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01AFDB9-539E-4383-93E2-19CA426EF844}"/>
              </a:ext>
            </a:extLst>
          </p:cNvPr>
          <p:cNvSpPr txBox="1"/>
          <p:nvPr/>
        </p:nvSpPr>
        <p:spPr>
          <a:xfrm>
            <a:off x="4412068" y="398417"/>
            <a:ext cx="316321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pc="400" sz="3600">
                <a:solidFill>
                  <a:schemeClr val="bg1"/>
                </a:solidFill>
                <a:latin typeface="+mn-ea"/>
              </a:rPr>
              <a:t>入院查体</a:t>
            </a:r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A3A27E1B-3E74-4B9D-A2AD-E92247EFC2D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766117" y="2126147"/>
            <a:ext cx="5869814" cy="1926439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t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fontAlgn="ctr" indent="-400050" lvl="0" marL="40005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SzTx/>
              <a:buFont typeface="+mj-ea"/>
              <a:buAutoNum startAt="20" type="ea1JpnChsDbPeriod"/>
            </a:pPr>
            <a:r>
              <a:rPr altLang="zh-CN" b="1" lang="en-US" spc="200" sz="22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36℃，P：100次/分 R：20次/分，BP:137/80mmHg。</a:t>
            </a:r>
          </a:p>
          <a:p>
            <a:pPr algn="l" fontAlgn="ctr" indent="-400050" lvl="0" marL="40005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SzTx/>
              <a:buFont typeface="+mj-ea"/>
              <a:buAutoNum startAt="20" type="ea1JpnChsDbPeriod"/>
            </a:pPr>
            <a:endParaRPr altLang="zh-CN" b="1" lang="en-US" spc="200" sz="2200">
              <a:ln w="3175">
                <a:noFill/>
                <a:prstDash val="dash"/>
              </a:ln>
              <a:solidFill>
                <a:srgbClr val="404040"/>
              </a:solidFill>
              <a:latin typeface="+mn-lt"/>
              <a:cs typeface="+mn-ea"/>
              <a:sym typeface="+mn-lt"/>
            </a:endParaRPr>
          </a:p>
          <a:p>
            <a:pPr algn="l" fontAlgn="ctr" indent="-400050" lvl="0" marL="40005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SzTx/>
              <a:buFont typeface="+mj-ea"/>
              <a:buAutoNum startAt="20" type="ea1JpnChsDbPeriod"/>
            </a:pPr>
            <a:r>
              <a:rPr altLang="zh-CN" b="1" lang="en-US" spc="200" sz="22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体格检查：患者神志清，精神差，双眼球结膜水肿，皮肤巩膜无黄染，双下肺呼吸音低，房颤律，无杂音，腹软，无压痛、反跳痛，肠鸣音正常，双下肢轻度水肿。</a:t>
            </a:r>
          </a:p>
        </p:txBody>
      </p:sp>
      <p:sp>
        <p:nvSpPr>
          <p:cNvPr id="5" name="AutoShape 1">
            <a:extLst>
              <a:ext uri="{FF2B5EF4-FFF2-40B4-BE49-F238E27FC236}">
                <a16:creationId xmlns:a16="http://schemas.microsoft.com/office/drawing/2014/main" id="{1BF6D39F-1404-4268-9594-6C6EC1937911}"/>
              </a:ext>
            </a:extLst>
          </p:cNvPr>
          <p:cNvSpPr/>
          <p:nvPr/>
        </p:nvSpPr>
        <p:spPr bwMode="auto">
          <a:xfrm>
            <a:off x="6949678" y="2465139"/>
            <a:ext cx="4637076" cy="3174894"/>
          </a:xfrm>
          <a:custGeom>
            <a:gdLst>
              <a:gd fmla="*/ 10800 w 21600" name="T0"/>
              <a:gd fmla="*/ 10800 h 21600" name="T1"/>
              <a:gd fmla="*/ 10800 w 21600" name="T2"/>
              <a:gd fmla="*/ 10800 h 21600" name="T3"/>
              <a:gd fmla="*/ 10800 w 21600" name="T4"/>
              <a:gd fmla="*/ 10800 h 21600" name="T5"/>
              <a:gd fmla="*/ 10800 w 21600" name="T6"/>
              <a:gd fmla="*/ 10800 h 2160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21600" w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 cap="flat" cmpd="sng" w="25400">
            <a:noFill/>
            <a:prstDash val="solid"/>
            <a:miter lim="0"/>
          </a:ln>
          <a:effectLst/>
        </p:spPr>
        <p:txBody>
          <a:bodyPr bIns="0" lIns="0" rIns="0" tIns="0"/>
          <a:lstStyle/>
          <a:p>
            <a:pPr>
              <a:lnSpc>
                <a:spcPct val="150000"/>
              </a:lnSpc>
              <a:defRPr/>
            </a:pPr>
            <a:endParaRPr lang="es-ES" sz="2530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1286519737"/>
      </p:ext>
    </p:extLst>
  </p:cSld>
  <p:clrMapOvr>
    <a:masterClrMapping/>
  </p:clrMapOvr>
  <p:transition advTm="2000"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2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2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2" spid="4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7DEB7DDC-ACAA-4E52-9FAA-76FA24B7BA8A}"/>
              </a:ext>
            </a:extLst>
          </p:cNvPr>
          <p:cNvSpPr/>
          <p:nvPr/>
        </p:nvSpPr>
        <p:spPr>
          <a:xfrm>
            <a:off x="3814354" y="0"/>
            <a:ext cx="4358640" cy="1201783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A5C1165-6074-403F-9CF1-205D3F664E7F}"/>
              </a:ext>
            </a:extLst>
          </p:cNvPr>
          <p:cNvSpPr txBox="1"/>
          <p:nvPr/>
        </p:nvSpPr>
        <p:spPr>
          <a:xfrm>
            <a:off x="4412068" y="398417"/>
            <a:ext cx="316321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pc="400" sz="3600">
                <a:solidFill>
                  <a:schemeClr val="bg1"/>
                </a:solidFill>
                <a:latin typeface="+mn-ea"/>
              </a:rPr>
              <a:t>入院诊断</a:t>
            </a:r>
          </a:p>
        </p:txBody>
      </p:sp>
      <p:sp>
        <p:nvSpPr>
          <p:cNvPr id="4" name="PA-文本框 37">
            <a:extLst>
              <a:ext uri="{FF2B5EF4-FFF2-40B4-BE49-F238E27FC236}">
                <a16:creationId xmlns:a16="http://schemas.microsoft.com/office/drawing/2014/main" id="{A4F3EBCD-C805-4E5E-9D90-B30DFFE21E7C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3814354" y="4789579"/>
            <a:ext cx="3091917" cy="1981902"/>
          </a:xfrm>
          <a:prstGeom prst="rect">
            <a:avLst/>
          </a:prstGeom>
          <a:noFill/>
        </p:spPr>
        <p:txBody>
          <a:bodyPr anchor="ctr" anchorCtr="0" rtlCol="0" wrap="square">
            <a:norm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altLang="en-US" b="0" cap="none" i="0" kern="1200" kumimoji="0" lang="zh-CN" noProof="0" normalizeH="0" spc="150" sz="3600">
                <a:ln>
                  <a:noFill/>
                </a:ln>
                <a:solidFill>
                  <a:srgbClr val="262626"/>
                </a:solidFill>
                <a:effectLst/>
                <a:cs typeface="+mn-ea"/>
                <a:sym typeface="+mn-lt"/>
              </a:rPr>
              <a:t>肺部感染</a:t>
            </a:r>
          </a:p>
        </p:txBody>
      </p:sp>
      <p:sp>
        <p:nvSpPr>
          <p:cNvPr id="5" name="PA-文本框 38">
            <a:extLst>
              <a:ext uri="{FF2B5EF4-FFF2-40B4-BE49-F238E27FC236}">
                <a16:creationId xmlns:a16="http://schemas.microsoft.com/office/drawing/2014/main" id="{1F5CDA33-20BC-4626-8F0F-2BF4E10A0EFF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869364" y="3727195"/>
            <a:ext cx="3091917" cy="1981902"/>
          </a:xfrm>
          <a:prstGeom prst="rect">
            <a:avLst/>
          </a:prstGeom>
          <a:noFill/>
        </p:spPr>
        <p:txBody>
          <a:bodyPr anchor="ctr" anchorCtr="0" rtlCol="0" wrap="square">
            <a:norm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altLang="en-US" b="0" cap="none" i="0" kern="1200" kumimoji="0" lang="zh-CN" noProof="0" normalizeH="0" spc="150" sz="3600">
                <a:ln>
                  <a:noFill/>
                </a:ln>
                <a:solidFill>
                  <a:srgbClr val="262626"/>
                </a:solidFill>
                <a:effectLst/>
                <a:cs typeface="+mn-ea"/>
                <a:sym typeface="+mn-lt"/>
              </a:rPr>
              <a:t>双侧胸腔积液</a:t>
            </a:r>
          </a:p>
        </p:txBody>
      </p:sp>
      <p:sp>
        <p:nvSpPr>
          <p:cNvPr id="6" name="PA-文本框 43">
            <a:extLst>
              <a:ext uri="{FF2B5EF4-FFF2-40B4-BE49-F238E27FC236}">
                <a16:creationId xmlns:a16="http://schemas.microsoft.com/office/drawing/2014/main" id="{0C750E46-55F8-4059-9A34-3E5FAE4469C6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8294912" y="3524285"/>
            <a:ext cx="3091917" cy="1023824"/>
          </a:xfrm>
          <a:prstGeom prst="rect">
            <a:avLst/>
          </a:prstGeom>
          <a:noFill/>
        </p:spPr>
        <p:txBody>
          <a:bodyPr anchor="ctr" anchorCtr="0" rtlCol="0" wrap="square">
            <a:norm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altLang="zh-CN" b="0" cap="none" i="0" kern="1200" kumimoji="0" lang="en-US" noProof="0" normalizeH="0" spc="150" sz="3600">
                <a:ln>
                  <a:noFill/>
                </a:ln>
                <a:solidFill>
                  <a:srgbClr val="262626"/>
                </a:solidFill>
                <a:effectLst/>
                <a:cs typeface="+mn-ea"/>
                <a:sym typeface="+mn-lt"/>
              </a:rPr>
              <a:t>II型呼吸衰竭</a:t>
            </a:r>
          </a:p>
        </p:txBody>
      </p:sp>
      <p:sp>
        <p:nvSpPr>
          <p:cNvPr id="7" name="PA-文本框 44">
            <a:extLst>
              <a:ext uri="{FF2B5EF4-FFF2-40B4-BE49-F238E27FC236}">
                <a16:creationId xmlns:a16="http://schemas.microsoft.com/office/drawing/2014/main" id="{F2638F12-1133-4A08-968D-B4A3A623CB46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5285731" y="2232514"/>
            <a:ext cx="3091917" cy="400047"/>
          </a:xfrm>
          <a:prstGeom prst="rect">
            <a:avLst/>
          </a:prstGeom>
          <a:noFill/>
        </p:spPr>
        <p:txBody>
          <a:bodyPr anchor="ctr" anchorCtr="0" rtlCol="0" wrap="square">
            <a:no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altLang="en-US" b="0" cap="none" i="0" kern="1200" kumimoji="0" lang="zh-CN" noProof="0" normalizeH="0" spc="150" sz="3600">
                <a:ln>
                  <a:noFill/>
                </a:ln>
                <a:solidFill>
                  <a:srgbClr val="262626"/>
                </a:solidFill>
                <a:effectLst/>
                <a:cs typeface="+mn-ea"/>
                <a:sym typeface="+mn-lt"/>
              </a:rPr>
              <a:t>高血压3级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9E559313-E747-47E1-9AEF-A17426998472}"/>
              </a:ext>
            </a:extLst>
          </p:cNvPr>
          <p:cNvGrpSpPr/>
          <p:nvPr/>
        </p:nvGrpSpPr>
        <p:grpSpPr>
          <a:xfrm>
            <a:off x="3684026" y="3111517"/>
            <a:ext cx="4717277" cy="1196486"/>
            <a:chOff x="3707235" y="2841077"/>
            <a:chExt cx="4717277" cy="1196486"/>
          </a:xfrm>
        </p:grpSpPr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id="{E3FB65A5-3B0B-427C-911C-C8BD6DFD89F3}"/>
                </a:ext>
              </a:extLst>
            </p:cNvPr>
            <p:cNvCxnSpPr/>
            <p:nvPr/>
          </p:nvCxnSpPr>
          <p:spPr>
            <a:xfrm>
              <a:off x="3707235" y="3740717"/>
              <a:ext cx="847725" cy="276209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20CC6F5B-502A-4984-B1CE-7C01DF5038AC}"/>
                </a:ext>
              </a:extLst>
            </p:cNvPr>
            <p:cNvCxnSpPr/>
            <p:nvPr/>
          </p:nvCxnSpPr>
          <p:spPr>
            <a:xfrm flipH="1">
              <a:off x="5723511" y="3720080"/>
              <a:ext cx="744978" cy="31748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93B3847B-B26E-4627-A5F9-A36095E9B478}"/>
                </a:ext>
              </a:extLst>
            </p:cNvPr>
            <p:cNvCxnSpPr/>
            <p:nvPr/>
          </p:nvCxnSpPr>
          <p:spPr>
            <a:xfrm flipH="1">
              <a:off x="7679534" y="2841077"/>
              <a:ext cx="744978" cy="31748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燕尾形 17">
            <a:extLst>
              <a:ext uri="{FF2B5EF4-FFF2-40B4-BE49-F238E27FC236}">
                <a16:creationId xmlns:a16="http://schemas.microsoft.com/office/drawing/2014/main" id="{0A659EA6-7D2D-4DC6-9118-B8872A3BF0B4}"/>
              </a:ext>
            </a:extLst>
          </p:cNvPr>
          <p:cNvSpPr/>
          <p:nvPr/>
        </p:nvSpPr>
        <p:spPr>
          <a:xfrm rot="1234549">
            <a:off x="4210992" y="3642767"/>
            <a:ext cx="182880" cy="175260"/>
          </a:xfrm>
          <a:prstGeom prst="chevron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3" name="燕尾形 18">
            <a:extLst>
              <a:ext uri="{FF2B5EF4-FFF2-40B4-BE49-F238E27FC236}">
                <a16:creationId xmlns:a16="http://schemas.microsoft.com/office/drawing/2014/main" id="{0C900840-1FA0-40B3-A56D-A2EAA486646B}"/>
              </a:ext>
            </a:extLst>
          </p:cNvPr>
          <p:cNvSpPr/>
          <p:nvPr/>
        </p:nvSpPr>
        <p:spPr>
          <a:xfrm rot="20150452">
            <a:off x="5829806" y="3756944"/>
            <a:ext cx="182880" cy="175260"/>
          </a:xfrm>
          <a:prstGeom prst="chevron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燕尾形 19">
            <a:extLst>
              <a:ext uri="{FF2B5EF4-FFF2-40B4-BE49-F238E27FC236}">
                <a16:creationId xmlns:a16="http://schemas.microsoft.com/office/drawing/2014/main" id="{A2250438-AF5B-44F9-9A54-61A718D49224}"/>
              </a:ext>
            </a:extLst>
          </p:cNvPr>
          <p:cNvSpPr/>
          <p:nvPr/>
        </p:nvSpPr>
        <p:spPr>
          <a:xfrm rot="20150452">
            <a:off x="7830055" y="2916035"/>
            <a:ext cx="182880" cy="175260"/>
          </a:xfrm>
          <a:prstGeom prst="chevron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3AC7C0D2-45EB-46F4-98F3-18BBEDB70EA4}"/>
              </a:ext>
            </a:extLst>
          </p:cNvPr>
          <p:cNvGrpSpPr/>
          <p:nvPr/>
        </p:nvGrpSpPr>
        <p:grpSpPr>
          <a:xfrm>
            <a:off x="2462814" y="2273788"/>
            <a:ext cx="7219954" cy="2913218"/>
            <a:chOff x="2462814" y="2273788"/>
            <a:chExt cx="7219954" cy="2913218"/>
          </a:xfrm>
        </p:grpSpPr>
        <p:grpSp>
          <p:nvGrpSpPr>
            <p:cNvPr id="17" name="Group 44">
              <a:extLst>
                <a:ext uri="{FF2B5EF4-FFF2-40B4-BE49-F238E27FC236}">
                  <a16:creationId xmlns:a16="http://schemas.microsoft.com/office/drawing/2014/main" id="{5EF33D6D-09F3-4424-91F9-4BF3F6A2EC26}"/>
                </a:ext>
              </a:extLst>
            </p:cNvPr>
            <p:cNvGrpSpPr/>
            <p:nvPr/>
          </p:nvGrpSpPr>
          <p:grpSpPr>
            <a:xfrm>
              <a:off x="2462814" y="3152791"/>
              <a:ext cx="1340045" cy="1155212"/>
              <a:chOff x="2486024" y="2882351"/>
              <a:chExt cx="1340045" cy="1155212"/>
            </a:xfrm>
          </p:grpSpPr>
          <p:sp>
            <p:nvSpPr>
              <p:cNvPr id="27" name="六边形 26">
                <a:extLst>
                  <a:ext uri="{FF2B5EF4-FFF2-40B4-BE49-F238E27FC236}">
                    <a16:creationId xmlns:a16="http://schemas.microsoft.com/office/drawing/2014/main" id="{7F49D762-385C-4C6C-9199-3C23C10F5154}"/>
                  </a:ext>
                </a:extLst>
              </p:cNvPr>
              <p:cNvSpPr/>
              <p:nvPr/>
            </p:nvSpPr>
            <p:spPr>
              <a:xfrm>
                <a:off x="2486024" y="2882351"/>
                <a:ext cx="1340045" cy="1155212"/>
              </a:xfrm>
              <a:prstGeom prst="hexagon">
                <a:avLst/>
              </a:prstGeom>
              <a:solidFill>
                <a:srgbClr val="42BAD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8" name="六边形 33">
                <a:extLst>
                  <a:ext uri="{FF2B5EF4-FFF2-40B4-BE49-F238E27FC236}">
                    <a16:creationId xmlns:a16="http://schemas.microsoft.com/office/drawing/2014/main" id="{EE236522-6B81-4955-9E7B-C58E14FEB0E5}"/>
                  </a:ext>
                </a:extLst>
              </p:cNvPr>
              <p:cNvSpPr/>
              <p:nvPr/>
            </p:nvSpPr>
            <p:spPr>
              <a:xfrm>
                <a:off x="2806426" y="3124110"/>
                <a:ext cx="699241" cy="698663"/>
              </a:xfrm>
              <a:custGeom>
                <a:gdLst>
                  <a:gd fmla="*/ 11212 w 12607" name="T0"/>
                  <a:gd fmla="*/ 4855 h 12594" name="T1"/>
                  <a:gd fmla="*/ 11019 w 12607" name="T2"/>
                  <a:gd fmla="*/ 4855 h 12594" name="T3"/>
                  <a:gd fmla="*/ 10644 w 12607" name="T4"/>
                  <a:gd fmla="*/ 3981 h 12594" name="T5"/>
                  <a:gd fmla="*/ 10796 w 12607" name="T6"/>
                  <a:gd fmla="*/ 3830 h 12594" name="T7"/>
                  <a:gd fmla="*/ 10796 w 12607" name="T8"/>
                  <a:gd fmla="*/ 1864 h 12594" name="T9"/>
                  <a:gd fmla="*/ 10755 w 12607" name="T10"/>
                  <a:gd fmla="*/ 1823 h 12594" name="T11"/>
                  <a:gd fmla="*/ 8781 w 12607" name="T12"/>
                  <a:gd fmla="*/ 1823 h 12594" name="T13"/>
                  <a:gd fmla="*/ 8611 w 12607" name="T14"/>
                  <a:gd fmla="*/ 1992 h 12594" name="T15"/>
                  <a:gd fmla="*/ 7729 w 12607" name="T16"/>
                  <a:gd fmla="*/ 1634 h 12594" name="T17"/>
                  <a:gd fmla="*/ 7729 w 12607" name="T18"/>
                  <a:gd fmla="*/ 1390 h 12594" name="T19"/>
                  <a:gd fmla="*/ 6333 w 12607" name="T20"/>
                  <a:gd fmla="*/ 0 h 12594" name="T21"/>
                  <a:gd fmla="*/ 6274 w 12607" name="T22"/>
                  <a:gd fmla="*/ 0 h 12594" name="T23"/>
                  <a:gd fmla="*/ 4878 w 12607" name="T24"/>
                  <a:gd fmla="*/ 1390 h 12594" name="T25"/>
                  <a:gd fmla="*/ 4878 w 12607" name="T26"/>
                  <a:gd fmla="*/ 1652 h 12594" name="T27"/>
                  <a:gd fmla="*/ 4033 w 12607" name="T28"/>
                  <a:gd fmla="*/ 2003 h 12594" name="T29"/>
                  <a:gd fmla="*/ 3852 w 12607" name="T30"/>
                  <a:gd fmla="*/ 1823 h 12594" name="T31"/>
                  <a:gd fmla="*/ 1878 w 12607" name="T32"/>
                  <a:gd fmla="*/ 1823 h 12594" name="T33"/>
                  <a:gd fmla="*/ 1837 w 12607" name="T34"/>
                  <a:gd fmla="*/ 1864 h 12594" name="T35"/>
                  <a:gd fmla="*/ 1837 w 12607" name="T36"/>
                  <a:gd fmla="*/ 3830 h 12594" name="T37"/>
                  <a:gd fmla="*/ 2012 w 12607" name="T38"/>
                  <a:gd fmla="*/ 4004 h 12594" name="T39"/>
                  <a:gd fmla="*/ 1650 w 12607" name="T40"/>
                  <a:gd fmla="*/ 4855 h 12594" name="T41"/>
                  <a:gd fmla="*/ 1396 w 12607" name="T42"/>
                  <a:gd fmla="*/ 4855 h 12594" name="T43"/>
                  <a:gd fmla="*/ 0 w 12607" name="T44"/>
                  <a:gd fmla="*/ 6245 h 12594" name="T45"/>
                  <a:gd fmla="*/ 0 w 12607" name="T46"/>
                  <a:gd fmla="*/ 6304 h 12594" name="T47"/>
                  <a:gd fmla="*/ 1396 w 12607" name="T48"/>
                  <a:gd fmla="*/ 7694 h 12594" name="T49"/>
                  <a:gd fmla="*/ 1618 w 12607" name="T50"/>
                  <a:gd fmla="*/ 7694 h 12594" name="T51"/>
                  <a:gd fmla="*/ 1983 w 12607" name="T52"/>
                  <a:gd fmla="*/ 8593 h 12594" name="T53"/>
                  <a:gd fmla="*/ 1814 w 12607" name="T54"/>
                  <a:gd fmla="*/ 8761 h 12594" name="T55"/>
                  <a:gd fmla="*/ 1814 w 12607" name="T56"/>
                  <a:gd fmla="*/ 10728 h 12594" name="T57"/>
                  <a:gd fmla="*/ 1855 w 12607" name="T58"/>
                  <a:gd fmla="*/ 10769 h 12594" name="T59"/>
                  <a:gd fmla="*/ 3829 w 12607" name="T60"/>
                  <a:gd fmla="*/ 10769 h 12594" name="T61"/>
                  <a:gd fmla="*/ 3981 w 12607" name="T62"/>
                  <a:gd fmla="*/ 10618 h 12594" name="T63"/>
                  <a:gd fmla="*/ 4878 w 12607" name="T64"/>
                  <a:gd fmla="*/ 10999 h 12594" name="T65"/>
                  <a:gd fmla="*/ 4878 w 12607" name="T66"/>
                  <a:gd fmla="*/ 11204 h 12594" name="T67"/>
                  <a:gd fmla="*/ 6274 w 12607" name="T68"/>
                  <a:gd fmla="*/ 12594 h 12594" name="T69"/>
                  <a:gd fmla="*/ 6333 w 12607" name="T70"/>
                  <a:gd fmla="*/ 12594 h 12594" name="T71"/>
                  <a:gd fmla="*/ 7729 w 12607" name="T72"/>
                  <a:gd fmla="*/ 11204 h 12594" name="T73"/>
                  <a:gd fmla="*/ 7729 w 12607" name="T74"/>
                  <a:gd fmla="*/ 11016 h 12594" name="T75"/>
                  <a:gd fmla="*/ 8664 w 12607" name="T76"/>
                  <a:gd fmla="*/ 10630 h 12594" name="T77"/>
                  <a:gd fmla="*/ 8803 w 12607" name="T78"/>
                  <a:gd fmla="*/ 10769 h 12594" name="T79"/>
                  <a:gd fmla="*/ 10777 w 12607" name="T80"/>
                  <a:gd fmla="*/ 10769 h 12594" name="T81"/>
                  <a:gd fmla="*/ 10819 w 12607" name="T82"/>
                  <a:gd fmla="*/ 10728 h 12594" name="T83"/>
                  <a:gd fmla="*/ 10819 w 12607" name="T84"/>
                  <a:gd fmla="*/ 8761 h 12594" name="T85"/>
                  <a:gd fmla="*/ 10673 w 12607" name="T86"/>
                  <a:gd fmla="*/ 8616 h 12594" name="T87"/>
                  <a:gd fmla="*/ 11051 w 12607" name="T88"/>
                  <a:gd fmla="*/ 7694 h 12594" name="T89"/>
                  <a:gd fmla="*/ 11211 w 12607" name="T90"/>
                  <a:gd fmla="*/ 7694 h 12594" name="T91"/>
                  <a:gd fmla="*/ 12607 w 12607" name="T92"/>
                  <a:gd fmla="*/ 6304 h 12594" name="T93"/>
                  <a:gd fmla="*/ 12607 w 12607" name="T94"/>
                  <a:gd fmla="*/ 6245 h 12594" name="T95"/>
                  <a:gd fmla="*/ 11212 w 12607" name="T96"/>
                  <a:gd fmla="*/ 4855 h 12594" name="T97"/>
                  <a:gd fmla="*/ 6337 w 12607" name="T98"/>
                  <a:gd fmla="*/ 8498 h 12594" name="T99"/>
                  <a:gd fmla="*/ 4152 w 12607" name="T100"/>
                  <a:gd fmla="*/ 6323 h 12594" name="T101"/>
                  <a:gd fmla="*/ 6337 w 12607" name="T102"/>
                  <a:gd fmla="*/ 4146 h 12594" name="T103"/>
                  <a:gd fmla="*/ 8521 w 12607" name="T104"/>
                  <a:gd fmla="*/ 6323 h 12594" name="T105"/>
                  <a:gd fmla="*/ 6337 w 12607" name="T106"/>
                  <a:gd fmla="*/ 8498 h 12594" name="T107"/>
                  <a:gd fmla="*/ 6337 w 12607" name="T108"/>
                  <a:gd fmla="*/ 8498 h 12594" name="T10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b="b" l="0" r="r" t="0"/>
                <a:pathLst>
                  <a:path h="12594" w="12607">
                    <a:moveTo>
                      <a:pt x="11212" y="4855"/>
                    </a:moveTo>
                    <a:lnTo>
                      <a:pt x="11019" y="4855"/>
                    </a:lnTo>
                    <a:cubicBezTo>
                      <a:pt x="10923" y="4550"/>
                      <a:pt x="10796" y="4258"/>
                      <a:pt x="10644" y="3981"/>
                    </a:cubicBezTo>
                    <a:lnTo>
                      <a:pt x="10796" y="3830"/>
                    </a:lnTo>
                    <a:cubicBezTo>
                      <a:pt x="11341" y="3287"/>
                      <a:pt x="11341" y="2407"/>
                      <a:pt x="10796" y="1864"/>
                    </a:cubicBezTo>
                    <a:lnTo>
                      <a:pt x="10755" y="1823"/>
                    </a:lnTo>
                    <a:cubicBezTo>
                      <a:pt x="10209" y="1279"/>
                      <a:pt x="9326" y="1279"/>
                      <a:pt x="8781" y="1823"/>
                    </a:cubicBezTo>
                    <a:lnTo>
                      <a:pt x="8611" y="1992"/>
                    </a:lnTo>
                    <a:cubicBezTo>
                      <a:pt x="8332" y="1846"/>
                      <a:pt x="8037" y="1725"/>
                      <a:pt x="7729" y="1634"/>
                    </a:cubicBezTo>
                    <a:lnTo>
                      <a:pt x="7729" y="1390"/>
                    </a:lnTo>
                    <a:cubicBezTo>
                      <a:pt x="7729" y="622"/>
                      <a:pt x="7104" y="0"/>
                      <a:pt x="6333" y="0"/>
                    </a:cubicBezTo>
                    <a:lnTo>
                      <a:pt x="6274" y="0"/>
                    </a:lnTo>
                    <a:cubicBezTo>
                      <a:pt x="5503" y="0"/>
                      <a:pt x="4878" y="622"/>
                      <a:pt x="4878" y="1390"/>
                    </a:cubicBezTo>
                    <a:lnTo>
                      <a:pt x="4878" y="1652"/>
                    </a:lnTo>
                    <a:cubicBezTo>
                      <a:pt x="4584" y="1742"/>
                      <a:pt x="4301" y="1861"/>
                      <a:pt x="4033" y="2003"/>
                    </a:cubicBezTo>
                    <a:lnTo>
                      <a:pt x="3852" y="1823"/>
                    </a:lnTo>
                    <a:cubicBezTo>
                      <a:pt x="3307" y="1280"/>
                      <a:pt x="2423" y="1280"/>
                      <a:pt x="1878" y="1823"/>
                    </a:cubicBezTo>
                    <a:lnTo>
                      <a:pt x="1837" y="1864"/>
                    </a:lnTo>
                    <a:cubicBezTo>
                      <a:pt x="1292" y="2407"/>
                      <a:pt x="1292" y="3287"/>
                      <a:pt x="1837" y="3830"/>
                    </a:cubicBezTo>
                    <a:lnTo>
                      <a:pt x="2012" y="4004"/>
                    </a:lnTo>
                    <a:cubicBezTo>
                      <a:pt x="1865" y="4274"/>
                      <a:pt x="1743" y="4558"/>
                      <a:pt x="1650" y="4855"/>
                    </a:cubicBezTo>
                    <a:lnTo>
                      <a:pt x="1396" y="4855"/>
                    </a:lnTo>
                    <a:cubicBezTo>
                      <a:pt x="625" y="4855"/>
                      <a:pt x="0" y="5478"/>
                      <a:pt x="0" y="6245"/>
                    </a:cubicBezTo>
                    <a:lnTo>
                      <a:pt x="0" y="6304"/>
                    </a:lnTo>
                    <a:cubicBezTo>
                      <a:pt x="0" y="7072"/>
                      <a:pt x="625" y="7694"/>
                      <a:pt x="1396" y="7694"/>
                    </a:cubicBezTo>
                    <a:lnTo>
                      <a:pt x="1618" y="7694"/>
                    </a:lnTo>
                    <a:cubicBezTo>
                      <a:pt x="1710" y="8008"/>
                      <a:pt x="1833" y="8308"/>
                      <a:pt x="1983" y="8593"/>
                    </a:cubicBezTo>
                    <a:lnTo>
                      <a:pt x="1814" y="8761"/>
                    </a:lnTo>
                    <a:cubicBezTo>
                      <a:pt x="1269" y="9304"/>
                      <a:pt x="1269" y="10185"/>
                      <a:pt x="1814" y="10728"/>
                    </a:cubicBezTo>
                    <a:lnTo>
                      <a:pt x="1855" y="10769"/>
                    </a:lnTo>
                    <a:cubicBezTo>
                      <a:pt x="2400" y="11312"/>
                      <a:pt x="3284" y="11312"/>
                      <a:pt x="3829" y="10769"/>
                    </a:cubicBezTo>
                    <a:lnTo>
                      <a:pt x="3981" y="10618"/>
                    </a:lnTo>
                    <a:cubicBezTo>
                      <a:pt x="4264" y="10773"/>
                      <a:pt x="4564" y="10902"/>
                      <a:pt x="4878" y="10999"/>
                    </a:cubicBezTo>
                    <a:lnTo>
                      <a:pt x="4878" y="11204"/>
                    </a:lnTo>
                    <a:cubicBezTo>
                      <a:pt x="4878" y="11972"/>
                      <a:pt x="5503" y="12594"/>
                      <a:pt x="6274" y="12594"/>
                    </a:cubicBezTo>
                    <a:lnTo>
                      <a:pt x="6333" y="12594"/>
                    </a:lnTo>
                    <a:cubicBezTo>
                      <a:pt x="7104" y="12594"/>
                      <a:pt x="7729" y="11972"/>
                      <a:pt x="7729" y="11204"/>
                    </a:cubicBezTo>
                    <a:lnTo>
                      <a:pt x="7729" y="11016"/>
                    </a:lnTo>
                    <a:cubicBezTo>
                      <a:pt x="8056" y="10920"/>
                      <a:pt x="8368" y="10788"/>
                      <a:pt x="8664" y="10630"/>
                    </a:cubicBezTo>
                    <a:lnTo>
                      <a:pt x="8803" y="10769"/>
                    </a:lnTo>
                    <a:cubicBezTo>
                      <a:pt x="9348" y="11312"/>
                      <a:pt x="10233" y="11312"/>
                      <a:pt x="10777" y="10769"/>
                    </a:cubicBezTo>
                    <a:lnTo>
                      <a:pt x="10819" y="10728"/>
                    </a:lnTo>
                    <a:cubicBezTo>
                      <a:pt x="11364" y="10185"/>
                      <a:pt x="11364" y="9304"/>
                      <a:pt x="10819" y="8761"/>
                    </a:cubicBezTo>
                    <a:lnTo>
                      <a:pt x="10673" y="8616"/>
                    </a:lnTo>
                    <a:cubicBezTo>
                      <a:pt x="10828" y="8324"/>
                      <a:pt x="10956" y="8017"/>
                      <a:pt x="11051" y="7694"/>
                    </a:cubicBezTo>
                    <a:lnTo>
                      <a:pt x="11211" y="7694"/>
                    </a:lnTo>
                    <a:cubicBezTo>
                      <a:pt x="11982" y="7694"/>
                      <a:pt x="12607" y="7071"/>
                      <a:pt x="12607" y="6304"/>
                    </a:cubicBezTo>
                    <a:lnTo>
                      <a:pt x="12607" y="6245"/>
                    </a:lnTo>
                    <a:cubicBezTo>
                      <a:pt x="12607" y="5477"/>
                      <a:pt x="11982" y="4855"/>
                      <a:pt x="11212" y="4855"/>
                    </a:cubicBezTo>
                    <a:close/>
                    <a:moveTo>
                      <a:pt x="6337" y="8498"/>
                    </a:moveTo>
                    <a:cubicBezTo>
                      <a:pt x="5130" y="8498"/>
                      <a:pt x="4152" y="7524"/>
                      <a:pt x="4152" y="6323"/>
                    </a:cubicBezTo>
                    <a:cubicBezTo>
                      <a:pt x="4152" y="5120"/>
                      <a:pt x="5130" y="4146"/>
                      <a:pt x="6337" y="4146"/>
                    </a:cubicBezTo>
                    <a:cubicBezTo>
                      <a:pt x="7544" y="4146"/>
                      <a:pt x="8521" y="5120"/>
                      <a:pt x="8521" y="6323"/>
                    </a:cubicBezTo>
                    <a:cubicBezTo>
                      <a:pt x="8521" y="7524"/>
                      <a:pt x="7544" y="8498"/>
                      <a:pt x="6337" y="8498"/>
                    </a:cubicBezTo>
                    <a:close/>
                    <a:moveTo>
                      <a:pt x="6337" y="8498"/>
                    </a:move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lIns="91440" numCol="1" rIns="91440" rot="0" rtlCol="0" spcCol="0" spcFirstLastPara="0" tIns="45720" vert="horz" wrap="square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18" name="Group 43">
              <a:extLst>
                <a:ext uri="{FF2B5EF4-FFF2-40B4-BE49-F238E27FC236}">
                  <a16:creationId xmlns:a16="http://schemas.microsoft.com/office/drawing/2014/main" id="{AE1162F0-463C-4D5B-B15E-602D0B7747E2}"/>
                </a:ext>
              </a:extLst>
            </p:cNvPr>
            <p:cNvGrpSpPr/>
            <p:nvPr/>
          </p:nvGrpSpPr>
          <p:grpSpPr>
            <a:xfrm>
              <a:off x="4418836" y="4031794"/>
              <a:ext cx="1340045" cy="1155212"/>
              <a:chOff x="4442046" y="3761354"/>
              <a:chExt cx="1340045" cy="1155212"/>
            </a:xfrm>
          </p:grpSpPr>
          <p:sp>
            <p:nvSpPr>
              <p:cNvPr id="25" name="六边形 24">
                <a:extLst>
                  <a:ext uri="{FF2B5EF4-FFF2-40B4-BE49-F238E27FC236}">
                    <a16:creationId xmlns:a16="http://schemas.microsoft.com/office/drawing/2014/main" id="{742DB971-95BA-46DC-8F23-4CAF5C66C21F}"/>
                  </a:ext>
                </a:extLst>
              </p:cNvPr>
              <p:cNvSpPr/>
              <p:nvPr/>
            </p:nvSpPr>
            <p:spPr>
              <a:xfrm>
                <a:off x="4442046" y="3761354"/>
                <a:ext cx="1340045" cy="1155212"/>
              </a:xfrm>
              <a:prstGeom prst="hexagon">
                <a:avLst/>
              </a:prstGeom>
              <a:solidFill>
                <a:srgbClr val="42BAD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6" name="六边形 34">
                <a:extLst>
                  <a:ext uri="{FF2B5EF4-FFF2-40B4-BE49-F238E27FC236}">
                    <a16:creationId xmlns:a16="http://schemas.microsoft.com/office/drawing/2014/main" id="{7B848239-7BE1-4466-AE71-57E3ABE3646B}"/>
                  </a:ext>
                </a:extLst>
              </p:cNvPr>
              <p:cNvSpPr/>
              <p:nvPr/>
            </p:nvSpPr>
            <p:spPr>
              <a:xfrm>
                <a:off x="4812849" y="3989339"/>
                <a:ext cx="598437" cy="699241"/>
              </a:xfrm>
              <a:custGeom>
                <a:gdLst>
                  <a:gd fmla="*/ 8209 w 10908" name="T0"/>
                  <a:gd fmla="*/ 2143 h 12744" name="T1"/>
                  <a:gd fmla="*/ 8209 w 10908" name="T2"/>
                  <a:gd fmla="*/ 1057 h 12744" name="T3"/>
                  <a:gd fmla="*/ 7124 w 10908" name="T4"/>
                  <a:gd fmla="*/ 0 h 12744" name="T5"/>
                  <a:gd fmla="*/ 3840 w 10908" name="T6"/>
                  <a:gd fmla="*/ 0 h 12744" name="T7"/>
                  <a:gd fmla="*/ 2755 w 10908" name="T8"/>
                  <a:gd fmla="*/ 1057 h 12744" name="T9"/>
                  <a:gd fmla="*/ 2755 w 10908" name="T10"/>
                  <a:gd fmla="*/ 2115 h 12744" name="T11"/>
                  <a:gd fmla="*/ 0 w 10908" name="T12"/>
                  <a:gd fmla="*/ 2115 h 12744" name="T13"/>
                  <a:gd fmla="*/ 0 w 10908" name="T14"/>
                  <a:gd fmla="*/ 3172 h 12744" name="T15"/>
                  <a:gd fmla="*/ 1085 w 10908" name="T16"/>
                  <a:gd fmla="*/ 3172 h 12744" name="T17"/>
                  <a:gd fmla="*/ 1085 w 10908" name="T18"/>
                  <a:gd fmla="*/ 11687 h 12744" name="T19"/>
                  <a:gd fmla="*/ 2171 w 10908" name="T20"/>
                  <a:gd fmla="*/ 12744 h 12744" name="T21"/>
                  <a:gd fmla="*/ 8738 w 10908" name="T22"/>
                  <a:gd fmla="*/ 12744 h 12744" name="T23"/>
                  <a:gd fmla="*/ 9823 w 10908" name="T24"/>
                  <a:gd fmla="*/ 11687 h 12744" name="T25"/>
                  <a:gd fmla="*/ 9823 w 10908" name="T26"/>
                  <a:gd fmla="*/ 3200 h 12744" name="T27"/>
                  <a:gd fmla="*/ 10908 w 10908" name="T28"/>
                  <a:gd fmla="*/ 3200 h 12744" name="T29"/>
                  <a:gd fmla="*/ 10908 w 10908" name="T30"/>
                  <a:gd fmla="*/ 2143 h 12744" name="T31"/>
                  <a:gd fmla="*/ 8209 w 10908" name="T32"/>
                  <a:gd fmla="*/ 2143 h 12744" name="T33"/>
                  <a:gd fmla="*/ 4870 w 10908" name="T34"/>
                  <a:gd fmla="*/ 10963 h 12744" name="T35"/>
                  <a:gd fmla="*/ 3645 w 10908" name="T36"/>
                  <a:gd fmla="*/ 10963 h 12744" name="T37"/>
                  <a:gd fmla="*/ 3645 w 10908" name="T38"/>
                  <a:gd fmla="*/ 4257 h 12744" name="T39"/>
                  <a:gd fmla="*/ 4870 w 10908" name="T40"/>
                  <a:gd fmla="*/ 4257 h 12744" name="T41"/>
                  <a:gd fmla="*/ 4870 w 10908" name="T42"/>
                  <a:gd fmla="*/ 10963 h 12744" name="T43"/>
                  <a:gd fmla="*/ 7319 w 10908" name="T44"/>
                  <a:gd fmla="*/ 10963 h 12744" name="T45"/>
                  <a:gd fmla="*/ 6094 w 10908" name="T46"/>
                  <a:gd fmla="*/ 10963 h 12744" name="T47"/>
                  <a:gd fmla="*/ 6094 w 10908" name="T48"/>
                  <a:gd fmla="*/ 4257 h 12744" name="T49"/>
                  <a:gd fmla="*/ 7319 w 10908" name="T50"/>
                  <a:gd fmla="*/ 4257 h 12744" name="T51"/>
                  <a:gd fmla="*/ 7319 w 10908" name="T52"/>
                  <a:gd fmla="*/ 10963 h 12744" name="T5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2743" w="10908">
                    <a:moveTo>
                      <a:pt x="8209" y="2143"/>
                    </a:moveTo>
                    <a:lnTo>
                      <a:pt x="8209" y="1057"/>
                    </a:lnTo>
                    <a:cubicBezTo>
                      <a:pt x="8209" y="473"/>
                      <a:pt x="7708" y="0"/>
                      <a:pt x="7124" y="0"/>
                    </a:cubicBezTo>
                    <a:lnTo>
                      <a:pt x="3840" y="0"/>
                    </a:lnTo>
                    <a:cubicBezTo>
                      <a:pt x="3228" y="0"/>
                      <a:pt x="2755" y="473"/>
                      <a:pt x="2755" y="1057"/>
                    </a:cubicBezTo>
                    <a:lnTo>
                      <a:pt x="2755" y="2115"/>
                    </a:lnTo>
                    <a:lnTo>
                      <a:pt x="0" y="2115"/>
                    </a:lnTo>
                    <a:lnTo>
                      <a:pt x="0" y="3172"/>
                    </a:lnTo>
                    <a:lnTo>
                      <a:pt x="1085" y="3172"/>
                    </a:lnTo>
                    <a:lnTo>
                      <a:pt x="1085" y="11687"/>
                    </a:lnTo>
                    <a:cubicBezTo>
                      <a:pt x="1085" y="12271"/>
                      <a:pt x="1586" y="12744"/>
                      <a:pt x="2171" y="12744"/>
                    </a:cubicBezTo>
                    <a:lnTo>
                      <a:pt x="8738" y="12744"/>
                    </a:lnTo>
                    <a:cubicBezTo>
                      <a:pt x="9350" y="12744"/>
                      <a:pt x="9823" y="12271"/>
                      <a:pt x="9823" y="11687"/>
                    </a:cubicBezTo>
                    <a:lnTo>
                      <a:pt x="9823" y="3200"/>
                    </a:lnTo>
                    <a:lnTo>
                      <a:pt x="10908" y="3200"/>
                    </a:lnTo>
                    <a:lnTo>
                      <a:pt x="10908" y="2143"/>
                    </a:lnTo>
                    <a:lnTo>
                      <a:pt x="8209" y="2143"/>
                    </a:lnTo>
                    <a:close/>
                    <a:moveTo>
                      <a:pt x="4870" y="10963"/>
                    </a:moveTo>
                    <a:lnTo>
                      <a:pt x="3645" y="10963"/>
                    </a:lnTo>
                    <a:lnTo>
                      <a:pt x="3645" y="4257"/>
                    </a:lnTo>
                    <a:lnTo>
                      <a:pt x="4870" y="4257"/>
                    </a:lnTo>
                    <a:lnTo>
                      <a:pt x="4870" y="10963"/>
                    </a:lnTo>
                    <a:close/>
                    <a:moveTo>
                      <a:pt x="7319" y="10963"/>
                    </a:moveTo>
                    <a:lnTo>
                      <a:pt x="6094" y="10963"/>
                    </a:lnTo>
                    <a:lnTo>
                      <a:pt x="6094" y="4257"/>
                    </a:lnTo>
                    <a:lnTo>
                      <a:pt x="7319" y="4257"/>
                    </a:lnTo>
                    <a:lnTo>
                      <a:pt x="7319" y="1096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lIns="91440" numCol="1" rIns="91440" rot="0" rtlCol="0" spcCol="0" spcFirstLastPara="0" tIns="45720" vert="horz" wrap="square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19" name="Group 42">
              <a:extLst>
                <a:ext uri="{FF2B5EF4-FFF2-40B4-BE49-F238E27FC236}">
                  <a16:creationId xmlns:a16="http://schemas.microsoft.com/office/drawing/2014/main" id="{8983BB6E-4156-4E91-B209-EC690EFA847F}"/>
                </a:ext>
              </a:extLst>
            </p:cNvPr>
            <p:cNvGrpSpPr/>
            <p:nvPr/>
          </p:nvGrpSpPr>
          <p:grpSpPr>
            <a:xfrm>
              <a:off x="6380780" y="3152791"/>
              <a:ext cx="1340045" cy="1155212"/>
              <a:chOff x="6403989" y="2882351"/>
              <a:chExt cx="1340045" cy="1155212"/>
            </a:xfrm>
          </p:grpSpPr>
          <p:sp>
            <p:nvSpPr>
              <p:cNvPr id="23" name="六边形 22">
                <a:extLst>
                  <a:ext uri="{FF2B5EF4-FFF2-40B4-BE49-F238E27FC236}">
                    <a16:creationId xmlns:a16="http://schemas.microsoft.com/office/drawing/2014/main" id="{2C0B71F9-6AA9-4CCF-89F1-6E381F1ED103}"/>
                  </a:ext>
                </a:extLst>
              </p:cNvPr>
              <p:cNvSpPr/>
              <p:nvPr/>
            </p:nvSpPr>
            <p:spPr>
              <a:xfrm>
                <a:off x="6403989" y="2882351"/>
                <a:ext cx="1340045" cy="1155212"/>
              </a:xfrm>
              <a:prstGeom prst="hexagon">
                <a:avLst/>
              </a:prstGeom>
              <a:solidFill>
                <a:srgbClr val="42BAD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4" name="六边形 35">
                <a:extLst>
                  <a:ext uri="{FF2B5EF4-FFF2-40B4-BE49-F238E27FC236}">
                    <a16:creationId xmlns:a16="http://schemas.microsoft.com/office/drawing/2014/main" id="{37C33484-20B4-446C-A1F4-27FE6843A07D}"/>
                  </a:ext>
                </a:extLst>
              </p:cNvPr>
              <p:cNvSpPr/>
              <p:nvPr/>
            </p:nvSpPr>
            <p:spPr>
              <a:xfrm>
                <a:off x="6738985" y="3123821"/>
                <a:ext cx="670054" cy="699241"/>
              </a:xfrm>
              <a:custGeom>
                <a:gdLst>
                  <a:gd fmla="*/ 6616 w 7940" name="T0"/>
                  <a:gd fmla="*/ 8286 h 8286" name="T1"/>
                  <a:gd fmla="*/ 6616 w 7940" name="T2"/>
                  <a:gd fmla="*/ 4638 h 8286" name="T3"/>
                  <a:gd fmla="*/ 5734 w 7940" name="T4"/>
                  <a:gd fmla="*/ 3726 h 8286" name="T5"/>
                  <a:gd fmla="*/ 2205 w 7940" name="T6"/>
                  <a:gd fmla="*/ 3726 h 8286" name="T7"/>
                  <a:gd fmla="*/ 1323 w 7940" name="T8"/>
                  <a:gd fmla="*/ 4638 h 8286" name="T9"/>
                  <a:gd fmla="*/ 1323 w 7940" name="T10"/>
                  <a:gd fmla="*/ 8286 h 8286" name="T11"/>
                  <a:gd fmla="*/ 0 w 7940" name="T12"/>
                  <a:gd fmla="*/ 8286 h 8286" name="T13"/>
                  <a:gd fmla="*/ 0 w 7940" name="T14"/>
                  <a:gd fmla="*/ 2359 h 8286" name="T15"/>
                  <a:gd fmla="*/ 3970 w 7940" name="T16"/>
                  <a:gd fmla="*/ 0 h 8286" name="T17"/>
                  <a:gd fmla="*/ 7940 w 7940" name="T18"/>
                  <a:gd fmla="*/ 2359 h 8286" name="T19"/>
                  <a:gd fmla="*/ 7940 w 7940" name="T20"/>
                  <a:gd fmla="*/ 8286 h 8286" name="T21"/>
                  <a:gd fmla="*/ 6616 w 7940" name="T22"/>
                  <a:gd fmla="*/ 8286 h 8286" name="T23"/>
                  <a:gd fmla="*/ 5734 w 7940" name="T24"/>
                  <a:gd fmla="*/ 5550 h 8286" name="T25"/>
                  <a:gd fmla="*/ 2205 w 7940" name="T26"/>
                  <a:gd fmla="*/ 5550 h 8286" name="T27"/>
                  <a:gd fmla="*/ 2205 w 7940" name="T28"/>
                  <a:gd fmla="*/ 4638 h 8286" name="T29"/>
                  <a:gd fmla="*/ 5734 w 7940" name="T30"/>
                  <a:gd fmla="*/ 4638 h 8286" name="T31"/>
                  <a:gd fmla="*/ 5734 w 7940" name="T32"/>
                  <a:gd fmla="*/ 5550 h 8286" name="T33"/>
                  <a:gd fmla="*/ 5734 w 7940" name="T34"/>
                  <a:gd fmla="*/ 6918 h 8286" name="T35"/>
                  <a:gd fmla="*/ 2205 w 7940" name="T36"/>
                  <a:gd fmla="*/ 6918 h 8286" name="T37"/>
                  <a:gd fmla="*/ 2205 w 7940" name="T38"/>
                  <a:gd fmla="*/ 6006 h 8286" name="T39"/>
                  <a:gd fmla="*/ 5734 w 7940" name="T40"/>
                  <a:gd fmla="*/ 6006 h 8286" name="T41"/>
                  <a:gd fmla="*/ 5734 w 7940" name="T42"/>
                  <a:gd fmla="*/ 6918 h 8286" name="T43"/>
                  <a:gd fmla="*/ 5734 w 7940" name="T44"/>
                  <a:gd fmla="*/ 8286 h 8286" name="T45"/>
                  <a:gd fmla="*/ 2205 w 7940" name="T46"/>
                  <a:gd fmla="*/ 8286 h 8286" name="T47"/>
                  <a:gd fmla="*/ 2205 w 7940" name="T48"/>
                  <a:gd fmla="*/ 7374 h 8286" name="T49"/>
                  <a:gd fmla="*/ 5734 w 7940" name="T50"/>
                  <a:gd fmla="*/ 7374 h 8286" name="T51"/>
                  <a:gd fmla="*/ 5734 w 7940" name="T52"/>
                  <a:gd fmla="*/ 8286 h 8286" name="T53"/>
                  <a:gd fmla="*/ 5734 w 7940" name="T54"/>
                  <a:gd fmla="*/ 8286 h 8286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8286" w="7940">
                    <a:moveTo>
                      <a:pt x="6616" y="8286"/>
                    </a:moveTo>
                    <a:lnTo>
                      <a:pt x="6616" y="4638"/>
                    </a:lnTo>
                    <a:cubicBezTo>
                      <a:pt x="6616" y="4135"/>
                      <a:pt x="6222" y="3726"/>
                      <a:pt x="5734" y="3726"/>
                    </a:cubicBezTo>
                    <a:lnTo>
                      <a:pt x="2205" y="3726"/>
                    </a:lnTo>
                    <a:cubicBezTo>
                      <a:pt x="1718" y="3726"/>
                      <a:pt x="1323" y="4135"/>
                      <a:pt x="1323" y="4638"/>
                    </a:cubicBezTo>
                    <a:lnTo>
                      <a:pt x="1323" y="8286"/>
                    </a:lnTo>
                    <a:lnTo>
                      <a:pt x="0" y="8286"/>
                    </a:lnTo>
                    <a:lnTo>
                      <a:pt x="0" y="2359"/>
                    </a:lnTo>
                    <a:lnTo>
                      <a:pt x="3970" y="0"/>
                    </a:lnTo>
                    <a:lnTo>
                      <a:pt x="7940" y="2359"/>
                    </a:lnTo>
                    <a:lnTo>
                      <a:pt x="7940" y="8286"/>
                    </a:lnTo>
                    <a:lnTo>
                      <a:pt x="6616" y="8286"/>
                    </a:lnTo>
                    <a:close/>
                    <a:moveTo>
                      <a:pt x="5734" y="5550"/>
                    </a:moveTo>
                    <a:lnTo>
                      <a:pt x="2205" y="5550"/>
                    </a:lnTo>
                    <a:lnTo>
                      <a:pt x="2205" y="4638"/>
                    </a:lnTo>
                    <a:lnTo>
                      <a:pt x="5734" y="4638"/>
                    </a:lnTo>
                    <a:lnTo>
                      <a:pt x="5734" y="5550"/>
                    </a:lnTo>
                    <a:close/>
                    <a:moveTo>
                      <a:pt x="5734" y="6918"/>
                    </a:moveTo>
                    <a:lnTo>
                      <a:pt x="2205" y="6918"/>
                    </a:lnTo>
                    <a:lnTo>
                      <a:pt x="2205" y="6006"/>
                    </a:lnTo>
                    <a:lnTo>
                      <a:pt x="5734" y="6006"/>
                    </a:lnTo>
                    <a:lnTo>
                      <a:pt x="5734" y="6918"/>
                    </a:lnTo>
                    <a:close/>
                    <a:moveTo>
                      <a:pt x="5734" y="8286"/>
                    </a:moveTo>
                    <a:lnTo>
                      <a:pt x="2205" y="8286"/>
                    </a:lnTo>
                    <a:lnTo>
                      <a:pt x="2205" y="7374"/>
                    </a:lnTo>
                    <a:lnTo>
                      <a:pt x="5734" y="7374"/>
                    </a:lnTo>
                    <a:lnTo>
                      <a:pt x="5734" y="8286"/>
                    </a:lnTo>
                    <a:close/>
                    <a:moveTo>
                      <a:pt x="5734" y="8286"/>
                    </a:move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lIns="91440" numCol="1" rIns="91440" rot="0" rtlCol="0" spcCol="0" spcFirstLastPara="0" tIns="45720" vert="horz" wrap="square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20" name="Group 41">
              <a:extLst>
                <a:ext uri="{FF2B5EF4-FFF2-40B4-BE49-F238E27FC236}">
                  <a16:creationId xmlns:a16="http://schemas.microsoft.com/office/drawing/2014/main" id="{F3211459-066D-4E48-AD21-8A5CA024956E}"/>
                </a:ext>
              </a:extLst>
            </p:cNvPr>
            <p:cNvGrpSpPr/>
            <p:nvPr/>
          </p:nvGrpSpPr>
          <p:grpSpPr>
            <a:xfrm>
              <a:off x="8342723" y="2273788"/>
              <a:ext cx="1340045" cy="1155212"/>
              <a:chOff x="8365931" y="2003348"/>
              <a:chExt cx="1340045" cy="1155212"/>
            </a:xfrm>
          </p:grpSpPr>
          <p:sp>
            <p:nvSpPr>
              <p:cNvPr id="21" name="六边形 20">
                <a:extLst>
                  <a:ext uri="{FF2B5EF4-FFF2-40B4-BE49-F238E27FC236}">
                    <a16:creationId xmlns:a16="http://schemas.microsoft.com/office/drawing/2014/main" id="{E87C0B9E-0AA9-49B1-831E-98FB67AE8234}"/>
                  </a:ext>
                </a:extLst>
              </p:cNvPr>
              <p:cNvSpPr/>
              <p:nvPr/>
            </p:nvSpPr>
            <p:spPr>
              <a:xfrm>
                <a:off x="8365931" y="2003348"/>
                <a:ext cx="1340045" cy="1155212"/>
              </a:xfrm>
              <a:prstGeom prst="hexagon">
                <a:avLst/>
              </a:prstGeom>
              <a:solidFill>
                <a:srgbClr val="42BAD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2" name="六边形 36">
                <a:extLst>
                  <a:ext uri="{FF2B5EF4-FFF2-40B4-BE49-F238E27FC236}">
                    <a16:creationId xmlns:a16="http://schemas.microsoft.com/office/drawing/2014/main" id="{546B7200-C356-40AE-8F4D-CB7C034E969B}"/>
                  </a:ext>
                </a:extLst>
              </p:cNvPr>
              <p:cNvSpPr/>
              <p:nvPr/>
            </p:nvSpPr>
            <p:spPr>
              <a:xfrm>
                <a:off x="8686334" y="2246368"/>
                <a:ext cx="699241" cy="696140"/>
              </a:xfrm>
              <a:custGeom>
                <a:gdLst>
                  <a:gd fmla="*/ 10985 w 11271" name="T0"/>
                  <a:gd fmla="*/ 214 h 11220" name="T1"/>
                  <a:gd fmla="*/ 10468 w 11271" name="T2"/>
                  <a:gd fmla="*/ 0 h 11220" name="T3"/>
                  <a:gd fmla="*/ 9951 w 11271" name="T4"/>
                  <a:gd fmla="*/ 214 h 11220" name="T5"/>
                  <a:gd fmla="*/ 8192 w 11271" name="T6"/>
                  <a:gd fmla="*/ 1973 h 11220" name="T7"/>
                  <a:gd fmla="*/ 7949 w 11271" name="T8"/>
                  <a:gd fmla="*/ 2216 h 11220" name="T9"/>
                  <a:gd fmla="*/ 7720 w 11271" name="T10"/>
                  <a:gd fmla="*/ 2445 h 11220" name="T11"/>
                  <a:gd fmla="*/ 6319 w 11271" name="T12"/>
                  <a:gd fmla="*/ 3846 h 11220" name="T13"/>
                  <a:gd fmla="*/ 3900 w 11271" name="T14"/>
                  <a:gd fmla="*/ 6265 h 11220" name="T15"/>
                  <a:gd fmla="*/ 3900 w 11271" name="T16"/>
                  <a:gd fmla="*/ 7320 h 11220" name="T17"/>
                  <a:gd fmla="*/ 4914 w 11271" name="T18"/>
                  <a:gd fmla="*/ 7320 h 11220" name="T19"/>
                  <a:gd fmla="*/ 6107 w 11271" name="T20"/>
                  <a:gd fmla="*/ 6127 h 11220" name="T21"/>
                  <a:gd fmla="*/ 8775 w 11271" name="T22"/>
                  <a:gd fmla="*/ 3460 h 11220" name="T23"/>
                  <a:gd fmla="*/ 8814 w 11271" name="T24"/>
                  <a:gd fmla="*/ 3420 h 11220" name="T25"/>
                  <a:gd fmla="*/ 8814 w 11271" name="T26"/>
                  <a:gd fmla="*/ 3420 h 11220" name="T27"/>
                  <a:gd fmla="*/ 8938 w 11271" name="T28"/>
                  <a:gd fmla="*/ 3296 h 11220" name="T29"/>
                  <a:gd fmla="*/ 10985 w 11271" name="T30"/>
                  <a:gd fmla="*/ 1248 h 11220" name="T31"/>
                  <a:gd fmla="*/ 10985 w 11271" name="T32"/>
                  <a:gd fmla="*/ 214 h 11220" name="T33"/>
                  <a:gd fmla="*/ 9119 w 11271" name="T34"/>
                  <a:gd fmla="*/ 3804 h 11220" name="T35"/>
                  <a:gd fmla="*/ 6452 w 11271" name="T36"/>
                  <a:gd fmla="*/ 6472 h 11220" name="T37"/>
                  <a:gd fmla="*/ 5259 w 11271" name="T38"/>
                  <a:gd fmla="*/ 7665 h 11220" name="T39"/>
                  <a:gd fmla="*/ 5116 w 11271" name="T40"/>
                  <a:gd fmla="*/ 7808 h 11220" name="T41"/>
                  <a:gd fmla="*/ 3413 w 11271" name="T42"/>
                  <a:gd fmla="*/ 7808 h 11220" name="T43"/>
                  <a:gd fmla="*/ 3413 w 11271" name="T44"/>
                  <a:gd fmla="*/ 6063 h 11220" name="T45"/>
                  <a:gd fmla="*/ 3555 w 11271" name="T46"/>
                  <a:gd fmla="*/ 5920 h 11220" name="T47"/>
                  <a:gd fmla="*/ 5974 w 11271" name="T48"/>
                  <a:gd fmla="*/ 3502 h 11220" name="T49"/>
                  <a:gd fmla="*/ 7375 w 11271" name="T50"/>
                  <a:gd fmla="*/ 2101 h 11220" name="T51"/>
                  <a:gd fmla="*/ 7518 w 11271" name="T52"/>
                  <a:gd fmla="*/ 1958 h 11220" name="T53"/>
                  <a:gd fmla="*/ 0 w 11271" name="T54"/>
                  <a:gd fmla="*/ 1958 h 11220" name="T55"/>
                  <a:gd fmla="*/ 0 w 11271" name="T56"/>
                  <a:gd fmla="*/ 11220 h 11220" name="T57"/>
                  <a:gd fmla="*/ 9262 w 11271" name="T58"/>
                  <a:gd fmla="*/ 11220 h 11220" name="T59"/>
                  <a:gd fmla="*/ 9262 w 11271" name="T60"/>
                  <a:gd fmla="*/ 3661 h 11220" name="T61"/>
                  <a:gd fmla="*/ 9158 w 11271" name="T62"/>
                  <a:gd fmla="*/ 3766 h 11220" name="T63"/>
                  <a:gd fmla="*/ 9119 w 11271" name="T64"/>
                  <a:gd fmla="*/ 3804 h 11220" name="T6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b="b" l="0" r="r" t="0"/>
                <a:pathLst>
                  <a:path h="11220" w="11271">
                    <a:moveTo>
                      <a:pt x="10985" y="214"/>
                    </a:moveTo>
                    <a:cubicBezTo>
                      <a:pt x="10843" y="72"/>
                      <a:pt x="10655" y="0"/>
                      <a:pt x="10468" y="0"/>
                    </a:cubicBezTo>
                    <a:cubicBezTo>
                      <a:pt x="10281" y="0"/>
                      <a:pt x="10094" y="72"/>
                      <a:pt x="9951" y="214"/>
                    </a:cubicBezTo>
                    <a:lnTo>
                      <a:pt x="8192" y="1973"/>
                    </a:lnTo>
                    <a:lnTo>
                      <a:pt x="7949" y="2216"/>
                    </a:lnTo>
                    <a:lnTo>
                      <a:pt x="7720" y="2445"/>
                    </a:lnTo>
                    <a:lnTo>
                      <a:pt x="6319" y="3846"/>
                    </a:lnTo>
                    <a:lnTo>
                      <a:pt x="3900" y="6265"/>
                    </a:lnTo>
                    <a:lnTo>
                      <a:pt x="3900" y="7320"/>
                    </a:lnTo>
                    <a:lnTo>
                      <a:pt x="4914" y="7320"/>
                    </a:lnTo>
                    <a:lnTo>
                      <a:pt x="6107" y="6127"/>
                    </a:lnTo>
                    <a:lnTo>
                      <a:pt x="8775" y="3460"/>
                    </a:lnTo>
                    <a:lnTo>
                      <a:pt x="8814" y="3420"/>
                    </a:lnTo>
                    <a:lnTo>
                      <a:pt x="8814" y="3420"/>
                    </a:lnTo>
                    <a:lnTo>
                      <a:pt x="8938" y="3296"/>
                    </a:lnTo>
                    <a:lnTo>
                      <a:pt x="10985" y="1248"/>
                    </a:lnTo>
                    <a:cubicBezTo>
                      <a:pt x="11271" y="963"/>
                      <a:pt x="11271" y="500"/>
                      <a:pt x="10985" y="214"/>
                    </a:cubicBezTo>
                    <a:close/>
                    <a:moveTo>
                      <a:pt x="9119" y="3804"/>
                    </a:moveTo>
                    <a:lnTo>
                      <a:pt x="6452" y="6472"/>
                    </a:lnTo>
                    <a:lnTo>
                      <a:pt x="5259" y="7665"/>
                    </a:lnTo>
                    <a:lnTo>
                      <a:pt x="5116" y="7808"/>
                    </a:lnTo>
                    <a:lnTo>
                      <a:pt x="3413" y="7808"/>
                    </a:lnTo>
                    <a:lnTo>
                      <a:pt x="3413" y="6063"/>
                    </a:lnTo>
                    <a:lnTo>
                      <a:pt x="3555" y="5920"/>
                    </a:lnTo>
                    <a:lnTo>
                      <a:pt x="5974" y="3502"/>
                    </a:lnTo>
                    <a:lnTo>
                      <a:pt x="7375" y="2101"/>
                    </a:lnTo>
                    <a:lnTo>
                      <a:pt x="7518" y="1958"/>
                    </a:lnTo>
                    <a:lnTo>
                      <a:pt x="0" y="1958"/>
                    </a:lnTo>
                    <a:lnTo>
                      <a:pt x="0" y="11220"/>
                    </a:lnTo>
                    <a:lnTo>
                      <a:pt x="9262" y="11220"/>
                    </a:lnTo>
                    <a:lnTo>
                      <a:pt x="9262" y="3661"/>
                    </a:lnTo>
                    <a:lnTo>
                      <a:pt x="9158" y="3766"/>
                    </a:lnTo>
                    <a:lnTo>
                      <a:pt x="9119" y="380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lIns="91440" numCol="1" rIns="91440" rot="0" rtlCol="0" spcCol="0" spcFirstLastPara="0" tIns="45720" vert="horz" wrap="square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val="3919398909"/>
      </p:ext>
    </p:extLst>
  </p:cSld>
  <p:clrMapOvr>
    <a:masterClrMapping/>
  </p:clrMapOvr>
  <p:transition advTm="2000"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2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2" id="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2" id="2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2" id="2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3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3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4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2" spid="4"/>
      <p:bldP grpId="2" spid="5"/>
      <p:bldP grpId="2" spid="6"/>
      <p:bldP grpId="2" spid="7"/>
      <p:bldP grpId="0" spid="12"/>
      <p:bldP grpId="0" spid="13"/>
      <p:bldP grpId="0" spid="14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4EB08E3F-165F-4343-B9FD-F16B1F907CAC}"/>
              </a:ext>
            </a:extLst>
          </p:cNvPr>
          <p:cNvSpPr/>
          <p:nvPr/>
        </p:nvSpPr>
        <p:spPr>
          <a:xfrm>
            <a:off x="3814354" y="0"/>
            <a:ext cx="4358640" cy="1201783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160ACBB-99AC-4CE0-B1B8-7910D3C8436D}"/>
              </a:ext>
            </a:extLst>
          </p:cNvPr>
          <p:cNvSpPr txBox="1"/>
          <p:nvPr/>
        </p:nvSpPr>
        <p:spPr>
          <a:xfrm>
            <a:off x="4412068" y="398417"/>
            <a:ext cx="316321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pc="400" sz="3600">
                <a:solidFill>
                  <a:schemeClr val="bg1"/>
                </a:solidFill>
                <a:latin typeface="+mn-ea"/>
              </a:rPr>
              <a:t>入院诊断</a:t>
            </a:r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328F609C-2604-4E0C-809E-98F6EAE21CA5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63143" y="1350914"/>
            <a:ext cx="4179120" cy="298214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ctr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fontAlgn="ctr" indent="-285750" lvl="0" marL="28575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20b0604020202020204" pitchFamily="34" typeface="Arial"/>
              <a:buChar char="•"/>
            </a:pPr>
            <a:r>
              <a:rPr altLang="en-US" lang="zh-CN" spc="50" sz="18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患者入院后予吸氧，患者入科时予高流量湿化给养，3.7改为普通鼻导管吸氧。</a:t>
            </a:r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46902910-7E4A-49C9-9535-EB5EDC865C69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486884" y="1350914"/>
            <a:ext cx="4358640" cy="298214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ctr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fontAlgn="ctr" indent="-285750" lvl="0" marL="28575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20b0604020202020204" pitchFamily="34" typeface="Arial"/>
              <a:buChar char="•"/>
            </a:pPr>
            <a:r>
              <a:rPr altLang="en-US" lang="zh-CN" spc="50" sz="18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积极抗感染，入科时予美罗培南抗感染，3.9改为哌拉西林他唑巴坦，3.11改阿奇霉素+左氧氟沙星。</a:t>
            </a:r>
          </a:p>
        </p:txBody>
      </p:sp>
      <p:sp>
        <p:nvSpPr>
          <p:cNvPr id="6" name="Title 6">
            <a:extLst>
              <a:ext uri="{FF2B5EF4-FFF2-40B4-BE49-F238E27FC236}">
                <a16:creationId xmlns:a16="http://schemas.microsoft.com/office/drawing/2014/main" id="{8852E056-25BD-4192-AA0E-818BB770DD43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863143" y="4077065"/>
            <a:ext cx="6712136" cy="2382518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ctr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fontAlgn="ctr" indent="-285750" lvl="0" marL="2857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20b0604020202020204" pitchFamily="34" typeface="Arial"/>
              <a:buChar char="•"/>
            </a:pPr>
            <a:r>
              <a:rPr altLang="en-US" lang="zh-CN" spc="50" sz="18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静脉补钾补钠，纠正电解质紊乱</a:t>
            </a:r>
          </a:p>
          <a:p>
            <a:pPr algn="l" fontAlgn="ctr" indent="-285750" lvl="0" marL="2857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20b0604020202020204" pitchFamily="34" typeface="Arial"/>
              <a:buChar char="•"/>
            </a:pPr>
            <a:r>
              <a:rPr altLang="en-US" lang="zh-CN" spc="50" sz="18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平喘、化痰，氨溴索静滴化痰治疗。</a:t>
            </a:r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DAB3C5E0-342A-4F28-A675-90B11455B27E}"/>
              </a:ext>
            </a:extLst>
          </p:cNvPr>
          <p:cNvCxnSpPr/>
          <p:nvPr/>
        </p:nvCxnSpPr>
        <p:spPr>
          <a:xfrm flipH="1">
            <a:off x="5891349" y="2090057"/>
            <a:ext cx="0" cy="4140926"/>
          </a:xfrm>
          <a:prstGeom prst="line">
            <a:avLst/>
          </a:prstGeom>
          <a:ln>
            <a:solidFill>
              <a:srgbClr val="42BA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5EBFBC6E-F4C1-482E-B1DB-A2794B1AE69D}"/>
              </a:ext>
            </a:extLst>
          </p:cNvPr>
          <p:cNvCxnSpPr/>
          <p:nvPr/>
        </p:nvCxnSpPr>
        <p:spPr>
          <a:xfrm flipH="1">
            <a:off x="863143" y="3946437"/>
            <a:ext cx="10148846" cy="0"/>
          </a:xfrm>
          <a:prstGeom prst="line">
            <a:avLst/>
          </a:prstGeom>
          <a:ln>
            <a:solidFill>
              <a:srgbClr val="42BA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6">
            <a:extLst>
              <a:ext uri="{FF2B5EF4-FFF2-40B4-BE49-F238E27FC236}">
                <a16:creationId xmlns:a16="http://schemas.microsoft.com/office/drawing/2014/main" id="{2C4B0877-3233-4A6D-A158-4708B47BC71B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6486884" y="3848465"/>
            <a:ext cx="5028205" cy="2382518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ctr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fontAlgn="ctr" indent="-285750" lvl="0" marL="2857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20b0604020202020204" pitchFamily="34" typeface="Arial"/>
              <a:buChar char="•"/>
            </a:pPr>
            <a:r>
              <a:rPr altLang="en-US" lang="zh-CN" spc="50" sz="18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护胃制酸，泮托拉唑护胃治疗。</a:t>
            </a:r>
          </a:p>
          <a:p>
            <a:pPr algn="l" fontAlgn="ctr" indent="-285750" lvl="0" marL="2857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20b0604020202020204" pitchFamily="34" typeface="Arial"/>
              <a:buChar char="•"/>
            </a:pPr>
            <a:r>
              <a:rPr altLang="en-US" lang="zh-CN" spc="50" sz="18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利尿等对症支持治疗。</a:t>
            </a:r>
          </a:p>
        </p:txBody>
      </p:sp>
    </p:spTree>
    <p:extLst>
      <p:ext uri="{BB962C8B-B14F-4D97-AF65-F5344CB8AC3E}">
        <p14:creationId val="2627056446"/>
      </p:ext>
    </p:extLst>
  </p:cSld>
  <p:clrMapOvr>
    <a:masterClrMapping/>
  </p:clrMapOvr>
  <p:transition advTm="2000"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2" id="1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2" id="2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2" id="2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2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2" spid="4"/>
      <p:bldP grpId="2" spid="5"/>
      <p:bldP grpId="2" spid="6"/>
      <p:bldP grpId="2" spid="13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ADFFABE0-A6A5-4709-9E4E-936F06C9A42B}"/>
              </a:ext>
            </a:extLst>
          </p:cNvPr>
          <p:cNvSpPr/>
          <p:nvPr/>
        </p:nvSpPr>
        <p:spPr>
          <a:xfrm>
            <a:off x="3814354" y="0"/>
            <a:ext cx="4358640" cy="1201783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005E7A7-10AD-4007-B975-A11EDFBF74ED}"/>
              </a:ext>
            </a:extLst>
          </p:cNvPr>
          <p:cNvSpPr txBox="1"/>
          <p:nvPr/>
        </p:nvSpPr>
        <p:spPr>
          <a:xfrm>
            <a:off x="4082143" y="398417"/>
            <a:ext cx="402771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pc="400" sz="3600">
                <a:solidFill>
                  <a:schemeClr val="bg1"/>
                </a:solidFill>
                <a:latin typeface="+mn-ea"/>
              </a:rPr>
              <a:t>护理问题及诊断</a:t>
            </a:r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E508D88E-87C2-4699-90A1-D82C23803105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5032789" y="1794576"/>
            <a:ext cx="6704552" cy="4471901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ctr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20b0604020202020204" pitchFamily="34" typeface="Arial"/>
              <a:buChar char="•"/>
            </a:pPr>
            <a:r>
              <a:rPr altLang="en-US" baseline="0" lang="zh-CN" spc="200" strike="noStrike" sz="2000" u="none">
                <a:ln w="3175">
                  <a:noFill/>
                  <a:prstDash val="dash"/>
                </a:ln>
                <a:solidFill>
                  <a:srgbClr val="404040"/>
                </a:solidFill>
                <a:uLnTx/>
                <a:uFillTx/>
                <a:latin typeface="+mn-lt"/>
                <a:cs typeface="+mn-ea"/>
                <a:sym typeface="+mn-lt"/>
              </a:rPr>
              <a:t>清理呼吸道无效    与肺部感染所致痰液增多。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20b0604020202020204" pitchFamily="34" typeface="Arial"/>
              <a:buChar char="•"/>
            </a:pPr>
            <a:r>
              <a:rPr altLang="en-US" baseline="0" lang="zh-CN" spc="200" strike="noStrike" sz="2000" u="none">
                <a:ln w="3175">
                  <a:noFill/>
                  <a:prstDash val="dash"/>
                </a:ln>
                <a:solidFill>
                  <a:srgbClr val="404040"/>
                </a:solidFill>
                <a:uLnTx/>
                <a:uFillTx/>
                <a:latin typeface="+mn-lt"/>
                <a:cs typeface="+mn-ea"/>
                <a:sym typeface="+mn-lt"/>
              </a:rPr>
              <a:t>气体交换受损    与肺部感染、肺泡通气量不足、胸腔积液有关。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20b0604020202020204" pitchFamily="34" typeface="Arial"/>
              <a:buChar char="•"/>
            </a:pPr>
            <a:r>
              <a:rPr altLang="en-US" baseline="0" lang="zh-CN" spc="200" strike="noStrike" sz="2000" u="none">
                <a:ln w="3175">
                  <a:noFill/>
                  <a:prstDash val="dash"/>
                </a:ln>
                <a:solidFill>
                  <a:srgbClr val="404040"/>
                </a:solidFill>
                <a:uLnTx/>
                <a:uFillTx/>
                <a:latin typeface="+mn-lt"/>
                <a:cs typeface="+mn-ea"/>
                <a:sym typeface="+mn-lt"/>
              </a:rPr>
              <a:t>营养失调   低于机体需要量    与疾病消耗 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20b0604020202020204" pitchFamily="34" typeface="Arial"/>
              <a:buChar char="•"/>
            </a:pPr>
            <a:r>
              <a:rPr altLang="en-US" baseline="0" lang="zh-CN" spc="200" strike="noStrike" sz="2000" u="none">
                <a:ln w="3175">
                  <a:noFill/>
                  <a:prstDash val="dash"/>
                </a:ln>
                <a:solidFill>
                  <a:srgbClr val="404040"/>
                </a:solidFill>
                <a:uLnTx/>
                <a:uFillTx/>
                <a:latin typeface="+mn-lt"/>
                <a:cs typeface="+mn-ea"/>
                <a:sym typeface="+mn-lt"/>
              </a:rPr>
              <a:t>活动无耐力 与长期卧床 营养不良有关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20b0604020202020204" pitchFamily="34" typeface="Arial"/>
              <a:buChar char="•"/>
            </a:pPr>
            <a:r>
              <a:rPr altLang="en-US" baseline="0" lang="zh-CN" spc="200" strike="noStrike" sz="2000" u="none">
                <a:ln w="3175">
                  <a:noFill/>
                  <a:prstDash val="dash"/>
                </a:ln>
                <a:solidFill>
                  <a:srgbClr val="404040"/>
                </a:solidFill>
                <a:uLnTx/>
                <a:uFillTx/>
                <a:latin typeface="+mn-lt"/>
                <a:cs typeface="+mn-ea"/>
                <a:sym typeface="+mn-lt"/>
              </a:rPr>
              <a:t>有皮肤完整性受损的危险    与长期卧床  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20b0604020202020204" pitchFamily="34" typeface="Arial"/>
              <a:buChar char="•"/>
            </a:pPr>
            <a:r>
              <a:rPr altLang="en-US" baseline="0" lang="zh-CN" spc="200" strike="noStrike" sz="2000" u="none">
                <a:ln w="3175">
                  <a:noFill/>
                  <a:prstDash val="dash"/>
                </a:ln>
                <a:solidFill>
                  <a:srgbClr val="404040"/>
                </a:solidFill>
                <a:uLnTx/>
                <a:uFillTx/>
                <a:latin typeface="+mn-lt"/>
                <a:cs typeface="+mn-ea"/>
                <a:sym typeface="+mn-lt"/>
              </a:rPr>
              <a:t>焦虑    与呼吸困难、缺乏疾病知识有关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20b0604020202020204" pitchFamily="34" typeface="Arial"/>
              <a:buChar char="•"/>
            </a:pPr>
            <a:r>
              <a:rPr altLang="en-US" baseline="0" lang="zh-CN" spc="200" strike="noStrike" sz="2000" u="none">
                <a:ln w="3175">
                  <a:noFill/>
                  <a:prstDash val="dash"/>
                </a:ln>
                <a:solidFill>
                  <a:srgbClr val="404040"/>
                </a:solidFill>
                <a:uLnTx/>
                <a:uFillTx/>
                <a:latin typeface="+mn-lt"/>
                <a:cs typeface="+mn-ea"/>
                <a:sym typeface="+mn-lt"/>
              </a:rPr>
              <a:t>便秘   与长期卧床、营养低于机体需要量有关。      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20b0604020202020204" pitchFamily="34" typeface="Arial"/>
              <a:buChar char="•"/>
            </a:pPr>
            <a:r>
              <a:rPr altLang="en-US" baseline="0" lang="zh-CN" spc="200" strike="noStrike" sz="2000" u="none">
                <a:ln w="3175">
                  <a:noFill/>
                  <a:prstDash val="dash"/>
                </a:ln>
                <a:solidFill>
                  <a:srgbClr val="404040"/>
                </a:solidFill>
                <a:uLnTx/>
                <a:uFillTx/>
                <a:latin typeface="+mn-lt"/>
                <a:cs typeface="+mn-ea"/>
                <a:sym typeface="+mn-lt"/>
              </a:rPr>
              <a:t>潜在并发症：感染性休克</a:t>
            </a:r>
          </a:p>
        </p:txBody>
      </p:sp>
      <p:sp>
        <p:nvSpPr>
          <p:cNvPr id="5" name="lungs-with-the-trachea_30933">
            <a:extLst>
              <a:ext uri="{FF2B5EF4-FFF2-40B4-BE49-F238E27FC236}">
                <a16:creationId xmlns:a16="http://schemas.microsoft.com/office/drawing/2014/main" id="{49290A6B-A18D-46D2-B748-2C4462CDDB89}"/>
              </a:ext>
            </a:extLst>
          </p:cNvPr>
          <p:cNvSpPr>
            <a:spLocks noChangeAspect="1"/>
          </p:cNvSpPr>
          <p:nvPr/>
        </p:nvSpPr>
        <p:spPr bwMode="auto">
          <a:xfrm>
            <a:off x="757646" y="2410805"/>
            <a:ext cx="3546202" cy="3104615"/>
          </a:xfrm>
          <a:custGeom>
            <a:gdLst>
              <a:gd fmla="*/ 373273 h 605239" name="connsiteX0"/>
              <a:gd fmla="*/ 373273 h 605239" name="connsiteY0"/>
              <a:gd fmla="*/ 373273 h 605239" name="connsiteX1"/>
              <a:gd fmla="*/ 373273 h 605239" name="connsiteY1"/>
              <a:gd fmla="*/ 373273 h 605239" name="connsiteX2"/>
              <a:gd fmla="*/ 373273 h 605239" name="connsiteY2"/>
              <a:gd fmla="*/ 373273 h 605239" name="connsiteX3"/>
              <a:gd fmla="*/ 373273 h 605239" name="connsiteY3"/>
              <a:gd fmla="*/ 373273 h 605239" name="connsiteX4"/>
              <a:gd fmla="*/ 373273 h 605239" name="connsiteY4"/>
              <a:gd fmla="*/ 373273 h 605239" name="connsiteX5"/>
              <a:gd fmla="*/ 373273 h 605239" name="connsiteY5"/>
              <a:gd fmla="*/ 373273 h 605239" name="connsiteX6"/>
              <a:gd fmla="*/ 373273 h 605239" name="connsiteY6"/>
              <a:gd fmla="*/ 373273 h 605239" name="connsiteX7"/>
              <a:gd fmla="*/ 373273 h 605239" name="connsiteY7"/>
              <a:gd fmla="*/ 373273 h 605239" name="connsiteX8"/>
              <a:gd fmla="*/ 373273 h 605239" name="connsiteY8"/>
              <a:gd fmla="*/ 373273 h 605239" name="connsiteX9"/>
              <a:gd fmla="*/ 373273 h 605239" name="connsiteY9"/>
              <a:gd fmla="*/ 373273 h 605239" name="connsiteX10"/>
              <a:gd fmla="*/ 373273 h 605239" name="connsiteY10"/>
              <a:gd fmla="*/ 373273 h 605239" name="connsiteX11"/>
              <a:gd fmla="*/ 373273 h 605239" name="connsiteY11"/>
              <a:gd fmla="*/ 373273 h 605239" name="connsiteX12"/>
              <a:gd fmla="*/ 373273 h 605239" name="connsiteY12"/>
              <a:gd fmla="*/ 373273 h 605239" name="connsiteX13"/>
              <a:gd fmla="*/ 373273 h 605239" name="connsiteY13"/>
              <a:gd fmla="*/ 373273 h 605239" name="connsiteX14"/>
              <a:gd fmla="*/ 373273 h 605239" name="connsiteY14"/>
              <a:gd fmla="*/ 373273 h 605239" name="connsiteX15"/>
              <a:gd fmla="*/ 373273 h 605239" name="connsiteY15"/>
              <a:gd fmla="*/ 373273 h 605239" name="connsiteX16"/>
              <a:gd fmla="*/ 373273 h 605239" name="connsiteY16"/>
              <a:gd fmla="*/ 373273 h 605239" name="connsiteX17"/>
              <a:gd fmla="*/ 373273 h 605239" name="connsiteY17"/>
              <a:gd fmla="*/ 373273 h 605239" name="connsiteX18"/>
              <a:gd fmla="*/ 373273 h 605239" name="connsiteY18"/>
              <a:gd fmla="*/ 373273 h 605239" name="connsiteX19"/>
              <a:gd fmla="*/ 373273 h 605239" name="connsiteY19"/>
              <a:gd fmla="*/ 373273 h 605239" name="connsiteX20"/>
              <a:gd fmla="*/ 373273 h 605239" name="connsiteY20"/>
              <a:gd fmla="*/ 373273 h 605239" name="connsiteX21"/>
              <a:gd fmla="*/ 373273 h 605239" name="connsiteY21"/>
              <a:gd fmla="*/ 373273 h 605239" name="connsiteX22"/>
              <a:gd fmla="*/ 373273 h 605239" name="connsiteY22"/>
              <a:gd fmla="*/ 373273 h 605239" name="connsiteX23"/>
              <a:gd fmla="*/ 373273 h 605239" name="connsiteY23"/>
              <a:gd fmla="*/ 373273 h 605239" name="connsiteX24"/>
              <a:gd fmla="*/ 373273 h 605239" name="connsiteY24"/>
              <a:gd fmla="*/ 373273 h 605239" name="connsiteX25"/>
              <a:gd fmla="*/ 373273 h 605239" name="connsiteY25"/>
              <a:gd fmla="*/ 373273 h 605239" name="connsiteX26"/>
              <a:gd fmla="*/ 373273 h 605239" name="connsiteY26"/>
              <a:gd fmla="*/ 373273 h 605239" name="connsiteX27"/>
              <a:gd fmla="*/ 373273 h 605239" name="connsiteY27"/>
              <a:gd fmla="*/ 373273 h 605239" name="connsiteX28"/>
              <a:gd fmla="*/ 373273 h 605239" name="connsiteY28"/>
              <a:gd fmla="*/ 373273 h 605239" name="connsiteX29"/>
              <a:gd fmla="*/ 373273 h 605239" name="connsiteY29"/>
              <a:gd fmla="*/ 373273 h 605239" name="connsiteX30"/>
              <a:gd fmla="*/ 373273 h 605239" name="connsiteY30"/>
              <a:gd fmla="*/ 373273 h 605239" name="connsiteX31"/>
              <a:gd fmla="*/ 373273 h 605239" name="connsiteY31"/>
              <a:gd fmla="*/ 373273 h 605239" name="connsiteX32"/>
              <a:gd fmla="*/ 373273 h 605239" name="connsiteY3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b="b" l="l" r="r" t="t"/>
            <a:pathLst>
              <a:path h="530578" w="606044">
                <a:moveTo>
                  <a:pt x="282699" y="93569"/>
                </a:moveTo>
                <a:lnTo>
                  <a:pt x="323345" y="93569"/>
                </a:lnTo>
                <a:lnTo>
                  <a:pt x="323345" y="116997"/>
                </a:lnTo>
                <a:lnTo>
                  <a:pt x="282699" y="116997"/>
                </a:lnTo>
                <a:close/>
                <a:moveTo>
                  <a:pt x="282699" y="46643"/>
                </a:moveTo>
                <a:lnTo>
                  <a:pt x="323345" y="46643"/>
                </a:lnTo>
                <a:lnTo>
                  <a:pt x="323345" y="70071"/>
                </a:lnTo>
                <a:lnTo>
                  <a:pt x="282699" y="70071"/>
                </a:lnTo>
                <a:close/>
                <a:moveTo>
                  <a:pt x="240830" y="19851"/>
                </a:moveTo>
                <a:cubicBezTo>
                  <a:pt x="259496" y="24353"/>
                  <a:pt x="259496" y="55209"/>
                  <a:pt x="259496" y="55209"/>
                </a:cubicBezTo>
                <a:lnTo>
                  <a:pt x="259496" y="186419"/>
                </a:lnTo>
                <a:lnTo>
                  <a:pt x="282666" y="163284"/>
                </a:lnTo>
                <a:lnTo>
                  <a:pt x="282666" y="140149"/>
                </a:lnTo>
                <a:lnTo>
                  <a:pt x="323378" y="140149"/>
                </a:lnTo>
                <a:lnTo>
                  <a:pt x="323378" y="163284"/>
                </a:lnTo>
                <a:lnTo>
                  <a:pt x="346548" y="186419"/>
                </a:lnTo>
                <a:lnTo>
                  <a:pt x="346548" y="55209"/>
                </a:lnTo>
                <a:cubicBezTo>
                  <a:pt x="346548" y="55209"/>
                  <a:pt x="346548" y="-23781"/>
                  <a:pt x="423007" y="52565"/>
                </a:cubicBezTo>
                <a:cubicBezTo>
                  <a:pt x="423007" y="52565"/>
                  <a:pt x="690779" y="332501"/>
                  <a:pt x="578573" y="508329"/>
                </a:cubicBezTo>
                <a:cubicBezTo>
                  <a:pt x="565333" y="528820"/>
                  <a:pt x="522635" y="553938"/>
                  <a:pt x="476627" y="487838"/>
                </a:cubicBezTo>
                <a:cubicBezTo>
                  <a:pt x="455444" y="457101"/>
                  <a:pt x="359456" y="515930"/>
                  <a:pt x="346548" y="414136"/>
                </a:cubicBezTo>
                <a:lnTo>
                  <a:pt x="346548" y="215503"/>
                </a:lnTo>
                <a:lnTo>
                  <a:pt x="303188" y="171877"/>
                </a:lnTo>
                <a:lnTo>
                  <a:pt x="259496" y="215503"/>
                </a:lnTo>
                <a:lnTo>
                  <a:pt x="259496" y="414136"/>
                </a:lnTo>
                <a:cubicBezTo>
                  <a:pt x="246588" y="515930"/>
                  <a:pt x="150600" y="457101"/>
                  <a:pt x="129417" y="487838"/>
                </a:cubicBezTo>
                <a:cubicBezTo>
                  <a:pt x="83409" y="553938"/>
                  <a:pt x="40711" y="528820"/>
                  <a:pt x="27471" y="507998"/>
                </a:cubicBezTo>
                <a:cubicBezTo>
                  <a:pt x="-84735" y="332501"/>
                  <a:pt x="183037" y="52565"/>
                  <a:pt x="183037" y="52565"/>
                </a:cubicBezTo>
                <a:cubicBezTo>
                  <a:pt x="211709" y="23935"/>
                  <a:pt x="229629" y="17149"/>
                  <a:pt x="240830" y="19851"/>
                </a:cubicBezTo>
                <a:close/>
                <a:moveTo>
                  <a:pt x="282699" y="0"/>
                </a:moveTo>
                <a:lnTo>
                  <a:pt x="323345" y="0"/>
                </a:lnTo>
                <a:lnTo>
                  <a:pt x="323345" y="23498"/>
                </a:lnTo>
                <a:lnTo>
                  <a:pt x="282699" y="23498"/>
                </a:lnTo>
                <a:close/>
              </a:path>
            </a:pathLst>
          </a:custGeom>
          <a:solidFill>
            <a:srgbClr val="42BAD4"/>
          </a:solidFill>
          <a:ln w="38100">
            <a:solidFill>
              <a:schemeClr val="bg1"/>
            </a:solidFill>
          </a:ln>
        </p:spPr>
        <p:txBody>
          <a:bodyPr/>
          <a:lstStyle/>
          <a:p/>
        </p:txBody>
      </p:sp>
    </p:spTree>
    <p:extLst>
      <p:ext uri="{BB962C8B-B14F-4D97-AF65-F5344CB8AC3E}">
        <p14:creationId val="296193522"/>
      </p:ext>
    </p:extLst>
  </p:cSld>
  <p:clrMapOvr>
    <a:masterClrMapping/>
  </p:clrMapOvr>
  <p:transition advTm="2000"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2" id="1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2" spid="4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4891CC82-3AC4-4D12-976A-CE5A3566574D}"/>
              </a:ext>
            </a:extLst>
          </p:cNvPr>
          <p:cNvSpPr/>
          <p:nvPr/>
        </p:nvSpPr>
        <p:spPr>
          <a:xfrm>
            <a:off x="3814354" y="0"/>
            <a:ext cx="4358640" cy="1201783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385AFA5-CA41-45C5-9795-9D35252281E4}"/>
              </a:ext>
            </a:extLst>
          </p:cNvPr>
          <p:cNvSpPr txBox="1"/>
          <p:nvPr/>
        </p:nvSpPr>
        <p:spPr>
          <a:xfrm>
            <a:off x="4082143" y="398417"/>
            <a:ext cx="402771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pc="400" sz="3600">
                <a:solidFill>
                  <a:schemeClr val="bg1"/>
                </a:solidFill>
                <a:latin typeface="+mn-ea"/>
              </a:rPr>
              <a:t>护理问题及诊断</a:t>
            </a:r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9EB2BB16-6FC4-48FE-8737-E96D7686975C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58167" y="1449696"/>
            <a:ext cx="10475666" cy="3505874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ctr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fontAlgn="ctr" indent="-400050" lvl="0" marL="40005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SzTx/>
              <a:buFont typeface="+mj-ea"/>
              <a:buAutoNum type="ea1JpnChsDbPeriod"/>
            </a:pPr>
            <a:r>
              <a:rPr altLang="en-US" lang="zh-CN" spc="50" sz="20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清理呼吸道无效</a:t>
            </a:r>
          </a:p>
          <a:p>
            <a:pPr algn="l" fontAlgn="ctr" indent="-400050" lvl="0" marL="40005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SzTx/>
              <a:buFont typeface="+mj-ea"/>
              <a:buAutoNum type="ea1JpnChsDbPeriod"/>
            </a:pPr>
            <a:r>
              <a:rPr altLang="en-US" lang="zh-CN" spc="50" sz="20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护理目标：病人咳嗽减轻，痰液变稀，保持呼吸道通畅。</a:t>
            </a:r>
          </a:p>
          <a:p>
            <a:pPr algn="l" fontAlgn="ctr" indent="-400050" lvl="0" marL="40005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SzTx/>
              <a:buFont typeface="+mj-ea"/>
              <a:buAutoNum type="ea1JpnChsDbPeriod"/>
            </a:pPr>
            <a:r>
              <a:rPr altLang="en-US" lang="zh-CN" spc="50" sz="20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护理措施：</a:t>
            </a:r>
          </a:p>
          <a:p>
            <a:pPr algn="l" fontAlgn="ctr" indent="-400050" lvl="0" marL="40005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SzTx/>
              <a:buFont typeface="+mj-ea"/>
              <a:buAutoNum type="ea1JpnChsDbPeriod"/>
            </a:pPr>
            <a:r>
              <a:rPr altLang="en-US" lang="zh-CN" spc="50" sz="20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提供合适的病房环境：室温18-22℃，湿度50-60﹪ ，定时开窗通风。</a:t>
            </a:r>
          </a:p>
          <a:p>
            <a:pPr algn="l" fontAlgn="ctr" indent="-400050" lvl="0" marL="40005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SzTx/>
              <a:buFont typeface="+mj-ea"/>
              <a:buAutoNum type="ea1JpnChsDbPeriod"/>
            </a:pPr>
            <a:r>
              <a:rPr altLang="en-US" lang="zh-CN" spc="50" sz="20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定时巡视病人，听诊肺部呼吸音，定时予以翻身拍背，由外向内，由下而上。</a:t>
            </a:r>
          </a:p>
          <a:p>
            <a:pPr algn="l" fontAlgn="ctr" indent="-400050" lvl="0" marL="40005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SzTx/>
              <a:buFont typeface="+mj-ea"/>
              <a:buAutoNum type="ea1JpnChsDbPeriod"/>
            </a:pPr>
            <a:r>
              <a:rPr altLang="en-US" lang="zh-CN" spc="50" sz="20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密切观察痰的颜色、性状、量、气味及其咳嗽的频率等。如有异常，及时报告医生。</a:t>
            </a:r>
          </a:p>
          <a:p>
            <a:pPr algn="l" fontAlgn="ctr" indent="-400050" lvl="0" marL="40005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SzTx/>
              <a:buFont typeface="+mj-ea"/>
              <a:buAutoNum type="ea1JpnChsDbPeriod"/>
            </a:pPr>
            <a:r>
              <a:rPr altLang="en-US" lang="zh-CN" spc="50" sz="20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保持人工气道通畅、湿化，给予灭菌注射用水湿化。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F8CA0C2-9275-451B-9210-A95BC7697F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4955809"/>
            <a:ext cx="12192000" cy="1901952"/>
          </a:xfrm>
          <a:prstGeom prst="rect">
            <a:avLst/>
          </a:prstGeom>
        </p:spPr>
      </p:pic>
    </p:spTree>
    <p:extLst>
      <p:ext uri="{BB962C8B-B14F-4D97-AF65-F5344CB8AC3E}">
        <p14:creationId val="222905191"/>
      </p:ext>
    </p:extLst>
  </p:cSld>
  <p:clrMapOvr>
    <a:masterClrMapping/>
  </p:clrMapOvr>
  <p:transition advTm="2000"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2" id="17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2" spid="4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4891CC82-3AC4-4D12-976A-CE5A3566574D}"/>
              </a:ext>
            </a:extLst>
          </p:cNvPr>
          <p:cNvSpPr/>
          <p:nvPr/>
        </p:nvSpPr>
        <p:spPr>
          <a:xfrm>
            <a:off x="3814354" y="0"/>
            <a:ext cx="4358640" cy="1201783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385AFA5-CA41-45C5-9795-9D35252281E4}"/>
              </a:ext>
            </a:extLst>
          </p:cNvPr>
          <p:cNvSpPr txBox="1"/>
          <p:nvPr/>
        </p:nvSpPr>
        <p:spPr>
          <a:xfrm>
            <a:off x="4082143" y="398417"/>
            <a:ext cx="402771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pc="400" sz="3600">
                <a:solidFill>
                  <a:schemeClr val="bg1"/>
                </a:solidFill>
                <a:latin typeface="+mn-ea"/>
              </a:rPr>
              <a:t>护理问题及诊断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EAE4C2F-FAF1-445B-8EBF-BDCFEA5A583F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29140" y="1966823"/>
            <a:ext cx="10015560" cy="2924353"/>
          </a:xfrm>
          <a:prstGeom prst="rect">
            <a:avLst/>
          </a:prstGeom>
          <a:noFill/>
        </p:spPr>
        <p:txBody>
          <a:bodyPr rtlCol="0" wrap="square">
            <a:noAutofit/>
          </a:bodyPr>
          <a:lstStyle/>
          <a:p>
            <a:pPr algn="l" fontAlgn="ctr" indent="-400050" lvl="0" marL="4000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typeface="+mj-ea"/>
              <a:buAutoNum startAt="2" type="ea1JpnChsDbPeriod"/>
            </a:pPr>
            <a:r>
              <a:rPr altLang="en-US" lang="zh-CN" spc="150" sz="1900">
                <a:solidFill>
                  <a:srgbClr val="404040"/>
                </a:solidFill>
                <a:cs typeface="+mn-ea"/>
                <a:sym typeface="+mn-lt"/>
              </a:rPr>
              <a:t>气体交换受损</a:t>
            </a:r>
          </a:p>
          <a:p>
            <a:pPr algn="l" fontAlgn="ctr" indent="-400050" lvl="0" marL="4000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typeface="+mj-ea"/>
              <a:buAutoNum startAt="2" type="ea1JpnChsDbPeriod"/>
            </a:pPr>
            <a:r>
              <a:rPr altLang="en-US" lang="zh-CN" spc="150" sz="1900">
                <a:solidFill>
                  <a:srgbClr val="404040"/>
                </a:solidFill>
                <a:cs typeface="+mn-ea"/>
                <a:sym typeface="+mn-lt"/>
              </a:rPr>
              <a:t>护理目标：患者能维持正常气体交换，疾病未加重。</a:t>
            </a:r>
          </a:p>
          <a:p>
            <a:pPr algn="l" fontAlgn="ctr" indent="-400050" lvl="0" marL="4000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typeface="+mj-ea"/>
              <a:buAutoNum startAt="2" type="ea1JpnChsDbPeriod"/>
            </a:pPr>
            <a:r>
              <a:rPr altLang="en-US" lang="zh-CN" spc="150" sz="1900">
                <a:solidFill>
                  <a:srgbClr val="404040"/>
                </a:solidFill>
                <a:cs typeface="+mn-ea"/>
                <a:sym typeface="+mn-lt"/>
              </a:rPr>
              <a:t>护理措施：</a:t>
            </a:r>
          </a:p>
          <a:p>
            <a:pPr algn="l" fontAlgn="ctr" indent="-400050" lvl="0" marL="4000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typeface="+mj-ea"/>
              <a:buAutoNum startAt="2" type="ea1JpnChsDbPeriod"/>
            </a:pPr>
            <a:r>
              <a:rPr altLang="en-US" lang="zh-CN" spc="150" sz="1900">
                <a:solidFill>
                  <a:srgbClr val="404040"/>
                </a:solidFill>
                <a:cs typeface="+mn-ea"/>
                <a:sym typeface="+mn-lt"/>
              </a:rPr>
              <a:t>保持室内温湿度适宜，每日开窗通风2次，每次15-30分钟。定时开空气消毒机。</a:t>
            </a:r>
          </a:p>
          <a:p>
            <a:pPr algn="l" fontAlgn="ctr" indent="-400050" lvl="0" marL="4000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typeface="+mj-ea"/>
              <a:buAutoNum startAt="2" type="ea1JpnChsDbPeriod"/>
            </a:pPr>
            <a:r>
              <a:rPr altLang="en-US" lang="zh-CN" spc="150" sz="1900">
                <a:solidFill>
                  <a:srgbClr val="404040"/>
                </a:solidFill>
                <a:cs typeface="+mn-ea"/>
                <a:sym typeface="+mn-lt"/>
              </a:rPr>
              <a:t>高流量吸氧</a:t>
            </a:r>
          </a:p>
          <a:p>
            <a:pPr algn="l" fontAlgn="ctr" indent="-400050" lvl="0" marL="4000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typeface="+mj-ea"/>
              <a:buAutoNum startAt="2" type="ea1JpnChsDbPeriod"/>
            </a:pPr>
            <a:r>
              <a:rPr altLang="en-US" lang="zh-CN" spc="150" sz="1900">
                <a:solidFill>
                  <a:srgbClr val="404040"/>
                </a:solidFill>
                <a:cs typeface="+mn-ea"/>
                <a:sym typeface="+mn-lt"/>
              </a:rPr>
              <a:t>严密观察患者的生命体征，持续监测血氧饱和度。</a:t>
            </a:r>
          </a:p>
          <a:p>
            <a:pPr algn="l" fontAlgn="ctr" indent="-400050" lvl="0" marL="4000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typeface="+mj-ea"/>
              <a:buAutoNum startAt="2" type="ea1JpnChsDbPeriod"/>
            </a:pPr>
            <a:r>
              <a:rPr altLang="en-US" lang="zh-CN" spc="150" sz="1900">
                <a:solidFill>
                  <a:srgbClr val="404040"/>
                </a:solidFill>
                <a:cs typeface="+mn-ea"/>
                <a:sym typeface="+mn-lt"/>
              </a:rPr>
              <a:t>予半卧位，定时翻身拍背，促进有效咳痰。</a:t>
            </a:r>
          </a:p>
          <a:p>
            <a:pPr algn="l" fontAlgn="ctr" indent="-400050" lvl="0" marL="4000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typeface="+mj-ea"/>
              <a:buAutoNum startAt="2" type="ea1JpnChsDbPeriod"/>
            </a:pPr>
            <a:r>
              <a:rPr altLang="en-US" lang="zh-CN" spc="150" sz="1900">
                <a:solidFill>
                  <a:srgbClr val="404040"/>
                </a:solidFill>
                <a:cs typeface="+mn-ea"/>
                <a:sym typeface="+mn-lt"/>
              </a:rPr>
              <a:t>5监测血气，及时掌握病人情况。</a:t>
            </a:r>
          </a:p>
          <a:p>
            <a:pPr algn="l" fontAlgn="ctr" indent="-400050" lvl="0" marL="4000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typeface="+mj-ea"/>
              <a:buAutoNum startAt="2" type="ea1JpnChsDbPeriod"/>
            </a:pPr>
            <a:r>
              <a:rPr altLang="en-US" lang="zh-CN" spc="150" sz="1900">
                <a:solidFill>
                  <a:srgbClr val="404040"/>
                </a:solidFill>
                <a:cs typeface="+mn-ea"/>
                <a:sym typeface="+mn-lt"/>
              </a:rPr>
              <a:t>效果评价：患者疾病未加重，各项生命体征稳定。</a:t>
            </a:r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0ABF95BA-8FAF-4D67-B141-B6C7C1F53909}"/>
              </a:ext>
            </a:extLst>
          </p:cNvPr>
          <p:cNvSpPr/>
          <p:nvPr/>
        </p:nvSpPr>
        <p:spPr>
          <a:xfrm>
            <a:off x="7646126" y="4186646"/>
            <a:ext cx="4545874" cy="4545874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936918400"/>
      </p:ext>
    </p:extLst>
  </p:cSld>
  <p:clrMapOvr>
    <a:masterClrMapping/>
  </p:clrMapOvr>
  <p:transition advTm="2000"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2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2" spid="7"/>
      <p:bldP grpId="0" spid="5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0F69F079-0CB8-49DF-BF39-34200205D31F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583345" y="671394"/>
            <a:ext cx="7019237" cy="1144343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l" indent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altLang="en-US" b="1" lang="zh-CN" spc="300" sz="4400">
                <a:solidFill>
                  <a:srgbClr val="42BAD4"/>
                </a:solidFill>
                <a:cs typeface="+mn-ea"/>
                <a:sym typeface="+mn-lt"/>
              </a:rPr>
              <a:t>营养失调低于机体需要量</a:t>
            </a:r>
          </a:p>
        </p:txBody>
      </p:sp>
      <p:sp>
        <p:nvSpPr>
          <p:cNvPr id="3" name="Title 6">
            <a:extLst>
              <a:ext uri="{FF2B5EF4-FFF2-40B4-BE49-F238E27FC236}">
                <a16:creationId xmlns:a16="http://schemas.microsoft.com/office/drawing/2014/main" id="{2ED805CA-1D6F-429D-B18A-F583D371DF55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583345" y="1815737"/>
            <a:ext cx="7009355" cy="3965064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ctr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9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护理目标：患者住院期间未出现明显消瘦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9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护理措施：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9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监测患者的生命体征，电解质，白蛋白，血红蛋白水平。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9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饮食指导：给予高热量、高蛋白（优质蛋白）、高维生素饮食，补充适宜的水份、防止便秘、腹泻；少食多餐。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9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遵医嘱使用白蛋白静滴，以及肠内营养支持治疗。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9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注意水电解质的补充,准确记录24小时出入量。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9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效果评价：患者未出现明显消瘦。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9F31389-A3A2-4FF5-AC1E-7400CCA4A9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138357" y="-1"/>
            <a:ext cx="4053445" cy="6875619"/>
          </a:xfrm>
          <a:prstGeom prst="rect">
            <a:avLst/>
          </a:prstGeom>
        </p:spPr>
      </p:pic>
    </p:spTree>
    <p:extLst>
      <p:ext uri="{BB962C8B-B14F-4D97-AF65-F5344CB8AC3E}">
        <p14:creationId val="1758172830"/>
      </p:ext>
    </p:extLst>
  </p:cSld>
  <p:clrMapOvr>
    <a:masterClrMapping/>
  </p:clrMapOvr>
  <p:transition advTm="2000"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7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2" id="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  <p:cond delay="0" evt="onBegin">
                          <p:tn val="13"/>
                        </p:cond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2" spid="3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BB503004-F726-479D-B4D5-45BA132FD385}"/>
              </a:ext>
            </a:extLst>
          </p:cNvPr>
          <p:cNvSpPr/>
          <p:nvPr/>
        </p:nvSpPr>
        <p:spPr>
          <a:xfrm>
            <a:off x="0" y="-32844"/>
            <a:ext cx="12192000" cy="1979210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30D88B1-CBC1-41D7-A7C9-190E708CEA5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610413" y="425083"/>
            <a:ext cx="10971174" cy="1118442"/>
          </a:xfrm>
          <a:prstGeom prst="rect">
            <a:avLst/>
          </a:prstGeom>
          <a:noFill/>
        </p:spPr>
        <p:txBody>
          <a:bodyPr anchor="b" rtlCol="0" wrap="square">
            <a:noAutofit/>
          </a:bodyPr>
          <a:lstStyle/>
          <a:p>
            <a:pPr algn="ctr" indent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altLang="en-US" b="1" lang="zh-CN" spc="300" sz="4000">
                <a:solidFill>
                  <a:schemeClr val="bg1"/>
                </a:solidFill>
                <a:cs typeface="+mn-ea"/>
                <a:sym typeface="+mn-lt"/>
              </a:rPr>
              <a:t>活动无耐力  与长期卧床 营养不良有关</a:t>
            </a:r>
          </a:p>
        </p:txBody>
      </p:sp>
      <p:sp>
        <p:nvSpPr>
          <p:cNvPr id="3" name="Title 6">
            <a:extLst>
              <a:ext uri="{FF2B5EF4-FFF2-40B4-BE49-F238E27FC236}">
                <a16:creationId xmlns:a16="http://schemas.microsoft.com/office/drawing/2014/main" id="{42777BDA-6590-40A4-90A9-F1C5A073AA48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09460" y="2424999"/>
            <a:ext cx="10361669" cy="3448697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ctr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fontAlgn="ctr" indent="-285750" lvl="0" marL="2857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5000000000000000000" typeface="Wingdings"/>
              <a:buChar char="l"/>
            </a:pPr>
            <a:r>
              <a:rPr altLang="en-US" baseline="0" lang="zh-CN" spc="200" strike="noStrike" sz="2200" u="none">
                <a:ln w="3175">
                  <a:noFill/>
                  <a:prstDash val="dash"/>
                </a:ln>
                <a:solidFill>
                  <a:srgbClr val="404040"/>
                </a:solidFill>
                <a:uLnTx/>
                <a:uFillTx/>
                <a:latin typeface="+mn-lt"/>
                <a:cs typeface="+mn-ea"/>
                <a:sym typeface="+mn-lt"/>
              </a:rPr>
              <a:t>护理目标：保证足够的营养摄入，病人体重和水、电解质平衡得以维持。</a:t>
            </a:r>
          </a:p>
          <a:p>
            <a:pPr algn="l" fontAlgn="ctr" indent="-285750" lvl="0" marL="2857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5000000000000000000" typeface="Wingdings"/>
              <a:buChar char="l"/>
            </a:pPr>
            <a:r>
              <a:rPr altLang="en-US" baseline="0" lang="zh-CN" spc="200" strike="noStrike" sz="2200" u="none">
                <a:ln w="3175">
                  <a:noFill/>
                  <a:prstDash val="dash"/>
                </a:ln>
                <a:solidFill>
                  <a:srgbClr val="404040"/>
                </a:solidFill>
                <a:uLnTx/>
                <a:uFillTx/>
                <a:latin typeface="+mn-lt"/>
                <a:cs typeface="+mn-ea"/>
                <a:sym typeface="+mn-lt"/>
              </a:rPr>
              <a:t>护理措施：1、鼓励病人在能耐受的活动范围内，坚持身体活动。</a:t>
            </a:r>
          </a:p>
          <a:p>
            <a:pPr algn="l" fontAlgn="ctr" indent="-285750" lvl="0" marL="2857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5000000000000000000" typeface="Wingdings"/>
              <a:buChar char="l"/>
            </a:pPr>
            <a:r>
              <a:rPr altLang="en-US" baseline="0" lang="zh-CN" spc="200" strike="noStrike" sz="2200" u="none">
                <a:ln w="3175">
                  <a:noFill/>
                  <a:prstDash val="dash"/>
                </a:ln>
                <a:solidFill>
                  <a:srgbClr val="404040"/>
                </a:solidFill>
                <a:uLnTx/>
                <a:uFillTx/>
                <a:latin typeface="+mn-lt"/>
                <a:cs typeface="+mn-ea"/>
                <a:sym typeface="+mn-lt"/>
              </a:rPr>
              <a:t>根据病情或病人的需要协助其日常生活活动，以减少能量消耗。</a:t>
            </a:r>
          </a:p>
          <a:p>
            <a:pPr algn="l" fontAlgn="ctr" indent="-285750" lvl="0" marL="2857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5000000000000000000" typeface="Wingdings"/>
              <a:buChar char="l"/>
            </a:pPr>
            <a:r>
              <a:rPr altLang="en-US" baseline="0" lang="zh-CN" spc="200" strike="noStrike" sz="2200" u="none">
                <a:ln w="3175">
                  <a:noFill/>
                  <a:prstDash val="dash"/>
                </a:ln>
                <a:solidFill>
                  <a:srgbClr val="404040"/>
                </a:solidFill>
                <a:uLnTx/>
                <a:uFillTx/>
                <a:latin typeface="+mn-lt"/>
                <a:cs typeface="+mn-ea"/>
                <a:sym typeface="+mn-lt"/>
              </a:rPr>
              <a:t>饮食上给予高热量、高蛋白、高维生素易消化饮食。</a:t>
            </a:r>
          </a:p>
          <a:p>
            <a:pPr algn="l" fontAlgn="ctr" indent="-285750" lvl="0" marL="2857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5000000000000000000" typeface="Wingdings"/>
              <a:buChar char="l"/>
            </a:pPr>
            <a:r>
              <a:rPr altLang="en-US" baseline="0" lang="zh-CN" spc="200" strike="noStrike" sz="2200" u="none">
                <a:ln w="3175">
                  <a:noFill/>
                  <a:prstDash val="dash"/>
                </a:ln>
                <a:solidFill>
                  <a:srgbClr val="404040"/>
                </a:solidFill>
                <a:uLnTx/>
                <a:uFillTx/>
                <a:latin typeface="+mn-lt"/>
                <a:cs typeface="+mn-ea"/>
                <a:sym typeface="+mn-lt"/>
              </a:rPr>
              <a:t>对于长期卧床病人：①向病人讲解活动对身体恢复的重要意义；②鼓励病人翻身，预防长期卧床容易引起的并发症；③抬高床头，让病人坐起；④病情允许时，鼓励病人下床活动。</a:t>
            </a:r>
          </a:p>
          <a:p>
            <a:pPr algn="l" fontAlgn="ctr" indent="-285750" lvl="0" marL="2857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anose="05000000000000000000" typeface="Wingdings"/>
              <a:buChar char="l"/>
            </a:pPr>
            <a:r>
              <a:rPr altLang="en-US" baseline="0" lang="zh-CN" spc="200" strike="noStrike" sz="2200" u="none">
                <a:ln w="3175">
                  <a:noFill/>
                  <a:prstDash val="dash"/>
                </a:ln>
                <a:solidFill>
                  <a:srgbClr val="404040"/>
                </a:solidFill>
                <a:uLnTx/>
                <a:uFillTx/>
                <a:latin typeface="+mn-lt"/>
                <a:cs typeface="+mn-ea"/>
                <a:sym typeface="+mn-lt"/>
              </a:rPr>
              <a:t>护理评价：患者神志清楚，绝对卧床休息</a:t>
            </a:r>
          </a:p>
        </p:txBody>
      </p:sp>
    </p:spTree>
    <p:extLst>
      <p:ext uri="{BB962C8B-B14F-4D97-AF65-F5344CB8AC3E}">
        <p14:creationId val="1222775411"/>
      </p:ext>
    </p:extLst>
  </p:cSld>
  <p:clrMapOvr>
    <a:masterClrMapping/>
  </p:clrMapOvr>
  <p:transition advTm="2000" spd="med">
    <p:pull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7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2" id="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  <p:cond delay="0" evt="onBegin">
                          <p:tn val="13"/>
                        </p:cond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2"/>
      <p:bldP grpId="2" spid="3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7653FE8D-D878-47C3-B717-14BA529392F0}"/>
              </a:ext>
            </a:extLst>
          </p:cNvPr>
          <p:cNvSpPr/>
          <p:nvPr/>
        </p:nvSpPr>
        <p:spPr>
          <a:xfrm>
            <a:off x="0" y="-32844"/>
            <a:ext cx="12192000" cy="1979210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3F32605-9D2C-4260-AB11-EB315CD93CB6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610413" y="425083"/>
            <a:ext cx="10971174" cy="1118442"/>
          </a:xfrm>
          <a:prstGeom prst="rect">
            <a:avLst/>
          </a:prstGeom>
          <a:noFill/>
        </p:spPr>
        <p:txBody>
          <a:bodyPr anchor="b" rtlCol="0" wrap="square">
            <a:noAutofit/>
          </a:bodyPr>
          <a:lstStyle/>
          <a:p>
            <a:pPr algn="ctr">
              <a:buSzTx/>
            </a:pPr>
            <a:r>
              <a:rPr altLang="en-US" b="1" lang="zh-CN" spc="300" sz="4000">
                <a:solidFill>
                  <a:schemeClr val="bg1"/>
                </a:solidFill>
                <a:cs typeface="+mn-ea"/>
                <a:sym typeface="+mn-lt"/>
              </a:rPr>
              <a:t>有皮肤完整性受损的危险</a:t>
            </a:r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A758519C-AC77-433F-A0BC-FFCFDAA48A50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740656" y="2143033"/>
            <a:ext cx="8780412" cy="4392511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ctr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8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护理目标：防止压疮形成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8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护理措施：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8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保持床单位及皮肤清洁干燥，及时更换衣服、纸尿裤及床单。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8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加强翻身拍背q2h，适当按摩骨隆突处，为患者取良肢位。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8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给予高蛋白，高维生素，富热量的流质饮食。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8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每日温水擦浴，促进血液循环。禁用刺激性洗洁用品。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8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静脉输注刺激性药品时注意做好静脉保护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8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效果评价：患者无压疮形成，皮肤完整性良好。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65A45339-7FAF-453E-A956-D3DD5D68A1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66001" y="3111381"/>
            <a:ext cx="3954998" cy="2638697"/>
          </a:xfrm>
          <a:prstGeom prst="rect">
            <a:avLst/>
          </a:prstGeom>
        </p:spPr>
      </p:pic>
    </p:spTree>
    <p:extLst>
      <p:ext uri="{BB962C8B-B14F-4D97-AF65-F5344CB8AC3E}">
        <p14:creationId val="2800089374"/>
      </p:ext>
    </p:extLst>
  </p:cSld>
  <p:clrMapOvr>
    <a:masterClrMapping/>
  </p:clrMapOvr>
  <p:transition advTm="2000" spd="med">
    <p:pull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7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  <p:cond delay="0" evt="onBegin">
                          <p:tn val="13"/>
                        </p:cond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2" id="1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2" spid="4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938D75A4-86E1-47B1-828A-594CFFBF6258}"/>
              </a:ext>
            </a:extLst>
          </p:cNvPr>
          <p:cNvSpPr/>
          <p:nvPr/>
        </p:nvSpPr>
        <p:spPr>
          <a:xfrm>
            <a:off x="4107091" y="0"/>
            <a:ext cx="4454435" cy="1972491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9536838-7350-49E0-8C4D-B0C56B61C8F0}"/>
              </a:ext>
            </a:extLst>
          </p:cNvPr>
          <p:cNvSpPr txBox="1"/>
          <p:nvPr/>
        </p:nvSpPr>
        <p:spPr>
          <a:xfrm>
            <a:off x="4839788" y="883747"/>
            <a:ext cx="298904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400" sz="4800">
                <a:solidFill>
                  <a:schemeClr val="bg1"/>
                </a:solidFill>
                <a:latin typeface="+mn-ea"/>
              </a:rPr>
              <a:t>查房目的</a:t>
            </a: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6EB7AEAB-EAA1-47E8-BC8E-2BFF326A426D}"/>
              </a:ext>
            </a:extLst>
          </p:cNvPr>
          <p:cNvGrpSpPr/>
          <p:nvPr/>
        </p:nvGrpSpPr>
        <p:grpSpPr>
          <a:xfrm>
            <a:off x="1632858" y="2574753"/>
            <a:ext cx="8704216" cy="865971"/>
            <a:chOff x="1632858" y="2574753"/>
            <a:chExt cx="8704216" cy="865971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796BFE24-7AC6-46C6-9905-4A63944DD672}"/>
                </a:ext>
              </a:extLst>
            </p:cNvPr>
            <p:cNvSpPr/>
            <p:nvPr/>
          </p:nvSpPr>
          <p:spPr>
            <a:xfrm>
              <a:off x="1632858" y="2632166"/>
              <a:ext cx="796834" cy="796834"/>
            </a:xfrm>
            <a:prstGeom prst="rect">
              <a:avLst/>
            </a:prstGeom>
            <a:solidFill>
              <a:srgbClr val="42BA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z="3600"/>
                <a:t>1</a:t>
              </a:r>
            </a:p>
          </p:txBody>
        </p:sp>
        <p:sp>
          <p:nvSpPr>
            <p:cNvPr id="9" name="Title 6">
              <a:extLst>
                <a:ext uri="{FF2B5EF4-FFF2-40B4-BE49-F238E27FC236}">
                  <a16:creationId xmlns:a16="http://schemas.microsoft.com/office/drawing/2014/main" id="{59E2EC4F-FCD2-4230-A117-7A31E38BDD68}"/>
                </a:ext>
              </a:extLst>
            </p:cNvPr>
            <p:cNvSpPr txBox="1"/>
            <p:nvPr>
              <p:custDataLst>
                <p:tags r:id="rId2"/>
              </p:custDataLst>
            </p:nvPr>
          </p:nvSpPr>
          <p:spPr>
            <a:xfrm>
              <a:off x="2630986" y="2574753"/>
              <a:ext cx="7706088" cy="865971"/>
            </a:xfrm>
            <a:prstGeom prst="rect">
              <a:avLst/>
            </a:prstGeom>
            <a:noFill/>
            <a:ln w="3175">
              <a:noFill/>
              <a:prstDash val="sysDash"/>
            </a:ln>
          </p:spPr>
          <p:txBody>
            <a:bodyPr anchor="t" anchorCtr="0" bIns="35994" lIns="71988" rIns="71988" tIns="35994" wrap="square">
              <a:noAutofit/>
            </a:bodyPr>
            <a:lstStyle>
              <a:lvl1pPr algn="l" defTabSz="913765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b="0" baseline="0" cap="none" kern="1200" lang="en-US" smtClean="0" spc="-49" sz="2745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charset="0" panose="020b0502040204020203" pitchFamily="34" typeface="Segoe UI"/>
                </a:defRPr>
              </a:lvl1pPr>
            </a:lstStyle>
            <a:p>
              <a:pPr algn="l" defTabSz="914400" eaLnBrk="1" fontAlgn="auto" hangingPunct="1" latinLnBrk="0" lvl="0" marR="0" rtl="0">
                <a:lnSpc>
                  <a:spcPct val="130000"/>
                </a:lnSpc>
                <a:spcBef>
                  <a:spcPct val="0"/>
                </a:spcBef>
                <a:spcAft>
                  <a:spcPts val="800"/>
                </a:spcAft>
                <a:buClr>
                  <a:schemeClr val="accent1">
                    <a:lumMod val="60000"/>
                    <a:lumOff val="40000"/>
                  </a:schemeClr>
                </a:buClr>
                <a:buSzTx/>
              </a:pPr>
              <a:r>
                <a:rPr altLang="en-US" b="1" cap="none" i="0" kern="1200" kumimoji="0" lang="zh-CN" noProof="0" normalizeH="0" spc="100" sz="3600">
                  <a:ln w="3175">
                    <a:noFill/>
                    <a:prstDash val="dash"/>
                  </a:ln>
                  <a:solidFill>
                    <a:srgbClr val="595959"/>
                  </a:solidFill>
                  <a:effectLst/>
                  <a:latin typeface="+mn-lt"/>
                  <a:cs typeface="+mn-ea"/>
                  <a:sym typeface="+mn-lt"/>
                </a:rPr>
                <a:t>学习肺部感染并呼吸衰竭的相关知识</a:t>
              </a:r>
            </a:p>
          </p:txBody>
        </p: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8702E601-1D97-42CE-BCA2-E8B7F690EA3A}"/>
                </a:ext>
              </a:extLst>
            </p:cNvPr>
            <p:cNvCxnSpPr/>
            <p:nvPr/>
          </p:nvCxnSpPr>
          <p:spPr>
            <a:xfrm>
              <a:off x="2429692" y="3429000"/>
              <a:ext cx="7907382" cy="0"/>
            </a:xfrm>
            <a:prstGeom prst="line">
              <a:avLst/>
            </a:prstGeom>
            <a:ln w="19050">
              <a:solidFill>
                <a:srgbClr val="42BAD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2EBFF8AE-B05D-48F3-80EE-F8B7370AA9EB}"/>
              </a:ext>
            </a:extLst>
          </p:cNvPr>
          <p:cNvGrpSpPr/>
          <p:nvPr/>
        </p:nvGrpSpPr>
        <p:grpSpPr>
          <a:xfrm>
            <a:off x="1632858" y="3792848"/>
            <a:ext cx="8704216" cy="865971"/>
            <a:chOff x="1632858" y="2574753"/>
            <a:chExt cx="8704216" cy="865971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BA4903CE-D406-4E9C-97B0-DB3CD1C6883B}"/>
                </a:ext>
              </a:extLst>
            </p:cNvPr>
            <p:cNvSpPr/>
            <p:nvPr/>
          </p:nvSpPr>
          <p:spPr>
            <a:xfrm>
              <a:off x="1632858" y="2632166"/>
              <a:ext cx="796834" cy="796834"/>
            </a:xfrm>
            <a:prstGeom prst="rect">
              <a:avLst/>
            </a:prstGeom>
            <a:solidFill>
              <a:srgbClr val="42BA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z="3600"/>
                <a:t>2</a:t>
              </a:r>
            </a:p>
          </p:txBody>
        </p:sp>
        <p:sp>
          <p:nvSpPr>
            <p:cNvPr id="16" name="Title 6">
              <a:extLst>
                <a:ext uri="{FF2B5EF4-FFF2-40B4-BE49-F238E27FC236}">
                  <a16:creationId xmlns:a16="http://schemas.microsoft.com/office/drawing/2014/main" id="{056A5000-7D5C-4A64-9FF5-20DD9BDDC7E1}"/>
                </a:ext>
              </a:extLst>
            </p:cNvPr>
            <p:cNvSpPr txBox="1"/>
            <p:nvPr>
              <p:custDataLst>
                <p:tags r:id="rId3"/>
              </p:custDataLst>
            </p:nvPr>
          </p:nvSpPr>
          <p:spPr>
            <a:xfrm>
              <a:off x="2630986" y="2574753"/>
              <a:ext cx="7706088" cy="865971"/>
            </a:xfrm>
            <a:prstGeom prst="rect">
              <a:avLst/>
            </a:prstGeom>
            <a:noFill/>
            <a:ln w="3175">
              <a:noFill/>
              <a:prstDash val="sysDash"/>
            </a:ln>
          </p:spPr>
          <p:txBody>
            <a:bodyPr anchor="t" anchorCtr="0" bIns="35994" lIns="71988" rIns="71988" tIns="35994" wrap="square">
              <a:noAutofit/>
            </a:bodyPr>
            <a:lstStyle>
              <a:lvl1pPr algn="l" defTabSz="913765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b="0" baseline="0" cap="none" kern="1200" lang="en-US" smtClean="0" spc="-49" sz="2745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charset="0" panose="020b0502040204020203" pitchFamily="34" typeface="Segoe UI"/>
                </a:defRPr>
              </a:lvl1pPr>
            </a:lstStyle>
            <a:p>
              <a:pPr defTabSz="914400" lvl="0">
                <a:lnSpc>
                  <a:spcPct val="130000"/>
                </a:lnSpc>
                <a:spcBef>
                  <a:spcPct val="0"/>
                </a:spcBef>
                <a:spcAft>
                  <a:spcPts val="800"/>
                </a:spcAft>
                <a:buClr>
                  <a:schemeClr val="accent1">
                    <a:lumMod val="60000"/>
                    <a:lumOff val="40000"/>
                  </a:schemeClr>
                </a:buClr>
                <a:buSzTx/>
              </a:pPr>
              <a:r>
                <a:rPr altLang="en-US" b="1" lang="zh-CN" spc="100" sz="3200">
                  <a:ln w="3175">
                    <a:noFill/>
                    <a:prstDash val="dash"/>
                  </a:ln>
                  <a:solidFill>
                    <a:srgbClr val="595959"/>
                  </a:solidFill>
                  <a:latin typeface="+mn-lt"/>
                  <a:cs typeface="+mn-ea"/>
                  <a:sym typeface="+mn-lt"/>
                </a:rPr>
                <a:t>了解肺部感染并呼吸衰竭病人的相关护理</a:t>
              </a:r>
            </a:p>
          </p:txBody>
        </p: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4FF4D049-EBC0-4145-8733-CFC42409B375}"/>
                </a:ext>
              </a:extLst>
            </p:cNvPr>
            <p:cNvCxnSpPr/>
            <p:nvPr/>
          </p:nvCxnSpPr>
          <p:spPr>
            <a:xfrm>
              <a:off x="2429692" y="3429000"/>
              <a:ext cx="7907382" cy="0"/>
            </a:xfrm>
            <a:prstGeom prst="line">
              <a:avLst/>
            </a:prstGeom>
            <a:ln w="19050">
              <a:solidFill>
                <a:srgbClr val="42BAD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B84956D5-DE46-4E95-8052-B650E41F47BA}"/>
              </a:ext>
            </a:extLst>
          </p:cNvPr>
          <p:cNvGrpSpPr/>
          <p:nvPr/>
        </p:nvGrpSpPr>
        <p:grpSpPr>
          <a:xfrm>
            <a:off x="1632858" y="5068356"/>
            <a:ext cx="8704216" cy="865971"/>
            <a:chOff x="1632858" y="2574753"/>
            <a:chExt cx="8704216" cy="865971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DD86369C-7F46-4B89-A4ED-2659A2A38617}"/>
                </a:ext>
              </a:extLst>
            </p:cNvPr>
            <p:cNvSpPr/>
            <p:nvPr/>
          </p:nvSpPr>
          <p:spPr>
            <a:xfrm>
              <a:off x="1632858" y="2632166"/>
              <a:ext cx="796834" cy="796834"/>
            </a:xfrm>
            <a:prstGeom prst="rect">
              <a:avLst/>
            </a:prstGeom>
            <a:solidFill>
              <a:srgbClr val="42BA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z="3600"/>
                <a:t>3</a:t>
              </a:r>
            </a:p>
          </p:txBody>
        </p:sp>
        <p:sp>
          <p:nvSpPr>
            <p:cNvPr id="20" name="Title 6">
              <a:extLst>
                <a:ext uri="{FF2B5EF4-FFF2-40B4-BE49-F238E27FC236}">
                  <a16:creationId xmlns:a16="http://schemas.microsoft.com/office/drawing/2014/main" id="{05DAAE2C-E18B-4C55-9097-FDAB6AF7AECE}"/>
                </a:ext>
              </a:extLst>
            </p:cNvPr>
            <p:cNvSpPr txBox="1"/>
            <p:nvPr>
              <p:custDataLst>
                <p:tags r:id="rId4"/>
              </p:custDataLst>
            </p:nvPr>
          </p:nvSpPr>
          <p:spPr>
            <a:xfrm>
              <a:off x="2630986" y="2574753"/>
              <a:ext cx="7706088" cy="865971"/>
            </a:xfrm>
            <a:prstGeom prst="rect">
              <a:avLst/>
            </a:prstGeom>
            <a:noFill/>
            <a:ln w="3175">
              <a:noFill/>
              <a:prstDash val="sysDash"/>
            </a:ln>
          </p:spPr>
          <p:txBody>
            <a:bodyPr anchor="t" anchorCtr="0" bIns="35994" lIns="71988" rIns="71988" tIns="35994" wrap="square">
              <a:noAutofit/>
            </a:bodyPr>
            <a:lstStyle>
              <a:lvl1pPr algn="l" defTabSz="913765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b="0" baseline="0" cap="none" kern="1200" lang="en-US" smtClean="0" spc="-49" sz="2745">
                  <a:ln w="3175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n-ea"/>
                  <a:cs charset="0" panose="020b0502040204020203" pitchFamily="34" typeface="Segoe UI"/>
                </a:defRPr>
              </a:lvl1pPr>
            </a:lstStyle>
            <a:p>
              <a:pPr defTabSz="914400" lvl="0">
                <a:lnSpc>
                  <a:spcPct val="130000"/>
                </a:lnSpc>
                <a:spcBef>
                  <a:spcPct val="0"/>
                </a:spcBef>
                <a:spcAft>
                  <a:spcPts val="800"/>
                </a:spcAft>
                <a:buClr>
                  <a:schemeClr val="accent1">
                    <a:lumMod val="60000"/>
                    <a:lumOff val="40000"/>
                  </a:schemeClr>
                </a:buClr>
                <a:buSzTx/>
              </a:pPr>
              <a:r>
                <a:rPr altLang="en-US" b="1" lang="zh-CN" spc="100" sz="3600">
                  <a:ln w="3175">
                    <a:noFill/>
                    <a:prstDash val="dash"/>
                  </a:ln>
                  <a:solidFill>
                    <a:srgbClr val="595959"/>
                  </a:solidFill>
                  <a:latin typeface="+mn-lt"/>
                  <a:cs typeface="+mn-ea"/>
                  <a:sym typeface="+mn-lt"/>
                </a:rPr>
                <a:t>讨论疾病护理措施是否全面、得当</a:t>
              </a:r>
            </a:p>
          </p:txBody>
        </p: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id="{448304C1-6D42-4A88-A127-FD16B3C9EFC0}"/>
                </a:ext>
              </a:extLst>
            </p:cNvPr>
            <p:cNvCxnSpPr/>
            <p:nvPr/>
          </p:nvCxnSpPr>
          <p:spPr>
            <a:xfrm>
              <a:off x="2429692" y="3429000"/>
              <a:ext cx="7907382" cy="0"/>
            </a:xfrm>
            <a:prstGeom prst="line">
              <a:avLst/>
            </a:prstGeom>
            <a:ln w="19050">
              <a:solidFill>
                <a:srgbClr val="42BAD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1449248554"/>
      </p:ext>
    </p:extLst>
  </p:cSld>
  <p:clrMapOvr>
    <a:masterClrMapping/>
  </p:clrMapOvr>
  <p:transition advTm="2000"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  <p:cond delay="0" evt="onBegin">
                          <p:tn val="9"/>
                        </p:cond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  <p:cond delay="0" evt="onBegin">
                          <p:tn val="15"/>
                        </p:cond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8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  <p:cond delay="0" evt="onBegin">
                          <p:tn val="20"/>
                        </p:cond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  <p:cond delay="0" evt="onBegin">
                          <p:tn val="25"/>
                        </p:cond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8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6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3F25B79-35FD-46C8-9677-F1AC6B0A95F9}"/>
              </a:ext>
            </a:extLst>
          </p:cNvPr>
          <p:cNvSpPr/>
          <p:nvPr/>
        </p:nvSpPr>
        <p:spPr>
          <a:xfrm>
            <a:off x="0" y="-32844"/>
            <a:ext cx="12192000" cy="1979210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DCE8B57-4C0C-4CC5-8C9C-BD6AC3982A20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610413" y="425083"/>
            <a:ext cx="10971174" cy="1118442"/>
          </a:xfrm>
          <a:prstGeom prst="rect">
            <a:avLst/>
          </a:prstGeom>
          <a:noFill/>
        </p:spPr>
        <p:txBody>
          <a:bodyPr anchor="b" rtlCol="0" wrap="square">
            <a:noAutofit/>
          </a:bodyPr>
          <a:lstStyle/>
          <a:p>
            <a:pPr algn="ctr">
              <a:buSzTx/>
            </a:pPr>
            <a:r>
              <a:rPr altLang="en-US" b="1" lang="zh-CN" spc="300" sz="4000">
                <a:solidFill>
                  <a:schemeClr val="bg1"/>
                </a:solidFill>
                <a:cs typeface="+mn-ea"/>
                <a:sym typeface="+mn-lt"/>
              </a:rPr>
              <a:t>焦虑  与呼吸困难、缺乏疾病知识有关</a:t>
            </a:r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16001393-E6F1-4F93-B939-7660BD47DBA8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218971" y="2286441"/>
            <a:ext cx="9752152" cy="3505951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ctr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9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护理目标：患者及家属相关疾病知识了解加深，忧虑减轻。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9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护理措施：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9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保持病室的安静舒适，避免干扰。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9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向患者做好疾病相关知识宣教、配合治疗及护理的必要性。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9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多与患者沟通，做好心理护理，鼓励家属多与患者沟通，建立信心减轻焦虑情绪。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9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多巡视患者，留意其主诉，了解其需求，且尽量满足。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9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效果评价：患者及家属对疾病的了解加深，能积极配合治疗。</a:t>
            </a:r>
          </a:p>
        </p:txBody>
      </p:sp>
    </p:spTree>
    <p:extLst>
      <p:ext uri="{BB962C8B-B14F-4D97-AF65-F5344CB8AC3E}">
        <p14:creationId val="175523557"/>
      </p:ext>
    </p:extLst>
  </p:cSld>
  <p:clrMapOvr>
    <a:masterClrMapping/>
  </p:clrMapOvr>
  <p:transition advTm="2000" spd="med">
    <p:pull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7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  <p:cond delay="0" evt="onBegin">
                          <p:tn val="13"/>
                        </p:cond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2" id="1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2" spid="4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BCD75EA0-E125-4524-87A0-9CD743722F10}"/>
              </a:ext>
            </a:extLst>
          </p:cNvPr>
          <p:cNvSpPr/>
          <p:nvPr/>
        </p:nvSpPr>
        <p:spPr>
          <a:xfrm>
            <a:off x="754" y="1842157"/>
            <a:ext cx="12190495" cy="4300557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707">
              <a:cs typeface="+mn-ea"/>
              <a:sym typeface="+mn-lt"/>
            </a:endParaRPr>
          </a:p>
        </p:txBody>
      </p:sp>
      <p:sp>
        <p:nvSpPr>
          <p:cNvPr id="3" name="任意多边形 6">
            <a:extLst>
              <a:ext uri="{FF2B5EF4-FFF2-40B4-BE49-F238E27FC236}">
                <a16:creationId xmlns:a16="http://schemas.microsoft.com/office/drawing/2014/main" id="{A322E45A-065D-4D6A-9316-387954886E64}"/>
              </a:ext>
            </a:extLst>
          </p:cNvPr>
          <p:cNvSpPr/>
          <p:nvPr/>
        </p:nvSpPr>
        <p:spPr>
          <a:xfrm>
            <a:off x="1498633" y="1412348"/>
            <a:ext cx="5973321" cy="5172543"/>
          </a:xfrm>
          <a:custGeom>
            <a:gdLst>
              <a:gd fmla="*/ 782763 w 2618967" name="connsiteX0"/>
              <a:gd fmla="*/ 0 h 2736304" name="connsiteY0"/>
              <a:gd fmla="*/ 2618967 w 2618967" name="connsiteX1"/>
              <a:gd fmla="*/ 0 h 2736304" name="connsiteY1"/>
              <a:gd fmla="*/ 1831243 w 2618967" name="connsiteX2"/>
              <a:gd fmla="*/ 2736304 h 2736304" name="connsiteY2"/>
              <a:gd fmla="*/ 0 w 2618967" name="connsiteX3"/>
              <a:gd fmla="*/ 2736304 h 2736304" name="connsiteY3"/>
              <a:gd fmla="*/ 0 w 2618967" name="connsiteX4"/>
              <a:gd fmla="*/ 2719071 h 2736304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736304" w="2618967">
                <a:moveTo>
                  <a:pt x="782763" y="0"/>
                </a:moveTo>
                <a:lnTo>
                  <a:pt x="2618967" y="0"/>
                </a:lnTo>
                <a:lnTo>
                  <a:pt x="1831243" y="2736304"/>
                </a:lnTo>
                <a:lnTo>
                  <a:pt x="0" y="2736304"/>
                </a:lnTo>
                <a:lnTo>
                  <a:pt x="0" y="2719071"/>
                </a:ln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707">
              <a:cs typeface="+mn-ea"/>
              <a:sym typeface="+mn-lt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6A3F6D9-0E7C-40D8-98A6-D125A73E6052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509452" y="648761"/>
            <a:ext cx="10361526" cy="539733"/>
          </a:xfrm>
          <a:prstGeom prst="rect">
            <a:avLst/>
          </a:prstGeom>
          <a:noFill/>
        </p:spPr>
        <p:txBody>
          <a:bodyPr anchor="b" rtlCol="0" vert="horz" wrap="square">
            <a:noAutofit/>
          </a:bodyPr>
          <a:lstStyle/>
          <a:p>
            <a:pPr algn="l" indent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altLang="en-US" b="1" lang="zh-CN" spc="300" sz="2400">
                <a:solidFill>
                  <a:srgbClr val="42BAD4"/>
                </a:solidFill>
                <a:cs typeface="+mn-ea"/>
                <a:sym typeface="+mn-lt"/>
              </a:rPr>
              <a:t>便秘   与长期卧床、营养低于机体需要量有关。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21FE09B-3017-40A7-B3E1-5DC9EB83E108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509452" y="2828925"/>
            <a:ext cx="1554479" cy="344170"/>
          </a:xfrm>
          <a:prstGeom prst="rect">
            <a:avLst/>
          </a:prstGeom>
          <a:noFill/>
        </p:spPr>
        <p:txBody>
          <a:bodyPr bIns="46792" lIns="89985" rIns="89985" rtlCol="0" tIns="46792" wrap="square">
            <a:noAutofit/>
          </a:bodyPr>
          <a:lstStyle/>
          <a:p>
            <a:pPr algn="l" indent="0" mar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altLang="en-US" lang="zh-CN" spc="300" sz="2000">
                <a:solidFill>
                  <a:srgbClr val="FFFFFF"/>
                </a:solidFill>
                <a:cs typeface="+mn-ea"/>
                <a:sym typeface="+mn-lt"/>
              </a:rPr>
              <a:t>护理目标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90D5802-C3AB-412A-A76A-2EC5DC1BF5C4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525962" y="3792855"/>
            <a:ext cx="1554479" cy="344170"/>
          </a:xfrm>
          <a:prstGeom prst="rect">
            <a:avLst/>
          </a:prstGeom>
          <a:noFill/>
        </p:spPr>
        <p:txBody>
          <a:bodyPr bIns="46792" lIns="89985" rIns="89985" rtlCol="0" tIns="46792" wrap="square">
            <a:noAutofit/>
          </a:bodyPr>
          <a:lstStyle/>
          <a:p>
            <a:pPr algn="l" indent="0" mar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altLang="en-US" lang="zh-CN" spc="300" sz="2000">
                <a:solidFill>
                  <a:srgbClr val="FFFFFF"/>
                </a:solidFill>
                <a:cs typeface="+mn-ea"/>
                <a:sym typeface="+mn-lt"/>
              </a:rPr>
              <a:t>护理措施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4A732D6-7529-4049-BCE1-EA369835E921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525962" y="4754245"/>
            <a:ext cx="1554479" cy="344170"/>
          </a:xfrm>
          <a:prstGeom prst="rect">
            <a:avLst/>
          </a:prstGeom>
          <a:noFill/>
        </p:spPr>
        <p:txBody>
          <a:bodyPr bIns="46792" lIns="89985" rIns="89985" rtlCol="0" tIns="46792" wrap="square">
            <a:noAutofit/>
          </a:bodyPr>
          <a:lstStyle/>
          <a:p>
            <a:pPr algn="l" indent="0" mar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altLang="en-US" lang="zh-CN" spc="300">
                <a:solidFill>
                  <a:srgbClr val="FFFFFF"/>
                </a:solidFill>
                <a:cs typeface="+mn-ea"/>
                <a:sym typeface="+mn-lt"/>
              </a:rPr>
              <a:t>效果评价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1BC2407-1A2B-442F-8A0D-718E63017EF2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129994" y="2792095"/>
            <a:ext cx="5386705" cy="599440"/>
          </a:xfrm>
          <a:prstGeom prst="rect">
            <a:avLst/>
          </a:prstGeom>
          <a:noFill/>
        </p:spPr>
        <p:txBody>
          <a:bodyPr bIns="46792" lIns="89985" rIns="89985" rtlCol="0" tIns="46792" wrap="square">
            <a:normAutofit/>
          </a:bodyPr>
          <a:lstStyle/>
          <a:p>
            <a:pPr algn="l" indent="0" lvl="0" mar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altLang="en-US" lang="zh-CN" spc="150" sz="2400">
                <a:solidFill>
                  <a:schemeClr val="bg1"/>
                </a:solidFill>
                <a:cs typeface="+mn-ea"/>
                <a:sym typeface="+mn-lt"/>
              </a:rPr>
              <a:t>患者排便正常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826ABC6-2F24-4F0F-9930-418036538250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6973197" y="3498941"/>
            <a:ext cx="4600493" cy="1722627"/>
          </a:xfrm>
          <a:prstGeom prst="rect">
            <a:avLst/>
          </a:prstGeom>
          <a:noFill/>
        </p:spPr>
        <p:txBody>
          <a:bodyPr bIns="46792" lIns="89985" rIns="89985" rtlCol="0" tIns="46792" wrap="square">
            <a:normAutofit/>
          </a:bodyPr>
          <a:lstStyle/>
          <a:p>
            <a:pPr algn="l" indent="0" lvl="0" mar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altLang="en-US" lang="zh-CN" spc="150" sz="2000">
                <a:solidFill>
                  <a:schemeClr val="bg1"/>
                </a:solidFill>
                <a:cs typeface="+mn-ea"/>
                <a:sym typeface="+mn-lt"/>
              </a:rPr>
              <a:t>患者3.7诉排便困难，遵医嘱予聚乙二醇散剂通便治疗，患者未再诉排便困难，症状缓解。嘱多食富含纤维素食物。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384DAB6-C11D-40EC-B85E-E470E872E9EE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6470839" y="5105541"/>
            <a:ext cx="5386705" cy="599440"/>
          </a:xfrm>
          <a:prstGeom prst="rect">
            <a:avLst/>
          </a:prstGeom>
          <a:noFill/>
        </p:spPr>
        <p:txBody>
          <a:bodyPr bIns="46792" lIns="89985" rIns="89985" rtlCol="0" tIns="46792" wrap="square">
            <a:normAutofit/>
          </a:bodyPr>
          <a:lstStyle/>
          <a:p>
            <a:pPr algn="l" indent="0" lvl="0" mar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altLang="en-US" lang="zh-CN" spc="150" sz="2400">
                <a:solidFill>
                  <a:schemeClr val="bg1"/>
                </a:solidFill>
                <a:cs typeface="+mn-ea"/>
                <a:sym typeface="+mn-lt"/>
              </a:rPr>
              <a:t>患者每日一次大便，未出现便秘。</a:t>
            </a:r>
          </a:p>
        </p:txBody>
      </p:sp>
    </p:spTree>
    <p:extLst>
      <p:ext uri="{BB962C8B-B14F-4D97-AF65-F5344CB8AC3E}">
        <p14:creationId val="777030451"/>
      </p:ext>
    </p:extLst>
  </p:cSld>
  <p:clrMapOvr>
    <a:masterClrMapping/>
  </p:clrMapOvr>
  <p:transition advTm="2000" spd="med">
    <p:pull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16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  <p:cond delay="0" evt="onBegin">
                          <p:tn val="16"/>
                        </p:cond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2" id="19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2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2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2" id="3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2" id="4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2" id="4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2" spid="5"/>
      <p:bldP grpId="2" spid="6"/>
      <p:bldP grpId="2" spid="7"/>
      <p:bldP grpId="2" spid="8"/>
      <p:bldP grpId="2" spid="9"/>
      <p:bldP grpId="2" spid="10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96320976-C003-4D69-9E9C-AC56A9FFF843}"/>
              </a:ext>
            </a:extLst>
          </p:cNvPr>
          <p:cNvSpPr/>
          <p:nvPr/>
        </p:nvSpPr>
        <p:spPr>
          <a:xfrm>
            <a:off x="0" y="-32844"/>
            <a:ext cx="12192000" cy="1979210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5743719-DB0A-43E2-84E3-1199C99286D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610413" y="425083"/>
            <a:ext cx="10971174" cy="1118442"/>
          </a:xfrm>
          <a:prstGeom prst="rect">
            <a:avLst/>
          </a:prstGeom>
          <a:noFill/>
        </p:spPr>
        <p:txBody>
          <a:bodyPr anchor="b" rtlCol="0" wrap="square">
            <a:noAutofit/>
          </a:bodyPr>
          <a:lstStyle/>
          <a:p>
            <a:pPr algn="ctr">
              <a:buSzTx/>
            </a:pPr>
            <a:r>
              <a:rPr altLang="en-US" b="1" lang="zh-CN" spc="300" sz="4000">
                <a:solidFill>
                  <a:schemeClr val="bg1"/>
                </a:solidFill>
                <a:cs typeface="+mn-ea"/>
                <a:sym typeface="+mn-lt"/>
              </a:rPr>
              <a:t>如何缓解患者的胸闷症状</a:t>
            </a:r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02077DEF-C260-4CBA-970D-B04F2FFD4CBB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5525589" y="2539653"/>
            <a:ext cx="5799910" cy="360876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ctr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eaLnBrk="1" hangingPunct="1" indent="0" lvl="0" marL="0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SzTx/>
              <a:buNone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治疗要点 </a:t>
            </a:r>
          </a:p>
          <a:p>
            <a:pPr algn="l" eaLnBrk="1" hangingPunct="1" indent="0" lvl="0" marL="0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SzTx/>
              <a:buNone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缓解期：呼吸肌功能训练；对症处理；加强免疫力；中医中药治疗。</a:t>
            </a:r>
          </a:p>
          <a:p>
            <a:pPr algn="l" eaLnBrk="1" hangingPunct="1" indent="0" lvl="0" marL="0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SzTx/>
              <a:buNone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急性期：</a:t>
            </a:r>
          </a:p>
          <a:p>
            <a:pPr algn="l" eaLnBrk="1" hangingPunct="1" indent="0" lvl="0" marL="0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SzTx/>
              <a:buNone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积极控制感染</a:t>
            </a:r>
          </a:p>
          <a:p>
            <a:pPr algn="l" eaLnBrk="1" hangingPunct="1" indent="0" lvl="0" marL="0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SzTx/>
              <a:buNone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通畅气道，纠正缺氧和二氧化碳潴留</a:t>
            </a:r>
          </a:p>
          <a:p>
            <a:pPr algn="l" eaLnBrk="1" hangingPunct="1" indent="0" lvl="0" marL="0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SzTx/>
              <a:buNone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控制呼吸衰竭和心力衰竭</a:t>
            </a:r>
          </a:p>
          <a:p>
            <a:pPr algn="l" eaLnBrk="1" hangingPunct="1" indent="0" lvl="0" marL="0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SzTx/>
              <a:buNone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处理并发症。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862B40C-B0E1-4815-913F-DC0458ED44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13408" y="3160066"/>
            <a:ext cx="4735104" cy="2988350"/>
          </a:xfrm>
          <a:prstGeom prst="rect">
            <a:avLst/>
          </a:prstGeom>
        </p:spPr>
      </p:pic>
    </p:spTree>
    <p:extLst>
      <p:ext uri="{BB962C8B-B14F-4D97-AF65-F5344CB8AC3E}">
        <p14:creationId val="52360544"/>
      </p:ext>
    </p:extLst>
  </p:cSld>
  <p:clrMapOvr>
    <a:masterClrMapping/>
  </p:clrMapOvr>
  <p:transition advTm="2000" spd="med">
    <p:pull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7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  <p:cond delay="0" evt="onBegin">
                          <p:tn val="13"/>
                        </p:cond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2" id="16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18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  <p:cond delay="0" evt="onBegin">
                          <p:tn val="18"/>
                        </p:cond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2" spid="4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圆角矩形 91">
            <a:extLst>
              <a:ext uri="{FF2B5EF4-FFF2-40B4-BE49-F238E27FC236}">
                <a16:creationId xmlns:a16="http://schemas.microsoft.com/office/drawing/2014/main" id="{5DC42EDB-235D-46C1-BD86-DFFC37A6FB3C}"/>
              </a:ext>
            </a:extLst>
          </p:cNvPr>
          <p:cNvSpPr/>
          <p:nvPr/>
        </p:nvSpPr>
        <p:spPr bwMode="auto">
          <a:xfrm>
            <a:off x="5207890" y="3700213"/>
            <a:ext cx="5906267" cy="2178074"/>
          </a:xfrm>
          <a:prstGeom prst="roundRect">
            <a:avLst>
              <a:gd fmla="val 0" name="adj"/>
            </a:avLst>
          </a:prstGeom>
          <a:noFill/>
          <a:ln>
            <a:solidFill>
              <a:srgbClr val="42BAD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bIns="60955" lIns="121907" rIns="121907" tIns="60955">
            <a:sp3d/>
          </a:bodyPr>
          <a:lstStyle/>
          <a:p>
            <a:pPr algn="ctr" eaLnBrk="0" fontAlgn="ctr" hangingPunct="0" lvl="2" marL="0">
              <a:buClr>
                <a:srgbClr val="FF0000"/>
              </a:buClr>
              <a:buSzPct val="70000"/>
              <a:buFont charset="2" panose="05000000000000000000" pitchFamily="2" typeface="Wingdings"/>
              <a:buChar char="n"/>
              <a:tabLst>
                <a:tab pos="182007"/>
              </a:tabLst>
              <a:defRPr/>
            </a:pPr>
            <a:endParaRPr altLang="en-US" lang="zh-CN" sz="1867">
              <a:solidFill>
                <a:srgbClr val="4472C4"/>
              </a:solidFill>
              <a:cs typeface="+mn-ea"/>
              <a:sym typeface="+mn-lt"/>
            </a:endParaRPr>
          </a:p>
        </p:txBody>
      </p:sp>
      <p:sp>
        <p:nvSpPr>
          <p:cNvPr id="4" name="矩形 87">
            <a:extLst>
              <a:ext uri="{FF2B5EF4-FFF2-40B4-BE49-F238E27FC236}">
                <a16:creationId xmlns:a16="http://schemas.microsoft.com/office/drawing/2014/main" id="{F827905D-82E9-4197-A29E-6147DF7BF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9398" y="4490000"/>
            <a:ext cx="5440489" cy="9448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60955" lIns="121907" rIns="121907" tIns="60955" wrap="square">
            <a:spAutoFit/>
          </a:bodyPr>
          <a:lstStyle/>
          <a:p>
            <a:r>
              <a:rPr altLang="en-US" lang="zh-CN">
                <a:cs typeface="+mn-ea"/>
                <a:sym typeface="+mn-lt"/>
              </a:rPr>
              <a:t>饮食护理　高热量、高蛋白、高维生素、低盐、清淡易消化饮食。水肿、少尿病人应限制水与钠的摄入。</a:t>
            </a:r>
          </a:p>
        </p:txBody>
      </p:sp>
      <p:sp>
        <p:nvSpPr>
          <p:cNvPr id="5" name="圆角矩形 93">
            <a:extLst>
              <a:ext uri="{FF2B5EF4-FFF2-40B4-BE49-F238E27FC236}">
                <a16:creationId xmlns:a16="http://schemas.microsoft.com/office/drawing/2014/main" id="{F494134D-C8DC-4790-B120-AF224EA25B63}"/>
              </a:ext>
            </a:extLst>
          </p:cNvPr>
          <p:cNvSpPr/>
          <p:nvPr/>
        </p:nvSpPr>
        <p:spPr bwMode="auto">
          <a:xfrm>
            <a:off x="5327278" y="859102"/>
            <a:ext cx="5784730" cy="1822449"/>
          </a:xfrm>
          <a:prstGeom prst="roundRect">
            <a:avLst>
              <a:gd fmla="val 0" name="adj"/>
            </a:avLst>
          </a:prstGeom>
          <a:noFill/>
          <a:ln>
            <a:solidFill>
              <a:srgbClr val="42BAD4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 bIns="60955" lIns="121907" rIns="121907" tIns="60955">
            <a:sp3d/>
          </a:bodyPr>
          <a:lstStyle/>
          <a:p>
            <a:pPr algn="ctr" eaLnBrk="0" fontAlgn="ctr" hangingPunct="0" lvl="2" marL="0">
              <a:buClr>
                <a:srgbClr val="FF0000"/>
              </a:buClr>
              <a:buSzPct val="70000"/>
              <a:buFont charset="2" panose="05000000000000000000" pitchFamily="2" typeface="Wingdings"/>
              <a:buChar char="n"/>
              <a:tabLst>
                <a:tab pos="182007"/>
              </a:tabLst>
              <a:defRPr/>
            </a:pPr>
            <a:endParaRPr altLang="en-US" lang="zh-CN" sz="1867">
              <a:solidFill>
                <a:srgbClr val="4472C4"/>
              </a:solidFill>
              <a:cs typeface="+mn-ea"/>
              <a:sym typeface="+mn-lt"/>
            </a:endParaRPr>
          </a:p>
        </p:txBody>
      </p:sp>
      <p:sp>
        <p:nvSpPr>
          <p:cNvPr id="6" name="矩形 87">
            <a:extLst>
              <a:ext uri="{FF2B5EF4-FFF2-40B4-BE49-F238E27FC236}">
                <a16:creationId xmlns:a16="http://schemas.microsoft.com/office/drawing/2014/main" id="{03202357-1459-4503-B2F7-3683EB39D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354" y="1142209"/>
            <a:ext cx="5676655" cy="8534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60955" lIns="121907" rIns="121907" tIns="60955" wrap="square">
            <a:spAutoFit/>
          </a:bodyPr>
          <a:lstStyle/>
          <a:p>
            <a:r>
              <a:rPr altLang="en-US" lang="zh-CN" sz="1600">
                <a:cs typeface="+mn-ea"/>
                <a:sym typeface="+mn-lt"/>
              </a:rPr>
              <a:t>休息与体位　急性期应卧床休息，保证病人充分睡眠，促进心肺功能的恢复。胸闷呼吸困难严重者，取半卧位或坐位。</a:t>
            </a:r>
          </a:p>
          <a:p>
            <a:r>
              <a:rPr altLang="en-US" lang="zh-CN" sz="1600">
                <a:cs typeface="+mn-ea"/>
                <a:sym typeface="+mn-lt"/>
              </a:rPr>
              <a:t>缓解期活动应量力而行，以不引起疲劳、不加重症状为度。</a:t>
            </a: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88869AAE-3104-4959-82B0-1F7C8AF2D6F1}"/>
              </a:ext>
            </a:extLst>
          </p:cNvPr>
          <p:cNvGrpSpPr>
            <a:grpSpLocks noChangeAspect="1"/>
          </p:cNvGrpSpPr>
          <p:nvPr/>
        </p:nvGrpSpPr>
        <p:grpSpPr>
          <a:xfrm>
            <a:off x="6445439" y="2305331"/>
            <a:ext cx="3609449" cy="738716"/>
            <a:chOff x="855540" y="3513439"/>
            <a:chExt cx="1399872" cy="987727"/>
          </a:xfrm>
          <a:solidFill>
            <a:srgbClr val="42BAD4"/>
          </a:solidFill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0FBFB731-9BE5-4CC3-8908-0728199D1C28}"/>
                </a:ext>
              </a:extLst>
            </p:cNvPr>
            <p:cNvSpPr/>
            <p:nvPr/>
          </p:nvSpPr>
          <p:spPr>
            <a:xfrm>
              <a:off x="855540" y="3513439"/>
              <a:ext cx="1399872" cy="9877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>
              <a:sp3d/>
            </a:bodyPr>
            <a:lstStyle/>
            <a:p>
              <a:pPr algn="ctr" eaLnBrk="0" fontAlgn="ctr" hangingPunct="0">
                <a:buClr>
                  <a:srgbClr val="FF0000"/>
                </a:buClr>
                <a:buSzPct val="70000"/>
                <a:buFont charset="2" panose="05000000000000000000" pitchFamily="2" typeface="Wingdings"/>
                <a:buChar char="u"/>
                <a:defRPr/>
              </a:pPr>
              <a:endParaRPr altLang="en-US" b="1" lang="zh-CN" sz="2267">
                <a:solidFill>
                  <a:srgbClr val="4472C4"/>
                </a:solidFill>
                <a:cs typeface="+mn-ea"/>
                <a:sym typeface="+mn-lt"/>
              </a:endParaRPr>
            </a:p>
          </p:txBody>
        </p:sp>
        <p:sp>
          <p:nvSpPr>
            <p:cNvPr id="9" name="矩形 14">
              <a:extLst>
                <a:ext uri="{FF2B5EF4-FFF2-40B4-BE49-F238E27FC236}">
                  <a16:creationId xmlns:a16="http://schemas.microsoft.com/office/drawing/2014/main" id="{8F8B14E4-FC11-4A80-B408-6F90FD4B4C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4859" y="3754398"/>
              <a:ext cx="1101235" cy="529807"/>
            </a:xfrm>
            <a:prstGeom prst="rect">
              <a:avLst/>
            </a:prstGeom>
            <a:grpFill/>
            <a:ln w="9525">
              <a:noFill/>
              <a:miter lim="800000"/>
            </a:ln>
            <a:effectLst/>
            <a:sp3d>
              <a:bevelT h="38100" w="190500"/>
            </a:sp3d>
          </p:spPr>
          <p:txBody>
            <a:bodyPr anchor="ctr">
              <a:spAutoFit/>
            </a:bodyPr>
            <a:lstStyle/>
            <a:p>
              <a:pPr algn="ctr"/>
              <a:r>
                <a:rPr altLang="en-US" b="1" lang="zh-CN" sz="2000">
                  <a:solidFill>
                    <a:schemeClr val="bg1"/>
                  </a:solidFill>
                  <a:cs typeface="+mn-ea"/>
                  <a:sym typeface="+mn-lt"/>
                </a:rPr>
                <a:t>护理诊断2</a:t>
              </a:r>
            </a:p>
          </p:txBody>
        </p:sp>
      </p:grpSp>
      <p:grpSp>
        <p:nvGrpSpPr>
          <p:cNvPr id="10" name="组合 26">
            <a:extLst>
              <a:ext uri="{FF2B5EF4-FFF2-40B4-BE49-F238E27FC236}">
                <a16:creationId xmlns:a16="http://schemas.microsoft.com/office/drawing/2014/main" id="{DC9DCF06-764B-4634-AD40-C6755EBC8043}"/>
              </a:ext>
            </a:extLst>
          </p:cNvPr>
          <p:cNvGrpSpPr>
            <a:grpSpLocks noChangeAspect="1"/>
          </p:cNvGrpSpPr>
          <p:nvPr/>
        </p:nvGrpSpPr>
        <p:grpSpPr>
          <a:xfrm>
            <a:off x="6445439" y="3314979"/>
            <a:ext cx="3609449" cy="740832"/>
            <a:chOff x="855540" y="3513439"/>
            <a:chExt cx="1399872" cy="987727"/>
          </a:xfrm>
          <a:solidFill>
            <a:srgbClr val="42BAD4"/>
          </a:solidFill>
          <a:effectLst/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</p:grpSpPr>
        <p:sp>
          <p:nvSpPr>
            <p:cNvPr id="11" name="圆角矩形 99">
              <a:extLst>
                <a:ext uri="{FF2B5EF4-FFF2-40B4-BE49-F238E27FC236}">
                  <a16:creationId xmlns:a16="http://schemas.microsoft.com/office/drawing/2014/main" id="{10D947F4-98B4-430A-9072-15F0F7D85057}"/>
                </a:ext>
              </a:extLst>
            </p:cNvPr>
            <p:cNvSpPr/>
            <p:nvPr/>
          </p:nvSpPr>
          <p:spPr>
            <a:xfrm>
              <a:off x="855540" y="3513439"/>
              <a:ext cx="1399872" cy="987727"/>
            </a:xfrm>
            <a:prstGeom prst="roundRect">
              <a:avLst>
                <a:gd fmla="val 0" name="adj"/>
              </a:avLst>
            </a:prstGeom>
            <a:grp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>
              <a:sp3d/>
            </a:bodyPr>
            <a:lstStyle/>
            <a:p>
              <a:pPr algn="ctr" eaLnBrk="0" fontAlgn="ctr" hangingPunct="0">
                <a:buClr>
                  <a:srgbClr val="FF0000"/>
                </a:buClr>
                <a:buSzPct val="70000"/>
                <a:buFont charset="2" panose="05000000000000000000" pitchFamily="2" typeface="Wingdings"/>
                <a:buChar char="u"/>
                <a:defRPr/>
              </a:pPr>
              <a:endParaRPr altLang="en-US" b="1" lang="zh-CN" sz="2267">
                <a:solidFill>
                  <a:srgbClr val="4472C4"/>
                </a:solidFill>
                <a:cs typeface="+mn-ea"/>
                <a:sym typeface="+mn-lt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8CE22CBA-4DB3-4813-B84B-60B7B0834C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021" y="3743155"/>
              <a:ext cx="1250910" cy="528294"/>
            </a:xfrm>
            <a:prstGeom prst="rect">
              <a:avLst/>
            </a:prstGeom>
            <a:grpFill/>
            <a:ln w="9525">
              <a:noFill/>
              <a:miter lim="800000"/>
            </a:ln>
            <a:effectLst/>
            <a:sp3d>
              <a:bevelT h="38100" w="190500"/>
            </a:sp3d>
          </p:spPr>
          <p:txBody>
            <a:bodyPr anchor="ctr">
              <a:spAutoFit/>
            </a:bodyPr>
            <a:lstStyle/>
            <a:p>
              <a:pPr algn="ctr"/>
              <a:r>
                <a:rPr altLang="en-US" b="1" lang="zh-CN" sz="2000">
                  <a:solidFill>
                    <a:schemeClr val="bg1"/>
                  </a:solidFill>
                  <a:cs typeface="+mn-ea"/>
                  <a:sym typeface="+mn-lt"/>
                </a:rPr>
                <a:t>护理措施2</a:t>
              </a:r>
            </a:p>
          </p:txBody>
        </p:sp>
      </p:grpSp>
      <p:sp>
        <p:nvSpPr>
          <p:cNvPr id="13" name="Half Frame 12">
            <a:extLst>
              <a:ext uri="{FF2B5EF4-FFF2-40B4-BE49-F238E27FC236}">
                <a16:creationId xmlns:a16="http://schemas.microsoft.com/office/drawing/2014/main" id="{6F143EE6-9815-4A64-AB97-865F1E23E2C4}"/>
              </a:ext>
            </a:extLst>
          </p:cNvPr>
          <p:cNvSpPr/>
          <p:nvPr/>
        </p:nvSpPr>
        <p:spPr>
          <a:xfrm rot="8097294">
            <a:off x="3254718" y="3133387"/>
            <a:ext cx="666719" cy="732673"/>
          </a:xfrm>
          <a:prstGeom prst="halfFrame">
            <a:avLst/>
          </a:prstGeom>
          <a:solidFill>
            <a:srgbClr val="DAF1F6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b="0" g="0" r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14" name="Half Frame 13">
            <a:extLst>
              <a:ext uri="{FF2B5EF4-FFF2-40B4-BE49-F238E27FC236}">
                <a16:creationId xmlns:a16="http://schemas.microsoft.com/office/drawing/2014/main" id="{7E1DED36-1B89-459D-B199-DAF1B3DB916F}"/>
              </a:ext>
            </a:extLst>
          </p:cNvPr>
          <p:cNvSpPr/>
          <p:nvPr/>
        </p:nvSpPr>
        <p:spPr>
          <a:xfrm rot="8106864">
            <a:off x="3363518" y="3012867"/>
            <a:ext cx="1109979" cy="1052303"/>
          </a:xfrm>
          <a:prstGeom prst="halfFrame">
            <a:avLst/>
          </a:prstGeom>
          <a:solidFill>
            <a:srgbClr val="DAF1F6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b="0" g="0" r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altLang="en-US" lang="zh-CN">
              <a:cs typeface="+mn-ea"/>
              <a:sym typeface="+mn-lt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BE8E0CF2-25E8-4756-BCBE-A08B198501DA}"/>
              </a:ext>
            </a:extLst>
          </p:cNvPr>
          <p:cNvGrpSpPr/>
          <p:nvPr/>
        </p:nvGrpSpPr>
        <p:grpSpPr>
          <a:xfrm>
            <a:off x="667460" y="2194937"/>
            <a:ext cx="2639481" cy="2641600"/>
            <a:chOff x="6556158" y="1824136"/>
            <a:chExt cx="1979612" cy="1981200"/>
          </a:xfrm>
          <a:effectLst/>
        </p:grpSpPr>
        <p:sp>
          <p:nvSpPr>
            <p:cNvPr id="16" name="Oval 2">
              <a:extLst>
                <a:ext uri="{FF2B5EF4-FFF2-40B4-BE49-F238E27FC236}">
                  <a16:creationId xmlns:a16="http://schemas.microsoft.com/office/drawing/2014/main" id="{BC889693-19E5-4C81-9E9A-91EBC1EAAC7F}"/>
                </a:ext>
              </a:extLst>
            </p:cNvPr>
            <p:cNvSpPr>
              <a:spLocks noChangeArrowheads="1" noChangeAspect="1"/>
            </p:cNvSpPr>
            <p:nvPr/>
          </p:nvSpPr>
          <p:spPr bwMode="auto">
            <a:xfrm>
              <a:off x="6556158" y="1824136"/>
              <a:ext cx="1979612" cy="1981200"/>
            </a:xfrm>
            <a:prstGeom prst="ellipse">
              <a:avLst/>
            </a:prstGeom>
            <a:solidFill>
              <a:srgbClr val="42BAD4"/>
            </a:solidFill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>
              <a:sp3d/>
            </a:bodyPr>
            <a:lstStyle/>
            <a:p>
              <a:pPr algn="ctr" eaLnBrk="0" fontAlgn="ctr" hangingPunct="0">
                <a:buClr>
                  <a:srgbClr val="FF0000"/>
                </a:buClr>
                <a:buSzPct val="70000"/>
                <a:defRPr/>
              </a:pPr>
              <a:endParaRPr altLang="zh-CN" b="1" lang="fr-FR" sz="2267">
                <a:solidFill>
                  <a:srgbClr val="4472C4"/>
                </a:solidFill>
                <a:cs typeface="+mn-ea"/>
                <a:sym typeface="+mn-lt"/>
              </a:endParaRPr>
            </a:p>
          </p:txBody>
        </p:sp>
        <p:sp>
          <p:nvSpPr>
            <p:cNvPr id="17" name="Text Box 29">
              <a:extLst>
                <a:ext uri="{FF2B5EF4-FFF2-40B4-BE49-F238E27FC236}">
                  <a16:creationId xmlns:a16="http://schemas.microsoft.com/office/drawing/2014/main" id="{9269D5EC-982D-4AF9-BF86-B22B5942580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6780067" y="2258869"/>
              <a:ext cx="1531793" cy="116586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>
                <a:buClr>
                  <a:schemeClr val="tx1"/>
                </a:buClr>
                <a:buSzPct val="120000"/>
                <a:defRPr/>
              </a:pPr>
              <a:r>
                <a:rPr altLang="en-US" b="1" lang="zh-CN" spc="400" sz="4800">
                  <a:ln cmpd="sng" w="12700">
                    <a:noFill/>
                    <a:prstDash val="solid"/>
                    <a:miter lim="800000"/>
                  </a:ln>
                  <a:solidFill>
                    <a:schemeClr val="bg1"/>
                  </a:solidFill>
                  <a:cs typeface="+mn-ea"/>
                  <a:sym typeface="+mn-lt"/>
                </a:rPr>
                <a:t>护理措施</a:t>
              </a:r>
            </a:p>
          </p:txBody>
        </p:sp>
      </p:grpSp>
    </p:spTree>
    <p:extLst>
      <p:ext uri="{BB962C8B-B14F-4D97-AF65-F5344CB8AC3E}">
        <p14:creationId val="2440073777"/>
      </p:ext>
    </p:extLst>
  </p:cSld>
  <p:clrMapOvr>
    <a:masterClrMapping/>
  </p:clrMapOvr>
  <p:transition advTm="2000" spd="med">
    <p:pull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2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75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1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750" id="1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21" nodeType="afterEffect" presetClass="entr" presetID="12" presetSubtype="4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2" presetSubtype="4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8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3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2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id="3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id="38" nodeType="afterEffect" presetClass="entr" presetID="23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2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500" fill="hold" id="43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5"/>
      <p:bldP grpId="0" spid="6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60FA656B-4CFD-425E-92FF-8BBA8770653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524714" y="634935"/>
            <a:ext cx="9142571" cy="808989"/>
          </a:xfrm>
          <a:prstGeom prst="rect">
            <a:avLst/>
          </a:prstGeom>
          <a:noFill/>
        </p:spPr>
        <p:txBody>
          <a:bodyPr anchor="b" rtlCol="0" wrap="square">
            <a:noAutofit/>
          </a:bodyPr>
          <a:lstStyle/>
          <a:p>
            <a:pPr algn="ctr" indent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altLang="zh-CN" b="1" lang="en-US" spc="300" sz="4400">
                <a:solidFill>
                  <a:srgbClr val="42BAD4"/>
                </a:solidFill>
                <a:cs typeface="+mn-ea"/>
                <a:sym typeface="+mn-lt"/>
              </a:rPr>
              <a:t>【护理措施】</a:t>
            </a:r>
          </a:p>
        </p:txBody>
      </p:sp>
      <p:sp>
        <p:nvSpPr>
          <p:cNvPr id="3" name="Title 6">
            <a:extLst>
              <a:ext uri="{FF2B5EF4-FFF2-40B4-BE49-F238E27FC236}">
                <a16:creationId xmlns:a16="http://schemas.microsoft.com/office/drawing/2014/main" id="{BE2C054D-59C8-4F56-9C22-92D3B54DF22D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805367" y="1955041"/>
            <a:ext cx="5961846" cy="453541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b" anchorCtr="0" bIns="0" lIns="8998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defTabSz="913765" eaLnBrk="1" fontAlgn="auto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SzTx/>
              <a:buFontTx/>
              <a:buNone/>
            </a:pPr>
            <a:r>
              <a:rPr altLang="zh-CN" b="1" cap="none" i="0" kern="1200" kumimoji="0" lang="en-US" noProof="0" normalizeH="0" spc="300" sz="2000">
                <a:ln w="3175">
                  <a:noFill/>
                  <a:prstDash val="dash"/>
                </a:ln>
                <a:solidFill>
                  <a:srgbClr val="000000"/>
                </a:solidFill>
                <a:effectLst/>
                <a:latin typeface="+mn-lt"/>
                <a:cs typeface="+mn-ea"/>
                <a:sym typeface="+mn-lt"/>
              </a:rPr>
              <a:t>3.精神心理治疗</a:t>
            </a:r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F50361ED-148C-4738-BF33-BEE3F61E3417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804731" y="2479080"/>
            <a:ext cx="5961828" cy="1457541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t" anchorCtr="0" bIns="45712" lIns="91425" rIns="91425" tIns="0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indent="0" lvl="0" marL="0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SzTx/>
            </a:pPr>
            <a:r>
              <a:rPr altLang="en-US" lang="zh-CN" spc="100" sz="16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整心态、放松精神、消除顾虑，培养乐观豁达的性格，保持良好情绪，良好的情绪有利于神经系统与各器官、系统的协调统一，使机体的生理代谢处于最佳状态，从而反馈性地增强大脑细胞的活力，改善神经功能。</a:t>
            </a:r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FC213605-7572-474E-A1EA-7BEF5FD43F7E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805407" y="4241485"/>
            <a:ext cx="5961893" cy="453541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b" anchorCtr="0" bIns="0" lIns="8998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defTabSz="913765" eaLnBrk="1" fontAlgn="auto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SzTx/>
              <a:buFontTx/>
              <a:buNone/>
            </a:pPr>
            <a:r>
              <a:rPr altLang="zh-CN" b="1" cap="none" i="0" kern="1200" kumimoji="0" lang="en-US" noProof="0" normalizeH="0" spc="300" sz="2000">
                <a:ln w="3175">
                  <a:noFill/>
                  <a:prstDash val="dash"/>
                </a:ln>
                <a:solidFill>
                  <a:srgbClr val="000000"/>
                </a:solidFill>
                <a:effectLst/>
                <a:latin typeface="+mn-lt"/>
                <a:cs typeface="+mn-ea"/>
                <a:sym typeface="+mn-lt"/>
              </a:rPr>
              <a:t>4.体质锻炼</a:t>
            </a:r>
          </a:p>
        </p:txBody>
      </p:sp>
      <p:sp>
        <p:nvSpPr>
          <p:cNvPr id="6" name="Title 6">
            <a:extLst>
              <a:ext uri="{FF2B5EF4-FFF2-40B4-BE49-F238E27FC236}">
                <a16:creationId xmlns:a16="http://schemas.microsoft.com/office/drawing/2014/main" id="{B8E7B3BA-058E-42C9-B2B3-3C46D5E59A6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804773" y="4765524"/>
            <a:ext cx="5961876" cy="1457541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t" anchorCtr="0" bIns="45712" lIns="91425" rIns="91425" tIns="0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indent="0" lvl="0" marL="0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SzTx/>
            </a:pPr>
            <a:r>
              <a:rPr altLang="en-US" lang="zh-CN" spc="100" sz="16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运动能调节和改善大脑的兴奋与抑制过程，调整大脑功能，另外，运动能明显改变人的情绪，坚持长期锻炼，能增强体质、心血管功能改善，自主神经的调节功能增强，使植物神经功能恢复。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A8FD7A47-6011-4D9B-BCAB-271FFC1D75E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884126" y="2598128"/>
            <a:ext cx="4530703" cy="3123992"/>
          </a:xfrm>
          <a:prstGeom prst="rect">
            <a:avLst/>
          </a:prstGeom>
        </p:spPr>
      </p:pic>
    </p:spTree>
    <p:extLst>
      <p:ext uri="{BB962C8B-B14F-4D97-AF65-F5344CB8AC3E}">
        <p14:creationId val="2682834086"/>
      </p:ext>
    </p:extLst>
  </p:cSld>
  <p:clrMapOvr>
    <a:masterClrMapping/>
  </p:clrMapOvr>
  <p:transition advTm="2000" spd="med">
    <p:pull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7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2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1"/>
                            </p:stCondLst>
                            <p:childTnLst>
                              <p:par>
                                <p:cTn fill="hold" grpId="2" id="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fill="hold" grpId="2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3001"/>
                            </p:stCondLst>
                            <p:childTnLst>
                              <p:par>
                                <p:cTn fill="hold" grpId="2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2" spid="3"/>
      <p:bldP grpId="2" spid="4"/>
      <p:bldP grpId="2" spid="5"/>
      <p:bldP grpId="2" spid="6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8C50263-05E2-4F37-B3F7-EF6FCF6ACDB2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524714" y="634935"/>
            <a:ext cx="9142571" cy="808989"/>
          </a:xfrm>
          <a:prstGeom prst="rect">
            <a:avLst/>
          </a:prstGeom>
          <a:noFill/>
        </p:spPr>
        <p:txBody>
          <a:bodyPr anchor="b" rtlCol="0" wrap="square">
            <a:noAutofit/>
          </a:bodyPr>
          <a:lstStyle/>
          <a:p>
            <a:pPr algn="ctr" indent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altLang="zh-CN" b="1" lang="en-US" spc="300" sz="4400">
                <a:solidFill>
                  <a:srgbClr val="42BAD4"/>
                </a:solidFill>
                <a:cs typeface="+mn-ea"/>
                <a:sym typeface="+mn-lt"/>
              </a:rPr>
              <a:t>【护理措施】</a:t>
            </a:r>
          </a:p>
        </p:txBody>
      </p:sp>
      <p:sp>
        <p:nvSpPr>
          <p:cNvPr id="3" name="Title 6">
            <a:extLst>
              <a:ext uri="{FF2B5EF4-FFF2-40B4-BE49-F238E27FC236}">
                <a16:creationId xmlns:a16="http://schemas.microsoft.com/office/drawing/2014/main" id="{3F4229C6-5BCA-49B2-A07E-A0F6B7C71A58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87761" y="2052288"/>
            <a:ext cx="4263062" cy="4170777"/>
          </a:xfrm>
          <a:prstGeom prst="rect">
            <a:avLst/>
          </a:prstGeom>
          <a:solidFill>
            <a:srgbClr val="42BAD4"/>
          </a:solidFill>
          <a:ln w="3175">
            <a:noFill/>
            <a:prstDash val="dash"/>
          </a:ln>
        </p:spPr>
        <p:txBody>
          <a:bodyPr anchor="t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zh-CN" lang="en-US" spc="200" sz="1800">
                <a:ln w="3175">
                  <a:noFill/>
                  <a:prstDash val="dash"/>
                </a:ln>
                <a:solidFill>
                  <a:schemeClr val="bg1"/>
                </a:solidFill>
                <a:latin typeface="+mn-lt"/>
                <a:cs typeface="+mn-ea"/>
                <a:sym typeface="+mn-lt"/>
              </a:rPr>
              <a:t>按摩保健</a:t>
            </a:r>
            <a:br>
              <a:rPr altLang="zh-CN" lang="en-US" spc="200" sz="1800">
                <a:ln w="3175">
                  <a:noFill/>
                  <a:prstDash val="dash"/>
                </a:ln>
                <a:solidFill>
                  <a:schemeClr val="bg1"/>
                </a:solidFill>
                <a:latin typeface="+mn-lt"/>
                <a:cs typeface="+mn-ea"/>
                <a:sym typeface="+mn-lt"/>
              </a:rPr>
            </a:br>
            <a:r>
              <a:rPr altLang="zh-CN" lang="en-US" spc="200" sz="1800">
                <a:ln w="3175">
                  <a:noFill/>
                  <a:prstDash val="dash"/>
                </a:ln>
                <a:solidFill>
                  <a:schemeClr val="bg1"/>
                </a:solidFill>
                <a:latin typeface="+mn-lt"/>
                <a:cs typeface="+mn-ea"/>
                <a:sym typeface="+mn-lt"/>
              </a:rPr>
              <a:t>平时如果感到心慌胸闷，可以试着按按内关穴。内关穴是心脏的保健要穴，能够宁心安神，理气止痛，属手厥阴心包经。中医里面的心包位于心脏外面，形象的比喻为心的围墙。当有外界邪气侵犯心脏时，心包能替心受邪。尤其老年人是心血管病的高发人群，经常按一按内关穴能起到很好的保健作用。 　</a:t>
            </a:r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7DE7310B-1C63-4EE5-B8A6-4370357A39E3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5251269" y="2052287"/>
            <a:ext cx="6555517" cy="4170777"/>
          </a:xfrm>
          <a:prstGeom prst="rect">
            <a:avLst/>
          </a:prstGeom>
          <a:noFill/>
          <a:ln w="3175">
            <a:solidFill>
              <a:srgbClr val="42BAD4"/>
            </a:solidFill>
            <a:prstDash val="dash"/>
          </a:ln>
        </p:spPr>
        <p:txBody>
          <a:bodyPr anchor="t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fontAlgn="ctr" indent="-285750" lvl="0" marL="2857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8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内关穴的位置很好找：手掌朝上，当握拳或手掌上抬时就能看到手掌中间有两条筋，内关穴就在这两条筋中间，腕横纹上两寸。 　　</a:t>
            </a:r>
          </a:p>
          <a:p>
            <a:pPr algn="l" fontAlgn="ctr" indent="-285750" lvl="0" marL="2857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18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按揉内关穴力道要适当，不可太强，以酸胀为佳；以左手拇指螺纹面按内关穴右手内关，以右手拇指螺纹面按左手内关，交替进行，平时可以边走边按，也可以在工作之余进行揉按，按揉２～３分钟就可以了。还要注意指甲不宜过长，否则会掐到穴位。如果时间比较充裕，场所也合适，最好再加按足三里，也可以揉前胸、后背，这些都能够起到疏通经络，预防保健的作用。</a:t>
            </a:r>
          </a:p>
        </p:txBody>
      </p:sp>
    </p:spTree>
    <p:extLst>
      <p:ext uri="{BB962C8B-B14F-4D97-AF65-F5344CB8AC3E}">
        <p14:creationId val="1090072161"/>
      </p:ext>
    </p:extLst>
  </p:cSld>
  <p:clrMapOvr>
    <a:masterClrMapping/>
  </p:clrMapOvr>
  <p:transition advTm="2000" spd="med">
    <p:pull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7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2" id="1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2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2" spid="3"/>
      <p:bldP grpId="2" spid="4"/>
    </p:bldLst>
  </p:timing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64197B3-3022-43B7-B752-84F88AADA26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524714" y="634935"/>
            <a:ext cx="9142571" cy="808989"/>
          </a:xfrm>
          <a:prstGeom prst="rect">
            <a:avLst/>
          </a:prstGeom>
          <a:noFill/>
        </p:spPr>
        <p:txBody>
          <a:bodyPr anchor="b" rtlCol="0" wrap="square">
            <a:noAutofit/>
          </a:bodyPr>
          <a:lstStyle/>
          <a:p>
            <a:pPr algn="ctr" indent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altLang="zh-CN" b="1" lang="en-US" spc="300" sz="4400">
                <a:solidFill>
                  <a:srgbClr val="42BAD4"/>
                </a:solidFill>
                <a:cs typeface="+mn-ea"/>
                <a:sym typeface="+mn-lt"/>
              </a:rPr>
              <a:t>【护理措施】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3BFBBC5B-16E7-4023-AF82-DBDAF2F61693}"/>
              </a:ext>
            </a:extLst>
          </p:cNvPr>
          <p:cNvGrpSpPr/>
          <p:nvPr/>
        </p:nvGrpSpPr>
        <p:grpSpPr>
          <a:xfrm>
            <a:off x="781633" y="2420467"/>
            <a:ext cx="4385750" cy="3295685"/>
            <a:chOff x="5353161" y="1783523"/>
            <a:chExt cx="4385750" cy="3295685"/>
          </a:xfrm>
          <a:solidFill>
            <a:srgbClr val="42BAD4"/>
          </a:solidFill>
        </p:grpSpPr>
        <p:sp>
          <p:nvSpPr>
            <p:cNvPr id="4" name="Rectangle 31">
              <a:extLst>
                <a:ext uri="{FF2B5EF4-FFF2-40B4-BE49-F238E27FC236}">
                  <a16:creationId xmlns:a16="http://schemas.microsoft.com/office/drawing/2014/main" id="{A4F3CB28-1623-416B-81FF-10E3165BDE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0959" y="1783523"/>
              <a:ext cx="2095817" cy="457200"/>
            </a:xfrm>
            <a:prstGeom prst="rect">
              <a:avLst/>
            </a:prstGeom>
            <a:grpFill/>
            <a:ln w="9525">
              <a:solidFill>
                <a:srgbClr val="42BAD4"/>
              </a:solidFill>
              <a:miter lim="800000"/>
            </a:ln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1pPr>
              <a:lvl2pPr eaLnBrk="0" hangingPunct="0" indent="-285750" marL="74295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2pPr>
              <a:lvl3pPr eaLnBrk="0" hangingPunct="0" indent="-228600" marL="114300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3pPr>
              <a:lvl4pPr eaLnBrk="0" hangingPunct="0" indent="-228600" marL="160020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4pPr>
              <a:lvl5pPr eaLnBrk="0" hangingPunct="0" indent="-228600" marL="205740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9pPr>
            </a:lstStyle>
            <a:p>
              <a:pPr algn="ctr">
                <a:buClr>
                  <a:schemeClr val="tx1"/>
                </a:buClr>
                <a:buFont charset="2" panose="05000000000000000000" pitchFamily="2" typeface="Wingdings"/>
                <a:buNone/>
              </a:pPr>
              <a:r>
                <a:rPr altLang="en-US" b="1" lang="zh-CN" sz="2400">
                  <a:latin typeface="+mn-lt"/>
                  <a:ea typeface="+mn-ea"/>
                  <a:cs typeface="+mn-ea"/>
                  <a:sym typeface="+mn-lt"/>
                </a:rPr>
                <a:t> 疾病知识指导</a:t>
              </a:r>
            </a:p>
          </p:txBody>
        </p:sp>
        <p:sp>
          <p:nvSpPr>
            <p:cNvPr id="5" name="Rectangle 32">
              <a:extLst>
                <a:ext uri="{FF2B5EF4-FFF2-40B4-BE49-F238E27FC236}">
                  <a16:creationId xmlns:a16="http://schemas.microsoft.com/office/drawing/2014/main" id="{CE21001D-9BD9-4599-890F-C5FA3504B8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3162" y="2477666"/>
              <a:ext cx="2411412" cy="518160"/>
            </a:xfrm>
            <a:prstGeom prst="rect">
              <a:avLst/>
            </a:prstGeom>
            <a:grpFill/>
            <a:ln w="9525">
              <a:solidFill>
                <a:srgbClr val="42BAD4"/>
              </a:solidFill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1pPr>
              <a:lvl2pPr eaLnBrk="0" hangingPunct="0" indent="-285750" marL="74295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2pPr>
              <a:lvl3pPr eaLnBrk="0" hangingPunct="0" indent="-228600" marL="114300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3pPr>
              <a:lvl4pPr eaLnBrk="0" hangingPunct="0" indent="-228600" marL="160020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4pPr>
              <a:lvl5pPr eaLnBrk="0" hangingPunct="0" indent="-228600" marL="205740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28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康复训练</a:t>
              </a:r>
            </a:p>
          </p:txBody>
        </p:sp>
        <p:sp>
          <p:nvSpPr>
            <p:cNvPr id="6" name="Rectangle 33">
              <a:extLst>
                <a:ext uri="{FF2B5EF4-FFF2-40B4-BE49-F238E27FC236}">
                  <a16:creationId xmlns:a16="http://schemas.microsoft.com/office/drawing/2014/main" id="{9CEFA48E-62AD-4138-B29B-3749FCC0F5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3161" y="3171810"/>
              <a:ext cx="2411411" cy="518160"/>
            </a:xfrm>
            <a:prstGeom prst="rect">
              <a:avLst/>
            </a:prstGeom>
            <a:grpFill/>
            <a:ln w="9525">
              <a:solidFill>
                <a:srgbClr val="42BAD4"/>
              </a:solidFill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1pPr>
              <a:lvl2pPr eaLnBrk="0" hangingPunct="0" indent="-285750" marL="74295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2pPr>
              <a:lvl3pPr eaLnBrk="0" hangingPunct="0" indent="-228600" marL="114300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3pPr>
              <a:lvl4pPr eaLnBrk="0" hangingPunct="0" indent="-228600" marL="160020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4pPr>
              <a:lvl5pPr eaLnBrk="0" hangingPunct="0" indent="-228600" marL="205740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9pPr>
            </a:lstStyle>
            <a:p>
              <a:pPr algn="ctr">
                <a:buClr>
                  <a:schemeClr val="tx1"/>
                </a:buClr>
                <a:buFont charset="2" panose="05000000000000000000" pitchFamily="2" typeface="Wingdings"/>
                <a:buNone/>
              </a:pPr>
              <a:r>
                <a:rPr altLang="en-US" b="1" lang="zh-CN" sz="28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饮食指导</a:t>
              </a:r>
            </a:p>
          </p:txBody>
        </p:sp>
        <p:sp>
          <p:nvSpPr>
            <p:cNvPr id="7" name="Rectangle 34">
              <a:extLst>
                <a:ext uri="{FF2B5EF4-FFF2-40B4-BE49-F238E27FC236}">
                  <a16:creationId xmlns:a16="http://schemas.microsoft.com/office/drawing/2014/main" id="{D9C19973-3D77-4B4C-ADF1-925857D9DC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3160" y="3865953"/>
              <a:ext cx="2411410" cy="518160"/>
            </a:xfrm>
            <a:prstGeom prst="rect">
              <a:avLst/>
            </a:prstGeom>
            <a:grpFill/>
            <a:ln w="9525">
              <a:solidFill>
                <a:srgbClr val="42BAD4"/>
              </a:solidFill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1pPr>
              <a:lvl2pPr eaLnBrk="0" hangingPunct="0" indent="-285750" marL="74295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2pPr>
              <a:lvl3pPr eaLnBrk="0" hangingPunct="0" indent="-228600" marL="114300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3pPr>
              <a:lvl4pPr eaLnBrk="0" hangingPunct="0" indent="-228600" marL="160020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4pPr>
              <a:lvl5pPr eaLnBrk="0" hangingPunct="0" indent="-228600" marL="205740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9pPr>
            </a:lstStyle>
            <a:p>
              <a:pPr algn="ctr">
                <a:buClr>
                  <a:schemeClr val="tx1"/>
                </a:buClr>
                <a:buFont charset="2" panose="05000000000000000000" pitchFamily="2" typeface="Wingdings"/>
                <a:buNone/>
              </a:pPr>
              <a:r>
                <a:rPr altLang="en-US" b="1" lang="zh-CN" sz="28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心理指导</a:t>
              </a:r>
            </a:p>
          </p:txBody>
        </p:sp>
        <p:sp>
          <p:nvSpPr>
            <p:cNvPr id="8" name="Rectangle 35">
              <a:extLst>
                <a:ext uri="{FF2B5EF4-FFF2-40B4-BE49-F238E27FC236}">
                  <a16:creationId xmlns:a16="http://schemas.microsoft.com/office/drawing/2014/main" id="{BEC8ECA0-FBD7-4E32-B5F5-E9208276B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3162" y="4560096"/>
              <a:ext cx="2411410" cy="518160"/>
            </a:xfrm>
            <a:prstGeom prst="rect">
              <a:avLst/>
            </a:prstGeom>
            <a:grpFill/>
            <a:ln w="9525">
              <a:solidFill>
                <a:srgbClr val="42BAD4"/>
              </a:solidFill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1pPr>
              <a:lvl2pPr eaLnBrk="0" hangingPunct="0" indent="-285750" marL="74295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2pPr>
              <a:lvl3pPr eaLnBrk="0" hangingPunct="0" indent="-228600" marL="114300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3pPr>
              <a:lvl4pPr eaLnBrk="0" hangingPunct="0" indent="-228600" marL="160020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4pPr>
              <a:lvl5pPr eaLnBrk="0" hangingPunct="0" indent="-228600" marL="2057400"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b0604020202020204" pitchFamily="34" typeface="Arial"/>
                  <a:ea charset="-122" panose="02010509060101010101" pitchFamily="49" typeface="隶书"/>
                </a:defRPr>
              </a:lvl9pPr>
            </a:lstStyle>
            <a:p>
              <a:pPr algn="ctr">
                <a:buClr>
                  <a:schemeClr val="tx1"/>
                </a:buClr>
                <a:buFont charset="2" panose="05000000000000000000" pitchFamily="2" typeface="Wingdings"/>
                <a:buNone/>
              </a:pPr>
              <a:r>
                <a:rPr altLang="en-US" b="1" lang="zh-CN" sz="28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长期家庭氧疗</a:t>
              </a:r>
            </a:p>
          </p:txBody>
        </p: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09EF1205-BE4C-41EF-A734-A3E49E8303FA}"/>
                </a:ext>
              </a:extLst>
            </p:cNvPr>
            <p:cNvCxnSpPr>
              <a:stCxn id="4" idx="3"/>
            </p:cNvCxnSpPr>
            <p:nvPr/>
          </p:nvCxnSpPr>
          <p:spPr>
            <a:xfrm flipV="1">
              <a:off x="7606777" y="1996148"/>
              <a:ext cx="1974337" cy="15975"/>
            </a:xfrm>
            <a:prstGeom prst="line">
              <a:avLst/>
            </a:prstGeom>
            <a:grpFill/>
            <a:ln>
              <a:solidFill>
                <a:srgbClr val="42BAD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B41D0D07-AE98-4718-9046-021FEF9931D1}"/>
                </a:ext>
              </a:extLst>
            </p:cNvPr>
            <p:cNvCxnSpPr/>
            <p:nvPr/>
          </p:nvCxnSpPr>
          <p:spPr>
            <a:xfrm flipV="1">
              <a:off x="7728255" y="2721247"/>
              <a:ext cx="1974337" cy="15975"/>
            </a:xfrm>
            <a:prstGeom prst="line">
              <a:avLst/>
            </a:prstGeom>
            <a:grpFill/>
            <a:ln>
              <a:solidFill>
                <a:srgbClr val="42BAD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D8BA797D-A749-462C-BF55-A54CD7D5A910}"/>
                </a:ext>
              </a:extLst>
            </p:cNvPr>
            <p:cNvCxnSpPr/>
            <p:nvPr/>
          </p:nvCxnSpPr>
          <p:spPr>
            <a:xfrm flipV="1">
              <a:off x="7728256" y="3393423"/>
              <a:ext cx="1974337" cy="15975"/>
            </a:xfrm>
            <a:prstGeom prst="line">
              <a:avLst/>
            </a:prstGeom>
            <a:grpFill/>
            <a:ln>
              <a:solidFill>
                <a:srgbClr val="42BAD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id="{2EE88939-78C3-4B3C-BCAC-B56911A43495}"/>
                </a:ext>
              </a:extLst>
            </p:cNvPr>
            <p:cNvCxnSpPr/>
            <p:nvPr/>
          </p:nvCxnSpPr>
          <p:spPr>
            <a:xfrm flipV="1">
              <a:off x="7728254" y="4079578"/>
              <a:ext cx="1974337" cy="15975"/>
            </a:xfrm>
            <a:prstGeom prst="line">
              <a:avLst/>
            </a:prstGeom>
            <a:grpFill/>
            <a:ln>
              <a:solidFill>
                <a:srgbClr val="42BAD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id="{080AEA72-4540-4932-95E8-98816943FE2A}"/>
                </a:ext>
              </a:extLst>
            </p:cNvPr>
            <p:cNvCxnSpPr/>
            <p:nvPr/>
          </p:nvCxnSpPr>
          <p:spPr>
            <a:xfrm flipV="1">
              <a:off x="7728254" y="4811664"/>
              <a:ext cx="1974337" cy="15975"/>
            </a:xfrm>
            <a:prstGeom prst="line">
              <a:avLst/>
            </a:prstGeom>
            <a:grpFill/>
            <a:ln>
              <a:solidFill>
                <a:srgbClr val="42BAD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B7F35980-E25A-4F83-BFDA-01467DDC48A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5319386" y="2309112"/>
            <a:ext cx="5588095" cy="1610995"/>
          </a:xfrm>
          <a:prstGeom prst="rect">
            <a:avLst/>
          </a:prstGeom>
          <a:noFill/>
        </p:spPr>
        <p:txBody>
          <a:bodyPr anchor="t" anchorCtr="0" bIns="0" lIns="0" rIns="0" rtlCol="0" tIns="0" wrap="square">
            <a:normAutofit/>
          </a:bodyPr>
          <a:lstStyle/>
          <a:p>
            <a:pPr indent="0" mar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altLang="en-US" lang="zh-CN" spc="150">
                <a:solidFill>
                  <a:srgbClr val="404040"/>
                </a:solidFill>
                <a:cs typeface="+mn-ea"/>
                <a:sym typeface="+mn-lt"/>
              </a:rPr>
              <a:t>遵医嘱予心电监护，监测病人生命体征的变化，尤其是呼吸频率、节律、幅度变化。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D05A62C3-13A0-4F42-8C5F-F166BB22AEE1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5319385" y="3199283"/>
            <a:ext cx="4768578" cy="608540"/>
          </a:xfrm>
          <a:prstGeom prst="rect">
            <a:avLst/>
          </a:prstGeom>
          <a:noFill/>
        </p:spPr>
        <p:txBody>
          <a:bodyPr anchor="t" anchorCtr="0" bIns="0" lIns="0" rIns="0" rtlCol="0" tIns="0" wrap="square">
            <a:normAutofit/>
          </a:bodyPr>
          <a:lstStyle/>
          <a:p>
            <a:pPr indent="0" mar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altLang="en-US" lang="zh-CN" spc="150">
                <a:solidFill>
                  <a:srgbClr val="404040"/>
                </a:solidFill>
                <a:cs typeface="+mn-ea"/>
                <a:sym typeface="+mn-lt"/>
              </a:rPr>
              <a:t>有无心悸、胸闷、水肿及少尿。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9268ED6-335A-4964-9A23-57E04E85671F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5319382" y="3697398"/>
            <a:ext cx="5588101" cy="1610995"/>
          </a:xfrm>
          <a:prstGeom prst="rect">
            <a:avLst/>
          </a:prstGeom>
          <a:noFill/>
        </p:spPr>
        <p:txBody>
          <a:bodyPr anchor="t" anchorCtr="0" bIns="0" lIns="0" rIns="0" rtlCol="0" tIns="0" wrap="square">
            <a:normAutofit/>
          </a:bodyPr>
          <a:lstStyle/>
          <a:p>
            <a:pPr indent="0" mar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altLang="en-US" lang="zh-CN" spc="150">
                <a:solidFill>
                  <a:srgbClr val="404040"/>
                </a:solidFill>
                <a:cs typeface="+mn-ea"/>
                <a:sym typeface="+mn-lt"/>
              </a:rPr>
              <a:t>密切观察病人有无头痛、胸闷、气短烦躁、昼睡夜醒、意识状态改变等表现。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A7CCE5B7-796B-4E18-BCE2-56619999B3F9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 flipH="1">
            <a:off x="5319382" y="3834824"/>
            <a:ext cx="6090984" cy="1763395"/>
          </a:xfrm>
          <a:prstGeom prst="rect">
            <a:avLst/>
          </a:prstGeom>
          <a:noFill/>
        </p:spPr>
        <p:txBody>
          <a:bodyPr anchor="ctr" anchorCtr="0" bIns="0" lIns="0" rIns="0" rtlCol="0" tIns="0" wrap="square">
            <a:normAutofit/>
          </a:bodyPr>
          <a:lstStyle/>
          <a:p>
            <a:pPr algn="l" indent="0" mar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altLang="en-US" lang="zh-CN" spc="150">
                <a:solidFill>
                  <a:srgbClr val="404040"/>
                </a:solidFill>
                <a:cs typeface="+mn-ea"/>
                <a:sym typeface="+mn-lt"/>
              </a:rPr>
              <a:t>观察病人咳嗽、咳痰情况，痰液的性质、颜色、量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0AD6E3D6-9F4C-4F30-A71D-55407F51706C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 flipH="1">
            <a:off x="5293679" y="4788461"/>
            <a:ext cx="4424951" cy="1248073"/>
          </a:xfrm>
          <a:prstGeom prst="rect">
            <a:avLst/>
          </a:prstGeom>
          <a:noFill/>
        </p:spPr>
        <p:txBody>
          <a:bodyPr anchor="ctr" anchorCtr="0" bIns="0" lIns="0" rIns="0" rtlCol="0" tIns="0" wrap="square">
            <a:normAutofit/>
          </a:bodyPr>
          <a:lstStyle/>
          <a:p>
            <a:pPr algn="l" indent="0" mar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altLang="en-US" lang="zh-CN" spc="150">
                <a:solidFill>
                  <a:srgbClr val="404040"/>
                </a:solidFill>
                <a:cs typeface="+mn-ea"/>
                <a:sym typeface="+mn-lt"/>
              </a:rPr>
              <a:t>定期监测动脉血气分析变化。</a:t>
            </a:r>
          </a:p>
        </p:txBody>
      </p:sp>
    </p:spTree>
    <p:extLst>
      <p:ext uri="{BB962C8B-B14F-4D97-AF65-F5344CB8AC3E}">
        <p14:creationId val="146356052"/>
      </p:ext>
    </p:extLst>
  </p:cSld>
  <p:clrMapOvr>
    <a:masterClrMapping/>
  </p:clrMapOvr>
  <p:transition advTm="2000" spd="med">
    <p:pull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7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id="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501"/>
                            </p:stCondLst>
                            <p:childTnLst>
                              <p:par>
                                <p:cTn fill="hold" grpId="2" id="13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1"/>
                            </p:stCondLst>
                            <p:childTnLst>
                              <p:par>
                                <p:cTn fill="hold" grpId="2" id="18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24"/>
                                        <p:tgtEl>
                                          <p:spTgt spid="1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501"/>
                            </p:stCondLst>
                            <p:childTnLst>
                              <p:par>
                                <p:cTn fill="hold" grpId="2" id="2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fill="hold" grpId="2" id="3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2" spid="16"/>
      <p:bldP grpId="2" spid="17"/>
      <p:bldP grpId="0" spid="18"/>
      <p:bldP grpId="2" spid="19"/>
      <p:bldP grpId="2" spid="20"/>
    </p:bldLst>
  </p:timing>
</p:sld>
</file>

<file path=ppt/slides/slide2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098A3160-1257-4344-B2C9-21B7FE0834A8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524714" y="634935"/>
            <a:ext cx="9142571" cy="808989"/>
          </a:xfrm>
          <a:prstGeom prst="rect">
            <a:avLst/>
          </a:prstGeom>
          <a:noFill/>
        </p:spPr>
        <p:txBody>
          <a:bodyPr anchor="b" rtlCol="0" wrap="square">
            <a:noAutofit/>
          </a:bodyPr>
          <a:lstStyle/>
          <a:p>
            <a:pPr algn="ctr" indent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altLang="zh-CN" b="1" lang="en-US" spc="300" sz="4400">
                <a:solidFill>
                  <a:srgbClr val="42BAD4"/>
                </a:solidFill>
                <a:cs typeface="+mn-ea"/>
                <a:sym typeface="+mn-lt"/>
              </a:rPr>
              <a:t>【护理措施】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9C5D3B7-85CB-40F0-978E-40AABCB6017E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3365053" y="2211517"/>
            <a:ext cx="5461893" cy="808989"/>
          </a:xfrm>
          <a:prstGeom prst="rect">
            <a:avLst/>
          </a:prstGeom>
          <a:noFill/>
        </p:spPr>
        <p:txBody>
          <a:bodyPr bIns="45712" lIns="91425" rIns="91425" rtlCol="0" tIns="45712" wrap="square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pc="150" sz="1600"/>
            </a:lvl1pPr>
          </a:lstStyle>
          <a:p>
            <a:pPr algn="l" indent="0" marL="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SzTx/>
              <a:buNone/>
            </a:pPr>
            <a:r>
              <a:rPr altLang="zh-CN" lang="en-US" sz="1800">
                <a:solidFill>
                  <a:srgbClr val="262626"/>
                </a:solidFill>
                <a:cs typeface="+mn-ea"/>
                <a:sym typeface="+mn-lt"/>
              </a:rPr>
              <a:t>用药护理：遵医嘱予用药并观察不良反应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43011586-C150-4EF8-8549-05400CB77F2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342472" y="3046502"/>
            <a:ext cx="8301697" cy="2676012"/>
          </a:xfrm>
          <a:prstGeom prst="rect">
            <a:avLst/>
          </a:prstGeom>
        </p:spPr>
        <p:txBody>
          <a:bodyPr anchor="t" bIns="45712" lIns="91425" rIns="91425" tIns="45712">
            <a:no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 indent="-285750" lvl="0" marL="2857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150">
                <a:solidFill>
                  <a:srgbClr val="262626"/>
                </a:solidFill>
                <a:cs typeface="+mn-ea"/>
                <a:sym typeface="+mn-lt"/>
              </a:rPr>
              <a:t>镇静麻醉剂：重症呼吸衰竭病人应避免使用，以免呼吸抑制和咳嗽反射。</a:t>
            </a:r>
          </a:p>
          <a:p>
            <a:pPr algn="l" fontAlgn="ctr" indent="-285750" lvl="0" marL="2857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150">
                <a:solidFill>
                  <a:srgbClr val="262626"/>
                </a:solidFill>
                <a:cs typeface="+mn-ea"/>
                <a:sym typeface="+mn-lt"/>
              </a:rPr>
              <a:t>呼吸兴奋剂：观察有无恶心呕吐、烦躁、面红、肌肉震颤等不良反应。</a:t>
            </a:r>
          </a:p>
          <a:p>
            <a:pPr algn="l" fontAlgn="ctr" indent="-285750" lvl="0" marL="2857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150">
                <a:solidFill>
                  <a:srgbClr val="262626"/>
                </a:solidFill>
                <a:cs typeface="+mn-ea"/>
                <a:sym typeface="+mn-lt"/>
              </a:rPr>
              <a:t>使用排钾利尿剂：监测电解质变化，有无腹胀、四肢无力。</a:t>
            </a:r>
          </a:p>
          <a:p>
            <a:pPr algn="l" fontAlgn="ctr" indent="-285750" lvl="0" marL="2857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150">
                <a:solidFill>
                  <a:srgbClr val="262626"/>
                </a:solidFill>
                <a:cs typeface="+mn-ea"/>
                <a:sym typeface="+mn-lt"/>
              </a:rPr>
              <a:t>洋地黄类药物：持慎重态度，注意纠正缺氧，用药后是否出现中毒反应。</a:t>
            </a:r>
          </a:p>
          <a:p>
            <a:pPr algn="l" fontAlgn="ctr" indent="-285750" lvl="0" marL="2857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150">
                <a:solidFill>
                  <a:srgbClr val="262626"/>
                </a:solidFill>
                <a:cs typeface="+mn-ea"/>
                <a:sym typeface="+mn-lt"/>
              </a:rPr>
              <a:t>血管扩张药物：应注意观察血压、心率变化。</a:t>
            </a:r>
          </a:p>
          <a:p>
            <a:pPr algn="l" fontAlgn="ctr" indent="-285750" lvl="0" marL="28575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150">
                <a:solidFill>
                  <a:srgbClr val="262626"/>
                </a:solidFill>
                <a:cs typeface="+mn-ea"/>
                <a:sym typeface="+mn-lt"/>
              </a:rPr>
              <a:t>抗生素：注意观察感染控制的效果及不良反应。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7654B97A-4BD9-45E0-8600-84D31DA7B3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1058"/>
            <a:ext cx="2821577" cy="6855883"/>
          </a:xfrm>
          <a:prstGeom prst="rect">
            <a:avLst/>
          </a:prstGeom>
        </p:spPr>
      </p:pic>
    </p:spTree>
    <p:extLst>
      <p:ext uri="{BB962C8B-B14F-4D97-AF65-F5344CB8AC3E}">
        <p14:creationId val="734188367"/>
      </p:ext>
    </p:extLst>
  </p:cSld>
  <p:clrMapOvr>
    <a:masterClrMapping/>
  </p:clrMapOvr>
  <p:transition advTm="2000" spd="med">
    <p:pull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7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2" id="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501"/>
                            </p:stCondLst>
                            <p:childTnLst>
                              <p:par>
                                <p:cTn fill="hold" grpId="2" id="14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2" spid="3"/>
      <p:bldP grpId="2" spid="4"/>
    </p:bldLst>
  </p:timing>
</p:sld>
</file>

<file path=ppt/slides/slide2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ángulo 5">
            <a:extLst>
              <a:ext uri="{FF2B5EF4-FFF2-40B4-BE49-F238E27FC236}">
                <a16:creationId xmlns:a16="http://schemas.microsoft.com/office/drawing/2014/main" id="{09A44871-1408-437A-AA42-6EF42D4854F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628072" y="1653293"/>
            <a:ext cx="935854" cy="36007"/>
          </a:xfrm>
          <a:prstGeom prst="rect">
            <a:avLst/>
          </a:prstGeom>
          <a:solidFill>
            <a:srgbClr val="519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b="0" baseline="0" cap="none" i="0" kern="1200" kumimoji="0" lang="es-ES_tradnl" noProof="0" normalizeH="0" spc="0" strike="noStrike" sz="1350" u="none">
              <a:ln>
                <a:noFill/>
              </a:ln>
              <a:solidFill>
                <a:srgbClr val="42BAD4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567FC59-167A-4B64-8D2D-9D91362962A8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524714" y="634935"/>
            <a:ext cx="9142571" cy="808989"/>
          </a:xfrm>
          <a:prstGeom prst="rect">
            <a:avLst/>
          </a:prstGeom>
          <a:noFill/>
        </p:spPr>
        <p:txBody>
          <a:bodyPr anchor="b" rtlCol="0" wrap="square">
            <a:noAutofit/>
          </a:bodyPr>
          <a:lstStyle/>
          <a:p>
            <a:pPr algn="ctr" indent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altLang="zh-CN" b="1" lang="en-US" spc="300" sz="4400">
                <a:solidFill>
                  <a:srgbClr val="42BAD4"/>
                </a:solidFill>
                <a:cs typeface="+mn-ea"/>
                <a:sym typeface="+mn-lt"/>
              </a:rPr>
              <a:t>【护理措施】</a:t>
            </a:r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7FA6174F-B263-41DF-90C2-BC08F41DC893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524714" y="2237910"/>
            <a:ext cx="9142571" cy="1649527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t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ctr" indent="0" lvl="0" marL="0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SzTx/>
              <a:buNone/>
            </a:pPr>
            <a:r>
              <a:rPr altLang="en-US" lang="zh-CN" spc="200" sz="18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护士要多与病人沟通，安慰病人，帮助病人了解疾病的过程，提高应对能力，增强自信心。培养病人的生活情趣，分散病人的注意力，以消除焦虑，缓解压力。积极协助病人取得家庭和社会的支持，增强病人战胜疾病的信心，缓解其焦虑急躁情绪。 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6078994-3ED9-4851-B470-16F107007D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1211" y="4263491"/>
            <a:ext cx="12169577" cy="2646883"/>
          </a:xfrm>
          <a:prstGeom prst="rect">
            <a:avLst/>
          </a:prstGeom>
        </p:spPr>
      </p:pic>
    </p:spTree>
    <p:extLst>
      <p:ext uri="{BB962C8B-B14F-4D97-AF65-F5344CB8AC3E}">
        <p14:creationId val="2527700721"/>
      </p:ext>
    </p:extLst>
  </p:cSld>
  <p:clrMapOvr>
    <a:masterClrMapping/>
  </p:clrMapOvr>
  <p:transition advTm="2000" spd="med">
    <p:pull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7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10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2" id="1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  <p:cond delay="0" evt="onBegin">
                          <p:tn val="16"/>
                        </p:cond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2" spid="4"/>
    </p:bldLst>
  </p:timing>
</p:sld>
</file>

<file path=ppt/slides/slide2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lungs-with-the-trachea_30933">
            <a:extLst>
              <a:ext uri="{FF2B5EF4-FFF2-40B4-BE49-F238E27FC236}">
                <a16:creationId xmlns:a16="http://schemas.microsoft.com/office/drawing/2014/main" id="{2C56188F-0A22-4135-BB4E-2FE9790AFA1A}"/>
              </a:ext>
            </a:extLst>
          </p:cNvPr>
          <p:cNvSpPr>
            <a:spLocks noChangeAspect="1"/>
          </p:cNvSpPr>
          <p:nvPr/>
        </p:nvSpPr>
        <p:spPr bwMode="auto">
          <a:xfrm>
            <a:off x="3962400" y="1397058"/>
            <a:ext cx="4267200" cy="3735832"/>
          </a:xfrm>
          <a:custGeom>
            <a:gdLst>
              <a:gd fmla="*/ 373273 h 605239" name="connsiteX0"/>
              <a:gd fmla="*/ 373273 h 605239" name="connsiteY0"/>
              <a:gd fmla="*/ 373273 h 605239" name="connsiteX1"/>
              <a:gd fmla="*/ 373273 h 605239" name="connsiteY1"/>
              <a:gd fmla="*/ 373273 h 605239" name="connsiteX2"/>
              <a:gd fmla="*/ 373273 h 605239" name="connsiteY2"/>
              <a:gd fmla="*/ 373273 h 605239" name="connsiteX3"/>
              <a:gd fmla="*/ 373273 h 605239" name="connsiteY3"/>
              <a:gd fmla="*/ 373273 h 605239" name="connsiteX4"/>
              <a:gd fmla="*/ 373273 h 605239" name="connsiteY4"/>
              <a:gd fmla="*/ 373273 h 605239" name="connsiteX5"/>
              <a:gd fmla="*/ 373273 h 605239" name="connsiteY5"/>
              <a:gd fmla="*/ 373273 h 605239" name="connsiteX6"/>
              <a:gd fmla="*/ 373273 h 605239" name="connsiteY6"/>
              <a:gd fmla="*/ 373273 h 605239" name="connsiteX7"/>
              <a:gd fmla="*/ 373273 h 605239" name="connsiteY7"/>
              <a:gd fmla="*/ 373273 h 605239" name="connsiteX8"/>
              <a:gd fmla="*/ 373273 h 605239" name="connsiteY8"/>
              <a:gd fmla="*/ 373273 h 605239" name="connsiteX9"/>
              <a:gd fmla="*/ 373273 h 605239" name="connsiteY9"/>
              <a:gd fmla="*/ 373273 h 605239" name="connsiteX10"/>
              <a:gd fmla="*/ 373273 h 605239" name="connsiteY10"/>
              <a:gd fmla="*/ 373273 h 605239" name="connsiteX11"/>
              <a:gd fmla="*/ 373273 h 605239" name="connsiteY11"/>
              <a:gd fmla="*/ 373273 h 605239" name="connsiteX12"/>
              <a:gd fmla="*/ 373273 h 605239" name="connsiteY12"/>
              <a:gd fmla="*/ 373273 h 605239" name="connsiteX13"/>
              <a:gd fmla="*/ 373273 h 605239" name="connsiteY13"/>
              <a:gd fmla="*/ 373273 h 605239" name="connsiteX14"/>
              <a:gd fmla="*/ 373273 h 605239" name="connsiteY14"/>
              <a:gd fmla="*/ 373273 h 605239" name="connsiteX15"/>
              <a:gd fmla="*/ 373273 h 605239" name="connsiteY15"/>
              <a:gd fmla="*/ 373273 h 605239" name="connsiteX16"/>
              <a:gd fmla="*/ 373273 h 605239" name="connsiteY16"/>
              <a:gd fmla="*/ 373273 h 605239" name="connsiteX17"/>
              <a:gd fmla="*/ 373273 h 605239" name="connsiteY17"/>
              <a:gd fmla="*/ 373273 h 605239" name="connsiteX18"/>
              <a:gd fmla="*/ 373273 h 605239" name="connsiteY18"/>
              <a:gd fmla="*/ 373273 h 605239" name="connsiteX19"/>
              <a:gd fmla="*/ 373273 h 605239" name="connsiteY19"/>
              <a:gd fmla="*/ 373273 h 605239" name="connsiteX20"/>
              <a:gd fmla="*/ 373273 h 605239" name="connsiteY20"/>
              <a:gd fmla="*/ 373273 h 605239" name="connsiteX21"/>
              <a:gd fmla="*/ 373273 h 605239" name="connsiteY21"/>
              <a:gd fmla="*/ 373273 h 605239" name="connsiteX22"/>
              <a:gd fmla="*/ 373273 h 605239" name="connsiteY22"/>
              <a:gd fmla="*/ 373273 h 605239" name="connsiteX23"/>
              <a:gd fmla="*/ 373273 h 605239" name="connsiteY23"/>
              <a:gd fmla="*/ 373273 h 605239" name="connsiteX24"/>
              <a:gd fmla="*/ 373273 h 605239" name="connsiteY24"/>
              <a:gd fmla="*/ 373273 h 605239" name="connsiteX25"/>
              <a:gd fmla="*/ 373273 h 605239" name="connsiteY25"/>
              <a:gd fmla="*/ 373273 h 605239" name="connsiteX26"/>
              <a:gd fmla="*/ 373273 h 605239" name="connsiteY26"/>
              <a:gd fmla="*/ 373273 h 605239" name="connsiteX27"/>
              <a:gd fmla="*/ 373273 h 605239" name="connsiteY27"/>
              <a:gd fmla="*/ 373273 h 605239" name="connsiteX28"/>
              <a:gd fmla="*/ 373273 h 605239" name="connsiteY28"/>
              <a:gd fmla="*/ 373273 h 605239" name="connsiteX29"/>
              <a:gd fmla="*/ 373273 h 605239" name="connsiteY29"/>
              <a:gd fmla="*/ 373273 h 605239" name="connsiteX30"/>
              <a:gd fmla="*/ 373273 h 605239" name="connsiteY30"/>
              <a:gd fmla="*/ 373273 h 605239" name="connsiteX31"/>
              <a:gd fmla="*/ 373273 h 605239" name="connsiteY31"/>
              <a:gd fmla="*/ 373273 h 605239" name="connsiteX32"/>
              <a:gd fmla="*/ 373273 h 605239" name="connsiteY3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b="b" l="l" r="r" t="t"/>
            <a:pathLst>
              <a:path h="530578" w="606044">
                <a:moveTo>
                  <a:pt x="282699" y="93569"/>
                </a:moveTo>
                <a:lnTo>
                  <a:pt x="323345" y="93569"/>
                </a:lnTo>
                <a:lnTo>
                  <a:pt x="323345" y="116997"/>
                </a:lnTo>
                <a:lnTo>
                  <a:pt x="282699" y="116997"/>
                </a:lnTo>
                <a:close/>
                <a:moveTo>
                  <a:pt x="282699" y="46643"/>
                </a:moveTo>
                <a:lnTo>
                  <a:pt x="323345" y="46643"/>
                </a:lnTo>
                <a:lnTo>
                  <a:pt x="323345" y="70071"/>
                </a:lnTo>
                <a:lnTo>
                  <a:pt x="282699" y="70071"/>
                </a:lnTo>
                <a:close/>
                <a:moveTo>
                  <a:pt x="240830" y="19851"/>
                </a:moveTo>
                <a:cubicBezTo>
                  <a:pt x="259496" y="24353"/>
                  <a:pt x="259496" y="55209"/>
                  <a:pt x="259496" y="55209"/>
                </a:cubicBezTo>
                <a:lnTo>
                  <a:pt x="259496" y="186419"/>
                </a:lnTo>
                <a:lnTo>
                  <a:pt x="282666" y="163284"/>
                </a:lnTo>
                <a:lnTo>
                  <a:pt x="282666" y="140149"/>
                </a:lnTo>
                <a:lnTo>
                  <a:pt x="323378" y="140149"/>
                </a:lnTo>
                <a:lnTo>
                  <a:pt x="323378" y="163284"/>
                </a:lnTo>
                <a:lnTo>
                  <a:pt x="346548" y="186419"/>
                </a:lnTo>
                <a:lnTo>
                  <a:pt x="346548" y="55209"/>
                </a:lnTo>
                <a:cubicBezTo>
                  <a:pt x="346548" y="55209"/>
                  <a:pt x="346548" y="-23781"/>
                  <a:pt x="423007" y="52565"/>
                </a:cubicBezTo>
                <a:cubicBezTo>
                  <a:pt x="423007" y="52565"/>
                  <a:pt x="690779" y="332501"/>
                  <a:pt x="578573" y="508329"/>
                </a:cubicBezTo>
                <a:cubicBezTo>
                  <a:pt x="565333" y="528820"/>
                  <a:pt x="522635" y="553938"/>
                  <a:pt x="476627" y="487838"/>
                </a:cubicBezTo>
                <a:cubicBezTo>
                  <a:pt x="455444" y="457101"/>
                  <a:pt x="359456" y="515930"/>
                  <a:pt x="346548" y="414136"/>
                </a:cubicBezTo>
                <a:lnTo>
                  <a:pt x="346548" y="215503"/>
                </a:lnTo>
                <a:lnTo>
                  <a:pt x="303188" y="171877"/>
                </a:lnTo>
                <a:lnTo>
                  <a:pt x="259496" y="215503"/>
                </a:lnTo>
                <a:lnTo>
                  <a:pt x="259496" y="414136"/>
                </a:lnTo>
                <a:cubicBezTo>
                  <a:pt x="246588" y="515930"/>
                  <a:pt x="150600" y="457101"/>
                  <a:pt x="129417" y="487838"/>
                </a:cubicBezTo>
                <a:cubicBezTo>
                  <a:pt x="83409" y="553938"/>
                  <a:pt x="40711" y="528820"/>
                  <a:pt x="27471" y="507998"/>
                </a:cubicBezTo>
                <a:cubicBezTo>
                  <a:pt x="-84735" y="332501"/>
                  <a:pt x="183037" y="52565"/>
                  <a:pt x="183037" y="52565"/>
                </a:cubicBezTo>
                <a:cubicBezTo>
                  <a:pt x="211709" y="23935"/>
                  <a:pt x="229629" y="17149"/>
                  <a:pt x="240830" y="19851"/>
                </a:cubicBezTo>
                <a:close/>
                <a:moveTo>
                  <a:pt x="282699" y="0"/>
                </a:moveTo>
                <a:lnTo>
                  <a:pt x="323345" y="0"/>
                </a:lnTo>
                <a:lnTo>
                  <a:pt x="323345" y="23498"/>
                </a:lnTo>
                <a:lnTo>
                  <a:pt x="282699" y="2349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</p:spPr>
        <p:txBody>
          <a:bodyPr/>
          <a:lstStyle/>
          <a:p/>
        </p:txBody>
      </p:sp>
      <p:sp>
        <p:nvSpPr>
          <p:cNvPr id="32" name="标题 1">
            <a:extLst>
              <a:ext uri="{FF2B5EF4-FFF2-40B4-BE49-F238E27FC236}">
                <a16:creationId xmlns:a16="http://schemas.microsoft.com/office/drawing/2014/main" id="{6458E414-56AA-426B-891B-72A4713939B0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756205" y="2273521"/>
            <a:ext cx="8679590" cy="2121646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</a:pPr>
            <a:r>
              <a:rPr altLang="en-US" lang="zh-CN" sz="88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a00000000000000" pitchFamily="34" typeface="思源黑体 CN Heavy"/>
                <a:ea charset="-122" panose="020b0a00000000000000" pitchFamily="34" typeface="思源黑体 CN Heavy"/>
                <a:cs typeface="+mn-ea"/>
                <a:sym typeface="+mn-lt"/>
              </a:rPr>
              <a:t>感谢您的观看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32F7A55-E66B-443B-BDDC-B0F8B8FE1345}"/>
              </a:ext>
            </a:extLst>
          </p:cNvPr>
          <p:cNvSpPr/>
          <p:nvPr/>
        </p:nvSpPr>
        <p:spPr>
          <a:xfrm>
            <a:off x="2667000" y="0"/>
            <a:ext cx="6858000" cy="1155700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4AF35C9C-A621-4EB5-A318-2588F4B9B742}"/>
              </a:ext>
            </a:extLst>
          </p:cNvPr>
          <p:cNvSpPr/>
          <p:nvPr/>
        </p:nvSpPr>
        <p:spPr>
          <a:xfrm>
            <a:off x="0" y="5232400"/>
            <a:ext cx="12192000" cy="1625600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70E2D2C8-C942-4B37-B223-F37E86DDD4CE}"/>
              </a:ext>
            </a:extLst>
          </p:cNvPr>
          <p:cNvGrpSpPr/>
          <p:nvPr/>
        </p:nvGrpSpPr>
        <p:grpSpPr>
          <a:xfrm>
            <a:off x="4670470" y="478625"/>
            <a:ext cx="2851060" cy="523220"/>
            <a:chOff x="9035470" y="284152"/>
            <a:chExt cx="2851060" cy="523220"/>
          </a:xfrm>
        </p:grpSpPr>
        <p:sp>
          <p:nvSpPr>
            <p:cNvPr id="37" name="TextBox 31">
              <a:extLst>
                <a:ext uri="{FF2B5EF4-FFF2-40B4-BE49-F238E27FC236}">
                  <a16:creationId xmlns:a16="http://schemas.microsoft.com/office/drawing/2014/main" id="{06E44833-EEFE-4717-BF54-B3F4EB1009FB}"/>
                </a:ext>
              </a:extLst>
            </p:cNvPr>
            <p:cNvSpPr txBox="1"/>
            <p:nvPr/>
          </p:nvSpPr>
          <p:spPr>
            <a:xfrm>
              <a:off x="9798678" y="284152"/>
              <a:ext cx="2087852" cy="518160"/>
            </a:xfrm>
            <a:prstGeom prst="rect">
              <a:avLst/>
            </a:prstGeom>
            <a:noFill/>
            <a:effectLst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altLang="en-US" b="1" lang="zh-CN" sz="2800">
                  <a:ln w="3175">
                    <a:noFill/>
                  </a:ln>
                  <a:solidFill>
                    <a:schemeClr val="bg1"/>
                  </a:solidFill>
                  <a:latin typeface="+mn-ea"/>
                  <a:cs charset="-122" panose="00000500000000000000" typeface="字魂59号-创粗黑"/>
                  <a:sym typeface="Arial"/>
                </a:rPr>
                <a:t>优页医院</a:t>
              </a:r>
            </a:p>
          </p:txBody>
        </p:sp>
        <p:sp>
          <p:nvSpPr>
            <p:cNvPr id="38" name="hospital-buildings_33777">
              <a:extLst>
                <a:ext uri="{FF2B5EF4-FFF2-40B4-BE49-F238E27FC236}">
                  <a16:creationId xmlns:a16="http://schemas.microsoft.com/office/drawing/2014/main" id="{1C9F907F-51C6-4764-A1AF-4705830D936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035470" y="328797"/>
              <a:ext cx="609685" cy="416478"/>
            </a:xfrm>
            <a:custGeom>
              <a:gdLst>
                <a:gd fmla="*/ 1192 w 1260" name="T0"/>
                <a:gd fmla="*/ 756 h 862" name="T1"/>
                <a:gd fmla="*/ 1147 w 1260" name="T2"/>
                <a:gd fmla="*/ 193 h 862" name="T3"/>
                <a:gd fmla="*/ 900 w 1260" name="T4"/>
                <a:gd fmla="*/ 745 h 862" name="T5"/>
                <a:gd fmla="*/ 866 w 1260" name="T6"/>
                <a:gd fmla="*/ 770 h 862" name="T7"/>
                <a:gd fmla="*/ 869 w 1260" name="T8"/>
                <a:gd fmla="*/ 44 h 862" name="T9"/>
                <a:gd fmla="*/ 436 w 1260" name="T10"/>
                <a:gd fmla="*/ 0 h 862" name="T11"/>
                <a:gd fmla="*/ 391 w 1260" name="T12"/>
                <a:gd fmla="*/ 756 h 862" name="T13"/>
                <a:gd fmla="*/ 365 w 1260" name="T14"/>
                <a:gd fmla="*/ 770 h 862" name="T15"/>
                <a:gd fmla="*/ 360 w 1260" name="T16"/>
                <a:gd fmla="*/ 193 h 862" name="T17"/>
                <a:gd fmla="*/ 74 w 1260" name="T18"/>
                <a:gd fmla="*/ 238 h 862" name="T19"/>
                <a:gd fmla="*/ 76 w 1260" name="T20"/>
                <a:gd fmla="*/ 770 h 862" name="T21"/>
                <a:gd fmla="*/ 0 w 1260" name="T22"/>
                <a:gd fmla="*/ 862 h 862" name="T23"/>
                <a:gd fmla="*/ 1260 w 1260" name="T24"/>
                <a:gd fmla="*/ 770 h 862" name="T25"/>
                <a:gd fmla="*/ 1190 w 1260" name="T26"/>
                <a:gd fmla="*/ 770 h 862" name="T27"/>
                <a:gd fmla="*/ 144 w 1260" name="T28"/>
                <a:gd fmla="*/ 589 h 862" name="T29"/>
                <a:gd fmla="*/ 208 w 1260" name="T30"/>
                <a:gd fmla="*/ 525 h 862" name="T31"/>
                <a:gd fmla="*/ 208 w 1260" name="T32"/>
                <a:gd fmla="*/ 477 h 862" name="T33"/>
                <a:gd fmla="*/ 144 w 1260" name="T34"/>
                <a:gd fmla="*/ 413 h 862" name="T35"/>
                <a:gd fmla="*/ 208 w 1260" name="T36"/>
                <a:gd fmla="*/ 477 h 862" name="T37"/>
                <a:gd fmla="*/ 144 w 1260" name="T38"/>
                <a:gd fmla="*/ 368 h 862" name="T39"/>
                <a:gd fmla="*/ 208 w 1260" name="T40"/>
                <a:gd fmla="*/ 305 h 862" name="T41"/>
                <a:gd fmla="*/ 307 w 1260" name="T42"/>
                <a:gd fmla="*/ 589 h 862" name="T43"/>
                <a:gd fmla="*/ 243 w 1260" name="T44"/>
                <a:gd fmla="*/ 525 h 862" name="T45"/>
                <a:gd fmla="*/ 307 w 1260" name="T46"/>
                <a:gd fmla="*/ 589 h 862" name="T47"/>
                <a:gd fmla="*/ 243 w 1260" name="T48"/>
                <a:gd fmla="*/ 477 h 862" name="T49"/>
                <a:gd fmla="*/ 307 w 1260" name="T50"/>
                <a:gd fmla="*/ 413 h 862" name="T51"/>
                <a:gd fmla="*/ 307 w 1260" name="T52"/>
                <a:gd fmla="*/ 368 h 862" name="T53"/>
                <a:gd fmla="*/ 243 w 1260" name="T54"/>
                <a:gd fmla="*/ 305 h 862" name="T55"/>
                <a:gd fmla="*/ 307 w 1260" name="T56"/>
                <a:gd fmla="*/ 368 h 862" name="T57"/>
                <a:gd fmla="*/ 542 w 1260" name="T58"/>
                <a:gd fmla="*/ 767 h 862" name="T59"/>
                <a:gd fmla="*/ 729 w 1260" name="T60"/>
                <a:gd fmla="*/ 534 h 862" name="T61"/>
                <a:gd fmla="*/ 630 w 1260" name="T62"/>
                <a:gd fmla="*/ 334 h 862" name="T63"/>
                <a:gd fmla="*/ 630 w 1260" name="T64"/>
                <a:gd fmla="*/ 20 h 862" name="T65"/>
                <a:gd fmla="*/ 630 w 1260" name="T66"/>
                <a:gd fmla="*/ 334 h 862" name="T67"/>
                <a:gd fmla="*/ 971 w 1260" name="T68"/>
                <a:gd fmla="*/ 589 h 862" name="T69"/>
                <a:gd fmla="*/ 1035 w 1260" name="T70"/>
                <a:gd fmla="*/ 525 h 862" name="T71"/>
                <a:gd fmla="*/ 1035 w 1260" name="T72"/>
                <a:gd fmla="*/ 477 h 862" name="T73"/>
                <a:gd fmla="*/ 971 w 1260" name="T74"/>
                <a:gd fmla="*/ 413 h 862" name="T75"/>
                <a:gd fmla="*/ 1035 w 1260" name="T76"/>
                <a:gd fmla="*/ 477 h 862" name="T77"/>
                <a:gd fmla="*/ 971 w 1260" name="T78"/>
                <a:gd fmla="*/ 368 h 862" name="T79"/>
                <a:gd fmla="*/ 1035 w 1260" name="T80"/>
                <a:gd fmla="*/ 305 h 862" name="T81"/>
                <a:gd fmla="*/ 1134 w 1260" name="T82"/>
                <a:gd fmla="*/ 589 h 862" name="T83"/>
                <a:gd fmla="*/ 1070 w 1260" name="T84"/>
                <a:gd fmla="*/ 525 h 862" name="T85"/>
                <a:gd fmla="*/ 1134 w 1260" name="T86"/>
                <a:gd fmla="*/ 589 h 862" name="T87"/>
                <a:gd fmla="*/ 1070 w 1260" name="T88"/>
                <a:gd fmla="*/ 477 h 862" name="T89"/>
                <a:gd fmla="*/ 1134 w 1260" name="T90"/>
                <a:gd fmla="*/ 413 h 862" name="T91"/>
                <a:gd fmla="*/ 1134 w 1260" name="T92"/>
                <a:gd fmla="*/ 368 h 862" name="T93"/>
                <a:gd fmla="*/ 1070 w 1260" name="T94"/>
                <a:gd fmla="*/ 305 h 862" name="T95"/>
                <a:gd fmla="*/ 1134 w 1260" name="T96"/>
                <a:gd fmla="*/ 368 h 862" name="T97"/>
                <a:gd fmla="*/ 729 w 1260" name="T98"/>
                <a:gd fmla="*/ 138 h 862" name="T99"/>
                <a:gd fmla="*/ 669 w 1260" name="T100"/>
                <a:gd fmla="*/ 216 h 862" name="T101"/>
                <a:gd fmla="*/ 591 w 1260" name="T102"/>
                <a:gd fmla="*/ 276 h 862" name="T103"/>
                <a:gd fmla="*/ 531 w 1260" name="T104"/>
                <a:gd fmla="*/ 216 h 862" name="T105"/>
                <a:gd fmla="*/ 591 w 1260" name="T106"/>
                <a:gd fmla="*/ 138 h 862" name="T107"/>
                <a:gd fmla="*/ 669 w 1260" name="T108"/>
                <a:gd fmla="*/ 78 h 862" name="T10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b="b" l="0" r="r" t="0"/>
              <a:pathLst>
                <a:path h="862" w="1260">
                  <a:moveTo>
                    <a:pt x="1190" y="770"/>
                  </a:moveTo>
                  <a:cubicBezTo>
                    <a:pt x="1191" y="766"/>
                    <a:pt x="1192" y="761"/>
                    <a:pt x="1192" y="756"/>
                  </a:cubicBezTo>
                  <a:lnTo>
                    <a:pt x="1192" y="238"/>
                  </a:lnTo>
                  <a:cubicBezTo>
                    <a:pt x="1192" y="213"/>
                    <a:pt x="1172" y="193"/>
                    <a:pt x="1147" y="193"/>
                  </a:cubicBezTo>
                  <a:lnTo>
                    <a:pt x="900" y="193"/>
                  </a:lnTo>
                  <a:lnTo>
                    <a:pt x="900" y="745"/>
                  </a:lnTo>
                  <a:cubicBezTo>
                    <a:pt x="900" y="754"/>
                    <a:pt x="898" y="762"/>
                    <a:pt x="895" y="770"/>
                  </a:cubicBezTo>
                  <a:lnTo>
                    <a:pt x="866" y="770"/>
                  </a:lnTo>
                  <a:cubicBezTo>
                    <a:pt x="868" y="766"/>
                    <a:pt x="869" y="761"/>
                    <a:pt x="869" y="756"/>
                  </a:cubicBezTo>
                  <a:lnTo>
                    <a:pt x="869" y="44"/>
                  </a:lnTo>
                  <a:cubicBezTo>
                    <a:pt x="869" y="20"/>
                    <a:pt x="849" y="0"/>
                    <a:pt x="824" y="0"/>
                  </a:cubicBezTo>
                  <a:lnTo>
                    <a:pt x="436" y="0"/>
                  </a:lnTo>
                  <a:cubicBezTo>
                    <a:pt x="411" y="0"/>
                    <a:pt x="391" y="20"/>
                    <a:pt x="391" y="44"/>
                  </a:cubicBezTo>
                  <a:lnTo>
                    <a:pt x="391" y="756"/>
                  </a:lnTo>
                  <a:cubicBezTo>
                    <a:pt x="391" y="761"/>
                    <a:pt x="392" y="766"/>
                    <a:pt x="394" y="770"/>
                  </a:cubicBezTo>
                  <a:lnTo>
                    <a:pt x="365" y="770"/>
                  </a:lnTo>
                  <a:cubicBezTo>
                    <a:pt x="362" y="762"/>
                    <a:pt x="360" y="754"/>
                    <a:pt x="360" y="745"/>
                  </a:cubicBezTo>
                  <a:lnTo>
                    <a:pt x="360" y="193"/>
                  </a:lnTo>
                  <a:lnTo>
                    <a:pt x="119" y="193"/>
                  </a:lnTo>
                  <a:cubicBezTo>
                    <a:pt x="94" y="193"/>
                    <a:pt x="74" y="213"/>
                    <a:pt x="74" y="238"/>
                  </a:cubicBezTo>
                  <a:lnTo>
                    <a:pt x="74" y="756"/>
                  </a:lnTo>
                  <a:cubicBezTo>
                    <a:pt x="74" y="761"/>
                    <a:pt x="75" y="766"/>
                    <a:pt x="76" y="770"/>
                  </a:cubicBezTo>
                  <a:lnTo>
                    <a:pt x="0" y="770"/>
                  </a:lnTo>
                  <a:lnTo>
                    <a:pt x="0" y="862"/>
                  </a:lnTo>
                  <a:lnTo>
                    <a:pt x="1260" y="862"/>
                  </a:lnTo>
                  <a:lnTo>
                    <a:pt x="1260" y="770"/>
                  </a:lnTo>
                  <a:lnTo>
                    <a:pt x="1190" y="770"/>
                  </a:lnTo>
                  <a:lnTo>
                    <a:pt x="1190" y="770"/>
                  </a:lnTo>
                  <a:close/>
                  <a:moveTo>
                    <a:pt x="208" y="589"/>
                  </a:moveTo>
                  <a:lnTo>
                    <a:pt x="144" y="589"/>
                  </a:lnTo>
                  <a:lnTo>
                    <a:pt x="144" y="525"/>
                  </a:lnTo>
                  <a:lnTo>
                    <a:pt x="208" y="525"/>
                  </a:lnTo>
                  <a:lnTo>
                    <a:pt x="208" y="589"/>
                  </a:lnTo>
                  <a:close/>
                  <a:moveTo>
                    <a:pt x="208" y="477"/>
                  </a:moveTo>
                  <a:lnTo>
                    <a:pt x="144" y="477"/>
                  </a:lnTo>
                  <a:lnTo>
                    <a:pt x="144" y="413"/>
                  </a:lnTo>
                  <a:lnTo>
                    <a:pt x="208" y="413"/>
                  </a:lnTo>
                  <a:lnTo>
                    <a:pt x="208" y="477"/>
                  </a:lnTo>
                  <a:close/>
                  <a:moveTo>
                    <a:pt x="208" y="368"/>
                  </a:moveTo>
                  <a:lnTo>
                    <a:pt x="144" y="368"/>
                  </a:lnTo>
                  <a:lnTo>
                    <a:pt x="144" y="305"/>
                  </a:lnTo>
                  <a:lnTo>
                    <a:pt x="208" y="305"/>
                  </a:lnTo>
                  <a:lnTo>
                    <a:pt x="208" y="368"/>
                  </a:lnTo>
                  <a:close/>
                  <a:moveTo>
                    <a:pt x="307" y="589"/>
                  </a:moveTo>
                  <a:lnTo>
                    <a:pt x="243" y="589"/>
                  </a:lnTo>
                  <a:lnTo>
                    <a:pt x="243" y="525"/>
                  </a:lnTo>
                  <a:lnTo>
                    <a:pt x="307" y="525"/>
                  </a:lnTo>
                  <a:lnTo>
                    <a:pt x="307" y="589"/>
                  </a:lnTo>
                  <a:close/>
                  <a:moveTo>
                    <a:pt x="307" y="477"/>
                  </a:moveTo>
                  <a:lnTo>
                    <a:pt x="243" y="477"/>
                  </a:lnTo>
                  <a:lnTo>
                    <a:pt x="243" y="413"/>
                  </a:lnTo>
                  <a:lnTo>
                    <a:pt x="307" y="413"/>
                  </a:lnTo>
                  <a:lnTo>
                    <a:pt x="307" y="477"/>
                  </a:lnTo>
                  <a:close/>
                  <a:moveTo>
                    <a:pt x="307" y="368"/>
                  </a:moveTo>
                  <a:lnTo>
                    <a:pt x="243" y="368"/>
                  </a:lnTo>
                  <a:lnTo>
                    <a:pt x="243" y="305"/>
                  </a:lnTo>
                  <a:lnTo>
                    <a:pt x="307" y="305"/>
                  </a:lnTo>
                  <a:lnTo>
                    <a:pt x="307" y="368"/>
                  </a:lnTo>
                  <a:close/>
                  <a:moveTo>
                    <a:pt x="729" y="767"/>
                  </a:moveTo>
                  <a:lnTo>
                    <a:pt x="542" y="767"/>
                  </a:lnTo>
                  <a:lnTo>
                    <a:pt x="542" y="534"/>
                  </a:lnTo>
                  <a:lnTo>
                    <a:pt x="729" y="534"/>
                  </a:lnTo>
                  <a:lnTo>
                    <a:pt x="729" y="767"/>
                  </a:lnTo>
                  <a:close/>
                  <a:moveTo>
                    <a:pt x="630" y="334"/>
                  </a:moveTo>
                  <a:cubicBezTo>
                    <a:pt x="543" y="334"/>
                    <a:pt x="473" y="263"/>
                    <a:pt x="473" y="177"/>
                  </a:cubicBezTo>
                  <a:cubicBezTo>
                    <a:pt x="473" y="90"/>
                    <a:pt x="543" y="20"/>
                    <a:pt x="630" y="20"/>
                  </a:cubicBezTo>
                  <a:cubicBezTo>
                    <a:pt x="717" y="20"/>
                    <a:pt x="787" y="90"/>
                    <a:pt x="787" y="177"/>
                  </a:cubicBezTo>
                  <a:cubicBezTo>
                    <a:pt x="787" y="263"/>
                    <a:pt x="717" y="334"/>
                    <a:pt x="630" y="334"/>
                  </a:cubicBezTo>
                  <a:close/>
                  <a:moveTo>
                    <a:pt x="1035" y="589"/>
                  </a:moveTo>
                  <a:lnTo>
                    <a:pt x="971" y="589"/>
                  </a:lnTo>
                  <a:lnTo>
                    <a:pt x="971" y="525"/>
                  </a:lnTo>
                  <a:lnTo>
                    <a:pt x="1035" y="525"/>
                  </a:lnTo>
                  <a:lnTo>
                    <a:pt x="1035" y="589"/>
                  </a:lnTo>
                  <a:close/>
                  <a:moveTo>
                    <a:pt x="1035" y="477"/>
                  </a:moveTo>
                  <a:lnTo>
                    <a:pt x="971" y="477"/>
                  </a:lnTo>
                  <a:lnTo>
                    <a:pt x="971" y="413"/>
                  </a:lnTo>
                  <a:lnTo>
                    <a:pt x="1035" y="413"/>
                  </a:lnTo>
                  <a:lnTo>
                    <a:pt x="1035" y="477"/>
                  </a:lnTo>
                  <a:close/>
                  <a:moveTo>
                    <a:pt x="1035" y="368"/>
                  </a:moveTo>
                  <a:lnTo>
                    <a:pt x="971" y="368"/>
                  </a:lnTo>
                  <a:lnTo>
                    <a:pt x="971" y="305"/>
                  </a:lnTo>
                  <a:lnTo>
                    <a:pt x="1035" y="305"/>
                  </a:lnTo>
                  <a:lnTo>
                    <a:pt x="1035" y="368"/>
                  </a:lnTo>
                  <a:close/>
                  <a:moveTo>
                    <a:pt x="1134" y="589"/>
                  </a:moveTo>
                  <a:lnTo>
                    <a:pt x="1070" y="589"/>
                  </a:lnTo>
                  <a:lnTo>
                    <a:pt x="1070" y="525"/>
                  </a:lnTo>
                  <a:lnTo>
                    <a:pt x="1134" y="525"/>
                  </a:lnTo>
                  <a:lnTo>
                    <a:pt x="1134" y="589"/>
                  </a:lnTo>
                  <a:close/>
                  <a:moveTo>
                    <a:pt x="1134" y="477"/>
                  </a:moveTo>
                  <a:lnTo>
                    <a:pt x="1070" y="477"/>
                  </a:lnTo>
                  <a:lnTo>
                    <a:pt x="1070" y="413"/>
                  </a:lnTo>
                  <a:lnTo>
                    <a:pt x="1134" y="413"/>
                  </a:lnTo>
                  <a:lnTo>
                    <a:pt x="1134" y="477"/>
                  </a:lnTo>
                  <a:close/>
                  <a:moveTo>
                    <a:pt x="1134" y="368"/>
                  </a:moveTo>
                  <a:lnTo>
                    <a:pt x="1070" y="368"/>
                  </a:lnTo>
                  <a:lnTo>
                    <a:pt x="1070" y="305"/>
                  </a:lnTo>
                  <a:lnTo>
                    <a:pt x="1134" y="305"/>
                  </a:lnTo>
                  <a:lnTo>
                    <a:pt x="1134" y="368"/>
                  </a:lnTo>
                  <a:close/>
                  <a:moveTo>
                    <a:pt x="669" y="138"/>
                  </a:moveTo>
                  <a:lnTo>
                    <a:pt x="729" y="138"/>
                  </a:lnTo>
                  <a:lnTo>
                    <a:pt x="729" y="216"/>
                  </a:lnTo>
                  <a:lnTo>
                    <a:pt x="669" y="216"/>
                  </a:lnTo>
                  <a:lnTo>
                    <a:pt x="669" y="276"/>
                  </a:lnTo>
                  <a:lnTo>
                    <a:pt x="591" y="276"/>
                  </a:lnTo>
                  <a:lnTo>
                    <a:pt x="591" y="216"/>
                  </a:lnTo>
                  <a:lnTo>
                    <a:pt x="531" y="216"/>
                  </a:lnTo>
                  <a:lnTo>
                    <a:pt x="531" y="138"/>
                  </a:lnTo>
                  <a:lnTo>
                    <a:pt x="591" y="138"/>
                  </a:lnTo>
                  <a:lnTo>
                    <a:pt x="591" y="78"/>
                  </a:lnTo>
                  <a:lnTo>
                    <a:pt x="669" y="78"/>
                  </a:lnTo>
                  <a:lnTo>
                    <a:pt x="669" y="1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/>
          </p:txBody>
        </p:sp>
      </p:grpSp>
      <p:sp>
        <p:nvSpPr>
          <p:cNvPr id="39" name="矩形 38">
            <a:extLst>
              <a:ext uri="{FF2B5EF4-FFF2-40B4-BE49-F238E27FC236}">
                <a16:creationId xmlns:a16="http://schemas.microsoft.com/office/drawing/2014/main" id="{1E030434-3D18-4F27-97A2-D00EF288ECCD}"/>
              </a:ext>
            </a:extLst>
          </p:cNvPr>
          <p:cNvSpPr/>
          <p:nvPr/>
        </p:nvSpPr>
        <p:spPr>
          <a:xfrm>
            <a:off x="2667000" y="5679579"/>
            <a:ext cx="6858000" cy="731528"/>
          </a:xfrm>
          <a:prstGeom prst="rect">
            <a:avLst/>
          </a:prstGeom>
        </p:spPr>
        <p:txBody>
          <a:bodyPr bIns="45724" lIns="91448" rIns="91448" tIns="45724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bg1"/>
                </a:solidFill>
                <a:cs typeface="+mn-ea"/>
                <a:sym typeface="+mn-lt"/>
              </a:rPr>
              <a:t>Chinese  companies  will no longer remain in the hard stage and they are also promoting a culture Chinese  companies  will no longer remain </a:t>
            </a:r>
          </a:p>
        </p:txBody>
      </p:sp>
    </p:spTree>
    <p:extLst>
      <p:ext uri="{BB962C8B-B14F-4D97-AF65-F5344CB8AC3E}">
        <p14:creationId val="2661000630"/>
      </p:ext>
    </p:extLst>
  </p:cSld>
  <p:clrMapOvr>
    <a:masterClrMapping/>
  </p:clrMapOvr>
  <p:transition advTm="9000"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2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2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2"/>
      <p:bldP grpId="0" spid="2"/>
      <p:bldP grpId="0" spid="34"/>
      <p:bldP grpId="0" spid="39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06C82670-6D11-46AB-918A-E3848D597AD6}"/>
              </a:ext>
            </a:extLst>
          </p:cNvPr>
          <p:cNvSpPr/>
          <p:nvPr/>
        </p:nvSpPr>
        <p:spPr>
          <a:xfrm>
            <a:off x="0" y="875212"/>
            <a:ext cx="6096000" cy="731520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EC7F9C8-9669-40E6-8659-CA4BA661A0FD}"/>
              </a:ext>
            </a:extLst>
          </p:cNvPr>
          <p:cNvSpPr txBox="1"/>
          <p:nvPr/>
        </p:nvSpPr>
        <p:spPr>
          <a:xfrm>
            <a:off x="4140926" y="837291"/>
            <a:ext cx="1804674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pc="400" sz="4400">
                <a:solidFill>
                  <a:schemeClr val="bg1"/>
                </a:solidFill>
                <a:latin typeface="+mn-ea"/>
              </a:rPr>
              <a:t>定义</a:t>
            </a:r>
          </a:p>
        </p:txBody>
      </p:sp>
      <p:sp>
        <p:nvSpPr>
          <p:cNvPr id="6" name="Title 6">
            <a:extLst>
              <a:ext uri="{FF2B5EF4-FFF2-40B4-BE49-F238E27FC236}">
                <a16:creationId xmlns:a16="http://schemas.microsoft.com/office/drawing/2014/main" id="{9FB4B13E-29A1-4C63-9927-885D5981F922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5196839" y="2468880"/>
            <a:ext cx="6096001" cy="2269556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ctr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ctr" fontAlgn="ctr" indent="0" lvl="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</a:pPr>
            <a:endParaRPr altLang="en-US" b="1" lang="zh-CN" spc="50" sz="4000">
              <a:ln w="3175">
                <a:noFill/>
                <a:prstDash val="dash"/>
              </a:ln>
              <a:solidFill>
                <a:srgbClr val="404040"/>
              </a:solidFill>
              <a:latin typeface="+mn-lt"/>
              <a:cs typeface="+mn-ea"/>
              <a:sym typeface="+mn-lt"/>
            </a:endParaRPr>
          </a:p>
          <a:p>
            <a:pPr algn="ctr" fontAlgn="ctr" indent="0" lvl="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</a:pPr>
            <a:r>
              <a:rPr altLang="en-US" b="1" lang="zh-CN" spc="50" sz="40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肺部感染指包括终末气道、肺泡腔及肺间质在内的肺实质炎症。</a:t>
            </a:r>
          </a:p>
          <a:p>
            <a:pPr algn="ctr" fontAlgn="ctr" indent="0" lvl="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</a:pPr>
            <a:r>
              <a:rPr altLang="en-US" b="1" lang="zh-CN" spc="50" sz="4000">
                <a:ln w="3175">
                  <a:noFill/>
                  <a:prstDash val="dash"/>
                </a:ln>
                <a:solidFill>
                  <a:srgbClr val="404040"/>
                </a:solidFill>
                <a:latin typeface="+mn-lt"/>
                <a:cs typeface="+mn-ea"/>
                <a:sym typeface="+mn-lt"/>
              </a:rPr>
              <a:t>各种原因引起的肺通气和(或)换气功能严重障碍，以致在静息状态下亦不能维持足够的气体交换，导致缺氧伴(或不伴)二氧化碳潴留，从而引起一系列生理功能和代谢紊乱的临床综合征。临床表现为呼吸困难、发绀等。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7CE333A8-7B3F-4135-8E01-89EEE0FC8D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02208" y="2743199"/>
            <a:ext cx="4071693" cy="2718526"/>
          </a:xfrm>
          <a:prstGeom prst="rect">
            <a:avLst/>
          </a:prstGeom>
        </p:spPr>
      </p:pic>
    </p:spTree>
    <p:extLst>
      <p:ext uri="{BB962C8B-B14F-4D97-AF65-F5344CB8AC3E}">
        <p14:creationId val="1047916256"/>
      </p:ext>
    </p:extLst>
  </p:cSld>
  <p:clrMapOvr>
    <a:masterClrMapping/>
  </p:clrMapOvr>
  <mc:AlternateContent>
    <mc:Choice Requires="p15">
      <p:transition advTm="2000" p14:dur="1250" spd="slow">
        <p15:prstTrans prst="peelOff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23"/>
                                        <p:tgtEl>
                                          <p:spTgt spid="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62834C00-11D6-4CE9-82A7-9BB5A750625F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184365" y="594362"/>
            <a:ext cx="1715589" cy="805544"/>
          </a:xfrm>
          <a:prstGeom prst="rect">
            <a:avLst/>
          </a:prstGeom>
          <a:noFill/>
        </p:spPr>
        <p:txBody>
          <a:bodyPr anchor="b" rtlCol="0" vert="horz" wrap="square">
            <a:noAutofit/>
          </a:bodyPr>
          <a:lstStyle/>
          <a:p>
            <a:pPr algn="dist" indent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altLang="en-US" b="1" lang="zh-CN" spc="300" sz="4400">
                <a:solidFill>
                  <a:srgbClr val="42BAD4"/>
                </a:solidFill>
                <a:cs typeface="+mn-ea"/>
                <a:sym typeface="+mn-lt"/>
              </a:rPr>
              <a:t>分类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B159611-E0D4-46F5-89A1-801B4BC28215}"/>
              </a:ext>
            </a:extLst>
          </p:cNvPr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val="906913124"/>
              </p:ext>
            </p:extLst>
          </p:nvPr>
        </p:nvGraphicFramePr>
        <p:xfrm>
          <a:off x="1184365" y="1650508"/>
          <a:ext cx="9823270" cy="4709160"/>
        </p:xfrm>
        <a:graphic>
          <a:graphicData uri="http://schemas.openxmlformats.org/drawingml/2006/table">
            <a:tbl>
              <a:tblPr/>
              <a:tblGrid>
                <a:gridCol w="2873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0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8813">
                <a:tc rowSpan="2">
                  <a:txBody>
                    <a:bodyPr vert="horz" wrap="square"/>
                    <a:lstStyle/>
                    <a:p>
                      <a:pPr algn="ctr" eaLnBrk="0" hangingPunct="0" lvl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charset="2" panose="05000000000000000000" pitchFamily="2" typeface="Wingdings"/>
                        <a:buNone/>
                      </a:pPr>
                      <a:r>
                        <a:rPr altLang="en-US" b="1" lang="zh-CN" spc="13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按动脉血气  </a:t>
                      </a:r>
                      <a:endParaRPr altLang="zh-CN" b="1" lang="en-US" spc="130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ctr" eaLnBrk="0" hangingPunct="0" lvl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charset="2" panose="05000000000000000000" pitchFamily="2" typeface="Wingdings"/>
                        <a:buNone/>
                      </a:pPr>
                      <a:r>
                        <a:rPr altLang="en-US" b="1" lang="zh-CN" spc="13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分析结果</a:t>
                      </a:r>
                    </a:p>
                  </a:txBody>
                  <a:tcPr anchor="ctr" marB="133350" marL="215900" marR="215900" marT="133350">
                    <a:lnL w="9525">
                      <a:solidFill>
                        <a:srgbClr val="5195A5"/>
                      </a:solidFill>
                      <a:prstDash val="dash"/>
                    </a:lnL>
                    <a:lnR w="9525">
                      <a:solidFill>
                        <a:srgbClr val="5195A5"/>
                      </a:solidFill>
                      <a:prstDash val="dash"/>
                    </a:lnR>
                    <a:lnT w="9525">
                      <a:solidFill>
                        <a:srgbClr val="5195A5"/>
                      </a:solidFill>
                      <a:prstDash val="dash"/>
                    </a:lnT>
                    <a:lnB w="9525">
                      <a:solidFill>
                        <a:srgbClr val="5195A5"/>
                      </a:solidFill>
                      <a:prstDash val="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eaLnBrk="0" hangingPunct="0" lvl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charset="2" panose="05000000000000000000" pitchFamily="2" typeface="Wingdings"/>
                        <a:buNone/>
                      </a:pPr>
                      <a:r>
                        <a:rPr altLang="zh-CN" b="1" lang="en-US" spc="13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Ⅰ</a:t>
                      </a:r>
                      <a:r>
                        <a:rPr altLang="en-US" b="1" lang="zh-CN" spc="13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型呼衰：</a:t>
                      </a:r>
                      <a:r>
                        <a:rPr altLang="zh-CN" b="1" lang="en-US" spc="13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PaO2</a:t>
                      </a:r>
                      <a:r>
                        <a:rPr altLang="en-US" b="1" lang="zh-CN" spc="13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＜</a:t>
                      </a:r>
                      <a:r>
                        <a:rPr altLang="zh-CN" b="1" lang="en-US" spc="13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60mmHg</a:t>
                      </a:r>
                    </a:p>
                    <a:p>
                      <a:pPr algn="ctr" eaLnBrk="0" hangingPunct="0" lvl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charset="2" panose="05000000000000000000" pitchFamily="2" typeface="Wingdings"/>
                        <a:buNone/>
                      </a:pPr>
                      <a:r>
                        <a:rPr altLang="zh-CN" b="1" lang="en-US" spc="13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                  PaCO2</a:t>
                      </a:r>
                      <a:r>
                        <a:rPr altLang="en-US" b="1" lang="zh-CN" spc="13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降低或正常</a:t>
                      </a:r>
                    </a:p>
                  </a:txBody>
                  <a:tcPr anchor="ctr" marB="133350" marL="215900" marR="215900" marT="133350">
                    <a:lnL w="9525">
                      <a:solidFill>
                        <a:srgbClr val="5195A5"/>
                      </a:solidFill>
                      <a:prstDash val="dash"/>
                    </a:lnL>
                    <a:lnR w="9525">
                      <a:solidFill>
                        <a:srgbClr val="5195A5"/>
                      </a:solidFill>
                      <a:prstDash val="dash"/>
                    </a:lnR>
                    <a:lnT w="9525">
                      <a:solidFill>
                        <a:srgbClr val="5195A5"/>
                      </a:solidFill>
                      <a:prstDash val="dash"/>
                    </a:lnT>
                    <a:lnB w="9525">
                      <a:solidFill>
                        <a:srgbClr val="5195A5"/>
                      </a:solidFill>
                      <a:prstDash val="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8813">
                <a:tc v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>
                    <a:lnL w="9525">
                      <a:solidFill>
                        <a:srgbClr val="5195A5"/>
                      </a:solidFill>
                      <a:prstDash val="dash"/>
                    </a:lnL>
                    <a:lnR w="9525">
                      <a:solidFill>
                        <a:srgbClr val="5195A5"/>
                      </a:solidFill>
                      <a:prstDash val="dash"/>
                    </a:lnR>
                    <a:lnB w="9525">
                      <a:solidFill>
                        <a:srgbClr val="5195A5"/>
                      </a:solidFill>
                      <a:prstDash val="dash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eaLnBrk="0" hangingPunct="0" lvl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charset="2" panose="05000000000000000000" pitchFamily="2" typeface="Wingdings"/>
                        <a:buNone/>
                      </a:pPr>
                      <a:r>
                        <a:rPr altLang="en-US" b="1" lang="zh-CN" spc="13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Ⅱ型呼衰： PaO2 ＜60mmHg                   PaCO2＞50mmHg</a:t>
                      </a:r>
                    </a:p>
                  </a:txBody>
                  <a:tcPr anchor="ctr" marB="133350" marL="215900" marR="215900" marT="133350">
                    <a:lnL w="9525">
                      <a:solidFill>
                        <a:srgbClr val="5195A5"/>
                      </a:solidFill>
                      <a:prstDash val="dash"/>
                    </a:lnL>
                    <a:lnR w="9525">
                      <a:solidFill>
                        <a:srgbClr val="5195A5"/>
                      </a:solidFill>
                      <a:prstDash val="dash"/>
                    </a:lnR>
                    <a:lnT w="9525">
                      <a:solidFill>
                        <a:srgbClr val="5195A5"/>
                      </a:solidFill>
                      <a:prstDash val="dash"/>
                    </a:lnT>
                    <a:lnB w="9525">
                      <a:solidFill>
                        <a:srgbClr val="5195A5"/>
                      </a:solidFill>
                      <a:prstDash val="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369">
                <a:tc rowSpan="2">
                  <a:txBody>
                    <a:bodyPr vert="horz" wrap="square"/>
                    <a:lstStyle/>
                    <a:p>
                      <a:pPr algn="ctr" eaLnBrk="0" hangingPunct="0" lvl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charset="2" panose="05000000000000000000" pitchFamily="2" typeface="Wingdings"/>
                        <a:buNone/>
                      </a:pPr>
                      <a:r>
                        <a:rPr altLang="en-US" b="0" lang="zh-CN" spc="130" sz="18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按起病急缓</a:t>
                      </a:r>
                    </a:p>
                  </a:txBody>
                  <a:tcPr anchor="ctr" marB="133350" marL="215900" marR="215900" marT="133350">
                    <a:lnL w="9525">
                      <a:solidFill>
                        <a:srgbClr val="5195A5"/>
                      </a:solidFill>
                      <a:prstDash val="dash"/>
                    </a:lnL>
                    <a:lnR w="9525">
                      <a:solidFill>
                        <a:srgbClr val="5195A5"/>
                      </a:solidFill>
                      <a:prstDash val="dash"/>
                    </a:lnR>
                    <a:lnT w="9525">
                      <a:solidFill>
                        <a:srgbClr val="5195A5"/>
                      </a:solidFill>
                      <a:prstDash val="dash"/>
                    </a:lnT>
                    <a:lnB w="9525">
                      <a:solidFill>
                        <a:srgbClr val="5195A5"/>
                      </a:solidFill>
                      <a:prstDash val="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eaLnBrk="0" hangingPunct="0" lvl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charset="2" panose="05000000000000000000" pitchFamily="2" typeface="Wingdings"/>
                        <a:buNone/>
                      </a:pPr>
                      <a:r>
                        <a:rPr altLang="en-US" b="0" lang="zh-CN" spc="130" sz="18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急性呼衰：突发致病因素所致</a:t>
                      </a:r>
                    </a:p>
                  </a:txBody>
                  <a:tcPr anchor="ctr" marB="133350" marL="215900" marR="215900" marT="133350">
                    <a:lnL w="9525">
                      <a:solidFill>
                        <a:srgbClr val="5195A5"/>
                      </a:solidFill>
                      <a:prstDash val="dash"/>
                    </a:lnL>
                    <a:lnR w="9525">
                      <a:solidFill>
                        <a:srgbClr val="5195A5"/>
                      </a:solidFill>
                      <a:prstDash val="dash"/>
                    </a:lnR>
                    <a:lnT w="9525">
                      <a:solidFill>
                        <a:srgbClr val="5195A5"/>
                      </a:solidFill>
                      <a:prstDash val="dash"/>
                    </a:lnT>
                    <a:lnB w="9525">
                      <a:solidFill>
                        <a:srgbClr val="5195A5"/>
                      </a:solidFill>
                      <a:prstDash val="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426">
                <a:tc v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>
                    <a:lnL w="9525">
                      <a:solidFill>
                        <a:srgbClr val="5195A5"/>
                      </a:solidFill>
                      <a:prstDash val="dash"/>
                    </a:lnL>
                    <a:lnR w="9525">
                      <a:solidFill>
                        <a:srgbClr val="5195A5"/>
                      </a:solidFill>
                      <a:prstDash val="dash"/>
                    </a:lnR>
                    <a:lnB w="9525">
                      <a:solidFill>
                        <a:srgbClr val="5195A5"/>
                      </a:solidFill>
                      <a:prstDash val="dash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l" eaLnBrk="0" hangingPunct="0" lvl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charset="2" panose="05000000000000000000" pitchFamily="2" typeface="Wingdings"/>
                        <a:buNone/>
                      </a:pPr>
                      <a:r>
                        <a:rPr altLang="en-US" b="0" lang="zh-CN" spc="130" sz="18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慢性呼衰：慢性疾病所致，以 </a:t>
                      </a:r>
                    </a:p>
                    <a:p>
                      <a:pPr algn="l" eaLnBrk="0" hangingPunct="0" lvl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charset="2" panose="05000000000000000000" pitchFamily="2" typeface="Wingdings"/>
                        <a:buNone/>
                      </a:pPr>
                      <a:r>
                        <a:rPr altLang="en-US" b="0" lang="zh-CN" spc="130" sz="18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                  </a:t>
                      </a:r>
                      <a:r>
                        <a:rPr altLang="zh-CN" b="0" lang="en-US" spc="130" sz="18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COPD</a:t>
                      </a:r>
                      <a:r>
                        <a:rPr altLang="en-US" b="0" lang="zh-CN" spc="130" sz="18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最常见</a:t>
                      </a:r>
                    </a:p>
                  </a:txBody>
                  <a:tcPr anchor="ctr" marB="133350" marL="215900" marR="215900" marT="133350">
                    <a:lnL w="9525">
                      <a:solidFill>
                        <a:srgbClr val="5195A5"/>
                      </a:solidFill>
                      <a:prstDash val="dash"/>
                    </a:lnL>
                    <a:lnR w="9525">
                      <a:solidFill>
                        <a:srgbClr val="5195A5"/>
                      </a:solidFill>
                      <a:prstDash val="dash"/>
                    </a:lnR>
                    <a:lnT w="9525">
                      <a:solidFill>
                        <a:srgbClr val="5195A5"/>
                      </a:solidFill>
                      <a:prstDash val="dash"/>
                    </a:lnT>
                    <a:lnB w="9525">
                      <a:solidFill>
                        <a:srgbClr val="5195A5"/>
                      </a:solidFill>
                      <a:prstDash val="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69">
                <a:tc rowSpan="2">
                  <a:txBody>
                    <a:bodyPr vert="horz" wrap="square"/>
                    <a:lstStyle/>
                    <a:p>
                      <a:pPr algn="ctr" eaLnBrk="0" hangingPunct="0" lvl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charset="2" panose="05000000000000000000" pitchFamily="2" typeface="Wingdings"/>
                        <a:buNone/>
                      </a:pPr>
                      <a:r>
                        <a:rPr altLang="en-US" b="0" lang="zh-CN" spc="130" sz="18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按发病机制</a:t>
                      </a:r>
                    </a:p>
                  </a:txBody>
                  <a:tcPr anchor="ctr" marB="133350" marL="215900" marR="215900" marT="133350">
                    <a:lnL w="9525">
                      <a:solidFill>
                        <a:srgbClr val="5195A5"/>
                      </a:solidFill>
                      <a:prstDash val="dash"/>
                    </a:lnL>
                    <a:lnR w="9525">
                      <a:solidFill>
                        <a:srgbClr val="5195A5"/>
                      </a:solidFill>
                      <a:prstDash val="dash"/>
                    </a:lnR>
                    <a:lnT w="9525">
                      <a:solidFill>
                        <a:srgbClr val="5195A5"/>
                      </a:solidFill>
                      <a:prstDash val="dash"/>
                    </a:lnT>
                    <a:lnB w="9525">
                      <a:solidFill>
                        <a:srgbClr val="5195A5"/>
                      </a:solidFill>
                      <a:prstDash val="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eaLnBrk="0" hangingPunct="0" lvl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charset="2" panose="05000000000000000000" pitchFamily="2" typeface="Wingdings"/>
                        <a:buNone/>
                      </a:pPr>
                      <a:r>
                        <a:rPr altLang="en-US" b="0" lang="zh-CN" spc="130" sz="18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泵衰竭：主要表现为</a:t>
                      </a:r>
                      <a:r>
                        <a:rPr altLang="zh-CN" b="0" lang="en-US" spc="130" sz="18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Ⅱ</a:t>
                      </a:r>
                      <a:r>
                        <a:rPr altLang="en-US" b="0" lang="zh-CN" spc="130" sz="18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型呼衰</a:t>
                      </a:r>
                    </a:p>
                  </a:txBody>
                  <a:tcPr anchor="ctr" marB="133350" marL="215900" marR="215900" marT="133350">
                    <a:lnL w="9525">
                      <a:solidFill>
                        <a:srgbClr val="5195A5"/>
                      </a:solidFill>
                      <a:prstDash val="dash"/>
                    </a:lnL>
                    <a:lnR w="9525">
                      <a:solidFill>
                        <a:srgbClr val="5195A5"/>
                      </a:solidFill>
                      <a:prstDash val="dash"/>
                    </a:lnR>
                    <a:lnT w="9525">
                      <a:solidFill>
                        <a:srgbClr val="5195A5"/>
                      </a:solidFill>
                      <a:prstDash val="dash"/>
                    </a:lnT>
                    <a:lnB w="9525">
                      <a:solidFill>
                        <a:srgbClr val="5195A5"/>
                      </a:solidFill>
                      <a:prstDash val="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369">
                <a:tc vMerge="1">
                  <a:txBody>
                    <a:bodyPr vert="horz" wrap="square"/>
                    <a:lstStyle/>
                    <a:p>
                      <a:endParaRPr lang="zh-CN"/>
                    </a:p>
                  </a:txBody>
                  <a:tcPr>
                    <a:lnL w="9525">
                      <a:solidFill>
                        <a:srgbClr val="5195A5"/>
                      </a:solidFill>
                      <a:prstDash val="dash"/>
                    </a:lnL>
                    <a:lnR w="9525">
                      <a:solidFill>
                        <a:srgbClr val="5195A5"/>
                      </a:solidFill>
                      <a:prstDash val="dash"/>
                    </a:lnR>
                    <a:lnB w="9525">
                      <a:solidFill>
                        <a:srgbClr val="5195A5"/>
                      </a:solidFill>
                      <a:prstDash val="dash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l" eaLnBrk="0" hangingPunct="0" lvl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charset="2" panose="05000000000000000000" pitchFamily="2" typeface="Wingdings"/>
                        <a:buNone/>
                      </a:pPr>
                      <a:r>
                        <a:rPr altLang="en-US" b="0" lang="zh-CN" spc="130" sz="18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肺衰竭：主要表现为</a:t>
                      </a:r>
                      <a:r>
                        <a:rPr altLang="zh-CN" b="0" lang="en-US" spc="130" sz="18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Ⅰ</a:t>
                      </a:r>
                      <a:r>
                        <a:rPr altLang="en-US" b="0" lang="zh-CN" spc="130" sz="18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型呼衰</a:t>
                      </a:r>
                    </a:p>
                  </a:txBody>
                  <a:tcPr anchor="ctr" marB="133350" marL="215900" marR="215900" marT="133350">
                    <a:lnL w="9525">
                      <a:solidFill>
                        <a:srgbClr val="5195A5"/>
                      </a:solidFill>
                      <a:prstDash val="dash"/>
                    </a:lnL>
                    <a:lnR w="9525">
                      <a:solidFill>
                        <a:srgbClr val="5195A5"/>
                      </a:solidFill>
                      <a:prstDash val="dash"/>
                    </a:lnR>
                    <a:lnT w="9525">
                      <a:solidFill>
                        <a:srgbClr val="5195A5"/>
                      </a:solidFill>
                      <a:prstDash val="dash"/>
                    </a:lnT>
                    <a:lnB w="9525">
                      <a:solidFill>
                        <a:srgbClr val="5195A5"/>
                      </a:solidFill>
                      <a:prstDash val="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035AEFCD-AED0-4C72-9904-B90BFFCC6218}"/>
              </a:ext>
            </a:extLst>
          </p:cNvPr>
          <p:cNvSpPr/>
          <p:nvPr/>
        </p:nvSpPr>
        <p:spPr>
          <a:xfrm>
            <a:off x="3047999" y="1149531"/>
            <a:ext cx="7959635" cy="156756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944016217"/>
      </p:ext>
    </p:extLst>
  </p:cSld>
  <p:clrMapOvr>
    <a:masterClrMapping/>
  </p:clrMapOvr>
  <p:transition advTm="2000"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7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10"/>
                                        <p:tgtEl>
                                          <p:spTgt spid="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  <p:cond delay="0" evt="onBegin">
                          <p:tn val="10"/>
                        </p:cond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6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07E046EC-B7C3-43F7-818C-A05DE0FB6906}"/>
              </a:ext>
            </a:extLst>
          </p:cNvPr>
          <p:cNvSpPr/>
          <p:nvPr/>
        </p:nvSpPr>
        <p:spPr>
          <a:xfrm>
            <a:off x="7069857" y="1847758"/>
            <a:ext cx="4477780" cy="4294732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EE65968-BEC7-4C35-9470-FD933203B0A0}"/>
              </a:ext>
            </a:extLst>
          </p:cNvPr>
          <p:cNvSpPr/>
          <p:nvPr/>
        </p:nvSpPr>
        <p:spPr>
          <a:xfrm>
            <a:off x="3814354" y="0"/>
            <a:ext cx="4358640" cy="1201783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BE5C10C-8092-4DDC-BE18-7C77CC49A25E}"/>
              </a:ext>
            </a:extLst>
          </p:cNvPr>
          <p:cNvSpPr txBox="1"/>
          <p:nvPr/>
        </p:nvSpPr>
        <p:spPr>
          <a:xfrm>
            <a:off x="4412068" y="398417"/>
            <a:ext cx="316321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pc="400" sz="3600">
                <a:solidFill>
                  <a:schemeClr val="bg1"/>
                </a:solidFill>
                <a:latin typeface="+mn-ea"/>
              </a:rPr>
              <a:t>发病机制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247BD0C-546E-47F9-9A59-D296C2B2248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148080" y="1897062"/>
            <a:ext cx="2992846" cy="1106805"/>
          </a:xfrm>
          <a:prstGeom prst="rect">
            <a:avLst/>
          </a:prstGeom>
        </p:spPr>
        <p:txBody>
          <a:bodyPr anchor="ctr" anchorCtr="0" wrap="square">
            <a:normAutofit/>
          </a:bodyPr>
          <a:lstStyle/>
          <a:p>
            <a:pPr algn="l" indent="-285750" lvl="0" marL="28575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SzTx/>
              <a:buFont charset="0" panose="020b0604020202020204" pitchFamily="34" typeface="Arial"/>
              <a:buChar char="•"/>
            </a:pPr>
            <a:r>
              <a:rPr altLang="zh-CN" kern="0" lang="en-US" sz="2800">
                <a:solidFill>
                  <a:srgbClr val="404040"/>
                </a:solidFill>
                <a:cs typeface="+mn-ea"/>
                <a:sym typeface="+mn-lt"/>
              </a:rPr>
              <a:t>肺通气功能障碍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B8063BB-E651-4005-845B-E2A8F0981FD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8080" y="2649628"/>
            <a:ext cx="4180206" cy="1106805"/>
          </a:xfrm>
          <a:prstGeom prst="rect">
            <a:avLst/>
          </a:prstGeom>
        </p:spPr>
        <p:txBody>
          <a:bodyPr anchor="ctr" anchorCtr="0" wrap="square">
            <a:normAutofit/>
          </a:bodyPr>
          <a:lstStyle/>
          <a:p>
            <a:pPr algn="l" indent="-285750" lvl="0" marL="28575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SzTx/>
              <a:buFont charset="0" panose="020b0604020202020204" pitchFamily="34" typeface="Arial"/>
              <a:buChar char="•"/>
            </a:pPr>
            <a:r>
              <a:rPr altLang="zh-CN" kern="0" lang="en-US" sz="2800">
                <a:solidFill>
                  <a:srgbClr val="404040"/>
                </a:solidFill>
                <a:cs typeface="+mn-ea"/>
                <a:sym typeface="+mn-lt"/>
              </a:rPr>
              <a:t>肺动-静脉样分流增加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A293CF1-D5C8-42BC-95EF-7090924B15B3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148080" y="4164556"/>
            <a:ext cx="2992846" cy="1106805"/>
          </a:xfrm>
          <a:prstGeom prst="rect">
            <a:avLst/>
          </a:prstGeom>
        </p:spPr>
        <p:txBody>
          <a:bodyPr anchor="ctr" anchorCtr="0" wrap="square">
            <a:normAutofit/>
          </a:bodyPr>
          <a:lstStyle/>
          <a:p>
            <a:pPr algn="l" indent="-285750" lvl="0" marL="28575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SzTx/>
              <a:buFont charset="0" panose="020b0604020202020204" pitchFamily="34" typeface="Arial"/>
              <a:buChar char="•"/>
            </a:pPr>
            <a:r>
              <a:rPr altLang="zh-CN" kern="0" lang="en-US" sz="2800">
                <a:solidFill>
                  <a:srgbClr val="404040"/>
                </a:solidFill>
                <a:cs typeface="+mn-ea"/>
                <a:sym typeface="+mn-lt"/>
              </a:rPr>
              <a:t>氧耗量增加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AC6E277-8ACF-4B6B-B217-AC7AD4102F7C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148080" y="3402194"/>
            <a:ext cx="4358639" cy="1106805"/>
          </a:xfrm>
          <a:prstGeom prst="rect">
            <a:avLst/>
          </a:prstGeom>
        </p:spPr>
        <p:txBody>
          <a:bodyPr anchor="ctr" anchorCtr="0" wrap="square">
            <a:normAutofit/>
          </a:bodyPr>
          <a:lstStyle/>
          <a:p>
            <a:pPr algn="l" indent="-285750" lvl="0" marL="28575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SzTx/>
              <a:buFont charset="0" panose="020b0604020202020204" pitchFamily="34" typeface="Arial"/>
              <a:buChar char="•"/>
            </a:pPr>
            <a:r>
              <a:rPr altLang="zh-CN" kern="0" lang="en-US" sz="2800">
                <a:solidFill>
                  <a:srgbClr val="404040"/>
                </a:solidFill>
                <a:cs typeface="+mn-ea"/>
                <a:sym typeface="+mn-lt"/>
              </a:rPr>
              <a:t>通气/血流比例失调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D3C79CC-B2EA-4456-B656-EE2B9DC05FE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148080" y="4917122"/>
            <a:ext cx="2992846" cy="1106805"/>
          </a:xfrm>
          <a:prstGeom prst="rect">
            <a:avLst/>
          </a:prstGeom>
        </p:spPr>
        <p:txBody>
          <a:bodyPr anchor="ctr" anchorCtr="0" wrap="square">
            <a:normAutofit/>
          </a:bodyPr>
          <a:lstStyle/>
          <a:p>
            <a:pPr algn="l" indent="-285750" lvl="0" marL="28575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SzTx/>
              <a:buFont charset="0" panose="020b0604020202020204" pitchFamily="34" typeface="Arial"/>
              <a:buChar char="•"/>
            </a:pPr>
            <a:r>
              <a:rPr altLang="zh-CN" kern="0" lang="en-US" sz="2800">
                <a:solidFill>
                  <a:srgbClr val="404040"/>
                </a:solidFill>
                <a:cs typeface="+mn-ea"/>
                <a:sym typeface="+mn-lt"/>
              </a:rPr>
              <a:t>弥散障碍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539F3FD8-3817-4596-9847-E81018E04DB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882497" y="2154805"/>
            <a:ext cx="5161423" cy="3680636"/>
          </a:xfrm>
          <a:prstGeom prst="rect">
            <a:avLst/>
          </a:prstGeom>
        </p:spPr>
      </p:pic>
    </p:spTree>
    <p:extLst>
      <p:ext uri="{BB962C8B-B14F-4D97-AF65-F5344CB8AC3E}">
        <p14:creationId val="986462551"/>
      </p:ext>
    </p:extLst>
  </p:cSld>
  <p:clrMapOvr>
    <a:masterClrMapping/>
  </p:clrMapOvr>
  <p:transition advTm="2000"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17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20"/>
                                        <p:tgtEl>
                                          <p:spTgt spid="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23"/>
                                        <p:tgtEl>
                                          <p:spTgt spid="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26"/>
                                        <p:tgtEl>
                                          <p:spTgt spid="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29"/>
                                        <p:tgtEl>
                                          <p:spTgt spid="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3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6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2"/>
      <p:bldP grpId="0" spid="3"/>
      <p:bldP grpId="0" spid="4"/>
      <p:bldP grpId="0" spid="5"/>
      <p:bldP grpId="0" spid="6"/>
      <p:bldP grpId="0" spid="7"/>
      <p:bldP grpId="0" spid="8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6481456A-6DD6-4D34-86D9-3A92C0820BA4}"/>
              </a:ext>
            </a:extLst>
          </p:cNvPr>
          <p:cNvSpPr/>
          <p:nvPr/>
        </p:nvSpPr>
        <p:spPr>
          <a:xfrm>
            <a:off x="3814354" y="0"/>
            <a:ext cx="4358640" cy="1201783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3B57EB2-E3CA-4065-9EEA-3AEEDBE9C7DB}"/>
              </a:ext>
            </a:extLst>
          </p:cNvPr>
          <p:cNvSpPr txBox="1"/>
          <p:nvPr/>
        </p:nvSpPr>
        <p:spPr>
          <a:xfrm>
            <a:off x="4412068" y="398417"/>
            <a:ext cx="316321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pc="400" sz="3600">
                <a:solidFill>
                  <a:schemeClr val="bg1"/>
                </a:solidFill>
                <a:latin typeface="+mn-ea"/>
              </a:rPr>
              <a:t>临床表现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56C07C4-DC90-4508-814F-104D1A657CD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88376" y="2653290"/>
            <a:ext cx="2711139" cy="1088974"/>
          </a:xfrm>
          <a:prstGeom prst="rect">
            <a:avLst/>
          </a:prstGeom>
          <a:ln>
            <a:solidFill>
              <a:srgbClr val="42BAD4"/>
            </a:solidFill>
          </a:ln>
        </p:spPr>
        <p:txBody>
          <a:bodyPr wrap="square">
            <a:normAutofit lnSpcReduction="10000"/>
          </a:bodyPr>
          <a:lstStyle/>
          <a:p>
            <a:pPr algn="ctr" indent="0" lvl="0" mar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</a:pPr>
            <a:endParaRPr altLang="zh-CN" lang="en-US" spc="150" sz="28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 indent="0" lvl="0" mar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altLang="zh-CN" lang="en-US" spc="150" sz="28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呼吸困难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D52B85A-E063-4D71-9E8B-71C3A4F8868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864140" y="2653290"/>
            <a:ext cx="2711139" cy="1088974"/>
          </a:xfrm>
          <a:prstGeom prst="rect">
            <a:avLst/>
          </a:prstGeom>
          <a:ln>
            <a:solidFill>
              <a:srgbClr val="42BAD4"/>
            </a:solidFill>
          </a:ln>
        </p:spPr>
        <p:txBody>
          <a:bodyPr wrap="square">
            <a:normAutofit lnSpcReduction="10000"/>
          </a:bodyPr>
          <a:lstStyle/>
          <a:p>
            <a:pPr algn="ctr" indent="0" lvl="0" mar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</a:pPr>
            <a:endParaRPr altLang="zh-CN" lang="en-US" spc="150" sz="28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 indent="0" lvl="0" mar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altLang="zh-CN" lang="en-US" spc="150" sz="28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发绀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E93D803-63C1-4D80-AA1D-00FBEB87036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639904" y="2653290"/>
            <a:ext cx="2711139" cy="1088974"/>
          </a:xfrm>
          <a:prstGeom prst="rect">
            <a:avLst/>
          </a:prstGeom>
          <a:ln>
            <a:solidFill>
              <a:srgbClr val="42BAD4"/>
            </a:solidFill>
          </a:ln>
        </p:spPr>
        <p:txBody>
          <a:bodyPr wrap="square">
            <a:normAutofit/>
          </a:bodyPr>
          <a:lstStyle/>
          <a:p>
            <a:pPr algn="ctr" indent="0" lvl="0" mar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</a:pPr>
            <a:endParaRPr altLang="zh-CN" lang="en-US" spc="150" sz="24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 indent="0" lvl="0" mar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altLang="zh-CN" lang="en-US" spc="150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精神、神经症状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6946621-01B6-4D6E-80EA-F9048E2D8CD5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088376" y="4900838"/>
            <a:ext cx="2711139" cy="1088974"/>
          </a:xfrm>
          <a:prstGeom prst="rect">
            <a:avLst/>
          </a:prstGeom>
          <a:ln>
            <a:solidFill>
              <a:srgbClr val="42BAD4"/>
            </a:solidFill>
          </a:ln>
        </p:spPr>
        <p:txBody>
          <a:bodyPr wrap="square">
            <a:normAutofit lnSpcReduction="10000"/>
          </a:bodyPr>
          <a:lstStyle/>
          <a:p>
            <a:pPr algn="ctr" indent="0" lvl="0" mar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</a:pPr>
            <a:endParaRPr altLang="zh-CN" lang="en-US" spc="150" sz="28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 indent="0" lvl="0" mar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altLang="zh-CN" lang="en-US" spc="150" sz="28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血液循环系统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CFF14E1E-F910-486A-871A-CE91E9D0CF20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4864140" y="4900838"/>
            <a:ext cx="2711139" cy="1088974"/>
          </a:xfrm>
          <a:prstGeom prst="rect">
            <a:avLst/>
          </a:prstGeom>
          <a:ln>
            <a:solidFill>
              <a:srgbClr val="42BAD4"/>
            </a:solidFill>
          </a:ln>
        </p:spPr>
        <p:txBody>
          <a:bodyPr wrap="square">
            <a:normAutofit lnSpcReduction="10000"/>
          </a:bodyPr>
          <a:lstStyle/>
          <a:p>
            <a:pPr algn="ctr" indent="0" lvl="0" mar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altLang="zh-CN" lang="en-US" spc="150" sz="28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消化和泌尿系统症状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2FF3AB2B-FAEF-4031-BE87-918C3619FBC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639904" y="4900838"/>
            <a:ext cx="2711139" cy="1088974"/>
          </a:xfrm>
          <a:prstGeom prst="rect">
            <a:avLst/>
          </a:prstGeom>
          <a:ln>
            <a:solidFill>
              <a:srgbClr val="42BAD4"/>
            </a:solidFill>
          </a:ln>
        </p:spPr>
        <p:txBody>
          <a:bodyPr wrap="square">
            <a:normAutofit lnSpcReduction="10000"/>
          </a:bodyPr>
          <a:lstStyle/>
          <a:p>
            <a:pPr algn="ctr" indent="0" lvl="0" mar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altLang="zh-CN" lang="en-US" spc="150" sz="28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酸碱失衡和电解质紊乱</a:t>
            </a:r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AB15CAD3-BC0D-4C76-9CE2-257AE515722D}"/>
              </a:ext>
            </a:extLst>
          </p:cNvPr>
          <p:cNvSpPr/>
          <p:nvPr/>
        </p:nvSpPr>
        <p:spPr>
          <a:xfrm>
            <a:off x="1986745" y="2063930"/>
            <a:ext cx="914400" cy="914400"/>
          </a:xfrm>
          <a:prstGeom prst="ellipse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3600"/>
              <a:t>1</a:t>
            </a: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C1EBE3E2-BC1F-4552-87FD-829DEDEF19E5}"/>
              </a:ext>
            </a:extLst>
          </p:cNvPr>
          <p:cNvSpPr/>
          <p:nvPr/>
        </p:nvSpPr>
        <p:spPr>
          <a:xfrm>
            <a:off x="5762509" y="2097721"/>
            <a:ext cx="914400" cy="914400"/>
          </a:xfrm>
          <a:prstGeom prst="ellipse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3600"/>
              <a:t>2</a:t>
            </a:r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CB99116D-E14D-4388-BA59-1D213BDDAAB4}"/>
              </a:ext>
            </a:extLst>
          </p:cNvPr>
          <p:cNvSpPr/>
          <p:nvPr/>
        </p:nvSpPr>
        <p:spPr>
          <a:xfrm>
            <a:off x="9538273" y="2097721"/>
            <a:ext cx="914400" cy="914400"/>
          </a:xfrm>
          <a:prstGeom prst="ellipse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3600"/>
              <a:t>3</a:t>
            </a:r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865256BC-9A0B-4AE7-80A8-D8C79C053851}"/>
              </a:ext>
            </a:extLst>
          </p:cNvPr>
          <p:cNvSpPr/>
          <p:nvPr/>
        </p:nvSpPr>
        <p:spPr>
          <a:xfrm>
            <a:off x="1986745" y="4153331"/>
            <a:ext cx="914400" cy="914400"/>
          </a:xfrm>
          <a:prstGeom prst="ellipse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3600"/>
              <a:t>4</a:t>
            </a:r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DE50FFC3-2DDE-496B-A11C-4B4B4CBD3391}"/>
              </a:ext>
            </a:extLst>
          </p:cNvPr>
          <p:cNvSpPr/>
          <p:nvPr/>
        </p:nvSpPr>
        <p:spPr>
          <a:xfrm>
            <a:off x="5762509" y="4187122"/>
            <a:ext cx="914400" cy="914400"/>
          </a:xfrm>
          <a:prstGeom prst="ellipse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3600"/>
              <a:t>5</a:t>
            </a: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DED6D291-1D39-462F-9B94-B71CE25A7BE4}"/>
              </a:ext>
            </a:extLst>
          </p:cNvPr>
          <p:cNvSpPr/>
          <p:nvPr/>
        </p:nvSpPr>
        <p:spPr>
          <a:xfrm>
            <a:off x="9538273" y="4187122"/>
            <a:ext cx="914400" cy="914400"/>
          </a:xfrm>
          <a:prstGeom prst="ellipse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3600"/>
              <a:t>6</a:t>
            </a:r>
          </a:p>
        </p:txBody>
      </p:sp>
    </p:spTree>
    <p:extLst>
      <p:ext uri="{BB962C8B-B14F-4D97-AF65-F5344CB8AC3E}">
        <p14:creationId val="863004170"/>
      </p:ext>
    </p:extLst>
  </p:cSld>
  <p:clrMapOvr>
    <a:masterClrMapping/>
  </p:clrMapOvr>
  <p:transition advTm="2000"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17"/>
                                        <p:tgtEl>
                                          <p:spTgt spid="9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20"/>
                                        <p:tgtEl>
                                          <p:spTgt spid="1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23"/>
                                        <p:tgtEl>
                                          <p:spTgt spid="11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26"/>
                                        <p:tgtEl>
                                          <p:spTgt spid="1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29"/>
                                        <p:tgtEl>
                                          <p:spTgt spid="1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32"/>
                                        <p:tgtEl>
                                          <p:spTgt spid="1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9"/>
      <p:bldP grpId="0" spid="10"/>
      <p:bldP grpId="0" spid="11"/>
      <p:bldP grpId="0" spid="12"/>
      <p:bldP grpId="0" spid="13"/>
      <p:bldP grpId="0" spid="14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B616FFC7-616D-4008-8A35-AAB194634AA1}"/>
              </a:ext>
            </a:extLst>
          </p:cNvPr>
          <p:cNvSpPr/>
          <p:nvPr/>
        </p:nvSpPr>
        <p:spPr>
          <a:xfrm>
            <a:off x="6857998" y="2090191"/>
            <a:ext cx="4859384" cy="3879535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20439F69-923F-46FC-ADEB-497E4225807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570313" y="727096"/>
            <a:ext cx="8429995" cy="792616"/>
          </a:xfrm>
          <a:prstGeom prst="rect">
            <a:avLst/>
          </a:prstGeom>
          <a:noFill/>
        </p:spPr>
        <p:txBody>
          <a:bodyPr anchor="ctr" rtlCol="0" wrap="square">
            <a:noAutofit/>
          </a:bodyPr>
          <a:lstStyle/>
          <a:p>
            <a:pPr algn="l" indent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altLang="en-US" b="1" lang="zh-CN" spc="300" sz="4000">
                <a:solidFill>
                  <a:srgbClr val="42BAD4"/>
                </a:solidFill>
                <a:cs typeface="+mn-ea"/>
                <a:sym typeface="+mn-lt"/>
              </a:rPr>
              <a:t>缺O2 、 CO2潴留对机体的影响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C7B5125-3EDF-4F45-BDB7-0BCC83464B2C}"/>
              </a:ext>
            </a:extLst>
          </p:cNvPr>
          <p:cNvSpPr/>
          <p:nvPr/>
        </p:nvSpPr>
        <p:spPr>
          <a:xfrm>
            <a:off x="8477793" y="1162593"/>
            <a:ext cx="3239589" cy="182881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BFE17AA1-BF70-4500-99AB-55EB6E503FDA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94215" y="2111760"/>
            <a:ext cx="6220093" cy="2063931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ctr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2BAD4"/>
                </a:solidFill>
                <a:latin typeface="+mn-lt"/>
                <a:cs typeface="+mn-ea"/>
                <a:sym typeface="+mn-lt"/>
              </a:rPr>
              <a:t>对中枢神经的影响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2BAD4"/>
                </a:solidFill>
                <a:latin typeface="+mn-lt"/>
                <a:cs typeface="+mn-ea"/>
                <a:sym typeface="+mn-lt"/>
              </a:rPr>
              <a:t>缺氧：反应迟钝　烦躁　意识障碍　脑水肿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2BAD4"/>
                </a:solidFill>
                <a:latin typeface="+mn-lt"/>
                <a:cs typeface="+mn-ea"/>
                <a:sym typeface="+mn-lt"/>
              </a:rPr>
              <a:t>CO2潴留：失眠、烦躁 　CO2麻醉</a:t>
            </a:r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DAC651BD-1116-4739-A2B5-23CC5ABAC97E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494215" y="4175691"/>
            <a:ext cx="7016927" cy="1158242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ctr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2BAD4"/>
                </a:solidFill>
                <a:latin typeface="+mn-lt"/>
                <a:cs typeface="+mn-ea"/>
                <a:sym typeface="+mn-lt"/>
                <a:hlinkClick action="ppaction://hlinkpres?slideindex=1&amp;slidetitle="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对心脏、循环的影响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2BAD4"/>
                </a:solidFill>
                <a:latin typeface="+mn-lt"/>
                <a:cs typeface="+mn-ea"/>
                <a:sym typeface="+mn-lt"/>
                <a:hlinkClick action="ppaction://hlinkpres?slideindex=1&amp;slidetitle="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使HR　Bp   ,心脑血管舒张，肺小动脉收缩</a:t>
            </a:r>
          </a:p>
        </p:txBody>
      </p:sp>
      <p:sp>
        <p:nvSpPr>
          <p:cNvPr id="6" name="Title 6">
            <a:extLst>
              <a:ext uri="{FF2B5EF4-FFF2-40B4-BE49-F238E27FC236}">
                <a16:creationId xmlns:a16="http://schemas.microsoft.com/office/drawing/2014/main" id="{7094A6BD-DCBF-4E8B-A60D-8FF4222D2ECD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7022273" y="1519712"/>
            <a:ext cx="4387144" cy="4946334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ctr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chemeClr val="bg1"/>
                </a:solidFill>
                <a:latin typeface="+mn-lt"/>
                <a:cs typeface="+mn-ea"/>
                <a:sym typeface="+mn-lt"/>
              </a:rPr>
              <a:t>对呼吸的影响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chemeClr val="bg1"/>
                </a:solidFill>
                <a:latin typeface="+mn-lt"/>
                <a:cs typeface="+mn-ea"/>
                <a:sym typeface="+mn-lt"/>
              </a:rPr>
              <a:t>缺氧刺激外周化学感受器　　　通气量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chemeClr val="bg1"/>
                </a:solidFill>
                <a:latin typeface="+mn-lt"/>
                <a:cs typeface="+mn-ea"/>
                <a:sym typeface="+mn-lt"/>
              </a:rPr>
              <a:t>CO2潴留刺激中枢化学感受器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chemeClr val="bg1"/>
                </a:solidFill>
                <a:latin typeface="+mn-lt"/>
                <a:cs typeface="+mn-ea"/>
                <a:sym typeface="+mn-lt"/>
              </a:rPr>
              <a:t>急性CO2潴留出现Kusmaul呼吸;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chemeClr val="bg1"/>
                </a:solidFill>
                <a:latin typeface="+mn-lt"/>
                <a:cs typeface="+mn-ea"/>
                <a:sym typeface="+mn-lt"/>
              </a:rPr>
              <a:t>[CO2]&gt;12%（Pa CO2 &gt;80mmHg）时呼吸中枢抑制</a:t>
            </a:r>
          </a:p>
        </p:txBody>
      </p:sp>
    </p:spTree>
    <p:extLst>
      <p:ext uri="{BB962C8B-B14F-4D97-AF65-F5344CB8AC3E}">
        <p14:creationId val="776572624"/>
      </p:ext>
    </p:extLst>
  </p:cSld>
  <p:clrMapOvr>
    <a:masterClrMapping/>
  </p:clrMapOvr>
  <p:transition advTm="2000"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7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15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18"/>
                                        <p:tgtEl>
                                          <p:spTgt spid="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  <p:cond delay="0" evt="onBegin">
                          <p:tn val="18"/>
                        </p:cond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26"/>
                                        <p:tgtEl>
                                          <p:spTgt spid="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2"/>
      <p:bldP grpId="0" spid="3"/>
      <p:bldP grpId="0" spid="4"/>
      <p:bldP grpId="0" spid="5"/>
      <p:bldP grpId="0" spid="6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11B25D7F-DF20-4C84-B16E-30ABCAB88956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570313" y="727096"/>
            <a:ext cx="8429995" cy="792616"/>
          </a:xfrm>
          <a:prstGeom prst="rect">
            <a:avLst/>
          </a:prstGeom>
          <a:noFill/>
        </p:spPr>
        <p:txBody>
          <a:bodyPr anchor="ctr" rtlCol="0" wrap="square">
            <a:noAutofit/>
          </a:bodyPr>
          <a:lstStyle/>
          <a:p>
            <a:pPr algn="l" indent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altLang="en-US" b="1" lang="zh-CN" spc="300" sz="4000">
                <a:solidFill>
                  <a:srgbClr val="42BAD4"/>
                </a:solidFill>
                <a:cs typeface="+mn-ea"/>
                <a:sym typeface="+mn-lt"/>
              </a:rPr>
              <a:t>缺O2 、 CO2潴留对机体的影响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C57E7732-EFFC-4C93-BF21-9C0E86D3B4EE}"/>
              </a:ext>
            </a:extLst>
          </p:cNvPr>
          <p:cNvSpPr/>
          <p:nvPr/>
        </p:nvSpPr>
        <p:spPr>
          <a:xfrm>
            <a:off x="8477793" y="1162593"/>
            <a:ext cx="3239589" cy="182881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74978EA2-8984-480C-92E5-782667F6D5F6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609017" y="2015304"/>
            <a:ext cx="6958512" cy="411560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anchor="ctr" anchorCtr="0" bIns="45712" lIns="91425" rIns="91425" tIns="45712" wrap="square">
            <a:no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="0" baseline="0" cap="none" kern="1200" lang="en-US" smtClean="0" spc="-49" sz="2745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charset="0" panose="020b0502040204020203" pitchFamily="34" typeface="Segoe UI"/>
              </a:defRPr>
            </a:lvl1pPr>
          </a:lstStyle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2BAD4"/>
                </a:solidFill>
                <a:latin typeface="+mn-lt"/>
                <a:cs typeface="+mn-ea"/>
                <a:sym typeface="+mn-lt"/>
              </a:rPr>
              <a:t>对肝肾和造血系统的影响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2BAD4"/>
                </a:solidFill>
                <a:latin typeface="+mn-lt"/>
                <a:cs typeface="+mn-ea"/>
                <a:sym typeface="+mn-lt"/>
              </a:rPr>
              <a:t>缺氧致组织损害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2BAD4"/>
                </a:solidFill>
                <a:latin typeface="+mn-lt"/>
                <a:cs typeface="+mn-ea"/>
                <a:sym typeface="+mn-lt"/>
              </a:rPr>
              <a:t>PaO2 、PaCO2&gt;50mmHg时肾血管痉挛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2BAD4"/>
                </a:solidFill>
                <a:latin typeface="+mn-lt"/>
                <a:cs typeface="+mn-ea"/>
                <a:sym typeface="+mn-lt"/>
              </a:rPr>
              <a:t>低PaO2使肾EPO分泌增多，继发RBC增加，增加循环血粘度	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2BAD4"/>
                </a:solidFill>
                <a:latin typeface="+mn-lt"/>
                <a:cs typeface="+mn-ea"/>
                <a:sym typeface="+mn-lt"/>
              </a:rPr>
              <a:t>对酸碱平衡和电解质的影响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2BAD4"/>
                </a:solidFill>
                <a:latin typeface="+mn-lt"/>
                <a:cs typeface="+mn-ea"/>
                <a:sym typeface="+mn-lt"/>
              </a:rPr>
              <a:t>常引起代酸和高血钾症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2BAD4"/>
                </a:solidFill>
                <a:latin typeface="+mn-lt"/>
                <a:cs typeface="+mn-ea"/>
                <a:sym typeface="+mn-lt"/>
              </a:rPr>
              <a:t>慢性呼衰常伴低氯血症</a:t>
            </a:r>
          </a:p>
          <a:p>
            <a:pPr algn="l" fontAlgn="ctr" indent="-342900" lvl="0" marL="34290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2" panose="05000000000000000000" pitchFamily="2" typeface="Wingdings"/>
              <a:buChar char="Ø"/>
            </a:pPr>
            <a:r>
              <a:rPr altLang="en-US" lang="zh-CN" spc="200" sz="2200">
                <a:ln w="3175">
                  <a:noFill/>
                  <a:prstDash val="dash"/>
                </a:ln>
                <a:solidFill>
                  <a:srgbClr val="42BAD4"/>
                </a:solidFill>
                <a:latin typeface="+mn-lt"/>
                <a:cs typeface="+mn-ea"/>
                <a:sym typeface="+mn-lt"/>
              </a:rPr>
              <a:t>血气分析可确定电解质酸碱失衡类型！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F7D8E45-321E-453C-9631-BD574BE2ED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55100" y="2276961"/>
            <a:ext cx="3592286" cy="3592286"/>
          </a:xfrm>
          <a:prstGeom prst="rect">
            <a:avLst/>
          </a:prstGeom>
        </p:spPr>
      </p:pic>
    </p:spTree>
    <p:extLst>
      <p:ext uri="{BB962C8B-B14F-4D97-AF65-F5344CB8AC3E}">
        <p14:creationId val="429864586"/>
      </p:ext>
    </p:extLst>
  </p:cSld>
  <p:clrMapOvr>
    <a:masterClrMapping/>
  </p:clrMapOvr>
  <p:transition advTm="2000"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7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  <p:cond delay="0" evt="onBegin">
                          <p:tn val="12"/>
                        </p:cond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2" id="1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2" spid="4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557EB53C-01DC-4051-83AB-958C90E759C0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6273037" y="2468878"/>
            <a:ext cx="5000208" cy="3422470"/>
          </a:xfrm>
          <a:prstGeom prst="rect">
            <a:avLst/>
          </a:prstGeom>
          <a:noFill/>
        </p:spPr>
        <p:txBody>
          <a:bodyPr bIns="46982" lIns="90155" rIns="90155" rtlCol="0" tIns="46982" wrap="square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pc="150" sz="1600"/>
            </a:lvl1pPr>
          </a:lstStyle>
          <a:p>
            <a:pPr algn="l" fontAlgn="ctr" indent="-358775" lvl="0" marL="358775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itchFamily="2" typeface="WPS-Bullets"/>
              <a:buChar char=""/>
            </a:pPr>
            <a:r>
              <a:rPr altLang="en-US" b="1" lang="zh-CN" sz="2400">
                <a:solidFill>
                  <a:srgbClr val="404040"/>
                </a:solidFill>
                <a:cs typeface="+mn-ea"/>
                <a:sym typeface="+mn-lt"/>
              </a:rPr>
              <a:t>床号：1床</a:t>
            </a:r>
          </a:p>
          <a:p>
            <a:pPr algn="l" fontAlgn="ctr" indent="-358775" lvl="0" marL="358775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itchFamily="2" typeface="WPS-Bullets"/>
              <a:buChar char=""/>
            </a:pPr>
            <a:r>
              <a:rPr altLang="en-US" b="1" lang="zh-CN" sz="2400">
                <a:solidFill>
                  <a:srgbClr val="404040"/>
                </a:solidFill>
                <a:cs typeface="+mn-ea"/>
                <a:sym typeface="+mn-lt"/>
              </a:rPr>
              <a:t>姓名：xxx</a:t>
            </a:r>
          </a:p>
          <a:p>
            <a:pPr algn="l" fontAlgn="ctr" indent="-358775" lvl="0" marL="358775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itchFamily="2" typeface="WPS-Bullets"/>
              <a:buChar char=""/>
            </a:pPr>
            <a:r>
              <a:rPr altLang="en-US" b="1" lang="zh-CN" sz="2400">
                <a:solidFill>
                  <a:srgbClr val="404040"/>
                </a:solidFill>
                <a:cs typeface="+mn-ea"/>
                <a:sym typeface="+mn-lt"/>
              </a:rPr>
              <a:t>性别：女</a:t>
            </a:r>
          </a:p>
          <a:p>
            <a:pPr algn="l" fontAlgn="ctr" indent="-358775" lvl="0" marL="358775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itchFamily="2" typeface="WPS-Bullets"/>
              <a:buChar char=""/>
            </a:pPr>
            <a:r>
              <a:rPr altLang="en-US" b="1" lang="zh-CN" sz="2400">
                <a:solidFill>
                  <a:srgbClr val="404040"/>
                </a:solidFill>
                <a:cs typeface="+mn-ea"/>
                <a:sym typeface="+mn-lt"/>
              </a:rPr>
              <a:t>年龄：59岁</a:t>
            </a:r>
          </a:p>
          <a:p>
            <a:pPr algn="l" fontAlgn="ctr" indent="-358775" lvl="0" marL="358775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SzTx/>
              <a:buFont charset="0" pitchFamily="2" typeface="WPS-Bullets"/>
              <a:buChar char=""/>
            </a:pPr>
            <a:r>
              <a:rPr altLang="en-US" b="1" lang="zh-CN" sz="2400">
                <a:solidFill>
                  <a:srgbClr val="404040"/>
                </a:solidFill>
                <a:cs typeface="+mn-ea"/>
                <a:sym typeface="+mn-lt"/>
              </a:rPr>
              <a:t>诊断：肺部感染合并呼吸衰竭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E253421F-4E36-4838-9695-8505B2390A65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442854" y="1438351"/>
            <a:ext cx="3631632" cy="624742"/>
          </a:xfrm>
          <a:prstGeom prst="rect">
            <a:avLst/>
          </a:prstGeom>
          <a:noFill/>
        </p:spPr>
        <p:txBody>
          <a:bodyPr bIns="46982" lIns="90155" rIns="90155" rtlCol="0" tIns="46982" wrap="none">
            <a:noAutofit/>
          </a:bodyPr>
          <a:lstStyle/>
          <a:p>
            <a:pPr algn="l" indent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altLang="en-US" b="1" lang="zh-CN" spc="300" sz="3600">
                <a:solidFill>
                  <a:srgbClr val="42BAD4"/>
                </a:solidFill>
                <a:cs typeface="+mn-ea"/>
                <a:sym typeface="+mn-lt"/>
              </a:rPr>
              <a:t>基本资料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D162507-119B-4B96-9032-454DFDE14B7A}"/>
              </a:ext>
            </a:extLst>
          </p:cNvPr>
          <p:cNvSpPr/>
          <p:nvPr/>
        </p:nvSpPr>
        <p:spPr>
          <a:xfrm>
            <a:off x="734441" y="849153"/>
            <a:ext cx="10723117" cy="5159694"/>
          </a:xfrm>
          <a:prstGeom prst="rect">
            <a:avLst/>
          </a:prstGeom>
          <a:noFill/>
          <a:ln w="19050">
            <a:solidFill>
              <a:srgbClr val="42BA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9D8D1708-A563-41E4-9522-77FE6B860437}"/>
              </a:ext>
            </a:extLst>
          </p:cNvPr>
          <p:cNvSpPr/>
          <p:nvPr/>
        </p:nvSpPr>
        <p:spPr>
          <a:xfrm>
            <a:off x="1662542" y="-10217"/>
            <a:ext cx="3852212" cy="6878433"/>
          </a:xfrm>
          <a:prstGeom prst="rect">
            <a:avLst/>
          </a:prstGeom>
          <a:solidFill>
            <a:srgbClr val="42B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A67C27F-1FD9-4D87-BB24-CA4E7C1E69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256238" y="2249156"/>
            <a:ext cx="4664820" cy="3097684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FA0F7D42-4DDC-45E2-8C00-1B99D53F10D2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2407813" y="1217719"/>
            <a:ext cx="2361669" cy="624742"/>
          </a:xfrm>
          <a:prstGeom prst="rect">
            <a:avLst/>
          </a:prstGeom>
          <a:noFill/>
        </p:spPr>
        <p:txBody>
          <a:bodyPr bIns="46982" lIns="90155" rIns="90155" rtlCol="0" tIns="46982" wrap="none">
            <a:noAutofit/>
          </a:bodyPr>
          <a:lstStyle/>
          <a:p>
            <a:pPr algn="l" indent="0" mar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altLang="zh-CN" b="1" lang="en-US" spc="300" sz="4000">
                <a:solidFill>
                  <a:schemeClr val="bg1"/>
                </a:solidFill>
                <a:cs typeface="+mn-ea"/>
                <a:sym typeface="+mn-lt"/>
              </a:rPr>
              <a:t>HOPITOL</a:t>
            </a:r>
          </a:p>
        </p:txBody>
      </p:sp>
    </p:spTree>
    <p:extLst>
      <p:ext uri="{BB962C8B-B14F-4D97-AF65-F5344CB8AC3E}">
        <p14:creationId val="2206729909"/>
      </p:ext>
    </p:extLst>
  </p:cSld>
  <p:clrMapOvr>
    <a:masterClrMapping/>
  </p:clrMapOvr>
  <p:transition advTm="2000"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7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10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  <p:cond delay="0" evt="onBegin">
                          <p:tn val="10"/>
                        </p:cond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  <p:cond delay="0" evt="onBegin">
                          <p:tn val="15"/>
                        </p:cond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" fill="hold" id="23"/>
                                        <p:tgtEl>
                                          <p:spTgt spid="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8"/>
    </p:bld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3884"/>
  <p:tag name="KSO_WM_UNIT_COMPATIBLE" val="0"/>
  <p:tag name="KSO_WM_UNIT_DIAGRAM_ISNUMVISUAL" val="0"/>
  <p:tag name="KSO_WM_UNIT_DIAGRAM_ISREFERUNIT" val="0"/>
  <p:tag name="KSO_WM_UNIT_HIGHLIGHT" val="0"/>
  <p:tag name="KSO_WM_UNIT_ID" val="custom20203884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简约工作汇报模板"/>
  <p:tag name="KSO_WM_UNIT_TYPE" val="a"/>
  <p:tag name="KSO_WM_UNIT_VALUE" val="10"/>
</p:tagLst>
</file>

<file path=ppt/tags/tag10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160442"/>
  <p:tag name="KSO_WM_UNIT_COMPATIBLE" val="0"/>
  <p:tag name="KSO_WM_UNIT_DIAGRAM_ISNUMVISUAL" val="0"/>
  <p:tag name="KSO_WM_UNIT_DIAGRAM_ISREFERUNIT" val="0"/>
  <p:tag name="KSO_WM_UNIT_HIGHLIGHT" val="0"/>
  <p:tag name="KSO_WM_UNIT_ID" val="diagram160442_4*l_h_f*1_5_1"/>
  <p:tag name="KSO_WM_UNIT_INDEX" val="1_5_1"/>
  <p:tag name="KSO_WM_UNIT_LAYERLEVEL" val="1_1_1"/>
  <p:tag name="KSO_WM_UNIT_NOCLEAR" val="0"/>
  <p:tag name="KSO_WM_UNIT_PRESET_TEXT" val="单击此处添加文本具体内容，简明扼要的阐述您的观点。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l_h_f"/>
  <p:tag name="KSO_WM_UNIT_USESOURCEFORMAT_APPLY" val="1"/>
  <p:tag name="KSO_WM_UNIT_VALUE" val="27"/>
</p:tagLst>
</file>

<file path=ppt/tags/tag11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160442"/>
  <p:tag name="KSO_WM_UNIT_COMPATIBLE" val="0"/>
  <p:tag name="KSO_WM_UNIT_DIAGRAM_ISNUMVISUAL" val="0"/>
  <p:tag name="KSO_WM_UNIT_DIAGRAM_ISREFERUNIT" val="0"/>
  <p:tag name="KSO_WM_UNIT_HIGHLIGHT" val="0"/>
  <p:tag name="KSO_WM_UNIT_ID" val="diagram160442_4*l_h_f*1_2_1"/>
  <p:tag name="KSO_WM_UNIT_INDEX" val="1_2_1"/>
  <p:tag name="KSO_WM_UNIT_LAYERLEVEL" val="1_1_1"/>
  <p:tag name="KSO_WM_UNIT_NOCLEAR" val="0"/>
  <p:tag name="KSO_WM_UNIT_PRESET_TEXT" val="单击此处添加文本具体内容，简明扼要的阐述您的观点。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l_h_f"/>
  <p:tag name="KSO_WM_UNIT_USESOURCEFORMAT_APPLY" val="1"/>
  <p:tag name="KSO_WM_UNIT_VALUE" val="27"/>
</p:tagLst>
</file>

<file path=ppt/tags/tag12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160442"/>
  <p:tag name="KSO_WM_UNIT_COMPATIBLE" val="0"/>
  <p:tag name="KSO_WM_UNIT_DIAGRAM_ISNUMVISUAL" val="0"/>
  <p:tag name="KSO_WM_UNIT_DIAGRAM_ISREFERUNIT" val="0"/>
  <p:tag name="KSO_WM_UNIT_HIGHLIGHT" val="0"/>
  <p:tag name="KSO_WM_UNIT_ID" val="diagram160442_4*l_h_f*1_4_1"/>
  <p:tag name="KSO_WM_UNIT_INDEX" val="1_4_1"/>
  <p:tag name="KSO_WM_UNIT_LAYERLEVEL" val="1_1_1"/>
  <p:tag name="KSO_WM_UNIT_NOCLEAR" val="0"/>
  <p:tag name="KSO_WM_UNIT_PRESET_TEXT" val="单击此处添加文本具体内容，简明扼要的阐述您的观点。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l_h_f"/>
  <p:tag name="KSO_WM_UNIT_USESOURCEFORMAT_APPLY" val="1"/>
  <p:tag name="KSO_WM_UNIT_VALUE" val="27"/>
</p:tagLst>
</file>

<file path=ppt/tags/tag13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731"/>
  <p:tag name="KSO_WM_UNIT_COMPATIBLE" val="0"/>
  <p:tag name="KSO_WM_UNIT_DIAGRAM_ISNUMVISUAL" val="0"/>
  <p:tag name="KSO_WM_UNIT_DIAGRAM_ISREFERUNIT" val="0"/>
  <p:tag name="KSO_WM_UNIT_HIGHLIGHT" val="0"/>
  <p:tag name="KSO_WM_UNIT_ID" val="diagram731_5*l_h_f*1_1_1"/>
  <p:tag name="KSO_WM_UNIT_INDEX" val="1_1_1"/>
  <p:tag name="KSO_WM_UNIT_LAYERLEVEL" val="1_1_1"/>
  <p:tag name="KSO_WM_UNIT_NOCLEAR" val="0"/>
  <p:tag name="KSO_WM_UNIT_PRESET_TEXT" val="单击此处添加文本具体内容，简明扼要的阐述您的观点。"/>
  <p:tag name="KSO_WM_UNIT_SUBTYPE" val="a"/>
  <p:tag name="KSO_WM_UNIT_TEXT_FILL_FORE_SCHEMECOLOR_INDEX" val="14"/>
  <p:tag name="KSO_WM_UNIT_TEXT_FILL_FORE_SCHEMECOLOR_INDEX_BRIGHTNESS" val="0"/>
  <p:tag name="KSO_WM_UNIT_TEXT_FILL_TYPE" val="1"/>
  <p:tag name="KSO_WM_UNIT_TYPE" val="l_h_f"/>
  <p:tag name="KSO_WM_UNIT_USESOURCEFORMAT_APPLY" val="1"/>
  <p:tag name="KSO_WM_UNIT_VALUE" val="36"/>
</p:tagLst>
</file>

<file path=ppt/tags/tag14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731"/>
  <p:tag name="KSO_WM_UNIT_COMPATIBLE" val="0"/>
  <p:tag name="KSO_WM_UNIT_DIAGRAM_ISNUMVISUAL" val="0"/>
  <p:tag name="KSO_WM_UNIT_DIAGRAM_ISREFERUNIT" val="0"/>
  <p:tag name="KSO_WM_UNIT_HIGHLIGHT" val="0"/>
  <p:tag name="KSO_WM_UNIT_ID" val="diagram731_5*l_h_f*1_2_1"/>
  <p:tag name="KSO_WM_UNIT_INDEX" val="1_2_1"/>
  <p:tag name="KSO_WM_UNIT_LAYERLEVEL" val="1_1_1"/>
  <p:tag name="KSO_WM_UNIT_NOCLEAR" val="0"/>
  <p:tag name="KSO_WM_UNIT_PRESET_TEXT" val="单击此处添加文本具体内容，简明扼要的阐述您的观点。"/>
  <p:tag name="KSO_WM_UNIT_SUBTYPE" val="a"/>
  <p:tag name="KSO_WM_UNIT_TEXT_FILL_FORE_SCHEMECOLOR_INDEX" val="14"/>
  <p:tag name="KSO_WM_UNIT_TEXT_FILL_FORE_SCHEMECOLOR_INDEX_BRIGHTNESS" val="0"/>
  <p:tag name="KSO_WM_UNIT_TEXT_FILL_TYPE" val="1"/>
  <p:tag name="KSO_WM_UNIT_TYPE" val="l_h_f"/>
  <p:tag name="KSO_WM_UNIT_USESOURCEFORMAT_APPLY" val="1"/>
  <p:tag name="KSO_WM_UNIT_VALUE" val="36"/>
</p:tagLst>
</file>

<file path=ppt/tags/tag15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731"/>
  <p:tag name="KSO_WM_UNIT_COMPATIBLE" val="0"/>
  <p:tag name="KSO_WM_UNIT_DIAGRAM_ISNUMVISUAL" val="0"/>
  <p:tag name="KSO_WM_UNIT_DIAGRAM_ISREFERUNIT" val="0"/>
  <p:tag name="KSO_WM_UNIT_HIGHLIGHT" val="0"/>
  <p:tag name="KSO_WM_UNIT_ID" val="diagram731_5*l_h_f*1_3_1"/>
  <p:tag name="KSO_WM_UNIT_INDEX" val="1_3_1"/>
  <p:tag name="KSO_WM_UNIT_LAYERLEVEL" val="1_1_1"/>
  <p:tag name="KSO_WM_UNIT_NOCLEAR" val="0"/>
  <p:tag name="KSO_WM_UNIT_PRESET_TEXT" val="单击此处添加文本具体内容，简明扼要的阐述您的观点。"/>
  <p:tag name="KSO_WM_UNIT_SUBTYPE" val="a"/>
  <p:tag name="KSO_WM_UNIT_TEXT_FILL_FORE_SCHEMECOLOR_INDEX" val="14"/>
  <p:tag name="KSO_WM_UNIT_TEXT_FILL_FORE_SCHEMECOLOR_INDEX_BRIGHTNESS" val="0"/>
  <p:tag name="KSO_WM_UNIT_TEXT_FILL_TYPE" val="1"/>
  <p:tag name="KSO_WM_UNIT_TYPE" val="l_h_f"/>
  <p:tag name="KSO_WM_UNIT_USESOURCEFORMAT_APPLY" val="1"/>
  <p:tag name="KSO_WM_UNIT_VALUE" val="36"/>
</p:tagLst>
</file>

<file path=ppt/tags/tag16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731"/>
  <p:tag name="KSO_WM_UNIT_COMPATIBLE" val="0"/>
  <p:tag name="KSO_WM_UNIT_DIAGRAM_ISNUMVISUAL" val="0"/>
  <p:tag name="KSO_WM_UNIT_DIAGRAM_ISREFERUNIT" val="0"/>
  <p:tag name="KSO_WM_UNIT_HIGHLIGHT" val="0"/>
  <p:tag name="KSO_WM_UNIT_ID" val="diagram731_5*l_h_f*1_4_1"/>
  <p:tag name="KSO_WM_UNIT_INDEX" val="1_4_1"/>
  <p:tag name="KSO_WM_UNIT_LAYERLEVEL" val="1_1_1"/>
  <p:tag name="KSO_WM_UNIT_NOCLEAR" val="0"/>
  <p:tag name="KSO_WM_UNIT_PRESET_TEXT" val="单击此处添加文本具体内容，简明扼要的阐述您的观点。"/>
  <p:tag name="KSO_WM_UNIT_SUBTYPE" val="a"/>
  <p:tag name="KSO_WM_UNIT_TEXT_FILL_FORE_SCHEMECOLOR_INDEX" val="14"/>
  <p:tag name="KSO_WM_UNIT_TEXT_FILL_FORE_SCHEMECOLOR_INDEX_BRIGHTNESS" val="0"/>
  <p:tag name="KSO_WM_UNIT_TEXT_FILL_TYPE" val="1"/>
  <p:tag name="KSO_WM_UNIT_TYPE" val="l_h_f"/>
  <p:tag name="KSO_WM_UNIT_USESOURCEFORMAT_APPLY" val="1"/>
  <p:tag name="KSO_WM_UNIT_VALUE" val="36"/>
</p:tagLst>
</file>

<file path=ppt/tags/tag17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731"/>
  <p:tag name="KSO_WM_UNIT_COMPATIBLE" val="0"/>
  <p:tag name="KSO_WM_UNIT_DIAGRAM_ISNUMVISUAL" val="0"/>
  <p:tag name="KSO_WM_UNIT_DIAGRAM_ISREFERUNIT" val="0"/>
  <p:tag name="KSO_WM_UNIT_HIGHLIGHT" val="0"/>
  <p:tag name="KSO_WM_UNIT_ID" val="diagram731_5*l_h_f*1_5_1"/>
  <p:tag name="KSO_WM_UNIT_INDEX" val="1_5_1"/>
  <p:tag name="KSO_WM_UNIT_LAYERLEVEL" val="1_1_1"/>
  <p:tag name="KSO_WM_UNIT_NOCLEAR" val="0"/>
  <p:tag name="KSO_WM_UNIT_PRESET_TEXT" val="单击此处添加文本具体内容，简明扼要的阐述您的观点。"/>
  <p:tag name="KSO_WM_UNIT_SUBTYPE" val="a"/>
  <p:tag name="KSO_WM_UNIT_TEXT_FILL_FORE_SCHEMECOLOR_INDEX" val="14"/>
  <p:tag name="KSO_WM_UNIT_TEXT_FILL_FORE_SCHEMECOLOR_INDEX_BRIGHTNESS" val="0"/>
  <p:tag name="KSO_WM_UNIT_TEXT_FILL_TYPE" val="1"/>
  <p:tag name="KSO_WM_UNIT_TYPE" val="l_h_f"/>
  <p:tag name="KSO_WM_UNIT_USESOURCEFORMAT_APPLY" val="1"/>
  <p:tag name="KSO_WM_UNIT_VALUE" val="36"/>
</p:tagLst>
</file>

<file path=ppt/tags/tag18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731"/>
  <p:tag name="KSO_WM_UNIT_COMPATIBLE" val="0"/>
  <p:tag name="KSO_WM_UNIT_DIAGRAM_ISNUMVISUAL" val="0"/>
  <p:tag name="KSO_WM_UNIT_DIAGRAM_ISREFERUNIT" val="0"/>
  <p:tag name="KSO_WM_UNIT_HIGHLIGHT" val="0"/>
  <p:tag name="KSO_WM_UNIT_ID" val="diagram731_5*l_h_f*1_6_1"/>
  <p:tag name="KSO_WM_UNIT_INDEX" val="1_6_1"/>
  <p:tag name="KSO_WM_UNIT_LAYERLEVEL" val="1_1_1"/>
  <p:tag name="KSO_WM_UNIT_NOCLEAR" val="0"/>
  <p:tag name="KSO_WM_UNIT_PRESET_TEXT" val="单击此处添加文本具体内容，简明扼要的阐述您的观点。"/>
  <p:tag name="KSO_WM_UNIT_SUBTYPE" val="a"/>
  <p:tag name="KSO_WM_UNIT_TEXT_FILL_FORE_SCHEMECOLOR_INDEX" val="14"/>
  <p:tag name="KSO_WM_UNIT_TEXT_FILL_FORE_SCHEMECOLOR_INDEX_BRIGHTNESS" val="0"/>
  <p:tag name="KSO_WM_UNIT_TEXT_FILL_TYPE" val="1"/>
  <p:tag name="KSO_WM_UNIT_TYPE" val="l_h_f"/>
  <p:tag name="KSO_WM_UNIT_USESOURCEFORMAT_APPLY" val="1"/>
  <p:tag name="KSO_WM_UNIT_VALUE" val="36"/>
</p:tagLst>
</file>

<file path=ppt/tags/tag19.xml><?xml version="1.0" encoding="utf-8"?>
<p:tagLst xmlns:p="http://schemas.openxmlformats.org/presentationml/2006/main">
  <p:tag name="KSO_WM_ASSEMBLE_CHIP_INDEX" val="7f2dacdb973c46df9589931ae151a74a"/>
  <p:tag name="KSO_WM_BEAUTIFY_FLAG" val="#wm#"/>
  <p:tag name="KSO_WM_CHIP_GROUPID" val="5e7881253197e252a37019b5"/>
  <p:tag name="KSO_WM_CHIP_XID" val="5e7881253197e252a37019b6"/>
  <p:tag name="KSO_WM_TAG_VERSION" val="1.0"/>
  <p:tag name="KSO_WM_TEMPLATE_ASSEMBLE_GROUPID" val="5eea0e92a186d5104cd695ec"/>
  <p:tag name="KSO_WM_TEMPLATE_ASSEMBLE_XID" val="5eea0e92a186d5104cd695ec"/>
  <p:tag name="KSO_WM_TEMPLATE_CATEGORY" val="diagram"/>
  <p:tag name="KSO_WM_TEMPLATE_INDEX" val="20207359"/>
  <p:tag name="KSO_WM_UNIT_BLOCK" val="0"/>
  <p:tag name="KSO_WM_UNIT_COMPATIBLE" val="0"/>
  <p:tag name="KSO_WM_UNIT_DEC_AREA_ID" val="28993a79bbfc42d78c344b6a6704eac5"/>
  <p:tag name="KSO_WM_UNIT_DEFAULT_FONT" val="24;44;4"/>
  <p:tag name="KSO_WM_UNIT_DIAGRAM_ISNUMVISUAL" val="0"/>
  <p:tag name="KSO_WM_UNIT_DIAGRAM_ISREFERUNIT" val="0"/>
  <p:tag name="KSO_WM_UNIT_HIGHLIGHT" val="0"/>
  <p:tag name="KSO_WM_UNIT_ID" val="diagram20207359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大标题内容"/>
  <p:tag name="KSO_WM_UNIT_SHOW_EDIT_AREA_INDICATION" val="1"/>
  <p:tag name="KSO_WM_UNIT_SMARTLAYOUT_COMPRESS_INFO" val="{&#10;    &quot;id&quot;: &quot;2020-06-17T20:37:49&quot;,&#10;    &quot;max&quot;: 17.723543307086601,&#10;    &quot;topChanged&quot;: 8.8617852455903048&#10;}&#10;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16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TEMPLATE_CATEGORY" val="diagram"/>
  <p:tag name="KSO_WM_TEMPLATE_INDEX" val="20202305"/>
  <p:tag name="KSO_WM_UNIT_BLOCK" val="0"/>
  <p:tag name="KSO_WM_UNIT_COMPATIBLE" val="0"/>
  <p:tag name="KSO_WM_UNIT_DEFAULT_FONT" val="16;24;2"/>
  <p:tag name="KSO_WM_UNIT_DIAGRAM_ISNUMVISUAL" val="0"/>
  <p:tag name="KSO_WM_UNIT_DIAGRAM_ISREFERUNIT" val="0"/>
  <p:tag name="KSO_WM_UNIT_HIGHLIGHT" val="0"/>
  <p:tag name="KSO_WM_UNIT_ID" val="diagram20202305_1*f*1"/>
  <p:tag name="KSO_WM_UNIT_INDEX" val="1"/>
  <p:tag name="KSO_WM_UNIT_LAYERLEVEL" val="1"/>
  <p:tag name="KSO_WM_UNIT_NOCLEAR" val="0"/>
  <p:tag name="KSO_WM_UNIT_PLACING_PICTURE_MD4" val="0"/>
  <p:tag name="KSO_WM_UNIT_PRESET_TEXT" val="我们是致力于研究AI智能创作PPT的一个团队;我们潜心钻研幻灯片的演示规律与创作思路，希望通过人工智能解放用户双手，不仅高效，且精准。&#10;我们拥有金山办公软件30年的技术积累，以及一支富有研究精神，匠心做事的团队。"/>
  <p:tag name="KSO_WM_UNIT_SM_LIMIT_TYPE" val="1"/>
  <p:tag name="KSO_WM_UNIT_TEXT_FILL_FORE_SCHEMECOLOR_INDEX" val="13"/>
  <p:tag name="KSO_WM_UNIT_TEXT_FILL_FORE_SCHEMECOLOR_INDEX_BRIGHTNESS" val="0.35"/>
  <p:tag name="KSO_WM_UNIT_TEXT_FILL_TYPE" val="1"/>
  <p:tag name="KSO_WM_UNIT_TYPE" val="f"/>
  <p:tag name="KSO_WM_UNIT_VALUE" val="564"/>
</p:tagLst>
</file>

<file path=ppt/tags/tag20.xml><?xml version="1.0" encoding="utf-8"?>
<p:tagLst xmlns:p="http://schemas.openxmlformats.org/presentationml/2006/main">
  <p:tag name="KSO_WM_ASSEMBLE_CHIP_INDEX" val="31d0182a18454a43ac271e4379ae4935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ea0e92a186d5104cd695ec"/>
  <p:tag name="KSO_WM_TEMPLATE_ASSEMBLE_XID" val="5eea0e92a186d5104cd695ec"/>
  <p:tag name="KSO_WM_TEMPLATE_CATEGORY" val="diagram"/>
  <p:tag name="KSO_WM_TEMPLATE_INDEX" val="20207359"/>
  <p:tag name="KSO_WM_UNIT_BLOCK" val="0"/>
  <p:tag name="KSO_WM_UNIT_COMPATIBLE" val="0"/>
  <p:tag name="KSO_WM_UNIT_DEC_AREA_ID" val="252cdfb1a14d43e8aeec0957a172299e"/>
  <p:tag name="KSO_WM_UNIT_DEFAULT_FONT" val="14;20;2"/>
  <p:tag name="KSO_WM_UNIT_DIAGRAM_ISNUMVISUAL" val="0"/>
  <p:tag name="KSO_WM_UNIT_DIAGRAM_ISREFERUNIT" val="0"/>
  <p:tag name="KSO_WM_UNIT_HIGHLIGHT" val="0"/>
  <p:tag name="KSO_WM_UNIT_ID" val="diagram20207359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SHOW_EDIT_AREA_INDICATION" val="1"/>
  <p:tag name="KSO_WM_UNIT_SUBTYPE" val="a"/>
  <p:tag name="KSO_WM_UNIT_SUPPORT_UNIT_TYPE" val="[&quot;l&quot;,&quot;m&quot;,&quot;n&quot;,&quot;o&quot;,&quot;p&quot;,&quot;q&quot;,&quot;r&quot;,&quot;δ&quot;,&quot;η&quot;,&quot;α&quot;,&quot;β&quot;,&quot;θ&quot;]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319"/>
</p:tagLst>
</file>

<file path=ppt/tags/tag21.xml><?xml version="1.0" encoding="utf-8"?>
<p:tagLst xmlns:p="http://schemas.openxmlformats.org/presentationml/2006/main">
  <p:tag name="KSO_WM_ASSEMBLE_CHIP_INDEX" val="31d0182a18454a43ac271e4379ae4935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ea0e92a186d5104cd695ec"/>
  <p:tag name="KSO_WM_TEMPLATE_ASSEMBLE_XID" val="5eea0e92a186d5104cd695ec"/>
  <p:tag name="KSO_WM_TEMPLATE_CATEGORY" val="diagram"/>
  <p:tag name="KSO_WM_TEMPLATE_INDEX" val="20207359"/>
  <p:tag name="KSO_WM_UNIT_BLOCK" val="0"/>
  <p:tag name="KSO_WM_UNIT_COMPATIBLE" val="0"/>
  <p:tag name="KSO_WM_UNIT_DEC_AREA_ID" val="252cdfb1a14d43e8aeec0957a172299e"/>
  <p:tag name="KSO_WM_UNIT_DEFAULT_FONT" val="14;20;2"/>
  <p:tag name="KSO_WM_UNIT_DIAGRAM_ISNUMVISUAL" val="0"/>
  <p:tag name="KSO_WM_UNIT_DIAGRAM_ISREFERUNIT" val="0"/>
  <p:tag name="KSO_WM_UNIT_HIGHLIGHT" val="0"/>
  <p:tag name="KSO_WM_UNIT_ID" val="diagram20207359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SHOW_EDIT_AREA_INDICATION" val="1"/>
  <p:tag name="KSO_WM_UNIT_SUBTYPE" val="a"/>
  <p:tag name="KSO_WM_UNIT_SUPPORT_UNIT_TYPE" val="[&quot;l&quot;,&quot;m&quot;,&quot;n&quot;,&quot;o&quot;,&quot;p&quot;,&quot;q&quot;,&quot;r&quot;,&quot;δ&quot;,&quot;η&quot;,&quot;α&quot;,&quot;β&quot;,&quot;θ&quot;]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319"/>
</p:tagLst>
</file>

<file path=ppt/tags/tag22.xml><?xml version="1.0" encoding="utf-8"?>
<p:tagLst xmlns:p="http://schemas.openxmlformats.org/presentationml/2006/main">
  <p:tag name="KSO_WM_ASSEMBLE_CHIP_INDEX" val="31d0182a18454a43ac271e4379ae4935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ea0e92a186d5104cd695ec"/>
  <p:tag name="KSO_WM_TEMPLATE_ASSEMBLE_XID" val="5eea0e92a186d5104cd695ec"/>
  <p:tag name="KSO_WM_TEMPLATE_CATEGORY" val="diagram"/>
  <p:tag name="KSO_WM_TEMPLATE_INDEX" val="20207359"/>
  <p:tag name="KSO_WM_UNIT_BLOCK" val="0"/>
  <p:tag name="KSO_WM_UNIT_COMPATIBLE" val="0"/>
  <p:tag name="KSO_WM_UNIT_DEC_AREA_ID" val="252cdfb1a14d43e8aeec0957a172299e"/>
  <p:tag name="KSO_WM_UNIT_DEFAULT_FONT" val="14;20;2"/>
  <p:tag name="KSO_WM_UNIT_DIAGRAM_ISNUMVISUAL" val="0"/>
  <p:tag name="KSO_WM_UNIT_DIAGRAM_ISREFERUNIT" val="0"/>
  <p:tag name="KSO_WM_UNIT_HIGHLIGHT" val="0"/>
  <p:tag name="KSO_WM_UNIT_ID" val="diagram20207359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SHOW_EDIT_AREA_INDICATION" val="1"/>
  <p:tag name="KSO_WM_UNIT_SUBTYPE" val="a"/>
  <p:tag name="KSO_WM_UNIT_SUPPORT_UNIT_TYPE" val="[&quot;l&quot;,&quot;m&quot;,&quot;n&quot;,&quot;o&quot;,&quot;p&quot;,&quot;q&quot;,&quot;r&quot;,&quot;δ&quot;,&quot;η&quot;,&quot;α&quot;,&quot;β&quot;,&quot;θ&quot;]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319"/>
</p:tagLst>
</file>

<file path=ppt/tags/tag23.xml><?xml version="1.0" encoding="utf-8"?>
<p:tagLst xmlns:p="http://schemas.openxmlformats.org/presentationml/2006/main">
  <p:tag name="KSO_WM_ASSEMBLE_CHIP_INDEX" val="7f2dacdb973c46df9589931ae151a74a"/>
  <p:tag name="KSO_WM_BEAUTIFY_FLAG" val="#wm#"/>
  <p:tag name="KSO_WM_CHIP_GROUPID" val="5e7881253197e252a37019b5"/>
  <p:tag name="KSO_WM_CHIP_XID" val="5e7881253197e252a37019b6"/>
  <p:tag name="KSO_WM_TAG_VERSION" val="1.0"/>
  <p:tag name="KSO_WM_TEMPLATE_ASSEMBLE_GROUPID" val="5eea0e92a186d5104cd695ec"/>
  <p:tag name="KSO_WM_TEMPLATE_ASSEMBLE_XID" val="5eea0e92a186d5104cd695ec"/>
  <p:tag name="KSO_WM_TEMPLATE_CATEGORY" val="diagram"/>
  <p:tag name="KSO_WM_TEMPLATE_INDEX" val="20207359"/>
  <p:tag name="KSO_WM_UNIT_BLOCK" val="0"/>
  <p:tag name="KSO_WM_UNIT_COMPATIBLE" val="0"/>
  <p:tag name="KSO_WM_UNIT_DEC_AREA_ID" val="28993a79bbfc42d78c344b6a6704eac5"/>
  <p:tag name="KSO_WM_UNIT_DEFAULT_FONT" val="24;44;4"/>
  <p:tag name="KSO_WM_UNIT_DIAGRAM_ISNUMVISUAL" val="0"/>
  <p:tag name="KSO_WM_UNIT_DIAGRAM_ISREFERUNIT" val="0"/>
  <p:tag name="KSO_WM_UNIT_HIGHLIGHT" val="0"/>
  <p:tag name="KSO_WM_UNIT_ID" val="diagram20207359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大标题内容"/>
  <p:tag name="KSO_WM_UNIT_SHOW_EDIT_AREA_INDICATION" val="1"/>
  <p:tag name="KSO_WM_UNIT_SMARTLAYOUT_COMPRESS_INFO" val="{&#10;    &quot;id&quot;: &quot;2020-06-17T20:37:49&quot;,&#10;    &quot;max&quot;: 17.723543307086601,&#10;    &quot;topChanged&quot;: 8.8617852455903048&#10;}&#10;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16"/>
</p:tagLst>
</file>

<file path=ppt/tags/tag24.xml><?xml version="1.0" encoding="utf-8"?>
<p:tagLst xmlns:p="http://schemas.openxmlformats.org/presentationml/2006/main">
  <p:tag name="KSO_WM_ASSEMBLE_CHIP_INDEX" val="31d0182a18454a43ac271e4379ae4935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ea0e92a186d5104cd695ec"/>
  <p:tag name="KSO_WM_TEMPLATE_ASSEMBLE_XID" val="5eea0e92a186d5104cd695ec"/>
  <p:tag name="KSO_WM_TEMPLATE_CATEGORY" val="diagram"/>
  <p:tag name="KSO_WM_TEMPLATE_INDEX" val="20207359"/>
  <p:tag name="KSO_WM_UNIT_BLOCK" val="0"/>
  <p:tag name="KSO_WM_UNIT_COMPATIBLE" val="0"/>
  <p:tag name="KSO_WM_UNIT_DEC_AREA_ID" val="252cdfb1a14d43e8aeec0957a172299e"/>
  <p:tag name="KSO_WM_UNIT_DEFAULT_FONT" val="14;20;2"/>
  <p:tag name="KSO_WM_UNIT_DIAGRAM_ISNUMVISUAL" val="0"/>
  <p:tag name="KSO_WM_UNIT_DIAGRAM_ISREFERUNIT" val="0"/>
  <p:tag name="KSO_WM_UNIT_HIGHLIGHT" val="0"/>
  <p:tag name="KSO_WM_UNIT_ID" val="diagram20207359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SHOW_EDIT_AREA_INDICATION" val="1"/>
  <p:tag name="KSO_WM_UNIT_SUBTYPE" val="a"/>
  <p:tag name="KSO_WM_UNIT_SUPPORT_UNIT_TYPE" val="[&quot;l&quot;,&quot;m&quot;,&quot;n&quot;,&quot;o&quot;,&quot;p&quot;,&quot;q&quot;,&quot;r&quot;,&quot;δ&quot;,&quot;η&quot;,&quot;α&quot;,&quot;β&quot;,&quot;θ&quot;]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319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TEMPLATE_CATEGORY" val="diagram"/>
  <p:tag name="KSO_WM_TEMPLATE_INDEX" val="20194605"/>
  <p:tag name="KSO_WM_UNIT_COLOR_SCHEME_PARENT_PAGE" val="0_1"/>
  <p:tag name="KSO_WM_UNIT_COLOR_SCHEME_SHAPE_ID" val="2"/>
  <p:tag name="KSO_WM_UNIT_COMPATIBLE" val="0"/>
  <p:tag name="KSO_WM_UNIT_DIAGRAM_ISNUMVISUAL" val="0"/>
  <p:tag name="KSO_WM_UNIT_DIAGRAM_ISREFERUNIT" val="0"/>
  <p:tag name="KSO_WM_UNIT_HIGHLIGHT" val="0"/>
  <p:tag name="KSO_WM_UNIT_ID" val="diagram20194605_1*f*1"/>
  <p:tag name="KSO_WM_UNIT_INDEX" val="1"/>
  <p:tag name="KSO_WM_UNIT_LAYERLEVEL" val="1"/>
  <p:tag name="KSO_WM_UNIT_NOCLEAR" val="1"/>
  <p:tag name="KSO_WM_UNIT_PRESET_TEXT" val="添加小标题：&#10;点击此处加正文您思想&#10;添加小标题：&#10;言简意赅阐述观点&#10;添加小标题：&#10;恰如其分表达您的观点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PART_ID_V2" val="d-1-2"/>
  <p:tag name="KSO_WM_UNIT_TYPE" val="f"/>
  <p:tag name="KSO_WM_UNIT_VALUE" val="104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TEMPLATE_CATEGORY" val="diagram"/>
  <p:tag name="KSO_WM_TEMPLATE_INDEX" val="20194605"/>
  <p:tag name="KSO_WM_UNIT_COLOR_SCHEME_PARENT_PAGE" val="0_1"/>
  <p:tag name="KSO_WM_UNIT_COLOR_SCHEME_SHAPE_ID" val="12"/>
  <p:tag name="KSO_WM_UNIT_COMPATIBLE" val="0"/>
  <p:tag name="KSO_WM_UNIT_DIAGRAM_ISNUMVISUAL" val="0"/>
  <p:tag name="KSO_WM_UNIT_DIAGRAM_ISREFERUNIT" val="0"/>
  <p:tag name="KSO_WM_UNIT_HIGHLIGHT" val="0"/>
  <p:tag name="KSO_WM_UNIT_ID" val="diagram20194605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添加大标题"/>
  <p:tag name="KSO_WM_UNIT_TEXT_PART_ID_V2" val="a-1-2"/>
  <p:tag name="KSO_WM_UNIT_TYPE" val="a"/>
  <p:tag name="KSO_WM_UNIT_VALUE" val="8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TEMPLATE_CATEGORY" val="diagram"/>
  <p:tag name="KSO_WM_TEMPLATE_INDEX" val="20194605"/>
  <p:tag name="KSO_WM_UNIT_COLOR_SCHEME_PARENT_PAGE" val="0_1"/>
  <p:tag name="KSO_WM_UNIT_COLOR_SCHEME_SHAPE_ID" val="12"/>
  <p:tag name="KSO_WM_UNIT_COMPATIBLE" val="0"/>
  <p:tag name="KSO_WM_UNIT_DIAGRAM_ISNUMVISUAL" val="0"/>
  <p:tag name="KSO_WM_UNIT_DIAGRAM_ISREFERUNIT" val="0"/>
  <p:tag name="KSO_WM_UNIT_HIGHLIGHT" val="0"/>
  <p:tag name="KSO_WM_UNIT_ID" val="diagram20194605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添加大标题"/>
  <p:tag name="KSO_WM_UNIT_TEXT_PART_ID_V2" val="a-1-2"/>
  <p:tag name="KSO_WM_UNIT_TYPE" val="a"/>
  <p:tag name="KSO_WM_UNIT_VALUE" val="8"/>
</p:tagLst>
</file>

<file path=ppt/tags/tag28.xml><?xml version="1.0" encoding="utf-8"?>
<p:tagLst xmlns:p="http://schemas.openxmlformats.org/presentationml/2006/main">
  <p:tag name="KSO_WM_ASSEMBLE_CHIP_INDEX" val="b8337d627742498c841ff8774a5fd067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f55431ea5a3ac527a189d5"/>
  <p:tag name="KSO_WM_TEMPLATE_ASSEMBLE_XID" val="5ef55431ea5a3ac527a189d5"/>
  <p:tag name="KSO_WM_TEMPLATE_CATEGORY" val="diagram"/>
  <p:tag name="KSO_WM_TEMPLATE_INDEX" val="20208717"/>
  <p:tag name="KSO_WM_UNIT_BLOCK" val="0"/>
  <p:tag name="KSO_WM_UNIT_COMPATIBLE" val="0"/>
  <p:tag name="KSO_WM_UNIT_DEC_AREA_ID" val="f75326a4082b40ed9a2e282625b9d69b"/>
  <p:tag name="KSO_WM_UNIT_DEFAULT_FONT" val="14;20;2"/>
  <p:tag name="KSO_WM_UNIT_DIAGRAM_ISNUMVISUAL" val="0"/>
  <p:tag name="KSO_WM_UNIT_DIAGRAM_ISREFERUNIT" val="0"/>
  <p:tag name="KSO_WM_UNIT_HIGHLIGHT" val="0"/>
  <p:tag name="KSO_WM_UNIT_ID" val="diagram20208717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。"/>
  <p:tag name="KSO_WM_UNIT_SHOW_EDIT_AREA_INDICATION" val="1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378"/>
</p:tagLst>
</file>

<file path=ppt/tags/tag29.xml><?xml version="1.0" encoding="utf-8"?>
<p:tagLst xmlns:p="http://schemas.openxmlformats.org/presentationml/2006/main">
  <p:tag name="KSO_WM_ASSEMBLE_CHIP_INDEX" val="84ac3240ee934be3a8e78535a3f25d77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e876469390e3092d796721"/>
  <p:tag name="KSO_WM_TEMPLATE_ASSEMBLE_XID" val="5ee876469390e3092d796721"/>
  <p:tag name="KSO_WM_TEMPLATE_CATEGORY" val="diagram"/>
  <p:tag name="KSO_WM_TEMPLATE_INDEX" val="20207095"/>
  <p:tag name="KSO_WM_UNIT_BLOCK" val="0"/>
  <p:tag name="KSO_WM_UNIT_COMPATIBLE" val="0"/>
  <p:tag name="KSO_WM_UNIT_DEC_AREA_ID" val="01160a37357a486599c3c7811fa52127"/>
  <p:tag name="KSO_WM_UNIT_DEFAULT_FONT" val="14;20;2"/>
  <p:tag name="KSO_WM_UNIT_DIAGRAM_ISNUMVISUAL" val="0"/>
  <p:tag name="KSO_WM_UNIT_DIAGRAM_ISREFERUNIT" val="0"/>
  <p:tag name="KSO_WM_UNIT_HIGHLIGHT" val="0"/>
  <p:tag name="KSO_WM_UNIT_ID" val="diagram20207095_1*f*1"/>
  <p:tag name="KSO_WM_UNIT_INDEX" val="1"/>
  <p:tag name="KSO_WM_UNIT_LAYERLEVEL" val="1"/>
  <p:tag name="KSO_WM_UNIT_NOCLEAR" val="0"/>
  <p:tag name="KSO_WM_UNIT_PRESET_TEXT" val="单击此处添加正文。"/>
  <p:tag name="KSO_WM_UNIT_SHOW_EDIT_AREA_INDICATION" val="1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80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TEMPLATE_CATEGORY" val="diagram"/>
  <p:tag name="KSO_WM_TEMPLATE_INDEX" val="20202305"/>
  <p:tag name="KSO_WM_UNIT_BLOCK" val="0"/>
  <p:tag name="KSO_WM_UNIT_COMPATIBLE" val="0"/>
  <p:tag name="KSO_WM_UNIT_DEFAULT_FONT" val="16;24;2"/>
  <p:tag name="KSO_WM_UNIT_DIAGRAM_ISNUMVISUAL" val="0"/>
  <p:tag name="KSO_WM_UNIT_DIAGRAM_ISREFERUNIT" val="0"/>
  <p:tag name="KSO_WM_UNIT_HIGHLIGHT" val="0"/>
  <p:tag name="KSO_WM_UNIT_ID" val="diagram20202305_1*f*1"/>
  <p:tag name="KSO_WM_UNIT_INDEX" val="1"/>
  <p:tag name="KSO_WM_UNIT_LAYERLEVEL" val="1"/>
  <p:tag name="KSO_WM_UNIT_NOCLEAR" val="0"/>
  <p:tag name="KSO_WM_UNIT_PLACING_PICTURE_MD4" val="0"/>
  <p:tag name="KSO_WM_UNIT_PRESET_TEXT" val="我们是致力于研究AI智能创作PPT的一个团队;我们潜心钻研幻灯片的演示规律与创作思路，希望通过人工智能解放用户双手，不仅高效，且精准。&#10;我们拥有金山办公软件30年的技术积累，以及一支富有研究精神，匠心做事的团队。"/>
  <p:tag name="KSO_WM_UNIT_SM_LIMIT_TYPE" val="1"/>
  <p:tag name="KSO_WM_UNIT_TEXT_FILL_FORE_SCHEMECOLOR_INDEX" val="13"/>
  <p:tag name="KSO_WM_UNIT_TEXT_FILL_FORE_SCHEMECOLOR_INDEX_BRIGHTNESS" val="0.35"/>
  <p:tag name="KSO_WM_UNIT_TEXT_FILL_TYPE" val="1"/>
  <p:tag name="KSO_WM_UNIT_TYPE" val="f"/>
  <p:tag name="KSO_WM_UNIT_VALUE" val="564"/>
</p:tagLst>
</file>

<file path=ppt/tags/tag30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198936"/>
  <p:tag name="KSO_WM_UNIT_COMPATIBLE" val="0"/>
  <p:tag name="KSO_WM_UNIT_DIAGRAM_ISNUMVISUAL" val="0"/>
  <p:tag name="KSO_WM_UNIT_DIAGRAM_ISREFERUNIT" val="0"/>
  <p:tag name="KSO_WM_UNIT_DIAGRAM_MODELTYPE" val="stripeEnum"/>
  <p:tag name="KSO_WM_UNIT_HIGHLIGHT" val="0"/>
  <p:tag name="KSO_WM_UNIT_ID" val="diagram20198936_3*l_h_f*1_1_1"/>
  <p:tag name="KSO_WM_UNIT_INDEX" val="1_1_1"/>
  <p:tag name="KSO_WM_UNIT_LAYERLEVEL" val="1_1_1"/>
  <p:tag name="KSO_WM_UNIT_NOCLEAR" val="0"/>
  <p:tag name="KSO_WM_UNIT_PRESET_TEXT" val="单击此处添加文本"/>
  <p:tag name="KSO_WM_UNIT_SUBTYPE" val="a"/>
  <p:tag name="KSO_WM_UNIT_TEXT_FILL_FORE_SCHEMECOLOR_INDEX" val="13"/>
  <p:tag name="KSO_WM_UNIT_TEXT_FILL_FORE_SCHEMECOLOR_INDEX_BRIGHTNESS" val="0.15"/>
  <p:tag name="KSO_WM_UNIT_TEXT_FILL_TYPE" val="1"/>
  <p:tag name="KSO_WM_UNIT_TYPE" val="l_h_f"/>
  <p:tag name="KSO_WM_UNIT_USESOURCEFORMAT_APPLY" val="1"/>
  <p:tag name="KSO_WM_UNIT_VALUE" val="11"/>
  <p:tag name="PA" val="v5.2.8"/>
</p:tagLst>
</file>

<file path=ppt/tags/tag31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198936"/>
  <p:tag name="KSO_WM_UNIT_COMPATIBLE" val="0"/>
  <p:tag name="KSO_WM_UNIT_DIAGRAM_ISNUMVISUAL" val="0"/>
  <p:tag name="KSO_WM_UNIT_DIAGRAM_ISREFERUNIT" val="0"/>
  <p:tag name="KSO_WM_UNIT_DIAGRAM_MODELTYPE" val="stripeEnum"/>
  <p:tag name="KSO_WM_UNIT_HIGHLIGHT" val="0"/>
  <p:tag name="KSO_WM_UNIT_ID" val="diagram20198936_3*l_h_f*1_3_1"/>
  <p:tag name="KSO_WM_UNIT_INDEX" val="1_3_1"/>
  <p:tag name="KSO_WM_UNIT_LAYERLEVEL" val="1_1_1"/>
  <p:tag name="KSO_WM_UNIT_NOCLEAR" val="0"/>
  <p:tag name="KSO_WM_UNIT_PRESET_TEXT" val="单击此处添加文本"/>
  <p:tag name="KSO_WM_UNIT_SUBTYPE" val="a"/>
  <p:tag name="KSO_WM_UNIT_TEXT_FILL_FORE_SCHEMECOLOR_INDEX" val="13"/>
  <p:tag name="KSO_WM_UNIT_TEXT_FILL_FORE_SCHEMECOLOR_INDEX_BRIGHTNESS" val="0.15"/>
  <p:tag name="KSO_WM_UNIT_TEXT_FILL_TYPE" val="1"/>
  <p:tag name="KSO_WM_UNIT_TYPE" val="l_h_f"/>
  <p:tag name="KSO_WM_UNIT_USESOURCEFORMAT_APPLY" val="1"/>
  <p:tag name="KSO_WM_UNIT_VALUE" val="11"/>
  <p:tag name="PA" val="v5.2.8"/>
</p:tagLst>
</file>

<file path=ppt/tags/tag32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198936"/>
  <p:tag name="KSO_WM_UNIT_COMPATIBLE" val="0"/>
  <p:tag name="KSO_WM_UNIT_DIAGRAM_ISNUMVISUAL" val="0"/>
  <p:tag name="KSO_WM_UNIT_DIAGRAM_ISREFERUNIT" val="0"/>
  <p:tag name="KSO_WM_UNIT_DIAGRAM_MODELTYPE" val="stripeEnum"/>
  <p:tag name="KSO_WM_UNIT_HIGHLIGHT" val="0"/>
  <p:tag name="KSO_WM_UNIT_ID" val="diagram20198936_3*l_h_f*1_2_1"/>
  <p:tag name="KSO_WM_UNIT_INDEX" val="1_2_1"/>
  <p:tag name="KSO_WM_UNIT_LAYERLEVEL" val="1_1_1"/>
  <p:tag name="KSO_WM_UNIT_NOCLEAR" val="0"/>
  <p:tag name="KSO_WM_UNIT_PRESET_TEXT" val="单击此处添加文本"/>
  <p:tag name="KSO_WM_UNIT_SUBTYPE" val="a"/>
  <p:tag name="KSO_WM_UNIT_TEXT_FILL_FORE_SCHEMECOLOR_INDEX" val="13"/>
  <p:tag name="KSO_WM_UNIT_TEXT_FILL_FORE_SCHEMECOLOR_INDEX_BRIGHTNESS" val="0.15"/>
  <p:tag name="KSO_WM_UNIT_TEXT_FILL_TYPE" val="1"/>
  <p:tag name="KSO_WM_UNIT_TYPE" val="l_h_f"/>
  <p:tag name="KSO_WM_UNIT_USESOURCEFORMAT_APPLY" val="1"/>
  <p:tag name="KSO_WM_UNIT_VALUE" val="11"/>
  <p:tag name="PA" val="v5.2.8"/>
</p:tagLst>
</file>

<file path=ppt/tags/tag33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198936"/>
  <p:tag name="KSO_WM_UNIT_COMPATIBLE" val="0"/>
  <p:tag name="KSO_WM_UNIT_DIAGRAM_ISNUMVISUAL" val="0"/>
  <p:tag name="KSO_WM_UNIT_DIAGRAM_ISREFERUNIT" val="0"/>
  <p:tag name="KSO_WM_UNIT_DIAGRAM_MODELTYPE" val="stripeEnum"/>
  <p:tag name="KSO_WM_UNIT_HIGHLIGHT" val="0"/>
  <p:tag name="KSO_WM_UNIT_ID" val="diagram20198936_3*l_h_f*1_4_1"/>
  <p:tag name="KSO_WM_UNIT_INDEX" val="1_4_1"/>
  <p:tag name="KSO_WM_UNIT_LAYERLEVEL" val="1_1_1"/>
  <p:tag name="KSO_WM_UNIT_NOCLEAR" val="0"/>
  <p:tag name="KSO_WM_UNIT_PRESET_TEXT" val="单击此处添加文本"/>
  <p:tag name="KSO_WM_UNIT_SUBTYPE" val="a"/>
  <p:tag name="KSO_WM_UNIT_TEXT_FILL_FORE_SCHEMECOLOR_INDEX" val="13"/>
  <p:tag name="KSO_WM_UNIT_TEXT_FILL_FORE_SCHEMECOLOR_INDEX_BRIGHTNESS" val="0.15"/>
  <p:tag name="KSO_WM_UNIT_TEXT_FILL_TYPE" val="1"/>
  <p:tag name="KSO_WM_UNIT_TYPE" val="l_h_f"/>
  <p:tag name="KSO_WM_UNIT_USESOURCEFORMAT_APPLY" val="1"/>
  <p:tag name="KSO_WM_UNIT_VALUE" val="11"/>
  <p:tag name="PA" val="v5.2.8"/>
</p:tagLst>
</file>

<file path=ppt/tags/tag34.xml><?xml version="1.0" encoding="utf-8"?>
<p:tagLst xmlns:p="http://schemas.openxmlformats.org/presentationml/2006/main">
  <p:tag name="KSO_WM_ASSEMBLE_CHIP_INDEX" val="fcbf238e0f5442858938faf374d4ada1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d8636aafe44fab1839be7c"/>
  <p:tag name="KSO_WM_TEMPLATE_ASSEMBLE_XID" val="5ed8636aafe44fab1839be7c"/>
  <p:tag name="KSO_WM_TEMPLATE_CATEGORY" val="diagram"/>
  <p:tag name="KSO_WM_TEMPLATE_INDEX" val="20207070"/>
  <p:tag name="KSO_WM_UNIT_BLOCK" val="0"/>
  <p:tag name="KSO_WM_UNIT_COMPATIBLE" val="0"/>
  <p:tag name="KSO_WM_UNIT_DEFAULT_FONT" val="14;20;2"/>
  <p:tag name="KSO_WM_UNIT_DIAGRAM_ISNUMVISUAL" val="0"/>
  <p:tag name="KSO_WM_UNIT_DIAGRAM_ISREFERUNIT" val="0"/>
  <p:tag name="KSO_WM_UNIT_HIGHLIGHT" val="0"/>
  <p:tag name="KSO_WM_UNIT_ID" val="diagram20207070_1*f*1"/>
  <p:tag name="KSO_WM_UNIT_INDEX" val="1"/>
  <p:tag name="KSO_WM_UNIT_LAYERLEVEL" val="1"/>
  <p:tag name="KSO_WM_UNIT_NOCLEAR" val="0"/>
  <p:tag name="KSO_WM_UNIT_PRESET_TEXT" val="点击此处添加正文，文字是您思想的提炼，为了演示发布的良好效果，请言简意赅的阐述您的观点。您的正文已经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正文内容到达这个限度时，或许已经不纯粹作用于演示，极大可能运用于阅读领域。"/>
  <p:tag name="KSO_WM_UNIT_SMARTLAYOUT_COMPRESS_INFO" val="{&#10;    &quot;id&quot;: &quot;2020-06-04T10:58:51&quot;,&#10;    &quot;max&quot;: 5.446929133858248,&#10;    &quot;topChanged&quot;: 2.7234316865369967&#10;}&#10;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290"/>
</p:tagLst>
</file>

<file path=ppt/tags/tag35.xml><?xml version="1.0" encoding="utf-8"?>
<p:tagLst xmlns:p="http://schemas.openxmlformats.org/presentationml/2006/main">
  <p:tag name="KSO_WM_ASSEMBLE_CHIP_INDEX" val="fcbf238e0f5442858938faf374d4ada1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d8636aafe44fab1839be7c"/>
  <p:tag name="KSO_WM_TEMPLATE_ASSEMBLE_XID" val="5ed8636aafe44fab1839be7c"/>
  <p:tag name="KSO_WM_TEMPLATE_CATEGORY" val="diagram"/>
  <p:tag name="KSO_WM_TEMPLATE_INDEX" val="20207070"/>
  <p:tag name="KSO_WM_UNIT_BLOCK" val="0"/>
  <p:tag name="KSO_WM_UNIT_COMPATIBLE" val="0"/>
  <p:tag name="KSO_WM_UNIT_DEFAULT_FONT" val="14;20;2"/>
  <p:tag name="KSO_WM_UNIT_DIAGRAM_ISNUMVISUAL" val="0"/>
  <p:tag name="KSO_WM_UNIT_DIAGRAM_ISREFERUNIT" val="0"/>
  <p:tag name="KSO_WM_UNIT_HIGHLIGHT" val="0"/>
  <p:tag name="KSO_WM_UNIT_ID" val="diagram20207070_1*f*1"/>
  <p:tag name="KSO_WM_UNIT_INDEX" val="1"/>
  <p:tag name="KSO_WM_UNIT_LAYERLEVEL" val="1"/>
  <p:tag name="KSO_WM_UNIT_NOCLEAR" val="0"/>
  <p:tag name="KSO_WM_UNIT_PRESET_TEXT" val="点击此处添加正文，文字是您思想的提炼，为了演示发布的良好效果，请言简意赅的阐述您的观点。您的正文已经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正文内容到达这个限度时，或许已经不纯粹作用于演示，极大可能运用于阅读领域。"/>
  <p:tag name="KSO_WM_UNIT_SMARTLAYOUT_COMPRESS_INFO" val="{&#10;    &quot;id&quot;: &quot;2020-06-04T10:58:51&quot;,&#10;    &quot;max&quot;: 5.446929133858248,&#10;    &quot;topChanged&quot;: 2.7234316865369967&#10;}&#10;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290"/>
</p:tagLst>
</file>

<file path=ppt/tags/tag36.xml><?xml version="1.0" encoding="utf-8"?>
<p:tagLst xmlns:p="http://schemas.openxmlformats.org/presentationml/2006/main">
  <p:tag name="KSO_WM_ASSEMBLE_CHIP_INDEX" val="fcbf238e0f5442858938faf374d4ada1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d8636aafe44fab1839be7c"/>
  <p:tag name="KSO_WM_TEMPLATE_ASSEMBLE_XID" val="5ed8636aafe44fab1839be7c"/>
  <p:tag name="KSO_WM_TEMPLATE_CATEGORY" val="diagram"/>
  <p:tag name="KSO_WM_TEMPLATE_INDEX" val="20207070"/>
  <p:tag name="KSO_WM_UNIT_BLOCK" val="0"/>
  <p:tag name="KSO_WM_UNIT_COMPATIBLE" val="0"/>
  <p:tag name="KSO_WM_UNIT_DEFAULT_FONT" val="14;20;2"/>
  <p:tag name="KSO_WM_UNIT_DIAGRAM_ISNUMVISUAL" val="0"/>
  <p:tag name="KSO_WM_UNIT_DIAGRAM_ISREFERUNIT" val="0"/>
  <p:tag name="KSO_WM_UNIT_HIGHLIGHT" val="0"/>
  <p:tag name="KSO_WM_UNIT_ID" val="diagram20207070_1*f*1"/>
  <p:tag name="KSO_WM_UNIT_INDEX" val="1"/>
  <p:tag name="KSO_WM_UNIT_LAYERLEVEL" val="1"/>
  <p:tag name="KSO_WM_UNIT_NOCLEAR" val="0"/>
  <p:tag name="KSO_WM_UNIT_PRESET_TEXT" val="点击此处添加正文，文字是您思想的提炼，为了演示发布的良好效果，请言简意赅的阐述您的观点。您的正文已经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正文内容到达这个限度时，或许已经不纯粹作用于演示，极大可能运用于阅读领域。"/>
  <p:tag name="KSO_WM_UNIT_SMARTLAYOUT_COMPRESS_INFO" val="{&#10;    &quot;id&quot;: &quot;2020-06-04T10:58:51&quot;,&#10;    &quot;max&quot;: 5.446929133858248,&#10;    &quot;topChanged&quot;: 2.7234316865369967&#10;}&#10;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290"/>
</p:tagLst>
</file>

<file path=ppt/tags/tag37.xml><?xml version="1.0" encoding="utf-8"?>
<p:tagLst xmlns:p="http://schemas.openxmlformats.org/presentationml/2006/main">
  <p:tag name="KSO_WM_ASSEMBLE_CHIP_INDEX" val="fcbf238e0f5442858938faf374d4ada1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d8636aafe44fab1839be7c"/>
  <p:tag name="KSO_WM_TEMPLATE_ASSEMBLE_XID" val="5ed8636aafe44fab1839be7c"/>
  <p:tag name="KSO_WM_TEMPLATE_CATEGORY" val="diagram"/>
  <p:tag name="KSO_WM_TEMPLATE_INDEX" val="20207070"/>
  <p:tag name="KSO_WM_UNIT_BLOCK" val="0"/>
  <p:tag name="KSO_WM_UNIT_COMPATIBLE" val="0"/>
  <p:tag name="KSO_WM_UNIT_DEFAULT_FONT" val="14;20;2"/>
  <p:tag name="KSO_WM_UNIT_DIAGRAM_ISNUMVISUAL" val="0"/>
  <p:tag name="KSO_WM_UNIT_DIAGRAM_ISREFERUNIT" val="0"/>
  <p:tag name="KSO_WM_UNIT_HIGHLIGHT" val="0"/>
  <p:tag name="KSO_WM_UNIT_ID" val="diagram20207070_1*f*1"/>
  <p:tag name="KSO_WM_UNIT_INDEX" val="1"/>
  <p:tag name="KSO_WM_UNIT_LAYERLEVEL" val="1"/>
  <p:tag name="KSO_WM_UNIT_NOCLEAR" val="0"/>
  <p:tag name="KSO_WM_UNIT_PRESET_TEXT" val="点击此处添加正文，文字是您思想的提炼，为了演示发布的良好效果，请言简意赅的阐述您的观点。您的正文已经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正文内容到达这个限度时，或许已经不纯粹作用于演示，极大可能运用于阅读领域。"/>
  <p:tag name="KSO_WM_UNIT_SMARTLAYOUT_COMPRESS_INFO" val="{&#10;    &quot;id&quot;: &quot;2020-06-04T10:58:51&quot;,&#10;    &quot;max&quot;: 5.446929133858248,&#10;    &quot;topChanged&quot;: 2.7234316865369967&#10;}&#10;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290"/>
</p:tagLst>
</file>

<file path=ppt/tags/tag38.xml><?xml version="1.0" encoding="utf-8"?>
<p:tagLst xmlns:p="http://schemas.openxmlformats.org/presentationml/2006/main">
  <p:tag name="KSO_WM_ASSEMBLE_CHIP_INDEX" val="31d0182a18454a43ac271e4379ae4935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ea0e92a186d5104cd695ec"/>
  <p:tag name="KSO_WM_TEMPLATE_ASSEMBLE_XID" val="5eea0e92a186d5104cd695ec"/>
  <p:tag name="KSO_WM_TEMPLATE_CATEGORY" val="diagram"/>
  <p:tag name="KSO_WM_TEMPLATE_INDEX" val="20207359"/>
  <p:tag name="KSO_WM_UNIT_BLOCK" val="0"/>
  <p:tag name="KSO_WM_UNIT_COMPATIBLE" val="0"/>
  <p:tag name="KSO_WM_UNIT_DEC_AREA_ID" val="252cdfb1a14d43e8aeec0957a172299e"/>
  <p:tag name="KSO_WM_UNIT_DEFAULT_FONT" val="14;20;2"/>
  <p:tag name="KSO_WM_UNIT_DIAGRAM_ISNUMVISUAL" val="0"/>
  <p:tag name="KSO_WM_UNIT_DIAGRAM_ISREFERUNIT" val="0"/>
  <p:tag name="KSO_WM_UNIT_HIGHLIGHT" val="0"/>
  <p:tag name="KSO_WM_UNIT_ID" val="diagram20207359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SHOW_EDIT_AREA_INDICATION" val="1"/>
  <p:tag name="KSO_WM_UNIT_SUBTYPE" val="a"/>
  <p:tag name="KSO_WM_UNIT_SUPPORT_UNIT_TYPE" val="[&quot;l&quot;,&quot;m&quot;,&quot;n&quot;,&quot;o&quot;,&quot;p&quot;,&quot;q&quot;,&quot;r&quot;,&quot;δ&quot;,&quot;η&quot;,&quot;α&quot;,&quot;β&quot;,&quot;θ&quot;]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319"/>
</p:tagLst>
</file>

<file path=ppt/tags/tag39.xml><?xml version="1.0" encoding="utf-8"?>
<p:tagLst xmlns:p="http://schemas.openxmlformats.org/presentationml/2006/main">
  <p:tag name="KSO_WM_ASSEMBLE_CHIP_INDEX" val="fcbf238e0f5442858938faf374d4ada1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d8636aafe44fab1839be7c"/>
  <p:tag name="KSO_WM_TEMPLATE_ASSEMBLE_XID" val="5ed8636aafe44fab1839be7c"/>
  <p:tag name="KSO_WM_TEMPLATE_CATEGORY" val="diagram"/>
  <p:tag name="KSO_WM_TEMPLATE_INDEX" val="20207070"/>
  <p:tag name="KSO_WM_UNIT_BLOCK" val="0"/>
  <p:tag name="KSO_WM_UNIT_COMPATIBLE" val="0"/>
  <p:tag name="KSO_WM_UNIT_DEFAULT_FONT" val="14;20;2"/>
  <p:tag name="KSO_WM_UNIT_DIAGRAM_ISNUMVISUAL" val="0"/>
  <p:tag name="KSO_WM_UNIT_DIAGRAM_ISREFERUNIT" val="0"/>
  <p:tag name="KSO_WM_UNIT_HIGHLIGHT" val="0"/>
  <p:tag name="KSO_WM_UNIT_ID" val="diagram20207070_1*f*1"/>
  <p:tag name="KSO_WM_UNIT_INDEX" val="1"/>
  <p:tag name="KSO_WM_UNIT_LAYERLEVEL" val="1"/>
  <p:tag name="KSO_WM_UNIT_NOCLEAR" val="0"/>
  <p:tag name="KSO_WM_UNIT_PRESET_TEXT" val="点击此处添加正文，文字是您思想的提炼，为了演示发布的良好效果，请言简意赅的阐述您的观点。您的正文已经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正文内容到达这个限度时，或许已经不纯粹作用于演示，极大可能运用于阅读领域。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290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TEMPLATE_CATEGORY" val="diagram"/>
  <p:tag name="KSO_WM_TEMPLATE_INDEX" val="20202305"/>
  <p:tag name="KSO_WM_UNIT_BLOCK" val="0"/>
  <p:tag name="KSO_WM_UNIT_COMPATIBLE" val="0"/>
  <p:tag name="KSO_WM_UNIT_DEFAULT_FONT" val="16;24;2"/>
  <p:tag name="KSO_WM_UNIT_DIAGRAM_ISNUMVISUAL" val="0"/>
  <p:tag name="KSO_WM_UNIT_DIAGRAM_ISREFERUNIT" val="0"/>
  <p:tag name="KSO_WM_UNIT_HIGHLIGHT" val="0"/>
  <p:tag name="KSO_WM_UNIT_ID" val="diagram20202305_1*f*1"/>
  <p:tag name="KSO_WM_UNIT_INDEX" val="1"/>
  <p:tag name="KSO_WM_UNIT_LAYERLEVEL" val="1"/>
  <p:tag name="KSO_WM_UNIT_NOCLEAR" val="0"/>
  <p:tag name="KSO_WM_UNIT_PLACING_PICTURE_MD4" val="0"/>
  <p:tag name="KSO_WM_UNIT_PRESET_TEXT" val="我们是致力于研究AI智能创作PPT的一个团队;我们潜心钻研幻灯片的演示规律与创作思路，希望通过人工智能解放用户双手，不仅高效，且精准。&#10;我们拥有金山办公软件30年的技术积累，以及一支富有研究精神，匠心做事的团队。"/>
  <p:tag name="KSO_WM_UNIT_SM_LIMIT_TYPE" val="1"/>
  <p:tag name="KSO_WM_UNIT_TEXT_FILL_FORE_SCHEMECOLOR_INDEX" val="13"/>
  <p:tag name="KSO_WM_UNIT_TEXT_FILL_FORE_SCHEMECOLOR_INDEX_BRIGHTNESS" val="0.35"/>
  <p:tag name="KSO_WM_UNIT_TEXT_FILL_TYPE" val="1"/>
  <p:tag name="KSO_WM_UNIT_TYPE" val="f"/>
  <p:tag name="KSO_WM_UNIT_VALUE" val="564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TEMPLATE_CATEGORY" val="diagram"/>
  <p:tag name="KSO_WM_TEMPLATE_INDEX" val="20202203"/>
  <p:tag name="KSO_WM_UNIT_COMPATIBLE" val="0"/>
  <p:tag name="KSO_WM_UNIT_DIAGRAM_ISNUMVISUAL" val="0"/>
  <p:tag name="KSO_WM_UNIT_DIAGRAM_ISREFERUNIT" val="0"/>
  <p:tag name="KSO_WM_UNIT_HIGHLIGHT" val="0"/>
  <p:tag name="KSO_WM_UNIT_ID" val="diagram20202203_1*f*1"/>
  <p:tag name="KSO_WM_UNIT_INDEX" val="1"/>
  <p:tag name="KSO_WM_UNIT_ISCONTENTSTITLE" val="0"/>
  <p:tag name="KSO_WM_UNIT_LAYERLEVEL" val="1"/>
  <p:tag name="KSO_WM_UNIT_NOCLEAR" val="0"/>
  <p:tag name="KSO_WM_UNIT_PRESET_TEXT" val="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单击此处添加文本具体内容，简明扼要的阐述您的观点。根据需要可酌情增减文字，以便观者准确的理解您传达的思想。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f"/>
  <p:tag name="KSO_WM_UNIT_VALUE" val="215"/>
</p:tagLst>
</file>

<file path=ppt/tags/tag41.xml><?xml version="1.0" encoding="utf-8"?>
<p:tagLst xmlns:p="http://schemas.openxmlformats.org/presentationml/2006/main">
  <p:tag name="KSO_WM_ASSEMBLE_CHIP_INDEX" val="af193869276d4756aa416ea52ed3af48"/>
  <p:tag name="KSO_WM_BEAUTIFY_FLAG" val="#wm#"/>
  <p:tag name="KSO_WM_CHIP_GROUPID" val="5e7881253197e252a37019b5"/>
  <p:tag name="KSO_WM_CHIP_XID" val="5e7881253197e252a37019b6"/>
  <p:tag name="KSO_WM_TAG_VERSION" val="1.0"/>
  <p:tag name="KSO_WM_TEMPLATE_ASSEMBLE_GROUPID" val="5eecbaf6a758c1ec0b708b2e"/>
  <p:tag name="KSO_WM_TEMPLATE_ASSEMBLE_XID" val="5eecbaf6a758c1ec0b708b2e"/>
  <p:tag name="KSO_WM_TEMPLATE_CATEGORY" val="diagram"/>
  <p:tag name="KSO_WM_TEMPLATE_INDEX" val="20207355"/>
  <p:tag name="KSO_WM_UNIT_BLOCK" val="0"/>
  <p:tag name="KSO_WM_UNIT_COMPATIBLE" val="0"/>
  <p:tag name="KSO_WM_UNIT_DEC_AREA_ID" val="4a44a27cac5d40d1aab8bfd084829b76"/>
  <p:tag name="KSO_WM_UNIT_DEFAULT_FONT" val="24;44;4"/>
  <p:tag name="KSO_WM_UNIT_DIAGRAM_ISNUMVISUAL" val="0"/>
  <p:tag name="KSO_WM_UNIT_DIAGRAM_ISREFERUNIT" val="0"/>
  <p:tag name="KSO_WM_UNIT_HIGHLIGHT" val="0"/>
  <p:tag name="KSO_WM_UNIT_ID" val="diagram20207355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大标题内容"/>
  <p:tag name="KSO_WM_UNIT_SHOW_EDIT_AREA_INDICATION" val="1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15"/>
</p:tagLst>
</file>

<file path=ppt/tags/tag42.xml><?xml version="1.0" encoding="utf-8"?>
<p:tagLst xmlns:p="http://schemas.openxmlformats.org/presentationml/2006/main">
  <p:tag name="KSO_WM_ASSEMBLE_CHIP_INDEX" val="5de50fe4c8a14658b0ea6a1aeaadad5e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ecbaf6a758c1ec0b708b2e"/>
  <p:tag name="KSO_WM_TEMPLATE_ASSEMBLE_XID" val="5eecbaf6a758c1ec0b708b2e"/>
  <p:tag name="KSO_WM_TEMPLATE_CATEGORY" val="diagram"/>
  <p:tag name="KSO_WM_TEMPLATE_INDEX" val="20207355"/>
  <p:tag name="KSO_WM_UNIT_BLOCK" val="0"/>
  <p:tag name="KSO_WM_UNIT_COMPATIBLE" val="0"/>
  <p:tag name="KSO_WM_UNIT_DEC_AREA_ID" val="0a0e513a5ac145f6a642a8eca4dcd290"/>
  <p:tag name="KSO_WM_UNIT_DEFAULT_FONT" val="14;20;2"/>
  <p:tag name="KSO_WM_UNIT_DIAGRAM_ISNUMVISUAL" val="0"/>
  <p:tag name="KSO_WM_UNIT_DIAGRAM_ISREFERUNIT" val="0"/>
  <p:tag name="KSO_WM_UNIT_HIGHLIGHT" val="0"/>
  <p:tag name="KSO_WM_UNIT_ID" val="diagram20207355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。"/>
  <p:tag name="KSO_WM_UNIT_SHOW_EDIT_AREA_INDICATION" val="1"/>
  <p:tag name="KSO_WM_UNIT_SUBTYPE" val="a"/>
  <p:tag name="KSO_WM_UNIT_SUPPORT_UNIT_TYPE" val="[&quot;l&quot;,&quot;m&quot;,&quot;n&quot;,&quot;o&quot;,&quot;p&quot;,&quot;q&quot;,&quot;r&quot;,&quot;δ&quot;,&quot;η&quot;,&quot;α&quot;,&quot;β&quot;]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240"/>
</p:tagLst>
</file>

<file path=ppt/tags/tag43.xml><?xml version="1.0" encoding="utf-8"?>
<p:tagLst xmlns:p="http://schemas.openxmlformats.org/presentationml/2006/main">
  <p:tag name="KSO_WM_ASSEMBLE_CHIP_INDEX" val="c66c5b6bfc92476d99c9e07e326d8534"/>
  <p:tag name="KSO_WM_BEAUTIFY_FLAG" val="#wm#"/>
  <p:tag name="KSO_WM_CHIP_GROUPID" val="5e7881253197e252a37019b5"/>
  <p:tag name="KSO_WM_CHIP_XID" val="5e7881253197e252a37019b6"/>
  <p:tag name="KSO_WM_TAG_VERSION" val="1.0"/>
  <p:tag name="KSO_WM_TEMPLATE_ASSEMBLE_GROUPID" val="5eecbaf6a758c1ec0b708b03"/>
  <p:tag name="KSO_WM_TEMPLATE_ASSEMBLE_XID" val="5eecbaf6a758c1ec0b708b03"/>
  <p:tag name="KSO_WM_TEMPLATE_CATEGORY" val="diagram"/>
  <p:tag name="KSO_WM_TEMPLATE_INDEX" val="20207299"/>
  <p:tag name="KSO_WM_UNIT_BLOCK" val="0"/>
  <p:tag name="KSO_WM_UNIT_COMPATIBLE" val="0"/>
  <p:tag name="KSO_WM_UNIT_DEC_AREA_ID" val="6ad562946e7448cdaa2a11d5c3d51f8e"/>
  <p:tag name="KSO_WM_UNIT_DEFAULT_FONT" val="24;44;4"/>
  <p:tag name="KSO_WM_UNIT_DIAGRAM_ISNUMVISUAL" val="0"/>
  <p:tag name="KSO_WM_UNIT_DIAGRAM_ISREFERUNIT" val="0"/>
  <p:tag name="KSO_WM_UNIT_HIGHLIGHT" val="0"/>
  <p:tag name="KSO_WM_UNIT_ID" val="diagram20207299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大标题内容"/>
  <p:tag name="KSO_WM_UNIT_SHOW_EDIT_AREA_INDICATION" val="1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4"/>
</p:tagLst>
</file>

<file path=ppt/tags/tag44.xml><?xml version="1.0" encoding="utf-8"?>
<p:tagLst xmlns:p="http://schemas.openxmlformats.org/presentationml/2006/main">
  <p:tag name="KSO_WM_ASSEMBLE_CHIP_INDEX" val="6af824acd91c4a428118738f880c781a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ecbaf6a758c1ec0b708b03"/>
  <p:tag name="KSO_WM_TEMPLATE_ASSEMBLE_XID" val="5eecbaf6a758c1ec0b708b03"/>
  <p:tag name="KSO_WM_TEMPLATE_CATEGORY" val="diagram"/>
  <p:tag name="KSO_WM_TEMPLATE_INDEX" val="20207299"/>
  <p:tag name="KSO_WM_UNIT_BLOCK" val="0"/>
  <p:tag name="KSO_WM_UNIT_COMPATIBLE" val="0"/>
  <p:tag name="KSO_WM_UNIT_DEC_AREA_ID" val="764c7380af1b4dec8e03202d66e9901b"/>
  <p:tag name="KSO_WM_UNIT_DEFAULT_FONT" val="14;20;2"/>
  <p:tag name="KSO_WM_UNIT_DIAGRAM_ISNUMVISUAL" val="0"/>
  <p:tag name="KSO_WM_UNIT_DIAGRAM_ISREFERUNIT" val="0"/>
  <p:tag name="KSO_WM_UNIT_HIGHLIGHT" val="0"/>
  <p:tag name="KSO_WM_UNIT_ID" val="diagram20207299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。"/>
  <p:tag name="KSO_WM_UNIT_SHOW_EDIT_AREA_INDICATION" val="1"/>
  <p:tag name="KSO_WM_UNIT_SUBTYPE" val="a"/>
  <p:tag name="KSO_WM_UNIT_SUPPORT_UNIT_TYPE" val="[&quot;l&quot;,&quot;m&quot;,&quot;n&quot;,&quot;o&quot;,&quot;p&quot;,&quot;q&quot;,&quot;r&quot;,&quot;δ&quot;,&quot;η&quot;,&quot;α&quot;,&quot;β&quot;,&quot;θ&quot;]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405"/>
</p:tagLst>
</file>

<file path=ppt/tags/tag45.xml><?xml version="1.0" encoding="utf-8"?>
<p:tagLst xmlns:p="http://schemas.openxmlformats.org/presentationml/2006/main">
  <p:tag name="KSO_WM_ASSEMBLE_CHIP_INDEX" val="c66c5b6bfc92476d99c9e07e326d8534"/>
  <p:tag name="KSO_WM_BEAUTIFY_FLAG" val="#wm#"/>
  <p:tag name="KSO_WM_CHIP_GROUPID" val="5e7881253197e252a37019b5"/>
  <p:tag name="KSO_WM_CHIP_XID" val="5e7881253197e252a37019b6"/>
  <p:tag name="KSO_WM_TAG_VERSION" val="1.0"/>
  <p:tag name="KSO_WM_TEMPLATE_ASSEMBLE_GROUPID" val="5eecbaf6a758c1ec0b708b03"/>
  <p:tag name="KSO_WM_TEMPLATE_ASSEMBLE_XID" val="5eecbaf6a758c1ec0b708b03"/>
  <p:tag name="KSO_WM_TEMPLATE_CATEGORY" val="diagram"/>
  <p:tag name="KSO_WM_TEMPLATE_INDEX" val="20207299"/>
  <p:tag name="KSO_WM_UNIT_BLOCK" val="0"/>
  <p:tag name="KSO_WM_UNIT_COMPATIBLE" val="0"/>
  <p:tag name="KSO_WM_UNIT_DEC_AREA_ID" val="6ad562946e7448cdaa2a11d5c3d51f8e"/>
  <p:tag name="KSO_WM_UNIT_DEFAULT_FONT" val="24;44;4"/>
  <p:tag name="KSO_WM_UNIT_DIAGRAM_ISNUMVISUAL" val="0"/>
  <p:tag name="KSO_WM_UNIT_DIAGRAM_ISREFERUNIT" val="0"/>
  <p:tag name="KSO_WM_UNIT_HIGHLIGHT" val="0"/>
  <p:tag name="KSO_WM_UNIT_ID" val="diagram20207299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大标题内容"/>
  <p:tag name="KSO_WM_UNIT_SHOW_EDIT_AREA_INDICATION" val="1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4"/>
</p:tagLst>
</file>

<file path=ppt/tags/tag46.xml><?xml version="1.0" encoding="utf-8"?>
<p:tagLst xmlns:p="http://schemas.openxmlformats.org/presentationml/2006/main">
  <p:tag name="KSO_WM_ASSEMBLE_CHIP_INDEX" val="31d0182a18454a43ac271e4379ae4935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ea0e92a186d5104cd695ec"/>
  <p:tag name="KSO_WM_TEMPLATE_ASSEMBLE_XID" val="5eea0e92a186d5104cd695ec"/>
  <p:tag name="KSO_WM_TEMPLATE_CATEGORY" val="diagram"/>
  <p:tag name="KSO_WM_TEMPLATE_INDEX" val="20207359"/>
  <p:tag name="KSO_WM_UNIT_BLOCK" val="0"/>
  <p:tag name="KSO_WM_UNIT_COMPATIBLE" val="0"/>
  <p:tag name="KSO_WM_UNIT_DEC_AREA_ID" val="252cdfb1a14d43e8aeec0957a172299e"/>
  <p:tag name="KSO_WM_UNIT_DEFAULT_FONT" val="14;20;2"/>
  <p:tag name="KSO_WM_UNIT_DIAGRAM_ISNUMVISUAL" val="0"/>
  <p:tag name="KSO_WM_UNIT_DIAGRAM_ISREFERUNIT" val="0"/>
  <p:tag name="KSO_WM_UNIT_HIGHLIGHT" val="0"/>
  <p:tag name="KSO_WM_UNIT_ID" val="diagram20207359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SHOW_EDIT_AREA_INDICATION" val="1"/>
  <p:tag name="KSO_WM_UNIT_SUBTYPE" val="a"/>
  <p:tag name="KSO_WM_UNIT_SUPPORT_UNIT_TYPE" val="[&quot;l&quot;,&quot;m&quot;,&quot;n&quot;,&quot;o&quot;,&quot;p&quot;,&quot;q&quot;,&quot;r&quot;,&quot;δ&quot;,&quot;η&quot;,&quot;α&quot;,&quot;β&quot;,&quot;θ&quot;]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319"/>
</p:tagLst>
</file>

<file path=ppt/tags/tag47.xml><?xml version="1.0" encoding="utf-8"?>
<p:tagLst xmlns:p="http://schemas.openxmlformats.org/presentationml/2006/main">
  <p:tag name="KSO_WM_ASSEMBLE_CHIP_INDEX" val="c66c5b6bfc92476d99c9e07e326d8534"/>
  <p:tag name="KSO_WM_BEAUTIFY_FLAG" val="#wm#"/>
  <p:tag name="KSO_WM_CHIP_GROUPID" val="5e7881253197e252a37019b5"/>
  <p:tag name="KSO_WM_CHIP_XID" val="5e7881253197e252a37019b6"/>
  <p:tag name="KSO_WM_TAG_VERSION" val="1.0"/>
  <p:tag name="KSO_WM_TEMPLATE_ASSEMBLE_GROUPID" val="5eecbaf6a758c1ec0b708b03"/>
  <p:tag name="KSO_WM_TEMPLATE_ASSEMBLE_XID" val="5eecbaf6a758c1ec0b708b03"/>
  <p:tag name="KSO_WM_TEMPLATE_CATEGORY" val="diagram"/>
  <p:tag name="KSO_WM_TEMPLATE_INDEX" val="20207299"/>
  <p:tag name="KSO_WM_UNIT_BLOCK" val="0"/>
  <p:tag name="KSO_WM_UNIT_COMPATIBLE" val="0"/>
  <p:tag name="KSO_WM_UNIT_DEC_AREA_ID" val="6ad562946e7448cdaa2a11d5c3d51f8e"/>
  <p:tag name="KSO_WM_UNIT_DEFAULT_FONT" val="24;44;4"/>
  <p:tag name="KSO_WM_UNIT_DIAGRAM_ISNUMVISUAL" val="0"/>
  <p:tag name="KSO_WM_UNIT_DIAGRAM_ISREFERUNIT" val="0"/>
  <p:tag name="KSO_WM_UNIT_HIGHLIGHT" val="0"/>
  <p:tag name="KSO_WM_UNIT_ID" val="diagram20207299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大标题内容"/>
  <p:tag name="KSO_WM_UNIT_SHOW_EDIT_AREA_INDICATION" val="1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4"/>
</p:tagLst>
</file>

<file path=ppt/tags/tag48.xml><?xml version="1.0" encoding="utf-8"?>
<p:tagLst xmlns:p="http://schemas.openxmlformats.org/presentationml/2006/main">
  <p:tag name="KSO_WM_ASSEMBLE_CHIP_INDEX" val="b8337d627742498c841ff8774a5fd067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f55431ea5a3ac527a189d5"/>
  <p:tag name="KSO_WM_TEMPLATE_ASSEMBLE_XID" val="5ef55431ea5a3ac527a189d5"/>
  <p:tag name="KSO_WM_TEMPLATE_CATEGORY" val="diagram"/>
  <p:tag name="KSO_WM_TEMPLATE_INDEX" val="20208717"/>
  <p:tag name="KSO_WM_UNIT_BLOCK" val="0"/>
  <p:tag name="KSO_WM_UNIT_COMPATIBLE" val="0"/>
  <p:tag name="KSO_WM_UNIT_DEC_AREA_ID" val="f75326a4082b40ed9a2e282625b9d69b"/>
  <p:tag name="KSO_WM_UNIT_DEFAULT_FONT" val="14;20;2"/>
  <p:tag name="KSO_WM_UNIT_DIAGRAM_ISNUMVISUAL" val="0"/>
  <p:tag name="KSO_WM_UNIT_DIAGRAM_ISREFERUNIT" val="0"/>
  <p:tag name="KSO_WM_UNIT_HIGHLIGHT" val="0"/>
  <p:tag name="KSO_WM_UNIT_ID" val="diagram20208717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。"/>
  <p:tag name="KSO_WM_UNIT_SHOW_EDIT_AREA_INDICATION" val="1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378"/>
</p:tagLst>
</file>

<file path=ppt/tags/tag49.xml><?xml version="1.0" encoding="utf-8"?>
<p:tagLst xmlns:p="http://schemas.openxmlformats.org/presentationml/2006/main">
  <p:tag name="KSO_WM_ASSEMBLE_CHIP_INDEX" val="6f8e6f284128401a9f2fb4df2654db14"/>
  <p:tag name="KSO_WM_BEAUTIFY_FLAG" val="#wm#"/>
  <p:tag name="KSO_WM_CHIP_GROUPID" val="5ed9b8b3eee88846f39f355c"/>
  <p:tag name="KSO_WM_CHIP_XID" val="5ed9b8b3eee88846f39f355d"/>
  <p:tag name="KSO_WM_TAG_VERSION" val="1.0"/>
  <p:tag name="KSO_WM_TEMPLATE_ASSEMBLE_GROUPID" val="5ef2285c770fdf8a85bd468f"/>
  <p:tag name="KSO_WM_TEMPLATE_ASSEMBLE_XID" val="5ef2285c770fdf8a85bd468f"/>
  <p:tag name="KSO_WM_TEMPLATE_CATEGORY" val="diagram"/>
  <p:tag name="KSO_WM_TEMPLATE_INDEX" val="20208429"/>
  <p:tag name="KSO_WM_UNIT_BLOCK" val="0"/>
  <p:tag name="KSO_WM_UNIT_COMPATIBLE" val="0"/>
  <p:tag name="KSO_WM_UNIT_DEC_AREA_ID" val="d1d119246ad340bb95f758f003e8ab1d"/>
  <p:tag name="KSO_WM_UNIT_DEFAULT_FONT" val="24;44;4"/>
  <p:tag name="KSO_WM_UNIT_DIAGRAM_ISNUMVISUAL" val="0"/>
  <p:tag name="KSO_WM_UNIT_DIAGRAM_ISREFERUNIT" val="0"/>
  <p:tag name="KSO_WM_UNIT_HIGHLIGHT" val="0"/>
  <p:tag name="KSO_WM_UNIT_ID" val="diagram20208429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添加大标题"/>
  <p:tag name="KSO_WM_UNIT_SHOW_EDIT_AREA_INDICATION" val="1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7"/>
</p:tagLst>
</file>

<file path=ppt/tags/tag5.xml><?xml version="1.0" encoding="utf-8"?>
<p:tagLst xmlns:p="http://schemas.openxmlformats.org/presentationml/2006/main">
  <p:tag name="KSO_WM_ASSEMBLE_CHIP_INDEX" val="fcbf238e0f5442858938faf374d4ada1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d8636aafe44fab1839be7c"/>
  <p:tag name="KSO_WM_TEMPLATE_ASSEMBLE_XID" val="5ed8636aafe44fab1839be7c"/>
  <p:tag name="KSO_WM_TEMPLATE_CATEGORY" val="diagram"/>
  <p:tag name="KSO_WM_TEMPLATE_INDEX" val="20207070"/>
  <p:tag name="KSO_WM_UNIT_BLOCK" val="0"/>
  <p:tag name="KSO_WM_UNIT_COMPATIBLE" val="0"/>
  <p:tag name="KSO_WM_UNIT_DEFAULT_FONT" val="14;20;2"/>
  <p:tag name="KSO_WM_UNIT_DIAGRAM_ISNUMVISUAL" val="0"/>
  <p:tag name="KSO_WM_UNIT_DIAGRAM_ISREFERUNIT" val="0"/>
  <p:tag name="KSO_WM_UNIT_HIGHLIGHT" val="0"/>
  <p:tag name="KSO_WM_UNIT_ID" val="diagram20207070_1*f*1"/>
  <p:tag name="KSO_WM_UNIT_INDEX" val="1"/>
  <p:tag name="KSO_WM_UNIT_LAYERLEVEL" val="1"/>
  <p:tag name="KSO_WM_UNIT_NOCLEAR" val="0"/>
  <p:tag name="KSO_WM_UNIT_PRESET_TEXT" val="点击此处添加正文，文字是您思想的提炼，为了演示发布的良好效果，请言简意赅的阐述您的观点。您的正文已经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正文内容到达这个限度时，或许已经不纯粹作用于演示，极大可能运用于阅读领域。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290"/>
</p:tagLst>
</file>

<file path=ppt/tags/tag50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186493"/>
  <p:tag name="KSO_WM_UNIT_COMPATIBLE" val="0"/>
  <p:tag name="KSO_WM_UNIT_DIAGRAM_ISNUMVISUAL" val="0"/>
  <p:tag name="KSO_WM_UNIT_DIAGRAM_ISREFERUNIT" val="0"/>
  <p:tag name="KSO_WM_UNIT_HIGHLIGHT" val="0"/>
  <p:tag name="KSO_WM_UNIT_ID" val="diagram20186493_2*l_h_a*1_1_1"/>
  <p:tag name="KSO_WM_UNIT_INDEX" val="1_1_1"/>
  <p:tag name="KSO_WM_UNIT_ISCONTENTSTITLE" val="0"/>
  <p:tag name="KSO_WM_UNIT_ISNUMDGMTITLE" val="0"/>
  <p:tag name="KSO_WM_UNIT_LAYERLEVEL" val="1_1_1"/>
  <p:tag name="KSO_WM_UNIT_NOCLEAR" val="0"/>
  <p:tag name="KSO_WM_UNIT_PRESET_TEXT" val="输入标题"/>
  <p:tag name="KSO_WM_UNIT_TEXT_FILL_FORE_SCHEMECOLOR_INDEX" val="14"/>
  <p:tag name="KSO_WM_UNIT_TEXT_FILL_FORE_SCHEMECOLOR_INDEX_BRIGHTNESS" val="0"/>
  <p:tag name="KSO_WM_UNIT_TEXT_FILL_TYPE" val="1"/>
  <p:tag name="KSO_WM_UNIT_TYPE" val="l_h_a"/>
  <p:tag name="KSO_WM_UNIT_USESOURCEFORMAT_APPLY" val="1"/>
  <p:tag name="KSO_WM_UNIT_VALUE" val="4"/>
</p:tagLst>
</file>

<file path=ppt/tags/tag51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186493"/>
  <p:tag name="KSO_WM_UNIT_COMPATIBLE" val="0"/>
  <p:tag name="KSO_WM_UNIT_DIAGRAM_ISNUMVISUAL" val="0"/>
  <p:tag name="KSO_WM_UNIT_DIAGRAM_ISREFERUNIT" val="0"/>
  <p:tag name="KSO_WM_UNIT_HIGHLIGHT" val="0"/>
  <p:tag name="KSO_WM_UNIT_ID" val="diagram20186493_2*l_h_a*1_2_1"/>
  <p:tag name="KSO_WM_UNIT_INDEX" val="1_2_1"/>
  <p:tag name="KSO_WM_UNIT_ISCONTENTSTITLE" val="0"/>
  <p:tag name="KSO_WM_UNIT_ISNUMDGMTITLE" val="0"/>
  <p:tag name="KSO_WM_UNIT_LAYERLEVEL" val="1_1_1"/>
  <p:tag name="KSO_WM_UNIT_NOCLEAR" val="0"/>
  <p:tag name="KSO_WM_UNIT_PRESET_TEXT" val="输入标题"/>
  <p:tag name="KSO_WM_UNIT_TEXT_FILL_FORE_SCHEMECOLOR_INDEX" val="14"/>
  <p:tag name="KSO_WM_UNIT_TEXT_FILL_FORE_SCHEMECOLOR_INDEX_BRIGHTNESS" val="0"/>
  <p:tag name="KSO_WM_UNIT_TEXT_FILL_TYPE" val="1"/>
  <p:tag name="KSO_WM_UNIT_TYPE" val="l_h_a"/>
  <p:tag name="KSO_WM_UNIT_USESOURCEFORMAT_APPLY" val="1"/>
  <p:tag name="KSO_WM_UNIT_VALUE" val="4"/>
</p:tagLst>
</file>

<file path=ppt/tags/tag52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186493"/>
  <p:tag name="KSO_WM_UNIT_COMPATIBLE" val="0"/>
  <p:tag name="KSO_WM_UNIT_DIAGRAM_ISNUMVISUAL" val="0"/>
  <p:tag name="KSO_WM_UNIT_DIAGRAM_ISREFERUNIT" val="0"/>
  <p:tag name="KSO_WM_UNIT_HIGHLIGHT" val="0"/>
  <p:tag name="KSO_WM_UNIT_ID" val="diagram20186493_2*l_h_a*1_3_1"/>
  <p:tag name="KSO_WM_UNIT_INDEX" val="1_3_1"/>
  <p:tag name="KSO_WM_UNIT_ISCONTENTSTITLE" val="0"/>
  <p:tag name="KSO_WM_UNIT_ISNUMDGMTITLE" val="0"/>
  <p:tag name="KSO_WM_UNIT_LAYERLEVEL" val="1_1_1"/>
  <p:tag name="KSO_WM_UNIT_NOCLEAR" val="0"/>
  <p:tag name="KSO_WM_UNIT_PRESET_TEXT" val="输入标题"/>
  <p:tag name="KSO_WM_UNIT_TEXT_FILL_FORE_SCHEMECOLOR_INDEX" val="14"/>
  <p:tag name="KSO_WM_UNIT_TEXT_FILL_FORE_SCHEMECOLOR_INDEX_BRIGHTNESS" val="0"/>
  <p:tag name="KSO_WM_UNIT_TEXT_FILL_TYPE" val="1"/>
  <p:tag name="KSO_WM_UNIT_TYPE" val="l_h_a"/>
  <p:tag name="KSO_WM_UNIT_USESOURCEFORMAT_APPLY" val="1"/>
  <p:tag name="KSO_WM_UNIT_VALUE" val="4"/>
</p:tagLst>
</file>

<file path=ppt/tags/tag53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186493"/>
  <p:tag name="KSO_WM_UNIT_COMPATIBLE" val="0"/>
  <p:tag name="KSO_WM_UNIT_DIAGRAM_ISNUMVISUAL" val="0"/>
  <p:tag name="KSO_WM_UNIT_DIAGRAM_ISREFERUNIT" val="0"/>
  <p:tag name="KSO_WM_UNIT_HIGHLIGHT" val="0"/>
  <p:tag name="KSO_WM_UNIT_ID" val="diagram20186493_2*l_h_f*1_1_1"/>
  <p:tag name="KSO_WM_UNIT_INDEX" val="1_1_1"/>
  <p:tag name="KSO_WM_UNIT_LAYERLEVEL" val="1_1_1"/>
  <p:tag name="KSO_WM_UNIT_NOCLEAR" val="0"/>
  <p:tag name="KSO_WM_UNIT_PRESET_TEXT" val="点击输入本栏的具体文字，简明扼要地说明分项内容。作为概念的解说，请根据您的具体内容酌情进行修改。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l_h_f"/>
  <p:tag name="KSO_WM_UNIT_USESOURCEFORMAT_APPLY" val="1"/>
  <p:tag name="KSO_WM_UNIT_VALUE" val="60"/>
</p:tagLst>
</file>

<file path=ppt/tags/tag54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186493"/>
  <p:tag name="KSO_WM_UNIT_COMPATIBLE" val="0"/>
  <p:tag name="KSO_WM_UNIT_DIAGRAM_ISNUMVISUAL" val="0"/>
  <p:tag name="KSO_WM_UNIT_DIAGRAM_ISREFERUNIT" val="0"/>
  <p:tag name="KSO_WM_UNIT_HIGHLIGHT" val="0"/>
  <p:tag name="KSO_WM_UNIT_ID" val="diagram20186493_2*l_h_f*1_2_1"/>
  <p:tag name="KSO_WM_UNIT_INDEX" val="1_2_1"/>
  <p:tag name="KSO_WM_UNIT_LAYERLEVEL" val="1_1_1"/>
  <p:tag name="KSO_WM_UNIT_NOCLEAR" val="0"/>
  <p:tag name="KSO_WM_UNIT_PRESET_TEXT" val="点击输入本栏的具体文字，简明扼要地说明分项内容。作为概念的解说，请根据您的具体内容酌情进行修改。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l_h_f"/>
  <p:tag name="KSO_WM_UNIT_USESOURCEFORMAT_APPLY" val="1"/>
  <p:tag name="KSO_WM_UNIT_VALUE" val="60"/>
</p:tagLst>
</file>

<file path=ppt/tags/tag55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186493"/>
  <p:tag name="KSO_WM_UNIT_COMPATIBLE" val="0"/>
  <p:tag name="KSO_WM_UNIT_DIAGRAM_ISNUMVISUAL" val="0"/>
  <p:tag name="KSO_WM_UNIT_DIAGRAM_ISREFERUNIT" val="0"/>
  <p:tag name="KSO_WM_UNIT_HIGHLIGHT" val="0"/>
  <p:tag name="KSO_WM_UNIT_ID" val="diagram20186493_2*l_h_f*1_3_1"/>
  <p:tag name="KSO_WM_UNIT_INDEX" val="1_3_1"/>
  <p:tag name="KSO_WM_UNIT_LAYERLEVEL" val="1_1_1"/>
  <p:tag name="KSO_WM_UNIT_NOCLEAR" val="0"/>
  <p:tag name="KSO_WM_UNIT_PRESET_TEXT" val="点击输入本栏的具体文字，简明扼要地说明分项内容。作为概念的解说，请根据您的具体内容酌情进行修改。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l_h_f"/>
  <p:tag name="KSO_WM_UNIT_USESOURCEFORMAT_APPLY" val="1"/>
  <p:tag name="KSO_WM_UNIT_VALUE" val="60"/>
</p:tagLst>
</file>

<file path=ppt/tags/tag56.xml><?xml version="1.0" encoding="utf-8"?>
<p:tagLst xmlns:p="http://schemas.openxmlformats.org/presentationml/2006/main">
  <p:tag name="KSO_WM_ASSEMBLE_CHIP_INDEX" val="c66c5b6bfc92476d99c9e07e326d8534"/>
  <p:tag name="KSO_WM_BEAUTIFY_FLAG" val="#wm#"/>
  <p:tag name="KSO_WM_CHIP_GROUPID" val="5e7881253197e252a37019b5"/>
  <p:tag name="KSO_WM_CHIP_XID" val="5e7881253197e252a37019b6"/>
  <p:tag name="KSO_WM_TAG_VERSION" val="1.0"/>
  <p:tag name="KSO_WM_TEMPLATE_ASSEMBLE_GROUPID" val="5eecbaf6a758c1ec0b708b03"/>
  <p:tag name="KSO_WM_TEMPLATE_ASSEMBLE_XID" val="5eecbaf6a758c1ec0b708b03"/>
  <p:tag name="KSO_WM_TEMPLATE_CATEGORY" val="diagram"/>
  <p:tag name="KSO_WM_TEMPLATE_INDEX" val="20207299"/>
  <p:tag name="KSO_WM_UNIT_BLOCK" val="0"/>
  <p:tag name="KSO_WM_UNIT_COMPATIBLE" val="0"/>
  <p:tag name="KSO_WM_UNIT_DEC_AREA_ID" val="6ad562946e7448cdaa2a11d5c3d51f8e"/>
  <p:tag name="KSO_WM_UNIT_DEFAULT_FONT" val="24;44;4"/>
  <p:tag name="KSO_WM_UNIT_DIAGRAM_ISNUMVISUAL" val="0"/>
  <p:tag name="KSO_WM_UNIT_DIAGRAM_ISREFERUNIT" val="0"/>
  <p:tag name="KSO_WM_UNIT_HIGHLIGHT" val="0"/>
  <p:tag name="KSO_WM_UNIT_ID" val="diagram20207299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大标题内容"/>
  <p:tag name="KSO_WM_UNIT_SHOW_EDIT_AREA_INDICATION" val="1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24"/>
</p:tagLst>
</file>

<file path=ppt/tags/tag57.xml><?xml version="1.0" encoding="utf-8"?>
<p:tagLst xmlns:p="http://schemas.openxmlformats.org/presentationml/2006/main">
  <p:tag name="KSO_WM_ASSEMBLE_CHIP_INDEX" val="5de50fe4c8a14658b0ea6a1aeaadad5e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ecbaf6a758c1ec0b708b2e"/>
  <p:tag name="KSO_WM_TEMPLATE_ASSEMBLE_XID" val="5eecbaf6a758c1ec0b708b2e"/>
  <p:tag name="KSO_WM_TEMPLATE_CATEGORY" val="diagram"/>
  <p:tag name="KSO_WM_TEMPLATE_INDEX" val="20207355"/>
  <p:tag name="KSO_WM_UNIT_BLOCK" val="0"/>
  <p:tag name="KSO_WM_UNIT_COMPATIBLE" val="0"/>
  <p:tag name="KSO_WM_UNIT_DEC_AREA_ID" val="0a0e513a5ac145f6a642a8eca4dcd290"/>
  <p:tag name="KSO_WM_UNIT_DEFAULT_FONT" val="14;20;2"/>
  <p:tag name="KSO_WM_UNIT_DIAGRAM_ISNUMVISUAL" val="0"/>
  <p:tag name="KSO_WM_UNIT_DIAGRAM_ISREFERUNIT" val="0"/>
  <p:tag name="KSO_WM_UNIT_HIGHLIGHT" val="0"/>
  <p:tag name="KSO_WM_UNIT_ID" val="diagram20207355_1*f*1"/>
  <p:tag name="KSO_WM_UNIT_INDEX" val="1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。"/>
  <p:tag name="KSO_WM_UNIT_SHOW_EDIT_AREA_INDICATION" val="1"/>
  <p:tag name="KSO_WM_UNIT_SUBTYPE" val="a"/>
  <p:tag name="KSO_WM_UNIT_SUPPORT_UNIT_TYPE" val="[&quot;l&quot;,&quot;m&quot;,&quot;n&quot;,&quot;o&quot;,&quot;p&quot;,&quot;q&quot;,&quot;r&quot;,&quot;δ&quot;,&quot;η&quot;,&quot;α&quot;,&quot;β&quot;]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240"/>
</p:tagLst>
</file>

<file path=ppt/tags/tag58.xml><?xml version="1.0" encoding="utf-8"?>
<p:tagLst xmlns:p="http://schemas.openxmlformats.org/presentationml/2006/main">
  <p:tag name="KSO_WM_ASSEMBLE_CHIP_INDEX" val="6a2095b02d3b462a894abe31dc875a1a"/>
  <p:tag name="KSO_WM_BEAUTIFY_FLAG" val="#wm#"/>
  <p:tag name="KSO_WM_CHIP_GROUPID" val="5e7881253197e252a37019b5"/>
  <p:tag name="KSO_WM_CHIP_XID" val="5e7881253197e252a37019b6"/>
  <p:tag name="KSO_WM_TAG_VERSION" val="1.0"/>
  <p:tag name="KSO_WM_TEMPLATE_ASSEMBLE_GROUPID" val="5ee876469390e3092d796721"/>
  <p:tag name="KSO_WM_TEMPLATE_ASSEMBLE_XID" val="5ee876469390e3092d796721"/>
  <p:tag name="KSO_WM_TEMPLATE_CATEGORY" val="diagram"/>
  <p:tag name="KSO_WM_TEMPLATE_INDEX" val="20207095"/>
  <p:tag name="KSO_WM_UNIT_BLOCK" val="0"/>
  <p:tag name="KSO_WM_UNIT_COMPATIBLE" val="0"/>
  <p:tag name="KSO_WM_UNIT_DEC_AREA_ID" val="dc434634fef14865918d8e0f8fe2ff04"/>
  <p:tag name="KSO_WM_UNIT_DEFAULT_FONT" val="24;44;4"/>
  <p:tag name="KSO_WM_UNIT_DIAGRAM_ISNUMVISUAL" val="0"/>
  <p:tag name="KSO_WM_UNIT_DIAGRAM_ISREFERUNIT" val="0"/>
  <p:tag name="KSO_WM_UNIT_HIGHLIGHT" val="0"/>
  <p:tag name="KSO_WM_UNIT_ID" val="diagram20207095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大标题内容"/>
  <p:tag name="KSO_WM_UNIT_SHOW_EDIT_AREA_INDICATION" val="1"/>
  <p:tag name="KSO_WM_UNIT_SMARTLAYOUT_COMPRESS_INFO" val="{&#10;    &quot;id&quot;: &quot;2020-06-16T15:35:53&quot;,&#10;    &quot;max&quot;: 10.229842519685043,&#10;    &quot;topChanged&quot;: 10.191664545517432&#10;}&#10;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18"/>
</p:tagLst>
</file>

<file path=ppt/tags/tag59.xml><?xml version="1.0" encoding="utf-8"?>
<p:tagLst xmlns:p="http://schemas.openxmlformats.org/presentationml/2006/main">
  <p:tag name="KSO_WM_ASSEMBLE_CHIP_INDEX" val="47ae67b026ce4de9b5e46bf870673252"/>
  <p:tag name="KSO_WM_BEAUTIFY_FLAG" val="#wm#"/>
  <p:tag name="KSO_WM_CHIP_GROUPID" val="5e6b05b36848fb12bee65ad8"/>
  <p:tag name="KSO_WM_CHIP_XID" val="5e6b05b36848fb12bee65ada"/>
  <p:tag name="KSO_WM_TAG_VERSION" val="1.0"/>
  <p:tag name="KSO_WM_TEMPLATE_ASSEMBLE_GROUPID" val="5f15028b8050c250ba65d282"/>
  <p:tag name="KSO_WM_TEMPLATE_ASSEMBLE_XID" val="5f15028b8050c250ba65d282"/>
  <p:tag name="KSO_WM_TEMPLATE_CATEGORY" val="diagram"/>
  <p:tag name="KSO_WM_TEMPLATE_INDEX" val="20209306"/>
  <p:tag name="KSO_WM_UNIT_BLOCK" val="0"/>
  <p:tag name="KSO_WM_UNIT_COMPATIBLE" val="0"/>
  <p:tag name="KSO_WM_UNIT_DEC_AREA_ID" val="c8591ba7c3244749ba5b65c6f12cb3f1"/>
  <p:tag name="KSO_WM_UNIT_DEFAULT_FONT" val="18;24;2"/>
  <p:tag name="KSO_WM_UNIT_DIAGRAM_ISNUMVISUAL" val="0"/>
  <p:tag name="KSO_WM_UNIT_DIAGRAM_ISREFERUNIT" val="0"/>
  <p:tag name="KSO_WM_UNIT_HIGHLIGHT" val="0"/>
  <p:tag name="KSO_WM_UNIT_ID" val="diagram20209306_1*h_a*1_1"/>
  <p:tag name="KSO_WM_UNIT_INDEX" val="1_1"/>
  <p:tag name="KSO_WM_UNIT_ISCONTENTSTITLE" val="0"/>
  <p:tag name="KSO_WM_UNIT_ISNUMDGMTITLE" val="0"/>
  <p:tag name="KSO_WM_UNIT_LAYERLEVEL" val="1_1"/>
  <p:tag name="KSO_WM_UNIT_NOCLEAR" val="0"/>
  <p:tag name="KSO_WM_UNIT_PRESET_TEXT" val="单击此处添加小标题"/>
  <p:tag name="KSO_WM_UNIT_SHOW_EDIT_AREA_INDICATION" val="1"/>
  <p:tag name="KSO_WM_UNIT_TEXT_FILL_FORE_SCHEMECOLOR_INDEX" val="13"/>
  <p:tag name="KSO_WM_UNIT_TEXT_FILL_FORE_SCHEMECOLOR_INDEX_BRIGHTNESS" val="0"/>
  <p:tag name="KSO_WM_UNIT_TEXT_FILL_TYPE" val="1"/>
  <p:tag name="KSO_WM_UNIT_TYPE" val="h_a"/>
  <p:tag name="KSO_WM_UNIT_VALUE" val="27"/>
</p:tagLst>
</file>

<file path=ppt/tags/tag6.xml><?xml version="1.0" encoding="utf-8"?>
<p:tagLst xmlns:p="http://schemas.openxmlformats.org/presentationml/2006/main">
  <p:tag name="KSO_WM_ASSEMBLE_CHIP_INDEX" val="6f8e6f284128401a9f2fb4df2654db14"/>
  <p:tag name="KSO_WM_BEAUTIFY_FLAG" val="#wm#"/>
  <p:tag name="KSO_WM_CHIP_GROUPID" val="5ed9b8b3eee88846f39f355c"/>
  <p:tag name="KSO_WM_CHIP_XID" val="5ed9b8b3eee88846f39f355d"/>
  <p:tag name="KSO_WM_TAG_VERSION" val="1.0"/>
  <p:tag name="KSO_WM_TEMPLATE_ASSEMBLE_GROUPID" val="5ef2285c770fdf8a85bd468f"/>
  <p:tag name="KSO_WM_TEMPLATE_ASSEMBLE_XID" val="5ef2285c770fdf8a85bd468f"/>
  <p:tag name="KSO_WM_TEMPLATE_CATEGORY" val="diagram"/>
  <p:tag name="KSO_WM_TEMPLATE_INDEX" val="20208429"/>
  <p:tag name="KSO_WM_UNIT_BLOCK" val="0"/>
  <p:tag name="KSO_WM_UNIT_COMPATIBLE" val="0"/>
  <p:tag name="KSO_WM_UNIT_DEC_AREA_ID" val="d1d119246ad340bb95f758f003e8ab1d"/>
  <p:tag name="KSO_WM_UNIT_DEFAULT_FONT" val="24;44;4"/>
  <p:tag name="KSO_WM_UNIT_DIAGRAM_ISNUMVISUAL" val="0"/>
  <p:tag name="KSO_WM_UNIT_DIAGRAM_ISREFERUNIT" val="0"/>
  <p:tag name="KSO_WM_UNIT_HIGHLIGHT" val="0"/>
  <p:tag name="KSO_WM_UNIT_ID" val="diagram20208429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添加大标题"/>
  <p:tag name="KSO_WM_UNIT_SHOW_EDIT_AREA_INDICATION" val="1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7"/>
</p:tagLst>
</file>

<file path=ppt/tags/tag60.xml><?xml version="1.0" encoding="utf-8"?>
<p:tagLst xmlns:p="http://schemas.openxmlformats.org/presentationml/2006/main">
  <p:tag name="KSO_WM_ASSEMBLE_CHIP_INDEX" val="47ae67b026ce4de9b5e46bf870673252"/>
  <p:tag name="KSO_WM_BEAUTIFY_FLAG" val="#wm#"/>
  <p:tag name="KSO_WM_CHIP_GROUPID" val="5e6b05b36848fb12bee65ad8"/>
  <p:tag name="KSO_WM_CHIP_XID" val="5e6b05b36848fb12bee65ada"/>
  <p:tag name="KSO_WM_TAG_VERSION" val="1.0"/>
  <p:tag name="KSO_WM_TEMPLATE_ASSEMBLE_GROUPID" val="5f15028b8050c250ba65d282"/>
  <p:tag name="KSO_WM_TEMPLATE_ASSEMBLE_XID" val="5f15028b8050c250ba65d282"/>
  <p:tag name="KSO_WM_TEMPLATE_CATEGORY" val="diagram"/>
  <p:tag name="KSO_WM_TEMPLATE_INDEX" val="20209306"/>
  <p:tag name="KSO_WM_UNIT_BLOCK" val="0"/>
  <p:tag name="KSO_WM_UNIT_COMPATIBLE" val="0"/>
  <p:tag name="KSO_WM_UNIT_DEC_AREA_ID" val="c8591ba7c3244749ba5b65c6f12cb3f1"/>
  <p:tag name="KSO_WM_UNIT_DEFAULT_FONT" val="14;20;2"/>
  <p:tag name="KSO_WM_UNIT_DIAGRAM_ISNUMVISUAL" val="0"/>
  <p:tag name="KSO_WM_UNIT_DIAGRAM_ISREFERUNIT" val="0"/>
  <p:tag name="KSO_WM_UNIT_HIGHLIGHT" val="0"/>
  <p:tag name="KSO_WM_UNIT_ID" val="diagram20209306_1*h_f*1_1"/>
  <p:tag name="KSO_WM_UNIT_INDEX" val="1_1"/>
  <p:tag name="KSO_WM_UNIT_LAYERLEVEL" val="1_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。"/>
  <p:tag name="KSO_WM_UNIT_SHOW_EDIT_AREA_INDICATION" val="1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h_f"/>
  <p:tag name="KSO_WM_UNIT_VALUE" val="175"/>
</p:tagLst>
</file>

<file path=ppt/tags/tag61.xml><?xml version="1.0" encoding="utf-8"?>
<p:tagLst xmlns:p="http://schemas.openxmlformats.org/presentationml/2006/main">
  <p:tag name="KSO_WM_ASSEMBLE_CHIP_INDEX" val="c652cc10aec645b58aca277dd6317b36"/>
  <p:tag name="KSO_WM_BEAUTIFY_FLAG" val="#wm#"/>
  <p:tag name="KSO_WM_CHIP_GROUPID" val="5e6b05b36848fb12bee65ad8"/>
  <p:tag name="KSO_WM_CHIP_XID" val="5e6b05b36848fb12bee65ada"/>
  <p:tag name="KSO_WM_TAG_VERSION" val="1.0"/>
  <p:tag name="KSO_WM_TEMPLATE_ASSEMBLE_GROUPID" val="5f15028b8050c250ba65d282"/>
  <p:tag name="KSO_WM_TEMPLATE_ASSEMBLE_XID" val="5f15028b8050c250ba65d282"/>
  <p:tag name="KSO_WM_TEMPLATE_CATEGORY" val="diagram"/>
  <p:tag name="KSO_WM_TEMPLATE_INDEX" val="20209306"/>
  <p:tag name="KSO_WM_UNIT_BLOCK" val="0"/>
  <p:tag name="KSO_WM_UNIT_COMPATIBLE" val="0"/>
  <p:tag name="KSO_WM_UNIT_DEC_AREA_ID" val="982882e2e0b04fa8821d9fd4d88ef593"/>
  <p:tag name="KSO_WM_UNIT_DEFAULT_FONT" val="18;24;2"/>
  <p:tag name="KSO_WM_UNIT_DIAGRAM_ISNUMVISUAL" val="0"/>
  <p:tag name="KSO_WM_UNIT_DIAGRAM_ISREFERUNIT" val="0"/>
  <p:tag name="KSO_WM_UNIT_HIGHLIGHT" val="0"/>
  <p:tag name="KSO_WM_UNIT_ID" val="diagram20209306_1*h_a*2_1"/>
  <p:tag name="KSO_WM_UNIT_INDEX" val="2_1"/>
  <p:tag name="KSO_WM_UNIT_ISCONTENTSTITLE" val="0"/>
  <p:tag name="KSO_WM_UNIT_ISNUMDGMTITLE" val="0"/>
  <p:tag name="KSO_WM_UNIT_LAYERLEVEL" val="1_1"/>
  <p:tag name="KSO_WM_UNIT_NOCLEAR" val="0"/>
  <p:tag name="KSO_WM_UNIT_PRESET_TEXT" val="单击此处添加小标题"/>
  <p:tag name="KSO_WM_UNIT_SHOW_EDIT_AREA_INDICATION" val="1"/>
  <p:tag name="KSO_WM_UNIT_TEXT_FILL_FORE_SCHEMECOLOR_INDEX" val="13"/>
  <p:tag name="KSO_WM_UNIT_TEXT_FILL_FORE_SCHEMECOLOR_INDEX_BRIGHTNESS" val="0"/>
  <p:tag name="KSO_WM_UNIT_TEXT_FILL_TYPE" val="1"/>
  <p:tag name="KSO_WM_UNIT_TYPE" val="h_a"/>
  <p:tag name="KSO_WM_UNIT_VALUE" val="27"/>
</p:tagLst>
</file>

<file path=ppt/tags/tag62.xml><?xml version="1.0" encoding="utf-8"?>
<p:tagLst xmlns:p="http://schemas.openxmlformats.org/presentationml/2006/main">
  <p:tag name="KSO_WM_ASSEMBLE_CHIP_INDEX" val="c652cc10aec645b58aca277dd6317b36"/>
  <p:tag name="KSO_WM_BEAUTIFY_FLAG" val="#wm#"/>
  <p:tag name="KSO_WM_CHIP_GROUPID" val="5e6b05b36848fb12bee65ad8"/>
  <p:tag name="KSO_WM_CHIP_XID" val="5e6b05b36848fb12bee65ada"/>
  <p:tag name="KSO_WM_TAG_VERSION" val="1.0"/>
  <p:tag name="KSO_WM_TEMPLATE_ASSEMBLE_GROUPID" val="5f15028b8050c250ba65d282"/>
  <p:tag name="KSO_WM_TEMPLATE_ASSEMBLE_XID" val="5f15028b8050c250ba65d282"/>
  <p:tag name="KSO_WM_TEMPLATE_CATEGORY" val="diagram"/>
  <p:tag name="KSO_WM_TEMPLATE_INDEX" val="20209306"/>
  <p:tag name="KSO_WM_UNIT_BLOCK" val="0"/>
  <p:tag name="KSO_WM_UNIT_COMPATIBLE" val="0"/>
  <p:tag name="KSO_WM_UNIT_DEC_AREA_ID" val="982882e2e0b04fa8821d9fd4d88ef593"/>
  <p:tag name="KSO_WM_UNIT_DEFAULT_FONT" val="14;20;2"/>
  <p:tag name="KSO_WM_UNIT_DIAGRAM_ISNUMVISUAL" val="0"/>
  <p:tag name="KSO_WM_UNIT_DIAGRAM_ISREFERUNIT" val="0"/>
  <p:tag name="KSO_WM_UNIT_HIGHLIGHT" val="0"/>
  <p:tag name="KSO_WM_UNIT_ID" val="diagram20209306_1*h_f*2_1"/>
  <p:tag name="KSO_WM_UNIT_INDEX" val="2_1"/>
  <p:tag name="KSO_WM_UNIT_LAYERLEVEL" val="1_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。"/>
  <p:tag name="KSO_WM_UNIT_SHOW_EDIT_AREA_INDICATION" val="1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h_f"/>
  <p:tag name="KSO_WM_UNIT_VALUE" val="175"/>
</p:tagLst>
</file>

<file path=ppt/tags/tag63.xml><?xml version="1.0" encoding="utf-8"?>
<p:tagLst xmlns:p="http://schemas.openxmlformats.org/presentationml/2006/main">
  <p:tag name="KSO_WM_ASSEMBLE_CHIP_INDEX" val="6a2095b02d3b462a894abe31dc875a1a"/>
  <p:tag name="KSO_WM_BEAUTIFY_FLAG" val="#wm#"/>
  <p:tag name="KSO_WM_CHIP_GROUPID" val="5e7881253197e252a37019b5"/>
  <p:tag name="KSO_WM_CHIP_XID" val="5e7881253197e252a37019b6"/>
  <p:tag name="KSO_WM_TAG_VERSION" val="1.0"/>
  <p:tag name="KSO_WM_TEMPLATE_ASSEMBLE_GROUPID" val="5ee876469390e3092d796721"/>
  <p:tag name="KSO_WM_TEMPLATE_ASSEMBLE_XID" val="5ee876469390e3092d796721"/>
  <p:tag name="KSO_WM_TEMPLATE_CATEGORY" val="diagram"/>
  <p:tag name="KSO_WM_TEMPLATE_INDEX" val="20207095"/>
  <p:tag name="KSO_WM_UNIT_BLOCK" val="0"/>
  <p:tag name="KSO_WM_UNIT_COMPATIBLE" val="0"/>
  <p:tag name="KSO_WM_UNIT_DEC_AREA_ID" val="dc434634fef14865918d8e0f8fe2ff04"/>
  <p:tag name="KSO_WM_UNIT_DEFAULT_FONT" val="24;44;4"/>
  <p:tag name="KSO_WM_UNIT_DIAGRAM_ISNUMVISUAL" val="0"/>
  <p:tag name="KSO_WM_UNIT_DIAGRAM_ISREFERUNIT" val="0"/>
  <p:tag name="KSO_WM_UNIT_HIGHLIGHT" val="0"/>
  <p:tag name="KSO_WM_UNIT_ID" val="diagram20207095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大标题内容"/>
  <p:tag name="KSO_WM_UNIT_SHOW_EDIT_AREA_INDICATION" val="1"/>
  <p:tag name="KSO_WM_UNIT_SMARTLAYOUT_COMPRESS_INFO" val="{&#10;    &quot;id&quot;: &quot;2020-06-16T15:35:53&quot;,&#10;    &quot;max&quot;: 10.229842519685043,&#10;    &quot;topChanged&quot;: 10.191664545517432&#10;}&#10;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18"/>
</p:tagLst>
</file>

<file path=ppt/tags/tag64.xml><?xml version="1.0" encoding="utf-8"?>
<p:tagLst xmlns:p="http://schemas.openxmlformats.org/presentationml/2006/main">
  <p:tag name="KSO_WM_ASSEMBLE_CHIP_INDEX" val="a6865574465c49f0a27113bac1b9d3ec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f15c4d0e56d0f322bebb7c"/>
  <p:tag name="KSO_WM_TEMPLATE_ASSEMBLE_XID" val="5ef15c4d0e56d0f322bebb7c"/>
  <p:tag name="KSO_WM_TEMPLATE_CATEGORY" val="diagram"/>
  <p:tag name="KSO_WM_TEMPLATE_INDEX" val="20208334"/>
  <p:tag name="KSO_WM_UNIT_BLOCK" val="0"/>
  <p:tag name="KSO_WM_UNIT_COMPATIBLE" val="0"/>
  <p:tag name="KSO_WM_UNIT_DEC_AREA_ID" val="949eeeb36ed2447caa4a47a7c55f58a9"/>
  <p:tag name="KSO_WM_UNIT_DEFAULT_FONT" val="14;20;2"/>
  <p:tag name="KSO_WM_UNIT_DIAGRAM_ISNUMVISUAL" val="0"/>
  <p:tag name="KSO_WM_UNIT_DIAGRAM_ISREFERUNIT" val="0"/>
  <p:tag name="KSO_WM_UNIT_HIGHLIGHT" val="0"/>
  <p:tag name="KSO_WM_UNIT_ID" val="diagram20208334_1*f*1"/>
  <p:tag name="KSO_WM_UNIT_INDEX" val="1"/>
  <p:tag name="KSO_WM_UNIT_LAST_MAX_FONTSIZE" val="320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。"/>
  <p:tag name="KSO_WM_UNIT_SHOW_EDIT_AREA_INDICATION" val="1"/>
  <p:tag name="KSO_WM_UNIT_SMARTLAYOUT_COMPRESS_INFO" val="{&#10;    &quot;id&quot;: &quot;2020-06-23T09:35:10&quot;,&#10;    &quot;max&quot;: 0.01776686060151178,&#10;    &quot;topChanged&quot;: 0&#10;}&#10;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288"/>
</p:tagLst>
</file>

<file path=ppt/tags/tag65.xml><?xml version="1.0" encoding="utf-8"?>
<p:tagLst xmlns:p="http://schemas.openxmlformats.org/presentationml/2006/main">
  <p:tag name="KSO_WM_ASSEMBLE_CHIP_INDEX" val="a6865574465c49f0a27113bac1b9d3ec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f15c4d0e56d0f322bebb7c"/>
  <p:tag name="KSO_WM_TEMPLATE_ASSEMBLE_XID" val="5ef15c4d0e56d0f322bebb7c"/>
  <p:tag name="KSO_WM_TEMPLATE_CATEGORY" val="diagram"/>
  <p:tag name="KSO_WM_TEMPLATE_INDEX" val="20208334"/>
  <p:tag name="KSO_WM_UNIT_BLOCK" val="0"/>
  <p:tag name="KSO_WM_UNIT_COMPATIBLE" val="0"/>
  <p:tag name="KSO_WM_UNIT_DEC_AREA_ID" val="949eeeb36ed2447caa4a47a7c55f58a9"/>
  <p:tag name="KSO_WM_UNIT_DEFAULT_FONT" val="14;20;2"/>
  <p:tag name="KSO_WM_UNIT_DIAGRAM_ISNUMVISUAL" val="0"/>
  <p:tag name="KSO_WM_UNIT_DIAGRAM_ISREFERUNIT" val="0"/>
  <p:tag name="KSO_WM_UNIT_HIGHLIGHT" val="0"/>
  <p:tag name="KSO_WM_UNIT_ID" val="diagram20208334_1*f*1"/>
  <p:tag name="KSO_WM_UNIT_INDEX" val="1"/>
  <p:tag name="KSO_WM_UNIT_LAST_MAX_FONTSIZE" val="320"/>
  <p:tag name="KSO_WM_UNIT_LAYERLEVEL" val="1"/>
  <p:tag name="KSO_WM_UNIT_NOCLEAR" val="0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。"/>
  <p:tag name="KSO_WM_UNIT_SHOW_EDIT_AREA_INDICATION" val="1"/>
  <p:tag name="KSO_WM_UNIT_SMARTLAYOUT_COMPRESS_INFO" val="{&#10;    &quot;id&quot;: &quot;2020-06-23T09:35:10&quot;,&#10;    &quot;max&quot;: 0.01776686060151178,&#10;    &quot;topChanged&quot;: 0&#10;}&#10;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288"/>
</p:tagLst>
</file>

<file path=ppt/tags/tag66.xml><?xml version="1.0" encoding="utf-8"?>
<p:tagLst xmlns:p="http://schemas.openxmlformats.org/presentationml/2006/main">
  <p:tag name="KSO_WM_ASSEMBLE_CHIP_INDEX" val="6a2095b02d3b462a894abe31dc875a1a"/>
  <p:tag name="KSO_WM_BEAUTIFY_FLAG" val="#wm#"/>
  <p:tag name="KSO_WM_CHIP_GROUPID" val="5e7881253197e252a37019b5"/>
  <p:tag name="KSO_WM_CHIP_XID" val="5e7881253197e252a37019b6"/>
  <p:tag name="KSO_WM_TAG_VERSION" val="1.0"/>
  <p:tag name="KSO_WM_TEMPLATE_ASSEMBLE_GROUPID" val="5ee876469390e3092d796721"/>
  <p:tag name="KSO_WM_TEMPLATE_ASSEMBLE_XID" val="5ee876469390e3092d796721"/>
  <p:tag name="KSO_WM_TEMPLATE_CATEGORY" val="diagram"/>
  <p:tag name="KSO_WM_TEMPLATE_INDEX" val="20207095"/>
  <p:tag name="KSO_WM_UNIT_BLOCK" val="0"/>
  <p:tag name="KSO_WM_UNIT_COMPATIBLE" val="0"/>
  <p:tag name="KSO_WM_UNIT_DEC_AREA_ID" val="dc434634fef14865918d8e0f8fe2ff04"/>
  <p:tag name="KSO_WM_UNIT_DEFAULT_FONT" val="24;44;4"/>
  <p:tag name="KSO_WM_UNIT_DIAGRAM_ISNUMVISUAL" val="0"/>
  <p:tag name="KSO_WM_UNIT_DIAGRAM_ISREFERUNIT" val="0"/>
  <p:tag name="KSO_WM_UNIT_HIGHLIGHT" val="0"/>
  <p:tag name="KSO_WM_UNIT_ID" val="diagram20207095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大标题内容"/>
  <p:tag name="KSO_WM_UNIT_SHOW_EDIT_AREA_INDICATION" val="1"/>
  <p:tag name="KSO_WM_UNIT_SMARTLAYOUT_COMPRESS_INFO" val="{&#10;    &quot;id&quot;: &quot;2020-06-16T15:35:53&quot;,&#10;    &quot;max&quot;: 10.229842519685043,&#10;    &quot;topChanged&quot;: 10.191664545517432&#10;}&#10;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18"/>
</p:tagLst>
</file>

<file path=ppt/tags/tag67.xml><?xml version="1.0" encoding="utf-8"?>
<p:tagLst xmlns:p="http://schemas.openxmlformats.org/presentationml/2006/main">
  <p:tag name="KSO_WM_BEAUTIFY_FLAG" val="#wm#"/>
  <p:tag name="KSO_WM_DIAGRAM_GROUP_CODE" val="n1-1"/>
  <p:tag name="KSO_WM_TAG_VERSION" val="1.0"/>
  <p:tag name="KSO_WM_TEMPLATE_CATEGORY" val="diagram"/>
  <p:tag name="KSO_WM_TEMPLATE_INDEX" val="20205599"/>
  <p:tag name="KSO_WM_UNIT_COMPATIBLE" val="0"/>
  <p:tag name="KSO_WM_UNIT_DIAGRAM_ISNUMVISUAL" val="0"/>
  <p:tag name="KSO_WM_UNIT_DIAGRAM_ISREFERUNIT" val="0"/>
  <p:tag name="KSO_WM_UNIT_HIGHLIGHT" val="0"/>
  <p:tag name="KSO_WM_UNIT_ID" val="diagram20205599_4*n_h_h_f*1_2_1_1"/>
  <p:tag name="KSO_WM_UNIT_INDEX" val="1_2_1_1"/>
  <p:tag name="KSO_WM_UNIT_LAYERLEVEL" val="1_1_1_1"/>
  <p:tag name="KSO_WM_UNIT_NOCLEAR" val="0"/>
  <p:tag name="KSO_WM_UNIT_PRESET_TEXT" val="单击此处输入你的正文，文字是您思想的提炼，为了最终演示发布的良好效果，请尽量言简意赅的阐述观点；根据需要可酌情增减文字。为了最终演示发布的良好效果，请尽量言简意赅的阐述观点；根据需要可酌情增减文字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n_h_h_f"/>
  <p:tag name="KSO_WM_UNIT_USESOURCEFORMAT_APPLY" val="1"/>
</p:tagLst>
</file>

<file path=ppt/tags/tag68.xml><?xml version="1.0" encoding="utf-8"?>
<p:tagLst xmlns:p="http://schemas.openxmlformats.org/presentationml/2006/main">
  <p:tag name="KSO_WM_BEAUTIFY_FLAG" val="#wm#"/>
  <p:tag name="KSO_WM_DIAGRAM_GROUP_CODE" val="n1-1"/>
  <p:tag name="KSO_WM_TAG_VERSION" val="1.0"/>
  <p:tag name="KSO_WM_TEMPLATE_CATEGORY" val="diagram"/>
  <p:tag name="KSO_WM_TEMPLATE_INDEX" val="20205599"/>
  <p:tag name="KSO_WM_UNIT_COMPATIBLE" val="0"/>
  <p:tag name="KSO_WM_UNIT_DIAGRAM_ISNUMVISUAL" val="0"/>
  <p:tag name="KSO_WM_UNIT_DIAGRAM_ISREFERUNIT" val="0"/>
  <p:tag name="KSO_WM_UNIT_HIGHLIGHT" val="0"/>
  <p:tag name="KSO_WM_UNIT_ID" val="diagram20205599_4*n_h_h_f*1_2_3_1"/>
  <p:tag name="KSO_WM_UNIT_INDEX" val="1_2_3_1"/>
  <p:tag name="KSO_WM_UNIT_LAYERLEVEL" val="1_1_1_1"/>
  <p:tag name="KSO_WM_UNIT_NOCLEAR" val="0"/>
  <p:tag name="KSO_WM_UNIT_PRESET_TEXT" val="单击此处输入你的正文，文字是您思想的提炼，为了最终演示发布的良好效果，请尽量言简意赅的阐述观点；根据需要可酌情增减文字。为了最终演示发布的良好效果，请尽量言简意赅的阐述观点；根据需要可酌情增减文字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n_h_h_f"/>
  <p:tag name="KSO_WM_UNIT_USESOURCEFORMAT_APPLY" val="1"/>
</p:tagLst>
</file>

<file path=ppt/tags/tag69.xml><?xml version="1.0" encoding="utf-8"?>
<p:tagLst xmlns:p="http://schemas.openxmlformats.org/presentationml/2006/main">
  <p:tag name="KSO_WM_BEAUTIFY_FLAG" val="#wm#"/>
  <p:tag name="KSO_WM_DIAGRAM_GROUP_CODE" val="n1-1"/>
  <p:tag name="KSO_WM_TAG_VERSION" val="1.0"/>
  <p:tag name="KSO_WM_TEMPLATE_CATEGORY" val="diagram"/>
  <p:tag name="KSO_WM_TEMPLATE_INDEX" val="20205599"/>
  <p:tag name="KSO_WM_UNIT_COMPATIBLE" val="0"/>
  <p:tag name="KSO_WM_UNIT_DIAGRAM_ISNUMVISUAL" val="0"/>
  <p:tag name="KSO_WM_UNIT_DIAGRAM_ISREFERUNIT" val="0"/>
  <p:tag name="KSO_WM_UNIT_HIGHLIGHT" val="0"/>
  <p:tag name="KSO_WM_UNIT_ID" val="diagram20205599_4*n_h_h_f*1_2_5_1"/>
  <p:tag name="KSO_WM_UNIT_INDEX" val="1_2_5_1"/>
  <p:tag name="KSO_WM_UNIT_LAYERLEVEL" val="1_1_1_1"/>
  <p:tag name="KSO_WM_UNIT_NOCLEAR" val="0"/>
  <p:tag name="KSO_WM_UNIT_PRESET_TEXT" val="单击此处输入你的正文，文字是您思想的提炼，为了最终演示发布的良好效果，请尽量言简意赅的阐述观点；根据需要可酌情增减文字。为了最终演示发布的良好效果，请尽量言简意赅的阐述观点；根据需要可酌情增减文字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n_h_h_f"/>
  <p:tag name="KSO_WM_UNIT_USESOURCEFORMAT_APPLY" val="1"/>
</p:tagLst>
</file>

<file path=ppt/tags/tag7.xml><?xml version="1.0" encoding="utf-8"?>
<p:tagLst xmlns:p="http://schemas.openxmlformats.org/presentationml/2006/main">
  <p:tag name="KSO_WM_BEAUTIFY_FLAG" val="#wm#"/>
  <p:tag name="KSO_WM_UNIT_TYPE" val="β"/>
  <p:tag name="TABLE_COLORIDX" val="a"/>
  <p:tag name="TABLE_SKINIDX" val="2"/>
</p:tagLst>
</file>

<file path=ppt/tags/tag70.xml><?xml version="1.0" encoding="utf-8"?>
<p:tagLst xmlns:p="http://schemas.openxmlformats.org/presentationml/2006/main">
  <p:tag name="KSO_WM_BEAUTIFY_FLAG" val="#wm#"/>
  <p:tag name="KSO_WM_DIAGRAM_GROUP_CODE" val="n1-1"/>
  <p:tag name="KSO_WM_TAG_VERSION" val="1.0"/>
  <p:tag name="KSO_WM_TEMPLATE_CATEGORY" val="diagram"/>
  <p:tag name="KSO_WM_TEMPLATE_INDEX" val="20205599"/>
  <p:tag name="KSO_WM_UNIT_COMPATIBLE" val="0"/>
  <p:tag name="KSO_WM_UNIT_DIAGRAM_ISNUMVISUAL" val="0"/>
  <p:tag name="KSO_WM_UNIT_DIAGRAM_ISREFERUNIT" val="0"/>
  <p:tag name="KSO_WM_UNIT_HIGHLIGHT" val="0"/>
  <p:tag name="KSO_WM_UNIT_ID" val="diagram20205599_4*n_h_h_f*1_2_2_1"/>
  <p:tag name="KSO_WM_UNIT_INDEX" val="1_2_2_1"/>
  <p:tag name="KSO_WM_UNIT_LAYERLEVEL" val="1_1_1_1"/>
  <p:tag name="KSO_WM_UNIT_NOCLEAR" val="0"/>
  <p:tag name="KSO_WM_UNIT_PRESET_TEXT" val="单击此处输入你的正文，文字是您思想的提炼，为了最终演示发布的良好效果，请尽量言简意赅的阐述观点；根据需要可酌情增减文字。为了最终演示发布的良好效果，请尽量言简意赅的阐述观点；根据需要可酌情增减文字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n_h_h_f"/>
  <p:tag name="KSO_WM_UNIT_USESOURCEFORMAT_APPLY" val="1"/>
</p:tagLst>
</file>

<file path=ppt/tags/tag71.xml><?xml version="1.0" encoding="utf-8"?>
<p:tagLst xmlns:p="http://schemas.openxmlformats.org/presentationml/2006/main">
  <p:tag name="KSO_WM_BEAUTIFY_FLAG" val="#wm#"/>
  <p:tag name="KSO_WM_DIAGRAM_GROUP_CODE" val="n1-1"/>
  <p:tag name="KSO_WM_TAG_VERSION" val="1.0"/>
  <p:tag name="KSO_WM_TEMPLATE_CATEGORY" val="diagram"/>
  <p:tag name="KSO_WM_TEMPLATE_INDEX" val="20205599"/>
  <p:tag name="KSO_WM_UNIT_COMPATIBLE" val="0"/>
  <p:tag name="KSO_WM_UNIT_DIAGRAM_ISNUMVISUAL" val="0"/>
  <p:tag name="KSO_WM_UNIT_DIAGRAM_ISREFERUNIT" val="0"/>
  <p:tag name="KSO_WM_UNIT_HIGHLIGHT" val="0"/>
  <p:tag name="KSO_WM_UNIT_ID" val="diagram20205599_4*n_h_h_f*1_2_4_1"/>
  <p:tag name="KSO_WM_UNIT_INDEX" val="1_2_4_1"/>
  <p:tag name="KSO_WM_UNIT_LAYERLEVEL" val="1_1_1_1"/>
  <p:tag name="KSO_WM_UNIT_NOCLEAR" val="0"/>
  <p:tag name="KSO_WM_UNIT_PRESET_TEXT" val="单击此处输入你的正文，文字是您思想的提炼，为了最终演示发布的良好效果，请尽量言简意赅的阐述观点；根据需要可酌情增减文字。为了最终演示发布的良好效果，请尽量言简意赅的阐述观点；根据需要可酌情增减文字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n_h_h_f"/>
  <p:tag name="KSO_WM_UNIT_USESOURCEFORMAT_APPLY" val="1"/>
</p:tagLst>
</file>

<file path=ppt/tags/tag72.xml><?xml version="1.0" encoding="utf-8"?>
<p:tagLst xmlns:p="http://schemas.openxmlformats.org/presentationml/2006/main">
  <p:tag name="KSO_WM_ASSEMBLE_CHIP_INDEX" val="6a2095b02d3b462a894abe31dc875a1a"/>
  <p:tag name="KSO_WM_BEAUTIFY_FLAG" val="#wm#"/>
  <p:tag name="KSO_WM_CHIP_GROUPID" val="5e7881253197e252a37019b5"/>
  <p:tag name="KSO_WM_CHIP_XID" val="5e7881253197e252a37019b6"/>
  <p:tag name="KSO_WM_TAG_VERSION" val="1.0"/>
  <p:tag name="KSO_WM_TEMPLATE_ASSEMBLE_GROUPID" val="5ee876469390e3092d796721"/>
  <p:tag name="KSO_WM_TEMPLATE_ASSEMBLE_XID" val="5ee876469390e3092d796721"/>
  <p:tag name="KSO_WM_TEMPLATE_CATEGORY" val="diagram"/>
  <p:tag name="KSO_WM_TEMPLATE_INDEX" val="20207095"/>
  <p:tag name="KSO_WM_UNIT_BLOCK" val="0"/>
  <p:tag name="KSO_WM_UNIT_COMPATIBLE" val="0"/>
  <p:tag name="KSO_WM_UNIT_DEC_AREA_ID" val="dc434634fef14865918d8e0f8fe2ff04"/>
  <p:tag name="KSO_WM_UNIT_DEFAULT_FONT" val="24;44;4"/>
  <p:tag name="KSO_WM_UNIT_DIAGRAM_ISNUMVISUAL" val="0"/>
  <p:tag name="KSO_WM_UNIT_DIAGRAM_ISREFERUNIT" val="0"/>
  <p:tag name="KSO_WM_UNIT_HIGHLIGHT" val="0"/>
  <p:tag name="KSO_WM_UNIT_ID" val="diagram20207095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大标题内容"/>
  <p:tag name="KSO_WM_UNIT_SHOW_EDIT_AREA_INDICATION" val="1"/>
  <p:tag name="KSO_WM_UNIT_SMARTLAYOUT_COMPRESS_INFO" val="{&#10;    &quot;id&quot;: &quot;2020-06-16T15:35:53&quot;,&#10;    &quot;max&quot;: 10.229842519685043,&#10;    &quot;topChanged&quot;: 10.191664545517432&#10;}&#10;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18"/>
</p:tagLst>
</file>

<file path=ppt/tags/tag73.xml><?xml version="1.0" encoding="utf-8"?>
<p:tagLst xmlns:p="http://schemas.openxmlformats.org/presentationml/2006/main">
  <p:tag name="KSO_WM_BEAUTIFY_FLAG" val="#wm#"/>
  <p:tag name="KSO_WM_TAG_VERSION" val="1.0"/>
  <p:tag name="KSO_WM_TEMPLATE_CATEGORY" val="diagram"/>
  <p:tag name="KSO_WM_TEMPLATE_INDEX" val="20196641"/>
  <p:tag name="KSO_WM_UNIT_COMPATIBLE" val="0"/>
  <p:tag name="KSO_WM_UNIT_DIAGRAM_ISNUMVISUAL" val="0"/>
  <p:tag name="KSO_WM_UNIT_DIAGRAM_ISREFERUNIT" val="0"/>
  <p:tag name="KSO_WM_UNIT_HIGHLIGHT" val="0"/>
  <p:tag name="KSO_WM_UNIT_ID" val="diagram20196641_1*f*1"/>
  <p:tag name="KSO_WM_UNIT_INDEX" val="1"/>
  <p:tag name="KSO_WM_UNIT_LAYERLEVEL" val="1"/>
  <p:tag name="KSO_WM_UNIT_NOCLEAR" val="0"/>
  <p:tag name="KSO_WM_UNIT_PRESET_TEXT" val="点击此处添加正文，文字是您思想的提炼，为了最终呈现发布的良好效果，请尽量言简意赅的阐述观点；根据需要可酌情增减文字，以便观者可以准确理解您所传达的信息。"/>
  <p:tag name="KSO_WM_UNIT_SUBTYPE" val="a"/>
  <p:tag name="KSO_WM_UNIT_TEXT_FILL_FORE_SCHEMECOLOR_INDEX" val="13"/>
  <p:tag name="KSO_WM_UNIT_TEXT_FILL_FORE_SCHEMECOLOR_INDEX_BRIGHTNESS" val="0.15"/>
  <p:tag name="KSO_WM_UNIT_TEXT_FILL_TYPE" val="1"/>
  <p:tag name="KSO_WM_UNIT_TEXT_PART_ID_V2" val="d-4-1"/>
  <p:tag name="KSO_WM_UNIT_TYPE" val="f"/>
  <p:tag name="KSO_WM_UNIT_VALUE" val="104"/>
</p:tagLst>
</file>

<file path=ppt/tags/tag74.xml><?xml version="1.0" encoding="utf-8"?>
<p:tagLst xmlns:p="http://schemas.openxmlformats.org/presentationml/2006/main">
  <p:tag name="KSO_WM_BEAUTIFY_FLAG" val="#wm#"/>
  <p:tag name="KSO_WM_TAG_VERSION" val="1.0"/>
  <p:tag name="KSO_WM_TEMPLATE_CATEGORY" val="diagram"/>
  <p:tag name="KSO_WM_TEMPLATE_INDEX" val="20196641"/>
  <p:tag name="KSO_WM_UNIT_COMPATIBLE" val="0"/>
  <p:tag name="KSO_WM_UNIT_DIAGRAM_ISNUMVISUAL" val="0"/>
  <p:tag name="KSO_WM_UNIT_DIAGRAM_ISREFERUNIT" val="0"/>
  <p:tag name="KSO_WM_UNIT_HIGHLIGHT" val="0"/>
  <p:tag name="KSO_WM_UNIT_ID" val="diagram20196641_1*f*2"/>
  <p:tag name="KSO_WM_UNIT_INDEX" val="2"/>
  <p:tag name="KSO_WM_UNIT_LAYERLEVEL" val="1"/>
  <p:tag name="KSO_WM_UNIT_NOCLEAR" val="0"/>
  <p:tag name="KSO_WM_UNIT_PRESET_TEXT" val="单击此处输入你的正文，文字是您思想的提炼，为了最终演示发布的良好效果，请尽量言简意赅的阐述观点；根据需要可酌情增减文字，以便观者可以准确理解您所传达的信息。&#10;您的正文已经简明扼要，但信息却错综复杂，需要用更多的文字来表述；但请您尽可能提炼思想的精髓，否则容易造成观者的阅读压力，适得其反。&#10;正如我们都希望改变世界，希望给人带去光明，但更多时候只需播下一颗种子，自然有微光照拂，雨露滋养。恰如其分的表达观点，往往可以事半功倍。"/>
  <p:tag name="KSO_WM_UNIT_SUBTYPE" val="a"/>
  <p:tag name="KSO_WM_UNIT_TEXT_FILL_FORE_SCHEMECOLOR_INDEX" val="13"/>
  <p:tag name="KSO_WM_UNIT_TEXT_FILL_FORE_SCHEMECOLOR_INDEX_BRIGHTNESS" val="0.15"/>
  <p:tag name="KSO_WM_UNIT_TEXT_FILL_TYPE" val="1"/>
  <p:tag name="KSO_WM_UNIT_TYPE" val="f"/>
  <p:tag name="KSO_WM_UNIT_VALUE" val="560"/>
</p:tagLst>
</file>

<file path=ppt/tags/tag75.xml><?xml version="1.0" encoding="utf-8"?>
<p:tagLst xmlns:p="http://schemas.openxmlformats.org/presentationml/2006/main">
  <p:tag name="KSO_WM_BEAUTIFY_FLAG" val="#wm#"/>
  <p:tag name="KSO_WM_CHIP_GROUPID" val="5ed74655afe44fab1839bd2f"/>
  <p:tag name="KSO_WM_CHIP_XID" val="5ecf6a77ddc3daf3fef3fc08"/>
  <p:tag name="KSO_WM_TAG_VERSION" val="1.0"/>
  <p:tag name="KSO_WM_TEMPLATE_ASSEMBLE_GROUPID" val="5ee876469390e3092d796721"/>
  <p:tag name="KSO_WM_TEMPLATE_ASSEMBLE_XID" val="5ee876469390e3092d796721"/>
  <p:tag name="KSO_WM_TEMPLATE_CATEGORY" val="diagram"/>
  <p:tag name="KSO_WM_TEMPLATE_INDEX" val="20207095"/>
  <p:tag name="KSO_WM_UNIT_BLOCK" val="0"/>
  <p:tag name="KSO_WM_UNIT_COMPATIBLE" val="0"/>
  <p:tag name="KSO_WM_UNIT_DEC_AREA_ID" val="d8dfe09f261548ba88e8e909da323f82"/>
  <p:tag name="KSO_WM_UNIT_DECORATE_INFO" val="{&quot;DecorateInfoH&quot;:{&quot;IsAbs&quot;:true},&quot;DecorateInfoW&quot;:{&quot;IsAbs&quot;:true},&quot;DecorateInfoX&quot;:{&quot;IsAbs&quot;:true,&quot;Pos&quot;:0},&quot;DecorateInfoY&quot;:{&quot;IsAbs&quot;:true,&quot;Pos&quot;:0},&quot;ReferentInfo&quot;:{&quot;Id&quot;:&quot;dc434634fef14865918d8e0f8fe2ff04&quot;,&quot;X&quot;:{&quot;Pos&quot;:0},&quot;Y&quot;:{&quot;Pos&quot;:2}}}"/>
  <p:tag name="KSO_WM_UNIT_DIAGRAM_ISNUMVISUAL" val="0"/>
  <p:tag name="KSO_WM_UNIT_DIAGRAM_ISREFERUNIT" val="0"/>
  <p:tag name="KSO_WM_UNIT_FILL_FORE_SCHEMECOLOR_INDEX" val="5"/>
  <p:tag name="KSO_WM_UNIT_FILL_FORE_SCHEMECOLOR_INDEX_BRIGHTNESS" val="0"/>
  <p:tag name="KSO_WM_UNIT_FILL_TYPE" val="1"/>
  <p:tag name="KSO_WM_UNIT_HIGHLIGHT" val="0"/>
  <p:tag name="KSO_WM_UNIT_ID" val="diagram20207095_1*i*2"/>
  <p:tag name="KSO_WM_UNIT_INDEX" val="2"/>
  <p:tag name="KSO_WM_UNIT_LAYERLEVEL" val="1"/>
  <p:tag name="KSO_WM_UNIT_SM_LIMIT_TYPE" val="0"/>
  <p:tag name="KSO_WM_UNIT_TYPE" val="i"/>
  <p:tag name="KSO_WM_UNIT_VALUE" val="5"/>
</p:tagLst>
</file>

<file path=ppt/tags/tag76.xml><?xml version="1.0" encoding="utf-8"?>
<p:tagLst xmlns:p="http://schemas.openxmlformats.org/presentationml/2006/main">
  <p:tag name="KSO_WM_ASSEMBLE_CHIP_INDEX" val="6a2095b02d3b462a894abe31dc875a1a"/>
  <p:tag name="KSO_WM_BEAUTIFY_FLAG" val="#wm#"/>
  <p:tag name="KSO_WM_CHIP_GROUPID" val="5e7881253197e252a37019b5"/>
  <p:tag name="KSO_WM_CHIP_XID" val="5e7881253197e252a37019b6"/>
  <p:tag name="KSO_WM_TAG_VERSION" val="1.0"/>
  <p:tag name="KSO_WM_TEMPLATE_ASSEMBLE_GROUPID" val="5ee876469390e3092d796721"/>
  <p:tag name="KSO_WM_TEMPLATE_ASSEMBLE_XID" val="5ee876469390e3092d796721"/>
  <p:tag name="KSO_WM_TEMPLATE_CATEGORY" val="diagram"/>
  <p:tag name="KSO_WM_TEMPLATE_INDEX" val="20207095"/>
  <p:tag name="KSO_WM_UNIT_BLOCK" val="0"/>
  <p:tag name="KSO_WM_UNIT_COMPATIBLE" val="0"/>
  <p:tag name="KSO_WM_UNIT_DEC_AREA_ID" val="dc434634fef14865918d8e0f8fe2ff04"/>
  <p:tag name="KSO_WM_UNIT_DEFAULT_FONT" val="24;44;4"/>
  <p:tag name="KSO_WM_UNIT_DIAGRAM_ISNUMVISUAL" val="0"/>
  <p:tag name="KSO_WM_UNIT_DIAGRAM_ISREFERUNIT" val="0"/>
  <p:tag name="KSO_WM_UNIT_HIGHLIGHT" val="0"/>
  <p:tag name="KSO_WM_UNIT_ID" val="diagram20207095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大标题内容"/>
  <p:tag name="KSO_WM_UNIT_SHOW_EDIT_AREA_INDICATION" val="1"/>
  <p:tag name="KSO_WM_UNIT_SMARTLAYOUT_COMPRESS_INFO" val="{&#10;    &quot;id&quot;: &quot;2020-06-16T15:35:53&quot;,&#10;    &quot;max&quot;: 10.229842519685043,&#10;    &quot;topChanged&quot;: 10.191664545517432&#10;}&#10;"/>
  <p:tag name="KSO_WM_UNIT_TEXT_FILL_FORE_SCHEMECOLOR_INDEX" val="13"/>
  <p:tag name="KSO_WM_UNIT_TEXT_FILL_FORE_SCHEMECOLOR_INDEX_BRIGHTNESS" val="0"/>
  <p:tag name="KSO_WM_UNIT_TEXT_FILL_TYPE" val="1"/>
  <p:tag name="KSO_WM_UNIT_TYPE" val="a"/>
  <p:tag name="KSO_WM_UNIT_VALUE" val="18"/>
</p:tagLst>
</file>

<file path=ppt/tags/tag77.xml><?xml version="1.0" encoding="utf-8"?>
<p:tagLst xmlns:p="http://schemas.openxmlformats.org/presentationml/2006/main">
  <p:tag name="KSO_WM_ASSEMBLE_CHIP_INDEX" val="84ac3240ee934be3a8e78535a3f25d77"/>
  <p:tag name="KSO_WM_BEAUTIFY_FLAG" val="#wm#"/>
  <p:tag name="KSO_WM_CHIP_GROUPID" val="5e6b05596848fb12bee65ac8"/>
  <p:tag name="KSO_WM_CHIP_XID" val="5e6b05596848fb12bee65aca"/>
  <p:tag name="KSO_WM_TAG_VERSION" val="1.0"/>
  <p:tag name="KSO_WM_TEMPLATE_ASSEMBLE_GROUPID" val="5ee876469390e3092d796721"/>
  <p:tag name="KSO_WM_TEMPLATE_ASSEMBLE_XID" val="5ee876469390e3092d796721"/>
  <p:tag name="KSO_WM_TEMPLATE_CATEGORY" val="diagram"/>
  <p:tag name="KSO_WM_TEMPLATE_INDEX" val="20207095"/>
  <p:tag name="KSO_WM_UNIT_BLOCK" val="0"/>
  <p:tag name="KSO_WM_UNIT_COMPATIBLE" val="0"/>
  <p:tag name="KSO_WM_UNIT_DEC_AREA_ID" val="01160a37357a486599c3c7811fa52127"/>
  <p:tag name="KSO_WM_UNIT_DEFAULT_FONT" val="14;20;2"/>
  <p:tag name="KSO_WM_UNIT_DIAGRAM_ISNUMVISUAL" val="0"/>
  <p:tag name="KSO_WM_UNIT_DIAGRAM_ISREFERUNIT" val="0"/>
  <p:tag name="KSO_WM_UNIT_HIGHLIGHT" val="0"/>
  <p:tag name="KSO_WM_UNIT_ID" val="diagram20207095_1*f*1"/>
  <p:tag name="KSO_WM_UNIT_INDEX" val="1"/>
  <p:tag name="KSO_WM_UNIT_LAYERLEVEL" val="1"/>
  <p:tag name="KSO_WM_UNIT_NOCLEAR" val="0"/>
  <p:tag name="KSO_WM_UNIT_PRESET_TEXT" val="单击此处添加正文。"/>
  <p:tag name="KSO_WM_UNIT_SHOW_EDIT_AREA_INDICATION" val="1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EXT_SUBTYPE" val="a"/>
  <p:tag name="KSO_WM_UNIT_TYPE" val="f"/>
  <p:tag name="KSO_WM_UNIT_VALUE" val="80"/>
</p:tagLst>
</file>

<file path=ppt/tags/tag7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3884"/>
  <p:tag name="KSO_WM_UNIT_COMPATIBLE" val="0"/>
  <p:tag name="KSO_WM_UNIT_DIAGRAM_ISNUMVISUAL" val="0"/>
  <p:tag name="KSO_WM_UNIT_DIAGRAM_ISREFERUNIT" val="0"/>
  <p:tag name="KSO_WM_UNIT_HIGHLIGHT" val="0"/>
  <p:tag name="KSO_WM_UNIT_ID" val="custom20203884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简约工作汇报模板"/>
  <p:tag name="KSO_WM_UNIT_TYPE" val="a"/>
  <p:tag name="KSO_WM_UNIT_VALUE" val="10"/>
</p:tagLst>
</file>

<file path=ppt/tags/tag79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ags/tag8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160442"/>
  <p:tag name="KSO_WM_UNIT_COMPATIBLE" val="0"/>
  <p:tag name="KSO_WM_UNIT_DIAGRAM_ISNUMVISUAL" val="0"/>
  <p:tag name="KSO_WM_UNIT_DIAGRAM_ISREFERUNIT" val="0"/>
  <p:tag name="KSO_WM_UNIT_HIGHLIGHT" val="0"/>
  <p:tag name="KSO_WM_UNIT_ID" val="diagram160442_4*l_h_f*1_1_1"/>
  <p:tag name="KSO_WM_UNIT_INDEX" val="1_1_1"/>
  <p:tag name="KSO_WM_UNIT_LAYERLEVEL" val="1_1_1"/>
  <p:tag name="KSO_WM_UNIT_NOCLEAR" val="0"/>
  <p:tag name="KSO_WM_UNIT_PRESET_TEXT" val="单击此处添加文本具体内容，简明扼要的阐述您的观点。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l_h_f"/>
  <p:tag name="KSO_WM_UNIT_USESOURCEFORMAT_APPLY" val="1"/>
  <p:tag name="KSO_WM_UNIT_VALUE" val="27"/>
</p:tagLst>
</file>

<file path=ppt/tags/tag9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160442"/>
  <p:tag name="KSO_WM_UNIT_COMPATIBLE" val="0"/>
  <p:tag name="KSO_WM_UNIT_DIAGRAM_ISNUMVISUAL" val="0"/>
  <p:tag name="KSO_WM_UNIT_DIAGRAM_ISREFERUNIT" val="0"/>
  <p:tag name="KSO_WM_UNIT_HIGHLIGHT" val="0"/>
  <p:tag name="KSO_WM_UNIT_ID" val="diagram160442_4*l_h_f*1_3_1"/>
  <p:tag name="KSO_WM_UNIT_INDEX" val="1_3_1"/>
  <p:tag name="KSO_WM_UNIT_LAYERLEVEL" val="1_1_1"/>
  <p:tag name="KSO_WM_UNIT_NOCLEAR" val="0"/>
  <p:tag name="KSO_WM_UNIT_PRESET_TEXT" val="单击此处添加文本具体内容，简明扼要的阐述您的观点。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l_h_f"/>
  <p:tag name="KSO_WM_UNIT_USESOURCEFORMAT_APPLY" val="1"/>
  <p:tag name="KSO_WM_UNIT_VALUE" val="27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194</Paragraphs>
  <Slides>29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baseType="lpstr" size="41">
      <vt:lpstr>Arial</vt:lpstr>
      <vt:lpstr>等线 Light</vt:lpstr>
      <vt:lpstr>等线</vt:lpstr>
      <vt:lpstr>Calibri Light</vt:lpstr>
      <vt:lpstr>Calibri</vt:lpstr>
      <vt:lpstr>思源黑体 CN Heavy</vt:lpstr>
      <vt:lpstr>字魂59号-创粗黑</vt:lpstr>
      <vt:lpstr>Segoe UI</vt:lpstr>
      <vt:lpstr>Wingdings</vt:lpstr>
      <vt:lpstr>WPS-Bullets</vt:lpstr>
      <vt:lpstr>隶书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2021-08-22T11:48:08Z</dcterms:created>
  <cp:lastPrinted>2021-08-22T11:48:08Z</cp:lastPrinted>
  <dcterms:modified xsi:type="dcterms:W3CDTF">2021-08-22T05:34:46Z</dcterms:modified>
  <cp:revision>1</cp:revision>
</cp:coreProperties>
</file>