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1" r:id="rId2"/>
  </p:sldMasterIdLst>
  <p:notesMasterIdLst>
    <p:notesMasterId r:id="rId3"/>
  </p:notesMasterIdLst>
  <p:sldIdLst>
    <p:sldId id="297" r:id="rId4"/>
    <p:sldId id="298" r:id="rId5"/>
    <p:sldId id="299" r:id="rId6"/>
    <p:sldId id="261" r:id="rId7"/>
    <p:sldId id="262" r:id="rId8"/>
    <p:sldId id="264" r:id="rId9"/>
    <p:sldId id="289" r:id="rId10"/>
    <p:sldId id="292" r:id="rId11"/>
    <p:sldId id="290" r:id="rId12"/>
    <p:sldId id="291" r:id="rId13"/>
    <p:sldId id="293" r:id="rId14"/>
    <p:sldId id="300" r:id="rId15"/>
    <p:sldId id="269" r:id="rId16"/>
    <p:sldId id="270" r:id="rId17"/>
    <p:sldId id="272" r:id="rId18"/>
    <p:sldId id="273" r:id="rId19"/>
    <p:sldId id="274" r:id="rId20"/>
    <p:sldId id="275" r:id="rId21"/>
    <p:sldId id="280" r:id="rId22"/>
    <p:sldId id="282" r:id="rId23"/>
    <p:sldId id="284" r:id="rId24"/>
    <p:sldId id="285" r:id="rId25"/>
    <p:sldId id="286" r:id="rId26"/>
    <p:sldId id="287" r:id="rId27"/>
    <p:sldId id="294" r:id="rId28"/>
    <p:sldId id="296" r:id="rId29"/>
    <p:sldId id="301" r:id="rId30"/>
    <p:sldId id="302" r:id="rId31"/>
    <p:sldId id="276" r:id="rId32"/>
    <p:sldId id="303"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6314" autoAdjust="0"/>
  </p:normalViewPr>
  <p:slideViewPr>
    <p:cSldViewPr snapToGrid="0">
      <p:cViewPr varScale="1">
        <p:scale>
          <a:sx n="108" d="100"/>
          <a:sy n="108" d="100"/>
        </p:scale>
        <p:origin x="738"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3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DC45B-F968-4BD4-B9CC-643D627F3A06}" type="datetimeFigureOut">
              <a:rPr lang="zh-CN" altLang="en-US" smtClean="0"/>
              <a:t>2021/1/18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BE440-BF7F-4ACA-A94A-1C18E90E5D47}" type="slidenum">
              <a:rPr lang="zh-CN" altLang="en-US" smtClean="0"/>
              <a:t>‹#›</a:t>
            </a:fld>
            <a:endParaRPr lang="zh-CN" altLang="en-US"/>
          </a:p>
        </p:txBody>
      </p:sp>
    </p:spTree>
    <p:extLst>
      <p:ext uri="{BB962C8B-B14F-4D97-AF65-F5344CB8AC3E}">
        <p14:creationId val="287245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CE4E65B5-882D-432F-8551-22204D83B8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EC70F1C-E1CF-4EFB-9D05-04EFE0307FD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A16C0B6-FCEB-4E51-B3A7-E135D47A6E4D}"/>
              </a:ext>
            </a:extLst>
          </p:cNvPr>
          <p:cNvSpPr>
            <a:spLocks noGrp="1"/>
          </p:cNvSpPr>
          <p:nvPr>
            <p:ph type="dt" sz="half" idx="10"/>
          </p:nvPr>
        </p:nvSpPr>
        <p:spPr>
          <a:xfrm>
            <a:off x="838200" y="6356350"/>
            <a:ext cx="2743200" cy="365125"/>
          </a:xfrm>
          <a:prstGeom prst="rect">
            <a:avLst/>
          </a:prstGeom>
        </p:spPr>
        <p:txBody>
          <a:bodyPr/>
          <a:lstStyle/>
          <a:p>
            <a:fld id="{F5BB066C-7225-4E99-A7C5-E80C1879FA1D}"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43A6FFB8-A528-48AE-8D70-C2835082B6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CEF5A2B-1F22-4E4E-A56D-2806B95AD0ED}"/>
              </a:ext>
            </a:extLst>
          </p:cNvPr>
          <p:cNvSpPr>
            <a:spLocks noGrp="1"/>
          </p:cNvSpPr>
          <p:nvPr>
            <p:ph type="sldNum" sz="quarter" idx="12"/>
          </p:nvPr>
        </p:nvSpPr>
        <p:spPr>
          <a:xfrm>
            <a:off x="8610600" y="6356350"/>
            <a:ext cx="2743200" cy="365125"/>
          </a:xfrm>
          <a:prstGeom prst="rect">
            <a:avLst/>
          </a:prstGeom>
        </p:spPr>
        <p:txBody>
          <a:bodyPr/>
          <a:lstStyle/>
          <a:p>
            <a:fld id="{DE7FF310-E474-4164-8D06-1794735D8042}" type="slidenum">
              <a:rPr lang="zh-CN" altLang="en-US" smtClean="0"/>
              <a:t>‹#›</a:t>
            </a:fld>
            <a:endParaRPr lang="zh-CN" altLang="en-US"/>
          </a:p>
        </p:txBody>
      </p:sp>
    </p:spTree>
    <p:extLst>
      <p:ext uri="{BB962C8B-B14F-4D97-AF65-F5344CB8AC3E}">
        <p14:creationId val="175261389"/>
      </p:ext>
    </p:extLst>
  </p:cSld>
  <p:clrMapOvr>
    <a:masterClrMapping/>
  </p:clrMapOvr>
  <mc:AlternateContent>
    <mc:Choice Requires="p14">
      <p:transition spd="slow" advTm="2000" p14:dur="2000"/>
    </mc:Choice>
    <mc:Fallback>
      <p:transition spd="slow" advTm="2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12920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559058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753505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004938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1987E1A6-00DD-4EAC-B1F4-3F9C38A711A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F2F1784-6404-4EA9-8D2B-5BA4BB67B99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428BCD-A915-4C00-B201-FB07BD972B1E}"/>
              </a:ext>
            </a:extLst>
          </p:cNvPr>
          <p:cNvSpPr>
            <a:spLocks noGrp="1"/>
          </p:cNvSpPr>
          <p:nvPr>
            <p:ph type="dt" sz="half" idx="10"/>
          </p:nvPr>
        </p:nvSpPr>
        <p:spPr>
          <a:xfrm>
            <a:off x="838200" y="6356350"/>
            <a:ext cx="2743200" cy="365125"/>
          </a:xfrm>
          <a:prstGeom prst="rect">
            <a:avLst/>
          </a:prstGeom>
        </p:spPr>
        <p:txBody>
          <a:bodyPr/>
          <a:lstStyle/>
          <a:p>
            <a:fld id="{F5BB066C-7225-4E99-A7C5-E80C1879FA1D}"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F793C9C4-862D-4BD5-A296-57C7A4A6C7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7043D1F-3F47-45A1-83DE-E2C55256773B}"/>
              </a:ext>
            </a:extLst>
          </p:cNvPr>
          <p:cNvSpPr>
            <a:spLocks noGrp="1"/>
          </p:cNvSpPr>
          <p:nvPr>
            <p:ph type="sldNum" sz="quarter" idx="12"/>
          </p:nvPr>
        </p:nvSpPr>
        <p:spPr>
          <a:xfrm>
            <a:off x="8610600" y="6356350"/>
            <a:ext cx="2743200" cy="365125"/>
          </a:xfrm>
          <a:prstGeom prst="rect">
            <a:avLst/>
          </a:prstGeom>
        </p:spPr>
        <p:txBody>
          <a:bodyPr/>
          <a:lstStyle/>
          <a:p>
            <a:fld id="{DE7FF310-E474-4164-8D06-1794735D8042}" type="slidenum">
              <a:rPr lang="zh-CN" altLang="en-US" smtClean="0"/>
              <a:t>‹#›</a:t>
            </a:fld>
            <a:endParaRPr lang="zh-CN" altLang="en-US"/>
          </a:p>
        </p:txBody>
      </p:sp>
    </p:spTree>
    <p:extLst>
      <p:ext uri="{BB962C8B-B14F-4D97-AF65-F5344CB8AC3E}">
        <p14:creationId val="1270506745"/>
      </p:ext>
    </p:extLst>
  </p:cSld>
  <p:clrMapOvr>
    <a:masterClrMapping/>
  </p:clrMapOvr>
  <mc:AlternateContent>
    <mc:Choice Requires="p14">
      <p:transition spd="slow" advTm="2000" p14:dur="2000"/>
    </mc:Choice>
    <mc:Fallback>
      <p:transition spd="slow" advTm="2000"/>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484739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64506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130367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062062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16460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642694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438095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7" name="组合 6"/>
          <p:cNvGrpSpPr/>
          <p:nvPr userDrawn="1"/>
        </p:nvGrpSpPr>
        <p:grpSpPr>
          <a:xfrm>
            <a:off x="9305065" y="184097"/>
            <a:ext cx="2746233" cy="451684"/>
            <a:chOff x="6350642" y="1308100"/>
            <a:chExt cx="4049540" cy="621483"/>
          </a:xfrm>
        </p:grpSpPr>
        <p:grpSp>
          <p:nvGrpSpPr>
            <p:cNvPr id="8" name="组合 7"/>
            <p:cNvGrpSpPr/>
            <p:nvPr/>
          </p:nvGrpSpPr>
          <p:grpSpPr>
            <a:xfrm>
              <a:off x="6350642" y="1323707"/>
              <a:ext cx="602129" cy="602129"/>
              <a:chOff x="4092576" y="674688"/>
              <a:chExt cx="3171827" cy="3171825"/>
            </a:xfrm>
          </p:grpSpPr>
          <p:sp>
            <p:nvSpPr>
              <p:cNvPr id="25"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6" name="组合 25"/>
              <p:cNvGrpSpPr/>
              <p:nvPr/>
            </p:nvGrpSpPr>
            <p:grpSpPr>
              <a:xfrm>
                <a:off x="4727575" y="1306513"/>
                <a:ext cx="1900238" cy="1903413"/>
                <a:chOff x="4727575" y="1306513"/>
                <a:chExt cx="1900238" cy="1903413"/>
              </a:xfrm>
            </p:grpSpPr>
            <p:sp>
              <p:nvSpPr>
                <p:cNvPr id="27" name="Freeform 11"/>
                <p:cNvSpPr/>
                <p:nvPr/>
              </p:nvSpPr>
              <p:spPr bwMode="auto">
                <a:xfrm>
                  <a:off x="5246688" y="1306513"/>
                  <a:ext cx="865188" cy="1411288"/>
                </a:xfrm>
                <a:custGeom>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2"/>
                <p:cNvSpPr>
                  <a:spLocks noEditPoints="1"/>
                </p:cNvSpPr>
                <p:nvPr/>
              </p:nvSpPr>
              <p:spPr bwMode="auto">
                <a:xfrm>
                  <a:off x="4727575" y="2413001"/>
                  <a:ext cx="1900238" cy="796925"/>
                </a:xfrm>
                <a:custGeom>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1">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9" name="组合 8"/>
            <p:cNvGrpSpPr/>
            <p:nvPr/>
          </p:nvGrpSpPr>
          <p:grpSpPr>
            <a:xfrm>
              <a:off x="8161334" y="1309005"/>
              <a:ext cx="603033" cy="602430"/>
              <a:chOff x="4724400" y="4673600"/>
              <a:chExt cx="3176588" cy="3173413"/>
            </a:xfrm>
          </p:grpSpPr>
          <p:sp>
            <p:nvSpPr>
              <p:cNvPr id="23"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3"/>
              <p:cNvSpPr>
                <a:spLocks noEditPoints="1"/>
              </p:cNvSpPr>
              <p:nvPr/>
            </p:nvSpPr>
            <p:spPr bwMode="auto">
              <a:xfrm>
                <a:off x="5402263" y="5283200"/>
                <a:ext cx="1806575" cy="1957388"/>
              </a:xfrm>
              <a:custGeom>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 name="组合 9"/>
            <p:cNvGrpSpPr/>
            <p:nvPr/>
          </p:nvGrpSpPr>
          <p:grpSpPr>
            <a:xfrm>
              <a:off x="9797450" y="1308100"/>
              <a:ext cx="602732" cy="603335"/>
              <a:chOff x="5795963" y="3938588"/>
              <a:chExt cx="3175000" cy="3178175"/>
            </a:xfrm>
          </p:grpSpPr>
          <p:sp>
            <p:nvSpPr>
              <p:cNvPr id="20"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28"/>
              <p:cNvSpPr/>
              <p:nvPr/>
            </p:nvSpPr>
            <p:spPr bwMode="auto">
              <a:xfrm>
                <a:off x="6438901" y="5783263"/>
                <a:ext cx="685800" cy="674688"/>
              </a:xfrm>
              <a:custGeom>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9"/>
              <p:cNvSpPr>
                <a:spLocks noEditPoints="1"/>
              </p:cNvSpPr>
              <p:nvPr/>
            </p:nvSpPr>
            <p:spPr bwMode="auto">
              <a:xfrm>
                <a:off x="6740526" y="4597401"/>
                <a:ext cx="1587500" cy="1573213"/>
              </a:xfrm>
              <a:custGeom>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 name="组合 10"/>
            <p:cNvGrpSpPr/>
            <p:nvPr/>
          </p:nvGrpSpPr>
          <p:grpSpPr>
            <a:xfrm>
              <a:off x="7295043" y="1326851"/>
              <a:ext cx="603033" cy="602732"/>
              <a:chOff x="2185989" y="3163888"/>
              <a:chExt cx="3176589" cy="3175000"/>
            </a:xfrm>
          </p:grpSpPr>
          <p:sp>
            <p:nvSpPr>
              <p:cNvPr id="17"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34"/>
              <p:cNvSpPr/>
              <p:nvPr/>
            </p:nvSpPr>
            <p:spPr bwMode="auto">
              <a:xfrm>
                <a:off x="3379788" y="4443413"/>
                <a:ext cx="788987" cy="790575"/>
              </a:xfrm>
              <a:custGeom>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5"/>
              <p:cNvSpPr>
                <a:spLocks noEditPoints="1"/>
              </p:cNvSpPr>
              <p:nvPr/>
            </p:nvSpPr>
            <p:spPr bwMode="auto">
              <a:xfrm>
                <a:off x="2879725" y="3878263"/>
                <a:ext cx="1790700" cy="1746250"/>
              </a:xfrm>
              <a:custGeom>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2">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 name="组合 11"/>
            <p:cNvGrpSpPr/>
            <p:nvPr/>
          </p:nvGrpSpPr>
          <p:grpSpPr>
            <a:xfrm>
              <a:off x="9026254" y="1309306"/>
              <a:ext cx="602732" cy="602129"/>
              <a:chOff x="4470400" y="4495800"/>
              <a:chExt cx="3175000" cy="3171825"/>
            </a:xfrm>
          </p:grpSpPr>
          <p:sp>
            <p:nvSpPr>
              <p:cNvPr id="13"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42"/>
              <p:cNvSpPr>
                <a:spLocks noEditPoints="1"/>
              </p:cNvSpPr>
              <p:nvPr/>
            </p:nvSpPr>
            <p:spPr bwMode="auto">
              <a:xfrm>
                <a:off x="5000625" y="5457825"/>
                <a:ext cx="2117725" cy="1092200"/>
              </a:xfrm>
              <a:custGeom>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val="447858865"/>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mc:Choice Requires="p14">
      <p:transition spd="slow" advTm="2000" p14:dur="2000"/>
    </mc:Choice>
    <mc:Fallback>
      <p:transition spd="slow" advTm="200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207449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tags/tag1.xml" Type="http://schemas.openxmlformats.org/officeDocument/2006/relationships/tags"/><Relationship Id="rId4" Target="../tags/tag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1.xml" Type="http://schemas.openxmlformats.org/officeDocument/2006/relationships/tags"/><Relationship Id="rId3" Target="../media/image9.jpeg" Type="http://schemas.openxmlformats.org/officeDocument/2006/relationships/image"/><Relationship Id="rId4" Target="../media/image10.em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2.xml" Type="http://schemas.openxmlformats.org/officeDocument/2006/relationships/tags"/><Relationship Id="rId3" Target="../media/image1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 Id="rId3" Target="../tags/tag13.xml" Type="http://schemas.openxmlformats.org/officeDocument/2006/relationships/tags"/><Relationship Id="rId4" Target="../media/image13.emf" Type="http://schemas.openxmlformats.org/officeDocument/2006/relationships/image"/><Relationship Id="rId5" Target="../media/image14.emf" Type="http://schemas.openxmlformats.org/officeDocument/2006/relationships/image"/><Relationship Id="rId6" Target="../media/image15.emf" Type="http://schemas.openxmlformats.org/officeDocument/2006/relationships/image"/><Relationship Id="rId7" Target="../media/image16.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4.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5.xml" Type="http://schemas.openxmlformats.org/officeDocument/2006/relationships/tags"/><Relationship Id="rId3" Target="../media/image1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6.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7.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8.xml" Type="http://schemas.openxmlformats.org/officeDocument/2006/relationships/tags"/><Relationship Id="rId3" Target="../media/image18.png" Type="http://schemas.openxmlformats.org/officeDocument/2006/relationships/image"/><Relationship Id="rId4" Target="../media/image19.png" Type="http://schemas.openxmlformats.org/officeDocument/2006/relationships/image"/><Relationship Id="rId5" Target="../media/image20.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9.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 Id="rId3" Target="../tags/tag3.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0.xml" Type="http://schemas.openxmlformats.org/officeDocument/2006/relationships/tags"/><Relationship Id="rId3" Target="../media/image21.emf" Type="http://schemas.openxmlformats.org/officeDocument/2006/relationships/image"/><Relationship Id="rId4" Target="../media/image22.emf" Type="http://schemas.openxmlformats.org/officeDocument/2006/relationships/image"/><Relationship Id="rId5" Target="../media/image23.emf"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1.xml" Type="http://schemas.openxmlformats.org/officeDocument/2006/relationships/tags"/><Relationship Id="rId3" Target="../media/image2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2.xml" Type="http://schemas.openxmlformats.org/officeDocument/2006/relationships/tags"/><Relationship Id="rId3" Target="../media/image2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6.jpeg" Type="http://schemas.openxmlformats.org/officeDocument/2006/relationships/image"/><Relationship Id="rId3" Target="../tags/tag23.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4.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5.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6.xml" Type="http://schemas.openxmlformats.org/officeDocument/2006/relationships/tags"/><Relationship Id="rId3" Target="../media/image27.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7.xml" Type="http://schemas.openxmlformats.org/officeDocument/2006/relationships/tags"/><Relationship Id="rId3" Target="../media/image28.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8.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tags/tag29.xml" Type="http://schemas.openxmlformats.org/officeDocument/2006/relationships/tags"/><Relationship Id="rId4" Target="../tags/tag30.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tags/tag4.xml" Type="http://schemas.openxmlformats.org/officeDocument/2006/relationships/tags"/><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tags/tag5.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tags/tag6.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tags/tag7.xml" Type="http://schemas.openxmlformats.org/officeDocument/2006/relationships/tags"/><Relationship Id="rId3"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tags/tag8.xml" Type="http://schemas.openxmlformats.org/officeDocument/2006/relationships/tags"/><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tags/tag9.xml" Type="http://schemas.openxmlformats.org/officeDocument/2006/relationships/tags"/><Relationship Id="rId3" Target="../tags/tag10.xml" Type="http://schemas.openxmlformats.org/officeDocument/2006/relationships/tags"/><Relationship Id="rId4" Target="../media/image8.emf"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gdLst>
              <a:gd fmla="*/ 2480879 w 2525542" name="connsiteX0"/>
              <a:gd fmla="*/ 0 h 2226431" name="connsiteY0"/>
              <a:gd fmla="*/ 2525542 w 2525542" name="connsiteX1"/>
              <a:gd fmla="*/ 2256 h 2226431" name="connsiteY1"/>
              <a:gd fmla="*/ 2525542 w 2525542" name="connsiteX2"/>
              <a:gd fmla="*/ 772257 h 2226431" name="connsiteY2"/>
              <a:gd fmla="*/ 2480879 w 2525542" name="connsiteX3"/>
              <a:gd fmla="*/ 770001 h 2226431" name="connsiteY3"/>
              <a:gd fmla="*/ 789994 w 2525542" name="connsiteX4"/>
              <a:gd fmla="*/ 2148112 h 2226431" name="connsiteY4"/>
              <a:gd fmla="*/ 778041 w 2525542" name="connsiteX5"/>
              <a:gd fmla="*/ 2226431 h 2226431" name="connsiteY5"/>
              <a:gd fmla="*/ 0 w 2525542" name="connsiteX6"/>
              <a:gd fmla="*/ 2226431 h 2226431" name="connsiteY6"/>
              <a:gd fmla="*/ 35637 w 2525542" name="connsiteX7"/>
              <a:gd fmla="*/ 1992930 h 2226431" name="connsiteY7"/>
              <a:gd fmla="*/ 2480879 w 2525542" name="connsiteX8"/>
              <a:gd fmla="*/ 0 h 222643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226431" w="2525542">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endParaRPr>
          </a:p>
        </p:txBody>
      </p:sp>
      <p:sp>
        <p:nvSpPr>
          <p:cNvPr id="17" name="任意多边形 16"/>
          <p:cNvSpPr/>
          <p:nvPr/>
        </p:nvSpPr>
        <p:spPr>
          <a:xfrm>
            <a:off x="1" y="1"/>
            <a:ext cx="7823200" cy="6858001"/>
          </a:xfrm>
          <a:custGeom>
            <a:gdLst>
              <a:gd fmla="*/ 0 w 7823200" name="connsiteX0"/>
              <a:gd fmla="*/ 0 h 6858001" name="connsiteY0"/>
              <a:gd fmla="*/ 3169293 w 7823200" name="connsiteX1"/>
              <a:gd fmla="*/ 0 h 6858001" name="connsiteY1"/>
              <a:gd fmla="*/ 3174815 w 7823200" name="connsiteX2"/>
              <a:gd fmla="*/ 15064 h 6858001" name="connsiteY2"/>
              <a:gd fmla="*/ 3474461 w 7823200" name="connsiteX3"/>
              <a:gd fmla="*/ 1053852 h 6858001" name="connsiteY3"/>
              <a:gd fmla="*/ 4213847 w 7823200" name="connsiteX4"/>
              <a:gd fmla="*/ 4658569 h 6858001" name="connsiteY4"/>
              <a:gd fmla="*/ 6855378 w 7823200" name="connsiteX5"/>
              <a:gd fmla="*/ 6228396 h 6858001" name="connsiteY5"/>
              <a:gd fmla="*/ 7810049 w 7823200" name="connsiteX6"/>
              <a:gd fmla="*/ 6796415 h 6858001" name="connsiteY6"/>
              <a:gd fmla="*/ 7823200 w 7823200" name="connsiteX7"/>
              <a:gd fmla="*/ 6858001 h 6858001" name="connsiteY7"/>
              <a:gd fmla="*/ 0 w 7823200" name="connsiteX8"/>
              <a:gd fmla="*/ 6858001 h 685800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58001" w="7823200">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62" name="组合 61"/>
              <p:cNvGrpSpPr/>
              <p:nvPr/>
            </p:nvGrpSpPr>
            <p:grpSpPr>
              <a:xfrm>
                <a:off x="4727575" y="1306513"/>
                <a:ext cx="1900238" cy="1903413"/>
                <a:chOff x="4727575" y="1306513"/>
                <a:chExt cx="1900238" cy="1903413"/>
              </a:xfrm>
            </p:grpSpPr>
            <p:sp>
              <p:nvSpPr>
                <p:cNvPr id="63" name="Freeform 11"/>
                <p:cNvSpPr/>
                <p:nvPr/>
              </p:nvSpPr>
              <p:spPr bwMode="auto">
                <a:xfrm>
                  <a:off x="5246688" y="1306513"/>
                  <a:ext cx="865188" cy="1411288"/>
                </a:xfrm>
                <a:custGeom>
                  <a:gdLst>
                    <a:gd fmla="*/ 16 w 230" name="T0"/>
                    <a:gd fmla="*/ 185 h 375" name="T1"/>
                    <a:gd fmla="*/ 64 w 230" name="T2"/>
                    <a:gd fmla="*/ 254 h 375" name="T3"/>
                    <a:gd fmla="*/ 60 w 230" name="T4"/>
                    <a:gd fmla="*/ 285 h 375" name="T5"/>
                    <a:gd fmla="*/ 46 w 230" name="T6"/>
                    <a:gd fmla="*/ 290 h 375" name="T7"/>
                    <a:gd fmla="*/ 54 w 230" name="T8"/>
                    <a:gd fmla="*/ 321 h 375" name="T9"/>
                    <a:gd fmla="*/ 64 w 230" name="T10"/>
                    <a:gd fmla="*/ 347 h 375" name="T11"/>
                    <a:gd fmla="*/ 74 w 230" name="T12"/>
                    <a:gd fmla="*/ 366 h 375" name="T13"/>
                    <a:gd fmla="*/ 77 w 230" name="T14"/>
                    <a:gd fmla="*/ 369 h 375" name="T15"/>
                    <a:gd fmla="*/ 84 w 230" name="T16"/>
                    <a:gd fmla="*/ 372 h 375" name="T17"/>
                    <a:gd fmla="*/ 95 w 230" name="T18"/>
                    <a:gd fmla="*/ 373 h 375" name="T19"/>
                    <a:gd fmla="*/ 105 w 230" name="T20"/>
                    <a:gd fmla="*/ 374 h 375" name="T21"/>
                    <a:gd fmla="*/ 115 w 230" name="T22"/>
                    <a:gd fmla="*/ 375 h 375" name="T23"/>
                    <a:gd fmla="*/ 118 w 230" name="T24"/>
                    <a:gd fmla="*/ 375 h 375" name="T25"/>
                    <a:gd fmla="*/ 125 w 230" name="T26"/>
                    <a:gd fmla="*/ 374 h 375" name="T27"/>
                    <a:gd fmla="*/ 135 w 230" name="T28"/>
                    <a:gd fmla="*/ 374 h 375" name="T29"/>
                    <a:gd fmla="*/ 145 w 230" name="T30"/>
                    <a:gd fmla="*/ 373 h 375" name="T31"/>
                    <a:gd fmla="*/ 155 w 230" name="T32"/>
                    <a:gd fmla="*/ 371 h 375" name="T33"/>
                    <a:gd fmla="*/ 159 w 230" name="T34"/>
                    <a:gd fmla="*/ 369 h 375" name="T35"/>
                    <a:gd fmla="*/ 165 w 230" name="T36"/>
                    <a:gd fmla="*/ 357 h 375" name="T37"/>
                    <a:gd fmla="*/ 175 w 230" name="T38"/>
                    <a:gd fmla="*/ 327 h 375" name="T39"/>
                    <a:gd fmla="*/ 184 w 230" name="T40"/>
                    <a:gd fmla="*/ 290 h 375" name="T41"/>
                    <a:gd fmla="*/ 169 w 230" name="T42"/>
                    <a:gd fmla="*/ 285 h 375" name="T43"/>
                    <a:gd fmla="*/ 166 w 230" name="T44"/>
                    <a:gd fmla="*/ 255 h 375" name="T45"/>
                    <a:gd fmla="*/ 215 w 230" name="T46"/>
                    <a:gd fmla="*/ 184 h 375" name="T47"/>
                    <a:gd fmla="*/ 225 w 230" name="T48"/>
                    <a:gd fmla="*/ 178 h 375" name="T49"/>
                    <a:gd fmla="*/ 225 w 230" name="T50"/>
                    <a:gd fmla="*/ 126 h 375" name="T51"/>
                    <a:gd fmla="*/ 222 w 230" name="T52"/>
                    <a:gd fmla="*/ 123 h 375" name="T53"/>
                    <a:gd fmla="*/ 116 w 230" name="T54"/>
                    <a:gd fmla="*/ 0 h 375" name="T55"/>
                    <a:gd fmla="*/ 9 w 230" name="T56"/>
                    <a:gd fmla="*/ 123 h 375" name="T57"/>
                    <a:gd fmla="*/ 5 w 230" name="T58"/>
                    <a:gd fmla="*/ 126 h 375" name="T59"/>
                    <a:gd fmla="*/ 5 w 230" name="T60"/>
                    <a:gd fmla="*/ 178 h 375" name="T61"/>
                    <a:gd fmla="*/ 16 w 230" name="T62"/>
                    <a:gd fmla="*/ 185 h 3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75" w="230">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2"/>
                <p:cNvSpPr>
                  <a:spLocks noEditPoints="1"/>
                </p:cNvSpPr>
                <p:nvPr/>
              </p:nvSpPr>
              <p:spPr bwMode="auto">
                <a:xfrm>
                  <a:off x="4727575" y="2413001"/>
                  <a:ext cx="1900238" cy="796925"/>
                </a:xfrm>
                <a:custGeom>
                  <a:gdLst>
                    <a:gd fmla="*/ 333 w 505" name="T0"/>
                    <a:gd fmla="*/ 0 h 212" name="T1"/>
                    <a:gd fmla="*/ 303 w 505" name="T2"/>
                    <a:gd fmla="*/ 85 h 212" name="T3"/>
                    <a:gd fmla="*/ 283 w 505" name="T4"/>
                    <a:gd fmla="*/ 90 h 212" name="T5"/>
                    <a:gd fmla="*/ 262 w 505" name="T6"/>
                    <a:gd fmla="*/ 92 h 212" name="T7"/>
                    <a:gd fmla="*/ 270 w 505" name="T8"/>
                    <a:gd fmla="*/ 160 h 212" name="T9"/>
                    <a:gd fmla="*/ 287 w 505" name="T10"/>
                    <a:gd fmla="*/ 163 h 212" name="T11"/>
                    <a:gd fmla="*/ 300 w 505" name="T12"/>
                    <a:gd fmla="*/ 164 h 212" name="T13"/>
                    <a:gd fmla="*/ 318 w 505" name="T14"/>
                    <a:gd fmla="*/ 163 h 212" name="T15"/>
                    <a:gd fmla="*/ 331 w 505" name="T16"/>
                    <a:gd fmla="*/ 157 h 212" name="T17"/>
                    <a:gd fmla="*/ 336 w 505" name="T18"/>
                    <a:gd fmla="*/ 96 h 212" name="T19"/>
                    <a:gd fmla="*/ 328 w 505" name="T20"/>
                    <a:gd fmla="*/ 90 h 212" name="T21"/>
                    <a:gd fmla="*/ 326 w 505" name="T22"/>
                    <a:gd fmla="*/ 67 h 212" name="T23"/>
                    <a:gd fmla="*/ 333 w 505" name="T24"/>
                    <a:gd fmla="*/ 60 h 212" name="T25"/>
                    <a:gd fmla="*/ 341 w 505" name="T26"/>
                    <a:gd fmla="*/ 57 h 212" name="T27"/>
                    <a:gd fmla="*/ 346 w 505" name="T28"/>
                    <a:gd fmla="*/ 57 h 212" name="T29"/>
                    <a:gd fmla="*/ 353 w 505" name="T30"/>
                    <a:gd fmla="*/ 60 h 212" name="T31"/>
                    <a:gd fmla="*/ 361 w 505" name="T32"/>
                    <a:gd fmla="*/ 67 h 212" name="T33"/>
                    <a:gd fmla="*/ 358 w 505" name="T34"/>
                    <a:gd fmla="*/ 90 h 212" name="T35"/>
                    <a:gd fmla="*/ 351 w 505" name="T36"/>
                    <a:gd fmla="*/ 96 h 212" name="T37"/>
                    <a:gd fmla="*/ 337 w 505" name="T38"/>
                    <a:gd fmla="*/ 169 h 212" name="T39"/>
                    <a:gd fmla="*/ 324 w 505" name="T40"/>
                    <a:gd fmla="*/ 173 h 212" name="T41"/>
                    <a:gd fmla="*/ 306 w 505" name="T42"/>
                    <a:gd fmla="*/ 175 h 212" name="T43"/>
                    <a:gd fmla="*/ 300 w 505" name="T44"/>
                    <a:gd fmla="*/ 175 h 212" name="T45"/>
                    <a:gd fmla="*/ 287 w 505" name="T46"/>
                    <a:gd fmla="*/ 175 h 212" name="T47"/>
                    <a:gd fmla="*/ 269 w 505" name="T48"/>
                    <a:gd fmla="*/ 172 h 212" name="T49"/>
                    <a:gd fmla="*/ 256 w 505" name="T50"/>
                    <a:gd fmla="*/ 154 h 212" name="T51"/>
                    <a:gd fmla="*/ 233 w 505" name="T52"/>
                    <a:gd fmla="*/ 91 h 212" name="T53"/>
                    <a:gd fmla="*/ 210 w 505" name="T54"/>
                    <a:gd fmla="*/ 86 h 212" name="T55"/>
                    <a:gd fmla="*/ 182 w 505" name="T56"/>
                    <a:gd fmla="*/ 33 h 212" name="T57"/>
                    <a:gd fmla="*/ 23 w 505" name="T58"/>
                    <a:gd fmla="*/ 62 h 212" name="T59"/>
                    <a:gd fmla="*/ 253 w 505" name="T60"/>
                    <a:gd fmla="*/ 212 h 212" name="T61"/>
                    <a:gd fmla="*/ 170 w 505" name="T62"/>
                    <a:gd fmla="*/ 128 h 212" name="T63"/>
                    <a:gd fmla="*/ 154 w 505" name="T64"/>
                    <a:gd fmla="*/ 128 h 212" name="T65"/>
                    <a:gd fmla="*/ 138 w 505" name="T66"/>
                    <a:gd fmla="*/ 128 h 212" name="T67"/>
                    <a:gd fmla="*/ 134 w 505" name="T68"/>
                    <a:gd fmla="*/ 163 h 212" name="T69"/>
                    <a:gd fmla="*/ 131 w 505" name="T70"/>
                    <a:gd fmla="*/ 163 h 212" name="T71"/>
                    <a:gd fmla="*/ 128 w 505" name="T72"/>
                    <a:gd fmla="*/ 163 h 212" name="T73"/>
                    <a:gd fmla="*/ 125 w 505" name="T74"/>
                    <a:gd fmla="*/ 163 h 212" name="T75"/>
                    <a:gd fmla="*/ 122 w 505" name="T76"/>
                    <a:gd fmla="*/ 163 h 212" name="T77"/>
                    <a:gd fmla="*/ 119 w 505" name="T78"/>
                    <a:gd fmla="*/ 163 h 212" name="T79"/>
                    <a:gd fmla="*/ 111 w 505" name="T80"/>
                    <a:gd fmla="*/ 128 h 212" name="T81"/>
                    <a:gd fmla="*/ 95 w 505" name="T82"/>
                    <a:gd fmla="*/ 128 h 212" name="T83"/>
                    <a:gd fmla="*/ 84 w 505" name="T84"/>
                    <a:gd fmla="*/ 113 h 212" name="T85"/>
                    <a:gd fmla="*/ 100 w 505" name="T86"/>
                    <a:gd fmla="*/ 113 h 212" name="T87"/>
                    <a:gd fmla="*/ 116 w 505" name="T88"/>
                    <a:gd fmla="*/ 113 h 212" name="T89"/>
                    <a:gd fmla="*/ 120 w 505" name="T90"/>
                    <a:gd fmla="*/ 78 h 212" name="T91"/>
                    <a:gd fmla="*/ 123 w 505" name="T92"/>
                    <a:gd fmla="*/ 78 h 212" name="T93"/>
                    <a:gd fmla="*/ 126 w 505" name="T94"/>
                    <a:gd fmla="*/ 78 h 212" name="T95"/>
                    <a:gd fmla="*/ 129 w 505" name="T96"/>
                    <a:gd fmla="*/ 78 h 212" name="T97"/>
                    <a:gd fmla="*/ 132 w 505" name="T98"/>
                    <a:gd fmla="*/ 78 h 212" name="T99"/>
                    <a:gd fmla="*/ 135 w 505" name="T100"/>
                    <a:gd fmla="*/ 78 h 212" name="T101"/>
                    <a:gd fmla="*/ 143 w 505" name="T102"/>
                    <a:gd fmla="*/ 113 h 212" name="T103"/>
                    <a:gd fmla="*/ 159 w 505" name="T104"/>
                    <a:gd fmla="*/ 113 h 212" name="T105"/>
                    <a:gd fmla="*/ 170 w 505" name="T106"/>
                    <a:gd fmla="*/ 128 h 21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1" w="505">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23"/>
              <p:cNvSpPr>
                <a:spLocks noEditPoints="1"/>
              </p:cNvSpPr>
              <p:nvPr/>
            </p:nvSpPr>
            <p:spPr bwMode="auto">
              <a:xfrm>
                <a:off x="5402263" y="5283200"/>
                <a:ext cx="1806575" cy="1957388"/>
              </a:xfrm>
              <a:custGeom>
                <a:gdLst>
                  <a:gd fmla="*/ 480 w 480" name="T0"/>
                  <a:gd fmla="*/ 277 h 520" name="T1"/>
                  <a:gd fmla="*/ 429 w 480" name="T2"/>
                  <a:gd fmla="*/ 227 h 520" name="T3"/>
                  <a:gd fmla="*/ 379 w 480" name="T4"/>
                  <a:gd fmla="*/ 277 h 520" name="T5"/>
                  <a:gd fmla="*/ 416 w 480" name="T6"/>
                  <a:gd fmla="*/ 326 h 520" name="T7"/>
                  <a:gd fmla="*/ 396 w 480" name="T8"/>
                  <a:gd fmla="*/ 485 h 520" name="T9"/>
                  <a:gd fmla="*/ 320 w 480" name="T10"/>
                  <a:gd fmla="*/ 495 h 520" name="T11"/>
                  <a:gd fmla="*/ 245 w 480" name="T12"/>
                  <a:gd fmla="*/ 485 h 520" name="T13"/>
                  <a:gd fmla="*/ 224 w 480" name="T14"/>
                  <a:gd fmla="*/ 312 h 520" name="T15"/>
                  <a:gd fmla="*/ 325 w 480" name="T16"/>
                  <a:gd fmla="*/ 297 h 520" name="T17"/>
                  <a:gd fmla="*/ 391 w 480" name="T18"/>
                  <a:gd fmla="*/ 134 h 520" name="T19"/>
                  <a:gd fmla="*/ 399 w 480" name="T20"/>
                  <a:gd fmla="*/ 39 h 520" name="T21"/>
                  <a:gd fmla="*/ 271 w 480" name="T22"/>
                  <a:gd fmla="*/ 20 h 520" name="T23"/>
                  <a:gd fmla="*/ 242 w 480" name="T24"/>
                  <a:gd fmla="*/ 0 h 520" name="T25"/>
                  <a:gd fmla="*/ 209 w 480" name="T26"/>
                  <a:gd fmla="*/ 32 h 520" name="T27"/>
                  <a:gd fmla="*/ 242 w 480" name="T28"/>
                  <a:gd fmla="*/ 64 h 520" name="T29"/>
                  <a:gd fmla="*/ 272 w 480" name="T30"/>
                  <a:gd fmla="*/ 44 h 520" name="T31"/>
                  <a:gd fmla="*/ 379 w 480" name="T32"/>
                  <a:gd fmla="*/ 54 h 520" name="T33"/>
                  <a:gd fmla="*/ 357 w 480" name="T34"/>
                  <a:gd fmla="*/ 167 h 520" name="T35"/>
                  <a:gd fmla="*/ 314 w 480" name="T36"/>
                  <a:gd fmla="*/ 275 h 520" name="T37"/>
                  <a:gd fmla="*/ 211 w 480" name="T38"/>
                  <a:gd fmla="*/ 288 h 520" name="T39"/>
                  <a:gd fmla="*/ 109 w 480" name="T40"/>
                  <a:gd fmla="*/ 275 h 520" name="T41"/>
                  <a:gd fmla="*/ 56 w 480" name="T42"/>
                  <a:gd fmla="*/ 168 h 520" name="T43"/>
                  <a:gd fmla="*/ 30 w 480" name="T44"/>
                  <a:gd fmla="*/ 54 h 520" name="T45"/>
                  <a:gd fmla="*/ 132 w 480" name="T46"/>
                  <a:gd fmla="*/ 43 h 520" name="T47"/>
                  <a:gd fmla="*/ 162 w 480" name="T48"/>
                  <a:gd fmla="*/ 64 h 520" name="T49"/>
                  <a:gd fmla="*/ 195 w 480" name="T50"/>
                  <a:gd fmla="*/ 32 h 520" name="T51"/>
                  <a:gd fmla="*/ 162 w 480" name="T52"/>
                  <a:gd fmla="*/ 0 h 520" name="T53"/>
                  <a:gd fmla="*/ 133 w 480" name="T54"/>
                  <a:gd fmla="*/ 19 h 520" name="T55"/>
                  <a:gd fmla="*/ 10 w 480" name="T56"/>
                  <a:gd fmla="*/ 40 h 520" name="T57"/>
                  <a:gd fmla="*/ 13 w 480" name="T58"/>
                  <a:gd fmla="*/ 112 h 520" name="T59"/>
                  <a:gd fmla="*/ 98 w 480" name="T60"/>
                  <a:gd fmla="*/ 297 h 520" name="T61"/>
                  <a:gd fmla="*/ 199 w 480" name="T62"/>
                  <a:gd fmla="*/ 312 h 520" name="T63"/>
                  <a:gd fmla="*/ 204 w 480" name="T64"/>
                  <a:gd fmla="*/ 394 h 520" name="T65"/>
                  <a:gd fmla="*/ 233 w 480" name="T66"/>
                  <a:gd fmla="*/ 506 h 520" name="T67"/>
                  <a:gd fmla="*/ 319 w 480" name="T68"/>
                  <a:gd fmla="*/ 520 h 520" name="T69"/>
                  <a:gd fmla="*/ 322 w 480" name="T70"/>
                  <a:gd fmla="*/ 520 h 520" name="T71"/>
                  <a:gd fmla="*/ 322 w 480" name="T72"/>
                  <a:gd fmla="*/ 520 h 520" name="T73"/>
                  <a:gd fmla="*/ 408 w 480" name="T74"/>
                  <a:gd fmla="*/ 506 h 520" name="T75"/>
                  <a:gd fmla="*/ 436 w 480" name="T76"/>
                  <a:gd fmla="*/ 394 h 520" name="T77"/>
                  <a:gd fmla="*/ 441 w 480" name="T78"/>
                  <a:gd fmla="*/ 326 h 520" name="T79"/>
                  <a:gd fmla="*/ 480 w 480" name="T80"/>
                  <a:gd fmla="*/ 277 h 520" name="T81"/>
                  <a:gd fmla="*/ 242 w 480" name="T82"/>
                  <a:gd fmla="*/ 40 h 520" name="T83"/>
                  <a:gd fmla="*/ 234 w 480" name="T84"/>
                  <a:gd fmla="*/ 32 h 520" name="T85"/>
                  <a:gd fmla="*/ 242 w 480" name="T86"/>
                  <a:gd fmla="*/ 24 h 520" name="T87"/>
                  <a:gd fmla="*/ 249 w 480" name="T88"/>
                  <a:gd fmla="*/ 32 h 520" name="T89"/>
                  <a:gd fmla="*/ 242 w 480" name="T90"/>
                  <a:gd fmla="*/ 40 h 520" name="T91"/>
                  <a:gd fmla="*/ 162 w 480" name="T92"/>
                  <a:gd fmla="*/ 24 h 520" name="T93"/>
                  <a:gd fmla="*/ 170 w 480" name="T94"/>
                  <a:gd fmla="*/ 32 h 520" name="T95"/>
                  <a:gd fmla="*/ 162 w 480" name="T96"/>
                  <a:gd fmla="*/ 40 h 520" name="T97"/>
                  <a:gd fmla="*/ 154 w 480" name="T98"/>
                  <a:gd fmla="*/ 32 h 520" name="T99"/>
                  <a:gd fmla="*/ 162 w 480" name="T100"/>
                  <a:gd fmla="*/ 24 h 520" name="T101"/>
                  <a:gd fmla="*/ 429 w 480" name="T102"/>
                  <a:gd fmla="*/ 298 h 520" name="T103"/>
                  <a:gd fmla="*/ 408 w 480" name="T104"/>
                  <a:gd fmla="*/ 277 h 520" name="T105"/>
                  <a:gd fmla="*/ 429 w 480" name="T106"/>
                  <a:gd fmla="*/ 256 h 520" name="T107"/>
                  <a:gd fmla="*/ 450 w 480" name="T108"/>
                  <a:gd fmla="*/ 277 h 520" name="T109"/>
                  <a:gd fmla="*/ 429 w 480" name="T110"/>
                  <a:gd fmla="*/ 298 h 52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20" w="48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28"/>
              <p:cNvSpPr/>
              <p:nvPr/>
            </p:nvSpPr>
            <p:spPr bwMode="auto">
              <a:xfrm>
                <a:off x="6438901" y="5783263"/>
                <a:ext cx="685800" cy="674688"/>
              </a:xfrm>
              <a:custGeom>
                <a:gdLst>
                  <a:gd fmla="*/ 84 w 182" name="T0"/>
                  <a:gd fmla="*/ 61 h 179" name="T1"/>
                  <a:gd fmla="*/ 60 w 182" name="T2"/>
                  <a:gd fmla="*/ 88 h 179" name="T3"/>
                  <a:gd fmla="*/ 69 w 182" name="T4"/>
                  <a:gd fmla="*/ 99 h 179" name="T5"/>
                  <a:gd fmla="*/ 0 w 182" name="T6"/>
                  <a:gd fmla="*/ 176 h 179" name="T7"/>
                  <a:gd fmla="*/ 4 w 182" name="T8"/>
                  <a:gd fmla="*/ 179 h 179" name="T9"/>
                  <a:gd fmla="*/ 83 w 182" name="T10"/>
                  <a:gd fmla="*/ 113 h 179" name="T11"/>
                  <a:gd fmla="*/ 95 w 182" name="T12"/>
                  <a:gd fmla="*/ 123 h 179" name="T13"/>
                  <a:gd fmla="*/ 121 w 182" name="T14"/>
                  <a:gd fmla="*/ 99 h 179" name="T15"/>
                  <a:gd fmla="*/ 182 w 182" name="T16"/>
                  <a:gd fmla="*/ 108 h 179" name="T17"/>
                  <a:gd fmla="*/ 76 w 182" name="T18"/>
                  <a:gd fmla="*/ 0 h 179" name="T19"/>
                  <a:gd fmla="*/ 84 w 182" name="T20"/>
                  <a:gd fmla="*/ 61 h 1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9" w="182">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29"/>
              <p:cNvSpPr>
                <a:spLocks noEditPoints="1"/>
              </p:cNvSpPr>
              <p:nvPr/>
            </p:nvSpPr>
            <p:spPr bwMode="auto">
              <a:xfrm>
                <a:off x="6740526" y="4597401"/>
                <a:ext cx="1587500" cy="1573213"/>
              </a:xfrm>
              <a:custGeom>
                <a:gdLst>
                  <a:gd fmla="*/ 1000 w 1000" name="T0"/>
                  <a:gd fmla="*/ 256 h 991" name="T1"/>
                  <a:gd fmla="*/ 694 w 1000" name="T2"/>
                  <a:gd fmla="*/ 55 h 991" name="T3"/>
                  <a:gd fmla="*/ 694 w 1000" name="T4"/>
                  <a:gd fmla="*/ 216 h 991" name="T5"/>
                  <a:gd fmla="*/ 533 w 1000" name="T6"/>
                  <a:gd fmla="*/ 128 h 991" name="T7"/>
                  <a:gd fmla="*/ 0 w 1000" name="T8"/>
                  <a:gd fmla="*/ 738 h 991" name="T9"/>
                  <a:gd fmla="*/ 827 w 1000" name="T10"/>
                  <a:gd fmla="*/ 427 h 991" name="T11"/>
                  <a:gd fmla="*/ 908 w 1000" name="T12"/>
                  <a:gd fmla="*/ 434 h 991" name="T13"/>
                  <a:gd fmla="*/ 865 w 1000" name="T14"/>
                  <a:gd fmla="*/ 228 h 991" name="T15"/>
                  <a:gd fmla="*/ 780 w 1000" name="T16"/>
                  <a:gd fmla="*/ 420 h 991" name="T17"/>
                  <a:gd fmla="*/ 434 w 1000" name="T18"/>
                  <a:gd fmla="*/ 766 h 991" name="T19"/>
                  <a:gd fmla="*/ 434 w 1000" name="T20"/>
                  <a:gd fmla="*/ 766 h 991" name="T21"/>
                  <a:gd fmla="*/ 417 w 1000" name="T22"/>
                  <a:gd fmla="*/ 750 h 991" name="T23"/>
                  <a:gd fmla="*/ 400 w 1000" name="T24"/>
                  <a:gd fmla="*/ 735 h 991" name="T25"/>
                  <a:gd fmla="*/ 384 w 1000" name="T26"/>
                  <a:gd fmla="*/ 719 h 991" name="T27"/>
                  <a:gd fmla="*/ 367 w 1000" name="T28"/>
                  <a:gd fmla="*/ 702 h 991" name="T29"/>
                  <a:gd fmla="*/ 351 w 1000" name="T30"/>
                  <a:gd fmla="*/ 686 h 991" name="T31"/>
                  <a:gd fmla="*/ 334 w 1000" name="T32"/>
                  <a:gd fmla="*/ 669 h 991" name="T33"/>
                  <a:gd fmla="*/ 318 w 1000" name="T34"/>
                  <a:gd fmla="*/ 652 h 991" name="T35"/>
                  <a:gd fmla="*/ 301 w 1000" name="T36"/>
                  <a:gd fmla="*/ 636 h 991" name="T37"/>
                  <a:gd fmla="*/ 287 w 1000" name="T38"/>
                  <a:gd fmla="*/ 619 h 991" name="T39"/>
                  <a:gd fmla="*/ 270 w 1000" name="T40"/>
                  <a:gd fmla="*/ 603 h 991" name="T41"/>
                  <a:gd fmla="*/ 254 w 1000" name="T42"/>
                  <a:gd fmla="*/ 586 h 991" name="T43"/>
                  <a:gd fmla="*/ 237 w 1000" name="T44"/>
                  <a:gd fmla="*/ 572 h 991" name="T45"/>
                  <a:gd fmla="*/ 227 w 1000" name="T46"/>
                  <a:gd fmla="*/ 562 h 991" name="T47"/>
                  <a:gd fmla="*/ 353 w 1000" name="T48"/>
                  <a:gd fmla="*/ 439 h 991" name="T49"/>
                  <a:gd fmla="*/ 483 w 1000" name="T50"/>
                  <a:gd fmla="*/ 529 h 991" name="T51"/>
                  <a:gd fmla="*/ 417 w 1000" name="T52"/>
                  <a:gd fmla="*/ 375 h 991" name="T53"/>
                  <a:gd fmla="*/ 540 w 1000" name="T54"/>
                  <a:gd fmla="*/ 456 h 991" name="T55"/>
                  <a:gd fmla="*/ 476 w 1000" name="T56"/>
                  <a:gd fmla="*/ 313 h 991" name="T57"/>
                  <a:gd fmla="*/ 588 w 1000" name="T58"/>
                  <a:gd fmla="*/ 382 h 991" name="T59"/>
                  <a:gd fmla="*/ 576 w 1000" name="T60"/>
                  <a:gd fmla="*/ 216 h 991" name="T61"/>
                  <a:gd fmla="*/ 592 w 1000" name="T62"/>
                  <a:gd fmla="*/ 233 h 991" name="T63"/>
                  <a:gd fmla="*/ 607 w 1000" name="T64"/>
                  <a:gd fmla="*/ 249 h 991" name="T65"/>
                  <a:gd fmla="*/ 623 w 1000" name="T66"/>
                  <a:gd fmla="*/ 266 h 991" name="T67"/>
                  <a:gd fmla="*/ 640 w 1000" name="T68"/>
                  <a:gd fmla="*/ 280 h 991" name="T69"/>
                  <a:gd fmla="*/ 656 w 1000" name="T70"/>
                  <a:gd fmla="*/ 297 h 991" name="T71"/>
                  <a:gd fmla="*/ 673 w 1000" name="T72"/>
                  <a:gd fmla="*/ 313 h 991" name="T73"/>
                  <a:gd fmla="*/ 690 w 1000" name="T74"/>
                  <a:gd fmla="*/ 330 h 991" name="T75"/>
                  <a:gd fmla="*/ 706 w 1000" name="T76"/>
                  <a:gd fmla="*/ 347 h 991" name="T77"/>
                  <a:gd fmla="*/ 723 w 1000" name="T78"/>
                  <a:gd fmla="*/ 363 h 991" name="T79"/>
                  <a:gd fmla="*/ 739 w 1000" name="T80"/>
                  <a:gd fmla="*/ 380 h 991" name="T81"/>
                  <a:gd fmla="*/ 754 w 1000" name="T82"/>
                  <a:gd fmla="*/ 396 h 991" name="T83"/>
                  <a:gd fmla="*/ 770 w 1000" name="T84"/>
                  <a:gd fmla="*/ 413 h 991" name="T85"/>
                  <a:gd fmla="*/ 780 w 1000" name="T86"/>
                  <a:gd fmla="*/ 420 h 99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91" w="1000">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34"/>
              <p:cNvSpPr/>
              <p:nvPr/>
            </p:nvSpPr>
            <p:spPr bwMode="auto">
              <a:xfrm>
                <a:off x="3379788" y="4443413"/>
                <a:ext cx="788987" cy="790575"/>
              </a:xfrm>
              <a:custGeom>
                <a:gdLst>
                  <a:gd fmla="*/ 305 w 497" name="T0"/>
                  <a:gd fmla="*/ 0 h 498" name="T1"/>
                  <a:gd fmla="*/ 192 w 497" name="T2"/>
                  <a:gd fmla="*/ 0 h 498" name="T3"/>
                  <a:gd fmla="*/ 192 w 497" name="T4"/>
                  <a:gd fmla="*/ 192 h 498" name="T5"/>
                  <a:gd fmla="*/ 0 w 497" name="T6"/>
                  <a:gd fmla="*/ 192 h 498" name="T7"/>
                  <a:gd fmla="*/ 0 w 497" name="T8"/>
                  <a:gd fmla="*/ 303 h 498" name="T9"/>
                  <a:gd fmla="*/ 192 w 497" name="T10"/>
                  <a:gd fmla="*/ 303 h 498" name="T11"/>
                  <a:gd fmla="*/ 192 w 497" name="T12"/>
                  <a:gd fmla="*/ 498 h 498" name="T13"/>
                  <a:gd fmla="*/ 305 w 497" name="T14"/>
                  <a:gd fmla="*/ 498 h 498" name="T15"/>
                  <a:gd fmla="*/ 305 w 497" name="T16"/>
                  <a:gd fmla="*/ 303 h 498" name="T17"/>
                  <a:gd fmla="*/ 497 w 497" name="T18"/>
                  <a:gd fmla="*/ 303 h 498" name="T19"/>
                  <a:gd fmla="*/ 497 w 497" name="T20"/>
                  <a:gd fmla="*/ 192 h 498" name="T21"/>
                  <a:gd fmla="*/ 305 w 497" name="T22"/>
                  <a:gd fmla="*/ 192 h 498" name="T23"/>
                  <a:gd fmla="*/ 305 w 497" name="T24"/>
                  <a:gd fmla="*/ 0 h 49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 w="497">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35"/>
              <p:cNvSpPr>
                <a:spLocks noEditPoints="1"/>
              </p:cNvSpPr>
              <p:nvPr/>
            </p:nvSpPr>
            <p:spPr bwMode="auto">
              <a:xfrm>
                <a:off x="2879725" y="3878263"/>
                <a:ext cx="1790700" cy="1746250"/>
              </a:xfrm>
              <a:custGeom>
                <a:gdLst>
                  <a:gd fmla="*/ 451 w 476" name="T0"/>
                  <a:gd fmla="*/ 65 h 464" name="T1"/>
                  <a:gd fmla="*/ 321 w 476" name="T2"/>
                  <a:gd fmla="*/ 65 h 464" name="T3"/>
                  <a:gd fmla="*/ 321 w 476" name="T4"/>
                  <a:gd fmla="*/ 0 h 464" name="T5"/>
                  <a:gd fmla="*/ 155 w 476" name="T6"/>
                  <a:gd fmla="*/ 0 h 464" name="T7"/>
                  <a:gd fmla="*/ 155 w 476" name="T8"/>
                  <a:gd fmla="*/ 65 h 464" name="T9"/>
                  <a:gd fmla="*/ 25 w 476" name="T10"/>
                  <a:gd fmla="*/ 65 h 464" name="T11"/>
                  <a:gd fmla="*/ 0 w 476" name="T12"/>
                  <a:gd fmla="*/ 90 h 464" name="T13"/>
                  <a:gd fmla="*/ 0 w 476" name="T14"/>
                  <a:gd fmla="*/ 420 h 464" name="T15"/>
                  <a:gd fmla="*/ 25 w 476" name="T16"/>
                  <a:gd fmla="*/ 445 h 464" name="T17"/>
                  <a:gd fmla="*/ 71 w 476" name="T18"/>
                  <a:gd fmla="*/ 445 h 464" name="T19"/>
                  <a:gd fmla="*/ 78 w 476" name="T20"/>
                  <a:gd fmla="*/ 464 h 464" name="T21"/>
                  <a:gd fmla="*/ 113 w 476" name="T22"/>
                  <a:gd fmla="*/ 464 h 464" name="T23"/>
                  <a:gd fmla="*/ 115 w 476" name="T24"/>
                  <a:gd fmla="*/ 445 h 464" name="T25"/>
                  <a:gd fmla="*/ 366 w 476" name="T26"/>
                  <a:gd fmla="*/ 445 h 464" name="T27"/>
                  <a:gd fmla="*/ 368 w 476" name="T28"/>
                  <a:gd fmla="*/ 464 h 464" name="T29"/>
                  <a:gd fmla="*/ 403 w 476" name="T30"/>
                  <a:gd fmla="*/ 464 h 464" name="T31"/>
                  <a:gd fmla="*/ 410 w 476" name="T32"/>
                  <a:gd fmla="*/ 445 h 464" name="T33"/>
                  <a:gd fmla="*/ 451 w 476" name="T34"/>
                  <a:gd fmla="*/ 445 h 464" name="T35"/>
                  <a:gd fmla="*/ 476 w 476" name="T36"/>
                  <a:gd fmla="*/ 420 h 464" name="T37"/>
                  <a:gd fmla="*/ 476 w 476" name="T38"/>
                  <a:gd fmla="*/ 90 h 464" name="T39"/>
                  <a:gd fmla="*/ 451 w 476" name="T40"/>
                  <a:gd fmla="*/ 65 h 464" name="T41"/>
                  <a:gd fmla="*/ 187 w 476" name="T42"/>
                  <a:gd fmla="*/ 28 h 464" name="T43"/>
                  <a:gd fmla="*/ 187 w 476" name="T44"/>
                  <a:gd fmla="*/ 28 h 464" name="T45"/>
                  <a:gd fmla="*/ 291 w 476" name="T46"/>
                  <a:gd fmla="*/ 28 h 464" name="T47"/>
                  <a:gd fmla="*/ 291 w 476" name="T48"/>
                  <a:gd fmla="*/ 65 h 464" name="T49"/>
                  <a:gd fmla="*/ 291 w 476" name="T50"/>
                  <a:gd fmla="*/ 65 h 464" name="T51"/>
                  <a:gd fmla="*/ 287 w 476" name="T52"/>
                  <a:gd fmla="*/ 65 h 464" name="T53"/>
                  <a:gd fmla="*/ 283 w 476" name="T54"/>
                  <a:gd fmla="*/ 65 h 464" name="T55"/>
                  <a:gd fmla="*/ 278 w 476" name="T56"/>
                  <a:gd fmla="*/ 65 h 464" name="T57"/>
                  <a:gd fmla="*/ 274 w 476" name="T58"/>
                  <a:gd fmla="*/ 65 h 464" name="T59"/>
                  <a:gd fmla="*/ 270 w 476" name="T60"/>
                  <a:gd fmla="*/ 65 h 464" name="T61"/>
                  <a:gd fmla="*/ 266 w 476" name="T62"/>
                  <a:gd fmla="*/ 65 h 464" name="T63"/>
                  <a:gd fmla="*/ 262 w 476" name="T64"/>
                  <a:gd fmla="*/ 65 h 464" name="T65"/>
                  <a:gd fmla="*/ 258 w 476" name="T66"/>
                  <a:gd fmla="*/ 65 h 464" name="T67"/>
                  <a:gd fmla="*/ 253 w 476" name="T68"/>
                  <a:gd fmla="*/ 65 h 464" name="T69"/>
                  <a:gd fmla="*/ 249 w 476" name="T70"/>
                  <a:gd fmla="*/ 65 h 464" name="T71"/>
                  <a:gd fmla="*/ 245 w 476" name="T72"/>
                  <a:gd fmla="*/ 65 h 464" name="T73"/>
                  <a:gd fmla="*/ 241 w 476" name="T74"/>
                  <a:gd fmla="*/ 65 h 464" name="T75"/>
                  <a:gd fmla="*/ 237 w 476" name="T76"/>
                  <a:gd fmla="*/ 65 h 464" name="T77"/>
                  <a:gd fmla="*/ 233 w 476" name="T78"/>
                  <a:gd fmla="*/ 65 h 464" name="T79"/>
                  <a:gd fmla="*/ 228 w 476" name="T80"/>
                  <a:gd fmla="*/ 65 h 464" name="T81"/>
                  <a:gd fmla="*/ 224 w 476" name="T82"/>
                  <a:gd fmla="*/ 65 h 464" name="T83"/>
                  <a:gd fmla="*/ 220 w 476" name="T84"/>
                  <a:gd fmla="*/ 65 h 464" name="T85"/>
                  <a:gd fmla="*/ 216 w 476" name="T86"/>
                  <a:gd fmla="*/ 65 h 464" name="T87"/>
                  <a:gd fmla="*/ 212 w 476" name="T88"/>
                  <a:gd fmla="*/ 65 h 464" name="T89"/>
                  <a:gd fmla="*/ 208 w 476" name="T90"/>
                  <a:gd fmla="*/ 65 h 464" name="T91"/>
                  <a:gd fmla="*/ 203 w 476" name="T92"/>
                  <a:gd fmla="*/ 65 h 464" name="T93"/>
                  <a:gd fmla="*/ 199 w 476" name="T94"/>
                  <a:gd fmla="*/ 65 h 464" name="T95"/>
                  <a:gd fmla="*/ 195 w 476" name="T96"/>
                  <a:gd fmla="*/ 65 h 464" name="T97"/>
                  <a:gd fmla="*/ 191 w 476" name="T98"/>
                  <a:gd fmla="*/ 65 h 464" name="T99"/>
                  <a:gd fmla="*/ 187 w 476" name="T100"/>
                  <a:gd fmla="*/ 65 h 464" name="T101"/>
                  <a:gd fmla="*/ 187 w 476" name="T102"/>
                  <a:gd fmla="*/ 28 h 464" name="T103"/>
                  <a:gd fmla="*/ 238 w 476" name="T104"/>
                  <a:gd fmla="*/ 402 h 464" name="T105"/>
                  <a:gd fmla="*/ 91 w 476" name="T106"/>
                  <a:gd fmla="*/ 255 h 464" name="T107"/>
                  <a:gd fmla="*/ 238 w 476" name="T108"/>
                  <a:gd fmla="*/ 108 h 464" name="T109"/>
                  <a:gd fmla="*/ 385 w 476" name="T110"/>
                  <a:gd fmla="*/ 255 h 464" name="T111"/>
                  <a:gd fmla="*/ 238 w 476" name="T112"/>
                  <a:gd fmla="*/ 402 h 4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62" w="476">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42"/>
              <p:cNvSpPr>
                <a:spLocks noEditPoints="1"/>
              </p:cNvSpPr>
              <p:nvPr/>
            </p:nvSpPr>
            <p:spPr bwMode="auto">
              <a:xfrm>
                <a:off x="5000625" y="5457825"/>
                <a:ext cx="2117725" cy="1092200"/>
              </a:xfrm>
              <a:custGeom>
                <a:gdLst>
                  <a:gd fmla="*/ 0 w 563" name="T0"/>
                  <a:gd fmla="*/ 169 h 290" name="T1"/>
                  <a:gd fmla="*/ 85 w 563" name="T2"/>
                  <a:gd fmla="*/ 290 h 290" name="T3"/>
                  <a:gd fmla="*/ 189 w 563" name="T4"/>
                  <a:gd fmla="*/ 290 h 290" name="T5"/>
                  <a:gd fmla="*/ 434 w 563" name="T6"/>
                  <a:gd fmla="*/ 238 h 290" name="T7"/>
                  <a:gd fmla="*/ 563 w 563" name="T8"/>
                  <a:gd fmla="*/ 290 h 290" name="T9"/>
                  <a:gd fmla="*/ 153 w 563" name="T10"/>
                  <a:gd fmla="*/ 0 h 290" name="T11"/>
                  <a:gd fmla="*/ 254 w 563" name="T12"/>
                  <a:gd fmla="*/ 169 h 290" name="T13"/>
                  <a:gd fmla="*/ 228 w 563" name="T14"/>
                  <a:gd fmla="*/ 169 h 290" name="T15"/>
                  <a:gd fmla="*/ 201 w 563" name="T16"/>
                  <a:gd fmla="*/ 169 h 290" name="T17"/>
                  <a:gd fmla="*/ 175 w 563" name="T18"/>
                  <a:gd fmla="*/ 169 h 290" name="T19"/>
                  <a:gd fmla="*/ 149 w 563" name="T20"/>
                  <a:gd fmla="*/ 169 h 290" name="T21"/>
                  <a:gd fmla="*/ 122 w 563" name="T22"/>
                  <a:gd fmla="*/ 169 h 290" name="T23"/>
                  <a:gd fmla="*/ 96 w 563" name="T24"/>
                  <a:gd fmla="*/ 169 h 290" name="T25"/>
                  <a:gd fmla="*/ 69 w 563" name="T26"/>
                  <a:gd fmla="*/ 169 h 290" name="T27"/>
                  <a:gd fmla="*/ 50 w 563" name="T28"/>
                  <a:gd fmla="*/ 169 h 290" name="T29"/>
                  <a:gd fmla="*/ 43 w 563" name="T30"/>
                  <a:gd fmla="*/ 169 h 290" name="T31"/>
                  <a:gd fmla="*/ 16 w 563" name="T32"/>
                  <a:gd fmla="*/ 169 h 290" name="T33"/>
                  <a:gd fmla="*/ 43 w 563" name="T34"/>
                  <a:gd fmla="*/ 139 h 290" name="T35"/>
                  <a:gd fmla="*/ 69 w 563" name="T36"/>
                  <a:gd fmla="*/ 109 h 290" name="T37"/>
                  <a:gd fmla="*/ 96 w 563" name="T38"/>
                  <a:gd fmla="*/ 80 h 290" name="T39"/>
                  <a:gd fmla="*/ 122 w 563" name="T40"/>
                  <a:gd fmla="*/ 50 h 290" name="T41"/>
                  <a:gd fmla="*/ 149 w 563" name="T42"/>
                  <a:gd fmla="*/ 20 h 290" name="T43"/>
                  <a:gd fmla="*/ 162 w 563" name="T44"/>
                  <a:gd fmla="*/ 11 h 290" name="T45"/>
                  <a:gd fmla="*/ 188 w 563" name="T46"/>
                  <a:gd fmla="*/ 11 h 290" name="T47"/>
                  <a:gd fmla="*/ 215 w 563" name="T48"/>
                  <a:gd fmla="*/ 11 h 290" name="T49"/>
                  <a:gd fmla="*/ 241 w 563" name="T50"/>
                  <a:gd fmla="*/ 11 h 290" name="T51"/>
                  <a:gd fmla="*/ 268 w 563" name="T52"/>
                  <a:gd fmla="*/ 11 h 290" name="T53"/>
                  <a:gd fmla="*/ 512 w 563" name="T54"/>
                  <a:gd fmla="*/ 104 h 290" name="T55"/>
                  <a:gd fmla="*/ 461 w 563" name="T56"/>
                  <a:gd fmla="*/ 155 h 290" name="T57"/>
                  <a:gd fmla="*/ 434 w 563" name="T58"/>
                  <a:gd fmla="*/ 104 h 290" name="T59"/>
                  <a:gd fmla="*/ 382 w 563" name="T60"/>
                  <a:gd fmla="*/ 77 h 290" name="T61"/>
                  <a:gd fmla="*/ 434 w 563" name="T62"/>
                  <a:gd fmla="*/ 25 h 290" name="T63"/>
                  <a:gd fmla="*/ 461 w 563" name="T64"/>
                  <a:gd fmla="*/ 77 h 290" name="T65"/>
                  <a:gd fmla="*/ 512 w 563" name="T66"/>
                  <a:gd fmla="*/ 104 h 2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0" w="563">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65" name="PA-矩形 13">
            <a:extLst>
              <a:ext uri="{FF2B5EF4-FFF2-40B4-BE49-F238E27FC236}">
                <a16:creationId xmlns:a16="http://schemas.microsoft.com/office/drawing/2014/main" id="{4A6FD741-59AA-4523-B9D9-A37A004D0945}"/>
              </a:ext>
            </a:extLst>
          </p:cNvPr>
          <p:cNvSpPr/>
          <p:nvPr>
            <p:custDataLst>
              <p:tags r:id="rId3"/>
            </p:custDataLst>
          </p:nvPr>
        </p:nvSpPr>
        <p:spPr>
          <a:xfrm>
            <a:off x="4089059" y="2343164"/>
            <a:ext cx="7819934" cy="1066800"/>
          </a:xfrm>
          <a:prstGeom prst="rect">
            <a:avLst/>
          </a:prstGeom>
        </p:spPr>
        <p:txBody>
          <a:bodyPr wrap="square">
            <a:spAutoFit/>
          </a:bodyPr>
          <a:lstStyle/>
          <a:p>
            <a:pPr algn="dist"/>
            <a:r>
              <a:rPr altLang="en-US" lang="zh-CN" sz="6400">
                <a:solidFill>
                  <a:schemeClr val="tx1">
                    <a:lumMod val="75000"/>
                    <a:lumOff val="25000"/>
                  </a:schemeClr>
                </a:solidFill>
                <a:latin charset="-122" panose="020b0804020202020204" pitchFamily="34" typeface="汉仪雅酷黑 75W"/>
                <a:ea charset="-122" panose="020b0804020202020204" pitchFamily="34" typeface="汉仪雅酷黑 75W"/>
                <a:cs typeface="+mn-ea"/>
                <a:sym typeface="+mn-lt"/>
              </a:rPr>
              <a:t>静脉输液的安全问题</a:t>
            </a:r>
          </a:p>
        </p:txBody>
      </p:sp>
      <p:sp>
        <p:nvSpPr>
          <p:cNvPr id="67" name="TextBox 40">
            <a:extLst>
              <a:ext uri="{FF2B5EF4-FFF2-40B4-BE49-F238E27FC236}">
                <a16:creationId xmlns:a16="http://schemas.microsoft.com/office/drawing/2014/main" id="{6C7C0BB1-8AE8-4604-8662-BAAE8B0712BC}"/>
              </a:ext>
            </a:extLst>
          </p:cNvPr>
          <p:cNvSpPr txBox="1">
            <a:spLocks noChangeArrowheads="1"/>
          </p:cNvSpPr>
          <p:nvPr/>
        </p:nvSpPr>
        <p:spPr bwMode="auto">
          <a:xfrm>
            <a:off x="4564471" y="3553383"/>
            <a:ext cx="6869111" cy="48119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857" lIns="69713" rIns="69713" tIns="34857" wrap="square">
            <a:spAutoFit/>
          </a:bodyPr>
          <a:lstStyle>
            <a:lvl1pPr>
              <a:buFont charset="0" panose="020b0604020202020204" pitchFamily="34" typeface="Arial"/>
              <a:defRPr i="1">
                <a:solidFill>
                  <a:schemeClr val="tx1"/>
                </a:solidFill>
                <a:latin charset="0" panose="020b0604020202020204" pitchFamily="34" typeface="Arial"/>
                <a:ea charset="-122" pitchFamily="2" typeface="华文细黑"/>
              </a:defRPr>
            </a:lvl1pPr>
            <a:lvl2pPr indent="-285750" marL="742950">
              <a:buFont charset="0" panose="020b0604020202020204" pitchFamily="34" typeface="Arial"/>
              <a:defRPr i="1">
                <a:solidFill>
                  <a:schemeClr val="tx1"/>
                </a:solidFill>
                <a:latin charset="0" panose="020b0604020202020204" pitchFamily="34" typeface="Arial"/>
                <a:ea charset="-122" pitchFamily="2" typeface="华文细黑"/>
              </a:defRPr>
            </a:lvl2pPr>
            <a:lvl3pPr indent="-228600" marL="1143000">
              <a:buFont charset="0" panose="020b0604020202020204" pitchFamily="34" typeface="Arial"/>
              <a:defRPr i="1">
                <a:solidFill>
                  <a:schemeClr val="tx1"/>
                </a:solidFill>
                <a:latin charset="0" panose="020b0604020202020204" pitchFamily="34" typeface="Arial"/>
                <a:ea charset="-122" pitchFamily="2" typeface="华文细黑"/>
              </a:defRPr>
            </a:lvl3pPr>
            <a:lvl4pPr indent="-228600" marL="1600200">
              <a:buFont charset="0" panose="020b0604020202020204" pitchFamily="34" typeface="Arial"/>
              <a:defRPr i="1">
                <a:solidFill>
                  <a:schemeClr val="tx1"/>
                </a:solidFill>
                <a:latin charset="0" panose="020b0604020202020204" pitchFamily="34" typeface="Arial"/>
                <a:ea charset="-122" pitchFamily="2" typeface="华文细黑"/>
              </a:defRPr>
            </a:lvl4pPr>
            <a:lvl5pPr indent="-228600" marL="2057400">
              <a:buFont charset="0" panose="020b0604020202020204" pitchFamily="34" typeface="Arial"/>
              <a:defRPr i="1">
                <a:solidFill>
                  <a:schemeClr val="tx1"/>
                </a:solidFill>
                <a:latin charset="0" panose="020b0604020202020204" pitchFamily="34" typeface="Arial"/>
                <a:ea charset="-122" pitchFamily="2" typeface="华文细黑"/>
              </a:defRPr>
            </a:lvl5pPr>
            <a:lvl6pPr eaLnBrk="0" fontAlgn="base" hangingPunct="0" indent="-228600" marL="25146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6pPr>
            <a:lvl7pPr eaLnBrk="0" fontAlgn="base" hangingPunct="0" indent="-228600" marL="29718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7pPr>
            <a:lvl8pPr eaLnBrk="0" fontAlgn="base" hangingPunct="0" indent="-228600" marL="34290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8pPr>
            <a:lvl9pPr eaLnBrk="0" fontAlgn="base" hangingPunct="0" indent="-228600" marL="38862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9pPr>
          </a:lstStyle>
          <a:p>
            <a:pPr algn="dist" defTabSz="697184" fontAlgn="base">
              <a:lnSpc>
                <a:spcPct val="150000"/>
              </a:lnSpc>
              <a:spcBef>
                <a:spcPct val="0"/>
              </a:spcBef>
              <a:spcAft>
                <a:spcPct val="0"/>
              </a:spcAft>
            </a:pPr>
            <a:r>
              <a:rPr altLang="en-US" i="0" lang="zh-CN">
                <a:solidFill>
                  <a:schemeClr val="tx1">
                    <a:lumMod val="75000"/>
                    <a:lumOff val="25000"/>
                  </a:schemeClr>
                </a:solidFill>
                <a:latin typeface="+mn-ea"/>
                <a:ea typeface="+mn-ea"/>
                <a:cs typeface="+mn-ea"/>
                <a:sym typeface="+mn-lt"/>
              </a:rPr>
              <a:t>适用于医疗培训/主题课程/临床护理/医疗介绍/医疗课件等用途</a:t>
            </a:r>
          </a:p>
        </p:txBody>
      </p:sp>
      <p:sp>
        <p:nvSpPr>
          <p:cNvPr id="68" name="PA-矩形 14">
            <a:extLst>
              <a:ext uri="{FF2B5EF4-FFF2-40B4-BE49-F238E27FC236}">
                <a16:creationId xmlns:a16="http://schemas.microsoft.com/office/drawing/2014/main" id="{0E3FC9FA-C1F9-42D9-98C8-DB0DEE849881}"/>
              </a:ext>
            </a:extLst>
          </p:cNvPr>
          <p:cNvSpPr/>
          <p:nvPr>
            <p:custDataLst>
              <p:tags r:id="rId4"/>
            </p:custDataLst>
          </p:nvPr>
        </p:nvSpPr>
        <p:spPr>
          <a:xfrm>
            <a:off x="5544683" y="1621676"/>
            <a:ext cx="4824376" cy="579120"/>
          </a:xfrm>
          <a:prstGeom prst="rect">
            <a:avLst/>
          </a:prstGeom>
        </p:spPr>
        <p:txBody>
          <a:bodyPr wrap="square">
            <a:spAutoFit/>
          </a:bodyPr>
          <a:lstStyle/>
          <a:p>
            <a:pPr algn="dist"/>
            <a:r>
              <a:rPr altLang="en-US" lang="zh-CN" sz="3200">
                <a:solidFill>
                  <a:schemeClr val="tx1">
                    <a:lumMod val="75000"/>
                    <a:lumOff val="25000"/>
                  </a:schemeClr>
                </a:solidFill>
                <a:cs typeface="+mn-ea"/>
                <a:sym typeface="+mn-lt"/>
              </a:rPr>
              <a:t>INTRAVENOUS FLUIDS</a:t>
            </a:r>
          </a:p>
        </p:txBody>
      </p:sp>
      <p:grpSp>
        <p:nvGrpSpPr>
          <p:cNvPr id="69" name="组合 109">
            <a:extLst>
              <a:ext uri="{FF2B5EF4-FFF2-40B4-BE49-F238E27FC236}">
                <a16:creationId xmlns:a16="http://schemas.microsoft.com/office/drawing/2014/main" id="{5974B460-1F37-4ECB-A786-467C627ADCC0}"/>
              </a:ext>
            </a:extLst>
          </p:cNvPr>
          <p:cNvGrpSpPr/>
          <p:nvPr/>
        </p:nvGrpSpPr>
        <p:grpSpPr>
          <a:xfrm>
            <a:off x="5997815" y="4305663"/>
            <a:ext cx="1907169" cy="379833"/>
            <a:chOff x="4691052" y="3433980"/>
            <a:chExt cx="1937444" cy="273329"/>
          </a:xfrm>
        </p:grpSpPr>
        <p:sp>
          <p:nvSpPr>
            <p:cNvPr id="70" name="圆角矩形 34">
              <a:extLst>
                <a:ext uri="{FF2B5EF4-FFF2-40B4-BE49-F238E27FC236}">
                  <a16:creationId xmlns:a16="http://schemas.microsoft.com/office/drawing/2014/main" id="{7213C27E-3E70-4286-AF9A-511199898C4F}"/>
                </a:ext>
              </a:extLst>
            </p:cNvPr>
            <p:cNvSpPr/>
            <p:nvPr/>
          </p:nvSpPr>
          <p:spPr>
            <a:xfrm>
              <a:off x="4691052" y="3433980"/>
              <a:ext cx="1871965" cy="27332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cs typeface="+mn-ea"/>
                <a:sym typeface="+mn-lt"/>
              </a:endParaRPr>
            </a:p>
          </p:txBody>
        </p:sp>
        <p:sp>
          <p:nvSpPr>
            <p:cNvPr id="71" name="TextBox 35">
              <a:extLst>
                <a:ext uri="{FF2B5EF4-FFF2-40B4-BE49-F238E27FC236}">
                  <a16:creationId xmlns:a16="http://schemas.microsoft.com/office/drawing/2014/main" id="{2BEB303B-0741-4B02-9EF8-A1022B811EE6}"/>
                </a:ext>
              </a:extLst>
            </p:cNvPr>
            <p:cNvSpPr txBox="1"/>
            <p:nvPr/>
          </p:nvSpPr>
          <p:spPr>
            <a:xfrm>
              <a:off x="4697224" y="3458798"/>
              <a:ext cx="1931272" cy="241268"/>
            </a:xfrm>
            <a:prstGeom prst="rect">
              <a:avLst/>
            </a:prstGeom>
            <a:noFill/>
          </p:spPr>
          <p:txBody>
            <a:bodyPr rtlCol="0" wrap="square">
              <a:spAutoFit/>
            </a:bodyPr>
            <a:lstStyle/>
            <a:p>
              <a:r>
                <a:rPr altLang="en-US" lang="zh-CN" sz="1600">
                  <a:solidFill>
                    <a:schemeClr val="bg1"/>
                  </a:solidFill>
                  <a:latin typeface="+mn-ea"/>
                  <a:cs typeface="+mn-ea"/>
                  <a:sym typeface="+mn-lt"/>
                </a:rPr>
                <a:t>主讲人：优页PPT</a:t>
              </a:r>
            </a:p>
          </p:txBody>
        </p:sp>
      </p:grpSp>
      <p:grpSp>
        <p:nvGrpSpPr>
          <p:cNvPr id="72" name="组合 109">
            <a:extLst>
              <a:ext uri="{FF2B5EF4-FFF2-40B4-BE49-F238E27FC236}">
                <a16:creationId xmlns:a16="http://schemas.microsoft.com/office/drawing/2014/main" id="{20E1158F-DA94-4F7E-A130-0AB533738697}"/>
              </a:ext>
            </a:extLst>
          </p:cNvPr>
          <p:cNvGrpSpPr/>
          <p:nvPr/>
        </p:nvGrpSpPr>
        <p:grpSpPr>
          <a:xfrm>
            <a:off x="8360699" y="4305660"/>
            <a:ext cx="1743681" cy="379832"/>
            <a:chOff x="4691053" y="3467301"/>
            <a:chExt cx="2026314" cy="273329"/>
          </a:xfrm>
        </p:grpSpPr>
        <p:sp>
          <p:nvSpPr>
            <p:cNvPr id="73" name="圆角矩形 54">
              <a:extLst>
                <a:ext uri="{FF2B5EF4-FFF2-40B4-BE49-F238E27FC236}">
                  <a16:creationId xmlns:a16="http://schemas.microsoft.com/office/drawing/2014/main" id="{DFFB8062-4195-409E-83D7-3832225ECD2E}"/>
                </a:ext>
              </a:extLst>
            </p:cNvPr>
            <p:cNvSpPr/>
            <p:nvPr/>
          </p:nvSpPr>
          <p:spPr>
            <a:xfrm>
              <a:off x="4691053" y="3467301"/>
              <a:ext cx="1895288" cy="27332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cs typeface="+mn-ea"/>
                <a:sym typeface="+mn-lt"/>
              </a:endParaRPr>
            </a:p>
          </p:txBody>
        </p:sp>
        <p:sp>
          <p:nvSpPr>
            <p:cNvPr id="74" name="TextBox 55">
              <a:extLst>
                <a:ext uri="{FF2B5EF4-FFF2-40B4-BE49-F238E27FC236}">
                  <a16:creationId xmlns:a16="http://schemas.microsoft.com/office/drawing/2014/main" id="{12B7E2FE-4E7A-4B43-B90A-7220C9F2CBD6}"/>
                </a:ext>
              </a:extLst>
            </p:cNvPr>
            <p:cNvSpPr txBox="1"/>
            <p:nvPr/>
          </p:nvSpPr>
          <p:spPr>
            <a:xfrm>
              <a:off x="4786092" y="3482153"/>
              <a:ext cx="1931274" cy="241269"/>
            </a:xfrm>
            <a:prstGeom prst="rect">
              <a:avLst/>
            </a:prstGeom>
            <a:noFill/>
          </p:spPr>
          <p:txBody>
            <a:bodyPr rtlCol="0" wrap="square">
              <a:spAutoFit/>
            </a:bodyPr>
            <a:lstStyle/>
            <a:p>
              <a:r>
                <a:rPr altLang="en-US" lang="zh-CN" sz="1600">
                  <a:solidFill>
                    <a:schemeClr val="bg1"/>
                  </a:solidFill>
                  <a:cs typeface="+mn-ea"/>
                  <a:sym typeface="+mn-lt"/>
                </a:rPr>
                <a:t>时间：x月x日</a:t>
              </a:r>
            </a:p>
          </p:txBody>
        </p:sp>
      </p:grpSp>
    </p:spTree>
    <p:extLst>
      <p:ext uri="{BB962C8B-B14F-4D97-AF65-F5344CB8AC3E}">
        <p14:creationId val="4129865772"/>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7"/>
                                        </p:tgtEl>
                                        <p:attrNameLst>
                                          <p:attrName>style.visibility</p:attrName>
                                        </p:attrNameLst>
                                      </p:cBhvr>
                                      <p:to>
                                        <p:strVal val="visible"/>
                                      </p:to>
                                    </p:set>
                                    <p:animEffect filter="wipe(righ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2">
                                  <p:stCondLst>
                                    <p:cond delay="0"/>
                                  </p:stCondLst>
                                  <p:childTnLst>
                                    <p:set>
                                      <p:cBhvr>
                                        <p:cTn dur="1" fill="hold" id="11">
                                          <p:stCondLst>
                                            <p:cond delay="0"/>
                                          </p:stCondLst>
                                        </p:cTn>
                                        <p:tgtEl>
                                          <p:spTgt spid="42"/>
                                        </p:tgtEl>
                                        <p:attrNameLst>
                                          <p:attrName>style.visibility</p:attrName>
                                        </p:attrNameLst>
                                      </p:cBhvr>
                                      <p:to>
                                        <p:strVal val="visible"/>
                                      </p:to>
                                    </p:set>
                                    <p:animEffect filter="wipe(right)" transition="in">
                                      <p:cBhvr>
                                        <p:cTn dur="500" id="12"/>
                                        <p:tgtEl>
                                          <p:spTgt spid="4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7"/>
                                        </p:tgtEl>
                                        <p:attrNameLst>
                                          <p:attrName>style.visibility</p:attrName>
                                        </p:attrNameLst>
                                      </p:cBhvr>
                                      <p:to>
                                        <p:strVal val="visible"/>
                                      </p:to>
                                    </p:set>
                                    <p:animEffect filter="wipe(down)" transition="in">
                                      <p:cBhvr>
                                        <p:cTn dur="500" id="17"/>
                                        <p:tgtEl>
                                          <p:spTgt spid="17"/>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42" presetSubtype="0">
                                  <p:stCondLst>
                                    <p:cond delay="0"/>
                                  </p:stCondLst>
                                  <p:childTnLst>
                                    <p:set>
                                      <p:cBhvr>
                                        <p:cTn dur="1" fill="hold" id="21">
                                          <p:stCondLst>
                                            <p:cond delay="0"/>
                                          </p:stCondLst>
                                        </p:cTn>
                                        <p:tgtEl>
                                          <p:spTgt spid="66"/>
                                        </p:tgtEl>
                                        <p:attrNameLst>
                                          <p:attrName>style.visibility</p:attrName>
                                        </p:attrNameLst>
                                      </p:cBhvr>
                                      <p:to>
                                        <p:strVal val="visible"/>
                                      </p:to>
                                    </p:set>
                                    <p:animEffect filter="fade" transition="in">
                                      <p:cBhvr>
                                        <p:cTn dur="1000" id="22"/>
                                        <p:tgtEl>
                                          <p:spTgt spid="66"/>
                                        </p:tgtEl>
                                      </p:cBhvr>
                                    </p:animEffect>
                                    <p:anim calcmode="lin" valueType="num">
                                      <p:cBhvr>
                                        <p:cTn dur="1000" fill="hold" id="23"/>
                                        <p:tgtEl>
                                          <p:spTgt spid="66"/>
                                        </p:tgtEl>
                                        <p:attrNameLst>
                                          <p:attrName>ppt_x</p:attrName>
                                        </p:attrNameLst>
                                      </p:cBhvr>
                                      <p:tavLst>
                                        <p:tav tm="0">
                                          <p:val>
                                            <p:strVal val="#ppt_x"/>
                                          </p:val>
                                        </p:tav>
                                        <p:tav tm="100000">
                                          <p:val>
                                            <p:strVal val="#ppt_x"/>
                                          </p:val>
                                        </p:tav>
                                      </p:tavLst>
                                    </p:anim>
                                    <p:anim calcmode="lin" valueType="num">
                                      <p:cBhvr>
                                        <p:cTn dur="1000" fill="hold" id="24"/>
                                        <p:tgtEl>
                                          <p:spTgt spid="66"/>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0" presetSubtype="0">
                                  <p:stCondLst>
                                    <p:cond delay="0"/>
                                  </p:stCondLst>
                                  <p:iterate type="lt">
                                    <p:tmPct val="10000"/>
                                  </p:iterate>
                                  <p:childTnLst>
                                    <p:set>
                                      <p:cBhvr>
                                        <p:cTn dur="1" fill="hold" id="27">
                                          <p:stCondLst>
                                            <p:cond delay="0"/>
                                          </p:stCondLst>
                                        </p:cTn>
                                        <p:tgtEl>
                                          <p:spTgt spid="68"/>
                                        </p:tgtEl>
                                        <p:attrNameLst>
                                          <p:attrName>style.visibility</p:attrName>
                                        </p:attrNameLst>
                                      </p:cBhvr>
                                      <p:to>
                                        <p:strVal val="visible"/>
                                      </p:to>
                                    </p:set>
                                    <p:anim calcmode="lin" to="" valueType="num">
                                      <p:cBhvr>
                                        <p:cTn dur="700" fill="hold" id="28">
                                          <p:stCondLst>
                                            <p:cond delay="0"/>
                                          </p:stCondLst>
                                        </p:cTn>
                                        <p:tgtEl>
                                          <p:spTgt spid="68"/>
                                        </p:tgtEl>
                                        <p:attrNameLst>
                                          <p:attrName>ppt_y</p:attrName>
                                        </p:attrNameLst>
                                      </p:cBhvr>
                                      <p:tavLst>
                                        <p:tav fmla="#ppt_y+#ppt_h/2*((1.5-1.5*$)^3-(1.5-1.5*$)^2)*8/9" tm="0">
                                          <p:val>
                                            <p:strVal val="0"/>
                                          </p:val>
                                        </p:tav>
                                        <p:tav tm="100000">
                                          <p:val>
                                            <p:strVal val="1"/>
                                          </p:val>
                                        </p:tav>
                                      </p:tavLst>
                                    </p:anim>
                                    <p:anim calcmode="lin" to="" valueType="num">
                                      <p:cBhvr>
                                        <p:cTn dur="700" fill="hold" id="29">
                                          <p:stCondLst>
                                            <p:cond delay="0"/>
                                          </p:stCondLst>
                                        </p:cTn>
                                        <p:tgtEl>
                                          <p:spTgt spid="68"/>
                                        </p:tgtEl>
                                        <p:attrNameLst>
                                          <p:attrName>ppt_h</p:attrName>
                                        </p:attrNameLst>
                                      </p:cBhvr>
                                      <p:tavLst>
                                        <p:tav fmla="#ppt_h-#ppt_h*((1.5-1.5*$)^3-(1.5-1.5*$)^2)" tm="0">
                                          <p:val>
                                            <p:strVal val="0"/>
                                          </p:val>
                                        </p:tav>
                                        <p:tav tm="100000">
                                          <p:val>
                                            <p:strVal val="1"/>
                                          </p:val>
                                        </p:tav>
                                      </p:tavLst>
                                    </p:anim>
                                    <p:animEffect filter="fade">
                                      <p:cBhvr>
                                        <p:cTn dur="700" id="30">
                                          <p:stCondLst>
                                            <p:cond delay="0"/>
                                          </p:stCondLst>
                                        </p:cTn>
                                        <p:tgtEl>
                                          <p:spTgt spid="68"/>
                                        </p:tgtEl>
                                      </p:cBhvr>
                                    </p:animEffect>
                                  </p:childTnLst>
                                </p:cTn>
                              </p:par>
                            </p:childTnLst>
                          </p:cTn>
                        </p:par>
                        <p:par>
                          <p:cTn fill="hold" id="31" nodeType="afterGroup">
                            <p:stCondLst>
                              <p:cond delay="1700"/>
                            </p:stCondLst>
                            <p:childTnLst>
                              <p:par>
                                <p:cTn decel="70000" fill="hold" grpId="0" id="32" nodeType="afterEffect" presetClass="entr" presetID="0" presetSubtype="0">
                                  <p:stCondLst>
                                    <p:cond delay="0"/>
                                  </p:stCondLst>
                                  <p:iterate type="lt">
                                    <p:tmPct val="10000"/>
                                  </p:iterate>
                                  <p:childTnLst>
                                    <p:set>
                                      <p:cBhvr>
                                        <p:cTn dur="855" fill="hold" id="33">
                                          <p:stCondLst>
                                            <p:cond delay="1"/>
                                          </p:stCondLst>
                                        </p:cTn>
                                        <p:tgtEl>
                                          <p:spTgt spid="65"/>
                                        </p:tgtEl>
                                        <p:attrNameLst>
                                          <p:attrName>style.visibility</p:attrName>
                                        </p:attrNameLst>
                                      </p:cBhvr>
                                      <p:to>
                                        <p:strVal val="visible"/>
                                      </p:to>
                                    </p:set>
                                    <p:anim calcmode="lin" to="" valueType="num">
                                      <p:cBhvr>
                                        <p:cTn dur="1" fill="hold" id="34">
                                          <p:stCondLst>
                                            <p:cond delay="0"/>
                                          </p:stCondLst>
                                        </p:cTn>
                                        <p:tgtEl>
                                          <p:spTgt spid="65"/>
                                        </p:tgtEl>
                                        <p:attrNameLst>
                                          <p:attrName>ppt_x</p:attrName>
                                        </p:attrNameLst>
                                      </p:cBhvr>
                                      <p:tavLst>
                                        <p:tav tm="0">
                                          <p:val>
                                            <p:strVal val="#ppt_x"/>
                                          </p:val>
                                        </p:tav>
                                        <p:tav tm="100000">
                                          <p:val>
                                            <p:strVal val="#ppt_x+0.15*sin(rand(0-360)+0)+2"/>
                                          </p:val>
                                        </p:tav>
                                      </p:tavLst>
                                    </p:anim>
                                    <p:anim calcmode="lin" to="" valueType="num">
                                      <p:cBhvr>
                                        <p:cTn dur="1" fill="hold" id="35">
                                          <p:stCondLst>
                                            <p:cond delay="0"/>
                                          </p:stCondLst>
                                        </p:cTn>
                                        <p:tgtEl>
                                          <p:spTgt spid="65"/>
                                        </p:tgtEl>
                                        <p:attrNameLst>
                                          <p:attrName>ppt_y</p:attrName>
                                        </p:attrNameLst>
                                      </p:cBhvr>
                                      <p:tavLst>
                                        <p:tav tm="0">
                                          <p:val>
                                            <p:strVal val="#ppt_y"/>
                                          </p:val>
                                        </p:tav>
                                        <p:tav tm="100000">
                                          <p:val>
                                            <p:strVal val="#ppt_y+0.15*sin(rand(0-360)+0)+2"/>
                                          </p:val>
                                        </p:tav>
                                      </p:tavLst>
                                    </p:anim>
                                    <p:anim calcmode="lin" to="" valueType="num">
                                      <p:cBhvr>
                                        <p:cTn dur="998" fill="hold" id="36">
                                          <p:stCondLst>
                                            <p:cond delay="2"/>
                                          </p:stCondLst>
                                        </p:cTn>
                                        <p:tgtEl>
                                          <p:spTgt spid="65"/>
                                        </p:tgtEl>
                                        <p:attrNameLst>
                                          <p:attrName>style.opacity</p:attrName>
                                        </p:attrNameLst>
                                      </p:cBhvr>
                                      <p:tavLst>
                                        <p:tav tm="0">
                                          <p:val>
                                            <p:strVal val="0"/>
                                          </p:val>
                                        </p:tav>
                                        <p:tav tm="100000">
                                          <p:val>
                                            <p:strVal val="1"/>
                                          </p:val>
                                        </p:tav>
                                      </p:tavLst>
                                    </p:anim>
                                    <p:animScale>
                                      <p:cBhvr>
                                        <p:cTn dur="998" fill="hold" id="37">
                                          <p:stCondLst>
                                            <p:cond delay="1"/>
                                          </p:stCondLst>
                                        </p:cTn>
                                        <p:tgtEl>
                                          <p:spTgt spid="65"/>
                                        </p:tgtEl>
                                      </p:cBhvr>
                                      <p:from x="500000" y="500000"/>
                                      <p:to x="100000" y="100000"/>
                                    </p:animScale>
                                    <p:anim calcmode="lin" to="" valueType="num">
                                      <p:cBhvr>
                                        <p:cTn dur="714" fill="hold" id="38">
                                          <p:stCondLst>
                                            <p:cond delay="286"/>
                                          </p:stCondLst>
                                        </p:cTn>
                                        <p:tgtEl>
                                          <p:spTgt spid="65"/>
                                        </p:tgtEl>
                                        <p:attrNameLst>
                                          <p:attrName>ppt_x</p:attrName>
                                        </p:attrNameLst>
                                      </p:cBhvr>
                                      <p:tavLst>
                                        <p:tav tm="0">
                                          <p:val>
                                            <p:strVal val="ppt_x-2"/>
                                          </p:val>
                                        </p:tav>
                                        <p:tav tm="100000">
                                          <p:val>
                                            <p:strVal val="#ppt_x"/>
                                          </p:val>
                                        </p:tav>
                                      </p:tavLst>
                                    </p:anim>
                                    <p:anim calcmode="lin" to="" valueType="num">
                                      <p:cBhvr>
                                        <p:cTn dur="714" fill="hold" id="39">
                                          <p:stCondLst>
                                            <p:cond delay="286"/>
                                          </p:stCondLst>
                                        </p:cTn>
                                        <p:tgtEl>
                                          <p:spTgt spid="65"/>
                                        </p:tgtEl>
                                        <p:attrNameLst>
                                          <p:attrName>ppt_y</p:attrName>
                                        </p:attrNameLst>
                                      </p:cBhvr>
                                      <p:tavLst>
                                        <p:tav tm="0">
                                          <p:val>
                                            <p:strVal val="ppt_y-2"/>
                                          </p:val>
                                        </p:tav>
                                        <p:tav tm="100000">
                                          <p:val>
                                            <p:strVal val="#ppt_y"/>
                                          </p:val>
                                        </p:tav>
                                      </p:tavLst>
                                    </p:anim>
                                  </p:childTnLst>
                                </p:cTn>
                              </p:par>
                            </p:childTnLst>
                          </p:cTn>
                        </p:par>
                        <p:par>
                          <p:cTn fill="hold" id="40" nodeType="afterGroup">
                            <p:stCondLst>
                              <p:cond delay="2700"/>
                            </p:stCondLst>
                            <p:childTnLst>
                              <p:par>
                                <p:cTn fill="hold" grpId="0" id="41" nodeType="afterEffect" presetClass="entr" presetID="53" presetSubtype="0">
                                  <p:stCondLst>
                                    <p:cond delay="0"/>
                                  </p:stCondLst>
                                  <p:iterate type="wd">
                                    <p:tmPct val="10000"/>
                                  </p:iterate>
                                  <p:childTnLst>
                                    <p:set>
                                      <p:cBhvr>
                                        <p:cTn dur="1" fill="hold" id="42">
                                          <p:stCondLst>
                                            <p:cond delay="0"/>
                                          </p:stCondLst>
                                        </p:cTn>
                                        <p:tgtEl>
                                          <p:spTgt spid="67"/>
                                        </p:tgtEl>
                                        <p:attrNameLst>
                                          <p:attrName>style.visibility</p:attrName>
                                        </p:attrNameLst>
                                      </p:cBhvr>
                                      <p:to>
                                        <p:strVal val="visible"/>
                                      </p:to>
                                    </p:set>
                                    <p:anim calcmode="lin" valueType="num">
                                      <p:cBhvr>
                                        <p:cTn dur="500" fill="hold" id="43"/>
                                        <p:tgtEl>
                                          <p:spTgt spid="67"/>
                                        </p:tgtEl>
                                        <p:attrNameLst>
                                          <p:attrName>ppt_w</p:attrName>
                                        </p:attrNameLst>
                                      </p:cBhvr>
                                      <p:tavLst>
                                        <p:tav tm="0">
                                          <p:val>
                                            <p:fltVal val="0"/>
                                          </p:val>
                                        </p:tav>
                                        <p:tav tm="100000">
                                          <p:val>
                                            <p:strVal val="#ppt_w"/>
                                          </p:val>
                                        </p:tav>
                                      </p:tavLst>
                                    </p:anim>
                                    <p:anim calcmode="lin" valueType="num">
                                      <p:cBhvr>
                                        <p:cTn dur="500" fill="hold" id="44"/>
                                        <p:tgtEl>
                                          <p:spTgt spid="67"/>
                                        </p:tgtEl>
                                        <p:attrNameLst>
                                          <p:attrName>ppt_h</p:attrName>
                                        </p:attrNameLst>
                                      </p:cBhvr>
                                      <p:tavLst>
                                        <p:tav tm="0">
                                          <p:val>
                                            <p:fltVal val="0"/>
                                          </p:val>
                                        </p:tav>
                                        <p:tav tm="100000">
                                          <p:val>
                                            <p:strVal val="#ppt_h"/>
                                          </p:val>
                                        </p:tav>
                                      </p:tavLst>
                                    </p:anim>
                                    <p:animEffect filter="fade" transition="in">
                                      <p:cBhvr>
                                        <p:cTn dur="500" id="45"/>
                                        <p:tgtEl>
                                          <p:spTgt spid="67"/>
                                        </p:tgtEl>
                                      </p:cBhvr>
                                    </p:animEffect>
                                  </p:childTnLst>
                                </p:cTn>
                              </p:par>
                            </p:childTnLst>
                          </p:cTn>
                        </p:par>
                        <p:par>
                          <p:cTn fill="hold" id="46" nodeType="afterGroup">
                            <p:stCondLst>
                              <p:cond delay="3200"/>
                            </p:stCondLst>
                            <p:childTnLst>
                              <p:par>
                                <p:cTn fill="hold" id="47" nodeType="afterEffect" presetClass="entr" presetID="16" presetSubtype="21">
                                  <p:stCondLst>
                                    <p:cond delay="0"/>
                                  </p:stCondLst>
                                  <p:childTnLst>
                                    <p:set>
                                      <p:cBhvr>
                                        <p:cTn dur="1" fill="hold" id="48">
                                          <p:stCondLst>
                                            <p:cond delay="0"/>
                                          </p:stCondLst>
                                        </p:cTn>
                                        <p:tgtEl>
                                          <p:spTgt spid="69"/>
                                        </p:tgtEl>
                                        <p:attrNameLst>
                                          <p:attrName>style.visibility</p:attrName>
                                        </p:attrNameLst>
                                      </p:cBhvr>
                                      <p:to>
                                        <p:strVal val="visible"/>
                                      </p:to>
                                    </p:set>
                                    <p:animEffect filter="barn(inVertical)" transition="in">
                                      <p:cBhvr>
                                        <p:cTn dur="500" id="49"/>
                                        <p:tgtEl>
                                          <p:spTgt spid="69"/>
                                        </p:tgtEl>
                                      </p:cBhvr>
                                    </p:animEffect>
                                  </p:childTnLst>
                                </p:cTn>
                              </p:par>
                            </p:childTnLst>
                          </p:cTn>
                        </p:par>
                        <p:par>
                          <p:cTn fill="hold" id="50" nodeType="afterGroup">
                            <p:stCondLst>
                              <p:cond delay="3700"/>
                            </p:stCondLst>
                            <p:childTnLst>
                              <p:par>
                                <p:cTn fill="hold" id="51" nodeType="afterEffect" presetClass="entr" presetID="16" presetSubtype="21">
                                  <p:stCondLst>
                                    <p:cond delay="0"/>
                                  </p:stCondLst>
                                  <p:childTnLst>
                                    <p:set>
                                      <p:cBhvr>
                                        <p:cTn dur="1" fill="hold" id="52">
                                          <p:stCondLst>
                                            <p:cond delay="0"/>
                                          </p:stCondLst>
                                        </p:cTn>
                                        <p:tgtEl>
                                          <p:spTgt spid="72"/>
                                        </p:tgtEl>
                                        <p:attrNameLst>
                                          <p:attrName>style.visibility</p:attrName>
                                        </p:attrNameLst>
                                      </p:cBhvr>
                                      <p:to>
                                        <p:strVal val="visible"/>
                                      </p:to>
                                    </p:set>
                                    <p:animEffect filter="barn(inVertical)" transition="in">
                                      <p:cBhvr>
                                        <p:cTn dur="500" id="53"/>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17"/>
      <p:bldP grpId="0" spid="7"/>
      <p:bldP grpId="0" spid="65"/>
      <p:bldP grpId="0" spid="67"/>
      <p:bldP grpId="0" spid="6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125505" y="171877"/>
            <a:ext cx="4722266" cy="400110"/>
            <a:chOff x="125505" y="171877"/>
            <a:chExt cx="4722266" cy="400110"/>
          </a:xfrm>
        </p:grpSpPr>
        <p:sp>
          <p:nvSpPr>
            <p:cNvPr id="50"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6" y="171877"/>
              <a:ext cx="3863895" cy="396240"/>
            </a:xfrm>
            <a:prstGeom prst="rect">
              <a:avLst/>
            </a:prstGeom>
            <a:noFill/>
          </p:spPr>
          <p:txBody>
            <a:bodyPr rtlCol="0" wrap="square">
              <a:spAutoFit/>
            </a:bodyPr>
            <a:lstStyle/>
            <a:p>
              <a:pPr algn="dist"/>
              <a:r>
                <a:rPr altLang="zh-CN" b="1" lang="en-US" sz="2000">
                  <a:solidFill>
                    <a:srgbClr val="4472C4"/>
                  </a:solidFill>
                  <a:latin typeface="+mn-ea"/>
                  <a:cs typeface="+mn-ea"/>
                  <a:sym typeface="+mn-lt"/>
                </a:rPr>
                <a:t>01.介绍国内静脉输液的现状</a:t>
              </a:r>
            </a:p>
          </p:txBody>
        </p:sp>
        <p:grpSp>
          <p:nvGrpSpPr>
            <p:cNvPr id="51" name="组合 50"/>
            <p:cNvGrpSpPr/>
            <p:nvPr/>
          </p:nvGrpSpPr>
          <p:grpSpPr>
            <a:xfrm>
              <a:off x="125505" y="175765"/>
              <a:ext cx="858371" cy="396222"/>
              <a:chOff x="121023" y="551329"/>
              <a:chExt cx="858371" cy="396222"/>
            </a:xfrm>
            <a:solidFill>
              <a:srgbClr val="4472C4"/>
            </a:solidFill>
          </p:grpSpPr>
          <p:sp>
            <p:nvSpPr>
              <p:cNvPr id="52" name="平行四边形 51"/>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53" name="平行四边形 52"/>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54" name="平行四边形 53"/>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pic>
        <p:nvPicPr>
          <p:cNvPr id="55" name="图片 54">
            <a:extLst>
              <a:ext uri="{FF2B5EF4-FFF2-40B4-BE49-F238E27FC236}">
                <a16:creationId xmlns:a16="http://schemas.microsoft.com/office/drawing/2014/main" id="{324D4EE5-1E16-4657-997B-4CA1ACB000B7}"/>
              </a:ext>
            </a:extLst>
          </p:cNvPr>
          <p:cNvPicPr>
            <a:picLocks noChangeAspect="1"/>
          </p:cNvPicPr>
          <p:nvPr/>
        </p:nvPicPr>
        <p:blipFill>
          <a:blip r:embed="rId3">
            <a:extLst>
              <a:ext uri="{28A0092B-C50C-407E-A947-70E740481C1C}">
                <a14:useLocalDpi val="0"/>
              </a:ext>
            </a:extLst>
          </a:blip>
          <a:stretch>
            <a:fillRect/>
          </a:stretch>
        </p:blipFill>
        <p:spPr>
          <a:xfrm>
            <a:off x="438455" y="1142010"/>
            <a:ext cx="11084176" cy="2292437"/>
          </a:xfrm>
          <a:prstGeom prst="rect">
            <a:avLst/>
          </a:prstGeom>
        </p:spPr>
      </p:pic>
      <p:grpSp>
        <p:nvGrpSpPr>
          <p:cNvPr id="56" name="组合 55">
            <a:extLst>
              <a:ext uri="{FF2B5EF4-FFF2-40B4-BE49-F238E27FC236}">
                <a16:creationId xmlns:a16="http://schemas.microsoft.com/office/drawing/2014/main" id="{FA8F6576-BD36-4E9C-9760-B97BCE3486B0}"/>
              </a:ext>
            </a:extLst>
          </p:cNvPr>
          <p:cNvGrpSpPr/>
          <p:nvPr/>
        </p:nvGrpSpPr>
        <p:grpSpPr>
          <a:xfrm>
            <a:off x="1142098" y="2843182"/>
            <a:ext cx="2285129" cy="2814699"/>
            <a:chOff x="1938663" y="3134581"/>
            <a:chExt cx="2285129" cy="2814699"/>
          </a:xfrm>
        </p:grpSpPr>
        <p:sp>
          <p:nvSpPr>
            <p:cNvPr id="57" name="矩形 56">
              <a:extLst>
                <a:ext uri="{FF2B5EF4-FFF2-40B4-BE49-F238E27FC236}">
                  <a16:creationId xmlns:a16="http://schemas.microsoft.com/office/drawing/2014/main" id="{0969C1A4-7ACA-4B86-9FA2-AA9AAB11CCFF}"/>
                </a:ext>
              </a:extLst>
            </p:cNvPr>
            <p:cNvSpPr/>
            <p:nvPr/>
          </p:nvSpPr>
          <p:spPr>
            <a:xfrm>
              <a:off x="1938663" y="3134581"/>
              <a:ext cx="2285129" cy="281469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58" name="图片 57">
              <a:extLst>
                <a:ext uri="{FF2B5EF4-FFF2-40B4-BE49-F238E27FC236}">
                  <a16:creationId xmlns:a16="http://schemas.microsoft.com/office/drawing/2014/main" id="{58942D8F-D044-44BD-BC8C-830EEF575320}"/>
                </a:ext>
              </a:extLst>
            </p:cNvPr>
            <p:cNvPicPr>
              <a:picLocks noChangeAspect="1"/>
            </p:cNvPicPr>
            <p:nvPr/>
          </p:nvPicPr>
          <p:blipFill>
            <a:blip r:embed="rId4"/>
            <a:stretch>
              <a:fillRect/>
            </a:stretch>
          </p:blipFill>
          <p:spPr>
            <a:xfrm>
              <a:off x="2585282" y="3538439"/>
              <a:ext cx="991891" cy="940485"/>
            </a:xfrm>
            <a:prstGeom prst="rect">
              <a:avLst/>
            </a:prstGeom>
          </p:spPr>
        </p:pic>
        <p:sp>
          <p:nvSpPr>
            <p:cNvPr id="59" name="文本框 58">
              <a:extLst>
                <a:ext uri="{FF2B5EF4-FFF2-40B4-BE49-F238E27FC236}">
                  <a16:creationId xmlns:a16="http://schemas.microsoft.com/office/drawing/2014/main" id="{9A276705-41CE-46FB-B263-14869D7D65AD}"/>
                </a:ext>
              </a:extLst>
            </p:cNvPr>
            <p:cNvSpPr txBox="1"/>
            <p:nvPr/>
          </p:nvSpPr>
          <p:spPr>
            <a:xfrm>
              <a:off x="2076774" y="4706270"/>
              <a:ext cx="2008907" cy="944880"/>
            </a:xfrm>
            <a:prstGeom prst="rect">
              <a:avLst/>
            </a:prstGeom>
            <a:noFill/>
          </p:spPr>
          <p:txBody>
            <a:bodyPr rtlCol="0" wrap="square">
              <a:spAutoFit/>
            </a:bodyPr>
            <a:lstStyle/>
            <a:p>
              <a:pPr algn="ctr"/>
              <a:r>
                <a:rPr altLang="en-US" lang="zh-CN" sz="2800">
                  <a:solidFill>
                    <a:schemeClr val="bg1"/>
                  </a:solidFill>
                  <a:cs typeface="+mn-ea"/>
                  <a:sym typeface="+mn-lt"/>
                </a:rPr>
                <a:t>静脉输液理念的变化</a:t>
              </a:r>
            </a:p>
          </p:txBody>
        </p:sp>
      </p:grpSp>
      <p:sp>
        <p:nvSpPr>
          <p:cNvPr id="60" name="文本框 59">
            <a:extLst>
              <a:ext uri="{FF2B5EF4-FFF2-40B4-BE49-F238E27FC236}">
                <a16:creationId xmlns:a16="http://schemas.microsoft.com/office/drawing/2014/main" id="{97E227E0-665C-454A-A87E-9B59237A98A8}"/>
              </a:ext>
            </a:extLst>
          </p:cNvPr>
          <p:cNvSpPr txBox="1"/>
          <p:nvPr/>
        </p:nvSpPr>
        <p:spPr>
          <a:xfrm>
            <a:off x="3565339" y="3844570"/>
            <a:ext cx="8118662" cy="2560320"/>
          </a:xfrm>
          <a:prstGeom prst="rect">
            <a:avLst/>
          </a:prstGeom>
        </p:spPr>
        <p:txBody>
          <a:bodyPr wrap="square">
            <a:spAutoFit/>
          </a:bodyPr>
          <a:lstStyle>
            <a:defPPr>
              <a:defRPr lang="zh-CN"/>
            </a:defPPr>
            <a:lvl1pPr algn="r">
              <a:lnSpc>
                <a:spcPts val="2000"/>
              </a:lnSpc>
              <a:defRPr spc="400" sz="1400">
                <a:solidFill>
                  <a:schemeClr val="tx1">
                    <a:lumMod val="75000"/>
                    <a:lumOff val="25000"/>
                  </a:schemeClr>
                </a:solidFill>
                <a:latin charset="-122" panose="00000500000000000000" pitchFamily="2" typeface="三极粗极黑简体"/>
                <a:ea charset="-122" panose="00000500000000000000" pitchFamily="2" typeface="三极粗极黑简体"/>
              </a:defRPr>
            </a:lvl1pPr>
          </a:lstStyle>
          <a:p>
            <a:pPr algn="l" indent="-342900" marL="342900">
              <a:lnSpc>
                <a:spcPct val="100000"/>
              </a:lnSpc>
              <a:buFont typeface="+mj-lt"/>
              <a:buAutoNum type="arabicPeriod"/>
            </a:pPr>
            <a:r>
              <a:rPr altLang="en-US" lang="zh-CN" sz="1800">
                <a:latin typeface="+mn-ea"/>
                <a:ea typeface="+mn-ea"/>
                <a:cs typeface="+mn-ea"/>
                <a:sym typeface="+mn-lt"/>
              </a:rPr>
              <a:t>传统静脉输液教学中关于静脉输液血管的选择是：从远端到近端，从小血管到大血管。随着静脉输液工具的变化以及人们对静脉输液的危害原因认识的深入，现在，人们选择血管与输液工具的基本原则是：根据病人的病情、疗程的长短、输液的速度、药物的特性等选择不同的血管及不同的穿刺工具。</a:t>
            </a:r>
          </a:p>
          <a:p>
            <a:pPr algn="l" indent="-342900" marL="342900">
              <a:lnSpc>
                <a:spcPct val="100000"/>
              </a:lnSpc>
              <a:buFont typeface="+mj-lt"/>
              <a:buAutoNum type="arabicPeriod"/>
            </a:pPr>
            <a:endParaRPr altLang="en-US" lang="zh-CN" sz="1800">
              <a:latin typeface="+mn-ea"/>
              <a:ea typeface="+mn-ea"/>
              <a:cs typeface="+mn-ea"/>
              <a:sym typeface="+mn-lt"/>
            </a:endParaRPr>
          </a:p>
          <a:p>
            <a:pPr algn="l" indent="-342900" marL="342900">
              <a:lnSpc>
                <a:spcPct val="100000"/>
              </a:lnSpc>
              <a:buFont typeface="+mj-lt"/>
              <a:buAutoNum type="arabicPeriod"/>
            </a:pPr>
            <a:r>
              <a:rPr altLang="en-US" lang="zh-CN" sz="1800">
                <a:latin typeface="+mn-ea"/>
                <a:ea typeface="+mn-ea"/>
                <a:cs typeface="+mn-ea"/>
                <a:sym typeface="+mn-lt"/>
              </a:rPr>
              <a:t>一般静脉留置针可留置时间为48-96小时，中等长度导管可留2-4周，经颈静脉穿刺的中心静脉导管可留1-7天，经外周穿刺的中心静脉导管可留4周到1年以上。</a:t>
            </a:r>
          </a:p>
        </p:txBody>
      </p:sp>
    </p:spTree>
    <p:extLst>
      <p:ext uri="{BB962C8B-B14F-4D97-AF65-F5344CB8AC3E}">
        <p14:creationId val="2833282568"/>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5"/>
                                        </p:tgtEl>
                                        <p:attrNameLst>
                                          <p:attrName>style.visibility</p:attrName>
                                        </p:attrNameLst>
                                      </p:cBhvr>
                                      <p:to>
                                        <p:strVal val="visible"/>
                                      </p:to>
                                    </p:set>
                                    <p:animEffect filter="wipe(left)" transition="in">
                                      <p:cBhvr>
                                        <p:cTn dur="500" id="7"/>
                                        <p:tgtEl>
                                          <p:spTgt spid="5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56"/>
                                        </p:tgtEl>
                                        <p:attrNameLst>
                                          <p:attrName>style.visibility</p:attrName>
                                        </p:attrNameLst>
                                      </p:cBhvr>
                                      <p:to>
                                        <p:strVal val="visible"/>
                                      </p:to>
                                    </p:set>
                                    <p:anim calcmode="lin" valueType="num">
                                      <p:cBhvr additive="base">
                                        <p:cTn dur="500" fill="hold" id="12"/>
                                        <p:tgtEl>
                                          <p:spTgt spid="56"/>
                                        </p:tgtEl>
                                        <p:attrNameLst>
                                          <p:attrName>ppt_x</p:attrName>
                                        </p:attrNameLst>
                                      </p:cBhvr>
                                      <p:tavLst>
                                        <p:tav tm="0">
                                          <p:val>
                                            <p:strVal val="#ppt_x"/>
                                          </p:val>
                                        </p:tav>
                                        <p:tav tm="100000">
                                          <p:val>
                                            <p:strVal val="#ppt_x"/>
                                          </p:val>
                                        </p:tav>
                                      </p:tavLst>
                                    </p:anim>
                                    <p:anim calcmode="lin" valueType="num">
                                      <p:cBhvr additive="base">
                                        <p:cTn dur="500" fill="hold" id="13"/>
                                        <p:tgtEl>
                                          <p:spTgt spid="56"/>
                                        </p:tgtEl>
                                        <p:attrNameLst>
                                          <p:attrName>ppt_y</p:attrName>
                                        </p:attrNameLst>
                                      </p:cBhvr>
                                      <p:tavLst>
                                        <p:tav tm="0">
                                          <p:val>
                                            <p:strVal val="1+#ppt_h/2"/>
                                          </p:val>
                                        </p:tav>
                                        <p:tav tm="100000">
                                          <p:val>
                                            <p:strVal val="#ppt_y"/>
                                          </p:val>
                                        </p:tav>
                                      </p:tavLst>
                                    </p:anim>
                                  </p:childTnLst>
                                </p:cTn>
                              </p:par>
                              <p:par>
                                <p:cTn fill="hold" grpId="0" id="14" nodeType="withEffect" presetClass="entr" presetID="22" presetSubtype="8">
                                  <p:stCondLst>
                                    <p:cond delay="0"/>
                                  </p:stCondLst>
                                  <p:childTnLst>
                                    <p:set>
                                      <p:cBhvr>
                                        <p:cTn dur="1" fill="hold" id="15">
                                          <p:stCondLst>
                                            <p:cond delay="0"/>
                                          </p:stCondLst>
                                        </p:cTn>
                                        <p:tgtEl>
                                          <p:spTgt spid="60"/>
                                        </p:tgtEl>
                                        <p:attrNameLst>
                                          <p:attrName>style.visibility</p:attrName>
                                        </p:attrNameLst>
                                      </p:cBhvr>
                                      <p:to>
                                        <p:strVal val="visible"/>
                                      </p:to>
                                    </p:set>
                                    <p:animEffect filter="wipe(left)" transition="in">
                                      <p:cBhvr>
                                        <p:cTn dur="500" id="16"/>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7">
            <a:extLst>
              <a:ext uri="{FF2B5EF4-FFF2-40B4-BE49-F238E27FC236}">
                <a16:creationId xmlns:a16="http://schemas.microsoft.com/office/drawing/2014/main" id="{A9306B83-7187-43C0-BAD4-6D60F4380A5F}"/>
              </a:ext>
            </a:extLst>
          </p:cNvPr>
          <p:cNvSpPr txBox="1">
            <a:spLocks noChangeArrowheads="1"/>
          </p:cNvSpPr>
          <p:nvPr/>
        </p:nvSpPr>
        <p:spPr bwMode="auto">
          <a:xfrm>
            <a:off x="266699" y="1284683"/>
            <a:ext cx="6845301" cy="4677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indent="-457200" marL="457200">
              <a:lnSpc>
                <a:spcPct val="250000"/>
              </a:lnSpc>
              <a:buFont typeface="+mj-lt"/>
              <a:buAutoNum type="arabicPeriod"/>
            </a:pPr>
            <a:r>
              <a:rPr altLang="en-US" lang="zh-CN" sz="2000">
                <a:latin typeface="+mn-lt"/>
                <a:ea typeface="+mn-ea"/>
                <a:cs typeface="+mn-ea"/>
                <a:sym typeface="+mn-lt"/>
              </a:rPr>
              <a:t>输液时应根据疗程选择相应的穿刺工具，但提倡在满足输液需求的前提下，应以选择最小、最细、最少腔的导管为最佳。一般头静脉适合留置针的穿刺与留置，贵要静脉适合PICC导管，锁骨下静脉适合中心静脉导管。</a:t>
            </a:r>
          </a:p>
          <a:p>
            <a:pPr indent="-457200" marL="457200">
              <a:lnSpc>
                <a:spcPct val="250000"/>
              </a:lnSpc>
              <a:buFont typeface="+mj-lt"/>
              <a:buAutoNum type="arabicPeriod"/>
            </a:pPr>
            <a:r>
              <a:rPr altLang="en-US" lang="zh-CN" sz="2000">
                <a:latin typeface="+mn-lt"/>
                <a:ea typeface="+mn-ea"/>
                <a:cs typeface="+mn-ea"/>
                <a:sym typeface="+mn-lt"/>
              </a:rPr>
              <a:t>对于化疗药、刺激性强的，PH高、渗透压大、毒性大、发泡剂等药物的输入时，应选择管壁粗、血流快的血管。 </a:t>
            </a:r>
          </a:p>
        </p:txBody>
      </p:sp>
      <p:grpSp>
        <p:nvGrpSpPr>
          <p:cNvPr id="13" name="组合 12"/>
          <p:cNvGrpSpPr/>
          <p:nvPr/>
        </p:nvGrpSpPr>
        <p:grpSpPr>
          <a:xfrm>
            <a:off x="125505" y="171877"/>
            <a:ext cx="4722266" cy="400110"/>
            <a:chOff x="125505" y="171877"/>
            <a:chExt cx="4722266" cy="400110"/>
          </a:xfrm>
        </p:grpSpPr>
        <p:sp>
          <p:nvSpPr>
            <p:cNvPr id="14"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6" y="171877"/>
              <a:ext cx="3863895" cy="396240"/>
            </a:xfrm>
            <a:prstGeom prst="rect">
              <a:avLst/>
            </a:prstGeom>
            <a:noFill/>
          </p:spPr>
          <p:txBody>
            <a:bodyPr rtlCol="0" wrap="square">
              <a:spAutoFit/>
            </a:bodyPr>
            <a:lstStyle/>
            <a:p>
              <a:pPr algn="dist"/>
              <a:r>
                <a:rPr altLang="zh-CN" b="1" lang="en-US" sz="2000">
                  <a:solidFill>
                    <a:srgbClr val="4472C4"/>
                  </a:solidFill>
                  <a:latin typeface="+mn-ea"/>
                  <a:cs typeface="+mn-ea"/>
                  <a:sym typeface="+mn-lt"/>
                </a:rPr>
                <a:t>01.介绍国内静脉输液的现状</a:t>
              </a:r>
            </a:p>
          </p:txBody>
        </p:sp>
        <p:grpSp>
          <p:nvGrpSpPr>
            <p:cNvPr id="15" name="组合 14"/>
            <p:cNvGrpSpPr/>
            <p:nvPr/>
          </p:nvGrpSpPr>
          <p:grpSpPr>
            <a:xfrm>
              <a:off x="125505" y="175765"/>
              <a:ext cx="858371" cy="396222"/>
              <a:chOff x="121023" y="551329"/>
              <a:chExt cx="858371" cy="396222"/>
            </a:xfrm>
            <a:solidFill>
              <a:srgbClr val="4472C4"/>
            </a:solidFill>
          </p:grpSpPr>
          <p:sp>
            <p:nvSpPr>
              <p:cNvPr id="16" name="平行四边形 1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7" name="平行四边形 1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20" name="平行四边形 19"/>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pic>
        <p:nvPicPr>
          <p:cNvPr id="21" name="图片 20"/>
          <p:cNvPicPr>
            <a:picLocks noChangeAspect="1"/>
          </p:cNvPicPr>
          <p:nvPr/>
        </p:nvPicPr>
        <p:blipFill>
          <a:blip r:embed="rId3">
            <a:extLst>
              <a:ext uri="{28A0092B-C50C-407E-A947-70E740481C1C}">
                <a14:useLocalDpi val="0"/>
              </a:ext>
            </a:extLst>
          </a:blip>
          <a:srcRect r="23675"/>
          <a:stretch>
            <a:fillRect/>
          </a:stretch>
        </p:blipFill>
        <p:spPr>
          <a:xfrm>
            <a:off x="7431315" y="1679318"/>
            <a:ext cx="4441371" cy="3888670"/>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val="3372275093"/>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22"/>
                                        </p:tgtEl>
                                        <p:attrNameLst>
                                          <p:attrName>style.visibility</p:attrName>
                                        </p:attrNameLst>
                                      </p:cBhvr>
                                      <p:to>
                                        <p:strVal val="visible"/>
                                      </p:to>
                                    </p:set>
                                    <p:animEffect filter="wipe(up)" transition="in">
                                      <p:cBhvr>
                                        <p:cTn dur="1000" id="7"/>
                                        <p:tgtEl>
                                          <p:spTgt spid="22"/>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16" presetSubtype="21">
                                  <p:stCondLst>
                                    <p:cond delay="0"/>
                                  </p:stCondLst>
                                  <p:childTnLst>
                                    <p:set>
                                      <p:cBhvr>
                                        <p:cTn dur="1" fill="hold" id="11">
                                          <p:stCondLst>
                                            <p:cond delay="0"/>
                                          </p:stCondLst>
                                        </p:cTn>
                                        <p:tgtEl>
                                          <p:spTgt spid="21"/>
                                        </p:tgtEl>
                                        <p:attrNameLst>
                                          <p:attrName>style.visibility</p:attrName>
                                        </p:attrNameLst>
                                      </p:cBhvr>
                                      <p:to>
                                        <p:strVal val="visible"/>
                                      </p:to>
                                    </p:set>
                                    <p:animEffect filter="barn(inVertical)" transition="in">
                                      <p:cBhvr>
                                        <p:cTn dur="500" id="1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gdLst>
              <a:gd fmla="*/ 2480879 w 2525542" name="connsiteX0"/>
              <a:gd fmla="*/ 0 h 2226431" name="connsiteY0"/>
              <a:gd fmla="*/ 2525542 w 2525542" name="connsiteX1"/>
              <a:gd fmla="*/ 2256 h 2226431" name="connsiteY1"/>
              <a:gd fmla="*/ 2525542 w 2525542" name="connsiteX2"/>
              <a:gd fmla="*/ 772257 h 2226431" name="connsiteY2"/>
              <a:gd fmla="*/ 2480879 w 2525542" name="connsiteX3"/>
              <a:gd fmla="*/ 770001 h 2226431" name="connsiteY3"/>
              <a:gd fmla="*/ 789994 w 2525542" name="connsiteX4"/>
              <a:gd fmla="*/ 2148112 h 2226431" name="connsiteY4"/>
              <a:gd fmla="*/ 778041 w 2525542" name="connsiteX5"/>
              <a:gd fmla="*/ 2226431 h 2226431" name="connsiteY5"/>
              <a:gd fmla="*/ 0 w 2525542" name="connsiteX6"/>
              <a:gd fmla="*/ 2226431 h 2226431" name="connsiteY6"/>
              <a:gd fmla="*/ 35637 w 2525542" name="connsiteX7"/>
              <a:gd fmla="*/ 1992930 h 2226431" name="connsiteY7"/>
              <a:gd fmla="*/ 2480879 w 2525542" name="connsiteX8"/>
              <a:gd fmla="*/ 0 h 222643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226431" w="2525542">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endParaRPr>
          </a:p>
        </p:txBody>
      </p:sp>
      <p:sp>
        <p:nvSpPr>
          <p:cNvPr id="17" name="任意多边形 16"/>
          <p:cNvSpPr/>
          <p:nvPr/>
        </p:nvSpPr>
        <p:spPr>
          <a:xfrm>
            <a:off x="1" y="1"/>
            <a:ext cx="7823200" cy="6858001"/>
          </a:xfrm>
          <a:custGeom>
            <a:gdLst>
              <a:gd fmla="*/ 0 w 7823200" name="connsiteX0"/>
              <a:gd fmla="*/ 0 h 6858001" name="connsiteY0"/>
              <a:gd fmla="*/ 3169293 w 7823200" name="connsiteX1"/>
              <a:gd fmla="*/ 0 h 6858001" name="connsiteY1"/>
              <a:gd fmla="*/ 3174815 w 7823200" name="connsiteX2"/>
              <a:gd fmla="*/ 15064 h 6858001" name="connsiteY2"/>
              <a:gd fmla="*/ 3474461 w 7823200" name="connsiteX3"/>
              <a:gd fmla="*/ 1053852 h 6858001" name="connsiteY3"/>
              <a:gd fmla="*/ 4213847 w 7823200" name="connsiteX4"/>
              <a:gd fmla="*/ 4658569 h 6858001" name="connsiteY4"/>
              <a:gd fmla="*/ 6855378 w 7823200" name="connsiteX5"/>
              <a:gd fmla="*/ 6228396 h 6858001" name="connsiteY5"/>
              <a:gd fmla="*/ 7810049 w 7823200" name="connsiteX6"/>
              <a:gd fmla="*/ 6796415 h 6858001" name="connsiteY6"/>
              <a:gd fmla="*/ 7823200 w 7823200" name="connsiteX7"/>
              <a:gd fmla="*/ 6858001 h 6858001" name="connsiteY7"/>
              <a:gd fmla="*/ 0 w 7823200" name="connsiteX8"/>
              <a:gd fmla="*/ 6858001 h 685800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58001" w="7823200">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62" name="组合 61"/>
              <p:cNvGrpSpPr/>
              <p:nvPr/>
            </p:nvGrpSpPr>
            <p:grpSpPr>
              <a:xfrm>
                <a:off x="4727575" y="1306513"/>
                <a:ext cx="1900238" cy="1903413"/>
                <a:chOff x="4727575" y="1306513"/>
                <a:chExt cx="1900238" cy="1903413"/>
              </a:xfrm>
            </p:grpSpPr>
            <p:sp>
              <p:nvSpPr>
                <p:cNvPr id="63" name="Freeform 11"/>
                <p:cNvSpPr/>
                <p:nvPr/>
              </p:nvSpPr>
              <p:spPr bwMode="auto">
                <a:xfrm>
                  <a:off x="5246688" y="1306513"/>
                  <a:ext cx="865188" cy="1411288"/>
                </a:xfrm>
                <a:custGeom>
                  <a:gdLst>
                    <a:gd fmla="*/ 16 w 230" name="T0"/>
                    <a:gd fmla="*/ 185 h 375" name="T1"/>
                    <a:gd fmla="*/ 64 w 230" name="T2"/>
                    <a:gd fmla="*/ 254 h 375" name="T3"/>
                    <a:gd fmla="*/ 60 w 230" name="T4"/>
                    <a:gd fmla="*/ 285 h 375" name="T5"/>
                    <a:gd fmla="*/ 46 w 230" name="T6"/>
                    <a:gd fmla="*/ 290 h 375" name="T7"/>
                    <a:gd fmla="*/ 54 w 230" name="T8"/>
                    <a:gd fmla="*/ 321 h 375" name="T9"/>
                    <a:gd fmla="*/ 64 w 230" name="T10"/>
                    <a:gd fmla="*/ 347 h 375" name="T11"/>
                    <a:gd fmla="*/ 74 w 230" name="T12"/>
                    <a:gd fmla="*/ 366 h 375" name="T13"/>
                    <a:gd fmla="*/ 77 w 230" name="T14"/>
                    <a:gd fmla="*/ 369 h 375" name="T15"/>
                    <a:gd fmla="*/ 84 w 230" name="T16"/>
                    <a:gd fmla="*/ 372 h 375" name="T17"/>
                    <a:gd fmla="*/ 95 w 230" name="T18"/>
                    <a:gd fmla="*/ 373 h 375" name="T19"/>
                    <a:gd fmla="*/ 105 w 230" name="T20"/>
                    <a:gd fmla="*/ 374 h 375" name="T21"/>
                    <a:gd fmla="*/ 115 w 230" name="T22"/>
                    <a:gd fmla="*/ 375 h 375" name="T23"/>
                    <a:gd fmla="*/ 118 w 230" name="T24"/>
                    <a:gd fmla="*/ 375 h 375" name="T25"/>
                    <a:gd fmla="*/ 125 w 230" name="T26"/>
                    <a:gd fmla="*/ 374 h 375" name="T27"/>
                    <a:gd fmla="*/ 135 w 230" name="T28"/>
                    <a:gd fmla="*/ 374 h 375" name="T29"/>
                    <a:gd fmla="*/ 145 w 230" name="T30"/>
                    <a:gd fmla="*/ 373 h 375" name="T31"/>
                    <a:gd fmla="*/ 155 w 230" name="T32"/>
                    <a:gd fmla="*/ 371 h 375" name="T33"/>
                    <a:gd fmla="*/ 159 w 230" name="T34"/>
                    <a:gd fmla="*/ 369 h 375" name="T35"/>
                    <a:gd fmla="*/ 165 w 230" name="T36"/>
                    <a:gd fmla="*/ 357 h 375" name="T37"/>
                    <a:gd fmla="*/ 175 w 230" name="T38"/>
                    <a:gd fmla="*/ 327 h 375" name="T39"/>
                    <a:gd fmla="*/ 184 w 230" name="T40"/>
                    <a:gd fmla="*/ 290 h 375" name="T41"/>
                    <a:gd fmla="*/ 169 w 230" name="T42"/>
                    <a:gd fmla="*/ 285 h 375" name="T43"/>
                    <a:gd fmla="*/ 166 w 230" name="T44"/>
                    <a:gd fmla="*/ 255 h 375" name="T45"/>
                    <a:gd fmla="*/ 215 w 230" name="T46"/>
                    <a:gd fmla="*/ 184 h 375" name="T47"/>
                    <a:gd fmla="*/ 225 w 230" name="T48"/>
                    <a:gd fmla="*/ 178 h 375" name="T49"/>
                    <a:gd fmla="*/ 225 w 230" name="T50"/>
                    <a:gd fmla="*/ 126 h 375" name="T51"/>
                    <a:gd fmla="*/ 222 w 230" name="T52"/>
                    <a:gd fmla="*/ 123 h 375" name="T53"/>
                    <a:gd fmla="*/ 116 w 230" name="T54"/>
                    <a:gd fmla="*/ 0 h 375" name="T55"/>
                    <a:gd fmla="*/ 9 w 230" name="T56"/>
                    <a:gd fmla="*/ 123 h 375" name="T57"/>
                    <a:gd fmla="*/ 5 w 230" name="T58"/>
                    <a:gd fmla="*/ 126 h 375" name="T59"/>
                    <a:gd fmla="*/ 5 w 230" name="T60"/>
                    <a:gd fmla="*/ 178 h 375" name="T61"/>
                    <a:gd fmla="*/ 16 w 230" name="T62"/>
                    <a:gd fmla="*/ 185 h 3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75" w="230">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2"/>
                <p:cNvSpPr>
                  <a:spLocks noEditPoints="1"/>
                </p:cNvSpPr>
                <p:nvPr/>
              </p:nvSpPr>
              <p:spPr bwMode="auto">
                <a:xfrm>
                  <a:off x="4727575" y="2413001"/>
                  <a:ext cx="1900238" cy="796925"/>
                </a:xfrm>
                <a:custGeom>
                  <a:gdLst>
                    <a:gd fmla="*/ 333 w 505" name="T0"/>
                    <a:gd fmla="*/ 0 h 212" name="T1"/>
                    <a:gd fmla="*/ 303 w 505" name="T2"/>
                    <a:gd fmla="*/ 85 h 212" name="T3"/>
                    <a:gd fmla="*/ 283 w 505" name="T4"/>
                    <a:gd fmla="*/ 90 h 212" name="T5"/>
                    <a:gd fmla="*/ 262 w 505" name="T6"/>
                    <a:gd fmla="*/ 92 h 212" name="T7"/>
                    <a:gd fmla="*/ 270 w 505" name="T8"/>
                    <a:gd fmla="*/ 160 h 212" name="T9"/>
                    <a:gd fmla="*/ 287 w 505" name="T10"/>
                    <a:gd fmla="*/ 163 h 212" name="T11"/>
                    <a:gd fmla="*/ 300 w 505" name="T12"/>
                    <a:gd fmla="*/ 164 h 212" name="T13"/>
                    <a:gd fmla="*/ 318 w 505" name="T14"/>
                    <a:gd fmla="*/ 163 h 212" name="T15"/>
                    <a:gd fmla="*/ 331 w 505" name="T16"/>
                    <a:gd fmla="*/ 157 h 212" name="T17"/>
                    <a:gd fmla="*/ 336 w 505" name="T18"/>
                    <a:gd fmla="*/ 96 h 212" name="T19"/>
                    <a:gd fmla="*/ 328 w 505" name="T20"/>
                    <a:gd fmla="*/ 90 h 212" name="T21"/>
                    <a:gd fmla="*/ 326 w 505" name="T22"/>
                    <a:gd fmla="*/ 67 h 212" name="T23"/>
                    <a:gd fmla="*/ 333 w 505" name="T24"/>
                    <a:gd fmla="*/ 60 h 212" name="T25"/>
                    <a:gd fmla="*/ 341 w 505" name="T26"/>
                    <a:gd fmla="*/ 57 h 212" name="T27"/>
                    <a:gd fmla="*/ 346 w 505" name="T28"/>
                    <a:gd fmla="*/ 57 h 212" name="T29"/>
                    <a:gd fmla="*/ 353 w 505" name="T30"/>
                    <a:gd fmla="*/ 60 h 212" name="T31"/>
                    <a:gd fmla="*/ 361 w 505" name="T32"/>
                    <a:gd fmla="*/ 67 h 212" name="T33"/>
                    <a:gd fmla="*/ 358 w 505" name="T34"/>
                    <a:gd fmla="*/ 90 h 212" name="T35"/>
                    <a:gd fmla="*/ 351 w 505" name="T36"/>
                    <a:gd fmla="*/ 96 h 212" name="T37"/>
                    <a:gd fmla="*/ 337 w 505" name="T38"/>
                    <a:gd fmla="*/ 169 h 212" name="T39"/>
                    <a:gd fmla="*/ 324 w 505" name="T40"/>
                    <a:gd fmla="*/ 173 h 212" name="T41"/>
                    <a:gd fmla="*/ 306 w 505" name="T42"/>
                    <a:gd fmla="*/ 175 h 212" name="T43"/>
                    <a:gd fmla="*/ 300 w 505" name="T44"/>
                    <a:gd fmla="*/ 175 h 212" name="T45"/>
                    <a:gd fmla="*/ 287 w 505" name="T46"/>
                    <a:gd fmla="*/ 175 h 212" name="T47"/>
                    <a:gd fmla="*/ 269 w 505" name="T48"/>
                    <a:gd fmla="*/ 172 h 212" name="T49"/>
                    <a:gd fmla="*/ 256 w 505" name="T50"/>
                    <a:gd fmla="*/ 154 h 212" name="T51"/>
                    <a:gd fmla="*/ 233 w 505" name="T52"/>
                    <a:gd fmla="*/ 91 h 212" name="T53"/>
                    <a:gd fmla="*/ 210 w 505" name="T54"/>
                    <a:gd fmla="*/ 86 h 212" name="T55"/>
                    <a:gd fmla="*/ 182 w 505" name="T56"/>
                    <a:gd fmla="*/ 33 h 212" name="T57"/>
                    <a:gd fmla="*/ 23 w 505" name="T58"/>
                    <a:gd fmla="*/ 62 h 212" name="T59"/>
                    <a:gd fmla="*/ 253 w 505" name="T60"/>
                    <a:gd fmla="*/ 212 h 212" name="T61"/>
                    <a:gd fmla="*/ 170 w 505" name="T62"/>
                    <a:gd fmla="*/ 128 h 212" name="T63"/>
                    <a:gd fmla="*/ 154 w 505" name="T64"/>
                    <a:gd fmla="*/ 128 h 212" name="T65"/>
                    <a:gd fmla="*/ 138 w 505" name="T66"/>
                    <a:gd fmla="*/ 128 h 212" name="T67"/>
                    <a:gd fmla="*/ 134 w 505" name="T68"/>
                    <a:gd fmla="*/ 163 h 212" name="T69"/>
                    <a:gd fmla="*/ 131 w 505" name="T70"/>
                    <a:gd fmla="*/ 163 h 212" name="T71"/>
                    <a:gd fmla="*/ 128 w 505" name="T72"/>
                    <a:gd fmla="*/ 163 h 212" name="T73"/>
                    <a:gd fmla="*/ 125 w 505" name="T74"/>
                    <a:gd fmla="*/ 163 h 212" name="T75"/>
                    <a:gd fmla="*/ 122 w 505" name="T76"/>
                    <a:gd fmla="*/ 163 h 212" name="T77"/>
                    <a:gd fmla="*/ 119 w 505" name="T78"/>
                    <a:gd fmla="*/ 163 h 212" name="T79"/>
                    <a:gd fmla="*/ 111 w 505" name="T80"/>
                    <a:gd fmla="*/ 128 h 212" name="T81"/>
                    <a:gd fmla="*/ 95 w 505" name="T82"/>
                    <a:gd fmla="*/ 128 h 212" name="T83"/>
                    <a:gd fmla="*/ 84 w 505" name="T84"/>
                    <a:gd fmla="*/ 113 h 212" name="T85"/>
                    <a:gd fmla="*/ 100 w 505" name="T86"/>
                    <a:gd fmla="*/ 113 h 212" name="T87"/>
                    <a:gd fmla="*/ 116 w 505" name="T88"/>
                    <a:gd fmla="*/ 113 h 212" name="T89"/>
                    <a:gd fmla="*/ 120 w 505" name="T90"/>
                    <a:gd fmla="*/ 78 h 212" name="T91"/>
                    <a:gd fmla="*/ 123 w 505" name="T92"/>
                    <a:gd fmla="*/ 78 h 212" name="T93"/>
                    <a:gd fmla="*/ 126 w 505" name="T94"/>
                    <a:gd fmla="*/ 78 h 212" name="T95"/>
                    <a:gd fmla="*/ 129 w 505" name="T96"/>
                    <a:gd fmla="*/ 78 h 212" name="T97"/>
                    <a:gd fmla="*/ 132 w 505" name="T98"/>
                    <a:gd fmla="*/ 78 h 212" name="T99"/>
                    <a:gd fmla="*/ 135 w 505" name="T100"/>
                    <a:gd fmla="*/ 78 h 212" name="T101"/>
                    <a:gd fmla="*/ 143 w 505" name="T102"/>
                    <a:gd fmla="*/ 113 h 212" name="T103"/>
                    <a:gd fmla="*/ 159 w 505" name="T104"/>
                    <a:gd fmla="*/ 113 h 212" name="T105"/>
                    <a:gd fmla="*/ 170 w 505" name="T106"/>
                    <a:gd fmla="*/ 128 h 21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1" w="505">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23"/>
              <p:cNvSpPr>
                <a:spLocks noEditPoints="1"/>
              </p:cNvSpPr>
              <p:nvPr/>
            </p:nvSpPr>
            <p:spPr bwMode="auto">
              <a:xfrm>
                <a:off x="5402263" y="5283200"/>
                <a:ext cx="1806575" cy="1957388"/>
              </a:xfrm>
              <a:custGeom>
                <a:gdLst>
                  <a:gd fmla="*/ 480 w 480" name="T0"/>
                  <a:gd fmla="*/ 277 h 520" name="T1"/>
                  <a:gd fmla="*/ 429 w 480" name="T2"/>
                  <a:gd fmla="*/ 227 h 520" name="T3"/>
                  <a:gd fmla="*/ 379 w 480" name="T4"/>
                  <a:gd fmla="*/ 277 h 520" name="T5"/>
                  <a:gd fmla="*/ 416 w 480" name="T6"/>
                  <a:gd fmla="*/ 326 h 520" name="T7"/>
                  <a:gd fmla="*/ 396 w 480" name="T8"/>
                  <a:gd fmla="*/ 485 h 520" name="T9"/>
                  <a:gd fmla="*/ 320 w 480" name="T10"/>
                  <a:gd fmla="*/ 495 h 520" name="T11"/>
                  <a:gd fmla="*/ 245 w 480" name="T12"/>
                  <a:gd fmla="*/ 485 h 520" name="T13"/>
                  <a:gd fmla="*/ 224 w 480" name="T14"/>
                  <a:gd fmla="*/ 312 h 520" name="T15"/>
                  <a:gd fmla="*/ 325 w 480" name="T16"/>
                  <a:gd fmla="*/ 297 h 520" name="T17"/>
                  <a:gd fmla="*/ 391 w 480" name="T18"/>
                  <a:gd fmla="*/ 134 h 520" name="T19"/>
                  <a:gd fmla="*/ 399 w 480" name="T20"/>
                  <a:gd fmla="*/ 39 h 520" name="T21"/>
                  <a:gd fmla="*/ 271 w 480" name="T22"/>
                  <a:gd fmla="*/ 20 h 520" name="T23"/>
                  <a:gd fmla="*/ 242 w 480" name="T24"/>
                  <a:gd fmla="*/ 0 h 520" name="T25"/>
                  <a:gd fmla="*/ 209 w 480" name="T26"/>
                  <a:gd fmla="*/ 32 h 520" name="T27"/>
                  <a:gd fmla="*/ 242 w 480" name="T28"/>
                  <a:gd fmla="*/ 64 h 520" name="T29"/>
                  <a:gd fmla="*/ 272 w 480" name="T30"/>
                  <a:gd fmla="*/ 44 h 520" name="T31"/>
                  <a:gd fmla="*/ 379 w 480" name="T32"/>
                  <a:gd fmla="*/ 54 h 520" name="T33"/>
                  <a:gd fmla="*/ 357 w 480" name="T34"/>
                  <a:gd fmla="*/ 167 h 520" name="T35"/>
                  <a:gd fmla="*/ 314 w 480" name="T36"/>
                  <a:gd fmla="*/ 275 h 520" name="T37"/>
                  <a:gd fmla="*/ 211 w 480" name="T38"/>
                  <a:gd fmla="*/ 288 h 520" name="T39"/>
                  <a:gd fmla="*/ 109 w 480" name="T40"/>
                  <a:gd fmla="*/ 275 h 520" name="T41"/>
                  <a:gd fmla="*/ 56 w 480" name="T42"/>
                  <a:gd fmla="*/ 168 h 520" name="T43"/>
                  <a:gd fmla="*/ 30 w 480" name="T44"/>
                  <a:gd fmla="*/ 54 h 520" name="T45"/>
                  <a:gd fmla="*/ 132 w 480" name="T46"/>
                  <a:gd fmla="*/ 43 h 520" name="T47"/>
                  <a:gd fmla="*/ 162 w 480" name="T48"/>
                  <a:gd fmla="*/ 64 h 520" name="T49"/>
                  <a:gd fmla="*/ 195 w 480" name="T50"/>
                  <a:gd fmla="*/ 32 h 520" name="T51"/>
                  <a:gd fmla="*/ 162 w 480" name="T52"/>
                  <a:gd fmla="*/ 0 h 520" name="T53"/>
                  <a:gd fmla="*/ 133 w 480" name="T54"/>
                  <a:gd fmla="*/ 19 h 520" name="T55"/>
                  <a:gd fmla="*/ 10 w 480" name="T56"/>
                  <a:gd fmla="*/ 40 h 520" name="T57"/>
                  <a:gd fmla="*/ 13 w 480" name="T58"/>
                  <a:gd fmla="*/ 112 h 520" name="T59"/>
                  <a:gd fmla="*/ 98 w 480" name="T60"/>
                  <a:gd fmla="*/ 297 h 520" name="T61"/>
                  <a:gd fmla="*/ 199 w 480" name="T62"/>
                  <a:gd fmla="*/ 312 h 520" name="T63"/>
                  <a:gd fmla="*/ 204 w 480" name="T64"/>
                  <a:gd fmla="*/ 394 h 520" name="T65"/>
                  <a:gd fmla="*/ 233 w 480" name="T66"/>
                  <a:gd fmla="*/ 506 h 520" name="T67"/>
                  <a:gd fmla="*/ 319 w 480" name="T68"/>
                  <a:gd fmla="*/ 520 h 520" name="T69"/>
                  <a:gd fmla="*/ 322 w 480" name="T70"/>
                  <a:gd fmla="*/ 520 h 520" name="T71"/>
                  <a:gd fmla="*/ 322 w 480" name="T72"/>
                  <a:gd fmla="*/ 520 h 520" name="T73"/>
                  <a:gd fmla="*/ 408 w 480" name="T74"/>
                  <a:gd fmla="*/ 506 h 520" name="T75"/>
                  <a:gd fmla="*/ 436 w 480" name="T76"/>
                  <a:gd fmla="*/ 394 h 520" name="T77"/>
                  <a:gd fmla="*/ 441 w 480" name="T78"/>
                  <a:gd fmla="*/ 326 h 520" name="T79"/>
                  <a:gd fmla="*/ 480 w 480" name="T80"/>
                  <a:gd fmla="*/ 277 h 520" name="T81"/>
                  <a:gd fmla="*/ 242 w 480" name="T82"/>
                  <a:gd fmla="*/ 40 h 520" name="T83"/>
                  <a:gd fmla="*/ 234 w 480" name="T84"/>
                  <a:gd fmla="*/ 32 h 520" name="T85"/>
                  <a:gd fmla="*/ 242 w 480" name="T86"/>
                  <a:gd fmla="*/ 24 h 520" name="T87"/>
                  <a:gd fmla="*/ 249 w 480" name="T88"/>
                  <a:gd fmla="*/ 32 h 520" name="T89"/>
                  <a:gd fmla="*/ 242 w 480" name="T90"/>
                  <a:gd fmla="*/ 40 h 520" name="T91"/>
                  <a:gd fmla="*/ 162 w 480" name="T92"/>
                  <a:gd fmla="*/ 24 h 520" name="T93"/>
                  <a:gd fmla="*/ 170 w 480" name="T94"/>
                  <a:gd fmla="*/ 32 h 520" name="T95"/>
                  <a:gd fmla="*/ 162 w 480" name="T96"/>
                  <a:gd fmla="*/ 40 h 520" name="T97"/>
                  <a:gd fmla="*/ 154 w 480" name="T98"/>
                  <a:gd fmla="*/ 32 h 520" name="T99"/>
                  <a:gd fmla="*/ 162 w 480" name="T100"/>
                  <a:gd fmla="*/ 24 h 520" name="T101"/>
                  <a:gd fmla="*/ 429 w 480" name="T102"/>
                  <a:gd fmla="*/ 298 h 520" name="T103"/>
                  <a:gd fmla="*/ 408 w 480" name="T104"/>
                  <a:gd fmla="*/ 277 h 520" name="T105"/>
                  <a:gd fmla="*/ 429 w 480" name="T106"/>
                  <a:gd fmla="*/ 256 h 520" name="T107"/>
                  <a:gd fmla="*/ 450 w 480" name="T108"/>
                  <a:gd fmla="*/ 277 h 520" name="T109"/>
                  <a:gd fmla="*/ 429 w 480" name="T110"/>
                  <a:gd fmla="*/ 298 h 52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20" w="48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28"/>
              <p:cNvSpPr/>
              <p:nvPr/>
            </p:nvSpPr>
            <p:spPr bwMode="auto">
              <a:xfrm>
                <a:off x="6438901" y="5783263"/>
                <a:ext cx="685800" cy="674688"/>
              </a:xfrm>
              <a:custGeom>
                <a:gdLst>
                  <a:gd fmla="*/ 84 w 182" name="T0"/>
                  <a:gd fmla="*/ 61 h 179" name="T1"/>
                  <a:gd fmla="*/ 60 w 182" name="T2"/>
                  <a:gd fmla="*/ 88 h 179" name="T3"/>
                  <a:gd fmla="*/ 69 w 182" name="T4"/>
                  <a:gd fmla="*/ 99 h 179" name="T5"/>
                  <a:gd fmla="*/ 0 w 182" name="T6"/>
                  <a:gd fmla="*/ 176 h 179" name="T7"/>
                  <a:gd fmla="*/ 4 w 182" name="T8"/>
                  <a:gd fmla="*/ 179 h 179" name="T9"/>
                  <a:gd fmla="*/ 83 w 182" name="T10"/>
                  <a:gd fmla="*/ 113 h 179" name="T11"/>
                  <a:gd fmla="*/ 95 w 182" name="T12"/>
                  <a:gd fmla="*/ 123 h 179" name="T13"/>
                  <a:gd fmla="*/ 121 w 182" name="T14"/>
                  <a:gd fmla="*/ 99 h 179" name="T15"/>
                  <a:gd fmla="*/ 182 w 182" name="T16"/>
                  <a:gd fmla="*/ 108 h 179" name="T17"/>
                  <a:gd fmla="*/ 76 w 182" name="T18"/>
                  <a:gd fmla="*/ 0 h 179" name="T19"/>
                  <a:gd fmla="*/ 84 w 182" name="T20"/>
                  <a:gd fmla="*/ 61 h 1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9" w="182">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29"/>
              <p:cNvSpPr>
                <a:spLocks noEditPoints="1"/>
              </p:cNvSpPr>
              <p:nvPr/>
            </p:nvSpPr>
            <p:spPr bwMode="auto">
              <a:xfrm>
                <a:off x="6740526" y="4597401"/>
                <a:ext cx="1587500" cy="1573213"/>
              </a:xfrm>
              <a:custGeom>
                <a:gdLst>
                  <a:gd fmla="*/ 1000 w 1000" name="T0"/>
                  <a:gd fmla="*/ 256 h 991" name="T1"/>
                  <a:gd fmla="*/ 694 w 1000" name="T2"/>
                  <a:gd fmla="*/ 55 h 991" name="T3"/>
                  <a:gd fmla="*/ 694 w 1000" name="T4"/>
                  <a:gd fmla="*/ 216 h 991" name="T5"/>
                  <a:gd fmla="*/ 533 w 1000" name="T6"/>
                  <a:gd fmla="*/ 128 h 991" name="T7"/>
                  <a:gd fmla="*/ 0 w 1000" name="T8"/>
                  <a:gd fmla="*/ 738 h 991" name="T9"/>
                  <a:gd fmla="*/ 827 w 1000" name="T10"/>
                  <a:gd fmla="*/ 427 h 991" name="T11"/>
                  <a:gd fmla="*/ 908 w 1000" name="T12"/>
                  <a:gd fmla="*/ 434 h 991" name="T13"/>
                  <a:gd fmla="*/ 865 w 1000" name="T14"/>
                  <a:gd fmla="*/ 228 h 991" name="T15"/>
                  <a:gd fmla="*/ 780 w 1000" name="T16"/>
                  <a:gd fmla="*/ 420 h 991" name="T17"/>
                  <a:gd fmla="*/ 434 w 1000" name="T18"/>
                  <a:gd fmla="*/ 766 h 991" name="T19"/>
                  <a:gd fmla="*/ 434 w 1000" name="T20"/>
                  <a:gd fmla="*/ 766 h 991" name="T21"/>
                  <a:gd fmla="*/ 417 w 1000" name="T22"/>
                  <a:gd fmla="*/ 750 h 991" name="T23"/>
                  <a:gd fmla="*/ 400 w 1000" name="T24"/>
                  <a:gd fmla="*/ 735 h 991" name="T25"/>
                  <a:gd fmla="*/ 384 w 1000" name="T26"/>
                  <a:gd fmla="*/ 719 h 991" name="T27"/>
                  <a:gd fmla="*/ 367 w 1000" name="T28"/>
                  <a:gd fmla="*/ 702 h 991" name="T29"/>
                  <a:gd fmla="*/ 351 w 1000" name="T30"/>
                  <a:gd fmla="*/ 686 h 991" name="T31"/>
                  <a:gd fmla="*/ 334 w 1000" name="T32"/>
                  <a:gd fmla="*/ 669 h 991" name="T33"/>
                  <a:gd fmla="*/ 318 w 1000" name="T34"/>
                  <a:gd fmla="*/ 652 h 991" name="T35"/>
                  <a:gd fmla="*/ 301 w 1000" name="T36"/>
                  <a:gd fmla="*/ 636 h 991" name="T37"/>
                  <a:gd fmla="*/ 287 w 1000" name="T38"/>
                  <a:gd fmla="*/ 619 h 991" name="T39"/>
                  <a:gd fmla="*/ 270 w 1000" name="T40"/>
                  <a:gd fmla="*/ 603 h 991" name="T41"/>
                  <a:gd fmla="*/ 254 w 1000" name="T42"/>
                  <a:gd fmla="*/ 586 h 991" name="T43"/>
                  <a:gd fmla="*/ 237 w 1000" name="T44"/>
                  <a:gd fmla="*/ 572 h 991" name="T45"/>
                  <a:gd fmla="*/ 227 w 1000" name="T46"/>
                  <a:gd fmla="*/ 562 h 991" name="T47"/>
                  <a:gd fmla="*/ 353 w 1000" name="T48"/>
                  <a:gd fmla="*/ 439 h 991" name="T49"/>
                  <a:gd fmla="*/ 483 w 1000" name="T50"/>
                  <a:gd fmla="*/ 529 h 991" name="T51"/>
                  <a:gd fmla="*/ 417 w 1000" name="T52"/>
                  <a:gd fmla="*/ 375 h 991" name="T53"/>
                  <a:gd fmla="*/ 540 w 1000" name="T54"/>
                  <a:gd fmla="*/ 456 h 991" name="T55"/>
                  <a:gd fmla="*/ 476 w 1000" name="T56"/>
                  <a:gd fmla="*/ 313 h 991" name="T57"/>
                  <a:gd fmla="*/ 588 w 1000" name="T58"/>
                  <a:gd fmla="*/ 382 h 991" name="T59"/>
                  <a:gd fmla="*/ 576 w 1000" name="T60"/>
                  <a:gd fmla="*/ 216 h 991" name="T61"/>
                  <a:gd fmla="*/ 592 w 1000" name="T62"/>
                  <a:gd fmla="*/ 233 h 991" name="T63"/>
                  <a:gd fmla="*/ 607 w 1000" name="T64"/>
                  <a:gd fmla="*/ 249 h 991" name="T65"/>
                  <a:gd fmla="*/ 623 w 1000" name="T66"/>
                  <a:gd fmla="*/ 266 h 991" name="T67"/>
                  <a:gd fmla="*/ 640 w 1000" name="T68"/>
                  <a:gd fmla="*/ 280 h 991" name="T69"/>
                  <a:gd fmla="*/ 656 w 1000" name="T70"/>
                  <a:gd fmla="*/ 297 h 991" name="T71"/>
                  <a:gd fmla="*/ 673 w 1000" name="T72"/>
                  <a:gd fmla="*/ 313 h 991" name="T73"/>
                  <a:gd fmla="*/ 690 w 1000" name="T74"/>
                  <a:gd fmla="*/ 330 h 991" name="T75"/>
                  <a:gd fmla="*/ 706 w 1000" name="T76"/>
                  <a:gd fmla="*/ 347 h 991" name="T77"/>
                  <a:gd fmla="*/ 723 w 1000" name="T78"/>
                  <a:gd fmla="*/ 363 h 991" name="T79"/>
                  <a:gd fmla="*/ 739 w 1000" name="T80"/>
                  <a:gd fmla="*/ 380 h 991" name="T81"/>
                  <a:gd fmla="*/ 754 w 1000" name="T82"/>
                  <a:gd fmla="*/ 396 h 991" name="T83"/>
                  <a:gd fmla="*/ 770 w 1000" name="T84"/>
                  <a:gd fmla="*/ 413 h 991" name="T85"/>
                  <a:gd fmla="*/ 780 w 1000" name="T86"/>
                  <a:gd fmla="*/ 420 h 99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91" w="1000">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34"/>
              <p:cNvSpPr/>
              <p:nvPr/>
            </p:nvSpPr>
            <p:spPr bwMode="auto">
              <a:xfrm>
                <a:off x="3379788" y="4443413"/>
                <a:ext cx="788987" cy="790575"/>
              </a:xfrm>
              <a:custGeom>
                <a:gdLst>
                  <a:gd fmla="*/ 305 w 497" name="T0"/>
                  <a:gd fmla="*/ 0 h 498" name="T1"/>
                  <a:gd fmla="*/ 192 w 497" name="T2"/>
                  <a:gd fmla="*/ 0 h 498" name="T3"/>
                  <a:gd fmla="*/ 192 w 497" name="T4"/>
                  <a:gd fmla="*/ 192 h 498" name="T5"/>
                  <a:gd fmla="*/ 0 w 497" name="T6"/>
                  <a:gd fmla="*/ 192 h 498" name="T7"/>
                  <a:gd fmla="*/ 0 w 497" name="T8"/>
                  <a:gd fmla="*/ 303 h 498" name="T9"/>
                  <a:gd fmla="*/ 192 w 497" name="T10"/>
                  <a:gd fmla="*/ 303 h 498" name="T11"/>
                  <a:gd fmla="*/ 192 w 497" name="T12"/>
                  <a:gd fmla="*/ 498 h 498" name="T13"/>
                  <a:gd fmla="*/ 305 w 497" name="T14"/>
                  <a:gd fmla="*/ 498 h 498" name="T15"/>
                  <a:gd fmla="*/ 305 w 497" name="T16"/>
                  <a:gd fmla="*/ 303 h 498" name="T17"/>
                  <a:gd fmla="*/ 497 w 497" name="T18"/>
                  <a:gd fmla="*/ 303 h 498" name="T19"/>
                  <a:gd fmla="*/ 497 w 497" name="T20"/>
                  <a:gd fmla="*/ 192 h 498" name="T21"/>
                  <a:gd fmla="*/ 305 w 497" name="T22"/>
                  <a:gd fmla="*/ 192 h 498" name="T23"/>
                  <a:gd fmla="*/ 305 w 497" name="T24"/>
                  <a:gd fmla="*/ 0 h 49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 w="497">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35"/>
              <p:cNvSpPr>
                <a:spLocks noEditPoints="1"/>
              </p:cNvSpPr>
              <p:nvPr/>
            </p:nvSpPr>
            <p:spPr bwMode="auto">
              <a:xfrm>
                <a:off x="2879725" y="3878263"/>
                <a:ext cx="1790700" cy="1746250"/>
              </a:xfrm>
              <a:custGeom>
                <a:gdLst>
                  <a:gd fmla="*/ 451 w 476" name="T0"/>
                  <a:gd fmla="*/ 65 h 464" name="T1"/>
                  <a:gd fmla="*/ 321 w 476" name="T2"/>
                  <a:gd fmla="*/ 65 h 464" name="T3"/>
                  <a:gd fmla="*/ 321 w 476" name="T4"/>
                  <a:gd fmla="*/ 0 h 464" name="T5"/>
                  <a:gd fmla="*/ 155 w 476" name="T6"/>
                  <a:gd fmla="*/ 0 h 464" name="T7"/>
                  <a:gd fmla="*/ 155 w 476" name="T8"/>
                  <a:gd fmla="*/ 65 h 464" name="T9"/>
                  <a:gd fmla="*/ 25 w 476" name="T10"/>
                  <a:gd fmla="*/ 65 h 464" name="T11"/>
                  <a:gd fmla="*/ 0 w 476" name="T12"/>
                  <a:gd fmla="*/ 90 h 464" name="T13"/>
                  <a:gd fmla="*/ 0 w 476" name="T14"/>
                  <a:gd fmla="*/ 420 h 464" name="T15"/>
                  <a:gd fmla="*/ 25 w 476" name="T16"/>
                  <a:gd fmla="*/ 445 h 464" name="T17"/>
                  <a:gd fmla="*/ 71 w 476" name="T18"/>
                  <a:gd fmla="*/ 445 h 464" name="T19"/>
                  <a:gd fmla="*/ 78 w 476" name="T20"/>
                  <a:gd fmla="*/ 464 h 464" name="T21"/>
                  <a:gd fmla="*/ 113 w 476" name="T22"/>
                  <a:gd fmla="*/ 464 h 464" name="T23"/>
                  <a:gd fmla="*/ 115 w 476" name="T24"/>
                  <a:gd fmla="*/ 445 h 464" name="T25"/>
                  <a:gd fmla="*/ 366 w 476" name="T26"/>
                  <a:gd fmla="*/ 445 h 464" name="T27"/>
                  <a:gd fmla="*/ 368 w 476" name="T28"/>
                  <a:gd fmla="*/ 464 h 464" name="T29"/>
                  <a:gd fmla="*/ 403 w 476" name="T30"/>
                  <a:gd fmla="*/ 464 h 464" name="T31"/>
                  <a:gd fmla="*/ 410 w 476" name="T32"/>
                  <a:gd fmla="*/ 445 h 464" name="T33"/>
                  <a:gd fmla="*/ 451 w 476" name="T34"/>
                  <a:gd fmla="*/ 445 h 464" name="T35"/>
                  <a:gd fmla="*/ 476 w 476" name="T36"/>
                  <a:gd fmla="*/ 420 h 464" name="T37"/>
                  <a:gd fmla="*/ 476 w 476" name="T38"/>
                  <a:gd fmla="*/ 90 h 464" name="T39"/>
                  <a:gd fmla="*/ 451 w 476" name="T40"/>
                  <a:gd fmla="*/ 65 h 464" name="T41"/>
                  <a:gd fmla="*/ 187 w 476" name="T42"/>
                  <a:gd fmla="*/ 28 h 464" name="T43"/>
                  <a:gd fmla="*/ 187 w 476" name="T44"/>
                  <a:gd fmla="*/ 28 h 464" name="T45"/>
                  <a:gd fmla="*/ 291 w 476" name="T46"/>
                  <a:gd fmla="*/ 28 h 464" name="T47"/>
                  <a:gd fmla="*/ 291 w 476" name="T48"/>
                  <a:gd fmla="*/ 65 h 464" name="T49"/>
                  <a:gd fmla="*/ 291 w 476" name="T50"/>
                  <a:gd fmla="*/ 65 h 464" name="T51"/>
                  <a:gd fmla="*/ 287 w 476" name="T52"/>
                  <a:gd fmla="*/ 65 h 464" name="T53"/>
                  <a:gd fmla="*/ 283 w 476" name="T54"/>
                  <a:gd fmla="*/ 65 h 464" name="T55"/>
                  <a:gd fmla="*/ 278 w 476" name="T56"/>
                  <a:gd fmla="*/ 65 h 464" name="T57"/>
                  <a:gd fmla="*/ 274 w 476" name="T58"/>
                  <a:gd fmla="*/ 65 h 464" name="T59"/>
                  <a:gd fmla="*/ 270 w 476" name="T60"/>
                  <a:gd fmla="*/ 65 h 464" name="T61"/>
                  <a:gd fmla="*/ 266 w 476" name="T62"/>
                  <a:gd fmla="*/ 65 h 464" name="T63"/>
                  <a:gd fmla="*/ 262 w 476" name="T64"/>
                  <a:gd fmla="*/ 65 h 464" name="T65"/>
                  <a:gd fmla="*/ 258 w 476" name="T66"/>
                  <a:gd fmla="*/ 65 h 464" name="T67"/>
                  <a:gd fmla="*/ 253 w 476" name="T68"/>
                  <a:gd fmla="*/ 65 h 464" name="T69"/>
                  <a:gd fmla="*/ 249 w 476" name="T70"/>
                  <a:gd fmla="*/ 65 h 464" name="T71"/>
                  <a:gd fmla="*/ 245 w 476" name="T72"/>
                  <a:gd fmla="*/ 65 h 464" name="T73"/>
                  <a:gd fmla="*/ 241 w 476" name="T74"/>
                  <a:gd fmla="*/ 65 h 464" name="T75"/>
                  <a:gd fmla="*/ 237 w 476" name="T76"/>
                  <a:gd fmla="*/ 65 h 464" name="T77"/>
                  <a:gd fmla="*/ 233 w 476" name="T78"/>
                  <a:gd fmla="*/ 65 h 464" name="T79"/>
                  <a:gd fmla="*/ 228 w 476" name="T80"/>
                  <a:gd fmla="*/ 65 h 464" name="T81"/>
                  <a:gd fmla="*/ 224 w 476" name="T82"/>
                  <a:gd fmla="*/ 65 h 464" name="T83"/>
                  <a:gd fmla="*/ 220 w 476" name="T84"/>
                  <a:gd fmla="*/ 65 h 464" name="T85"/>
                  <a:gd fmla="*/ 216 w 476" name="T86"/>
                  <a:gd fmla="*/ 65 h 464" name="T87"/>
                  <a:gd fmla="*/ 212 w 476" name="T88"/>
                  <a:gd fmla="*/ 65 h 464" name="T89"/>
                  <a:gd fmla="*/ 208 w 476" name="T90"/>
                  <a:gd fmla="*/ 65 h 464" name="T91"/>
                  <a:gd fmla="*/ 203 w 476" name="T92"/>
                  <a:gd fmla="*/ 65 h 464" name="T93"/>
                  <a:gd fmla="*/ 199 w 476" name="T94"/>
                  <a:gd fmla="*/ 65 h 464" name="T95"/>
                  <a:gd fmla="*/ 195 w 476" name="T96"/>
                  <a:gd fmla="*/ 65 h 464" name="T97"/>
                  <a:gd fmla="*/ 191 w 476" name="T98"/>
                  <a:gd fmla="*/ 65 h 464" name="T99"/>
                  <a:gd fmla="*/ 187 w 476" name="T100"/>
                  <a:gd fmla="*/ 65 h 464" name="T101"/>
                  <a:gd fmla="*/ 187 w 476" name="T102"/>
                  <a:gd fmla="*/ 28 h 464" name="T103"/>
                  <a:gd fmla="*/ 238 w 476" name="T104"/>
                  <a:gd fmla="*/ 402 h 464" name="T105"/>
                  <a:gd fmla="*/ 91 w 476" name="T106"/>
                  <a:gd fmla="*/ 255 h 464" name="T107"/>
                  <a:gd fmla="*/ 238 w 476" name="T108"/>
                  <a:gd fmla="*/ 108 h 464" name="T109"/>
                  <a:gd fmla="*/ 385 w 476" name="T110"/>
                  <a:gd fmla="*/ 255 h 464" name="T111"/>
                  <a:gd fmla="*/ 238 w 476" name="T112"/>
                  <a:gd fmla="*/ 402 h 4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62" w="476">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42"/>
              <p:cNvSpPr>
                <a:spLocks noEditPoints="1"/>
              </p:cNvSpPr>
              <p:nvPr/>
            </p:nvSpPr>
            <p:spPr bwMode="auto">
              <a:xfrm>
                <a:off x="5000625" y="5457825"/>
                <a:ext cx="2117725" cy="1092200"/>
              </a:xfrm>
              <a:custGeom>
                <a:gdLst>
                  <a:gd fmla="*/ 0 w 563" name="T0"/>
                  <a:gd fmla="*/ 169 h 290" name="T1"/>
                  <a:gd fmla="*/ 85 w 563" name="T2"/>
                  <a:gd fmla="*/ 290 h 290" name="T3"/>
                  <a:gd fmla="*/ 189 w 563" name="T4"/>
                  <a:gd fmla="*/ 290 h 290" name="T5"/>
                  <a:gd fmla="*/ 434 w 563" name="T6"/>
                  <a:gd fmla="*/ 238 h 290" name="T7"/>
                  <a:gd fmla="*/ 563 w 563" name="T8"/>
                  <a:gd fmla="*/ 290 h 290" name="T9"/>
                  <a:gd fmla="*/ 153 w 563" name="T10"/>
                  <a:gd fmla="*/ 0 h 290" name="T11"/>
                  <a:gd fmla="*/ 254 w 563" name="T12"/>
                  <a:gd fmla="*/ 169 h 290" name="T13"/>
                  <a:gd fmla="*/ 228 w 563" name="T14"/>
                  <a:gd fmla="*/ 169 h 290" name="T15"/>
                  <a:gd fmla="*/ 201 w 563" name="T16"/>
                  <a:gd fmla="*/ 169 h 290" name="T17"/>
                  <a:gd fmla="*/ 175 w 563" name="T18"/>
                  <a:gd fmla="*/ 169 h 290" name="T19"/>
                  <a:gd fmla="*/ 149 w 563" name="T20"/>
                  <a:gd fmla="*/ 169 h 290" name="T21"/>
                  <a:gd fmla="*/ 122 w 563" name="T22"/>
                  <a:gd fmla="*/ 169 h 290" name="T23"/>
                  <a:gd fmla="*/ 96 w 563" name="T24"/>
                  <a:gd fmla="*/ 169 h 290" name="T25"/>
                  <a:gd fmla="*/ 69 w 563" name="T26"/>
                  <a:gd fmla="*/ 169 h 290" name="T27"/>
                  <a:gd fmla="*/ 50 w 563" name="T28"/>
                  <a:gd fmla="*/ 169 h 290" name="T29"/>
                  <a:gd fmla="*/ 43 w 563" name="T30"/>
                  <a:gd fmla="*/ 169 h 290" name="T31"/>
                  <a:gd fmla="*/ 16 w 563" name="T32"/>
                  <a:gd fmla="*/ 169 h 290" name="T33"/>
                  <a:gd fmla="*/ 43 w 563" name="T34"/>
                  <a:gd fmla="*/ 139 h 290" name="T35"/>
                  <a:gd fmla="*/ 69 w 563" name="T36"/>
                  <a:gd fmla="*/ 109 h 290" name="T37"/>
                  <a:gd fmla="*/ 96 w 563" name="T38"/>
                  <a:gd fmla="*/ 80 h 290" name="T39"/>
                  <a:gd fmla="*/ 122 w 563" name="T40"/>
                  <a:gd fmla="*/ 50 h 290" name="T41"/>
                  <a:gd fmla="*/ 149 w 563" name="T42"/>
                  <a:gd fmla="*/ 20 h 290" name="T43"/>
                  <a:gd fmla="*/ 162 w 563" name="T44"/>
                  <a:gd fmla="*/ 11 h 290" name="T45"/>
                  <a:gd fmla="*/ 188 w 563" name="T46"/>
                  <a:gd fmla="*/ 11 h 290" name="T47"/>
                  <a:gd fmla="*/ 215 w 563" name="T48"/>
                  <a:gd fmla="*/ 11 h 290" name="T49"/>
                  <a:gd fmla="*/ 241 w 563" name="T50"/>
                  <a:gd fmla="*/ 11 h 290" name="T51"/>
                  <a:gd fmla="*/ 268 w 563" name="T52"/>
                  <a:gd fmla="*/ 11 h 290" name="T53"/>
                  <a:gd fmla="*/ 512 w 563" name="T54"/>
                  <a:gd fmla="*/ 104 h 290" name="T55"/>
                  <a:gd fmla="*/ 461 w 563" name="T56"/>
                  <a:gd fmla="*/ 155 h 290" name="T57"/>
                  <a:gd fmla="*/ 434 w 563" name="T58"/>
                  <a:gd fmla="*/ 104 h 290" name="T59"/>
                  <a:gd fmla="*/ 382 w 563" name="T60"/>
                  <a:gd fmla="*/ 77 h 290" name="T61"/>
                  <a:gd fmla="*/ 434 w 563" name="T62"/>
                  <a:gd fmla="*/ 25 h 290" name="T63"/>
                  <a:gd fmla="*/ 461 w 563" name="T64"/>
                  <a:gd fmla="*/ 77 h 290" name="T65"/>
                  <a:gd fmla="*/ 512 w 563" name="T66"/>
                  <a:gd fmla="*/ 104 h 2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0" w="563">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36" name="椭圆 35">
            <a:extLst>
              <a:ext uri="{FF2B5EF4-FFF2-40B4-BE49-F238E27FC236}">
                <a16:creationId xmlns:a16="http://schemas.microsoft.com/office/drawing/2014/main" id="{27F2DCBC-92E4-40B6-BDB6-5EBB11EF91D7}"/>
              </a:ext>
            </a:extLst>
          </p:cNvPr>
          <p:cNvSpPr/>
          <p:nvPr/>
        </p:nvSpPr>
        <p:spPr>
          <a:xfrm>
            <a:off x="7621577" y="1592993"/>
            <a:ext cx="1260000" cy="1260000"/>
          </a:xfrm>
          <a:prstGeom prst="ellipse">
            <a:avLst/>
          </a:prstGeom>
          <a:solidFill>
            <a:srgbClr val="4472C4"/>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4400"/>
              <a:t>02</a:t>
            </a:r>
          </a:p>
        </p:txBody>
      </p:sp>
      <p:sp>
        <p:nvSpPr>
          <p:cNvPr id="37" name="文本框 36">
            <a:extLst>
              <a:ext uri="{FF2B5EF4-FFF2-40B4-BE49-F238E27FC236}">
                <a16:creationId xmlns:a16="http://schemas.microsoft.com/office/drawing/2014/main" id="{45E632D4-209B-4B21-BFB7-62926370F9DF}"/>
              </a:ext>
            </a:extLst>
          </p:cNvPr>
          <p:cNvSpPr txBox="1"/>
          <p:nvPr/>
        </p:nvSpPr>
        <p:spPr>
          <a:xfrm>
            <a:off x="5154780" y="3016684"/>
            <a:ext cx="6324513" cy="1737360"/>
          </a:xfrm>
          <a:prstGeom prst="rect">
            <a:avLst/>
          </a:prstGeom>
          <a:noFill/>
        </p:spPr>
        <p:txBody>
          <a:bodyPr rtlCol="0" wrap="square">
            <a:spAutoFit/>
          </a:bodyPr>
          <a:lstStyle/>
          <a:p>
            <a:pPr algn="ctr"/>
            <a:r>
              <a:rPr altLang="en-US" b="1" lang="zh-CN" spc="800" sz="5400">
                <a:solidFill>
                  <a:schemeClr val="tx1">
                    <a:lumMod val="85000"/>
                    <a:lumOff val="15000"/>
                  </a:schemeClr>
                </a:solidFill>
                <a:latin charset="-122" panose="020b0503020204020204" pitchFamily="34" typeface="微软雅黑"/>
                <a:ea charset="-122" panose="020b0503020204020204" pitchFamily="34" typeface="微软雅黑"/>
              </a:rPr>
              <a:t>静脉输液的安全问题</a:t>
            </a:r>
          </a:p>
        </p:txBody>
      </p:sp>
      <p:sp>
        <p:nvSpPr>
          <p:cNvPr id="38" name="文本框 37">
            <a:extLst>
              <a:ext uri="{FF2B5EF4-FFF2-40B4-BE49-F238E27FC236}">
                <a16:creationId xmlns:a16="http://schemas.microsoft.com/office/drawing/2014/main" id="{46BF8AD2-AEBB-4D7B-B3CE-2DA491A7843C}"/>
              </a:ext>
            </a:extLst>
          </p:cNvPr>
          <p:cNvSpPr txBox="1"/>
          <p:nvPr/>
        </p:nvSpPr>
        <p:spPr>
          <a:xfrm>
            <a:off x="6589510" y="4833596"/>
            <a:ext cx="3455049" cy="304800"/>
          </a:xfrm>
          <a:prstGeom prst="rect">
            <a:avLst/>
          </a:prstGeom>
          <a:noFill/>
        </p:spPr>
        <p:txBody>
          <a:bodyPr rtlCol="0" wrap="square">
            <a:spAutoFit/>
          </a:bodyPr>
          <a:lstStyle/>
          <a:p>
            <a:pPr algn="ctr"/>
            <a:r>
              <a:rPr altLang="zh-CN" lang="en-US" sz="1400">
                <a:solidFill>
                  <a:schemeClr val="tx1">
                    <a:lumMod val="85000"/>
                    <a:lumOff val="15000"/>
                  </a:schemeClr>
                </a:solidFill>
                <a:latin charset="-122" panose="020b0503020204020204" pitchFamily="34" typeface="微软雅黑"/>
                <a:ea charset="-122" panose="020b0503020204020204" pitchFamily="34" typeface="微软雅黑"/>
              </a:rPr>
              <a:t>Safety of intravenous fluids</a:t>
            </a:r>
          </a:p>
        </p:txBody>
      </p:sp>
    </p:spTree>
    <p:extLst>
      <p:ext uri="{BB962C8B-B14F-4D97-AF65-F5344CB8AC3E}">
        <p14:creationId val="3953439400"/>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7"/>
                                        </p:tgtEl>
                                        <p:attrNameLst>
                                          <p:attrName>style.visibility</p:attrName>
                                        </p:attrNameLst>
                                      </p:cBhvr>
                                      <p:to>
                                        <p:strVal val="visible"/>
                                      </p:to>
                                    </p:set>
                                    <p:animEffect filter="wipe(righ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1">
                                  <p:stCondLst>
                                    <p:cond delay="0"/>
                                  </p:stCondLst>
                                  <p:childTnLst>
                                    <p:set>
                                      <p:cBhvr>
                                        <p:cTn dur="1" fill="hold" id="11">
                                          <p:stCondLst>
                                            <p:cond delay="0"/>
                                          </p:stCondLst>
                                        </p:cTn>
                                        <p:tgtEl>
                                          <p:spTgt spid="42"/>
                                        </p:tgtEl>
                                        <p:attrNameLst>
                                          <p:attrName>style.visibility</p:attrName>
                                        </p:attrNameLst>
                                      </p:cBhvr>
                                      <p:to>
                                        <p:strVal val="visible"/>
                                      </p:to>
                                    </p:set>
                                    <p:animEffect filter="wipe(up)" transition="in">
                                      <p:cBhvr>
                                        <p:cTn dur="500" id="12"/>
                                        <p:tgtEl>
                                          <p:spTgt spid="4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7"/>
                                        </p:tgtEl>
                                        <p:attrNameLst>
                                          <p:attrName>style.visibility</p:attrName>
                                        </p:attrNameLst>
                                      </p:cBhvr>
                                      <p:to>
                                        <p:strVal val="visible"/>
                                      </p:to>
                                    </p:set>
                                    <p:animEffect filter="wipe(down)" transition="in">
                                      <p:cBhvr>
                                        <p:cTn dur="500" id="17"/>
                                        <p:tgtEl>
                                          <p:spTgt spid="17"/>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42" presetSubtype="0">
                                  <p:stCondLst>
                                    <p:cond delay="0"/>
                                  </p:stCondLst>
                                  <p:childTnLst>
                                    <p:set>
                                      <p:cBhvr>
                                        <p:cTn dur="1" fill="hold" id="21">
                                          <p:stCondLst>
                                            <p:cond delay="0"/>
                                          </p:stCondLst>
                                        </p:cTn>
                                        <p:tgtEl>
                                          <p:spTgt spid="66"/>
                                        </p:tgtEl>
                                        <p:attrNameLst>
                                          <p:attrName>style.visibility</p:attrName>
                                        </p:attrNameLst>
                                      </p:cBhvr>
                                      <p:to>
                                        <p:strVal val="visible"/>
                                      </p:to>
                                    </p:set>
                                    <p:animEffect filter="fade" transition="in">
                                      <p:cBhvr>
                                        <p:cTn dur="1000" id="22"/>
                                        <p:tgtEl>
                                          <p:spTgt spid="66"/>
                                        </p:tgtEl>
                                      </p:cBhvr>
                                    </p:animEffect>
                                    <p:anim calcmode="lin" valueType="num">
                                      <p:cBhvr>
                                        <p:cTn dur="1000" fill="hold" id="23"/>
                                        <p:tgtEl>
                                          <p:spTgt spid="66"/>
                                        </p:tgtEl>
                                        <p:attrNameLst>
                                          <p:attrName>ppt_x</p:attrName>
                                        </p:attrNameLst>
                                      </p:cBhvr>
                                      <p:tavLst>
                                        <p:tav tm="0">
                                          <p:val>
                                            <p:strVal val="#ppt_x"/>
                                          </p:val>
                                        </p:tav>
                                        <p:tav tm="100000">
                                          <p:val>
                                            <p:strVal val="#ppt_x"/>
                                          </p:val>
                                        </p:tav>
                                      </p:tavLst>
                                    </p:anim>
                                    <p:anim calcmode="lin" valueType="num">
                                      <p:cBhvr>
                                        <p:cTn dur="1000" fill="hold" id="24"/>
                                        <p:tgtEl>
                                          <p:spTgt spid="66"/>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3" presetSubtype="272">
                                  <p:stCondLst>
                                    <p:cond delay="0"/>
                                  </p:stCondLst>
                                  <p:childTnLst>
                                    <p:set>
                                      <p:cBhvr>
                                        <p:cTn dur="1" fill="hold" id="28">
                                          <p:stCondLst>
                                            <p:cond delay="0"/>
                                          </p:stCondLst>
                                        </p:cTn>
                                        <p:tgtEl>
                                          <p:spTgt spid="36"/>
                                        </p:tgtEl>
                                        <p:attrNameLst>
                                          <p:attrName>style.visibility</p:attrName>
                                        </p:attrNameLst>
                                      </p:cBhvr>
                                      <p:to>
                                        <p:strVal val="visible"/>
                                      </p:to>
                                    </p:set>
                                    <p:anim calcmode="lin" valueType="num">
                                      <p:cBhvr>
                                        <p:cTn dur="500" fill="hold" id="29"/>
                                        <p:tgtEl>
                                          <p:spTgt spid="36"/>
                                        </p:tgtEl>
                                        <p:attrNameLst>
                                          <p:attrName>ppt_w</p:attrName>
                                        </p:attrNameLst>
                                      </p:cBhvr>
                                      <p:tavLst>
                                        <p:tav tm="0">
                                          <p:val>
                                            <p:strVal val="2/3*#ppt_w"/>
                                          </p:val>
                                        </p:tav>
                                        <p:tav tm="100000">
                                          <p:val>
                                            <p:strVal val="#ppt_w"/>
                                          </p:val>
                                        </p:tav>
                                      </p:tavLst>
                                    </p:anim>
                                    <p:anim calcmode="lin" valueType="num">
                                      <p:cBhvr>
                                        <p:cTn dur="500" fill="hold" id="30"/>
                                        <p:tgtEl>
                                          <p:spTgt spid="36"/>
                                        </p:tgtEl>
                                        <p:attrNameLst>
                                          <p:attrName>ppt_h</p:attrName>
                                        </p:attrNameLst>
                                      </p:cBhvr>
                                      <p:tavLst>
                                        <p:tav tm="0">
                                          <p:val>
                                            <p:strVal val="2/3*#ppt_h"/>
                                          </p:val>
                                        </p:tav>
                                        <p:tav tm="100000">
                                          <p:val>
                                            <p:strVal val="#ppt_h"/>
                                          </p:val>
                                        </p:tav>
                                      </p:tavLst>
                                    </p:anim>
                                  </p:childTnLst>
                                </p:cTn>
                              </p:par>
                            </p:childTnLst>
                          </p:cTn>
                        </p:par>
                        <p:par>
                          <p:cTn fill="hold" id="31" nodeType="afterGroup">
                            <p:stCondLst>
                              <p:cond delay="500"/>
                            </p:stCondLst>
                            <p:childTnLst>
                              <p:par>
                                <p:cTn fill="hold" grpId="0" id="32" nodeType="afterEffect" presetClass="entr" presetID="42" presetSubtype="0">
                                  <p:stCondLst>
                                    <p:cond delay="0"/>
                                  </p:stCondLst>
                                  <p:childTnLst>
                                    <p:set>
                                      <p:cBhvr>
                                        <p:cTn dur="1" fill="hold" id="33">
                                          <p:stCondLst>
                                            <p:cond delay="0"/>
                                          </p:stCondLst>
                                        </p:cTn>
                                        <p:tgtEl>
                                          <p:spTgt spid="37"/>
                                        </p:tgtEl>
                                        <p:attrNameLst>
                                          <p:attrName>style.visibility</p:attrName>
                                        </p:attrNameLst>
                                      </p:cBhvr>
                                      <p:to>
                                        <p:strVal val="visible"/>
                                      </p:to>
                                    </p:set>
                                    <p:animEffect filter="fade" transition="in">
                                      <p:cBhvr>
                                        <p:cTn dur="1000" id="34"/>
                                        <p:tgtEl>
                                          <p:spTgt spid="37"/>
                                        </p:tgtEl>
                                      </p:cBhvr>
                                    </p:animEffect>
                                    <p:anim calcmode="lin" valueType="num">
                                      <p:cBhvr>
                                        <p:cTn dur="1000" fill="hold" id="35"/>
                                        <p:tgtEl>
                                          <p:spTgt spid="37"/>
                                        </p:tgtEl>
                                        <p:attrNameLst>
                                          <p:attrName>ppt_x</p:attrName>
                                        </p:attrNameLst>
                                      </p:cBhvr>
                                      <p:tavLst>
                                        <p:tav tm="0">
                                          <p:val>
                                            <p:strVal val="#ppt_x"/>
                                          </p:val>
                                        </p:tav>
                                        <p:tav tm="100000">
                                          <p:val>
                                            <p:strVal val="#ppt_x"/>
                                          </p:val>
                                        </p:tav>
                                      </p:tavLst>
                                    </p:anim>
                                    <p:anim calcmode="lin" valueType="num">
                                      <p:cBhvr>
                                        <p:cTn dur="1000" fill="hold" id="36"/>
                                        <p:tgtEl>
                                          <p:spTgt spid="37"/>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16" presetSubtype="21">
                                  <p:stCondLst>
                                    <p:cond delay="0"/>
                                  </p:stCondLst>
                                  <p:childTnLst>
                                    <p:set>
                                      <p:cBhvr>
                                        <p:cTn dur="1" fill="hold" id="40">
                                          <p:stCondLst>
                                            <p:cond delay="0"/>
                                          </p:stCondLst>
                                        </p:cTn>
                                        <p:tgtEl>
                                          <p:spTgt spid="38"/>
                                        </p:tgtEl>
                                        <p:attrNameLst>
                                          <p:attrName>style.visibility</p:attrName>
                                        </p:attrNameLst>
                                      </p:cBhvr>
                                      <p:to>
                                        <p:strVal val="visible"/>
                                      </p:to>
                                    </p:set>
                                    <p:animEffect filter="barn(inVertical)" transition="in">
                                      <p:cBhvr>
                                        <p:cTn dur="500" id="4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17"/>
      <p:bldP grpId="0" spid="7"/>
      <p:bldP grpId="0" spid="36"/>
      <p:bldP grpId="0" spid="37"/>
      <p:bldP grpId="0" spid="3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7633CFF7-D52A-47FE-9FC4-5A8D879C8185}"/>
              </a:ext>
            </a:extLst>
          </p:cNvPr>
          <p:cNvPicPr>
            <a:picLocks noChangeAspect="1"/>
          </p:cNvPicPr>
          <p:nvPr/>
        </p:nvPicPr>
        <p:blipFill>
          <a:blip r:embed="rId2">
            <a:extLst>
              <a:ext uri="{28A0092B-C50C-407E-A947-70E740481C1C}">
                <a14:useLocalDpi val="0"/>
              </a:ext>
            </a:extLst>
          </a:blip>
          <a:stretch>
            <a:fillRect/>
          </a:stretch>
        </p:blipFill>
        <p:spPr>
          <a:xfrm>
            <a:off x="839810" y="1278964"/>
            <a:ext cx="4832404" cy="4791143"/>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grpSp>
        <p:nvGrpSpPr>
          <p:cNvPr id="12" name="组合 11"/>
          <p:cNvGrpSpPr/>
          <p:nvPr/>
        </p:nvGrpSpPr>
        <p:grpSpPr>
          <a:xfrm>
            <a:off x="125505" y="171877"/>
            <a:ext cx="4156210" cy="400110"/>
            <a:chOff x="125505" y="171877"/>
            <a:chExt cx="4156210" cy="400110"/>
          </a:xfrm>
        </p:grpSpPr>
        <p:sp>
          <p:nvSpPr>
            <p:cNvPr id="13" name="PA-文本框 28">
              <a:extLst>
                <a:ext uri="{FF2B5EF4-FFF2-40B4-BE49-F238E27FC236}">
                  <a16:creationId xmlns:a16="http://schemas.microsoft.com/office/drawing/2014/main" id="{51F4CE81-D0D3-4DB7-AD51-E6C93E30D852}"/>
                </a:ext>
              </a:extLst>
            </p:cNvPr>
            <p:cNvSpPr txBox="1"/>
            <p:nvPr>
              <p:custDataLst>
                <p:tags r:id="rId3"/>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14" name="组合 13"/>
            <p:cNvGrpSpPr/>
            <p:nvPr/>
          </p:nvGrpSpPr>
          <p:grpSpPr>
            <a:xfrm>
              <a:off x="125505" y="175765"/>
              <a:ext cx="858371" cy="396222"/>
              <a:chOff x="121023" y="551329"/>
              <a:chExt cx="858371" cy="396222"/>
            </a:xfrm>
            <a:solidFill>
              <a:srgbClr val="4472C4"/>
            </a:solidFill>
          </p:grpSpPr>
          <p:sp>
            <p:nvSpPr>
              <p:cNvPr id="15" name="平行四边形 14"/>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6" name="平行四边形 15"/>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7" name="平行四边形 16"/>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sp>
        <p:nvSpPr>
          <p:cNvPr id="42" name="文本框 41">
            <a:extLst>
              <a:ext uri="{FF2B5EF4-FFF2-40B4-BE49-F238E27FC236}">
                <a16:creationId xmlns:a16="http://schemas.microsoft.com/office/drawing/2014/main" id="{1B089D46-5DB3-41C0-895B-3E340534DB5E}"/>
              </a:ext>
            </a:extLst>
          </p:cNvPr>
          <p:cNvSpPr txBox="1"/>
          <p:nvPr/>
        </p:nvSpPr>
        <p:spPr>
          <a:xfrm>
            <a:off x="6526239" y="1093554"/>
            <a:ext cx="3139541" cy="518160"/>
          </a:xfrm>
          <a:prstGeom prst="rect">
            <a:avLst/>
          </a:prstGeom>
          <a:noFill/>
        </p:spPr>
        <p:txBody>
          <a:bodyPr rtlCol="0" wrap="square">
            <a:spAutoFit/>
          </a:bodyPr>
          <a:lstStyle/>
          <a:p>
            <a:r>
              <a:rPr altLang="en-US" lang="zh-CN" spc="400" sz="2800">
                <a:solidFill>
                  <a:srgbClr val="4472C4"/>
                </a:solidFill>
                <a:cs typeface="+mn-ea"/>
                <a:sym typeface="+mn-lt"/>
              </a:rPr>
              <a:t>输液污染的预防 </a:t>
            </a:r>
          </a:p>
        </p:txBody>
      </p:sp>
      <p:sp>
        <p:nvSpPr>
          <p:cNvPr id="44" name="矩形 43">
            <a:extLst>
              <a:ext uri="{FF2B5EF4-FFF2-40B4-BE49-F238E27FC236}">
                <a16:creationId xmlns:a16="http://schemas.microsoft.com/office/drawing/2014/main" id="{7E810D74-7B4D-484B-A60A-690B84032399}"/>
              </a:ext>
            </a:extLst>
          </p:cNvPr>
          <p:cNvSpPr/>
          <p:nvPr/>
        </p:nvSpPr>
        <p:spPr>
          <a:xfrm>
            <a:off x="6598249" y="1710267"/>
            <a:ext cx="1656184" cy="720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45" name="文本框 44">
            <a:extLst>
              <a:ext uri="{FF2B5EF4-FFF2-40B4-BE49-F238E27FC236}">
                <a16:creationId xmlns:a16="http://schemas.microsoft.com/office/drawing/2014/main" id="{37F811D8-600B-4400-ABC4-30FC9BFC5087}"/>
              </a:ext>
            </a:extLst>
          </p:cNvPr>
          <p:cNvSpPr txBox="1"/>
          <p:nvPr/>
        </p:nvSpPr>
        <p:spPr>
          <a:xfrm>
            <a:off x="6016620" y="2095440"/>
            <a:ext cx="5860483" cy="3383281"/>
          </a:xfrm>
          <a:prstGeom prst="rect">
            <a:avLst/>
          </a:prstGeom>
          <a:noFill/>
        </p:spPr>
        <p:txBody>
          <a:bodyPr rtlCol="0" wrap="square">
            <a:spAutoFit/>
          </a:bodyPr>
          <a:lstStyle/>
          <a:p>
            <a:pPr lvl="1">
              <a:lnSpc>
                <a:spcPct val="150000"/>
              </a:lnSpc>
            </a:pPr>
            <a:r>
              <a:rPr altLang="en-US" lang="zh-CN">
                <a:cs typeface="+mn-ea"/>
                <a:sym typeface="+mn-lt"/>
              </a:rPr>
              <a:t>静脉输液污染包括不溶性微粒、微生物和化学污染物对溶液造成的污染。不溶性微粒进入静脉被巨噬细胞包裹，成为组织异物，可导致血管栓塞、肉芽肿、热原发应等，当前最大的进展一是静脉药物配置中心被引入许多大医院。由于静脉配药中心是在符合国际标准的洁净环境中，配药人员严格按着装要求和操作程序在超净台或生物安全柜内配置药物，大大减少了配药过程中污染，保证了液体的无菌性。  </a:t>
            </a:r>
          </a:p>
        </p:txBody>
      </p:sp>
      <p:grpSp>
        <p:nvGrpSpPr>
          <p:cNvPr id="48" name="组合 47">
            <a:extLst>
              <a:ext uri="{FF2B5EF4-FFF2-40B4-BE49-F238E27FC236}">
                <a16:creationId xmlns:a16="http://schemas.microsoft.com/office/drawing/2014/main" id="{D03F3B96-20B9-44B5-8AED-A8947E304952}"/>
              </a:ext>
            </a:extLst>
          </p:cNvPr>
          <p:cNvGrpSpPr/>
          <p:nvPr/>
        </p:nvGrpSpPr>
        <p:grpSpPr>
          <a:xfrm>
            <a:off x="6666948" y="5824925"/>
            <a:ext cx="479374" cy="479374"/>
            <a:chOff x="6169027" y="4287172"/>
            <a:chExt cx="479374" cy="479374"/>
          </a:xfrm>
        </p:grpSpPr>
        <p:sp>
          <p:nvSpPr>
            <p:cNvPr id="49" name="矩形 48">
              <a:extLst>
                <a:ext uri="{FF2B5EF4-FFF2-40B4-BE49-F238E27FC236}">
                  <a16:creationId xmlns:a16="http://schemas.microsoft.com/office/drawing/2014/main" id="{8D12628F-7B3D-4EC3-8C7B-E61AA59DD1A5}"/>
                </a:ext>
              </a:extLst>
            </p:cNvPr>
            <p:cNvSpPr/>
            <p:nvPr/>
          </p:nvSpPr>
          <p:spPr>
            <a:xfrm>
              <a:off x="6169027" y="4287172"/>
              <a:ext cx="479374" cy="47937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pic>
          <p:nvPicPr>
            <p:cNvPr id="50" name="图片 49">
              <a:extLst>
                <a:ext uri="{FF2B5EF4-FFF2-40B4-BE49-F238E27FC236}">
                  <a16:creationId xmlns:a16="http://schemas.microsoft.com/office/drawing/2014/main" id="{251AC3D0-D615-4F0D-92BF-8C7F12D8CB15}"/>
                </a:ext>
              </a:extLst>
            </p:cNvPr>
            <p:cNvPicPr>
              <a:picLocks noChangeAspect="1"/>
            </p:cNvPicPr>
            <p:nvPr/>
          </p:nvPicPr>
          <p:blipFill>
            <a:blip r:embed="rId4"/>
            <a:stretch>
              <a:fillRect/>
            </a:stretch>
          </p:blipFill>
          <p:spPr>
            <a:xfrm>
              <a:off x="6275225" y="4425761"/>
              <a:ext cx="266978" cy="202196"/>
            </a:xfrm>
            <a:prstGeom prst="rect">
              <a:avLst/>
            </a:prstGeom>
          </p:spPr>
        </p:pic>
      </p:grpSp>
      <p:grpSp>
        <p:nvGrpSpPr>
          <p:cNvPr id="51" name="组合 50">
            <a:extLst>
              <a:ext uri="{FF2B5EF4-FFF2-40B4-BE49-F238E27FC236}">
                <a16:creationId xmlns:a16="http://schemas.microsoft.com/office/drawing/2014/main" id="{E002B007-6CBB-49FB-9770-8507B78C1FA8}"/>
              </a:ext>
            </a:extLst>
          </p:cNvPr>
          <p:cNvGrpSpPr/>
          <p:nvPr/>
        </p:nvGrpSpPr>
        <p:grpSpPr>
          <a:xfrm>
            <a:off x="8707174" y="5824925"/>
            <a:ext cx="479374" cy="479374"/>
            <a:chOff x="6169027" y="5469906"/>
            <a:chExt cx="479374" cy="479374"/>
          </a:xfrm>
        </p:grpSpPr>
        <p:sp>
          <p:nvSpPr>
            <p:cNvPr id="52" name="矩形 51">
              <a:extLst>
                <a:ext uri="{FF2B5EF4-FFF2-40B4-BE49-F238E27FC236}">
                  <a16:creationId xmlns:a16="http://schemas.microsoft.com/office/drawing/2014/main" id="{1997884D-C7BB-4F90-8C16-23CEC1EE529C}"/>
                </a:ext>
              </a:extLst>
            </p:cNvPr>
            <p:cNvSpPr/>
            <p:nvPr/>
          </p:nvSpPr>
          <p:spPr>
            <a:xfrm>
              <a:off x="6169027" y="5469906"/>
              <a:ext cx="479374" cy="47937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pic>
          <p:nvPicPr>
            <p:cNvPr id="53" name="图片 52">
              <a:extLst>
                <a:ext uri="{FF2B5EF4-FFF2-40B4-BE49-F238E27FC236}">
                  <a16:creationId xmlns:a16="http://schemas.microsoft.com/office/drawing/2014/main" id="{AD10386E-87AC-449C-B1DF-A735EE9A4EC6}"/>
                </a:ext>
              </a:extLst>
            </p:cNvPr>
            <p:cNvPicPr>
              <a:picLocks noChangeAspect="1"/>
            </p:cNvPicPr>
            <p:nvPr/>
          </p:nvPicPr>
          <p:blipFill>
            <a:blip r:embed="rId5"/>
            <a:stretch>
              <a:fillRect/>
            </a:stretch>
          </p:blipFill>
          <p:spPr>
            <a:xfrm>
              <a:off x="6240077" y="5563422"/>
              <a:ext cx="342314" cy="292341"/>
            </a:xfrm>
            <a:prstGeom prst="rect">
              <a:avLst/>
            </a:prstGeom>
          </p:spPr>
        </p:pic>
      </p:grpSp>
      <p:grpSp>
        <p:nvGrpSpPr>
          <p:cNvPr id="54" name="组合 53">
            <a:extLst>
              <a:ext uri="{FF2B5EF4-FFF2-40B4-BE49-F238E27FC236}">
                <a16:creationId xmlns:a16="http://schemas.microsoft.com/office/drawing/2014/main" id="{4A22A26D-82A7-474F-8ECA-DB006AAEC5E8}"/>
              </a:ext>
            </a:extLst>
          </p:cNvPr>
          <p:cNvGrpSpPr/>
          <p:nvPr/>
        </p:nvGrpSpPr>
        <p:grpSpPr>
          <a:xfrm>
            <a:off x="7687061" y="5824925"/>
            <a:ext cx="479374" cy="479374"/>
            <a:chOff x="8821921" y="4287172"/>
            <a:chExt cx="479374" cy="479374"/>
          </a:xfrm>
        </p:grpSpPr>
        <p:sp>
          <p:nvSpPr>
            <p:cNvPr id="55" name="矩形 54">
              <a:extLst>
                <a:ext uri="{FF2B5EF4-FFF2-40B4-BE49-F238E27FC236}">
                  <a16:creationId xmlns:a16="http://schemas.microsoft.com/office/drawing/2014/main" id="{6666FB53-3159-4476-B609-8DC2485F88CC}"/>
                </a:ext>
              </a:extLst>
            </p:cNvPr>
            <p:cNvSpPr/>
            <p:nvPr/>
          </p:nvSpPr>
          <p:spPr>
            <a:xfrm>
              <a:off x="8821921" y="4287172"/>
              <a:ext cx="479374" cy="47937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pic>
          <p:nvPicPr>
            <p:cNvPr id="56" name="图片 55">
              <a:extLst>
                <a:ext uri="{FF2B5EF4-FFF2-40B4-BE49-F238E27FC236}">
                  <a16:creationId xmlns:a16="http://schemas.microsoft.com/office/drawing/2014/main" id="{31875F26-930F-429F-8CAF-B392478CA2D1}"/>
                </a:ext>
              </a:extLst>
            </p:cNvPr>
            <p:cNvPicPr>
              <a:picLocks noChangeAspect="1"/>
            </p:cNvPicPr>
            <p:nvPr/>
          </p:nvPicPr>
          <p:blipFill>
            <a:blip r:embed="rId6"/>
            <a:stretch>
              <a:fillRect/>
            </a:stretch>
          </p:blipFill>
          <p:spPr>
            <a:xfrm>
              <a:off x="8892344" y="4423077"/>
              <a:ext cx="338528" cy="207565"/>
            </a:xfrm>
            <a:prstGeom prst="rect">
              <a:avLst/>
            </a:prstGeom>
          </p:spPr>
        </p:pic>
      </p:grpSp>
      <p:grpSp>
        <p:nvGrpSpPr>
          <p:cNvPr id="57" name="组合 56">
            <a:extLst>
              <a:ext uri="{FF2B5EF4-FFF2-40B4-BE49-F238E27FC236}">
                <a16:creationId xmlns:a16="http://schemas.microsoft.com/office/drawing/2014/main" id="{0BE7EE33-5E7A-435D-B9C8-DB7F7D99F471}"/>
              </a:ext>
            </a:extLst>
          </p:cNvPr>
          <p:cNvGrpSpPr/>
          <p:nvPr/>
        </p:nvGrpSpPr>
        <p:grpSpPr>
          <a:xfrm>
            <a:off x="9727288" y="5824925"/>
            <a:ext cx="479374" cy="479374"/>
            <a:chOff x="8821921" y="5469906"/>
            <a:chExt cx="479374" cy="479374"/>
          </a:xfrm>
        </p:grpSpPr>
        <p:sp>
          <p:nvSpPr>
            <p:cNvPr id="58" name="矩形 57">
              <a:extLst>
                <a:ext uri="{FF2B5EF4-FFF2-40B4-BE49-F238E27FC236}">
                  <a16:creationId xmlns:a16="http://schemas.microsoft.com/office/drawing/2014/main" id="{2FDC2049-C7CE-448D-B911-7E064FFAC118}"/>
                </a:ext>
              </a:extLst>
            </p:cNvPr>
            <p:cNvSpPr/>
            <p:nvPr/>
          </p:nvSpPr>
          <p:spPr>
            <a:xfrm>
              <a:off x="8821921" y="5469906"/>
              <a:ext cx="479374" cy="47937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pic>
          <p:nvPicPr>
            <p:cNvPr id="59" name="图片 58">
              <a:extLst>
                <a:ext uri="{FF2B5EF4-FFF2-40B4-BE49-F238E27FC236}">
                  <a16:creationId xmlns:a16="http://schemas.microsoft.com/office/drawing/2014/main" id="{CAE11773-ABE3-4728-B53D-6B1B0867D79F}"/>
                </a:ext>
              </a:extLst>
            </p:cNvPr>
            <p:cNvPicPr>
              <a:picLocks noChangeAspect="1"/>
            </p:cNvPicPr>
            <p:nvPr/>
          </p:nvPicPr>
          <p:blipFill>
            <a:blip r:embed="rId7"/>
            <a:stretch>
              <a:fillRect/>
            </a:stretch>
          </p:blipFill>
          <p:spPr>
            <a:xfrm>
              <a:off x="8953596" y="5533219"/>
              <a:ext cx="216024" cy="352748"/>
            </a:xfrm>
            <a:prstGeom prst="rect">
              <a:avLst/>
            </a:prstGeom>
          </p:spPr>
        </p:pic>
      </p:grpSp>
    </p:spTree>
    <p:extLst>
      <p:ext uri="{BB962C8B-B14F-4D97-AF65-F5344CB8AC3E}">
        <p14:creationId val="2165810690"/>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9"/>
                                        </p:tgtEl>
                                        <p:attrNameLst>
                                          <p:attrName>style.visibility</p:attrName>
                                        </p:attrNameLst>
                                      </p:cBhvr>
                                      <p:to>
                                        <p:strVal val="visible"/>
                                      </p:to>
                                    </p:set>
                                    <p:animEffect filter="barn(outVertical)" transition="in">
                                      <p:cBhvr>
                                        <p:cTn dur="500" id="7"/>
                                        <p:tgtEl>
                                          <p:spTgt spid="9"/>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42"/>
                                        </p:tgtEl>
                                        <p:attrNameLst>
                                          <p:attrName>style.visibility</p:attrName>
                                        </p:attrNameLst>
                                      </p:cBhvr>
                                      <p:to>
                                        <p:strVal val="visible"/>
                                      </p:to>
                                    </p:set>
                                    <p:animEffect filter="wipe(left)" transition="in">
                                      <p:cBhvr>
                                        <p:cTn dur="500" id="12"/>
                                        <p:tgtEl>
                                          <p:spTgt spid="42"/>
                                        </p:tgtEl>
                                      </p:cBhvr>
                                    </p:animEffect>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44"/>
                                        </p:tgtEl>
                                        <p:attrNameLst>
                                          <p:attrName>style.visibility</p:attrName>
                                        </p:attrNameLst>
                                      </p:cBhvr>
                                      <p:to>
                                        <p:strVal val="visible"/>
                                      </p:to>
                                    </p:set>
                                    <p:animEffect filter="fade" transition="in">
                                      <p:cBhvr>
                                        <p:cTn dur="1000" id="17"/>
                                        <p:tgtEl>
                                          <p:spTgt spid="44"/>
                                        </p:tgtEl>
                                      </p:cBhvr>
                                    </p:animEffect>
                                    <p:anim calcmode="lin" valueType="num">
                                      <p:cBhvr>
                                        <p:cTn dur="1000" fill="hold" id="18"/>
                                        <p:tgtEl>
                                          <p:spTgt spid="44"/>
                                        </p:tgtEl>
                                        <p:attrNameLst>
                                          <p:attrName>ppt_x</p:attrName>
                                        </p:attrNameLst>
                                      </p:cBhvr>
                                      <p:tavLst>
                                        <p:tav tm="0">
                                          <p:val>
                                            <p:strVal val="#ppt_x"/>
                                          </p:val>
                                        </p:tav>
                                        <p:tav tm="100000">
                                          <p:val>
                                            <p:strVal val="#ppt_x"/>
                                          </p:val>
                                        </p:tav>
                                      </p:tavLst>
                                    </p:anim>
                                    <p:anim calcmode="lin" valueType="num">
                                      <p:cBhvr>
                                        <p:cTn dur="1000" fill="hold" id="19"/>
                                        <p:tgtEl>
                                          <p:spTgt spid="44"/>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2" presetSubtype="2">
                                  <p:stCondLst>
                                    <p:cond delay="0"/>
                                  </p:stCondLst>
                                  <p:childTnLst>
                                    <p:set>
                                      <p:cBhvr>
                                        <p:cTn dur="1" fill="hold" id="23">
                                          <p:stCondLst>
                                            <p:cond delay="0"/>
                                          </p:stCondLst>
                                        </p:cTn>
                                        <p:tgtEl>
                                          <p:spTgt spid="45"/>
                                        </p:tgtEl>
                                        <p:attrNameLst>
                                          <p:attrName>style.visibility</p:attrName>
                                        </p:attrNameLst>
                                      </p:cBhvr>
                                      <p:to>
                                        <p:strVal val="visible"/>
                                      </p:to>
                                    </p:set>
                                    <p:anim calcmode="lin" valueType="num">
                                      <p:cBhvr additive="base">
                                        <p:cTn dur="500" fill="hold" id="24"/>
                                        <p:tgtEl>
                                          <p:spTgt spid="45"/>
                                        </p:tgtEl>
                                        <p:attrNameLst>
                                          <p:attrName>ppt_x</p:attrName>
                                        </p:attrNameLst>
                                      </p:cBhvr>
                                      <p:tavLst>
                                        <p:tav tm="0">
                                          <p:val>
                                            <p:strVal val="1+#ppt_w/2"/>
                                          </p:val>
                                        </p:tav>
                                        <p:tav tm="100000">
                                          <p:val>
                                            <p:strVal val="#ppt_x"/>
                                          </p:val>
                                        </p:tav>
                                      </p:tavLst>
                                    </p:anim>
                                    <p:anim calcmode="lin" valueType="num">
                                      <p:cBhvr additive="base">
                                        <p:cTn dur="500" fill="hold" id="25"/>
                                        <p:tgtEl>
                                          <p:spTgt spid="45"/>
                                        </p:tgtEl>
                                        <p:attrNameLst>
                                          <p:attrName>ppt_y</p:attrName>
                                        </p:attrNameLst>
                                      </p:cBhvr>
                                      <p:tavLst>
                                        <p:tav tm="0">
                                          <p:val>
                                            <p:strVal val="#ppt_y"/>
                                          </p:val>
                                        </p:tav>
                                        <p:tav tm="100000">
                                          <p:val>
                                            <p:strVal val="#ppt_y"/>
                                          </p:val>
                                        </p:tav>
                                      </p:tavLst>
                                    </p:anim>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53" presetSubtype="0">
                                  <p:stCondLst>
                                    <p:cond delay="0"/>
                                  </p:stCondLst>
                                  <p:childTnLst>
                                    <p:set>
                                      <p:cBhvr>
                                        <p:cTn dur="1" fill="hold" id="29">
                                          <p:stCondLst>
                                            <p:cond delay="0"/>
                                          </p:stCondLst>
                                        </p:cTn>
                                        <p:tgtEl>
                                          <p:spTgt spid="48"/>
                                        </p:tgtEl>
                                        <p:attrNameLst>
                                          <p:attrName>style.visibility</p:attrName>
                                        </p:attrNameLst>
                                      </p:cBhvr>
                                      <p:to>
                                        <p:strVal val="visible"/>
                                      </p:to>
                                    </p:set>
                                    <p:anim calcmode="lin" valueType="num">
                                      <p:cBhvr>
                                        <p:cTn dur="500" fill="hold" id="30"/>
                                        <p:tgtEl>
                                          <p:spTgt spid="48"/>
                                        </p:tgtEl>
                                        <p:attrNameLst>
                                          <p:attrName>ppt_w</p:attrName>
                                        </p:attrNameLst>
                                      </p:cBhvr>
                                      <p:tavLst>
                                        <p:tav tm="0">
                                          <p:val>
                                            <p:fltVal val="0"/>
                                          </p:val>
                                        </p:tav>
                                        <p:tav tm="100000">
                                          <p:val>
                                            <p:strVal val="#ppt_w"/>
                                          </p:val>
                                        </p:tav>
                                      </p:tavLst>
                                    </p:anim>
                                    <p:anim calcmode="lin" valueType="num">
                                      <p:cBhvr>
                                        <p:cTn dur="500" fill="hold" id="31"/>
                                        <p:tgtEl>
                                          <p:spTgt spid="48"/>
                                        </p:tgtEl>
                                        <p:attrNameLst>
                                          <p:attrName>ppt_h</p:attrName>
                                        </p:attrNameLst>
                                      </p:cBhvr>
                                      <p:tavLst>
                                        <p:tav tm="0">
                                          <p:val>
                                            <p:fltVal val="0"/>
                                          </p:val>
                                        </p:tav>
                                        <p:tav tm="100000">
                                          <p:val>
                                            <p:strVal val="#ppt_h"/>
                                          </p:val>
                                        </p:tav>
                                      </p:tavLst>
                                    </p:anim>
                                    <p:animEffect filter="fade" transition="in">
                                      <p:cBhvr>
                                        <p:cTn dur="500" id="32"/>
                                        <p:tgtEl>
                                          <p:spTgt spid="48"/>
                                        </p:tgtEl>
                                      </p:cBhvr>
                                    </p:animEffect>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id="35" nodeType="clickEffect" presetClass="entr" presetID="53" presetSubtype="0">
                                  <p:stCondLst>
                                    <p:cond delay="0"/>
                                  </p:stCondLst>
                                  <p:childTnLst>
                                    <p:set>
                                      <p:cBhvr>
                                        <p:cTn dur="1" fill="hold" id="36">
                                          <p:stCondLst>
                                            <p:cond delay="0"/>
                                          </p:stCondLst>
                                        </p:cTn>
                                        <p:tgtEl>
                                          <p:spTgt spid="54"/>
                                        </p:tgtEl>
                                        <p:attrNameLst>
                                          <p:attrName>style.visibility</p:attrName>
                                        </p:attrNameLst>
                                      </p:cBhvr>
                                      <p:to>
                                        <p:strVal val="visible"/>
                                      </p:to>
                                    </p:set>
                                    <p:anim calcmode="lin" valueType="num">
                                      <p:cBhvr>
                                        <p:cTn dur="500" fill="hold" id="37"/>
                                        <p:tgtEl>
                                          <p:spTgt spid="54"/>
                                        </p:tgtEl>
                                        <p:attrNameLst>
                                          <p:attrName>ppt_w</p:attrName>
                                        </p:attrNameLst>
                                      </p:cBhvr>
                                      <p:tavLst>
                                        <p:tav tm="0">
                                          <p:val>
                                            <p:fltVal val="0"/>
                                          </p:val>
                                        </p:tav>
                                        <p:tav tm="100000">
                                          <p:val>
                                            <p:strVal val="#ppt_w"/>
                                          </p:val>
                                        </p:tav>
                                      </p:tavLst>
                                    </p:anim>
                                    <p:anim calcmode="lin" valueType="num">
                                      <p:cBhvr>
                                        <p:cTn dur="500" fill="hold" id="38"/>
                                        <p:tgtEl>
                                          <p:spTgt spid="54"/>
                                        </p:tgtEl>
                                        <p:attrNameLst>
                                          <p:attrName>ppt_h</p:attrName>
                                        </p:attrNameLst>
                                      </p:cBhvr>
                                      <p:tavLst>
                                        <p:tav tm="0">
                                          <p:val>
                                            <p:fltVal val="0"/>
                                          </p:val>
                                        </p:tav>
                                        <p:tav tm="100000">
                                          <p:val>
                                            <p:strVal val="#ppt_h"/>
                                          </p:val>
                                        </p:tav>
                                      </p:tavLst>
                                    </p:anim>
                                    <p:animEffect filter="fade" transition="in">
                                      <p:cBhvr>
                                        <p:cTn dur="500" id="39"/>
                                        <p:tgtEl>
                                          <p:spTgt spid="54"/>
                                        </p:tgtEl>
                                      </p:cBhvr>
                                    </p:animEffect>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id="42" nodeType="clickEffect" presetClass="entr" presetID="53" presetSubtype="0">
                                  <p:stCondLst>
                                    <p:cond delay="0"/>
                                  </p:stCondLst>
                                  <p:childTnLst>
                                    <p:set>
                                      <p:cBhvr>
                                        <p:cTn dur="1" fill="hold" id="43">
                                          <p:stCondLst>
                                            <p:cond delay="0"/>
                                          </p:stCondLst>
                                        </p:cTn>
                                        <p:tgtEl>
                                          <p:spTgt spid="51"/>
                                        </p:tgtEl>
                                        <p:attrNameLst>
                                          <p:attrName>style.visibility</p:attrName>
                                        </p:attrNameLst>
                                      </p:cBhvr>
                                      <p:to>
                                        <p:strVal val="visible"/>
                                      </p:to>
                                    </p:set>
                                    <p:anim calcmode="lin" valueType="num">
                                      <p:cBhvr>
                                        <p:cTn dur="500" fill="hold" id="44"/>
                                        <p:tgtEl>
                                          <p:spTgt spid="51"/>
                                        </p:tgtEl>
                                        <p:attrNameLst>
                                          <p:attrName>ppt_w</p:attrName>
                                        </p:attrNameLst>
                                      </p:cBhvr>
                                      <p:tavLst>
                                        <p:tav tm="0">
                                          <p:val>
                                            <p:fltVal val="0"/>
                                          </p:val>
                                        </p:tav>
                                        <p:tav tm="100000">
                                          <p:val>
                                            <p:strVal val="#ppt_w"/>
                                          </p:val>
                                        </p:tav>
                                      </p:tavLst>
                                    </p:anim>
                                    <p:anim calcmode="lin" valueType="num">
                                      <p:cBhvr>
                                        <p:cTn dur="500" fill="hold" id="45"/>
                                        <p:tgtEl>
                                          <p:spTgt spid="51"/>
                                        </p:tgtEl>
                                        <p:attrNameLst>
                                          <p:attrName>ppt_h</p:attrName>
                                        </p:attrNameLst>
                                      </p:cBhvr>
                                      <p:tavLst>
                                        <p:tav tm="0">
                                          <p:val>
                                            <p:fltVal val="0"/>
                                          </p:val>
                                        </p:tav>
                                        <p:tav tm="100000">
                                          <p:val>
                                            <p:strVal val="#ppt_h"/>
                                          </p:val>
                                        </p:tav>
                                      </p:tavLst>
                                    </p:anim>
                                    <p:animEffect filter="fade" transition="in">
                                      <p:cBhvr>
                                        <p:cTn dur="500" id="46"/>
                                        <p:tgtEl>
                                          <p:spTgt spid="51"/>
                                        </p:tgtEl>
                                      </p:cBhvr>
                                    </p:animEffect>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id="49" nodeType="clickEffect" presetClass="entr" presetID="53" presetSubtype="0">
                                  <p:stCondLst>
                                    <p:cond delay="0"/>
                                  </p:stCondLst>
                                  <p:childTnLst>
                                    <p:set>
                                      <p:cBhvr>
                                        <p:cTn dur="1" fill="hold" id="50">
                                          <p:stCondLst>
                                            <p:cond delay="0"/>
                                          </p:stCondLst>
                                        </p:cTn>
                                        <p:tgtEl>
                                          <p:spTgt spid="57"/>
                                        </p:tgtEl>
                                        <p:attrNameLst>
                                          <p:attrName>style.visibility</p:attrName>
                                        </p:attrNameLst>
                                      </p:cBhvr>
                                      <p:to>
                                        <p:strVal val="visible"/>
                                      </p:to>
                                    </p:set>
                                    <p:anim calcmode="lin" valueType="num">
                                      <p:cBhvr>
                                        <p:cTn dur="500" fill="hold" id="51"/>
                                        <p:tgtEl>
                                          <p:spTgt spid="57"/>
                                        </p:tgtEl>
                                        <p:attrNameLst>
                                          <p:attrName>ppt_w</p:attrName>
                                        </p:attrNameLst>
                                      </p:cBhvr>
                                      <p:tavLst>
                                        <p:tav tm="0">
                                          <p:val>
                                            <p:fltVal val="0"/>
                                          </p:val>
                                        </p:tav>
                                        <p:tav tm="100000">
                                          <p:val>
                                            <p:strVal val="#ppt_w"/>
                                          </p:val>
                                        </p:tav>
                                      </p:tavLst>
                                    </p:anim>
                                    <p:anim calcmode="lin" valueType="num">
                                      <p:cBhvr>
                                        <p:cTn dur="500" fill="hold" id="52"/>
                                        <p:tgtEl>
                                          <p:spTgt spid="57"/>
                                        </p:tgtEl>
                                        <p:attrNameLst>
                                          <p:attrName>ppt_h</p:attrName>
                                        </p:attrNameLst>
                                      </p:cBhvr>
                                      <p:tavLst>
                                        <p:tav tm="0">
                                          <p:val>
                                            <p:fltVal val="0"/>
                                          </p:val>
                                        </p:tav>
                                        <p:tav tm="100000">
                                          <p:val>
                                            <p:strVal val="#ppt_h"/>
                                          </p:val>
                                        </p:tav>
                                      </p:tavLst>
                                    </p:anim>
                                    <p:animEffect filter="fade" transition="in">
                                      <p:cBhvr>
                                        <p:cTn dur="500" id="53"/>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4"/>
      <p:bldP grpId="0" spid="4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a:extLst>
              <a:ext uri="{FF2B5EF4-FFF2-40B4-BE49-F238E27FC236}">
                <a16:creationId xmlns:a16="http://schemas.microsoft.com/office/drawing/2014/main" id="{AB6DD430-2063-4C17-83F6-296E4E0BC75A}"/>
              </a:ext>
            </a:extLst>
          </p:cNvPr>
          <p:cNvGrpSpPr/>
          <p:nvPr/>
        </p:nvGrpSpPr>
        <p:grpSpPr>
          <a:xfrm>
            <a:off x="670990" y="2364055"/>
            <a:ext cx="11159060" cy="1697341"/>
            <a:chOff x="1002482" y="2780927"/>
            <a:chExt cx="2517789" cy="2871609"/>
          </a:xfrm>
        </p:grpSpPr>
        <p:sp>
          <p:nvSpPr>
            <p:cNvPr id="16" name="矩形 15">
              <a:extLst>
                <a:ext uri="{FF2B5EF4-FFF2-40B4-BE49-F238E27FC236}">
                  <a16:creationId xmlns:a16="http://schemas.microsoft.com/office/drawing/2014/main" id="{EB8BBB42-6253-4CB2-8345-15967416C78E}"/>
                </a:ext>
              </a:extLst>
            </p:cNvPr>
            <p:cNvSpPr/>
            <p:nvPr/>
          </p:nvSpPr>
          <p:spPr>
            <a:xfrm>
              <a:off x="1002482" y="2780927"/>
              <a:ext cx="2517789" cy="28716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矩形 16">
              <a:extLst>
                <a:ext uri="{FF2B5EF4-FFF2-40B4-BE49-F238E27FC236}">
                  <a16:creationId xmlns:a16="http://schemas.microsoft.com/office/drawing/2014/main" id="{8955E77B-E612-4F67-8149-CF2C91616F37}"/>
                </a:ext>
              </a:extLst>
            </p:cNvPr>
            <p:cNvSpPr/>
            <p:nvPr/>
          </p:nvSpPr>
          <p:spPr>
            <a:xfrm>
              <a:off x="1002482" y="2780927"/>
              <a:ext cx="201059" cy="287160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文本框 18">
              <a:extLst>
                <a:ext uri="{FF2B5EF4-FFF2-40B4-BE49-F238E27FC236}">
                  <a16:creationId xmlns:a16="http://schemas.microsoft.com/office/drawing/2014/main" id="{4962C719-27F1-41F2-8CCE-961744D51A13}"/>
                </a:ext>
              </a:extLst>
            </p:cNvPr>
            <p:cNvSpPr txBox="1"/>
            <p:nvPr/>
          </p:nvSpPr>
          <p:spPr>
            <a:xfrm>
              <a:off x="1027325" y="3617920"/>
              <a:ext cx="176216" cy="1186039"/>
            </a:xfrm>
            <a:prstGeom prst="rect">
              <a:avLst/>
            </a:prstGeom>
            <a:noFill/>
          </p:spPr>
          <p:txBody>
            <a:bodyPr rtlCol="0" wrap="square">
              <a:spAutoFit/>
            </a:bodyPr>
            <a:lstStyle/>
            <a:p>
              <a:r>
                <a:rPr altLang="zh-CN" lang="en-US" smtClean="0" sz="4000">
                  <a:solidFill>
                    <a:schemeClr val="bg1"/>
                  </a:solidFill>
                  <a:cs typeface="+mn-ea"/>
                  <a:sym typeface="+mn-lt"/>
                </a:rPr>
                <a:t>01</a:t>
              </a:r>
            </a:p>
          </p:txBody>
        </p:sp>
      </p:grpSp>
      <p:grpSp>
        <p:nvGrpSpPr>
          <p:cNvPr id="35" name="组合 34"/>
          <p:cNvGrpSpPr/>
          <p:nvPr/>
        </p:nvGrpSpPr>
        <p:grpSpPr>
          <a:xfrm>
            <a:off x="125505" y="171877"/>
            <a:ext cx="4156210" cy="400110"/>
            <a:chOff x="125505" y="171877"/>
            <a:chExt cx="4156210" cy="400110"/>
          </a:xfrm>
        </p:grpSpPr>
        <p:sp>
          <p:nvSpPr>
            <p:cNvPr id="36"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37" name="组合 36"/>
            <p:cNvGrpSpPr/>
            <p:nvPr/>
          </p:nvGrpSpPr>
          <p:grpSpPr>
            <a:xfrm>
              <a:off x="125505" y="175765"/>
              <a:ext cx="858371" cy="396222"/>
              <a:chOff x="121023" y="551329"/>
              <a:chExt cx="858371" cy="396222"/>
            </a:xfrm>
            <a:solidFill>
              <a:srgbClr val="4472C4"/>
            </a:solidFill>
          </p:grpSpPr>
          <p:sp>
            <p:nvSpPr>
              <p:cNvPr id="38" name="平行四边形 37"/>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39" name="平行四边形 38"/>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40" name="平行四边形 39"/>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sp>
        <p:nvSpPr>
          <p:cNvPr id="41" name="文本框 40">
            <a:extLst>
              <a:ext uri="{FF2B5EF4-FFF2-40B4-BE49-F238E27FC236}">
                <a16:creationId xmlns:a16="http://schemas.microsoft.com/office/drawing/2014/main" id="{1B089D46-5DB3-41C0-895B-3E340534DB5E}"/>
              </a:ext>
            </a:extLst>
          </p:cNvPr>
          <p:cNvSpPr txBox="1"/>
          <p:nvPr/>
        </p:nvSpPr>
        <p:spPr>
          <a:xfrm>
            <a:off x="670990" y="1140147"/>
            <a:ext cx="2824604" cy="457200"/>
          </a:xfrm>
          <a:prstGeom prst="rect">
            <a:avLst/>
          </a:prstGeom>
          <a:noFill/>
        </p:spPr>
        <p:txBody>
          <a:bodyPr rtlCol="0" wrap="square">
            <a:spAutoFit/>
          </a:bodyPr>
          <a:lstStyle/>
          <a:p>
            <a:r>
              <a:rPr altLang="en-US" lang="zh-CN" spc="400" sz="2400">
                <a:solidFill>
                  <a:srgbClr val="4472C4"/>
                </a:solidFill>
                <a:cs typeface="+mn-ea"/>
                <a:sym typeface="+mn-lt"/>
              </a:rPr>
              <a:t>静脉外渗的防治 </a:t>
            </a:r>
          </a:p>
        </p:txBody>
      </p:sp>
      <p:sp>
        <p:nvSpPr>
          <p:cNvPr id="42" name="矩形 41">
            <a:extLst>
              <a:ext uri="{FF2B5EF4-FFF2-40B4-BE49-F238E27FC236}">
                <a16:creationId xmlns:a16="http://schemas.microsoft.com/office/drawing/2014/main" id="{7E810D74-7B4D-484B-A60A-690B84032399}"/>
              </a:ext>
            </a:extLst>
          </p:cNvPr>
          <p:cNvSpPr/>
          <p:nvPr/>
        </p:nvSpPr>
        <p:spPr>
          <a:xfrm>
            <a:off x="742997" y="1756860"/>
            <a:ext cx="1656184" cy="720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12" name="矩形 11">
            <a:extLst>
              <a:ext uri="{FF2B5EF4-FFF2-40B4-BE49-F238E27FC236}">
                <a16:creationId xmlns:a16="http://schemas.microsoft.com/office/drawing/2014/main" id="{CA460474-3AC8-4E28-9FBD-05B297518116}"/>
              </a:ext>
            </a:extLst>
          </p:cNvPr>
          <p:cNvSpPr/>
          <p:nvPr/>
        </p:nvSpPr>
        <p:spPr>
          <a:xfrm>
            <a:off x="1250871" y="2358114"/>
            <a:ext cx="10689285" cy="1737360"/>
          </a:xfrm>
          <a:prstGeom prst="rect">
            <a:avLst/>
          </a:prstGeom>
        </p:spPr>
        <p:txBody>
          <a:bodyPr wrap="square">
            <a:spAutoFit/>
          </a:bodyPr>
          <a:lstStyle/>
          <a:p>
            <a:pPr lvl="1">
              <a:lnSpc>
                <a:spcPct val="150000"/>
              </a:lnSpc>
            </a:pPr>
            <a:r>
              <a:rPr altLang="en-US" lang="zh-CN">
                <a:cs typeface="+mn-ea"/>
                <a:sym typeface="+mn-lt"/>
              </a:rPr>
              <a:t>外渗是静脉输液常见的并发症，药物抗肿瘤药物、高渗性溶液、阳离子溶液、血管活性药、抗生素类药、止血药、碱性溶液及其它如造影剂等高危药物外渗后，若不及时给予恰当的处理，会发生组织坏死甚至致残，引发医疗事故和医疗纠纷。因此，选择合适的输液工具、适合的血管、熟练的穿刺技术、认真负责的责任心是避免药物外渗的基础。 </a:t>
            </a:r>
          </a:p>
        </p:txBody>
      </p:sp>
      <p:grpSp>
        <p:nvGrpSpPr>
          <p:cNvPr id="43" name="组合 42">
            <a:extLst>
              <a:ext uri="{FF2B5EF4-FFF2-40B4-BE49-F238E27FC236}">
                <a16:creationId xmlns:a16="http://schemas.microsoft.com/office/drawing/2014/main" id="{AB6DD430-2063-4C17-83F6-296E4E0BC75A}"/>
              </a:ext>
            </a:extLst>
          </p:cNvPr>
          <p:cNvGrpSpPr/>
          <p:nvPr/>
        </p:nvGrpSpPr>
        <p:grpSpPr>
          <a:xfrm>
            <a:off x="670991" y="4510355"/>
            <a:ext cx="11159059" cy="1697341"/>
            <a:chOff x="1002482" y="2780927"/>
            <a:chExt cx="2341562" cy="2871609"/>
          </a:xfrm>
        </p:grpSpPr>
        <p:sp>
          <p:nvSpPr>
            <p:cNvPr id="44" name="矩形 43">
              <a:extLst>
                <a:ext uri="{FF2B5EF4-FFF2-40B4-BE49-F238E27FC236}">
                  <a16:creationId xmlns:a16="http://schemas.microsoft.com/office/drawing/2014/main" id="{EB8BBB42-6253-4CB2-8345-15967416C78E}"/>
                </a:ext>
              </a:extLst>
            </p:cNvPr>
            <p:cNvSpPr/>
            <p:nvPr/>
          </p:nvSpPr>
          <p:spPr>
            <a:xfrm>
              <a:off x="1002482" y="2780927"/>
              <a:ext cx="2341562" cy="28716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5" name="矩形 44">
              <a:extLst>
                <a:ext uri="{FF2B5EF4-FFF2-40B4-BE49-F238E27FC236}">
                  <a16:creationId xmlns:a16="http://schemas.microsoft.com/office/drawing/2014/main" id="{8955E77B-E612-4F67-8149-CF2C91616F37}"/>
                </a:ext>
              </a:extLst>
            </p:cNvPr>
            <p:cNvSpPr/>
            <p:nvPr/>
          </p:nvSpPr>
          <p:spPr>
            <a:xfrm>
              <a:off x="1002482" y="2780927"/>
              <a:ext cx="201059" cy="287160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6" name="文本框 45">
              <a:extLst>
                <a:ext uri="{FF2B5EF4-FFF2-40B4-BE49-F238E27FC236}">
                  <a16:creationId xmlns:a16="http://schemas.microsoft.com/office/drawing/2014/main" id="{4962C719-27F1-41F2-8CCE-961744D51A13}"/>
                </a:ext>
              </a:extLst>
            </p:cNvPr>
            <p:cNvSpPr txBox="1"/>
            <p:nvPr/>
          </p:nvSpPr>
          <p:spPr>
            <a:xfrm>
              <a:off x="1027325" y="3617919"/>
              <a:ext cx="176216" cy="1186039"/>
            </a:xfrm>
            <a:prstGeom prst="rect">
              <a:avLst/>
            </a:prstGeom>
            <a:noFill/>
          </p:spPr>
          <p:txBody>
            <a:bodyPr rtlCol="0" wrap="square">
              <a:spAutoFit/>
            </a:bodyPr>
            <a:lstStyle/>
            <a:p>
              <a:r>
                <a:rPr altLang="zh-CN" lang="en-US" smtClean="0" sz="4000">
                  <a:solidFill>
                    <a:schemeClr val="bg1"/>
                  </a:solidFill>
                  <a:cs typeface="+mn-ea"/>
                  <a:sym typeface="+mn-lt"/>
                </a:rPr>
                <a:t>02</a:t>
              </a:r>
            </a:p>
          </p:txBody>
        </p:sp>
      </p:grpSp>
      <p:sp>
        <p:nvSpPr>
          <p:cNvPr id="47" name="矩形 46">
            <a:extLst>
              <a:ext uri="{FF2B5EF4-FFF2-40B4-BE49-F238E27FC236}">
                <a16:creationId xmlns:a16="http://schemas.microsoft.com/office/drawing/2014/main" id="{CA460474-3AC8-4E28-9FBD-05B297518116}"/>
              </a:ext>
            </a:extLst>
          </p:cNvPr>
          <p:cNvSpPr/>
          <p:nvPr/>
        </p:nvSpPr>
        <p:spPr>
          <a:xfrm>
            <a:off x="1327071" y="4675863"/>
            <a:ext cx="10407729" cy="1325880"/>
          </a:xfrm>
          <a:prstGeom prst="rect">
            <a:avLst/>
          </a:prstGeom>
        </p:spPr>
        <p:txBody>
          <a:bodyPr wrap="square">
            <a:spAutoFit/>
          </a:bodyPr>
          <a:lstStyle/>
          <a:p>
            <a:pPr lvl="1">
              <a:lnSpc>
                <a:spcPct val="150000"/>
              </a:lnSpc>
            </a:pPr>
            <a:r>
              <a:rPr altLang="en-US" lang="zh-CN">
                <a:cs typeface="+mn-ea"/>
                <a:sym typeface="+mn-lt"/>
              </a:rPr>
              <a:t>目前认为对于易发生坏死的高危药物，应直接选择弹性好、管径大、血流好的血管进行穿刺，并应适当地稀释药物，如静脉化疗药物前后都应先滴注适量的生理盐水。同一输液静脉持续使用时间最好不要超过12小时，如使用缓释硝酸甘油贴敷在穿刺点上方，能延长输液静脉的使用时间。</a:t>
            </a:r>
          </a:p>
        </p:txBody>
      </p:sp>
    </p:spTree>
    <p:extLst>
      <p:ext uri="{BB962C8B-B14F-4D97-AF65-F5344CB8AC3E}">
        <p14:creationId val="3112050610"/>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41"/>
                                        </p:tgtEl>
                                        <p:attrNameLst>
                                          <p:attrName>style.visibility</p:attrName>
                                        </p:attrNameLst>
                                      </p:cBhvr>
                                      <p:to>
                                        <p:strVal val="visible"/>
                                      </p:to>
                                    </p:set>
                                    <p:animEffect filter="wipe(left)" transition="in">
                                      <p:cBhvr>
                                        <p:cTn dur="500" id="7"/>
                                        <p:tgtEl>
                                          <p:spTgt spid="4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42"/>
                                        </p:tgtEl>
                                        <p:attrNameLst>
                                          <p:attrName>style.visibility</p:attrName>
                                        </p:attrNameLst>
                                      </p:cBhvr>
                                      <p:to>
                                        <p:strVal val="visible"/>
                                      </p:to>
                                    </p:set>
                                    <p:animEffect filter="fade" transition="in">
                                      <p:cBhvr>
                                        <p:cTn dur="1000" id="12"/>
                                        <p:tgtEl>
                                          <p:spTgt spid="42"/>
                                        </p:tgtEl>
                                      </p:cBhvr>
                                    </p:animEffect>
                                    <p:anim calcmode="lin" valueType="num">
                                      <p:cBhvr>
                                        <p:cTn dur="1000" fill="hold" id="13"/>
                                        <p:tgtEl>
                                          <p:spTgt spid="42"/>
                                        </p:tgtEl>
                                        <p:attrNameLst>
                                          <p:attrName>ppt_x</p:attrName>
                                        </p:attrNameLst>
                                      </p:cBhvr>
                                      <p:tavLst>
                                        <p:tav tm="0">
                                          <p:val>
                                            <p:strVal val="#ppt_x"/>
                                          </p:val>
                                        </p:tav>
                                        <p:tav tm="100000">
                                          <p:val>
                                            <p:strVal val="#ppt_x"/>
                                          </p:val>
                                        </p:tav>
                                      </p:tavLst>
                                    </p:anim>
                                    <p:anim calcmode="lin" valueType="num">
                                      <p:cBhvr>
                                        <p:cTn dur="1000" fill="hold" id="14"/>
                                        <p:tgtEl>
                                          <p:spTgt spid="42"/>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500" fill="hold" id="19"/>
                                        <p:tgtEl>
                                          <p:spTgt spid="15"/>
                                        </p:tgtEl>
                                        <p:attrNameLst>
                                          <p:attrName>ppt_x</p:attrName>
                                        </p:attrNameLst>
                                      </p:cBhvr>
                                      <p:tavLst>
                                        <p:tav tm="0">
                                          <p:val>
                                            <p:strVal val="#ppt_x"/>
                                          </p:val>
                                        </p:tav>
                                        <p:tav tm="100000">
                                          <p:val>
                                            <p:strVal val="#ppt_x"/>
                                          </p:val>
                                        </p:tav>
                                      </p:tavLst>
                                    </p:anim>
                                    <p:anim calcmode="lin" valueType="num">
                                      <p:cBhvr additive="base">
                                        <p:cTn dur="500" fill="hold" id="20"/>
                                        <p:tgtEl>
                                          <p:spTgt spid="1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18" presetSubtype="6">
                                  <p:stCondLst>
                                    <p:cond delay="0"/>
                                  </p:stCondLst>
                                  <p:childTnLst>
                                    <p:set>
                                      <p:cBhvr>
                                        <p:cTn dur="1" fill="hold" id="23">
                                          <p:stCondLst>
                                            <p:cond delay="0"/>
                                          </p:stCondLst>
                                        </p:cTn>
                                        <p:tgtEl>
                                          <p:spTgt spid="12"/>
                                        </p:tgtEl>
                                        <p:attrNameLst>
                                          <p:attrName>style.visibility</p:attrName>
                                        </p:attrNameLst>
                                      </p:cBhvr>
                                      <p:to>
                                        <p:strVal val="visible"/>
                                      </p:to>
                                    </p:set>
                                    <p:animEffect filter="strips(downRight)" transition="in">
                                      <p:cBhvr>
                                        <p:cTn dur="500" id="24"/>
                                        <p:tgtEl>
                                          <p:spTgt spid="12"/>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 presetSubtype="4">
                                  <p:stCondLst>
                                    <p:cond delay="0"/>
                                  </p:stCondLst>
                                  <p:childTnLst>
                                    <p:set>
                                      <p:cBhvr>
                                        <p:cTn dur="1" fill="hold" id="28">
                                          <p:stCondLst>
                                            <p:cond delay="0"/>
                                          </p:stCondLst>
                                        </p:cTn>
                                        <p:tgtEl>
                                          <p:spTgt spid="43"/>
                                        </p:tgtEl>
                                        <p:attrNameLst>
                                          <p:attrName>style.visibility</p:attrName>
                                        </p:attrNameLst>
                                      </p:cBhvr>
                                      <p:to>
                                        <p:strVal val="visible"/>
                                      </p:to>
                                    </p:set>
                                    <p:anim calcmode="lin" valueType="num">
                                      <p:cBhvr additive="base">
                                        <p:cTn dur="500" fill="hold" id="29"/>
                                        <p:tgtEl>
                                          <p:spTgt spid="43"/>
                                        </p:tgtEl>
                                        <p:attrNameLst>
                                          <p:attrName>ppt_x</p:attrName>
                                        </p:attrNameLst>
                                      </p:cBhvr>
                                      <p:tavLst>
                                        <p:tav tm="0">
                                          <p:val>
                                            <p:strVal val="#ppt_x"/>
                                          </p:val>
                                        </p:tav>
                                        <p:tav tm="100000">
                                          <p:val>
                                            <p:strVal val="#ppt_x"/>
                                          </p:val>
                                        </p:tav>
                                      </p:tavLst>
                                    </p:anim>
                                    <p:anim calcmode="lin" valueType="num">
                                      <p:cBhvr additive="base">
                                        <p:cTn dur="500" fill="hold" id="30"/>
                                        <p:tgtEl>
                                          <p:spTgt spid="43"/>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500"/>
                            </p:stCondLst>
                            <p:childTnLst>
                              <p:par>
                                <p:cTn fill="hold" grpId="0" id="32" nodeType="afterEffect" presetClass="entr" presetID="18" presetSubtype="6">
                                  <p:stCondLst>
                                    <p:cond delay="0"/>
                                  </p:stCondLst>
                                  <p:childTnLst>
                                    <p:set>
                                      <p:cBhvr>
                                        <p:cTn dur="1" fill="hold" id="33">
                                          <p:stCondLst>
                                            <p:cond delay="0"/>
                                          </p:stCondLst>
                                        </p:cTn>
                                        <p:tgtEl>
                                          <p:spTgt spid="47"/>
                                        </p:tgtEl>
                                        <p:attrNameLst>
                                          <p:attrName>style.visibility</p:attrName>
                                        </p:attrNameLst>
                                      </p:cBhvr>
                                      <p:to>
                                        <p:strVal val="visible"/>
                                      </p:to>
                                    </p:set>
                                    <p:animEffect filter="strips(downRight)" transition="in">
                                      <p:cBhvr>
                                        <p:cTn dur="500" id="34"/>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12"/>
      <p:bldP grpId="0" spid="4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125505" y="171877"/>
            <a:ext cx="4156210" cy="400110"/>
            <a:chOff x="125505" y="171877"/>
            <a:chExt cx="4156210"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grpSp>
        <p:nvGrpSpPr>
          <p:cNvPr id="17" name="组合 16">
            <a:extLst>
              <a:ext uri="{FF2B5EF4-FFF2-40B4-BE49-F238E27FC236}">
                <a16:creationId xmlns:a16="http://schemas.microsoft.com/office/drawing/2014/main" id="{AB6DD430-2063-4C17-83F6-296E4E0BC75A}"/>
              </a:ext>
            </a:extLst>
          </p:cNvPr>
          <p:cNvGrpSpPr/>
          <p:nvPr/>
        </p:nvGrpSpPr>
        <p:grpSpPr>
          <a:xfrm>
            <a:off x="670990" y="1983916"/>
            <a:ext cx="5120213" cy="4466741"/>
            <a:chOff x="1002482" y="2724645"/>
            <a:chExt cx="1155260" cy="6970110"/>
          </a:xfrm>
        </p:grpSpPr>
        <p:sp>
          <p:nvSpPr>
            <p:cNvPr id="18" name="矩形 17">
              <a:extLst>
                <a:ext uri="{FF2B5EF4-FFF2-40B4-BE49-F238E27FC236}">
                  <a16:creationId xmlns:a16="http://schemas.microsoft.com/office/drawing/2014/main" id="{EB8BBB42-6253-4CB2-8345-15967416C78E}"/>
                </a:ext>
              </a:extLst>
            </p:cNvPr>
            <p:cNvSpPr/>
            <p:nvPr/>
          </p:nvSpPr>
          <p:spPr>
            <a:xfrm>
              <a:off x="1002482" y="2780927"/>
              <a:ext cx="1155260" cy="69138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矩形 18">
              <a:extLst>
                <a:ext uri="{FF2B5EF4-FFF2-40B4-BE49-F238E27FC236}">
                  <a16:creationId xmlns:a16="http://schemas.microsoft.com/office/drawing/2014/main" id="{8955E77B-E612-4F67-8149-CF2C91616F37}"/>
                </a:ext>
              </a:extLst>
            </p:cNvPr>
            <p:cNvSpPr/>
            <p:nvPr/>
          </p:nvSpPr>
          <p:spPr>
            <a:xfrm>
              <a:off x="1002482" y="2780927"/>
              <a:ext cx="1155260" cy="104764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文本框 19">
              <a:extLst>
                <a:ext uri="{FF2B5EF4-FFF2-40B4-BE49-F238E27FC236}">
                  <a16:creationId xmlns:a16="http://schemas.microsoft.com/office/drawing/2014/main" id="{4962C719-27F1-41F2-8CCE-961744D51A13}"/>
                </a:ext>
              </a:extLst>
            </p:cNvPr>
            <p:cNvSpPr txBox="1"/>
            <p:nvPr/>
          </p:nvSpPr>
          <p:spPr>
            <a:xfrm>
              <a:off x="1492004" y="2724645"/>
              <a:ext cx="176216" cy="1093935"/>
            </a:xfrm>
            <a:prstGeom prst="rect">
              <a:avLst/>
            </a:prstGeom>
            <a:noFill/>
          </p:spPr>
          <p:txBody>
            <a:bodyPr rtlCol="0" wrap="square">
              <a:spAutoFit/>
            </a:bodyPr>
            <a:lstStyle/>
            <a:p>
              <a:r>
                <a:rPr altLang="zh-CN" lang="en-US" smtClean="0" sz="4000">
                  <a:solidFill>
                    <a:schemeClr val="bg1"/>
                  </a:solidFill>
                  <a:cs typeface="+mn-ea"/>
                  <a:sym typeface="+mn-lt"/>
                </a:rPr>
                <a:t>03</a:t>
              </a:r>
            </a:p>
          </p:txBody>
        </p:sp>
      </p:grpSp>
      <p:sp>
        <p:nvSpPr>
          <p:cNvPr id="21" name="文本框 20">
            <a:extLst>
              <a:ext uri="{FF2B5EF4-FFF2-40B4-BE49-F238E27FC236}">
                <a16:creationId xmlns:a16="http://schemas.microsoft.com/office/drawing/2014/main" id="{1B089D46-5DB3-41C0-895B-3E340534DB5E}"/>
              </a:ext>
            </a:extLst>
          </p:cNvPr>
          <p:cNvSpPr txBox="1"/>
          <p:nvPr/>
        </p:nvSpPr>
        <p:spPr>
          <a:xfrm>
            <a:off x="670990" y="1044897"/>
            <a:ext cx="2824604" cy="457200"/>
          </a:xfrm>
          <a:prstGeom prst="rect">
            <a:avLst/>
          </a:prstGeom>
          <a:noFill/>
        </p:spPr>
        <p:txBody>
          <a:bodyPr rtlCol="0" wrap="square">
            <a:spAutoFit/>
          </a:bodyPr>
          <a:lstStyle/>
          <a:p>
            <a:r>
              <a:rPr altLang="en-US" lang="zh-CN" spc="400" sz="2400">
                <a:solidFill>
                  <a:srgbClr val="4472C4"/>
                </a:solidFill>
                <a:cs typeface="+mn-ea"/>
                <a:sym typeface="+mn-lt"/>
              </a:rPr>
              <a:t>静脉外渗的防治 </a:t>
            </a:r>
          </a:p>
        </p:txBody>
      </p:sp>
      <p:sp>
        <p:nvSpPr>
          <p:cNvPr id="22" name="矩形 21">
            <a:extLst>
              <a:ext uri="{FF2B5EF4-FFF2-40B4-BE49-F238E27FC236}">
                <a16:creationId xmlns:a16="http://schemas.microsoft.com/office/drawing/2014/main" id="{7E810D74-7B4D-484B-A60A-690B84032399}"/>
              </a:ext>
            </a:extLst>
          </p:cNvPr>
          <p:cNvSpPr/>
          <p:nvPr/>
        </p:nvSpPr>
        <p:spPr>
          <a:xfrm>
            <a:off x="742997" y="1661610"/>
            <a:ext cx="1656184" cy="720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23" name="矩形 22">
            <a:extLst>
              <a:ext uri="{FF2B5EF4-FFF2-40B4-BE49-F238E27FC236}">
                <a16:creationId xmlns:a16="http://schemas.microsoft.com/office/drawing/2014/main" id="{CA460474-3AC8-4E28-9FBD-05B297518116}"/>
              </a:ext>
            </a:extLst>
          </p:cNvPr>
          <p:cNvSpPr/>
          <p:nvPr/>
        </p:nvSpPr>
        <p:spPr>
          <a:xfrm>
            <a:off x="554691" y="2892869"/>
            <a:ext cx="5118647" cy="3383281"/>
          </a:xfrm>
          <a:prstGeom prst="rect">
            <a:avLst/>
          </a:prstGeom>
        </p:spPr>
        <p:txBody>
          <a:bodyPr wrap="square">
            <a:spAutoFit/>
          </a:bodyPr>
          <a:lstStyle/>
          <a:p>
            <a:pPr lvl="1">
              <a:lnSpc>
                <a:spcPct val="150000"/>
              </a:lnSpc>
            </a:pPr>
            <a:r>
              <a:rPr altLang="en-US" lang="zh-CN">
                <a:cs typeface="+mn-ea"/>
                <a:sym typeface="+mn-lt"/>
              </a:rPr>
              <a:t>外渗是静脉输液常见的并发症，药物抗肿瘤药物、高渗性溶液、阳离子溶液、血管活性药、抗生素类药、止血药、碱性溶液及其它如造影剂等高危药物外渗后，若不及时给予恰当的处理，会发生组织坏死甚至致残，引发医疗事故和医疗纠纷。因此，选择合适的输液工具、适合的血管、熟练的穿刺技术、认真负责的责任心是避免药物外渗的基础。 </a:t>
            </a:r>
          </a:p>
        </p:txBody>
      </p:sp>
      <p:pic>
        <p:nvPicPr>
          <p:cNvPr id="2" name="图片 1"/>
          <p:cNvPicPr>
            <a:picLocks noChangeAspect="1"/>
          </p:cNvPicPr>
          <p:nvPr/>
        </p:nvPicPr>
        <p:blipFill>
          <a:blip r:embed="rId3">
            <a:extLst>
              <a:ext uri="{28A0092B-C50C-407E-A947-70E740481C1C}">
                <a14:useLocalDpi val="0"/>
              </a:ext>
            </a:extLst>
          </a:blip>
          <a:srcRect l="21938" r="20489"/>
          <a:stretch>
            <a:fillRect/>
          </a:stretch>
        </p:blipFill>
        <p:spPr>
          <a:xfrm>
            <a:off x="6502400" y="1343636"/>
            <a:ext cx="4889500" cy="5107021"/>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val="1035085431"/>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500" fill="hold" id="19"/>
                                        <p:tgtEl>
                                          <p:spTgt spid="17"/>
                                        </p:tgtEl>
                                        <p:attrNameLst>
                                          <p:attrName>ppt_x</p:attrName>
                                        </p:attrNameLst>
                                      </p:cBhvr>
                                      <p:tavLst>
                                        <p:tav tm="0">
                                          <p:val>
                                            <p:strVal val="#ppt_x"/>
                                          </p:val>
                                        </p:tav>
                                        <p:tav tm="100000">
                                          <p:val>
                                            <p:strVal val="#ppt_x"/>
                                          </p:val>
                                        </p:tav>
                                      </p:tavLst>
                                    </p:anim>
                                    <p:anim calcmode="lin" valueType="num">
                                      <p:cBhvr additive="base">
                                        <p:cTn dur="500" fill="hold" id="20"/>
                                        <p:tgtEl>
                                          <p:spTgt spid="17"/>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18" presetSubtype="6">
                                  <p:stCondLst>
                                    <p:cond delay="0"/>
                                  </p:stCondLst>
                                  <p:childTnLst>
                                    <p:set>
                                      <p:cBhvr>
                                        <p:cTn dur="1" fill="hold" id="23">
                                          <p:stCondLst>
                                            <p:cond delay="0"/>
                                          </p:stCondLst>
                                        </p:cTn>
                                        <p:tgtEl>
                                          <p:spTgt spid="23"/>
                                        </p:tgtEl>
                                        <p:attrNameLst>
                                          <p:attrName>style.visibility</p:attrName>
                                        </p:attrNameLst>
                                      </p:cBhvr>
                                      <p:to>
                                        <p:strVal val="visible"/>
                                      </p:to>
                                    </p:set>
                                    <p:animEffect filter="strips(downRight)" transition="in">
                                      <p:cBhvr>
                                        <p:cTn dur="500" id="2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1-5">
            <a:extLst>
              <a:ext uri="{FF2B5EF4-FFF2-40B4-BE49-F238E27FC236}">
                <a16:creationId xmlns:a16="http://schemas.microsoft.com/office/drawing/2014/main" id="{6EB6C551-D052-4265-8EED-87D35FC15750}"/>
              </a:ext>
            </a:extLst>
          </p:cNvPr>
          <p:cNvSpPr txBox="1"/>
          <p:nvPr/>
        </p:nvSpPr>
        <p:spPr>
          <a:xfrm>
            <a:off x="3013331" y="3778897"/>
            <a:ext cx="7916676" cy="480060"/>
          </a:xfrm>
          <a:prstGeom prst="rect">
            <a:avLst/>
          </a:prstGeom>
          <a:noFill/>
        </p:spPr>
        <p:txBody>
          <a:bodyPr bIns="34290" lIns="68580" rIns="68580" rtlCol="0" tIns="34290" wrap="square">
            <a:spAutoFit/>
          </a:bodyPr>
          <a:lstStyle/>
          <a:p>
            <a:pPr lvl="3" marL="0">
              <a:lnSpc>
                <a:spcPct val="150000"/>
              </a:lnSpc>
            </a:pPr>
            <a:r>
              <a:rPr altLang="en-US" lang="zh-CN">
                <a:solidFill>
                  <a:schemeClr val="tx1">
                    <a:lumMod val="75000"/>
                    <a:lumOff val="25000"/>
                  </a:schemeClr>
                </a:solidFill>
                <a:cs typeface="+mn-ea"/>
                <a:sym typeface="+mn-lt"/>
              </a:rPr>
              <a:t>导致静脉炎的危险因素与导管针的材质、长度和管径大小有关</a:t>
            </a:r>
          </a:p>
        </p:txBody>
      </p:sp>
      <p:sp>
        <p:nvSpPr>
          <p:cNvPr id="37" name="2-5">
            <a:extLst>
              <a:ext uri="{FF2B5EF4-FFF2-40B4-BE49-F238E27FC236}">
                <a16:creationId xmlns:a16="http://schemas.microsoft.com/office/drawing/2014/main" id="{E5135743-84C4-4AB2-81D4-C9E2702B3380}"/>
              </a:ext>
            </a:extLst>
          </p:cNvPr>
          <p:cNvSpPr txBox="1"/>
          <p:nvPr/>
        </p:nvSpPr>
        <p:spPr>
          <a:xfrm>
            <a:off x="3013331" y="4775797"/>
            <a:ext cx="8973622" cy="1303020"/>
          </a:xfrm>
          <a:prstGeom prst="rect">
            <a:avLst/>
          </a:prstGeom>
          <a:noFill/>
        </p:spPr>
        <p:txBody>
          <a:bodyPr bIns="34290" lIns="68580" rIns="68580" rtlCol="0" tIns="34290" wrap="square">
            <a:spAutoFit/>
          </a:bodyPr>
          <a:lstStyle/>
          <a:p>
            <a:pPr defTabSz="457200">
              <a:lnSpc>
                <a:spcPct val="150000"/>
              </a:lnSpc>
              <a:spcBef>
                <a:spcPts val="750"/>
              </a:spcBef>
            </a:pPr>
            <a:r>
              <a:rPr altLang="en-US" lang="zh-CN">
                <a:solidFill>
                  <a:schemeClr val="tx1">
                    <a:lumMod val="75000"/>
                    <a:lumOff val="25000"/>
                  </a:schemeClr>
                </a:solidFill>
                <a:cs typeface="+mn-ea"/>
                <a:sym typeface="+mn-lt"/>
              </a:rPr>
              <a:t>操作人员的技术不佳、不适当的穿刺部位、导管针留置时间过长、固定方法不当、输入液体的酸碱度太强或由于药物不相溶而造成沉淀、患者血管条件差等因素都与静脉炎的发生有关。 </a:t>
            </a:r>
          </a:p>
        </p:txBody>
      </p:sp>
      <p:grpSp>
        <p:nvGrpSpPr>
          <p:cNvPr id="36" name="组合 35"/>
          <p:cNvGrpSpPr/>
          <p:nvPr/>
        </p:nvGrpSpPr>
        <p:grpSpPr>
          <a:xfrm>
            <a:off x="125505" y="171877"/>
            <a:ext cx="4156210" cy="400110"/>
            <a:chOff x="125505" y="171877"/>
            <a:chExt cx="4156210" cy="400110"/>
          </a:xfrm>
        </p:grpSpPr>
        <p:sp>
          <p:nvSpPr>
            <p:cNvPr id="38"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39" name="组合 38"/>
            <p:cNvGrpSpPr/>
            <p:nvPr/>
          </p:nvGrpSpPr>
          <p:grpSpPr>
            <a:xfrm>
              <a:off x="125505" y="175765"/>
              <a:ext cx="858371" cy="396222"/>
              <a:chOff x="121023" y="551329"/>
              <a:chExt cx="858371" cy="396222"/>
            </a:xfrm>
            <a:solidFill>
              <a:srgbClr val="4472C4"/>
            </a:solidFill>
          </p:grpSpPr>
          <p:sp>
            <p:nvSpPr>
              <p:cNvPr id="40" name="平行四边形 39"/>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41" name="平行四边形 40"/>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42" name="平行四边形 41"/>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grpSp>
        <p:nvGrpSpPr>
          <p:cNvPr id="34" name="组合 33"/>
          <p:cNvGrpSpPr/>
          <p:nvPr/>
        </p:nvGrpSpPr>
        <p:grpSpPr>
          <a:xfrm>
            <a:off x="852645" y="1058255"/>
            <a:ext cx="10181247" cy="1582215"/>
            <a:chOff x="852645" y="1058255"/>
            <a:chExt cx="10181247" cy="1582215"/>
          </a:xfrm>
        </p:grpSpPr>
        <p:grpSp>
          <p:nvGrpSpPr>
            <p:cNvPr id="43" name="组合 42">
              <a:extLst>
                <a:ext uri="{FF2B5EF4-FFF2-40B4-BE49-F238E27FC236}">
                  <a16:creationId xmlns:a16="http://schemas.microsoft.com/office/drawing/2014/main" id="{0DB22DD3-C99C-4B19-BC91-944019C4E5A3}"/>
                </a:ext>
              </a:extLst>
            </p:cNvPr>
            <p:cNvGrpSpPr/>
            <p:nvPr/>
          </p:nvGrpSpPr>
          <p:grpSpPr>
            <a:xfrm>
              <a:off x="852645" y="1058255"/>
              <a:ext cx="10181247" cy="1582215"/>
              <a:chOff x="1523074" y="2060749"/>
              <a:chExt cx="8933893" cy="1047223"/>
            </a:xfrm>
          </p:grpSpPr>
          <p:grpSp>
            <p:nvGrpSpPr>
              <p:cNvPr id="44" name="组合 43">
                <a:extLst>
                  <a:ext uri="{FF2B5EF4-FFF2-40B4-BE49-F238E27FC236}">
                    <a16:creationId xmlns:a16="http://schemas.microsoft.com/office/drawing/2014/main" id="{3CEE6ADB-F9AF-483B-BE09-CB87DAB59A8F}"/>
                  </a:ext>
                </a:extLst>
              </p:cNvPr>
              <p:cNvGrpSpPr/>
              <p:nvPr/>
            </p:nvGrpSpPr>
            <p:grpSpPr>
              <a:xfrm>
                <a:off x="1523074" y="2080360"/>
                <a:ext cx="8933893" cy="1027612"/>
                <a:chOff x="1515291" y="2029097"/>
                <a:chExt cx="8933893" cy="1027612"/>
              </a:xfrm>
            </p:grpSpPr>
            <p:sp>
              <p:nvSpPr>
                <p:cNvPr id="46" name="矩形: 圆角 14">
                  <a:extLst>
                    <a:ext uri="{FF2B5EF4-FFF2-40B4-BE49-F238E27FC236}">
                      <a16:creationId xmlns:a16="http://schemas.microsoft.com/office/drawing/2014/main" id="{E8DAF725-044E-40B4-83A5-FE185D2FEA81}"/>
                    </a:ext>
                  </a:extLst>
                </p:cNvPr>
                <p:cNvSpPr/>
                <p:nvPr/>
              </p:nvSpPr>
              <p:spPr>
                <a:xfrm>
                  <a:off x="2455817" y="2029097"/>
                  <a:ext cx="7993367" cy="1027612"/>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7" name="矩形: 圆角 17">
                  <a:extLst>
                    <a:ext uri="{FF2B5EF4-FFF2-40B4-BE49-F238E27FC236}">
                      <a16:creationId xmlns:a16="http://schemas.microsoft.com/office/drawing/2014/main" id="{96F16D23-7B83-434B-BA6E-F205A66DE144}"/>
                    </a:ext>
                  </a:extLst>
                </p:cNvPr>
                <p:cNvSpPr/>
                <p:nvPr/>
              </p:nvSpPr>
              <p:spPr>
                <a:xfrm>
                  <a:off x="1515291" y="2029097"/>
                  <a:ext cx="1628503" cy="1027612"/>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45" name="矩形 44">
                <a:extLst>
                  <a:ext uri="{FF2B5EF4-FFF2-40B4-BE49-F238E27FC236}">
                    <a16:creationId xmlns:a16="http://schemas.microsoft.com/office/drawing/2014/main" id="{C84945F4-E987-4CA5-9D38-87D9A3CA6529}"/>
                  </a:ext>
                </a:extLst>
              </p:cNvPr>
              <p:cNvSpPr/>
              <p:nvPr/>
            </p:nvSpPr>
            <p:spPr>
              <a:xfrm>
                <a:off x="3223841" y="2060749"/>
                <a:ext cx="7160862" cy="1028866"/>
              </a:xfrm>
              <a:prstGeom prst="rect">
                <a:avLst/>
              </a:prstGeom>
            </p:spPr>
            <p:txBody>
              <a:bodyPr wrap="square">
                <a:spAutoFit/>
              </a:bodyPr>
              <a:lstStyle/>
              <a:p>
                <a:pPr lvl="1" marL="144000">
                  <a:lnSpc>
                    <a:spcPct val="200000"/>
                  </a:lnSpc>
                </a:pPr>
                <a:r>
                  <a:rPr altLang="en-US" lang="zh-CN" sz="1600">
                    <a:cs typeface="+mn-ea"/>
                    <a:sym typeface="+mn-lt"/>
                  </a:rPr>
                  <a:t>静脉炎是静脉输液的另一常见的并发症，是由物理、化学及感染等因素对血管内壁的刺激而导致血管壁的炎症表现，常表现为局部的热、痛、紧绷及胀感，沿着注射部位的血管会产生条索状的红线、触诊时有发热发硬的感觉。</a:t>
                </a:r>
              </a:p>
            </p:txBody>
          </p:sp>
        </p:grpSp>
        <p:sp>
          <p:nvSpPr>
            <p:cNvPr id="49" name="矩形 48">
              <a:extLst>
                <a:ext uri="{FF2B5EF4-FFF2-40B4-BE49-F238E27FC236}">
                  <a16:creationId xmlns:a16="http://schemas.microsoft.com/office/drawing/2014/main" id="{5E77E610-B5AB-4782-8EC3-460FB7234F17}"/>
                </a:ext>
              </a:extLst>
            </p:cNvPr>
            <p:cNvSpPr/>
            <p:nvPr/>
          </p:nvSpPr>
          <p:spPr>
            <a:xfrm>
              <a:off x="927712" y="1237344"/>
              <a:ext cx="1557618" cy="1188720"/>
            </a:xfrm>
            <a:prstGeom prst="rect">
              <a:avLst/>
            </a:prstGeom>
          </p:spPr>
          <p:txBody>
            <a:bodyPr wrap="square">
              <a:spAutoFit/>
            </a:bodyPr>
            <a:lstStyle/>
            <a:p>
              <a:pPr algn="ctr" lvl="1" marL="144000">
                <a:lnSpc>
                  <a:spcPct val="150000"/>
                </a:lnSpc>
              </a:pPr>
              <a:r>
                <a:rPr altLang="en-US" lang="zh-CN" smtClean="0" sz="2400">
                  <a:solidFill>
                    <a:schemeClr val="bg1"/>
                  </a:solidFill>
                  <a:cs typeface="+mn-ea"/>
                  <a:sym typeface="+mn-lt"/>
                </a:rPr>
                <a:t>静脉炎的预防</a:t>
              </a:r>
            </a:p>
          </p:txBody>
        </p:sp>
      </p:grpSp>
      <p:grpSp>
        <p:nvGrpSpPr>
          <p:cNvPr id="50" name="组合 49">
            <a:extLst>
              <a:ext uri="{FF2B5EF4-FFF2-40B4-BE49-F238E27FC236}">
                <a16:creationId xmlns:a16="http://schemas.microsoft.com/office/drawing/2014/main" id="{2879A0F0-C0D8-47CF-BF60-A33F48F503A6}"/>
              </a:ext>
            </a:extLst>
          </p:cNvPr>
          <p:cNvGrpSpPr/>
          <p:nvPr/>
        </p:nvGrpSpPr>
        <p:grpSpPr>
          <a:xfrm>
            <a:off x="842682" y="3399744"/>
            <a:ext cx="1637338" cy="2781345"/>
            <a:chOff x="4879083" y="2213310"/>
            <a:chExt cx="2114472" cy="3639644"/>
          </a:xfrm>
        </p:grpSpPr>
        <p:sp>
          <p:nvSpPr>
            <p:cNvPr id="51" name="íṧ1îḋê">
              <a:extLst>
                <a:ext uri="{FF2B5EF4-FFF2-40B4-BE49-F238E27FC236}">
                  <a16:creationId xmlns:a16="http://schemas.microsoft.com/office/drawing/2014/main" id="{A5FC5CB4-3652-4BDE-9444-E2200CF5F599}"/>
                </a:ext>
              </a:extLst>
            </p:cNvPr>
            <p:cNvSpPr/>
            <p:nvPr/>
          </p:nvSpPr>
          <p:spPr>
            <a:xfrm>
              <a:off x="4879083" y="3738482"/>
              <a:ext cx="2114472" cy="2114472"/>
            </a:xfrm>
            <a:prstGeom prst="ellipse">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50000"/>
                </a:lnSpc>
              </a:pPr>
              <a:endParaRPr>
                <a:cs typeface="+mn-ea"/>
                <a:sym typeface="+mn-lt"/>
              </a:endParaRPr>
            </a:p>
          </p:txBody>
        </p:sp>
        <p:sp>
          <p:nvSpPr>
            <p:cNvPr id="52" name="analysis_295050">
              <a:extLst>
                <a:ext uri="{FF2B5EF4-FFF2-40B4-BE49-F238E27FC236}">
                  <a16:creationId xmlns:a16="http://schemas.microsoft.com/office/drawing/2014/main" id="{81118362-06A9-4120-85BF-D62FA7125021}"/>
                </a:ext>
              </a:extLst>
            </p:cNvPr>
            <p:cNvSpPr>
              <a:spLocks noChangeAspect="1"/>
            </p:cNvSpPr>
            <p:nvPr/>
          </p:nvSpPr>
          <p:spPr bwMode="auto">
            <a:xfrm>
              <a:off x="5567805" y="4622919"/>
              <a:ext cx="712117" cy="458397"/>
            </a:xfrm>
            <a:custGeom>
              <a:gdLst>
                <a:gd fmla="*/ 143953 w 607639" name="connsiteX0"/>
                <a:gd fmla="*/ 239428 h 391144" name="connsiteY0"/>
                <a:gd fmla="*/ 223838 w 607639" name="connsiteX1"/>
                <a:gd fmla="*/ 239428 h 391144" name="connsiteY1"/>
                <a:gd fmla="*/ 239851 w 607639" name="connsiteX2"/>
                <a:gd fmla="*/ 239428 h 391144" name="connsiteY2"/>
                <a:gd fmla="*/ 239851 w 607639" name="connsiteX3"/>
                <a:gd fmla="*/ 287271 h 391144" name="connsiteY3"/>
                <a:gd fmla="*/ 223838 w 607639" name="connsiteX4"/>
                <a:gd fmla="*/ 287271 h 391144" name="connsiteY4"/>
                <a:gd fmla="*/ 143953 w 607639" name="connsiteX5"/>
                <a:gd fmla="*/ 287271 h 391144" name="connsiteY5"/>
                <a:gd fmla="*/ 143953 w 607639" name="connsiteX6"/>
                <a:gd fmla="*/ 167593 h 391144" name="connsiteY6"/>
                <a:gd fmla="*/ 239851 w 607639" name="connsiteX7"/>
                <a:gd fmla="*/ 167593 h 391144" name="connsiteY7"/>
                <a:gd fmla="*/ 239851 w 607639" name="connsiteX8"/>
                <a:gd fmla="*/ 215507 h 391144" name="connsiteY8"/>
                <a:gd fmla="*/ 143953 w 607639" name="connsiteX9"/>
                <a:gd fmla="*/ 215507 h 391144" name="connsiteY9"/>
                <a:gd fmla="*/ 415772 w 607639" name="connsiteX10"/>
                <a:gd fmla="*/ 143601 h 391144" name="connsiteY10"/>
                <a:gd fmla="*/ 463686 w 607639" name="connsiteX11"/>
                <a:gd fmla="*/ 143601 h 391144" name="connsiteY11"/>
                <a:gd fmla="*/ 463686 w 607639" name="connsiteX12"/>
                <a:gd fmla="*/ 287272 h 391144" name="connsiteY12"/>
                <a:gd fmla="*/ 415772 w 607639" name="connsiteX13"/>
                <a:gd fmla="*/ 287272 h 391144" name="connsiteY13"/>
                <a:gd fmla="*/ 287836 w 607639" name="connsiteX14"/>
                <a:gd fmla="*/ 143601 h 391144" name="connsiteY14"/>
                <a:gd fmla="*/ 335820 w 607639" name="connsiteX15"/>
                <a:gd fmla="*/ 143601 h 391144" name="connsiteY15"/>
                <a:gd fmla="*/ 335820 w 607639" name="connsiteX16"/>
                <a:gd fmla="*/ 287272 h 391144" name="connsiteY16"/>
                <a:gd fmla="*/ 287836 w 607639" name="connsiteX17"/>
                <a:gd fmla="*/ 287272 h 391144" name="connsiteY17"/>
                <a:gd fmla="*/ 351769 w 607639" name="connsiteX18"/>
                <a:gd fmla="*/ 95757 h 391144" name="connsiteY18"/>
                <a:gd fmla="*/ 399683 w 607639" name="connsiteX19"/>
                <a:gd fmla="*/ 95757 h 391144" name="connsiteY19"/>
                <a:gd fmla="*/ 399683 w 607639" name="connsiteX20"/>
                <a:gd fmla="*/ 287271 h 391144" name="connsiteY20"/>
                <a:gd fmla="*/ 351769 w 607639" name="connsiteX21"/>
                <a:gd fmla="*/ 287271 h 391144" name="connsiteY21"/>
                <a:gd fmla="*/ 95948 w 607639" name="connsiteX22"/>
                <a:gd fmla="*/ 47904 h 391144" name="connsiteY22"/>
                <a:gd fmla="*/ 95948 w 607639" name="connsiteX23"/>
                <a:gd fmla="*/ 343240 h 391144" name="connsiteY23"/>
                <a:gd fmla="*/ 511691 w 607639" name="connsiteX24"/>
                <a:gd fmla="*/ 343240 h 391144" name="connsiteY24"/>
                <a:gd fmla="*/ 511691 w 607639" name="connsiteX25"/>
                <a:gd fmla="*/ 47904 h 391144" name="connsiteY25"/>
                <a:gd fmla="*/ 47974 w 607639" name="connsiteX26"/>
                <a:gd fmla="*/ 0 h 391144" name="connsiteY26"/>
                <a:gd fmla="*/ 559665 w 607639" name="connsiteX27"/>
                <a:gd fmla="*/ 0 h 391144" name="connsiteY27"/>
                <a:gd fmla="*/ 559665 w 607639" name="connsiteX28"/>
                <a:gd fmla="*/ 343240 h 391144" name="connsiteY28"/>
                <a:gd fmla="*/ 607639 w 607639" name="connsiteX29"/>
                <a:gd fmla="*/ 343240 h 391144" name="connsiteY29"/>
                <a:gd fmla="*/ 607639 w 607639" name="connsiteX30"/>
                <a:gd fmla="*/ 391144 h 391144" name="connsiteY30"/>
                <a:gd fmla="*/ 0 w 607639" name="connsiteX31"/>
                <a:gd fmla="*/ 391144 h 391144" name="connsiteY31"/>
                <a:gd fmla="*/ 0 w 607639" name="connsiteX32"/>
                <a:gd fmla="*/ 343240 h 391144" name="connsiteY32"/>
                <a:gd fmla="*/ 47974 w 607639" name="connsiteX33"/>
                <a:gd fmla="*/ 343240 h 391144"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391144" w="607639">
                  <a:moveTo>
                    <a:pt x="143953" y="239428"/>
                  </a:moveTo>
                  <a:lnTo>
                    <a:pt x="223838" y="239428"/>
                  </a:lnTo>
                  <a:lnTo>
                    <a:pt x="239851" y="239428"/>
                  </a:lnTo>
                  <a:lnTo>
                    <a:pt x="239851" y="287271"/>
                  </a:lnTo>
                  <a:lnTo>
                    <a:pt x="223838" y="287271"/>
                  </a:lnTo>
                  <a:lnTo>
                    <a:pt x="143953" y="287271"/>
                  </a:lnTo>
                  <a:close/>
                  <a:moveTo>
                    <a:pt x="143953" y="167593"/>
                  </a:moveTo>
                  <a:lnTo>
                    <a:pt x="239851" y="167593"/>
                  </a:lnTo>
                  <a:lnTo>
                    <a:pt x="239851" y="215507"/>
                  </a:lnTo>
                  <a:lnTo>
                    <a:pt x="143953" y="215507"/>
                  </a:lnTo>
                  <a:close/>
                  <a:moveTo>
                    <a:pt x="415772" y="143601"/>
                  </a:moveTo>
                  <a:lnTo>
                    <a:pt x="463686" y="143601"/>
                  </a:lnTo>
                  <a:lnTo>
                    <a:pt x="463686" y="287272"/>
                  </a:lnTo>
                  <a:lnTo>
                    <a:pt x="415772" y="287272"/>
                  </a:lnTo>
                  <a:close/>
                  <a:moveTo>
                    <a:pt x="287836" y="143601"/>
                  </a:moveTo>
                  <a:lnTo>
                    <a:pt x="335820" y="143601"/>
                  </a:lnTo>
                  <a:lnTo>
                    <a:pt x="335820" y="287272"/>
                  </a:lnTo>
                  <a:lnTo>
                    <a:pt x="287836" y="287272"/>
                  </a:lnTo>
                  <a:close/>
                  <a:moveTo>
                    <a:pt x="351769" y="95757"/>
                  </a:moveTo>
                  <a:lnTo>
                    <a:pt x="399683" y="95757"/>
                  </a:lnTo>
                  <a:lnTo>
                    <a:pt x="399683" y="287271"/>
                  </a:lnTo>
                  <a:lnTo>
                    <a:pt x="351769" y="287271"/>
                  </a:lnTo>
                  <a:close/>
                  <a:moveTo>
                    <a:pt x="95948" y="47904"/>
                  </a:moveTo>
                  <a:lnTo>
                    <a:pt x="95948" y="343240"/>
                  </a:lnTo>
                  <a:lnTo>
                    <a:pt x="511691" y="343240"/>
                  </a:lnTo>
                  <a:lnTo>
                    <a:pt x="511691" y="47904"/>
                  </a:lnTo>
                  <a:close/>
                  <a:moveTo>
                    <a:pt x="47974" y="0"/>
                  </a:moveTo>
                  <a:lnTo>
                    <a:pt x="559665" y="0"/>
                  </a:lnTo>
                  <a:lnTo>
                    <a:pt x="559665" y="343240"/>
                  </a:lnTo>
                  <a:lnTo>
                    <a:pt x="607639" y="343240"/>
                  </a:lnTo>
                  <a:lnTo>
                    <a:pt x="607639" y="391144"/>
                  </a:lnTo>
                  <a:lnTo>
                    <a:pt x="0" y="391144"/>
                  </a:lnTo>
                  <a:lnTo>
                    <a:pt x="0" y="343240"/>
                  </a:lnTo>
                  <a:lnTo>
                    <a:pt x="47974" y="343240"/>
                  </a:lnTo>
                  <a:close/>
                </a:path>
              </a:pathLst>
            </a:custGeom>
            <a:solidFill>
              <a:schemeClr val="bg1"/>
            </a:solidFill>
            <a:ln>
              <a:noFill/>
            </a:ln>
          </p:spPr>
          <p:txBody>
            <a:bodyPr>
              <a:normAutofit/>
            </a:bodyPr>
            <a:lstStyle/>
            <a:p>
              <a:pPr>
                <a:lnSpc>
                  <a:spcPct val="150000"/>
                </a:lnSpc>
              </a:pPr>
              <a:endParaRPr altLang="en-US" lang="zh-CN">
                <a:cs typeface="+mn-ea"/>
                <a:sym typeface="+mn-lt"/>
              </a:endParaRPr>
            </a:p>
          </p:txBody>
        </p:sp>
        <p:sp>
          <p:nvSpPr>
            <p:cNvPr id="53" name="íṧ1îḋê">
              <a:extLst>
                <a:ext uri="{FF2B5EF4-FFF2-40B4-BE49-F238E27FC236}">
                  <a16:creationId xmlns:a16="http://schemas.microsoft.com/office/drawing/2014/main" id="{B1309D83-69E1-4F22-82B7-0BF64FE1F7F9}"/>
                </a:ext>
              </a:extLst>
            </p:cNvPr>
            <p:cNvSpPr/>
            <p:nvPr/>
          </p:nvSpPr>
          <p:spPr>
            <a:xfrm>
              <a:off x="4879083" y="2213310"/>
              <a:ext cx="2114472" cy="2114472"/>
            </a:xfrm>
            <a:prstGeom prst="ellipse">
              <a:avLst/>
            </a:prstGeom>
            <a:solidFill>
              <a:srgbClr val="4472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50000"/>
                </a:lnSpc>
              </a:pPr>
              <a:endParaRPr>
                <a:cs typeface="+mn-ea"/>
                <a:sym typeface="+mn-lt"/>
              </a:endParaRPr>
            </a:p>
          </p:txBody>
        </p:sp>
        <p:sp>
          <p:nvSpPr>
            <p:cNvPr id="54" name="efficiency_158344">
              <a:extLst>
                <a:ext uri="{FF2B5EF4-FFF2-40B4-BE49-F238E27FC236}">
                  <a16:creationId xmlns:a16="http://schemas.microsoft.com/office/drawing/2014/main" id="{D0B698B2-8627-402C-BB6D-1367DAA697B1}"/>
                </a:ext>
              </a:extLst>
            </p:cNvPr>
            <p:cNvSpPr>
              <a:spLocks noChangeAspect="1"/>
            </p:cNvSpPr>
            <p:nvPr/>
          </p:nvSpPr>
          <p:spPr bwMode="auto">
            <a:xfrm>
              <a:off x="5595610" y="2930472"/>
              <a:ext cx="712118" cy="710871"/>
            </a:xfrm>
            <a:custGeom>
              <a:gdLst>
                <a:gd fmla="*/ 360585 w 604110" name="connsiteX0"/>
                <a:gd fmla="*/ 233916 h 603052" name="connsiteY0"/>
                <a:gd fmla="*/ 380012 w 604110" name="connsiteX1"/>
                <a:gd fmla="*/ 241933 h 603052" name="connsiteY1"/>
                <a:gd fmla="*/ 380012 w 604110" name="connsiteX2"/>
                <a:gd fmla="*/ 280718 h 603052" name="connsiteY2"/>
                <a:gd fmla="*/ 297635 w 604110" name="connsiteX3"/>
                <a:gd fmla="*/ 362947 h 603052" name="connsiteY3"/>
                <a:gd fmla="*/ 278277 w 604110" name="connsiteX4"/>
                <a:gd fmla="*/ 371033 h 603052" name="connsiteY4"/>
                <a:gd fmla="*/ 258781 w 604110" name="connsiteX5"/>
                <a:gd fmla="*/ 362947 h 603052" name="connsiteY5"/>
                <a:gd fmla="*/ 222260 w 604110" name="connsiteX6"/>
                <a:gd fmla="*/ 326355 h 603052" name="connsiteY6"/>
                <a:gd fmla="*/ 222260 w 604110" name="connsiteX7"/>
                <a:gd fmla="*/ 287707 h 603052" name="connsiteY7"/>
                <a:gd fmla="*/ 260977 w 604110" name="connsiteX8"/>
                <a:gd fmla="*/ 287707 h 603052" name="connsiteY8"/>
                <a:gd fmla="*/ 278277 w 604110" name="connsiteX9"/>
                <a:gd fmla="*/ 304838 h 603052" name="connsiteY9"/>
                <a:gd fmla="*/ 341158 w 604110" name="connsiteX10"/>
                <a:gd fmla="*/ 241933 h 603052" name="connsiteY10"/>
                <a:gd fmla="*/ 360585 w 604110" name="connsiteX11"/>
                <a:gd fmla="*/ 233916 h 603052" name="connsiteY11"/>
                <a:gd fmla="*/ 274595 w 604110" name="connsiteX12"/>
                <a:gd fmla="*/ 54823 h 603052" name="connsiteY12"/>
                <a:gd fmla="*/ 274595 w 604110" name="connsiteX13"/>
                <a:gd fmla="*/ 89087 h 603052" name="connsiteY13"/>
                <a:gd fmla="*/ 254001 w 604110" name="connsiteX14"/>
                <a:gd fmla="*/ 115676 h 603052" name="connsiteY14"/>
                <a:gd fmla="*/ 204436 w 604110" name="connsiteX15"/>
                <a:gd fmla="*/ 136235 h 603052" name="connsiteY15"/>
                <a:gd fmla="*/ 171073 w 604110" name="connsiteX16"/>
                <a:gd fmla="*/ 131986 h 603052" name="connsiteY16"/>
                <a:gd fmla="*/ 146771 w 604110" name="connsiteX17"/>
                <a:gd fmla="*/ 107727 h 603052" name="connsiteY17"/>
                <a:gd fmla="*/ 107916 w 604110" name="connsiteX18"/>
                <a:gd fmla="*/ 146514 h 603052" name="connsiteY18"/>
                <a:gd fmla="*/ 132218 w 604110" name="connsiteX19"/>
                <a:gd fmla="*/ 170773 h 603052" name="connsiteY19"/>
                <a:gd fmla="*/ 136474 w 604110" name="connsiteX20"/>
                <a:gd fmla="*/ 204078 h 603052" name="connsiteY20"/>
                <a:gd fmla="*/ 115879 w 604110" name="connsiteX21"/>
                <a:gd fmla="*/ 253556 h 603052" name="connsiteY21"/>
                <a:gd fmla="*/ 89244 w 604110" name="connsiteX22"/>
                <a:gd fmla="*/ 274115 h 603052" name="connsiteY22"/>
                <a:gd fmla="*/ 54919 w 604110" name="connsiteX23"/>
                <a:gd fmla="*/ 274115 h 603052" name="connsiteY23"/>
                <a:gd fmla="*/ 54919 w 604110" name="connsiteX24"/>
                <a:gd fmla="*/ 328937 h 603052" name="connsiteY24"/>
                <a:gd fmla="*/ 89244 w 604110" name="connsiteX25"/>
                <a:gd fmla="*/ 328937 h 603052" name="connsiteY25"/>
                <a:gd fmla="*/ 115879 w 604110" name="connsiteX26"/>
                <a:gd fmla="*/ 349496 h 603052" name="connsiteY26"/>
                <a:gd fmla="*/ 136474 w 604110" name="connsiteX27"/>
                <a:gd fmla="*/ 398974 h 603052" name="connsiteY27"/>
                <a:gd fmla="*/ 132218 w 604110" name="connsiteX28"/>
                <a:gd fmla="*/ 432279 h 603052" name="connsiteY28"/>
                <a:gd fmla="*/ 107916 w 604110" name="connsiteX29"/>
                <a:gd fmla="*/ 456538 h 603052" name="connsiteY29"/>
                <a:gd fmla="*/ 146771 w 604110" name="connsiteX30"/>
                <a:gd fmla="*/ 495325 h 603052" name="connsiteY30"/>
                <a:gd fmla="*/ 171073 w 604110" name="connsiteX31"/>
                <a:gd fmla="*/ 471066 h 603052" name="connsiteY31"/>
                <a:gd fmla="*/ 204436 w 604110" name="connsiteX32"/>
                <a:gd fmla="*/ 466817 h 603052" name="connsiteY32"/>
                <a:gd fmla="*/ 254001 w 604110" name="connsiteX33"/>
                <a:gd fmla="*/ 487376 h 603052" name="connsiteY33"/>
                <a:gd fmla="*/ 274595 w 604110" name="connsiteX34"/>
                <a:gd fmla="*/ 513965 h 603052" name="connsiteY34"/>
                <a:gd fmla="*/ 274595 w 604110" name="connsiteX35"/>
                <a:gd fmla="*/ 548229 h 603052" name="connsiteY35"/>
                <a:gd fmla="*/ 329515 w 604110" name="connsiteX36"/>
                <a:gd fmla="*/ 548229 h 603052" name="connsiteY36"/>
                <a:gd fmla="*/ 329515 w 604110" name="connsiteX37"/>
                <a:gd fmla="*/ 513965 h 603052" name="connsiteY37"/>
                <a:gd fmla="*/ 350109 w 604110" name="connsiteX38"/>
                <a:gd fmla="*/ 487376 h 603052" name="connsiteY38"/>
                <a:gd fmla="*/ 399674 w 604110" name="connsiteX39"/>
                <a:gd fmla="*/ 466817 h 603052" name="connsiteY39"/>
                <a:gd fmla="*/ 433037 w 604110" name="connsiteX40"/>
                <a:gd fmla="*/ 471066 h 603052" name="connsiteY40"/>
                <a:gd fmla="*/ 457339 w 604110" name="connsiteX41"/>
                <a:gd fmla="*/ 495325 h 603052" name="connsiteY41"/>
                <a:gd fmla="*/ 496194 w 604110" name="connsiteX42"/>
                <a:gd fmla="*/ 456538 h 603052" name="connsiteY42"/>
                <a:gd fmla="*/ 471892 w 604110" name="connsiteX43"/>
                <a:gd fmla="*/ 432279 h 603052" name="connsiteY43"/>
                <a:gd fmla="*/ 467636 w 604110" name="connsiteX44"/>
                <a:gd fmla="*/ 398974 h 603052" name="connsiteY44"/>
                <a:gd fmla="*/ 488231 w 604110" name="connsiteX45"/>
                <a:gd fmla="*/ 349496 h 603052" name="connsiteY45"/>
                <a:gd fmla="*/ 514866 w 604110" name="connsiteX46"/>
                <a:gd fmla="*/ 328937 h 603052" name="connsiteY46"/>
                <a:gd fmla="*/ 549191 w 604110" name="connsiteX47"/>
                <a:gd fmla="*/ 328937 h 603052" name="connsiteY47"/>
                <a:gd fmla="*/ 549191 w 604110" name="connsiteX48"/>
                <a:gd fmla="*/ 274115 h 603052" name="connsiteY48"/>
                <a:gd fmla="*/ 514866 w 604110" name="connsiteX49"/>
                <a:gd fmla="*/ 274115 h 603052" name="connsiteY49"/>
                <a:gd fmla="*/ 488231 w 604110" name="connsiteX50"/>
                <a:gd fmla="*/ 253556 h 603052" name="connsiteY50"/>
                <a:gd fmla="*/ 467636 w 604110" name="connsiteX51"/>
                <a:gd fmla="*/ 204078 h 603052" name="connsiteY51"/>
                <a:gd fmla="*/ 471892 w 604110" name="connsiteX52"/>
                <a:gd fmla="*/ 170773 h 603052" name="connsiteY52"/>
                <a:gd fmla="*/ 496194 w 604110" name="connsiteX53"/>
                <a:gd fmla="*/ 146514 h 603052" name="connsiteY53"/>
                <a:gd fmla="*/ 457339 w 604110" name="connsiteX54"/>
                <a:gd fmla="*/ 107727 h 603052" name="connsiteY54"/>
                <a:gd fmla="*/ 433037 w 604110" name="connsiteX55"/>
                <a:gd fmla="*/ 131986 h 603052" name="connsiteY55"/>
                <a:gd fmla="*/ 399674 w 604110" name="connsiteX56"/>
                <a:gd fmla="*/ 136235 h 603052" name="connsiteY56"/>
                <a:gd fmla="*/ 350109 w 604110" name="connsiteX57"/>
                <a:gd fmla="*/ 115676 h 603052" name="connsiteY57"/>
                <a:gd fmla="*/ 329515 w 604110" name="connsiteX58"/>
                <a:gd fmla="*/ 89087 h 603052" name="connsiteY58"/>
                <a:gd fmla="*/ 329515 w 604110" name="connsiteX59"/>
                <a:gd fmla="*/ 54823 h 603052" name="connsiteY59"/>
                <a:gd fmla="*/ 247136 w 604110" name="connsiteX60"/>
                <a:gd fmla="*/ 0 h 603052" name="connsiteY60"/>
                <a:gd fmla="*/ 356974 w 604110" name="connsiteX61"/>
                <a:gd fmla="*/ 0 h 603052" name="connsiteY61"/>
                <a:gd fmla="*/ 384434 w 604110" name="connsiteX62"/>
                <a:gd fmla="*/ 27411 h 603052" name="connsiteY62"/>
                <a:gd fmla="*/ 384434 w 604110" name="connsiteX63"/>
                <a:gd fmla="*/ 68940 h 603052" name="connsiteY63"/>
                <a:gd fmla="*/ 408598 w 604110" name="connsiteX64"/>
                <a:gd fmla="*/ 78945 h 603052" name="connsiteY64"/>
                <a:gd fmla="*/ 437980 w 604110" name="connsiteX65"/>
                <a:gd fmla="*/ 49615 h 603052" name="connsiteY65"/>
                <a:gd fmla="*/ 457339 w 604110" name="connsiteX66"/>
                <a:gd fmla="*/ 41528 h 603052" name="connsiteY66"/>
                <a:gd fmla="*/ 476835 w 604110" name="connsiteX67"/>
                <a:gd fmla="*/ 49615 h 603052" name="connsiteY67"/>
                <a:gd fmla="*/ 554408 w 604110" name="connsiteX68"/>
                <a:gd fmla="*/ 127052 h 603052" name="connsiteY68"/>
                <a:gd fmla="*/ 554408 w 604110" name="connsiteX69"/>
                <a:gd fmla="*/ 165839 h 603052" name="connsiteY69"/>
                <a:gd fmla="*/ 525026 w 604110" name="connsiteX70"/>
                <a:gd fmla="*/ 195170 h 603052" name="connsiteY70"/>
                <a:gd fmla="*/ 535049 w 604110" name="connsiteX71"/>
                <a:gd fmla="*/ 219292 h 603052" name="connsiteY71"/>
                <a:gd fmla="*/ 576650 w 604110" name="connsiteX72"/>
                <a:gd fmla="*/ 219292 h 603052" name="connsiteY72"/>
                <a:gd fmla="*/ 604110 w 604110" name="connsiteX73"/>
                <a:gd fmla="*/ 246703 h 603052" name="connsiteY73"/>
                <a:gd fmla="*/ 604110 w 604110" name="connsiteX74"/>
                <a:gd fmla="*/ 356349 h 603052" name="connsiteY74"/>
                <a:gd fmla="*/ 576650 w 604110" name="connsiteX75"/>
                <a:gd fmla="*/ 383760 h 603052" name="connsiteY75"/>
                <a:gd fmla="*/ 535187 w 604110" name="connsiteX76"/>
                <a:gd fmla="*/ 383760 h 603052" name="connsiteY76"/>
                <a:gd fmla="*/ 525026 w 604110" name="connsiteX77"/>
                <a:gd fmla="*/ 407882 h 603052" name="connsiteY77"/>
                <a:gd fmla="*/ 554408 w 604110" name="connsiteX78"/>
                <a:gd fmla="*/ 437213 h 603052" name="connsiteY78"/>
                <a:gd fmla="*/ 554408 w 604110" name="connsiteX79"/>
                <a:gd fmla="*/ 476000 h 603052" name="connsiteY79"/>
                <a:gd fmla="*/ 476835 w 604110" name="connsiteX80"/>
                <a:gd fmla="*/ 553437 h 603052" name="connsiteY80"/>
                <a:gd fmla="*/ 437980 w 604110" name="connsiteX81"/>
                <a:gd fmla="*/ 553437 h 603052" name="connsiteY81"/>
                <a:gd fmla="*/ 408598 w 604110" name="connsiteX82"/>
                <a:gd fmla="*/ 524107 h 603052" name="connsiteY82"/>
                <a:gd fmla="*/ 384434 w 604110" name="connsiteX83"/>
                <a:gd fmla="*/ 534112 h 603052" name="connsiteY83"/>
                <a:gd fmla="*/ 384434 w 604110" name="connsiteX84"/>
                <a:gd fmla="*/ 575641 h 603052" name="connsiteY84"/>
                <a:gd fmla="*/ 356974 w 604110" name="connsiteX85"/>
                <a:gd fmla="*/ 603052 h 603052" name="connsiteY85"/>
                <a:gd fmla="*/ 247136 w 604110" name="connsiteX86"/>
                <a:gd fmla="*/ 603052 h 603052" name="connsiteY86"/>
                <a:gd fmla="*/ 219676 w 604110" name="connsiteX87"/>
                <a:gd fmla="*/ 575641 h 603052" name="connsiteY87"/>
                <a:gd fmla="*/ 219676 w 604110" name="connsiteX88"/>
                <a:gd fmla="*/ 534112 h 603052" name="connsiteY88"/>
                <a:gd fmla="*/ 195512 w 604110" name="connsiteX89"/>
                <a:gd fmla="*/ 524107 h 603052" name="connsiteY89"/>
                <a:gd fmla="*/ 166130 w 604110" name="connsiteX90"/>
                <a:gd fmla="*/ 553437 h 603052" name="connsiteY90"/>
                <a:gd fmla="*/ 127275 w 604110" name="connsiteX91"/>
                <a:gd fmla="*/ 553437 h 603052" name="connsiteY91"/>
                <a:gd fmla="*/ 49702 w 604110" name="connsiteX92"/>
                <a:gd fmla="*/ 476000 h 603052" name="connsiteY92"/>
                <a:gd fmla="*/ 41601 w 604110" name="connsiteX93"/>
                <a:gd fmla="*/ 456538 h 603052" name="connsiteY93"/>
                <a:gd fmla="*/ 49702 w 604110" name="connsiteX94"/>
                <a:gd fmla="*/ 437213 h 603052" name="connsiteY94"/>
                <a:gd fmla="*/ 79083 w 604110" name="connsiteX95"/>
                <a:gd fmla="*/ 407882 h 603052" name="connsiteY95"/>
                <a:gd fmla="*/ 69061 w 604110" name="connsiteX96"/>
                <a:gd fmla="*/ 383760 h 603052" name="connsiteY96"/>
                <a:gd fmla="*/ 27460 w 604110" name="connsiteX97"/>
                <a:gd fmla="*/ 383760 h 603052" name="connsiteY97"/>
                <a:gd fmla="*/ 0 w 604110" name="connsiteX98"/>
                <a:gd fmla="*/ 356349 h 603052" name="connsiteY98"/>
                <a:gd fmla="*/ 0 w 604110" name="connsiteX99"/>
                <a:gd fmla="*/ 246703 h 603052" name="connsiteY99"/>
                <a:gd fmla="*/ 27460 w 604110" name="connsiteX100"/>
                <a:gd fmla="*/ 219292 h 603052" name="connsiteY100"/>
                <a:gd fmla="*/ 69061 w 604110" name="connsiteX101"/>
                <a:gd fmla="*/ 219292 h 603052" name="connsiteY101"/>
                <a:gd fmla="*/ 79083 w 604110" name="connsiteX102"/>
                <a:gd fmla="*/ 195170 h 603052" name="connsiteY102"/>
                <a:gd fmla="*/ 49702 w 604110" name="connsiteX103"/>
                <a:gd fmla="*/ 165839 h 603052" name="connsiteY103"/>
                <a:gd fmla="*/ 49702 w 604110" name="connsiteX104"/>
                <a:gd fmla="*/ 127052 h 603052" name="connsiteY104"/>
                <a:gd fmla="*/ 127275 w 604110" name="connsiteX105"/>
                <a:gd fmla="*/ 49615 h 603052" name="connsiteY105"/>
                <a:gd fmla="*/ 166130 w 604110" name="connsiteX106"/>
                <a:gd fmla="*/ 49615 h 603052" name="connsiteY106"/>
                <a:gd fmla="*/ 195512 w 604110" name="connsiteX107"/>
                <a:gd fmla="*/ 78945 h 603052" name="connsiteY107"/>
                <a:gd fmla="*/ 219676 w 604110" name="connsiteX108"/>
                <a:gd fmla="*/ 68940 h 603052" name="connsiteY108"/>
                <a:gd fmla="*/ 219676 w 604110" name="connsiteX109"/>
                <a:gd fmla="*/ 27411 h 603052" name="connsiteY109"/>
                <a:gd fmla="*/ 247136 w 604110" name="connsiteX110"/>
                <a:gd fmla="*/ 0 h 603052" name="connsiteY1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b="b" l="l" r="r" t="t"/>
              <a:pathLst>
                <a:path h="603052" w="604110">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chemeClr val="bg1"/>
            </a:solidFill>
            <a:ln>
              <a:noFill/>
            </a:ln>
          </p:spPr>
          <p:txBody>
            <a:bodyPr>
              <a:normAutofit/>
            </a:bodyPr>
            <a:lstStyle/>
            <a:p>
              <a:pPr>
                <a:lnSpc>
                  <a:spcPct val="150000"/>
                </a:lnSpc>
              </a:pPr>
              <a:endParaRPr altLang="en-US" lang="zh-CN">
                <a:cs typeface="+mn-ea"/>
                <a:sym typeface="+mn-lt"/>
              </a:endParaRPr>
            </a:p>
          </p:txBody>
        </p:sp>
      </p:grpSp>
    </p:spTree>
    <p:extLst>
      <p:ext uri="{BB962C8B-B14F-4D97-AF65-F5344CB8AC3E}">
        <p14:creationId val="3570316033"/>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34"/>
                                        </p:tgtEl>
                                        <p:attrNameLst>
                                          <p:attrName>style.visibility</p:attrName>
                                        </p:attrNameLst>
                                      </p:cBhvr>
                                      <p:to>
                                        <p:strVal val="visible"/>
                                      </p:to>
                                    </p:set>
                                    <p:animEffect filter="wipe(left)" transition="in">
                                      <p:cBhvr>
                                        <p:cTn dur="500" id="7"/>
                                        <p:tgtEl>
                                          <p:spTgt spid="34"/>
                                        </p:tgtEl>
                                      </p:cBhvr>
                                    </p:animEffect>
                                  </p:childTnLst>
                                </p:cTn>
                              </p:par>
                              <p:par>
                                <p:cTn fill="hold" grpId="0" id="8" nodeType="withEffect" presetClass="entr" presetID="12" presetSubtype="1">
                                  <p:stCondLst>
                                    <p:cond delay="0"/>
                                  </p:stCondLst>
                                  <p:childTnLst>
                                    <p:set>
                                      <p:cBhvr>
                                        <p:cTn dur="1" fill="hold" id="9">
                                          <p:stCondLst>
                                            <p:cond delay="0"/>
                                          </p:stCondLst>
                                        </p:cTn>
                                        <p:tgtEl>
                                          <p:spTgt spid="35"/>
                                        </p:tgtEl>
                                        <p:attrNameLst>
                                          <p:attrName>style.visibility</p:attrName>
                                        </p:attrNameLst>
                                      </p:cBhvr>
                                      <p:to>
                                        <p:strVal val="visible"/>
                                      </p:to>
                                    </p:set>
                                    <p:anim calcmode="lin" valueType="num">
                                      <p:cBhvr additive="base">
                                        <p:cTn dur="500" id="10"/>
                                        <p:tgtEl>
                                          <p:spTgt spid="35"/>
                                        </p:tgtEl>
                                        <p:attrNameLst>
                                          <p:attrName>ppt_y</p:attrName>
                                        </p:attrNameLst>
                                      </p:cBhvr>
                                      <p:tavLst>
                                        <p:tav tm="0">
                                          <p:val>
                                            <p:strVal val="#ppt_y-#ppt_h*1.125000"/>
                                          </p:val>
                                        </p:tav>
                                        <p:tav tm="100000">
                                          <p:val>
                                            <p:strVal val="#ppt_y"/>
                                          </p:val>
                                        </p:tav>
                                      </p:tavLst>
                                    </p:anim>
                                    <p:animEffect filter="wipe(down)" transition="in">
                                      <p:cBhvr>
                                        <p:cTn dur="500" id="11"/>
                                        <p:tgtEl>
                                          <p:spTgt spid="35"/>
                                        </p:tgtEl>
                                      </p:cBhvr>
                                    </p:animEffect>
                                  </p:childTnLst>
                                </p:cTn>
                              </p:par>
                              <p:par>
                                <p:cTn fill="hold" grpId="0" id="12" nodeType="withEffect" presetClass="entr" presetID="12" presetSubtype="1">
                                  <p:stCondLst>
                                    <p:cond delay="0"/>
                                  </p:stCondLst>
                                  <p:childTnLst>
                                    <p:set>
                                      <p:cBhvr>
                                        <p:cTn dur="1" fill="hold" id="13">
                                          <p:stCondLst>
                                            <p:cond delay="0"/>
                                          </p:stCondLst>
                                        </p:cTn>
                                        <p:tgtEl>
                                          <p:spTgt spid="37"/>
                                        </p:tgtEl>
                                        <p:attrNameLst>
                                          <p:attrName>style.visibility</p:attrName>
                                        </p:attrNameLst>
                                      </p:cBhvr>
                                      <p:to>
                                        <p:strVal val="visible"/>
                                      </p:to>
                                    </p:set>
                                    <p:anim calcmode="lin" valueType="num">
                                      <p:cBhvr additive="base">
                                        <p:cTn dur="500" id="14"/>
                                        <p:tgtEl>
                                          <p:spTgt spid="37"/>
                                        </p:tgtEl>
                                        <p:attrNameLst>
                                          <p:attrName>ppt_y</p:attrName>
                                        </p:attrNameLst>
                                      </p:cBhvr>
                                      <p:tavLst>
                                        <p:tav tm="0">
                                          <p:val>
                                            <p:strVal val="#ppt_y-#ppt_h*1.125000"/>
                                          </p:val>
                                        </p:tav>
                                        <p:tav tm="100000">
                                          <p:val>
                                            <p:strVal val="#ppt_y"/>
                                          </p:val>
                                        </p:tav>
                                      </p:tavLst>
                                    </p:anim>
                                    <p:animEffect filter="wipe(down)" transition="in">
                                      <p:cBhvr>
                                        <p:cTn dur="500" id="15"/>
                                        <p:tgtEl>
                                          <p:spTgt spid="37"/>
                                        </p:tgtEl>
                                      </p:cBhvr>
                                    </p:animEffect>
                                  </p:childTnLst>
                                </p:cTn>
                              </p:par>
                              <p:par>
                                <p:cTn fill="hold" id="16" nodeType="withEffect" presetClass="entr" presetID="16" presetSubtype="37">
                                  <p:stCondLst>
                                    <p:cond delay="0"/>
                                  </p:stCondLst>
                                  <p:childTnLst>
                                    <p:set>
                                      <p:cBhvr>
                                        <p:cTn dur="1" fill="hold" id="17">
                                          <p:stCondLst>
                                            <p:cond delay="0"/>
                                          </p:stCondLst>
                                        </p:cTn>
                                        <p:tgtEl>
                                          <p:spTgt spid="50"/>
                                        </p:tgtEl>
                                        <p:attrNameLst>
                                          <p:attrName>style.visibility</p:attrName>
                                        </p:attrNameLst>
                                      </p:cBhvr>
                                      <p:to>
                                        <p:strVal val="visible"/>
                                      </p:to>
                                    </p:set>
                                    <p:animEffect filter="barn(outVertical)" transition="in">
                                      <p:cBhvr>
                                        <p:cTn dur="500" id="18"/>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组合 52"/>
          <p:cNvGrpSpPr/>
          <p:nvPr/>
        </p:nvGrpSpPr>
        <p:grpSpPr>
          <a:xfrm>
            <a:off x="125505" y="171877"/>
            <a:ext cx="4156210" cy="400110"/>
            <a:chOff x="125505" y="171877"/>
            <a:chExt cx="4156210" cy="400110"/>
          </a:xfrm>
        </p:grpSpPr>
        <p:sp>
          <p:nvSpPr>
            <p:cNvPr id="54"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55" name="组合 54"/>
            <p:cNvGrpSpPr/>
            <p:nvPr/>
          </p:nvGrpSpPr>
          <p:grpSpPr>
            <a:xfrm>
              <a:off x="125505" y="175765"/>
              <a:ext cx="858371" cy="396222"/>
              <a:chOff x="121023" y="551329"/>
              <a:chExt cx="858371" cy="396222"/>
            </a:xfrm>
            <a:solidFill>
              <a:srgbClr val="4472C4"/>
            </a:solidFill>
          </p:grpSpPr>
          <p:sp>
            <p:nvSpPr>
              <p:cNvPr id="56" name="平行四边形 5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57" name="平行四边形 5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58" name="平行四边形 5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grpSp>
        <p:nvGrpSpPr>
          <p:cNvPr id="59" name="组合 58"/>
          <p:cNvGrpSpPr/>
          <p:nvPr/>
        </p:nvGrpSpPr>
        <p:grpSpPr>
          <a:xfrm>
            <a:off x="788618" y="1068834"/>
            <a:ext cx="10336582" cy="1552585"/>
            <a:chOff x="788618" y="1087884"/>
            <a:chExt cx="10245274" cy="1552585"/>
          </a:xfrm>
        </p:grpSpPr>
        <p:grpSp>
          <p:nvGrpSpPr>
            <p:cNvPr id="60" name="组合 59">
              <a:extLst>
                <a:ext uri="{FF2B5EF4-FFF2-40B4-BE49-F238E27FC236}">
                  <a16:creationId xmlns:a16="http://schemas.microsoft.com/office/drawing/2014/main" id="{0DB22DD3-C99C-4B19-BC91-944019C4E5A3}"/>
                </a:ext>
              </a:extLst>
            </p:cNvPr>
            <p:cNvGrpSpPr/>
            <p:nvPr/>
          </p:nvGrpSpPr>
          <p:grpSpPr>
            <a:xfrm>
              <a:off x="852645" y="1087884"/>
              <a:ext cx="10181247" cy="1552585"/>
              <a:chOff x="1523074" y="2080360"/>
              <a:chExt cx="8933893" cy="1027612"/>
            </a:xfrm>
          </p:grpSpPr>
          <p:grpSp>
            <p:nvGrpSpPr>
              <p:cNvPr id="62" name="组合 61">
                <a:extLst>
                  <a:ext uri="{FF2B5EF4-FFF2-40B4-BE49-F238E27FC236}">
                    <a16:creationId xmlns:a16="http://schemas.microsoft.com/office/drawing/2014/main" id="{3CEE6ADB-F9AF-483B-BE09-CB87DAB59A8F}"/>
                  </a:ext>
                </a:extLst>
              </p:cNvPr>
              <p:cNvGrpSpPr/>
              <p:nvPr/>
            </p:nvGrpSpPr>
            <p:grpSpPr>
              <a:xfrm>
                <a:off x="1523074" y="2080360"/>
                <a:ext cx="8933893" cy="1027612"/>
                <a:chOff x="1515291" y="2029097"/>
                <a:chExt cx="8933893" cy="1027612"/>
              </a:xfrm>
            </p:grpSpPr>
            <p:sp>
              <p:nvSpPr>
                <p:cNvPr id="64" name="矩形: 圆角 14">
                  <a:extLst>
                    <a:ext uri="{FF2B5EF4-FFF2-40B4-BE49-F238E27FC236}">
                      <a16:creationId xmlns:a16="http://schemas.microsoft.com/office/drawing/2014/main" id="{E8DAF725-044E-40B4-83A5-FE185D2FEA81}"/>
                    </a:ext>
                  </a:extLst>
                </p:cNvPr>
                <p:cNvSpPr/>
                <p:nvPr/>
              </p:nvSpPr>
              <p:spPr>
                <a:xfrm>
                  <a:off x="2455817" y="2029097"/>
                  <a:ext cx="7993367" cy="1027612"/>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5" name="矩形: 圆角 17">
                  <a:extLst>
                    <a:ext uri="{FF2B5EF4-FFF2-40B4-BE49-F238E27FC236}">
                      <a16:creationId xmlns:a16="http://schemas.microsoft.com/office/drawing/2014/main" id="{96F16D23-7B83-434B-BA6E-F205A66DE144}"/>
                    </a:ext>
                  </a:extLst>
                </p:cNvPr>
                <p:cNvSpPr/>
                <p:nvPr/>
              </p:nvSpPr>
              <p:spPr>
                <a:xfrm>
                  <a:off x="1515291" y="2029097"/>
                  <a:ext cx="1628503" cy="1027612"/>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63" name="矩形 62">
                <a:extLst>
                  <a:ext uri="{FF2B5EF4-FFF2-40B4-BE49-F238E27FC236}">
                    <a16:creationId xmlns:a16="http://schemas.microsoft.com/office/drawing/2014/main" id="{C84945F4-E987-4CA5-9D38-87D9A3CA6529}"/>
                  </a:ext>
                </a:extLst>
              </p:cNvPr>
              <p:cNvSpPr/>
              <p:nvPr/>
            </p:nvSpPr>
            <p:spPr>
              <a:xfrm>
                <a:off x="3220904" y="2115044"/>
                <a:ext cx="7160862" cy="867475"/>
              </a:xfrm>
              <a:prstGeom prst="rect">
                <a:avLst/>
              </a:prstGeom>
            </p:spPr>
            <p:txBody>
              <a:bodyPr wrap="square">
                <a:spAutoFit/>
              </a:bodyPr>
              <a:lstStyle/>
              <a:p>
                <a:pPr lvl="1" marL="144000">
                  <a:lnSpc>
                    <a:spcPct val="200000"/>
                  </a:lnSpc>
                </a:pPr>
                <a:r>
                  <a:rPr altLang="en-US" lang="zh-CN" sz="2000">
                    <a:cs typeface="+mn-ea"/>
                    <a:sym typeface="+mn-lt"/>
                  </a:rPr>
                  <a:t>封管是留置针输液管理的重要环节，封管方法与堵管、出血、血栓、静脉炎等并发症息息相关，直接影响封管维持时间和套管针留置时间。</a:t>
                </a:r>
              </a:p>
            </p:txBody>
          </p:sp>
        </p:grpSp>
        <p:sp>
          <p:nvSpPr>
            <p:cNvPr id="61" name="矩形 60">
              <a:extLst>
                <a:ext uri="{FF2B5EF4-FFF2-40B4-BE49-F238E27FC236}">
                  <a16:creationId xmlns:a16="http://schemas.microsoft.com/office/drawing/2014/main" id="{5E77E610-B5AB-4782-8EC3-460FB7234F17}"/>
                </a:ext>
              </a:extLst>
            </p:cNvPr>
            <p:cNvSpPr/>
            <p:nvPr/>
          </p:nvSpPr>
          <p:spPr>
            <a:xfrm>
              <a:off x="788618" y="1264012"/>
              <a:ext cx="1863161" cy="1188720"/>
            </a:xfrm>
            <a:prstGeom prst="rect">
              <a:avLst/>
            </a:prstGeom>
          </p:spPr>
          <p:txBody>
            <a:bodyPr wrap="square">
              <a:spAutoFit/>
            </a:bodyPr>
            <a:lstStyle/>
            <a:p>
              <a:pPr algn="ctr" lvl="1" marL="144000">
                <a:lnSpc>
                  <a:spcPct val="150000"/>
                </a:lnSpc>
              </a:pPr>
              <a:r>
                <a:rPr altLang="en-US" lang="zh-CN" sz="2400">
                  <a:solidFill>
                    <a:schemeClr val="bg1"/>
                  </a:solidFill>
                  <a:cs typeface="+mn-ea"/>
                  <a:sym typeface="+mn-lt"/>
                </a:rPr>
                <a:t>留置针的封管的问题</a:t>
              </a:r>
            </a:p>
          </p:txBody>
        </p:sp>
      </p:grpSp>
      <p:grpSp>
        <p:nvGrpSpPr>
          <p:cNvPr id="66" name="组合 65">
            <a:extLst>
              <a:ext uri="{FF2B5EF4-FFF2-40B4-BE49-F238E27FC236}">
                <a16:creationId xmlns:a16="http://schemas.microsoft.com/office/drawing/2014/main" id="{1E8AE781-5A8E-4116-B78E-F7ADE501E3E7}"/>
              </a:ext>
            </a:extLst>
          </p:cNvPr>
          <p:cNvGrpSpPr/>
          <p:nvPr/>
        </p:nvGrpSpPr>
        <p:grpSpPr>
          <a:xfrm>
            <a:off x="852645" y="2962658"/>
            <a:ext cx="10469689" cy="1505028"/>
            <a:chOff x="1510828" y="3338521"/>
            <a:chExt cx="7895974" cy="1135054"/>
          </a:xfrm>
        </p:grpSpPr>
        <p:grpSp>
          <p:nvGrpSpPr>
            <p:cNvPr id="67" name="组合 66">
              <a:extLst>
                <a:ext uri="{FF2B5EF4-FFF2-40B4-BE49-F238E27FC236}">
                  <a16:creationId xmlns:a16="http://schemas.microsoft.com/office/drawing/2014/main" id="{3363F8BF-EEB0-40A7-B659-5D8BE474B187}"/>
                </a:ext>
              </a:extLst>
            </p:cNvPr>
            <p:cNvGrpSpPr/>
            <p:nvPr/>
          </p:nvGrpSpPr>
          <p:grpSpPr>
            <a:xfrm>
              <a:off x="1510828" y="3338521"/>
              <a:ext cx="1135054" cy="1135054"/>
              <a:chOff x="1748410" y="3429000"/>
              <a:chExt cx="1135054" cy="1135054"/>
            </a:xfrm>
          </p:grpSpPr>
          <p:sp>
            <p:nvSpPr>
              <p:cNvPr id="70" name="椭圆 69">
                <a:extLst>
                  <a:ext uri="{FF2B5EF4-FFF2-40B4-BE49-F238E27FC236}">
                    <a16:creationId xmlns:a16="http://schemas.microsoft.com/office/drawing/2014/main" id="{46E66E20-1DB3-4CAD-9DD6-15A5805C75ED}"/>
                  </a:ext>
                </a:extLst>
              </p:cNvPr>
              <p:cNvSpPr/>
              <p:nvPr/>
            </p:nvSpPr>
            <p:spPr>
              <a:xfrm>
                <a:off x="1748410" y="3429000"/>
                <a:ext cx="1135054" cy="1135054"/>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cs typeface="+mn-ea"/>
                  <a:sym typeface="+mn-lt"/>
                </a:endParaRPr>
              </a:p>
            </p:txBody>
          </p:sp>
          <p:sp>
            <p:nvSpPr>
              <p:cNvPr id="71" name="iconfont-1187-868307">
                <a:extLst>
                  <a:ext uri="{FF2B5EF4-FFF2-40B4-BE49-F238E27FC236}">
                    <a16:creationId xmlns:a16="http://schemas.microsoft.com/office/drawing/2014/main" id="{B7F414DA-B02F-467D-8683-54AE782AD334}"/>
                  </a:ext>
                </a:extLst>
              </p:cNvPr>
              <p:cNvSpPr>
                <a:spLocks noChangeAspect="1"/>
              </p:cNvSpPr>
              <p:nvPr/>
            </p:nvSpPr>
            <p:spPr bwMode="auto">
              <a:xfrm>
                <a:off x="2106889" y="3761045"/>
                <a:ext cx="428896" cy="419860"/>
              </a:xfrm>
              <a:custGeom>
                <a:gdLst>
                  <a:gd fmla="*/ 2895 w 12754" name="T0"/>
                  <a:gd fmla="*/ 3482 h 12486" name="T1"/>
                  <a:gd fmla="*/ 6377 w 12754" name="T2"/>
                  <a:gd fmla="*/ 0 h 12486" name="T3"/>
                  <a:gd fmla="*/ 9859 w 12754" name="T4"/>
                  <a:gd fmla="*/ 3482 h 12486" name="T5"/>
                  <a:gd fmla="*/ 6377 w 12754" name="T6"/>
                  <a:gd fmla="*/ 6963 h 12486" name="T7"/>
                  <a:gd fmla="*/ 2895 w 12754" name="T8"/>
                  <a:gd fmla="*/ 3482 h 12486" name="T9"/>
                  <a:gd fmla="*/ 0 w 12754" name="T10"/>
                  <a:gd fmla="*/ 12468 h 12486" name="T11"/>
                  <a:gd fmla="*/ 3586 w 12754" name="T12"/>
                  <a:gd fmla="*/ 7045 h 12486" name="T13"/>
                  <a:gd fmla="*/ 6377 w 12754" name="T14"/>
                  <a:gd fmla="*/ 8014 h 12486" name="T15"/>
                  <a:gd fmla="*/ 9182 w 12754" name="T16"/>
                  <a:gd fmla="*/ 7036 h 12486" name="T17"/>
                  <a:gd fmla="*/ 12754 w 12754" name="T18"/>
                  <a:gd fmla="*/ 12468 h 12486" name="T19"/>
                  <a:gd fmla="*/ 0 w 12754" name="T20"/>
                  <a:gd fmla="*/ 12468 h 12486" name="T21"/>
                  <a:gd fmla="*/ 0 w 12754" name="T22"/>
                  <a:gd fmla="*/ 12468 h 124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486" w="12754">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bg1"/>
              </a:solidFill>
              <a:ln>
                <a:noFill/>
              </a:ln>
            </p:spPr>
            <p:txBody>
              <a:bodyPr/>
              <a:lstStyle/>
              <a:p>
                <a:endParaRPr altLang="en-US" lang="zh-CN">
                  <a:cs typeface="+mn-ea"/>
                  <a:sym typeface="+mn-lt"/>
                </a:endParaRPr>
              </a:p>
            </p:txBody>
          </p:sp>
        </p:grpSp>
        <p:sp>
          <p:nvSpPr>
            <p:cNvPr id="69" name="矩形 68">
              <a:extLst>
                <a:ext uri="{FF2B5EF4-FFF2-40B4-BE49-F238E27FC236}">
                  <a16:creationId xmlns:a16="http://schemas.microsoft.com/office/drawing/2014/main" id="{24378589-27E5-41DA-9296-FFF00792B431}"/>
                </a:ext>
              </a:extLst>
            </p:cNvPr>
            <p:cNvSpPr/>
            <p:nvPr/>
          </p:nvSpPr>
          <p:spPr>
            <a:xfrm>
              <a:off x="2815072" y="3411913"/>
              <a:ext cx="6591730" cy="896503"/>
            </a:xfrm>
            <a:prstGeom prst="rect">
              <a:avLst/>
            </a:prstGeom>
          </p:spPr>
          <p:txBody>
            <a:bodyPr wrap="square">
              <a:spAutoFit/>
            </a:bodyPr>
            <a:lstStyle/>
            <a:p>
              <a:pPr lvl="3" marL="0">
                <a:lnSpc>
                  <a:spcPct val="150000"/>
                </a:lnSpc>
              </a:pPr>
              <a:r>
                <a:rPr altLang="en-US" lang="zh-CN" sz="1600">
                  <a:solidFill>
                    <a:schemeClr val="tx1">
                      <a:lumMod val="75000"/>
                      <a:lumOff val="25000"/>
                    </a:schemeClr>
                  </a:solidFill>
                  <a:cs typeface="+mn-ea"/>
                  <a:sym typeface="+mn-lt"/>
                </a:rPr>
                <a:t>研究认为生理盐水和肝素钠盐水均是安全有效的封管液，但是封管剂量、浓度与封管维持时间、套管针留置时间之间的关系，不同的研究报告结果并不一致，相同的封管液，但封管方法不同，效果有明显差异。</a:t>
              </a:r>
            </a:p>
          </p:txBody>
        </p:sp>
      </p:grpSp>
      <p:grpSp>
        <p:nvGrpSpPr>
          <p:cNvPr id="72" name="组合 71">
            <a:extLst>
              <a:ext uri="{FF2B5EF4-FFF2-40B4-BE49-F238E27FC236}">
                <a16:creationId xmlns:a16="http://schemas.microsoft.com/office/drawing/2014/main" id="{A5DA742D-268C-4630-A576-2A0A6B5D22F4}"/>
              </a:ext>
            </a:extLst>
          </p:cNvPr>
          <p:cNvGrpSpPr/>
          <p:nvPr/>
        </p:nvGrpSpPr>
        <p:grpSpPr>
          <a:xfrm>
            <a:off x="5958090" y="4892485"/>
            <a:ext cx="5075802" cy="1505027"/>
            <a:chOff x="5043670" y="3338521"/>
            <a:chExt cx="3828042" cy="1135054"/>
          </a:xfrm>
        </p:grpSpPr>
        <p:grpSp>
          <p:nvGrpSpPr>
            <p:cNvPr id="73" name="组合 72">
              <a:extLst>
                <a:ext uri="{FF2B5EF4-FFF2-40B4-BE49-F238E27FC236}">
                  <a16:creationId xmlns:a16="http://schemas.microsoft.com/office/drawing/2014/main" id="{595FAE8D-727F-4210-96EE-0AE31E79930F}"/>
                </a:ext>
              </a:extLst>
            </p:cNvPr>
            <p:cNvGrpSpPr/>
            <p:nvPr/>
          </p:nvGrpSpPr>
          <p:grpSpPr>
            <a:xfrm>
              <a:off x="5043670" y="3338521"/>
              <a:ext cx="1135054" cy="1135054"/>
              <a:chOff x="3557916" y="3512692"/>
              <a:chExt cx="1135054" cy="1135054"/>
            </a:xfrm>
          </p:grpSpPr>
          <p:sp>
            <p:nvSpPr>
              <p:cNvPr id="76" name="椭圆 75">
                <a:extLst>
                  <a:ext uri="{FF2B5EF4-FFF2-40B4-BE49-F238E27FC236}">
                    <a16:creationId xmlns:a16="http://schemas.microsoft.com/office/drawing/2014/main" id="{8E3697D7-D0B4-44F1-8FB4-183054EB619B}"/>
                  </a:ext>
                </a:extLst>
              </p:cNvPr>
              <p:cNvSpPr/>
              <p:nvPr/>
            </p:nvSpPr>
            <p:spPr>
              <a:xfrm>
                <a:off x="3557916" y="3512692"/>
                <a:ext cx="1135054" cy="1135054"/>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cs typeface="+mn-ea"/>
                  <a:sym typeface="+mn-lt"/>
                </a:endParaRPr>
              </a:p>
            </p:txBody>
          </p:sp>
          <p:sp>
            <p:nvSpPr>
              <p:cNvPr id="77" name="iconfont-1191-866891">
                <a:extLst>
                  <a:ext uri="{FF2B5EF4-FFF2-40B4-BE49-F238E27FC236}">
                    <a16:creationId xmlns:a16="http://schemas.microsoft.com/office/drawing/2014/main" id="{0F99BD2C-1EC6-43B6-A20D-A8CBA359B854}"/>
                  </a:ext>
                </a:extLst>
              </p:cNvPr>
              <p:cNvSpPr>
                <a:spLocks noChangeAspect="1"/>
              </p:cNvSpPr>
              <p:nvPr/>
            </p:nvSpPr>
            <p:spPr bwMode="auto">
              <a:xfrm>
                <a:off x="3910995" y="3865828"/>
                <a:ext cx="428896" cy="428781"/>
              </a:xfrm>
              <a:custGeom>
                <a:gdLst>
                  <a:gd fmla="*/ 3884 w 7768" name="T0"/>
                  <a:gd fmla="*/ 0 h 7766" name="T1"/>
                  <a:gd fmla="*/ 0 w 7768" name="T2"/>
                  <a:gd fmla="*/ 3883 h 7766" name="T3"/>
                  <a:gd fmla="*/ 3884 w 7768" name="T4"/>
                  <a:gd fmla="*/ 7766 h 7766" name="T5"/>
                  <a:gd fmla="*/ 7768 w 7768" name="T6"/>
                  <a:gd fmla="*/ 3883 h 7766" name="T7"/>
                  <a:gd fmla="*/ 3884 w 7768" name="T8"/>
                  <a:gd fmla="*/ 0 h 7766" name="T9"/>
                  <a:gd fmla="*/ 3884 w 7768" name="T10"/>
                  <a:gd fmla="*/ 6041 h 7766" name="T11"/>
                  <a:gd fmla="*/ 3453 w 7768" name="T12"/>
                  <a:gd fmla="*/ 5609 h 7766" name="T13"/>
                  <a:gd fmla="*/ 3884 w 7768" name="T14"/>
                  <a:gd fmla="*/ 5178 h 7766" name="T15"/>
                  <a:gd fmla="*/ 4315 w 7768" name="T16"/>
                  <a:gd fmla="*/ 5609 h 7766" name="T17"/>
                  <a:gd fmla="*/ 3884 w 7768" name="T18"/>
                  <a:gd fmla="*/ 6041 h 7766" name="T19"/>
                  <a:gd fmla="*/ 4295 w 7768" name="T20"/>
                  <a:gd fmla="*/ 4313 h 7766" name="T21"/>
                  <a:gd fmla="*/ 3888 w 7768" name="T22"/>
                  <a:gd fmla="*/ 4737 h 7766" name="T23"/>
                  <a:gd fmla="*/ 3933 w 7768" name="T24"/>
                  <a:gd fmla="*/ 4746 h 7766" name="T25"/>
                  <a:gd fmla="*/ 3843 w 7768" name="T26"/>
                  <a:gd fmla="*/ 4746 h 7766" name="T27"/>
                  <a:gd fmla="*/ 3888 w 7768" name="T28"/>
                  <a:gd fmla="*/ 4737 h 7766" name="T29"/>
                  <a:gd fmla="*/ 3485 w 7768" name="T30"/>
                  <a:gd fmla="*/ 4313 h 7766" name="T31"/>
                  <a:gd fmla="*/ 3386 w 7768" name="T32"/>
                  <a:gd fmla="*/ 2158 h 7766" name="T33"/>
                  <a:gd fmla="*/ 3800 w 7768" name="T34"/>
                  <a:gd fmla="*/ 1725 h 7766" name="T35"/>
                  <a:gd fmla="*/ 3999 w 7768" name="T36"/>
                  <a:gd fmla="*/ 1725 h 7766" name="T37"/>
                  <a:gd fmla="*/ 4410 w 7768" name="T38"/>
                  <a:gd fmla="*/ 2158 h 7766" name="T39"/>
                  <a:gd fmla="*/ 4295 w 7768" name="T40"/>
                  <a:gd fmla="*/ 4313 h 7766" name="T41"/>
                  <a:gd fmla="*/ 4295 w 7768" name="T42"/>
                  <a:gd fmla="*/ 4313 h 776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766" w="7768">
                    <a:moveTo>
                      <a:pt x="3884" y="0"/>
                    </a:moveTo>
                    <a:cubicBezTo>
                      <a:pt x="1739" y="0"/>
                      <a:pt x="0" y="1738"/>
                      <a:pt x="0" y="3883"/>
                    </a:cubicBezTo>
                    <a:cubicBezTo>
                      <a:pt x="0" y="6028"/>
                      <a:pt x="1739" y="7766"/>
                      <a:pt x="3884" y="7766"/>
                    </a:cubicBezTo>
                    <a:cubicBezTo>
                      <a:pt x="6029" y="7766"/>
                      <a:pt x="7768" y="6028"/>
                      <a:pt x="7768" y="3883"/>
                    </a:cubicBezTo>
                    <a:cubicBezTo>
                      <a:pt x="7768" y="1738"/>
                      <a:pt x="6029" y="0"/>
                      <a:pt x="3884" y="0"/>
                    </a:cubicBezTo>
                    <a:close/>
                    <a:moveTo>
                      <a:pt x="3884" y="6041"/>
                    </a:moveTo>
                    <a:cubicBezTo>
                      <a:pt x="3646" y="6041"/>
                      <a:pt x="3453" y="5847"/>
                      <a:pt x="3453" y="5609"/>
                    </a:cubicBezTo>
                    <a:cubicBezTo>
                      <a:pt x="3453" y="5371"/>
                      <a:pt x="3646" y="5178"/>
                      <a:pt x="3884" y="5178"/>
                    </a:cubicBezTo>
                    <a:cubicBezTo>
                      <a:pt x="4122" y="5178"/>
                      <a:pt x="4315" y="5371"/>
                      <a:pt x="4315" y="5609"/>
                    </a:cubicBezTo>
                    <a:cubicBezTo>
                      <a:pt x="4315" y="5847"/>
                      <a:pt x="4122" y="6041"/>
                      <a:pt x="3884" y="6041"/>
                    </a:cubicBezTo>
                    <a:close/>
                    <a:moveTo>
                      <a:pt x="4295" y="4313"/>
                    </a:moveTo>
                    <a:cubicBezTo>
                      <a:pt x="4284" y="4537"/>
                      <a:pt x="4103" y="4714"/>
                      <a:pt x="3888" y="4737"/>
                    </a:cubicBezTo>
                    <a:cubicBezTo>
                      <a:pt x="3904" y="4739"/>
                      <a:pt x="3917" y="4746"/>
                      <a:pt x="3933" y="4746"/>
                    </a:cubicBezTo>
                    <a:lnTo>
                      <a:pt x="3843" y="4746"/>
                    </a:lnTo>
                    <a:cubicBezTo>
                      <a:pt x="3859" y="4746"/>
                      <a:pt x="3873" y="4739"/>
                      <a:pt x="3888" y="4737"/>
                    </a:cubicBezTo>
                    <a:cubicBezTo>
                      <a:pt x="3672" y="4714"/>
                      <a:pt x="3495" y="4541"/>
                      <a:pt x="3485" y="4313"/>
                    </a:cubicBezTo>
                    <a:lnTo>
                      <a:pt x="3386" y="2158"/>
                    </a:lnTo>
                    <a:cubicBezTo>
                      <a:pt x="3375" y="1919"/>
                      <a:pt x="3562" y="1725"/>
                      <a:pt x="3800" y="1725"/>
                    </a:cubicBezTo>
                    <a:lnTo>
                      <a:pt x="3999" y="1725"/>
                    </a:lnTo>
                    <a:cubicBezTo>
                      <a:pt x="4239" y="1725"/>
                      <a:pt x="4424" y="1914"/>
                      <a:pt x="4410" y="2158"/>
                    </a:cubicBezTo>
                    <a:lnTo>
                      <a:pt x="4295" y="4313"/>
                    </a:lnTo>
                    <a:close/>
                    <a:moveTo>
                      <a:pt x="4295" y="4313"/>
                    </a:moveTo>
                    <a:close/>
                  </a:path>
                </a:pathLst>
              </a:custGeom>
              <a:solidFill>
                <a:schemeClr val="bg1"/>
              </a:solidFill>
              <a:ln>
                <a:noFill/>
              </a:ln>
            </p:spPr>
            <p:txBody>
              <a:bodyPr/>
              <a:lstStyle/>
              <a:p>
                <a:endParaRPr altLang="en-US" lang="zh-CN">
                  <a:cs typeface="+mn-ea"/>
                  <a:sym typeface="+mn-lt"/>
                </a:endParaRPr>
              </a:p>
            </p:txBody>
          </p:sp>
        </p:grpSp>
        <p:sp>
          <p:nvSpPr>
            <p:cNvPr id="75" name="矩形 74">
              <a:extLst>
                <a:ext uri="{FF2B5EF4-FFF2-40B4-BE49-F238E27FC236}">
                  <a16:creationId xmlns:a16="http://schemas.microsoft.com/office/drawing/2014/main" id="{CA10114E-5EBA-4EDC-AC0B-03C55F832AFF}"/>
                </a:ext>
              </a:extLst>
            </p:cNvPr>
            <p:cNvSpPr/>
            <p:nvPr/>
          </p:nvSpPr>
          <p:spPr>
            <a:xfrm>
              <a:off x="6285815" y="3453417"/>
              <a:ext cx="2585898" cy="896503"/>
            </a:xfrm>
            <a:prstGeom prst="rect">
              <a:avLst/>
            </a:prstGeom>
          </p:spPr>
          <p:txBody>
            <a:bodyPr wrap="square">
              <a:spAutoFit/>
            </a:bodyPr>
            <a:lstStyle/>
            <a:p>
              <a:pPr defTabSz="457200">
                <a:lnSpc>
                  <a:spcPct val="150000"/>
                </a:lnSpc>
                <a:spcBef>
                  <a:spcPts val="750"/>
                </a:spcBef>
              </a:pPr>
              <a:r>
                <a:rPr altLang="en-US" lang="zh-CN" sz="1600">
                  <a:solidFill>
                    <a:schemeClr val="tx1">
                      <a:lumMod val="75000"/>
                      <a:lumOff val="25000"/>
                    </a:schemeClr>
                  </a:solidFill>
                  <a:cs typeface="+mn-ea"/>
                  <a:sym typeface="+mn-lt"/>
                </a:rPr>
                <a:t>封管液全部推注完后再拔针的方法比边推边旋转退针的方法堵管发生率高.</a:t>
              </a:r>
            </a:p>
          </p:txBody>
        </p:sp>
      </p:grpSp>
      <p:grpSp>
        <p:nvGrpSpPr>
          <p:cNvPr id="78" name="组合 77">
            <a:extLst>
              <a:ext uri="{FF2B5EF4-FFF2-40B4-BE49-F238E27FC236}">
                <a16:creationId xmlns:a16="http://schemas.microsoft.com/office/drawing/2014/main" id="{6667445A-2BF0-436F-ACBA-90637A3817B6}"/>
              </a:ext>
            </a:extLst>
          </p:cNvPr>
          <p:cNvGrpSpPr/>
          <p:nvPr/>
        </p:nvGrpSpPr>
        <p:grpSpPr>
          <a:xfrm>
            <a:off x="852645" y="4892486"/>
            <a:ext cx="4744884" cy="1505028"/>
            <a:chOff x="8651500" y="3325995"/>
            <a:chExt cx="3578472" cy="1135054"/>
          </a:xfrm>
        </p:grpSpPr>
        <p:grpSp>
          <p:nvGrpSpPr>
            <p:cNvPr id="79" name="组合 78">
              <a:extLst>
                <a:ext uri="{FF2B5EF4-FFF2-40B4-BE49-F238E27FC236}">
                  <a16:creationId xmlns:a16="http://schemas.microsoft.com/office/drawing/2014/main" id="{5EADB445-5571-43F6-8030-71D56CDE6985}"/>
                </a:ext>
              </a:extLst>
            </p:cNvPr>
            <p:cNvGrpSpPr/>
            <p:nvPr/>
          </p:nvGrpSpPr>
          <p:grpSpPr>
            <a:xfrm>
              <a:off x="8651500" y="3325995"/>
              <a:ext cx="1135054" cy="1135054"/>
              <a:chOff x="5359659" y="3568874"/>
              <a:chExt cx="1135054" cy="1135054"/>
            </a:xfrm>
          </p:grpSpPr>
          <p:sp>
            <p:nvSpPr>
              <p:cNvPr id="82" name="椭圆 81">
                <a:extLst>
                  <a:ext uri="{FF2B5EF4-FFF2-40B4-BE49-F238E27FC236}">
                    <a16:creationId xmlns:a16="http://schemas.microsoft.com/office/drawing/2014/main" id="{078208AE-3D61-460A-9E33-B9ABB76BAC54}"/>
                  </a:ext>
                </a:extLst>
              </p:cNvPr>
              <p:cNvSpPr/>
              <p:nvPr/>
            </p:nvSpPr>
            <p:spPr>
              <a:xfrm>
                <a:off x="5359659" y="3568874"/>
                <a:ext cx="1135054" cy="1135054"/>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cs typeface="+mn-ea"/>
                  <a:sym typeface="+mn-lt"/>
                </a:endParaRPr>
              </a:p>
            </p:txBody>
          </p:sp>
          <p:sp>
            <p:nvSpPr>
              <p:cNvPr id="83" name="iconfont-1187-868110">
                <a:extLst>
                  <a:ext uri="{FF2B5EF4-FFF2-40B4-BE49-F238E27FC236}">
                    <a16:creationId xmlns:a16="http://schemas.microsoft.com/office/drawing/2014/main" id="{6EDB5241-479C-4D5E-B175-EF04FEB88556}"/>
                  </a:ext>
                </a:extLst>
              </p:cNvPr>
              <p:cNvSpPr>
                <a:spLocks noChangeAspect="1"/>
              </p:cNvSpPr>
              <p:nvPr/>
            </p:nvSpPr>
            <p:spPr bwMode="auto">
              <a:xfrm>
                <a:off x="5738353" y="3984001"/>
                <a:ext cx="428896" cy="413613"/>
              </a:xfrm>
              <a:custGeom>
                <a:gdLst>
                  <a:gd fmla="*/ 11888 w 12803" name="T0"/>
                  <a:gd fmla="*/ 0 h 12345" name="T1"/>
                  <a:gd fmla="*/ 914 w 12803" name="T2"/>
                  <a:gd fmla="*/ 0 h 12345" name="T3"/>
                  <a:gd fmla="*/ 0 w 12803" name="T4"/>
                  <a:gd fmla="*/ 914 h 12345" name="T5"/>
                  <a:gd fmla="*/ 0 w 12803" name="T6"/>
                  <a:gd fmla="*/ 8687 h 12345" name="T7"/>
                  <a:gd fmla="*/ 914 w 12803" name="T8"/>
                  <a:gd fmla="*/ 9602 h 12345" name="T9"/>
                  <a:gd fmla="*/ 3201 w 12803" name="T10"/>
                  <a:gd fmla="*/ 9602 h 12345" name="T11"/>
                  <a:gd fmla="*/ 3201 w 12803" name="T12"/>
                  <a:gd fmla="*/ 12345 h 12345" name="T13"/>
                  <a:gd fmla="*/ 8230 w 12803" name="T14"/>
                  <a:gd fmla="*/ 9602 h 12345" name="T15"/>
                  <a:gd fmla="*/ 11888 w 12803" name="T16"/>
                  <a:gd fmla="*/ 9602 h 12345" name="T17"/>
                  <a:gd fmla="*/ 12803 w 12803" name="T18"/>
                  <a:gd fmla="*/ 8687 h 12345" name="T19"/>
                  <a:gd fmla="*/ 12803 w 12803" name="T20"/>
                  <a:gd fmla="*/ 914 h 12345" name="T21"/>
                  <a:gd fmla="*/ 11888 w 12803" name="T22"/>
                  <a:gd fmla="*/ 0 h 12345" name="T23"/>
                  <a:gd fmla="*/ 3201 w 12803" name="T24"/>
                  <a:gd fmla="*/ 5487 h 12345" name="T25"/>
                  <a:gd fmla="*/ 2286 w 12803" name="T26"/>
                  <a:gd fmla="*/ 4572 h 12345" name="T27"/>
                  <a:gd fmla="*/ 3201 w 12803" name="T28"/>
                  <a:gd fmla="*/ 3658 h 12345" name="T29"/>
                  <a:gd fmla="*/ 4115 w 12803" name="T30"/>
                  <a:gd fmla="*/ 4572 h 12345" name="T31"/>
                  <a:gd fmla="*/ 3201 w 12803" name="T32"/>
                  <a:gd fmla="*/ 5487 h 12345" name="T33"/>
                  <a:gd fmla="*/ 6401 w 12803" name="T34"/>
                  <a:gd fmla="*/ 5487 h 12345" name="T35"/>
                  <a:gd fmla="*/ 5487 w 12803" name="T36"/>
                  <a:gd fmla="*/ 4572 h 12345" name="T37"/>
                  <a:gd fmla="*/ 6401 w 12803" name="T38"/>
                  <a:gd fmla="*/ 3658 h 12345" name="T39"/>
                  <a:gd fmla="*/ 7316 w 12803" name="T40"/>
                  <a:gd fmla="*/ 4572 h 12345" name="T41"/>
                  <a:gd fmla="*/ 6401 w 12803" name="T42"/>
                  <a:gd fmla="*/ 5487 h 12345" name="T43"/>
                  <a:gd fmla="*/ 9602 w 12803" name="T44"/>
                  <a:gd fmla="*/ 5487 h 12345" name="T45"/>
                  <a:gd fmla="*/ 8687 w 12803" name="T46"/>
                  <a:gd fmla="*/ 4572 h 12345" name="T47"/>
                  <a:gd fmla="*/ 9602 w 12803" name="T48"/>
                  <a:gd fmla="*/ 3658 h 12345" name="T49"/>
                  <a:gd fmla="*/ 10516 w 12803" name="T50"/>
                  <a:gd fmla="*/ 4572 h 12345" name="T51"/>
                  <a:gd fmla="*/ 9602 w 12803" name="T52"/>
                  <a:gd fmla="*/ 5487 h 12345" name="T53"/>
                  <a:gd fmla="*/ 9602 w 12803" name="T54"/>
                  <a:gd fmla="*/ 5487 h 1234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345" w="12802">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chemeClr val="bg1"/>
              </a:solidFill>
              <a:ln>
                <a:noFill/>
              </a:ln>
            </p:spPr>
            <p:txBody>
              <a:bodyPr/>
              <a:lstStyle/>
              <a:p>
                <a:endParaRPr altLang="en-US" lang="zh-CN">
                  <a:cs typeface="+mn-ea"/>
                  <a:sym typeface="+mn-lt"/>
                </a:endParaRPr>
              </a:p>
            </p:txBody>
          </p:sp>
        </p:grpSp>
        <p:sp>
          <p:nvSpPr>
            <p:cNvPr id="81" name="矩形 80">
              <a:extLst>
                <a:ext uri="{FF2B5EF4-FFF2-40B4-BE49-F238E27FC236}">
                  <a16:creationId xmlns:a16="http://schemas.microsoft.com/office/drawing/2014/main" id="{60855831-E2C7-4DB9-98D4-40D7DF198B26}"/>
                </a:ext>
              </a:extLst>
            </p:cNvPr>
            <p:cNvSpPr/>
            <p:nvPr/>
          </p:nvSpPr>
          <p:spPr>
            <a:xfrm>
              <a:off x="9968538" y="3548169"/>
              <a:ext cx="2261433" cy="620656"/>
            </a:xfrm>
            <a:prstGeom prst="rect">
              <a:avLst/>
            </a:prstGeom>
          </p:spPr>
          <p:txBody>
            <a:bodyPr wrap="square">
              <a:spAutoFit/>
            </a:bodyPr>
            <a:lstStyle/>
            <a:p>
              <a:pPr defTabSz="457200">
                <a:lnSpc>
                  <a:spcPct val="150000"/>
                </a:lnSpc>
                <a:spcBef>
                  <a:spcPts val="750"/>
                </a:spcBef>
              </a:pPr>
              <a:r>
                <a:rPr altLang="en-US" lang="zh-CN" sz="1600">
                  <a:solidFill>
                    <a:schemeClr val="tx1">
                      <a:lumMod val="75000"/>
                      <a:lumOff val="25000"/>
                    </a:schemeClr>
                  </a:solidFill>
                  <a:cs typeface="+mn-ea"/>
                  <a:sym typeface="+mn-lt"/>
                </a:rPr>
                <a:t>快速封管局部静脉炎和外渗肿胀率发生率高于缓慢封管。 </a:t>
              </a:r>
            </a:p>
          </p:txBody>
        </p:sp>
      </p:grpSp>
    </p:spTree>
    <p:extLst>
      <p:ext uri="{BB962C8B-B14F-4D97-AF65-F5344CB8AC3E}">
        <p14:creationId val="1014247379"/>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9"/>
                                        </p:tgtEl>
                                        <p:attrNameLst>
                                          <p:attrName>style.visibility</p:attrName>
                                        </p:attrNameLst>
                                      </p:cBhvr>
                                      <p:to>
                                        <p:strVal val="visible"/>
                                      </p:to>
                                    </p:set>
                                    <p:animEffect filter="wipe(left)" transition="in">
                                      <p:cBhvr>
                                        <p:cTn dur="500" id="7"/>
                                        <p:tgtEl>
                                          <p:spTgt spid="59"/>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66"/>
                                        </p:tgtEl>
                                        <p:attrNameLst>
                                          <p:attrName>style.visibility</p:attrName>
                                        </p:attrNameLst>
                                      </p:cBhvr>
                                      <p:to>
                                        <p:strVal val="visible"/>
                                      </p:to>
                                    </p:set>
                                    <p:animEffect filter="fade" transition="in">
                                      <p:cBhvr>
                                        <p:cTn dur="1000" id="11"/>
                                        <p:tgtEl>
                                          <p:spTgt spid="66"/>
                                        </p:tgtEl>
                                      </p:cBhvr>
                                    </p:animEffect>
                                    <p:anim calcmode="lin" valueType="num">
                                      <p:cBhvr>
                                        <p:cTn dur="1000" fill="hold" id="12"/>
                                        <p:tgtEl>
                                          <p:spTgt spid="66"/>
                                        </p:tgtEl>
                                        <p:attrNameLst>
                                          <p:attrName>ppt_x</p:attrName>
                                        </p:attrNameLst>
                                      </p:cBhvr>
                                      <p:tavLst>
                                        <p:tav tm="0">
                                          <p:val>
                                            <p:strVal val="#ppt_x"/>
                                          </p:val>
                                        </p:tav>
                                        <p:tav tm="100000">
                                          <p:val>
                                            <p:strVal val="#ppt_x"/>
                                          </p:val>
                                        </p:tav>
                                      </p:tavLst>
                                    </p:anim>
                                    <p:anim calcmode="lin" valueType="num">
                                      <p:cBhvr>
                                        <p:cTn dur="1000" fill="hold" id="13"/>
                                        <p:tgtEl>
                                          <p:spTgt spid="66"/>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78"/>
                                        </p:tgtEl>
                                        <p:attrNameLst>
                                          <p:attrName>style.visibility</p:attrName>
                                        </p:attrNameLst>
                                      </p:cBhvr>
                                      <p:to>
                                        <p:strVal val="visible"/>
                                      </p:to>
                                    </p:set>
                                    <p:animEffect filter="fade" transition="in">
                                      <p:cBhvr>
                                        <p:cTn dur="1000" id="16"/>
                                        <p:tgtEl>
                                          <p:spTgt spid="78"/>
                                        </p:tgtEl>
                                      </p:cBhvr>
                                    </p:animEffect>
                                    <p:anim calcmode="lin" valueType="num">
                                      <p:cBhvr>
                                        <p:cTn dur="1000" fill="hold" id="17"/>
                                        <p:tgtEl>
                                          <p:spTgt spid="78"/>
                                        </p:tgtEl>
                                        <p:attrNameLst>
                                          <p:attrName>ppt_x</p:attrName>
                                        </p:attrNameLst>
                                      </p:cBhvr>
                                      <p:tavLst>
                                        <p:tav tm="0">
                                          <p:val>
                                            <p:strVal val="#ppt_x"/>
                                          </p:val>
                                        </p:tav>
                                        <p:tav tm="100000">
                                          <p:val>
                                            <p:strVal val="#ppt_x"/>
                                          </p:val>
                                        </p:tav>
                                      </p:tavLst>
                                    </p:anim>
                                    <p:anim calcmode="lin" valueType="num">
                                      <p:cBhvr>
                                        <p:cTn dur="1000" fill="hold" id="18"/>
                                        <p:tgtEl>
                                          <p:spTgt spid="78"/>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72"/>
                                        </p:tgtEl>
                                        <p:attrNameLst>
                                          <p:attrName>style.visibility</p:attrName>
                                        </p:attrNameLst>
                                      </p:cBhvr>
                                      <p:to>
                                        <p:strVal val="visible"/>
                                      </p:to>
                                    </p:set>
                                    <p:animEffect filter="fade" transition="in">
                                      <p:cBhvr>
                                        <p:cTn dur="1000" id="21"/>
                                        <p:tgtEl>
                                          <p:spTgt spid="72"/>
                                        </p:tgtEl>
                                      </p:cBhvr>
                                    </p:animEffect>
                                    <p:anim calcmode="lin" valueType="num">
                                      <p:cBhvr>
                                        <p:cTn dur="1000" fill="hold" id="22"/>
                                        <p:tgtEl>
                                          <p:spTgt spid="72"/>
                                        </p:tgtEl>
                                        <p:attrNameLst>
                                          <p:attrName>ppt_x</p:attrName>
                                        </p:attrNameLst>
                                      </p:cBhvr>
                                      <p:tavLst>
                                        <p:tav tm="0">
                                          <p:val>
                                            <p:strVal val="#ppt_x"/>
                                          </p:val>
                                        </p:tav>
                                        <p:tav tm="100000">
                                          <p:val>
                                            <p:strVal val="#ppt_x"/>
                                          </p:val>
                                        </p:tav>
                                      </p:tavLst>
                                    </p:anim>
                                    <p:anim calcmode="lin" valueType="num">
                                      <p:cBhvr>
                                        <p:cTn dur="1000" fill="hold" id="23"/>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125505" y="171877"/>
            <a:ext cx="4156210" cy="400110"/>
            <a:chOff x="125505" y="171877"/>
            <a:chExt cx="4156210" cy="400110"/>
          </a:xfrm>
        </p:grpSpPr>
        <p:sp>
          <p:nvSpPr>
            <p:cNvPr id="13"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16" name="组合 15"/>
            <p:cNvGrpSpPr/>
            <p:nvPr/>
          </p:nvGrpSpPr>
          <p:grpSpPr>
            <a:xfrm>
              <a:off x="125505" y="175765"/>
              <a:ext cx="858371" cy="396222"/>
              <a:chOff x="121023" y="551329"/>
              <a:chExt cx="858371" cy="396222"/>
            </a:xfrm>
            <a:solidFill>
              <a:srgbClr val="4472C4"/>
            </a:solidFill>
          </p:grpSpPr>
          <p:sp>
            <p:nvSpPr>
              <p:cNvPr id="17" name="平行四边形 16"/>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20" name="平行四边形 19"/>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21" name="平行四边形 20"/>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grpSp>
        <p:nvGrpSpPr>
          <p:cNvPr id="22" name="组合 21"/>
          <p:cNvGrpSpPr/>
          <p:nvPr/>
        </p:nvGrpSpPr>
        <p:grpSpPr>
          <a:xfrm>
            <a:off x="3463882" y="2312802"/>
            <a:ext cx="8274549" cy="923330"/>
            <a:chOff x="-2730092" y="1940449"/>
            <a:chExt cx="8274549" cy="923330"/>
          </a:xfrm>
        </p:grpSpPr>
        <p:grpSp>
          <p:nvGrpSpPr>
            <p:cNvPr id="23" name="组合 22"/>
            <p:cNvGrpSpPr/>
            <p:nvPr/>
          </p:nvGrpSpPr>
          <p:grpSpPr>
            <a:xfrm>
              <a:off x="4731657" y="2072542"/>
              <a:ext cx="812800" cy="656144"/>
              <a:chOff x="4731657" y="2072542"/>
              <a:chExt cx="812800" cy="656144"/>
            </a:xfrm>
          </p:grpSpPr>
          <p:sp>
            <p:nvSpPr>
              <p:cNvPr id="25" name="流程图: 准备 24"/>
              <p:cNvSpPr/>
              <p:nvPr/>
            </p:nvSpPr>
            <p:spPr>
              <a:xfrm>
                <a:off x="4731657" y="2075543"/>
                <a:ext cx="812800" cy="653143"/>
              </a:xfrm>
              <a:prstGeom prst="flowChartPreparation">
                <a:avLst/>
              </a:prstGeom>
              <a:solidFill>
                <a:srgbClr val="4472C4"/>
              </a:solidFill>
              <a:ln>
                <a:solidFill>
                  <a:srgbClr val="14549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0000500000000000000" pitchFamily="2" typeface="inpin heiti"/>
                </a:endParaRPr>
              </a:p>
            </p:txBody>
          </p:sp>
          <p:pic>
            <p:nvPicPr>
              <p:cNvPr id="26" name="图片 25"/>
              <p:cNvPicPr>
                <a:picLocks noChangeAspect="1"/>
              </p:cNvPicPr>
              <p:nvPr/>
            </p:nvPicPr>
            <p:blipFill>
              <a:blip r:embed="rId3"/>
              <a:stretch>
                <a:fillRect/>
              </a:stretch>
            </p:blipFill>
            <p:spPr>
              <a:xfrm>
                <a:off x="4842375" y="2072542"/>
                <a:ext cx="591363" cy="597460"/>
              </a:xfrm>
              <a:prstGeom prst="rect">
                <a:avLst/>
              </a:prstGeom>
            </p:spPr>
          </p:pic>
        </p:grpSp>
        <p:sp>
          <p:nvSpPr>
            <p:cNvPr id="24" name="矩形 23"/>
            <p:cNvSpPr/>
            <p:nvPr/>
          </p:nvSpPr>
          <p:spPr>
            <a:xfrm>
              <a:off x="-2730092" y="1940449"/>
              <a:ext cx="7283846" cy="914400"/>
            </a:xfrm>
            <a:prstGeom prst="rect">
              <a:avLst/>
            </a:prstGeom>
          </p:spPr>
          <p:txBody>
            <a:bodyPr wrap="square">
              <a:spAutoFit/>
            </a:bodyPr>
            <a:lstStyle/>
            <a:p>
              <a:pPr algn="r" lvl="1" marL="144000">
                <a:lnSpc>
                  <a:spcPct val="150000"/>
                </a:lnSpc>
              </a:pPr>
              <a:r>
                <a:rPr altLang="zh-CN" lang="en-US">
                  <a:cs typeface="+mn-ea"/>
                  <a:sym typeface="+mn-lt"/>
                </a:rPr>
                <a:t>ICU危重病人输液时多采用恒速泵持续输注或滴注液体，主要用于严格控制液量和药量的输入，根据病情保证液体能按需输入。</a:t>
              </a:r>
            </a:p>
          </p:txBody>
        </p:sp>
      </p:grpSp>
      <p:grpSp>
        <p:nvGrpSpPr>
          <p:cNvPr id="27" name="组合 26"/>
          <p:cNvGrpSpPr/>
          <p:nvPr/>
        </p:nvGrpSpPr>
        <p:grpSpPr>
          <a:xfrm flipH="1">
            <a:off x="3324357" y="3624018"/>
            <a:ext cx="8434727" cy="3000821"/>
            <a:chOff x="4731657" y="1857130"/>
            <a:chExt cx="8434727" cy="3000821"/>
          </a:xfrm>
        </p:grpSpPr>
        <p:grpSp>
          <p:nvGrpSpPr>
            <p:cNvPr id="28" name="组合 27"/>
            <p:cNvGrpSpPr/>
            <p:nvPr/>
          </p:nvGrpSpPr>
          <p:grpSpPr>
            <a:xfrm>
              <a:off x="4731657" y="2075543"/>
              <a:ext cx="812800" cy="653143"/>
              <a:chOff x="4731657" y="2075543"/>
              <a:chExt cx="812800" cy="653143"/>
            </a:xfrm>
          </p:grpSpPr>
          <p:sp>
            <p:nvSpPr>
              <p:cNvPr id="30" name="流程图: 准备 29"/>
              <p:cNvSpPr/>
              <p:nvPr/>
            </p:nvSpPr>
            <p:spPr>
              <a:xfrm>
                <a:off x="4731657" y="2075543"/>
                <a:ext cx="812800" cy="653143"/>
              </a:xfrm>
              <a:prstGeom prst="flowChartPreparation">
                <a:avLst/>
              </a:prstGeom>
              <a:solidFill>
                <a:srgbClr val="4472C4"/>
              </a:solidFill>
              <a:ln>
                <a:solidFill>
                  <a:srgbClr val="14549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0000500000000000000" pitchFamily="2" typeface="inpin heiti"/>
                </a:endParaRPr>
              </a:p>
            </p:txBody>
          </p:sp>
          <p:pic>
            <p:nvPicPr>
              <p:cNvPr id="31" name="图片 30"/>
              <p:cNvPicPr>
                <a:picLocks noChangeAspect="1"/>
              </p:cNvPicPr>
              <p:nvPr/>
            </p:nvPicPr>
            <p:blipFill>
              <a:blip r:embed="rId4">
                <a:extLst>
                  <a:ext uri="{BEBA8EAE-BF5A-486C-A8C5-ECC9F3942E4B}">
                    <a14:imgProps>
                      <a14:imgLayer xmlns:d3p1="http://schemas.openxmlformats.org/officeDocument/2006/relationships" d3p1:embed="">
                        <a14:imgEffect>
                          <a14:brightnessContrast bright="100000"/>
                        </a14:imgEffect>
                      </a14:imgLayer>
                    </a14:imgProps>
                  </a:ext>
                  <a:ext uri="{28A0092B-C50C-407E-A947-70E740481C1C}">
                    <a14:useLocalDpi val="0"/>
                  </a:ext>
                </a:extLst>
              </a:blip>
              <a:stretch>
                <a:fillRect/>
              </a:stretch>
            </p:blipFill>
            <p:spPr>
              <a:xfrm>
                <a:off x="4842375" y="2075590"/>
                <a:ext cx="591363" cy="591363"/>
              </a:xfrm>
              <a:prstGeom prst="rect">
                <a:avLst/>
              </a:prstGeom>
            </p:spPr>
          </p:pic>
        </p:grpSp>
        <p:sp>
          <p:nvSpPr>
            <p:cNvPr id="29" name="矩形 28"/>
            <p:cNvSpPr/>
            <p:nvPr/>
          </p:nvSpPr>
          <p:spPr>
            <a:xfrm>
              <a:off x="5570275" y="1857130"/>
              <a:ext cx="7596108" cy="2971801"/>
            </a:xfrm>
            <a:prstGeom prst="rect">
              <a:avLst/>
            </a:prstGeom>
          </p:spPr>
          <p:txBody>
            <a:bodyPr wrap="square">
              <a:spAutoFit/>
            </a:bodyPr>
            <a:lstStyle/>
            <a:p>
              <a:pPr algn="r" lvl="1" marL="144000">
                <a:lnSpc>
                  <a:spcPct val="150000"/>
                </a:lnSpc>
              </a:pPr>
              <a:r>
                <a:rPr altLang="en-US" lang="zh-CN">
                  <a:cs typeface="+mn-ea"/>
                  <a:sym typeface="+mn-lt"/>
                </a:rPr>
                <a:t>输液泵可对输液过程中的气泡、阻塞等异常情况进行监测与报警以及输液完毕的报警等，但如果过分依赖输液泵监测，也会导致不安全情况的发生。因此，在使用输液泵的过程中应正确使用和维护：输液管正确安装，软管要确保彻底地卡在检测器中；每输注一瓶补液都应设置总量，设置的总量不能超过输入液量（最好减去排气量）；连续工作时间较长或出现反复报警时暂停用该输液泵；输液泵应定期检修和保养，以保证其正常运行。 </a:t>
              </a:r>
            </a:p>
          </p:txBody>
        </p:sp>
      </p:grpSp>
      <p:grpSp>
        <p:nvGrpSpPr>
          <p:cNvPr id="2" name="组合 1"/>
          <p:cNvGrpSpPr/>
          <p:nvPr/>
        </p:nvGrpSpPr>
        <p:grpSpPr>
          <a:xfrm>
            <a:off x="8547557" y="1248244"/>
            <a:ext cx="3080155" cy="646331"/>
            <a:chOff x="3443164" y="1183335"/>
            <a:chExt cx="3080155" cy="646331"/>
          </a:xfrm>
        </p:grpSpPr>
        <p:sp>
          <p:nvSpPr>
            <p:cNvPr id="32"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3" name="矩形 32">
              <a:extLst>
                <a:ext uri="{FF2B5EF4-FFF2-40B4-BE49-F238E27FC236}">
                  <a16:creationId xmlns:a16="http://schemas.microsoft.com/office/drawing/2014/main" id="{5E77E610-B5AB-4782-8EC3-460FB7234F17}"/>
                </a:ext>
              </a:extLst>
            </p:cNvPr>
            <p:cNvSpPr/>
            <p:nvPr/>
          </p:nvSpPr>
          <p:spPr>
            <a:xfrm>
              <a:off x="3443163" y="1183335"/>
              <a:ext cx="2990720" cy="640080"/>
            </a:xfrm>
            <a:prstGeom prst="rect">
              <a:avLst/>
            </a:prstGeom>
          </p:spPr>
          <p:txBody>
            <a:bodyPr wrap="square">
              <a:spAutoFit/>
            </a:bodyPr>
            <a:lstStyle/>
            <a:p>
              <a:pPr algn="ctr" lvl="1" marL="144000">
                <a:lnSpc>
                  <a:spcPct val="150000"/>
                </a:lnSpc>
              </a:pPr>
              <a:r>
                <a:rPr altLang="en-US" lang="zh-CN" sz="2400">
                  <a:solidFill>
                    <a:schemeClr val="bg1"/>
                  </a:solidFill>
                  <a:cs typeface="+mn-ea"/>
                  <a:sym typeface="+mn-lt"/>
                </a:rPr>
                <a:t>输液泵的安全应用 </a:t>
              </a:r>
            </a:p>
          </p:txBody>
        </p:sp>
      </p:grpSp>
      <p:pic>
        <p:nvPicPr>
          <p:cNvPr id="34" name="Picture 2">
            <a:extLst>
              <a:ext uri="{FF2B5EF4-FFF2-40B4-BE49-F238E27FC236}">
                <a16:creationId xmlns:a16="http://schemas.microsoft.com/office/drawing/2014/main" id="{78A43D45-A822-4E23-9B4C-9C22F1636638}"/>
              </a:ext>
            </a:extLst>
          </p:cNvPr>
          <p:cNvPicPr>
            <a:picLocks noChangeArrowheads="1" noChangeAspect="1"/>
          </p:cNvPicPr>
          <p:nvPr/>
        </p:nvPicPr>
        <p:blipFill>
          <a:blip r:embed="rId5">
            <a:extLst>
              <a:ext uri="{28A0092B-C50C-407E-A947-70E740481C1C}">
                <a14:useLocalDpi val="0"/>
              </a:ext>
            </a:extLst>
          </a:blip>
          <a:srcRect b="362" l="6183" r="58703" t="-362"/>
          <a:stretch>
            <a:fillRect/>
          </a:stretch>
        </p:blipFill>
        <p:spPr bwMode="auto">
          <a:xfrm flipH="1">
            <a:off x="407893" y="994035"/>
            <a:ext cx="2767368" cy="5259966"/>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Tree>
    <p:extLst>
      <p:ext uri="{BB962C8B-B14F-4D97-AF65-F5344CB8AC3E}">
        <p14:creationId val="3522359360"/>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34"/>
                                        </p:tgtEl>
                                        <p:attrNameLst>
                                          <p:attrName>style.visibility</p:attrName>
                                        </p:attrNameLst>
                                      </p:cBhvr>
                                      <p:to>
                                        <p:strVal val="visible"/>
                                      </p:to>
                                    </p:set>
                                    <p:animEffect filter="wipe(down)" transition="in">
                                      <p:cBhvr>
                                        <p:cTn dur="500" id="7"/>
                                        <p:tgtEl>
                                          <p:spTgt spid="3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6" presetSubtype="21">
                                  <p:stCondLst>
                                    <p:cond delay="0"/>
                                  </p:stCondLst>
                                  <p:childTnLst>
                                    <p:set>
                                      <p:cBhvr>
                                        <p:cTn dur="1" fill="hold" id="11">
                                          <p:stCondLst>
                                            <p:cond delay="0"/>
                                          </p:stCondLst>
                                        </p:cTn>
                                        <p:tgtEl>
                                          <p:spTgt spid="2"/>
                                        </p:tgtEl>
                                        <p:attrNameLst>
                                          <p:attrName>style.visibility</p:attrName>
                                        </p:attrNameLst>
                                      </p:cBhvr>
                                      <p:to>
                                        <p:strVal val="visible"/>
                                      </p:to>
                                    </p:set>
                                    <p:animEffect filter="barn(inVertical)" transition="in">
                                      <p:cBhvr>
                                        <p:cTn dur="500" id="12"/>
                                        <p:tgtEl>
                                          <p:spTgt spid="2"/>
                                        </p:tgtEl>
                                      </p:cBhvr>
                                    </p:animEffect>
                                  </p:childTnLst>
                                </p:cTn>
                              </p:par>
                            </p:childTnLst>
                          </p:cTn>
                        </p:par>
                        <p:par>
                          <p:cTn fill="hold" id="13" nodeType="afterGroup">
                            <p:stCondLst>
                              <p:cond delay="500"/>
                            </p:stCondLst>
                            <p:childTnLst>
                              <p:par>
                                <p:cTn fill="hold" id="14" nodeType="afterEffect" presetClass="entr" presetID="16" presetSubtype="21">
                                  <p:stCondLst>
                                    <p:cond delay="0"/>
                                  </p:stCondLst>
                                  <p:childTnLst>
                                    <p:set>
                                      <p:cBhvr>
                                        <p:cTn dur="1" fill="hold" id="15">
                                          <p:stCondLst>
                                            <p:cond delay="0"/>
                                          </p:stCondLst>
                                        </p:cTn>
                                        <p:tgtEl>
                                          <p:spTgt spid="22"/>
                                        </p:tgtEl>
                                        <p:attrNameLst>
                                          <p:attrName>style.visibility</p:attrName>
                                        </p:attrNameLst>
                                      </p:cBhvr>
                                      <p:to>
                                        <p:strVal val="visible"/>
                                      </p:to>
                                    </p:set>
                                    <p:animEffect filter="barn(inVertical)" transition="in">
                                      <p:cBhvr>
                                        <p:cTn dur="500" id="16"/>
                                        <p:tgtEl>
                                          <p:spTgt spid="22"/>
                                        </p:tgtEl>
                                      </p:cBhvr>
                                    </p:animEffect>
                                  </p:childTnLst>
                                </p:cTn>
                              </p:par>
                            </p:childTnLst>
                          </p:cTn>
                        </p:par>
                        <p:par>
                          <p:cTn fill="hold" id="17" nodeType="afterGroup">
                            <p:stCondLst>
                              <p:cond delay="1000"/>
                            </p:stCondLst>
                            <p:childTnLst>
                              <p:par>
                                <p:cTn fill="hold" id="18" nodeType="afterEffect" presetClass="entr" presetID="16" presetSubtype="21">
                                  <p:stCondLst>
                                    <p:cond delay="0"/>
                                  </p:stCondLst>
                                  <p:childTnLst>
                                    <p:set>
                                      <p:cBhvr>
                                        <p:cTn dur="1" fill="hold" id="19">
                                          <p:stCondLst>
                                            <p:cond delay="0"/>
                                          </p:stCondLst>
                                        </p:cTn>
                                        <p:tgtEl>
                                          <p:spTgt spid="27"/>
                                        </p:tgtEl>
                                        <p:attrNameLst>
                                          <p:attrName>style.visibility</p:attrName>
                                        </p:attrNameLst>
                                      </p:cBhvr>
                                      <p:to>
                                        <p:strVal val="visible"/>
                                      </p:to>
                                    </p:set>
                                    <p:animEffect filter="barn(inVertical)" transition="in">
                                      <p:cBhvr>
                                        <p:cTn dur="500" id="2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125505" y="171877"/>
            <a:ext cx="4156210" cy="400110"/>
            <a:chOff x="125505" y="171877"/>
            <a:chExt cx="4156210" cy="400110"/>
          </a:xfrm>
        </p:grpSpPr>
        <p:sp>
          <p:nvSpPr>
            <p:cNvPr id="13"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14" name="组合 13"/>
            <p:cNvGrpSpPr/>
            <p:nvPr/>
          </p:nvGrpSpPr>
          <p:grpSpPr>
            <a:xfrm>
              <a:off x="125505" y="175765"/>
              <a:ext cx="858371" cy="396222"/>
              <a:chOff x="121023" y="551329"/>
              <a:chExt cx="858371" cy="396222"/>
            </a:xfrm>
            <a:solidFill>
              <a:srgbClr val="4472C4"/>
            </a:solidFill>
          </p:grpSpPr>
          <p:sp>
            <p:nvSpPr>
              <p:cNvPr id="15" name="平行四边形 14"/>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6" name="平行四边形 15"/>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7" name="平行四边形 16"/>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sp>
        <p:nvSpPr>
          <p:cNvPr id="20" name="流程图: 过程 19"/>
          <p:cNvSpPr/>
          <p:nvPr/>
        </p:nvSpPr>
        <p:spPr>
          <a:xfrm>
            <a:off x="772219" y="2724501"/>
            <a:ext cx="10808074" cy="3751284"/>
          </a:xfrm>
          <a:prstGeom prst="flowChartProcess">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sym charset="-122" panose="00000500000000000000" pitchFamily="2" typeface="inpin heiti"/>
            </a:endParaRPr>
          </a:p>
        </p:txBody>
      </p:sp>
      <p:sp>
        <p:nvSpPr>
          <p:cNvPr id="21" name="文本框 20"/>
          <p:cNvSpPr txBox="1"/>
          <p:nvPr/>
        </p:nvSpPr>
        <p:spPr>
          <a:xfrm>
            <a:off x="842682" y="926406"/>
            <a:ext cx="3982246" cy="640080"/>
          </a:xfrm>
          <a:prstGeom prst="rect">
            <a:avLst/>
          </a:prstGeom>
          <a:noFill/>
        </p:spPr>
        <p:txBody>
          <a:bodyPr rtlCol="0" wrap="square">
            <a:spAutoFit/>
          </a:bodyPr>
          <a:lstStyle/>
          <a:p>
            <a:r>
              <a:rPr altLang="en-US" lang="zh-CN" sz="3600">
                <a:solidFill>
                  <a:srgbClr val="4472C4"/>
                </a:solidFill>
                <a:latin typeface="+mn-ea"/>
                <a:cs typeface="+mn-ea"/>
                <a:sym typeface="+mn-lt"/>
              </a:rPr>
              <a:t>输液管道妥善固定 </a:t>
            </a:r>
          </a:p>
        </p:txBody>
      </p:sp>
      <p:grpSp>
        <p:nvGrpSpPr>
          <p:cNvPr id="22" name="组合 21"/>
          <p:cNvGrpSpPr/>
          <p:nvPr/>
        </p:nvGrpSpPr>
        <p:grpSpPr>
          <a:xfrm>
            <a:off x="842682" y="1812251"/>
            <a:ext cx="8270629" cy="559310"/>
            <a:chOff x="1119492" y="1683930"/>
            <a:chExt cx="8270629" cy="559310"/>
          </a:xfrm>
        </p:grpSpPr>
        <p:sp>
          <p:nvSpPr>
            <p:cNvPr id="23" name="矩形 22"/>
            <p:cNvSpPr/>
            <p:nvPr/>
          </p:nvSpPr>
          <p:spPr>
            <a:xfrm>
              <a:off x="1708320" y="1721056"/>
              <a:ext cx="7681801" cy="457200"/>
            </a:xfrm>
            <a:prstGeom prst="rect">
              <a:avLst/>
            </a:prstGeom>
          </p:spPr>
          <p:txBody>
            <a:bodyPr wrap="square">
              <a:spAutoFit/>
            </a:bodyPr>
            <a:lstStyle/>
            <a:p>
              <a:pPr lvl="1" marL="144000">
                <a:lnSpc>
                  <a:spcPct val="150000"/>
                </a:lnSpc>
                <a:buClr>
                  <a:srgbClr val="578DAF"/>
                </a:buClr>
              </a:pPr>
              <a:r>
                <a:rPr altLang="en-US" lang="zh-CN" sz="1600">
                  <a:latin typeface="+mn-ea"/>
                  <a:cs typeface="+mn-ea"/>
                  <a:sym typeface="+mn-lt"/>
                </a:rPr>
                <a:t>管道固定的目的：防脱管、堵管等意外事故发生，保证输液顺利进行。</a:t>
              </a:r>
            </a:p>
          </p:txBody>
        </p:sp>
        <p:grpSp>
          <p:nvGrpSpPr>
            <p:cNvPr id="24" name="组合 23"/>
            <p:cNvGrpSpPr/>
            <p:nvPr/>
          </p:nvGrpSpPr>
          <p:grpSpPr>
            <a:xfrm>
              <a:off x="1119492" y="1683930"/>
              <a:ext cx="602852" cy="559310"/>
              <a:chOff x="7010400" y="993719"/>
              <a:chExt cx="602852" cy="559310"/>
            </a:xfrm>
          </p:grpSpPr>
          <p:sp>
            <p:nvSpPr>
              <p:cNvPr id="25" name="椭圆 24"/>
              <p:cNvSpPr/>
              <p:nvPr/>
            </p:nvSpPr>
            <p:spPr>
              <a:xfrm>
                <a:off x="7010400" y="993719"/>
                <a:ext cx="559310" cy="559310"/>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sym charset="-122" panose="00000500000000000000" pitchFamily="2" typeface="inpin heiti"/>
                </a:endParaRPr>
              </a:p>
            </p:txBody>
          </p:sp>
          <p:sp>
            <p:nvSpPr>
              <p:cNvPr id="26" name="文本框 25"/>
              <p:cNvSpPr txBox="1"/>
              <p:nvPr/>
            </p:nvSpPr>
            <p:spPr>
              <a:xfrm>
                <a:off x="7053942" y="1073319"/>
                <a:ext cx="559310" cy="396240"/>
              </a:xfrm>
              <a:prstGeom prst="rect">
                <a:avLst/>
              </a:prstGeom>
              <a:noFill/>
            </p:spPr>
            <p:txBody>
              <a:bodyPr rtlCol="0" wrap="square">
                <a:spAutoFit/>
              </a:bodyPr>
              <a:lstStyle/>
              <a:p>
                <a:r>
                  <a:rPr altLang="zh-CN" b="1" lang="en-US" sz="2000">
                    <a:solidFill>
                      <a:schemeClr val="bg1"/>
                    </a:solidFill>
                    <a:latin typeface="+mn-ea"/>
                    <a:sym charset="-122" panose="00000500000000000000" pitchFamily="2" typeface="inpin heiti"/>
                  </a:rPr>
                  <a:t>01</a:t>
                </a:r>
              </a:p>
            </p:txBody>
          </p:sp>
        </p:grpSp>
      </p:grpSp>
      <p:grpSp>
        <p:nvGrpSpPr>
          <p:cNvPr id="27" name="组合 26"/>
          <p:cNvGrpSpPr/>
          <p:nvPr/>
        </p:nvGrpSpPr>
        <p:grpSpPr>
          <a:xfrm>
            <a:off x="1048115" y="2999436"/>
            <a:ext cx="10249535" cy="1294585"/>
            <a:chOff x="1119492" y="1579618"/>
            <a:chExt cx="10249535" cy="1294585"/>
          </a:xfrm>
        </p:grpSpPr>
        <p:sp>
          <p:nvSpPr>
            <p:cNvPr id="28" name="矩形 27"/>
            <p:cNvSpPr/>
            <p:nvPr/>
          </p:nvSpPr>
          <p:spPr>
            <a:xfrm>
              <a:off x="1702214" y="1579618"/>
              <a:ext cx="9666813" cy="1325880"/>
            </a:xfrm>
            <a:prstGeom prst="rect">
              <a:avLst/>
            </a:prstGeom>
          </p:spPr>
          <p:txBody>
            <a:bodyPr wrap="square">
              <a:spAutoFit/>
            </a:bodyPr>
            <a:lstStyle/>
            <a:p>
              <a:pPr lvl="1" marL="144000">
                <a:lnSpc>
                  <a:spcPct val="150000"/>
                </a:lnSpc>
                <a:buClr>
                  <a:srgbClr val="578DAF"/>
                </a:buClr>
              </a:pPr>
              <a:r>
                <a:rPr altLang="en-US" lang="zh-CN">
                  <a:solidFill>
                    <a:schemeClr val="bg1"/>
                  </a:solidFill>
                  <a:cs typeface="+mn-ea"/>
                  <a:sym typeface="+mn-lt"/>
                </a:rPr>
                <a:t>敷贴固定方法：穿刺外周静脉者，穿刺成功后直接予敷贴覆盖穿刺部位固定即可；中心静脉置管者，穿刺成功后再消毒穿刺部位（消毒范围必须大于敷贴表面积），外予无菌敷贴覆盖固定，敷贴应为透明薄膜，可随时观察穿刺局部的情况，敷贴边上应标识使用或更换的时间。 </a:t>
              </a:r>
            </a:p>
          </p:txBody>
        </p:sp>
        <p:grpSp>
          <p:nvGrpSpPr>
            <p:cNvPr id="29" name="组合 28"/>
            <p:cNvGrpSpPr/>
            <p:nvPr/>
          </p:nvGrpSpPr>
          <p:grpSpPr>
            <a:xfrm>
              <a:off x="1119492" y="1683930"/>
              <a:ext cx="602852" cy="559310"/>
              <a:chOff x="7010400" y="993719"/>
              <a:chExt cx="602852" cy="559310"/>
            </a:xfrm>
          </p:grpSpPr>
          <p:sp>
            <p:nvSpPr>
              <p:cNvPr id="30" name="椭圆 29"/>
              <p:cNvSpPr/>
              <p:nvPr/>
            </p:nvSpPr>
            <p:spPr>
              <a:xfrm>
                <a:off x="7010400" y="993719"/>
                <a:ext cx="559310" cy="55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sym charset="-122" panose="00000500000000000000" pitchFamily="2" typeface="inpin heiti"/>
                </a:endParaRPr>
              </a:p>
            </p:txBody>
          </p:sp>
          <p:sp>
            <p:nvSpPr>
              <p:cNvPr id="31" name="文本框 30"/>
              <p:cNvSpPr txBox="1"/>
              <p:nvPr/>
            </p:nvSpPr>
            <p:spPr>
              <a:xfrm>
                <a:off x="7053942" y="1073319"/>
                <a:ext cx="559310" cy="396240"/>
              </a:xfrm>
              <a:prstGeom prst="rect">
                <a:avLst/>
              </a:prstGeom>
              <a:noFill/>
            </p:spPr>
            <p:txBody>
              <a:bodyPr rtlCol="0" wrap="square">
                <a:spAutoFit/>
              </a:bodyPr>
              <a:lstStyle/>
              <a:p>
                <a:r>
                  <a:rPr altLang="zh-CN" b="1" lang="en-US" sz="2000">
                    <a:solidFill>
                      <a:srgbClr val="145495"/>
                    </a:solidFill>
                    <a:latin typeface="+mn-ea"/>
                    <a:sym charset="-122" panose="00000500000000000000" pitchFamily="2" typeface="inpin heiti"/>
                  </a:rPr>
                  <a:t>02</a:t>
                </a:r>
              </a:p>
            </p:txBody>
          </p:sp>
        </p:grpSp>
      </p:grpSp>
      <p:grpSp>
        <p:nvGrpSpPr>
          <p:cNvPr id="32" name="组合 31"/>
          <p:cNvGrpSpPr/>
          <p:nvPr/>
        </p:nvGrpSpPr>
        <p:grpSpPr>
          <a:xfrm>
            <a:off x="1048115" y="4644008"/>
            <a:ext cx="9947428" cy="1200329"/>
            <a:chOff x="1119492" y="1683930"/>
            <a:chExt cx="9947428" cy="1200329"/>
          </a:xfrm>
        </p:grpSpPr>
        <p:sp>
          <p:nvSpPr>
            <p:cNvPr id="33" name="矩形 32"/>
            <p:cNvSpPr/>
            <p:nvPr/>
          </p:nvSpPr>
          <p:spPr>
            <a:xfrm>
              <a:off x="1765886" y="1683930"/>
              <a:ext cx="9301034" cy="1188720"/>
            </a:xfrm>
            <a:prstGeom prst="rect">
              <a:avLst/>
            </a:prstGeom>
          </p:spPr>
          <p:txBody>
            <a:bodyPr wrap="square">
              <a:spAutoFit/>
            </a:bodyPr>
            <a:lstStyle/>
            <a:p>
              <a:pPr lvl="1" marL="144000">
                <a:lnSpc>
                  <a:spcPct val="150000"/>
                </a:lnSpc>
                <a:buClr>
                  <a:srgbClr val="578DAF"/>
                </a:buClr>
              </a:pPr>
              <a:r>
                <a:rPr altLang="en-US" lang="zh-CN" sz="1600">
                  <a:solidFill>
                    <a:schemeClr val="bg1"/>
                  </a:solidFill>
                  <a:cs typeface="+mn-ea"/>
                  <a:sym typeface="+mn-lt"/>
                </a:rPr>
                <a:t>危重病人由于病情危重常有几条静脉通路，而每一条静脉通路进入人体前几乎都要汇入到中心静脉导管，而汇入中心静脉导管多采用头皮针插在中心静脉导管的肝素帽上才能输液，头皮针妥善固定才能保证输液的顺利进行。 </a:t>
              </a:r>
            </a:p>
          </p:txBody>
        </p:sp>
        <p:grpSp>
          <p:nvGrpSpPr>
            <p:cNvPr id="34" name="组合 33"/>
            <p:cNvGrpSpPr/>
            <p:nvPr/>
          </p:nvGrpSpPr>
          <p:grpSpPr>
            <a:xfrm>
              <a:off x="1119492" y="1683930"/>
              <a:ext cx="602852" cy="559310"/>
              <a:chOff x="7010400" y="993719"/>
              <a:chExt cx="602852" cy="559310"/>
            </a:xfrm>
          </p:grpSpPr>
          <p:sp>
            <p:nvSpPr>
              <p:cNvPr id="35" name="椭圆 34"/>
              <p:cNvSpPr/>
              <p:nvPr/>
            </p:nvSpPr>
            <p:spPr>
              <a:xfrm>
                <a:off x="7010400" y="993719"/>
                <a:ext cx="559310" cy="55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sym charset="-122" panose="00000500000000000000" pitchFamily="2" typeface="inpin heiti"/>
                </a:endParaRPr>
              </a:p>
            </p:txBody>
          </p:sp>
          <p:sp>
            <p:nvSpPr>
              <p:cNvPr id="36" name="文本框 35"/>
              <p:cNvSpPr txBox="1"/>
              <p:nvPr/>
            </p:nvSpPr>
            <p:spPr>
              <a:xfrm>
                <a:off x="7053942" y="1073320"/>
                <a:ext cx="559310" cy="396240"/>
              </a:xfrm>
              <a:prstGeom prst="rect">
                <a:avLst/>
              </a:prstGeom>
              <a:noFill/>
            </p:spPr>
            <p:txBody>
              <a:bodyPr rtlCol="0" wrap="square">
                <a:spAutoFit/>
              </a:bodyPr>
              <a:lstStyle/>
              <a:p>
                <a:r>
                  <a:rPr altLang="zh-CN" b="1" lang="en-US" sz="2000">
                    <a:solidFill>
                      <a:srgbClr val="145495"/>
                    </a:solidFill>
                    <a:latin typeface="+mn-ea"/>
                    <a:sym charset="-122" panose="00000500000000000000" pitchFamily="2" typeface="inpin heiti"/>
                  </a:rPr>
                  <a:t>03</a:t>
                </a:r>
              </a:p>
            </p:txBody>
          </p:sp>
        </p:grpSp>
      </p:grpSp>
    </p:spTree>
    <p:extLst>
      <p:ext uri="{BB962C8B-B14F-4D97-AF65-F5344CB8AC3E}">
        <p14:creationId val="3872810508"/>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22" presetSubtype="8">
                                  <p:stCondLst>
                                    <p:cond delay="0"/>
                                  </p:stCondLst>
                                  <p:childTnLst>
                                    <p:set>
                                      <p:cBhvr>
                                        <p:cTn dur="1" fill="hold" id="13">
                                          <p:stCondLst>
                                            <p:cond delay="0"/>
                                          </p:stCondLst>
                                        </p:cTn>
                                        <p:tgtEl>
                                          <p:spTgt spid="22"/>
                                        </p:tgtEl>
                                        <p:attrNameLst>
                                          <p:attrName>style.visibility</p:attrName>
                                        </p:attrNameLst>
                                      </p:cBhvr>
                                      <p:to>
                                        <p:strVal val="visible"/>
                                      </p:to>
                                    </p:set>
                                    <p:animEffect filter="wipe(left)" transition="in">
                                      <p:cBhvr>
                                        <p:cTn dur="500" id="14"/>
                                        <p:tgtEl>
                                          <p:spTgt spid="22"/>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1000" id="19"/>
                                        <p:tgtEl>
                                          <p:spTgt spid="20"/>
                                        </p:tgtEl>
                                      </p:cBhvr>
                                    </p:animEffect>
                                    <p:anim calcmode="lin" valueType="num">
                                      <p:cBhvr>
                                        <p:cTn dur="1000" fill="hold" id="20"/>
                                        <p:tgtEl>
                                          <p:spTgt spid="20"/>
                                        </p:tgtEl>
                                        <p:attrNameLst>
                                          <p:attrName>ppt_x</p:attrName>
                                        </p:attrNameLst>
                                      </p:cBhvr>
                                      <p:tavLst>
                                        <p:tav tm="0">
                                          <p:val>
                                            <p:strVal val="#ppt_x"/>
                                          </p:val>
                                        </p:tav>
                                        <p:tav tm="100000">
                                          <p:val>
                                            <p:strVal val="#ppt_x"/>
                                          </p:val>
                                        </p:tav>
                                      </p:tavLst>
                                    </p:anim>
                                    <p:anim calcmode="lin" valueType="num">
                                      <p:cBhvr>
                                        <p:cTn dur="1000" fill="hold" id="21"/>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id="24" nodeType="clickEffect" presetClass="entr" presetID="22" presetSubtype="8">
                                  <p:stCondLst>
                                    <p:cond delay="0"/>
                                  </p:stCondLst>
                                  <p:childTnLst>
                                    <p:set>
                                      <p:cBhvr>
                                        <p:cTn dur="1" fill="hold" id="25">
                                          <p:stCondLst>
                                            <p:cond delay="0"/>
                                          </p:stCondLst>
                                        </p:cTn>
                                        <p:tgtEl>
                                          <p:spTgt spid="27"/>
                                        </p:tgtEl>
                                        <p:attrNameLst>
                                          <p:attrName>style.visibility</p:attrName>
                                        </p:attrNameLst>
                                      </p:cBhvr>
                                      <p:to>
                                        <p:strVal val="visible"/>
                                      </p:to>
                                    </p:set>
                                    <p:animEffect filter="wipe(left)" transition="in">
                                      <p:cBhvr>
                                        <p:cTn dur="500" id="26"/>
                                        <p:tgtEl>
                                          <p:spTgt spid="27"/>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id="29" nodeType="clickEffect" presetClass="entr" presetID="22" presetSubtype="8">
                                  <p:stCondLst>
                                    <p:cond delay="0"/>
                                  </p:stCondLst>
                                  <p:childTnLst>
                                    <p:set>
                                      <p:cBhvr>
                                        <p:cTn dur="1" fill="hold" id="30">
                                          <p:stCondLst>
                                            <p:cond delay="0"/>
                                          </p:stCondLst>
                                        </p:cTn>
                                        <p:tgtEl>
                                          <p:spTgt spid="32"/>
                                        </p:tgtEl>
                                        <p:attrNameLst>
                                          <p:attrName>style.visibility</p:attrName>
                                        </p:attrNameLst>
                                      </p:cBhvr>
                                      <p:to>
                                        <p:strVal val="visible"/>
                                      </p:to>
                                    </p:set>
                                    <p:animEffect filter="wipe(left)" transition="in">
                                      <p:cBhvr>
                                        <p:cTn dur="500" id="31"/>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 name="任意多边形 3">
            <a:extLst>
              <a:ext uri="{FF2B5EF4-FFF2-40B4-BE49-F238E27FC236}">
                <a16:creationId xmlns:a16="http://schemas.microsoft.com/office/drawing/2014/main" id="{8FF4D306-0A15-4FD9-A232-D7E3CF25C1A6}"/>
              </a:ext>
            </a:extLst>
          </p:cNvPr>
          <p:cNvSpPr/>
          <p:nvPr/>
        </p:nvSpPr>
        <p:spPr>
          <a:xfrm>
            <a:off x="9666458" y="4628750"/>
            <a:ext cx="2525542" cy="2226431"/>
          </a:xfrm>
          <a:custGeom>
            <a:gdLst>
              <a:gd fmla="*/ 2480879 w 2525542" name="connsiteX0"/>
              <a:gd fmla="*/ 0 h 2226431" name="connsiteY0"/>
              <a:gd fmla="*/ 2525542 w 2525542" name="connsiteX1"/>
              <a:gd fmla="*/ 2256 h 2226431" name="connsiteY1"/>
              <a:gd fmla="*/ 2525542 w 2525542" name="connsiteX2"/>
              <a:gd fmla="*/ 772257 h 2226431" name="connsiteY2"/>
              <a:gd fmla="*/ 2480879 w 2525542" name="connsiteX3"/>
              <a:gd fmla="*/ 770001 h 2226431" name="connsiteY3"/>
              <a:gd fmla="*/ 789994 w 2525542" name="connsiteX4"/>
              <a:gd fmla="*/ 2148112 h 2226431" name="connsiteY4"/>
              <a:gd fmla="*/ 778041 w 2525542" name="connsiteX5"/>
              <a:gd fmla="*/ 2226431 h 2226431" name="connsiteY5"/>
              <a:gd fmla="*/ 0 w 2525542" name="connsiteX6"/>
              <a:gd fmla="*/ 2226431 h 2226431" name="connsiteY6"/>
              <a:gd fmla="*/ 35637 w 2525542" name="connsiteX7"/>
              <a:gd fmla="*/ 1992930 h 2226431" name="connsiteY7"/>
              <a:gd fmla="*/ 2480879 w 2525542" name="connsiteX8"/>
              <a:gd fmla="*/ 0 h 222643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226431" w="2525542">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endParaRPr>
          </a:p>
        </p:txBody>
      </p:sp>
      <p:sp>
        <p:nvSpPr>
          <p:cNvPr id="5" name="矩形 4"/>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7429500" y="-19050"/>
            <a:ext cx="4762501" cy="3214169"/>
          </a:xfrm>
          <a:custGeom>
            <a:gdLst>
              <a:gd fmla="*/ 0 w 5040033" name="connsiteX0"/>
              <a:gd fmla="*/ 0 h 3395812" name="connsiteY0"/>
              <a:gd fmla="*/ 5040033 w 5040033" name="connsiteX1"/>
              <a:gd fmla="*/ 0 h 3395812" name="connsiteY1"/>
              <a:gd fmla="*/ 5040033 w 5040033" name="connsiteX2"/>
              <a:gd fmla="*/ 3327287 h 3395812" name="connsiteY2"/>
              <a:gd fmla="*/ 5034544 w 5040033" name="connsiteX3"/>
              <a:gd fmla="*/ 3372564 h 3395812" name="connsiteY3"/>
              <a:gd fmla="*/ 2257445 w 5040033" name="connsiteX4"/>
              <a:gd fmla="*/ 3237424 h 3395812" name="connsiteY4"/>
              <a:gd fmla="*/ 956495 w 5040033" name="connsiteX5"/>
              <a:gd fmla="*/ 2340997 h 3395812" name="connsiteY5"/>
              <a:gd fmla="*/ 415324 w 5040033" name="connsiteX6"/>
              <a:gd fmla="*/ 755869 h 3395812" name="connsiteY6"/>
              <a:gd fmla="*/ 19465 w 5040033" name="connsiteX7"/>
              <a:gd fmla="*/ 19645 h 3395812" name="connsiteY7"/>
              <a:gd fmla="*/ 0 w 5040033" name="connsiteX8"/>
              <a:gd fmla="*/ 0 h 339581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395812" w="5040033">
                <a:moveTo>
                  <a:pt x="0" y="0"/>
                </a:moveTo>
                <a:lnTo>
                  <a:pt x="5040033" y="0"/>
                </a:lnTo>
                <a:lnTo>
                  <a:pt x="5040033" y="3327287"/>
                </a:lnTo>
                <a:lnTo>
                  <a:pt x="5034544" y="3372564"/>
                </a:lnTo>
                <a:cubicBezTo>
                  <a:pt x="4159728" y="3417597"/>
                  <a:pt x="2937120" y="3409352"/>
                  <a:pt x="2257445" y="3237424"/>
                </a:cubicBezTo>
                <a:cubicBezTo>
                  <a:pt x="1577770" y="3065496"/>
                  <a:pt x="1223195" y="2798197"/>
                  <a:pt x="956495" y="2340997"/>
                </a:cubicBezTo>
                <a:cubicBezTo>
                  <a:pt x="689796" y="1883797"/>
                  <a:pt x="551849" y="1168619"/>
                  <a:pt x="415324" y="755869"/>
                </a:cubicBezTo>
                <a:cubicBezTo>
                  <a:pt x="312931" y="446307"/>
                  <a:pt x="124538" y="120253"/>
                  <a:pt x="19465" y="19645"/>
                </a:cubicBezTo>
                <a:lnTo>
                  <a:pt x="0" y="0"/>
                </a:lnTo>
                <a:close/>
              </a:path>
            </a:pathLst>
          </a:cu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a:extLst>
              <a:ext uri="{FF2B5EF4-FFF2-40B4-BE49-F238E27FC236}">
                <a16:creationId xmlns:a16="http://schemas.microsoft.com/office/drawing/2014/main" id="{35EC8C99-B8BE-4388-A7B2-1C077FB6D0EF}"/>
              </a:ext>
            </a:extLst>
          </p:cNvPr>
          <p:cNvGrpSpPr/>
          <p:nvPr/>
        </p:nvGrpSpPr>
        <p:grpSpPr>
          <a:xfrm>
            <a:off x="428940" y="2424452"/>
            <a:ext cx="7696192" cy="923330"/>
            <a:chOff x="5122562" y="955701"/>
            <a:chExt cx="7696192" cy="923330"/>
          </a:xfrm>
        </p:grpSpPr>
        <p:sp>
          <p:nvSpPr>
            <p:cNvPr id="35" name="文本框 34">
              <a:extLst>
                <a:ext uri="{FF2B5EF4-FFF2-40B4-BE49-F238E27FC236}">
                  <a16:creationId xmlns:a16="http://schemas.microsoft.com/office/drawing/2014/main" id="{43A7F0F1-602B-4690-B2F8-D3CE046C1809}"/>
                </a:ext>
              </a:extLst>
            </p:cNvPr>
            <p:cNvSpPr txBox="1"/>
            <p:nvPr/>
          </p:nvSpPr>
          <p:spPr>
            <a:xfrm>
              <a:off x="6086539" y="1026123"/>
              <a:ext cx="5351749" cy="579120"/>
            </a:xfrm>
            <a:prstGeom prst="rect">
              <a:avLst/>
            </a:prstGeom>
            <a:noFill/>
          </p:spPr>
          <p:txBody>
            <a:bodyPr rtlCol="0" wrap="square">
              <a:spAutoFit/>
            </a:bodyPr>
            <a:lstStyle/>
            <a:p>
              <a:pPr algn="dist"/>
              <a:r>
                <a:rPr altLang="en-US" b="1" lang="zh-CN" sz="3200">
                  <a:solidFill>
                    <a:schemeClr val="tx1">
                      <a:lumMod val="75000"/>
                      <a:lumOff val="25000"/>
                    </a:schemeClr>
                  </a:solidFill>
                  <a:latin charset="-122" panose="020b0804020202020204" pitchFamily="34" typeface="汉仪雅酷黑 75W"/>
                  <a:ea charset="-122" panose="020b0804020202020204" pitchFamily="34" typeface="汉仪雅酷黑 75W"/>
                </a:rPr>
                <a:t>介绍国内静脉输液的现状</a:t>
              </a:r>
            </a:p>
          </p:txBody>
        </p:sp>
        <p:sp>
          <p:nvSpPr>
            <p:cNvPr id="36" name="文本框 35">
              <a:extLst>
                <a:ext uri="{FF2B5EF4-FFF2-40B4-BE49-F238E27FC236}">
                  <a16:creationId xmlns:a16="http://schemas.microsoft.com/office/drawing/2014/main" id="{1B6C937D-4928-48DA-A106-E0D43EFF4D11}"/>
                </a:ext>
              </a:extLst>
            </p:cNvPr>
            <p:cNvSpPr txBox="1"/>
            <p:nvPr/>
          </p:nvSpPr>
          <p:spPr>
            <a:xfrm>
              <a:off x="5122562" y="955701"/>
              <a:ext cx="1135430" cy="914400"/>
            </a:xfrm>
            <a:prstGeom prst="rect">
              <a:avLst/>
            </a:prstGeom>
            <a:noFill/>
          </p:spPr>
          <p:txBody>
            <a:bodyPr rtlCol="0" wrap="square">
              <a:spAutoFit/>
            </a:bodyPr>
            <a:lstStyle/>
            <a:p>
              <a:r>
                <a:rPr altLang="zh-CN" b="1" lang="en-US" sz="5400">
                  <a:solidFill>
                    <a:srgbClr val="4472C4"/>
                  </a:solidFill>
                  <a:latin charset="-122" panose="020b0804020202020204" pitchFamily="34" typeface="汉仪雅酷黑 75W"/>
                  <a:ea charset="-122" panose="020b0804020202020204" pitchFamily="34" typeface="汉仪雅酷黑 75W"/>
                </a:rPr>
                <a:t>01</a:t>
              </a:r>
            </a:p>
          </p:txBody>
        </p:sp>
        <p:sp>
          <p:nvSpPr>
            <p:cNvPr id="37" name="文本框 36">
              <a:extLst>
                <a:ext uri="{FF2B5EF4-FFF2-40B4-BE49-F238E27FC236}">
                  <a16:creationId xmlns:a16="http://schemas.microsoft.com/office/drawing/2014/main" id="{6DD75EFB-7E45-49D1-B444-23C51FD7B470}"/>
                </a:ext>
              </a:extLst>
            </p:cNvPr>
            <p:cNvSpPr txBox="1"/>
            <p:nvPr/>
          </p:nvSpPr>
          <p:spPr>
            <a:xfrm>
              <a:off x="6146876" y="1528124"/>
              <a:ext cx="6671878" cy="274320"/>
            </a:xfrm>
            <a:prstGeom prst="rect">
              <a:avLst/>
            </a:prstGeom>
            <a:noFill/>
          </p:spPr>
          <p:txBody>
            <a:bodyPr wrap="square">
              <a:spAutoFit/>
            </a:bodyPr>
            <a:lstStyle/>
            <a:p>
              <a:r>
                <a:rPr altLang="zh-CN" lang="en-US" spc="150" sz="1200">
                  <a:latin charset="-122" panose="020b0804020202020204" pitchFamily="34" typeface="汉仪雅酷黑 75W"/>
                  <a:ea charset="-122" panose="020b0804020202020204" pitchFamily="34" typeface="汉仪雅酷黑 75W"/>
                </a:rPr>
                <a:t>The present situation of intravenous infusion in China is introduced</a:t>
              </a:r>
            </a:p>
          </p:txBody>
        </p:sp>
      </p:grpSp>
      <p:grpSp>
        <p:nvGrpSpPr>
          <p:cNvPr id="38" name="组合 37">
            <a:extLst>
              <a:ext uri="{FF2B5EF4-FFF2-40B4-BE49-F238E27FC236}">
                <a16:creationId xmlns:a16="http://schemas.microsoft.com/office/drawing/2014/main" id="{95233D2D-1221-4FC7-BEAB-8589F44CFD3B}"/>
              </a:ext>
            </a:extLst>
          </p:cNvPr>
          <p:cNvGrpSpPr/>
          <p:nvPr/>
        </p:nvGrpSpPr>
        <p:grpSpPr>
          <a:xfrm>
            <a:off x="381818" y="3645095"/>
            <a:ext cx="5651210" cy="923330"/>
            <a:chOff x="5035954" y="1758674"/>
            <a:chExt cx="5651210" cy="923330"/>
          </a:xfrm>
        </p:grpSpPr>
        <p:sp>
          <p:nvSpPr>
            <p:cNvPr id="39" name="文本框 38">
              <a:extLst>
                <a:ext uri="{FF2B5EF4-FFF2-40B4-BE49-F238E27FC236}">
                  <a16:creationId xmlns:a16="http://schemas.microsoft.com/office/drawing/2014/main" id="{B6350938-3033-4CCA-9A75-41ADF71C127C}"/>
                </a:ext>
              </a:extLst>
            </p:cNvPr>
            <p:cNvSpPr txBox="1"/>
            <p:nvPr/>
          </p:nvSpPr>
          <p:spPr>
            <a:xfrm>
              <a:off x="6169689" y="1797563"/>
              <a:ext cx="4517475" cy="579120"/>
            </a:xfrm>
            <a:prstGeom prst="rect">
              <a:avLst/>
            </a:prstGeom>
            <a:noFill/>
          </p:spPr>
          <p:txBody>
            <a:bodyPr rtlCol="0" wrap="square">
              <a:spAutoFit/>
            </a:bodyPr>
            <a:lstStyle/>
            <a:p>
              <a:pPr algn="dist"/>
              <a:r>
                <a:rPr altLang="en-US" b="1" lang="zh-CN" sz="3200">
                  <a:solidFill>
                    <a:schemeClr val="tx1">
                      <a:lumMod val="75000"/>
                      <a:lumOff val="25000"/>
                    </a:schemeClr>
                  </a:solidFill>
                  <a:latin charset="-122" panose="020b0804020202020204" pitchFamily="34" typeface="汉仪雅酷黑 75W"/>
                  <a:ea charset="-122" panose="020b0804020202020204" pitchFamily="34" typeface="汉仪雅酷黑 75W"/>
                </a:rPr>
                <a:t>静脉输液的安全问题</a:t>
              </a:r>
            </a:p>
          </p:txBody>
        </p:sp>
        <p:sp>
          <p:nvSpPr>
            <p:cNvPr id="40" name="文本框 39">
              <a:extLst>
                <a:ext uri="{FF2B5EF4-FFF2-40B4-BE49-F238E27FC236}">
                  <a16:creationId xmlns:a16="http://schemas.microsoft.com/office/drawing/2014/main" id="{5EE88798-C0BD-44BA-BF14-7B9D2FEF841E}"/>
                </a:ext>
              </a:extLst>
            </p:cNvPr>
            <p:cNvSpPr txBox="1"/>
            <p:nvPr/>
          </p:nvSpPr>
          <p:spPr>
            <a:xfrm>
              <a:off x="5035954" y="1758674"/>
              <a:ext cx="1133588" cy="914400"/>
            </a:xfrm>
            <a:prstGeom prst="rect">
              <a:avLst/>
            </a:prstGeom>
            <a:noFill/>
          </p:spPr>
          <p:txBody>
            <a:bodyPr rtlCol="0" wrap="square">
              <a:spAutoFit/>
            </a:bodyPr>
            <a:lstStyle/>
            <a:p>
              <a:r>
                <a:rPr altLang="zh-CN" b="1" lang="en-US" sz="5400">
                  <a:solidFill>
                    <a:srgbClr val="4472C4"/>
                  </a:solidFill>
                  <a:latin charset="-122" panose="020b0804020202020204" pitchFamily="34" typeface="汉仪雅酷黑 75W"/>
                  <a:ea charset="-122" panose="020b0804020202020204" pitchFamily="34" typeface="汉仪雅酷黑 75W"/>
                </a:rPr>
                <a:t>02</a:t>
              </a:r>
            </a:p>
          </p:txBody>
        </p:sp>
        <p:sp>
          <p:nvSpPr>
            <p:cNvPr id="41" name="文本框 40">
              <a:extLst>
                <a:ext uri="{FF2B5EF4-FFF2-40B4-BE49-F238E27FC236}">
                  <a16:creationId xmlns:a16="http://schemas.microsoft.com/office/drawing/2014/main" id="{8E400646-2DDC-40A0-8D5A-8B6F7A443B19}"/>
                </a:ext>
              </a:extLst>
            </p:cNvPr>
            <p:cNvSpPr txBox="1"/>
            <p:nvPr/>
          </p:nvSpPr>
          <p:spPr>
            <a:xfrm>
              <a:off x="6243378" y="2289752"/>
              <a:ext cx="4091654" cy="274320"/>
            </a:xfrm>
            <a:prstGeom prst="rect">
              <a:avLst/>
            </a:prstGeom>
            <a:noFill/>
          </p:spPr>
          <p:txBody>
            <a:bodyPr wrap="square">
              <a:spAutoFit/>
            </a:bodyPr>
            <a:lstStyle/>
            <a:p>
              <a:pPr algn="dist"/>
              <a:r>
                <a:rPr altLang="zh-CN" lang="en-US" spc="150" sz="1200">
                  <a:latin charset="-122" panose="020b0804020202020204" pitchFamily="34" typeface="汉仪雅酷黑 75W"/>
                  <a:ea charset="-122" panose="020b0804020202020204" pitchFamily="34" typeface="汉仪雅酷黑 75W"/>
                </a:rPr>
                <a:t>Safety of intravenous fluids</a:t>
              </a:r>
            </a:p>
          </p:txBody>
        </p:sp>
      </p:grpSp>
      <p:grpSp>
        <p:nvGrpSpPr>
          <p:cNvPr id="42" name="组合 41">
            <a:extLst>
              <a:ext uri="{FF2B5EF4-FFF2-40B4-BE49-F238E27FC236}">
                <a16:creationId xmlns:a16="http://schemas.microsoft.com/office/drawing/2014/main" id="{1DBDA3F9-31E9-4F92-B279-AA3663371E45}"/>
              </a:ext>
            </a:extLst>
          </p:cNvPr>
          <p:cNvGrpSpPr/>
          <p:nvPr/>
        </p:nvGrpSpPr>
        <p:grpSpPr>
          <a:xfrm>
            <a:off x="419645" y="4929229"/>
            <a:ext cx="8215549" cy="929544"/>
            <a:chOff x="5030844" y="1757522"/>
            <a:chExt cx="8215549" cy="929544"/>
          </a:xfrm>
        </p:grpSpPr>
        <p:sp>
          <p:nvSpPr>
            <p:cNvPr id="43" name="文本框 42">
              <a:extLst>
                <a:ext uri="{FF2B5EF4-FFF2-40B4-BE49-F238E27FC236}">
                  <a16:creationId xmlns:a16="http://schemas.microsoft.com/office/drawing/2014/main" id="{6A8D4371-FEB3-458E-84F4-70E145050A01}"/>
                </a:ext>
              </a:extLst>
            </p:cNvPr>
            <p:cNvSpPr txBox="1"/>
            <p:nvPr/>
          </p:nvSpPr>
          <p:spPr>
            <a:xfrm>
              <a:off x="6119440" y="1757522"/>
              <a:ext cx="6784054" cy="579120"/>
            </a:xfrm>
            <a:prstGeom prst="rect">
              <a:avLst/>
            </a:prstGeom>
            <a:noFill/>
          </p:spPr>
          <p:txBody>
            <a:bodyPr rtlCol="0" wrap="square">
              <a:spAutoFit/>
            </a:bodyPr>
            <a:lstStyle/>
            <a:p>
              <a:pPr algn="dist"/>
              <a:r>
                <a:rPr altLang="en-US" lang="zh-CN" sz="3200">
                  <a:solidFill>
                    <a:srgbClr val="404040"/>
                  </a:solidFill>
                  <a:latin charset="-122" panose="020b0804020202020204" pitchFamily="34" typeface="汉仪雅酷黑 75W"/>
                  <a:ea charset="-122" panose="020b0804020202020204" pitchFamily="34" typeface="汉仪雅酷黑 75W"/>
                  <a:cs typeface="+mn-ea"/>
                  <a:sym typeface="+mn-lt"/>
                </a:rPr>
                <a:t>建立健全静脉输液的管理制度</a:t>
              </a:r>
            </a:p>
          </p:txBody>
        </p:sp>
        <p:sp>
          <p:nvSpPr>
            <p:cNvPr id="44" name="文本框 43">
              <a:extLst>
                <a:ext uri="{FF2B5EF4-FFF2-40B4-BE49-F238E27FC236}">
                  <a16:creationId xmlns:a16="http://schemas.microsoft.com/office/drawing/2014/main" id="{35A006B9-C34B-4E6A-8A1C-F06E38F31719}"/>
                </a:ext>
              </a:extLst>
            </p:cNvPr>
            <p:cNvSpPr txBox="1"/>
            <p:nvPr/>
          </p:nvSpPr>
          <p:spPr>
            <a:xfrm>
              <a:off x="5030844" y="1763737"/>
              <a:ext cx="1234529" cy="914400"/>
            </a:xfrm>
            <a:prstGeom prst="rect">
              <a:avLst/>
            </a:prstGeom>
            <a:noFill/>
          </p:spPr>
          <p:txBody>
            <a:bodyPr rtlCol="0" wrap="square">
              <a:spAutoFit/>
            </a:bodyPr>
            <a:lstStyle/>
            <a:p>
              <a:r>
                <a:rPr altLang="zh-CN" b="1" lang="en-US" sz="5400">
                  <a:solidFill>
                    <a:srgbClr val="4472C4"/>
                  </a:solidFill>
                  <a:latin charset="-122" panose="020b0804020202020204" pitchFamily="34" typeface="汉仪雅酷黑 75W"/>
                  <a:ea charset="-122" panose="020b0804020202020204" pitchFamily="34" typeface="汉仪雅酷黑 75W"/>
                </a:rPr>
                <a:t>03</a:t>
              </a:r>
            </a:p>
          </p:txBody>
        </p:sp>
        <p:sp>
          <p:nvSpPr>
            <p:cNvPr id="45" name="文本框 44">
              <a:extLst>
                <a:ext uri="{FF2B5EF4-FFF2-40B4-BE49-F238E27FC236}">
                  <a16:creationId xmlns:a16="http://schemas.microsoft.com/office/drawing/2014/main" id="{D3AFC55E-1133-4335-B1BE-0609A57BAA7C}"/>
                </a:ext>
              </a:extLst>
            </p:cNvPr>
            <p:cNvSpPr txBox="1"/>
            <p:nvPr/>
          </p:nvSpPr>
          <p:spPr>
            <a:xfrm>
              <a:off x="6169688" y="2313003"/>
              <a:ext cx="7076705" cy="274320"/>
            </a:xfrm>
            <a:prstGeom prst="rect">
              <a:avLst/>
            </a:prstGeom>
            <a:noFill/>
          </p:spPr>
          <p:txBody>
            <a:bodyPr wrap="square">
              <a:spAutoFit/>
            </a:bodyPr>
            <a:lstStyle/>
            <a:p>
              <a:r>
                <a:rPr altLang="zh-CN" lang="en-US" spc="150" sz="1200">
                  <a:latin charset="-122" panose="020b0804020202020204" pitchFamily="34" typeface="汉仪雅酷黑 75W"/>
                  <a:ea charset="-122" panose="020b0804020202020204" pitchFamily="34" typeface="汉仪雅酷黑 75W"/>
                </a:rPr>
                <a:t>Establish and improve the management system of intravenous infusion</a:t>
              </a:r>
            </a:p>
          </p:txBody>
        </p:sp>
      </p:grpSp>
      <p:grpSp>
        <p:nvGrpSpPr>
          <p:cNvPr id="46" name="组合 45"/>
          <p:cNvGrpSpPr/>
          <p:nvPr/>
        </p:nvGrpSpPr>
        <p:grpSpPr>
          <a:xfrm>
            <a:off x="349911" y="286296"/>
            <a:ext cx="2746233" cy="451684"/>
            <a:chOff x="6350642" y="1308100"/>
            <a:chExt cx="4049540" cy="621483"/>
          </a:xfrm>
        </p:grpSpPr>
        <p:grpSp>
          <p:nvGrpSpPr>
            <p:cNvPr id="47" name="组合 46"/>
            <p:cNvGrpSpPr/>
            <p:nvPr/>
          </p:nvGrpSpPr>
          <p:grpSpPr>
            <a:xfrm>
              <a:off x="6350642" y="1323707"/>
              <a:ext cx="602129" cy="602129"/>
              <a:chOff x="4092576" y="674688"/>
              <a:chExt cx="3171827" cy="3171825"/>
            </a:xfrm>
          </p:grpSpPr>
          <p:sp>
            <p:nvSpPr>
              <p:cNvPr id="64" name="Oval 10"/>
              <p:cNvSpPr>
                <a:spLocks noChangeArrowheads="1"/>
              </p:cNvSpPr>
              <p:nvPr/>
            </p:nvSpPr>
            <p:spPr bwMode="auto">
              <a:xfrm>
                <a:off x="4092576" y="674688"/>
                <a:ext cx="3171827"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65" name="组合 64"/>
              <p:cNvGrpSpPr/>
              <p:nvPr/>
            </p:nvGrpSpPr>
            <p:grpSpPr>
              <a:xfrm>
                <a:off x="4727575" y="1306513"/>
                <a:ext cx="1900238" cy="1903413"/>
                <a:chOff x="4727575" y="1306513"/>
                <a:chExt cx="1900238" cy="1903413"/>
              </a:xfrm>
            </p:grpSpPr>
            <p:sp>
              <p:nvSpPr>
                <p:cNvPr id="66" name="Freeform 11"/>
                <p:cNvSpPr/>
                <p:nvPr/>
              </p:nvSpPr>
              <p:spPr bwMode="auto">
                <a:xfrm>
                  <a:off x="5246688" y="1306513"/>
                  <a:ext cx="865188" cy="1411288"/>
                </a:xfrm>
                <a:custGeom>
                  <a:gdLst>
                    <a:gd fmla="*/ 16 w 230" name="T0"/>
                    <a:gd fmla="*/ 185 h 375" name="T1"/>
                    <a:gd fmla="*/ 64 w 230" name="T2"/>
                    <a:gd fmla="*/ 254 h 375" name="T3"/>
                    <a:gd fmla="*/ 60 w 230" name="T4"/>
                    <a:gd fmla="*/ 285 h 375" name="T5"/>
                    <a:gd fmla="*/ 46 w 230" name="T6"/>
                    <a:gd fmla="*/ 290 h 375" name="T7"/>
                    <a:gd fmla="*/ 54 w 230" name="T8"/>
                    <a:gd fmla="*/ 321 h 375" name="T9"/>
                    <a:gd fmla="*/ 64 w 230" name="T10"/>
                    <a:gd fmla="*/ 347 h 375" name="T11"/>
                    <a:gd fmla="*/ 74 w 230" name="T12"/>
                    <a:gd fmla="*/ 366 h 375" name="T13"/>
                    <a:gd fmla="*/ 77 w 230" name="T14"/>
                    <a:gd fmla="*/ 369 h 375" name="T15"/>
                    <a:gd fmla="*/ 84 w 230" name="T16"/>
                    <a:gd fmla="*/ 372 h 375" name="T17"/>
                    <a:gd fmla="*/ 95 w 230" name="T18"/>
                    <a:gd fmla="*/ 373 h 375" name="T19"/>
                    <a:gd fmla="*/ 105 w 230" name="T20"/>
                    <a:gd fmla="*/ 374 h 375" name="T21"/>
                    <a:gd fmla="*/ 115 w 230" name="T22"/>
                    <a:gd fmla="*/ 375 h 375" name="T23"/>
                    <a:gd fmla="*/ 118 w 230" name="T24"/>
                    <a:gd fmla="*/ 375 h 375" name="T25"/>
                    <a:gd fmla="*/ 125 w 230" name="T26"/>
                    <a:gd fmla="*/ 374 h 375" name="T27"/>
                    <a:gd fmla="*/ 135 w 230" name="T28"/>
                    <a:gd fmla="*/ 374 h 375" name="T29"/>
                    <a:gd fmla="*/ 145 w 230" name="T30"/>
                    <a:gd fmla="*/ 373 h 375" name="T31"/>
                    <a:gd fmla="*/ 155 w 230" name="T32"/>
                    <a:gd fmla="*/ 371 h 375" name="T33"/>
                    <a:gd fmla="*/ 159 w 230" name="T34"/>
                    <a:gd fmla="*/ 369 h 375" name="T35"/>
                    <a:gd fmla="*/ 165 w 230" name="T36"/>
                    <a:gd fmla="*/ 357 h 375" name="T37"/>
                    <a:gd fmla="*/ 175 w 230" name="T38"/>
                    <a:gd fmla="*/ 327 h 375" name="T39"/>
                    <a:gd fmla="*/ 184 w 230" name="T40"/>
                    <a:gd fmla="*/ 290 h 375" name="T41"/>
                    <a:gd fmla="*/ 169 w 230" name="T42"/>
                    <a:gd fmla="*/ 285 h 375" name="T43"/>
                    <a:gd fmla="*/ 166 w 230" name="T44"/>
                    <a:gd fmla="*/ 255 h 375" name="T45"/>
                    <a:gd fmla="*/ 215 w 230" name="T46"/>
                    <a:gd fmla="*/ 184 h 375" name="T47"/>
                    <a:gd fmla="*/ 225 w 230" name="T48"/>
                    <a:gd fmla="*/ 178 h 375" name="T49"/>
                    <a:gd fmla="*/ 225 w 230" name="T50"/>
                    <a:gd fmla="*/ 126 h 375" name="T51"/>
                    <a:gd fmla="*/ 222 w 230" name="T52"/>
                    <a:gd fmla="*/ 123 h 375" name="T53"/>
                    <a:gd fmla="*/ 116 w 230" name="T54"/>
                    <a:gd fmla="*/ 0 h 375" name="T55"/>
                    <a:gd fmla="*/ 9 w 230" name="T56"/>
                    <a:gd fmla="*/ 123 h 375" name="T57"/>
                    <a:gd fmla="*/ 5 w 230" name="T58"/>
                    <a:gd fmla="*/ 126 h 375" name="T59"/>
                    <a:gd fmla="*/ 5 w 230" name="T60"/>
                    <a:gd fmla="*/ 178 h 375" name="T61"/>
                    <a:gd fmla="*/ 16 w 230" name="T62"/>
                    <a:gd fmla="*/ 185 h 3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75" w="230">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2"/>
                <p:cNvSpPr>
                  <a:spLocks noEditPoints="1"/>
                </p:cNvSpPr>
                <p:nvPr/>
              </p:nvSpPr>
              <p:spPr bwMode="auto">
                <a:xfrm>
                  <a:off x="4727575" y="2413001"/>
                  <a:ext cx="1900238" cy="796925"/>
                </a:xfrm>
                <a:custGeom>
                  <a:gdLst>
                    <a:gd fmla="*/ 333 w 505" name="T0"/>
                    <a:gd fmla="*/ 0 h 212" name="T1"/>
                    <a:gd fmla="*/ 303 w 505" name="T2"/>
                    <a:gd fmla="*/ 85 h 212" name="T3"/>
                    <a:gd fmla="*/ 283 w 505" name="T4"/>
                    <a:gd fmla="*/ 90 h 212" name="T5"/>
                    <a:gd fmla="*/ 262 w 505" name="T6"/>
                    <a:gd fmla="*/ 92 h 212" name="T7"/>
                    <a:gd fmla="*/ 270 w 505" name="T8"/>
                    <a:gd fmla="*/ 160 h 212" name="T9"/>
                    <a:gd fmla="*/ 287 w 505" name="T10"/>
                    <a:gd fmla="*/ 163 h 212" name="T11"/>
                    <a:gd fmla="*/ 300 w 505" name="T12"/>
                    <a:gd fmla="*/ 164 h 212" name="T13"/>
                    <a:gd fmla="*/ 318 w 505" name="T14"/>
                    <a:gd fmla="*/ 163 h 212" name="T15"/>
                    <a:gd fmla="*/ 331 w 505" name="T16"/>
                    <a:gd fmla="*/ 157 h 212" name="T17"/>
                    <a:gd fmla="*/ 336 w 505" name="T18"/>
                    <a:gd fmla="*/ 96 h 212" name="T19"/>
                    <a:gd fmla="*/ 328 w 505" name="T20"/>
                    <a:gd fmla="*/ 90 h 212" name="T21"/>
                    <a:gd fmla="*/ 326 w 505" name="T22"/>
                    <a:gd fmla="*/ 67 h 212" name="T23"/>
                    <a:gd fmla="*/ 333 w 505" name="T24"/>
                    <a:gd fmla="*/ 60 h 212" name="T25"/>
                    <a:gd fmla="*/ 341 w 505" name="T26"/>
                    <a:gd fmla="*/ 57 h 212" name="T27"/>
                    <a:gd fmla="*/ 346 w 505" name="T28"/>
                    <a:gd fmla="*/ 57 h 212" name="T29"/>
                    <a:gd fmla="*/ 353 w 505" name="T30"/>
                    <a:gd fmla="*/ 60 h 212" name="T31"/>
                    <a:gd fmla="*/ 361 w 505" name="T32"/>
                    <a:gd fmla="*/ 67 h 212" name="T33"/>
                    <a:gd fmla="*/ 358 w 505" name="T34"/>
                    <a:gd fmla="*/ 90 h 212" name="T35"/>
                    <a:gd fmla="*/ 351 w 505" name="T36"/>
                    <a:gd fmla="*/ 96 h 212" name="T37"/>
                    <a:gd fmla="*/ 337 w 505" name="T38"/>
                    <a:gd fmla="*/ 169 h 212" name="T39"/>
                    <a:gd fmla="*/ 324 w 505" name="T40"/>
                    <a:gd fmla="*/ 173 h 212" name="T41"/>
                    <a:gd fmla="*/ 306 w 505" name="T42"/>
                    <a:gd fmla="*/ 175 h 212" name="T43"/>
                    <a:gd fmla="*/ 300 w 505" name="T44"/>
                    <a:gd fmla="*/ 175 h 212" name="T45"/>
                    <a:gd fmla="*/ 287 w 505" name="T46"/>
                    <a:gd fmla="*/ 175 h 212" name="T47"/>
                    <a:gd fmla="*/ 269 w 505" name="T48"/>
                    <a:gd fmla="*/ 172 h 212" name="T49"/>
                    <a:gd fmla="*/ 256 w 505" name="T50"/>
                    <a:gd fmla="*/ 154 h 212" name="T51"/>
                    <a:gd fmla="*/ 233 w 505" name="T52"/>
                    <a:gd fmla="*/ 91 h 212" name="T53"/>
                    <a:gd fmla="*/ 210 w 505" name="T54"/>
                    <a:gd fmla="*/ 86 h 212" name="T55"/>
                    <a:gd fmla="*/ 182 w 505" name="T56"/>
                    <a:gd fmla="*/ 33 h 212" name="T57"/>
                    <a:gd fmla="*/ 23 w 505" name="T58"/>
                    <a:gd fmla="*/ 62 h 212" name="T59"/>
                    <a:gd fmla="*/ 253 w 505" name="T60"/>
                    <a:gd fmla="*/ 212 h 212" name="T61"/>
                    <a:gd fmla="*/ 170 w 505" name="T62"/>
                    <a:gd fmla="*/ 128 h 212" name="T63"/>
                    <a:gd fmla="*/ 154 w 505" name="T64"/>
                    <a:gd fmla="*/ 128 h 212" name="T65"/>
                    <a:gd fmla="*/ 138 w 505" name="T66"/>
                    <a:gd fmla="*/ 128 h 212" name="T67"/>
                    <a:gd fmla="*/ 134 w 505" name="T68"/>
                    <a:gd fmla="*/ 163 h 212" name="T69"/>
                    <a:gd fmla="*/ 131 w 505" name="T70"/>
                    <a:gd fmla="*/ 163 h 212" name="T71"/>
                    <a:gd fmla="*/ 128 w 505" name="T72"/>
                    <a:gd fmla="*/ 163 h 212" name="T73"/>
                    <a:gd fmla="*/ 125 w 505" name="T74"/>
                    <a:gd fmla="*/ 163 h 212" name="T75"/>
                    <a:gd fmla="*/ 122 w 505" name="T76"/>
                    <a:gd fmla="*/ 163 h 212" name="T77"/>
                    <a:gd fmla="*/ 119 w 505" name="T78"/>
                    <a:gd fmla="*/ 163 h 212" name="T79"/>
                    <a:gd fmla="*/ 111 w 505" name="T80"/>
                    <a:gd fmla="*/ 128 h 212" name="T81"/>
                    <a:gd fmla="*/ 95 w 505" name="T82"/>
                    <a:gd fmla="*/ 128 h 212" name="T83"/>
                    <a:gd fmla="*/ 84 w 505" name="T84"/>
                    <a:gd fmla="*/ 113 h 212" name="T85"/>
                    <a:gd fmla="*/ 100 w 505" name="T86"/>
                    <a:gd fmla="*/ 113 h 212" name="T87"/>
                    <a:gd fmla="*/ 116 w 505" name="T88"/>
                    <a:gd fmla="*/ 113 h 212" name="T89"/>
                    <a:gd fmla="*/ 120 w 505" name="T90"/>
                    <a:gd fmla="*/ 78 h 212" name="T91"/>
                    <a:gd fmla="*/ 123 w 505" name="T92"/>
                    <a:gd fmla="*/ 78 h 212" name="T93"/>
                    <a:gd fmla="*/ 126 w 505" name="T94"/>
                    <a:gd fmla="*/ 78 h 212" name="T95"/>
                    <a:gd fmla="*/ 129 w 505" name="T96"/>
                    <a:gd fmla="*/ 78 h 212" name="T97"/>
                    <a:gd fmla="*/ 132 w 505" name="T98"/>
                    <a:gd fmla="*/ 78 h 212" name="T99"/>
                    <a:gd fmla="*/ 135 w 505" name="T100"/>
                    <a:gd fmla="*/ 78 h 212" name="T101"/>
                    <a:gd fmla="*/ 143 w 505" name="T102"/>
                    <a:gd fmla="*/ 113 h 212" name="T103"/>
                    <a:gd fmla="*/ 159 w 505" name="T104"/>
                    <a:gd fmla="*/ 113 h 212" name="T105"/>
                    <a:gd fmla="*/ 170 w 505" name="T106"/>
                    <a:gd fmla="*/ 128 h 21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1" w="505">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48" name="组合 47"/>
            <p:cNvGrpSpPr/>
            <p:nvPr/>
          </p:nvGrpSpPr>
          <p:grpSpPr>
            <a:xfrm>
              <a:off x="8161334" y="1309005"/>
              <a:ext cx="603033" cy="602430"/>
              <a:chOff x="4724400" y="4673600"/>
              <a:chExt cx="3176588" cy="3173413"/>
            </a:xfrm>
          </p:grpSpPr>
          <p:sp>
            <p:nvSpPr>
              <p:cNvPr id="62" name="Oval 22"/>
              <p:cNvSpPr>
                <a:spLocks noChangeArrowheads="1"/>
              </p:cNvSpPr>
              <p:nvPr/>
            </p:nvSpPr>
            <p:spPr bwMode="auto">
              <a:xfrm>
                <a:off x="4724400" y="4673600"/>
                <a:ext cx="3176588" cy="3173413"/>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3" name="Freeform 23"/>
              <p:cNvSpPr>
                <a:spLocks noEditPoints="1"/>
              </p:cNvSpPr>
              <p:nvPr/>
            </p:nvSpPr>
            <p:spPr bwMode="auto">
              <a:xfrm>
                <a:off x="5402263" y="5283200"/>
                <a:ext cx="1806575" cy="1957388"/>
              </a:xfrm>
              <a:custGeom>
                <a:gdLst>
                  <a:gd fmla="*/ 480 w 480" name="T0"/>
                  <a:gd fmla="*/ 277 h 520" name="T1"/>
                  <a:gd fmla="*/ 429 w 480" name="T2"/>
                  <a:gd fmla="*/ 227 h 520" name="T3"/>
                  <a:gd fmla="*/ 379 w 480" name="T4"/>
                  <a:gd fmla="*/ 277 h 520" name="T5"/>
                  <a:gd fmla="*/ 416 w 480" name="T6"/>
                  <a:gd fmla="*/ 326 h 520" name="T7"/>
                  <a:gd fmla="*/ 396 w 480" name="T8"/>
                  <a:gd fmla="*/ 485 h 520" name="T9"/>
                  <a:gd fmla="*/ 320 w 480" name="T10"/>
                  <a:gd fmla="*/ 495 h 520" name="T11"/>
                  <a:gd fmla="*/ 245 w 480" name="T12"/>
                  <a:gd fmla="*/ 485 h 520" name="T13"/>
                  <a:gd fmla="*/ 224 w 480" name="T14"/>
                  <a:gd fmla="*/ 312 h 520" name="T15"/>
                  <a:gd fmla="*/ 325 w 480" name="T16"/>
                  <a:gd fmla="*/ 297 h 520" name="T17"/>
                  <a:gd fmla="*/ 391 w 480" name="T18"/>
                  <a:gd fmla="*/ 134 h 520" name="T19"/>
                  <a:gd fmla="*/ 399 w 480" name="T20"/>
                  <a:gd fmla="*/ 39 h 520" name="T21"/>
                  <a:gd fmla="*/ 271 w 480" name="T22"/>
                  <a:gd fmla="*/ 20 h 520" name="T23"/>
                  <a:gd fmla="*/ 242 w 480" name="T24"/>
                  <a:gd fmla="*/ 0 h 520" name="T25"/>
                  <a:gd fmla="*/ 209 w 480" name="T26"/>
                  <a:gd fmla="*/ 32 h 520" name="T27"/>
                  <a:gd fmla="*/ 242 w 480" name="T28"/>
                  <a:gd fmla="*/ 64 h 520" name="T29"/>
                  <a:gd fmla="*/ 272 w 480" name="T30"/>
                  <a:gd fmla="*/ 44 h 520" name="T31"/>
                  <a:gd fmla="*/ 379 w 480" name="T32"/>
                  <a:gd fmla="*/ 54 h 520" name="T33"/>
                  <a:gd fmla="*/ 357 w 480" name="T34"/>
                  <a:gd fmla="*/ 167 h 520" name="T35"/>
                  <a:gd fmla="*/ 314 w 480" name="T36"/>
                  <a:gd fmla="*/ 275 h 520" name="T37"/>
                  <a:gd fmla="*/ 211 w 480" name="T38"/>
                  <a:gd fmla="*/ 288 h 520" name="T39"/>
                  <a:gd fmla="*/ 109 w 480" name="T40"/>
                  <a:gd fmla="*/ 275 h 520" name="T41"/>
                  <a:gd fmla="*/ 56 w 480" name="T42"/>
                  <a:gd fmla="*/ 168 h 520" name="T43"/>
                  <a:gd fmla="*/ 30 w 480" name="T44"/>
                  <a:gd fmla="*/ 54 h 520" name="T45"/>
                  <a:gd fmla="*/ 132 w 480" name="T46"/>
                  <a:gd fmla="*/ 43 h 520" name="T47"/>
                  <a:gd fmla="*/ 162 w 480" name="T48"/>
                  <a:gd fmla="*/ 64 h 520" name="T49"/>
                  <a:gd fmla="*/ 195 w 480" name="T50"/>
                  <a:gd fmla="*/ 32 h 520" name="T51"/>
                  <a:gd fmla="*/ 162 w 480" name="T52"/>
                  <a:gd fmla="*/ 0 h 520" name="T53"/>
                  <a:gd fmla="*/ 133 w 480" name="T54"/>
                  <a:gd fmla="*/ 19 h 520" name="T55"/>
                  <a:gd fmla="*/ 10 w 480" name="T56"/>
                  <a:gd fmla="*/ 40 h 520" name="T57"/>
                  <a:gd fmla="*/ 13 w 480" name="T58"/>
                  <a:gd fmla="*/ 112 h 520" name="T59"/>
                  <a:gd fmla="*/ 98 w 480" name="T60"/>
                  <a:gd fmla="*/ 297 h 520" name="T61"/>
                  <a:gd fmla="*/ 199 w 480" name="T62"/>
                  <a:gd fmla="*/ 312 h 520" name="T63"/>
                  <a:gd fmla="*/ 204 w 480" name="T64"/>
                  <a:gd fmla="*/ 394 h 520" name="T65"/>
                  <a:gd fmla="*/ 233 w 480" name="T66"/>
                  <a:gd fmla="*/ 506 h 520" name="T67"/>
                  <a:gd fmla="*/ 319 w 480" name="T68"/>
                  <a:gd fmla="*/ 520 h 520" name="T69"/>
                  <a:gd fmla="*/ 322 w 480" name="T70"/>
                  <a:gd fmla="*/ 520 h 520" name="T71"/>
                  <a:gd fmla="*/ 322 w 480" name="T72"/>
                  <a:gd fmla="*/ 520 h 520" name="T73"/>
                  <a:gd fmla="*/ 408 w 480" name="T74"/>
                  <a:gd fmla="*/ 506 h 520" name="T75"/>
                  <a:gd fmla="*/ 436 w 480" name="T76"/>
                  <a:gd fmla="*/ 394 h 520" name="T77"/>
                  <a:gd fmla="*/ 441 w 480" name="T78"/>
                  <a:gd fmla="*/ 326 h 520" name="T79"/>
                  <a:gd fmla="*/ 480 w 480" name="T80"/>
                  <a:gd fmla="*/ 277 h 520" name="T81"/>
                  <a:gd fmla="*/ 242 w 480" name="T82"/>
                  <a:gd fmla="*/ 40 h 520" name="T83"/>
                  <a:gd fmla="*/ 234 w 480" name="T84"/>
                  <a:gd fmla="*/ 32 h 520" name="T85"/>
                  <a:gd fmla="*/ 242 w 480" name="T86"/>
                  <a:gd fmla="*/ 24 h 520" name="T87"/>
                  <a:gd fmla="*/ 249 w 480" name="T88"/>
                  <a:gd fmla="*/ 32 h 520" name="T89"/>
                  <a:gd fmla="*/ 242 w 480" name="T90"/>
                  <a:gd fmla="*/ 40 h 520" name="T91"/>
                  <a:gd fmla="*/ 162 w 480" name="T92"/>
                  <a:gd fmla="*/ 24 h 520" name="T93"/>
                  <a:gd fmla="*/ 170 w 480" name="T94"/>
                  <a:gd fmla="*/ 32 h 520" name="T95"/>
                  <a:gd fmla="*/ 162 w 480" name="T96"/>
                  <a:gd fmla="*/ 40 h 520" name="T97"/>
                  <a:gd fmla="*/ 154 w 480" name="T98"/>
                  <a:gd fmla="*/ 32 h 520" name="T99"/>
                  <a:gd fmla="*/ 162 w 480" name="T100"/>
                  <a:gd fmla="*/ 24 h 520" name="T101"/>
                  <a:gd fmla="*/ 429 w 480" name="T102"/>
                  <a:gd fmla="*/ 298 h 520" name="T103"/>
                  <a:gd fmla="*/ 408 w 480" name="T104"/>
                  <a:gd fmla="*/ 277 h 520" name="T105"/>
                  <a:gd fmla="*/ 429 w 480" name="T106"/>
                  <a:gd fmla="*/ 256 h 520" name="T107"/>
                  <a:gd fmla="*/ 450 w 480" name="T108"/>
                  <a:gd fmla="*/ 277 h 520" name="T109"/>
                  <a:gd fmla="*/ 429 w 480" name="T110"/>
                  <a:gd fmla="*/ 298 h 52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20" w="48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9" name="组合 48"/>
            <p:cNvGrpSpPr/>
            <p:nvPr/>
          </p:nvGrpSpPr>
          <p:grpSpPr>
            <a:xfrm>
              <a:off x="9797450" y="1308100"/>
              <a:ext cx="602732" cy="603335"/>
              <a:chOff x="5795963" y="3938588"/>
              <a:chExt cx="3175000" cy="3178175"/>
            </a:xfrm>
          </p:grpSpPr>
          <p:sp>
            <p:nvSpPr>
              <p:cNvPr id="59" name="Oval 27"/>
              <p:cNvSpPr>
                <a:spLocks noChangeArrowheads="1"/>
              </p:cNvSpPr>
              <p:nvPr/>
            </p:nvSpPr>
            <p:spPr bwMode="auto">
              <a:xfrm>
                <a:off x="5795963" y="3938588"/>
                <a:ext cx="3175000" cy="317817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28"/>
              <p:cNvSpPr/>
              <p:nvPr/>
            </p:nvSpPr>
            <p:spPr bwMode="auto">
              <a:xfrm>
                <a:off x="6438901" y="5783263"/>
                <a:ext cx="685800" cy="674688"/>
              </a:xfrm>
              <a:custGeom>
                <a:gdLst>
                  <a:gd fmla="*/ 84 w 182" name="T0"/>
                  <a:gd fmla="*/ 61 h 179" name="T1"/>
                  <a:gd fmla="*/ 60 w 182" name="T2"/>
                  <a:gd fmla="*/ 88 h 179" name="T3"/>
                  <a:gd fmla="*/ 69 w 182" name="T4"/>
                  <a:gd fmla="*/ 99 h 179" name="T5"/>
                  <a:gd fmla="*/ 0 w 182" name="T6"/>
                  <a:gd fmla="*/ 176 h 179" name="T7"/>
                  <a:gd fmla="*/ 4 w 182" name="T8"/>
                  <a:gd fmla="*/ 179 h 179" name="T9"/>
                  <a:gd fmla="*/ 83 w 182" name="T10"/>
                  <a:gd fmla="*/ 113 h 179" name="T11"/>
                  <a:gd fmla="*/ 95 w 182" name="T12"/>
                  <a:gd fmla="*/ 123 h 179" name="T13"/>
                  <a:gd fmla="*/ 121 w 182" name="T14"/>
                  <a:gd fmla="*/ 99 h 179" name="T15"/>
                  <a:gd fmla="*/ 182 w 182" name="T16"/>
                  <a:gd fmla="*/ 108 h 179" name="T17"/>
                  <a:gd fmla="*/ 76 w 182" name="T18"/>
                  <a:gd fmla="*/ 0 h 179" name="T19"/>
                  <a:gd fmla="*/ 84 w 182" name="T20"/>
                  <a:gd fmla="*/ 61 h 1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9" w="182">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29"/>
              <p:cNvSpPr>
                <a:spLocks noEditPoints="1"/>
              </p:cNvSpPr>
              <p:nvPr/>
            </p:nvSpPr>
            <p:spPr bwMode="auto">
              <a:xfrm>
                <a:off x="6740526" y="4597401"/>
                <a:ext cx="1587500" cy="1573213"/>
              </a:xfrm>
              <a:custGeom>
                <a:gdLst>
                  <a:gd fmla="*/ 1000 w 1000" name="T0"/>
                  <a:gd fmla="*/ 256 h 991" name="T1"/>
                  <a:gd fmla="*/ 694 w 1000" name="T2"/>
                  <a:gd fmla="*/ 55 h 991" name="T3"/>
                  <a:gd fmla="*/ 694 w 1000" name="T4"/>
                  <a:gd fmla="*/ 216 h 991" name="T5"/>
                  <a:gd fmla="*/ 533 w 1000" name="T6"/>
                  <a:gd fmla="*/ 128 h 991" name="T7"/>
                  <a:gd fmla="*/ 0 w 1000" name="T8"/>
                  <a:gd fmla="*/ 738 h 991" name="T9"/>
                  <a:gd fmla="*/ 827 w 1000" name="T10"/>
                  <a:gd fmla="*/ 427 h 991" name="T11"/>
                  <a:gd fmla="*/ 908 w 1000" name="T12"/>
                  <a:gd fmla="*/ 434 h 991" name="T13"/>
                  <a:gd fmla="*/ 865 w 1000" name="T14"/>
                  <a:gd fmla="*/ 228 h 991" name="T15"/>
                  <a:gd fmla="*/ 780 w 1000" name="T16"/>
                  <a:gd fmla="*/ 420 h 991" name="T17"/>
                  <a:gd fmla="*/ 434 w 1000" name="T18"/>
                  <a:gd fmla="*/ 766 h 991" name="T19"/>
                  <a:gd fmla="*/ 434 w 1000" name="T20"/>
                  <a:gd fmla="*/ 766 h 991" name="T21"/>
                  <a:gd fmla="*/ 417 w 1000" name="T22"/>
                  <a:gd fmla="*/ 750 h 991" name="T23"/>
                  <a:gd fmla="*/ 400 w 1000" name="T24"/>
                  <a:gd fmla="*/ 735 h 991" name="T25"/>
                  <a:gd fmla="*/ 384 w 1000" name="T26"/>
                  <a:gd fmla="*/ 719 h 991" name="T27"/>
                  <a:gd fmla="*/ 367 w 1000" name="T28"/>
                  <a:gd fmla="*/ 702 h 991" name="T29"/>
                  <a:gd fmla="*/ 351 w 1000" name="T30"/>
                  <a:gd fmla="*/ 686 h 991" name="T31"/>
                  <a:gd fmla="*/ 334 w 1000" name="T32"/>
                  <a:gd fmla="*/ 669 h 991" name="T33"/>
                  <a:gd fmla="*/ 318 w 1000" name="T34"/>
                  <a:gd fmla="*/ 652 h 991" name="T35"/>
                  <a:gd fmla="*/ 301 w 1000" name="T36"/>
                  <a:gd fmla="*/ 636 h 991" name="T37"/>
                  <a:gd fmla="*/ 287 w 1000" name="T38"/>
                  <a:gd fmla="*/ 619 h 991" name="T39"/>
                  <a:gd fmla="*/ 270 w 1000" name="T40"/>
                  <a:gd fmla="*/ 603 h 991" name="T41"/>
                  <a:gd fmla="*/ 254 w 1000" name="T42"/>
                  <a:gd fmla="*/ 586 h 991" name="T43"/>
                  <a:gd fmla="*/ 237 w 1000" name="T44"/>
                  <a:gd fmla="*/ 572 h 991" name="T45"/>
                  <a:gd fmla="*/ 227 w 1000" name="T46"/>
                  <a:gd fmla="*/ 562 h 991" name="T47"/>
                  <a:gd fmla="*/ 353 w 1000" name="T48"/>
                  <a:gd fmla="*/ 439 h 991" name="T49"/>
                  <a:gd fmla="*/ 483 w 1000" name="T50"/>
                  <a:gd fmla="*/ 529 h 991" name="T51"/>
                  <a:gd fmla="*/ 417 w 1000" name="T52"/>
                  <a:gd fmla="*/ 375 h 991" name="T53"/>
                  <a:gd fmla="*/ 540 w 1000" name="T54"/>
                  <a:gd fmla="*/ 456 h 991" name="T55"/>
                  <a:gd fmla="*/ 476 w 1000" name="T56"/>
                  <a:gd fmla="*/ 313 h 991" name="T57"/>
                  <a:gd fmla="*/ 588 w 1000" name="T58"/>
                  <a:gd fmla="*/ 382 h 991" name="T59"/>
                  <a:gd fmla="*/ 576 w 1000" name="T60"/>
                  <a:gd fmla="*/ 216 h 991" name="T61"/>
                  <a:gd fmla="*/ 592 w 1000" name="T62"/>
                  <a:gd fmla="*/ 233 h 991" name="T63"/>
                  <a:gd fmla="*/ 607 w 1000" name="T64"/>
                  <a:gd fmla="*/ 249 h 991" name="T65"/>
                  <a:gd fmla="*/ 623 w 1000" name="T66"/>
                  <a:gd fmla="*/ 266 h 991" name="T67"/>
                  <a:gd fmla="*/ 640 w 1000" name="T68"/>
                  <a:gd fmla="*/ 280 h 991" name="T69"/>
                  <a:gd fmla="*/ 656 w 1000" name="T70"/>
                  <a:gd fmla="*/ 297 h 991" name="T71"/>
                  <a:gd fmla="*/ 673 w 1000" name="T72"/>
                  <a:gd fmla="*/ 313 h 991" name="T73"/>
                  <a:gd fmla="*/ 690 w 1000" name="T74"/>
                  <a:gd fmla="*/ 330 h 991" name="T75"/>
                  <a:gd fmla="*/ 706 w 1000" name="T76"/>
                  <a:gd fmla="*/ 347 h 991" name="T77"/>
                  <a:gd fmla="*/ 723 w 1000" name="T78"/>
                  <a:gd fmla="*/ 363 h 991" name="T79"/>
                  <a:gd fmla="*/ 739 w 1000" name="T80"/>
                  <a:gd fmla="*/ 380 h 991" name="T81"/>
                  <a:gd fmla="*/ 754 w 1000" name="T82"/>
                  <a:gd fmla="*/ 396 h 991" name="T83"/>
                  <a:gd fmla="*/ 770 w 1000" name="T84"/>
                  <a:gd fmla="*/ 413 h 991" name="T85"/>
                  <a:gd fmla="*/ 780 w 1000" name="T86"/>
                  <a:gd fmla="*/ 420 h 99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91" w="1000">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0" name="组合 49"/>
            <p:cNvGrpSpPr/>
            <p:nvPr/>
          </p:nvGrpSpPr>
          <p:grpSpPr>
            <a:xfrm>
              <a:off x="7295043" y="1326851"/>
              <a:ext cx="603033" cy="602732"/>
              <a:chOff x="2185989" y="3163888"/>
              <a:chExt cx="3176589" cy="3175000"/>
            </a:xfrm>
          </p:grpSpPr>
          <p:sp>
            <p:nvSpPr>
              <p:cNvPr id="56" name="Oval 33"/>
              <p:cNvSpPr>
                <a:spLocks noChangeArrowheads="1"/>
              </p:cNvSpPr>
              <p:nvPr/>
            </p:nvSpPr>
            <p:spPr bwMode="auto">
              <a:xfrm>
                <a:off x="2185989" y="3163888"/>
                <a:ext cx="3176589" cy="3175000"/>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34"/>
              <p:cNvSpPr/>
              <p:nvPr/>
            </p:nvSpPr>
            <p:spPr bwMode="auto">
              <a:xfrm>
                <a:off x="3379788" y="4443413"/>
                <a:ext cx="788987" cy="790575"/>
              </a:xfrm>
              <a:custGeom>
                <a:gdLst>
                  <a:gd fmla="*/ 305 w 497" name="T0"/>
                  <a:gd fmla="*/ 0 h 498" name="T1"/>
                  <a:gd fmla="*/ 192 w 497" name="T2"/>
                  <a:gd fmla="*/ 0 h 498" name="T3"/>
                  <a:gd fmla="*/ 192 w 497" name="T4"/>
                  <a:gd fmla="*/ 192 h 498" name="T5"/>
                  <a:gd fmla="*/ 0 w 497" name="T6"/>
                  <a:gd fmla="*/ 192 h 498" name="T7"/>
                  <a:gd fmla="*/ 0 w 497" name="T8"/>
                  <a:gd fmla="*/ 303 h 498" name="T9"/>
                  <a:gd fmla="*/ 192 w 497" name="T10"/>
                  <a:gd fmla="*/ 303 h 498" name="T11"/>
                  <a:gd fmla="*/ 192 w 497" name="T12"/>
                  <a:gd fmla="*/ 498 h 498" name="T13"/>
                  <a:gd fmla="*/ 305 w 497" name="T14"/>
                  <a:gd fmla="*/ 498 h 498" name="T15"/>
                  <a:gd fmla="*/ 305 w 497" name="T16"/>
                  <a:gd fmla="*/ 303 h 498" name="T17"/>
                  <a:gd fmla="*/ 497 w 497" name="T18"/>
                  <a:gd fmla="*/ 303 h 498" name="T19"/>
                  <a:gd fmla="*/ 497 w 497" name="T20"/>
                  <a:gd fmla="*/ 192 h 498" name="T21"/>
                  <a:gd fmla="*/ 305 w 497" name="T22"/>
                  <a:gd fmla="*/ 192 h 498" name="T23"/>
                  <a:gd fmla="*/ 305 w 497" name="T24"/>
                  <a:gd fmla="*/ 0 h 49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 w="497">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35"/>
              <p:cNvSpPr>
                <a:spLocks noEditPoints="1"/>
              </p:cNvSpPr>
              <p:nvPr/>
            </p:nvSpPr>
            <p:spPr bwMode="auto">
              <a:xfrm>
                <a:off x="2879725" y="3878263"/>
                <a:ext cx="1790700" cy="1746250"/>
              </a:xfrm>
              <a:custGeom>
                <a:gdLst>
                  <a:gd fmla="*/ 451 w 476" name="T0"/>
                  <a:gd fmla="*/ 65 h 464" name="T1"/>
                  <a:gd fmla="*/ 321 w 476" name="T2"/>
                  <a:gd fmla="*/ 65 h 464" name="T3"/>
                  <a:gd fmla="*/ 321 w 476" name="T4"/>
                  <a:gd fmla="*/ 0 h 464" name="T5"/>
                  <a:gd fmla="*/ 155 w 476" name="T6"/>
                  <a:gd fmla="*/ 0 h 464" name="T7"/>
                  <a:gd fmla="*/ 155 w 476" name="T8"/>
                  <a:gd fmla="*/ 65 h 464" name="T9"/>
                  <a:gd fmla="*/ 25 w 476" name="T10"/>
                  <a:gd fmla="*/ 65 h 464" name="T11"/>
                  <a:gd fmla="*/ 0 w 476" name="T12"/>
                  <a:gd fmla="*/ 90 h 464" name="T13"/>
                  <a:gd fmla="*/ 0 w 476" name="T14"/>
                  <a:gd fmla="*/ 420 h 464" name="T15"/>
                  <a:gd fmla="*/ 25 w 476" name="T16"/>
                  <a:gd fmla="*/ 445 h 464" name="T17"/>
                  <a:gd fmla="*/ 71 w 476" name="T18"/>
                  <a:gd fmla="*/ 445 h 464" name="T19"/>
                  <a:gd fmla="*/ 78 w 476" name="T20"/>
                  <a:gd fmla="*/ 464 h 464" name="T21"/>
                  <a:gd fmla="*/ 113 w 476" name="T22"/>
                  <a:gd fmla="*/ 464 h 464" name="T23"/>
                  <a:gd fmla="*/ 115 w 476" name="T24"/>
                  <a:gd fmla="*/ 445 h 464" name="T25"/>
                  <a:gd fmla="*/ 366 w 476" name="T26"/>
                  <a:gd fmla="*/ 445 h 464" name="T27"/>
                  <a:gd fmla="*/ 368 w 476" name="T28"/>
                  <a:gd fmla="*/ 464 h 464" name="T29"/>
                  <a:gd fmla="*/ 403 w 476" name="T30"/>
                  <a:gd fmla="*/ 464 h 464" name="T31"/>
                  <a:gd fmla="*/ 410 w 476" name="T32"/>
                  <a:gd fmla="*/ 445 h 464" name="T33"/>
                  <a:gd fmla="*/ 451 w 476" name="T34"/>
                  <a:gd fmla="*/ 445 h 464" name="T35"/>
                  <a:gd fmla="*/ 476 w 476" name="T36"/>
                  <a:gd fmla="*/ 420 h 464" name="T37"/>
                  <a:gd fmla="*/ 476 w 476" name="T38"/>
                  <a:gd fmla="*/ 90 h 464" name="T39"/>
                  <a:gd fmla="*/ 451 w 476" name="T40"/>
                  <a:gd fmla="*/ 65 h 464" name="T41"/>
                  <a:gd fmla="*/ 187 w 476" name="T42"/>
                  <a:gd fmla="*/ 28 h 464" name="T43"/>
                  <a:gd fmla="*/ 187 w 476" name="T44"/>
                  <a:gd fmla="*/ 28 h 464" name="T45"/>
                  <a:gd fmla="*/ 291 w 476" name="T46"/>
                  <a:gd fmla="*/ 28 h 464" name="T47"/>
                  <a:gd fmla="*/ 291 w 476" name="T48"/>
                  <a:gd fmla="*/ 65 h 464" name="T49"/>
                  <a:gd fmla="*/ 291 w 476" name="T50"/>
                  <a:gd fmla="*/ 65 h 464" name="T51"/>
                  <a:gd fmla="*/ 287 w 476" name="T52"/>
                  <a:gd fmla="*/ 65 h 464" name="T53"/>
                  <a:gd fmla="*/ 283 w 476" name="T54"/>
                  <a:gd fmla="*/ 65 h 464" name="T55"/>
                  <a:gd fmla="*/ 278 w 476" name="T56"/>
                  <a:gd fmla="*/ 65 h 464" name="T57"/>
                  <a:gd fmla="*/ 274 w 476" name="T58"/>
                  <a:gd fmla="*/ 65 h 464" name="T59"/>
                  <a:gd fmla="*/ 270 w 476" name="T60"/>
                  <a:gd fmla="*/ 65 h 464" name="T61"/>
                  <a:gd fmla="*/ 266 w 476" name="T62"/>
                  <a:gd fmla="*/ 65 h 464" name="T63"/>
                  <a:gd fmla="*/ 262 w 476" name="T64"/>
                  <a:gd fmla="*/ 65 h 464" name="T65"/>
                  <a:gd fmla="*/ 258 w 476" name="T66"/>
                  <a:gd fmla="*/ 65 h 464" name="T67"/>
                  <a:gd fmla="*/ 253 w 476" name="T68"/>
                  <a:gd fmla="*/ 65 h 464" name="T69"/>
                  <a:gd fmla="*/ 249 w 476" name="T70"/>
                  <a:gd fmla="*/ 65 h 464" name="T71"/>
                  <a:gd fmla="*/ 245 w 476" name="T72"/>
                  <a:gd fmla="*/ 65 h 464" name="T73"/>
                  <a:gd fmla="*/ 241 w 476" name="T74"/>
                  <a:gd fmla="*/ 65 h 464" name="T75"/>
                  <a:gd fmla="*/ 237 w 476" name="T76"/>
                  <a:gd fmla="*/ 65 h 464" name="T77"/>
                  <a:gd fmla="*/ 233 w 476" name="T78"/>
                  <a:gd fmla="*/ 65 h 464" name="T79"/>
                  <a:gd fmla="*/ 228 w 476" name="T80"/>
                  <a:gd fmla="*/ 65 h 464" name="T81"/>
                  <a:gd fmla="*/ 224 w 476" name="T82"/>
                  <a:gd fmla="*/ 65 h 464" name="T83"/>
                  <a:gd fmla="*/ 220 w 476" name="T84"/>
                  <a:gd fmla="*/ 65 h 464" name="T85"/>
                  <a:gd fmla="*/ 216 w 476" name="T86"/>
                  <a:gd fmla="*/ 65 h 464" name="T87"/>
                  <a:gd fmla="*/ 212 w 476" name="T88"/>
                  <a:gd fmla="*/ 65 h 464" name="T89"/>
                  <a:gd fmla="*/ 208 w 476" name="T90"/>
                  <a:gd fmla="*/ 65 h 464" name="T91"/>
                  <a:gd fmla="*/ 203 w 476" name="T92"/>
                  <a:gd fmla="*/ 65 h 464" name="T93"/>
                  <a:gd fmla="*/ 199 w 476" name="T94"/>
                  <a:gd fmla="*/ 65 h 464" name="T95"/>
                  <a:gd fmla="*/ 195 w 476" name="T96"/>
                  <a:gd fmla="*/ 65 h 464" name="T97"/>
                  <a:gd fmla="*/ 191 w 476" name="T98"/>
                  <a:gd fmla="*/ 65 h 464" name="T99"/>
                  <a:gd fmla="*/ 187 w 476" name="T100"/>
                  <a:gd fmla="*/ 65 h 464" name="T101"/>
                  <a:gd fmla="*/ 187 w 476" name="T102"/>
                  <a:gd fmla="*/ 28 h 464" name="T103"/>
                  <a:gd fmla="*/ 238 w 476" name="T104"/>
                  <a:gd fmla="*/ 402 h 464" name="T105"/>
                  <a:gd fmla="*/ 91 w 476" name="T106"/>
                  <a:gd fmla="*/ 255 h 464" name="T107"/>
                  <a:gd fmla="*/ 238 w 476" name="T108"/>
                  <a:gd fmla="*/ 108 h 464" name="T109"/>
                  <a:gd fmla="*/ 385 w 476" name="T110"/>
                  <a:gd fmla="*/ 255 h 464" name="T111"/>
                  <a:gd fmla="*/ 238 w 476" name="T112"/>
                  <a:gd fmla="*/ 402 h 4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62" w="476">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1" name="组合 50"/>
            <p:cNvGrpSpPr/>
            <p:nvPr/>
          </p:nvGrpSpPr>
          <p:grpSpPr>
            <a:xfrm>
              <a:off x="9026254" y="1309306"/>
              <a:ext cx="602732" cy="602129"/>
              <a:chOff x="4470400" y="4495800"/>
              <a:chExt cx="3175000" cy="3171825"/>
            </a:xfrm>
          </p:grpSpPr>
          <p:sp>
            <p:nvSpPr>
              <p:cNvPr id="52" name="Oval 39"/>
              <p:cNvSpPr>
                <a:spLocks noChangeArrowheads="1"/>
              </p:cNvSpPr>
              <p:nvPr/>
            </p:nvSpPr>
            <p:spPr bwMode="auto">
              <a:xfrm>
                <a:off x="4470400" y="4495800"/>
                <a:ext cx="3175000"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42"/>
              <p:cNvSpPr>
                <a:spLocks noEditPoints="1"/>
              </p:cNvSpPr>
              <p:nvPr/>
            </p:nvSpPr>
            <p:spPr bwMode="auto">
              <a:xfrm>
                <a:off x="5000625" y="5457825"/>
                <a:ext cx="2117725" cy="1092200"/>
              </a:xfrm>
              <a:custGeom>
                <a:gdLst>
                  <a:gd fmla="*/ 0 w 563" name="T0"/>
                  <a:gd fmla="*/ 169 h 290" name="T1"/>
                  <a:gd fmla="*/ 85 w 563" name="T2"/>
                  <a:gd fmla="*/ 290 h 290" name="T3"/>
                  <a:gd fmla="*/ 189 w 563" name="T4"/>
                  <a:gd fmla="*/ 290 h 290" name="T5"/>
                  <a:gd fmla="*/ 434 w 563" name="T6"/>
                  <a:gd fmla="*/ 238 h 290" name="T7"/>
                  <a:gd fmla="*/ 563 w 563" name="T8"/>
                  <a:gd fmla="*/ 290 h 290" name="T9"/>
                  <a:gd fmla="*/ 153 w 563" name="T10"/>
                  <a:gd fmla="*/ 0 h 290" name="T11"/>
                  <a:gd fmla="*/ 254 w 563" name="T12"/>
                  <a:gd fmla="*/ 169 h 290" name="T13"/>
                  <a:gd fmla="*/ 228 w 563" name="T14"/>
                  <a:gd fmla="*/ 169 h 290" name="T15"/>
                  <a:gd fmla="*/ 201 w 563" name="T16"/>
                  <a:gd fmla="*/ 169 h 290" name="T17"/>
                  <a:gd fmla="*/ 175 w 563" name="T18"/>
                  <a:gd fmla="*/ 169 h 290" name="T19"/>
                  <a:gd fmla="*/ 149 w 563" name="T20"/>
                  <a:gd fmla="*/ 169 h 290" name="T21"/>
                  <a:gd fmla="*/ 122 w 563" name="T22"/>
                  <a:gd fmla="*/ 169 h 290" name="T23"/>
                  <a:gd fmla="*/ 96 w 563" name="T24"/>
                  <a:gd fmla="*/ 169 h 290" name="T25"/>
                  <a:gd fmla="*/ 69 w 563" name="T26"/>
                  <a:gd fmla="*/ 169 h 290" name="T27"/>
                  <a:gd fmla="*/ 50 w 563" name="T28"/>
                  <a:gd fmla="*/ 169 h 290" name="T29"/>
                  <a:gd fmla="*/ 43 w 563" name="T30"/>
                  <a:gd fmla="*/ 169 h 290" name="T31"/>
                  <a:gd fmla="*/ 16 w 563" name="T32"/>
                  <a:gd fmla="*/ 169 h 290" name="T33"/>
                  <a:gd fmla="*/ 43 w 563" name="T34"/>
                  <a:gd fmla="*/ 139 h 290" name="T35"/>
                  <a:gd fmla="*/ 69 w 563" name="T36"/>
                  <a:gd fmla="*/ 109 h 290" name="T37"/>
                  <a:gd fmla="*/ 96 w 563" name="T38"/>
                  <a:gd fmla="*/ 80 h 290" name="T39"/>
                  <a:gd fmla="*/ 122 w 563" name="T40"/>
                  <a:gd fmla="*/ 50 h 290" name="T41"/>
                  <a:gd fmla="*/ 149 w 563" name="T42"/>
                  <a:gd fmla="*/ 20 h 290" name="T43"/>
                  <a:gd fmla="*/ 162 w 563" name="T44"/>
                  <a:gd fmla="*/ 11 h 290" name="T45"/>
                  <a:gd fmla="*/ 188 w 563" name="T46"/>
                  <a:gd fmla="*/ 11 h 290" name="T47"/>
                  <a:gd fmla="*/ 215 w 563" name="T48"/>
                  <a:gd fmla="*/ 11 h 290" name="T49"/>
                  <a:gd fmla="*/ 241 w 563" name="T50"/>
                  <a:gd fmla="*/ 11 h 290" name="T51"/>
                  <a:gd fmla="*/ 268 w 563" name="T52"/>
                  <a:gd fmla="*/ 11 h 290" name="T53"/>
                  <a:gd fmla="*/ 512 w 563" name="T54"/>
                  <a:gd fmla="*/ 104 h 290" name="T55"/>
                  <a:gd fmla="*/ 461 w 563" name="T56"/>
                  <a:gd fmla="*/ 155 h 290" name="T57"/>
                  <a:gd fmla="*/ 434 w 563" name="T58"/>
                  <a:gd fmla="*/ 104 h 290" name="T59"/>
                  <a:gd fmla="*/ 382 w 563" name="T60"/>
                  <a:gd fmla="*/ 77 h 290" name="T61"/>
                  <a:gd fmla="*/ 434 w 563" name="T62"/>
                  <a:gd fmla="*/ 25 h 290" name="T63"/>
                  <a:gd fmla="*/ 461 w 563" name="T64"/>
                  <a:gd fmla="*/ 77 h 290" name="T65"/>
                  <a:gd fmla="*/ 512 w 563" name="T66"/>
                  <a:gd fmla="*/ 104 h 2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0" w="563">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68" name="PA-矩形 13">
            <a:extLst>
              <a:ext uri="{FF2B5EF4-FFF2-40B4-BE49-F238E27FC236}">
                <a16:creationId xmlns:a16="http://schemas.microsoft.com/office/drawing/2014/main" id="{4A6FD741-59AA-4523-B9D9-A37A004D0945}"/>
              </a:ext>
            </a:extLst>
          </p:cNvPr>
          <p:cNvSpPr/>
          <p:nvPr>
            <p:custDataLst>
              <p:tags r:id="rId3"/>
            </p:custDataLst>
          </p:nvPr>
        </p:nvSpPr>
        <p:spPr>
          <a:xfrm>
            <a:off x="381818" y="1062036"/>
            <a:ext cx="5523682" cy="1066800"/>
          </a:xfrm>
          <a:prstGeom prst="rect">
            <a:avLst/>
          </a:prstGeom>
        </p:spPr>
        <p:txBody>
          <a:bodyPr wrap="square">
            <a:spAutoFit/>
          </a:bodyPr>
          <a:lstStyle/>
          <a:p>
            <a:pPr algn="dist"/>
            <a:r>
              <a:rPr altLang="en-US" lang="zh-CN" smtClean="0" sz="6400">
                <a:solidFill>
                  <a:srgbClr val="4472C4"/>
                </a:solidFill>
                <a:latin charset="-122" panose="020b0804020202020204" pitchFamily="34" typeface="汉仪雅酷黑 75W"/>
                <a:ea charset="-122" panose="020b0804020202020204" pitchFamily="34" typeface="汉仪雅酷黑 75W"/>
                <a:cs typeface="+mn-ea"/>
                <a:sym typeface="+mn-lt"/>
              </a:rPr>
              <a:t>目录/content</a:t>
            </a:r>
          </a:p>
        </p:txBody>
      </p:sp>
    </p:spTree>
    <p:extLst>
      <p:ext uri="{BB962C8B-B14F-4D97-AF65-F5344CB8AC3E}">
        <p14:creationId val="2367705369"/>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2">
                                  <p:stCondLst>
                                    <p:cond delay="0"/>
                                  </p:stCondLst>
                                  <p:childTnLst>
                                    <p:set>
                                      <p:cBhvr>
                                        <p:cTn dur="1" fill="hold" id="11">
                                          <p:stCondLst>
                                            <p:cond delay="0"/>
                                          </p:stCondLst>
                                        </p:cTn>
                                        <p:tgtEl>
                                          <p:spTgt spid="4"/>
                                        </p:tgtEl>
                                        <p:attrNameLst>
                                          <p:attrName>style.visibility</p:attrName>
                                        </p:attrNameLst>
                                      </p:cBhvr>
                                      <p:to>
                                        <p:strVal val="visible"/>
                                      </p:to>
                                    </p:set>
                                    <p:animEffect filter="wipe(right)" transition="in">
                                      <p:cBhvr>
                                        <p:cTn dur="500" id="12"/>
                                        <p:tgtEl>
                                          <p:spTgt spid="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2">
                                  <p:stCondLst>
                                    <p:cond delay="0"/>
                                  </p:stCondLst>
                                  <p:childTnLst>
                                    <p:set>
                                      <p:cBhvr>
                                        <p:cTn dur="1" fill="hold" id="16">
                                          <p:stCondLst>
                                            <p:cond delay="0"/>
                                          </p:stCondLst>
                                        </p:cTn>
                                        <p:tgtEl>
                                          <p:spTgt spid="13"/>
                                        </p:tgtEl>
                                        <p:attrNameLst>
                                          <p:attrName>style.visibility</p:attrName>
                                        </p:attrNameLst>
                                      </p:cBhvr>
                                      <p:to>
                                        <p:strVal val="visible"/>
                                      </p:to>
                                    </p:set>
                                    <p:animEffect filter="wipe(right)" transition="in">
                                      <p:cBhvr>
                                        <p:cTn dur="500" id="17"/>
                                        <p:tgtEl>
                                          <p:spTgt spid="13"/>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42" presetSubtype="0">
                                  <p:stCondLst>
                                    <p:cond delay="0"/>
                                  </p:stCondLst>
                                  <p:childTnLst>
                                    <p:set>
                                      <p:cBhvr>
                                        <p:cTn dur="1" fill="hold" id="21">
                                          <p:stCondLst>
                                            <p:cond delay="0"/>
                                          </p:stCondLst>
                                        </p:cTn>
                                        <p:tgtEl>
                                          <p:spTgt spid="46"/>
                                        </p:tgtEl>
                                        <p:attrNameLst>
                                          <p:attrName>style.visibility</p:attrName>
                                        </p:attrNameLst>
                                      </p:cBhvr>
                                      <p:to>
                                        <p:strVal val="visible"/>
                                      </p:to>
                                    </p:set>
                                    <p:animEffect filter="fade" transition="in">
                                      <p:cBhvr>
                                        <p:cTn dur="1000" id="22"/>
                                        <p:tgtEl>
                                          <p:spTgt spid="46"/>
                                        </p:tgtEl>
                                      </p:cBhvr>
                                    </p:animEffect>
                                    <p:anim calcmode="lin" valueType="num">
                                      <p:cBhvr>
                                        <p:cTn dur="1000" fill="hold" id="23"/>
                                        <p:tgtEl>
                                          <p:spTgt spid="46"/>
                                        </p:tgtEl>
                                        <p:attrNameLst>
                                          <p:attrName>ppt_x</p:attrName>
                                        </p:attrNameLst>
                                      </p:cBhvr>
                                      <p:tavLst>
                                        <p:tav tm="0">
                                          <p:val>
                                            <p:strVal val="#ppt_x"/>
                                          </p:val>
                                        </p:tav>
                                        <p:tav tm="100000">
                                          <p:val>
                                            <p:strVal val="#ppt_x"/>
                                          </p:val>
                                        </p:tav>
                                      </p:tavLst>
                                    </p:anim>
                                    <p:anim calcmode="lin" valueType="num">
                                      <p:cBhvr>
                                        <p:cTn dur="1000" fill="hold" id="24"/>
                                        <p:tgtEl>
                                          <p:spTgt spid="46"/>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decel="70000" fill="hold" grpId="0" id="26" nodeType="afterEffect" presetClass="entr" presetID="0" presetSubtype="0">
                                  <p:stCondLst>
                                    <p:cond delay="0"/>
                                  </p:stCondLst>
                                  <p:iterate type="lt">
                                    <p:tmPct val="10000"/>
                                  </p:iterate>
                                  <p:childTnLst>
                                    <p:set>
                                      <p:cBhvr>
                                        <p:cTn dur="855" fill="hold" id="27">
                                          <p:stCondLst>
                                            <p:cond delay="1"/>
                                          </p:stCondLst>
                                        </p:cTn>
                                        <p:tgtEl>
                                          <p:spTgt spid="68"/>
                                        </p:tgtEl>
                                        <p:attrNameLst>
                                          <p:attrName>style.visibility</p:attrName>
                                        </p:attrNameLst>
                                      </p:cBhvr>
                                      <p:to>
                                        <p:strVal val="visible"/>
                                      </p:to>
                                    </p:set>
                                    <p:anim calcmode="lin" to="" valueType="num">
                                      <p:cBhvr>
                                        <p:cTn dur="1" fill="hold" id="28">
                                          <p:stCondLst>
                                            <p:cond delay="0"/>
                                          </p:stCondLst>
                                        </p:cTn>
                                        <p:tgtEl>
                                          <p:spTgt spid="68"/>
                                        </p:tgtEl>
                                        <p:attrNameLst>
                                          <p:attrName>ppt_x</p:attrName>
                                        </p:attrNameLst>
                                      </p:cBhvr>
                                      <p:tavLst>
                                        <p:tav tm="0">
                                          <p:val>
                                            <p:strVal val="#ppt_x"/>
                                          </p:val>
                                        </p:tav>
                                        <p:tav tm="100000">
                                          <p:val>
                                            <p:strVal val="#ppt_x+0.15*sin(rand(0-360)+0)+2"/>
                                          </p:val>
                                        </p:tav>
                                      </p:tavLst>
                                    </p:anim>
                                    <p:anim calcmode="lin" to="" valueType="num">
                                      <p:cBhvr>
                                        <p:cTn dur="1" fill="hold" id="29">
                                          <p:stCondLst>
                                            <p:cond delay="0"/>
                                          </p:stCondLst>
                                        </p:cTn>
                                        <p:tgtEl>
                                          <p:spTgt spid="68"/>
                                        </p:tgtEl>
                                        <p:attrNameLst>
                                          <p:attrName>ppt_y</p:attrName>
                                        </p:attrNameLst>
                                      </p:cBhvr>
                                      <p:tavLst>
                                        <p:tav tm="0">
                                          <p:val>
                                            <p:strVal val="#ppt_y"/>
                                          </p:val>
                                        </p:tav>
                                        <p:tav tm="100000">
                                          <p:val>
                                            <p:strVal val="#ppt_y+0.15*sin(rand(0-360)+0)+2"/>
                                          </p:val>
                                        </p:tav>
                                      </p:tavLst>
                                    </p:anim>
                                    <p:anim calcmode="lin" to="" valueType="num">
                                      <p:cBhvr>
                                        <p:cTn dur="998" fill="hold" id="30">
                                          <p:stCondLst>
                                            <p:cond delay="2"/>
                                          </p:stCondLst>
                                        </p:cTn>
                                        <p:tgtEl>
                                          <p:spTgt spid="68"/>
                                        </p:tgtEl>
                                        <p:attrNameLst>
                                          <p:attrName>style.opacity</p:attrName>
                                        </p:attrNameLst>
                                      </p:cBhvr>
                                      <p:tavLst>
                                        <p:tav tm="0">
                                          <p:val>
                                            <p:strVal val="0"/>
                                          </p:val>
                                        </p:tav>
                                        <p:tav tm="100000">
                                          <p:val>
                                            <p:strVal val="1"/>
                                          </p:val>
                                        </p:tav>
                                      </p:tavLst>
                                    </p:anim>
                                    <p:animScale>
                                      <p:cBhvr>
                                        <p:cTn dur="998" fill="hold" id="31">
                                          <p:stCondLst>
                                            <p:cond delay="1"/>
                                          </p:stCondLst>
                                        </p:cTn>
                                        <p:tgtEl>
                                          <p:spTgt spid="68"/>
                                        </p:tgtEl>
                                      </p:cBhvr>
                                      <p:from x="500000" y="500000"/>
                                      <p:to x="100000" y="100000"/>
                                    </p:animScale>
                                    <p:anim calcmode="lin" to="" valueType="num">
                                      <p:cBhvr>
                                        <p:cTn dur="714" fill="hold" id="32">
                                          <p:stCondLst>
                                            <p:cond delay="286"/>
                                          </p:stCondLst>
                                        </p:cTn>
                                        <p:tgtEl>
                                          <p:spTgt spid="68"/>
                                        </p:tgtEl>
                                        <p:attrNameLst>
                                          <p:attrName>ppt_x</p:attrName>
                                        </p:attrNameLst>
                                      </p:cBhvr>
                                      <p:tavLst>
                                        <p:tav tm="0">
                                          <p:val>
                                            <p:strVal val="ppt_x-2"/>
                                          </p:val>
                                        </p:tav>
                                        <p:tav tm="100000">
                                          <p:val>
                                            <p:strVal val="#ppt_x"/>
                                          </p:val>
                                        </p:tav>
                                      </p:tavLst>
                                    </p:anim>
                                    <p:anim calcmode="lin" to="" valueType="num">
                                      <p:cBhvr>
                                        <p:cTn dur="714" fill="hold" id="33">
                                          <p:stCondLst>
                                            <p:cond delay="286"/>
                                          </p:stCondLst>
                                        </p:cTn>
                                        <p:tgtEl>
                                          <p:spTgt spid="68"/>
                                        </p:tgtEl>
                                        <p:attrNameLst>
                                          <p:attrName>ppt_y</p:attrName>
                                        </p:attrNameLst>
                                      </p:cBhvr>
                                      <p:tavLst>
                                        <p:tav tm="0">
                                          <p:val>
                                            <p:strVal val="ppt_y-2"/>
                                          </p:val>
                                        </p:tav>
                                        <p:tav tm="100000">
                                          <p:val>
                                            <p:strVal val="#ppt_y"/>
                                          </p:val>
                                        </p:tav>
                                      </p:tavLst>
                                    </p:anim>
                                  </p:childTnLst>
                                </p:cTn>
                              </p:par>
                            </p:childTnLst>
                          </p:cTn>
                        </p:par>
                        <p:par>
                          <p:cTn fill="hold" id="34" nodeType="afterGroup">
                            <p:stCondLst>
                              <p:cond delay="2000"/>
                            </p:stCondLst>
                            <p:childTnLst>
                              <p:par>
                                <p:cTn fill="hold" id="35" nodeType="afterEffect" presetClass="entr" presetID="22" presetSubtype="8">
                                  <p:stCondLst>
                                    <p:cond delay="0"/>
                                  </p:stCondLst>
                                  <p:childTnLst>
                                    <p:set>
                                      <p:cBhvr>
                                        <p:cTn dur="1" fill="hold" id="36">
                                          <p:stCondLst>
                                            <p:cond delay="0"/>
                                          </p:stCondLst>
                                        </p:cTn>
                                        <p:tgtEl>
                                          <p:spTgt spid="34"/>
                                        </p:tgtEl>
                                        <p:attrNameLst>
                                          <p:attrName>style.visibility</p:attrName>
                                        </p:attrNameLst>
                                      </p:cBhvr>
                                      <p:to>
                                        <p:strVal val="visible"/>
                                      </p:to>
                                    </p:set>
                                    <p:animEffect filter="wipe(left)" transition="in">
                                      <p:cBhvr>
                                        <p:cTn dur="500" id="37"/>
                                        <p:tgtEl>
                                          <p:spTgt spid="34"/>
                                        </p:tgtEl>
                                      </p:cBhvr>
                                    </p:animEffect>
                                  </p:childTnLst>
                                </p:cTn>
                              </p:par>
                              <p:par>
                                <p:cTn fill="hold" id="38" nodeType="withEffect" presetClass="entr" presetID="22" presetSubtype="8">
                                  <p:stCondLst>
                                    <p:cond delay="250"/>
                                  </p:stCondLst>
                                  <p:childTnLst>
                                    <p:set>
                                      <p:cBhvr>
                                        <p:cTn dur="1" fill="hold" id="39">
                                          <p:stCondLst>
                                            <p:cond delay="0"/>
                                          </p:stCondLst>
                                        </p:cTn>
                                        <p:tgtEl>
                                          <p:spTgt spid="38"/>
                                        </p:tgtEl>
                                        <p:attrNameLst>
                                          <p:attrName>style.visibility</p:attrName>
                                        </p:attrNameLst>
                                      </p:cBhvr>
                                      <p:to>
                                        <p:strVal val="visible"/>
                                      </p:to>
                                    </p:set>
                                    <p:animEffect filter="wipe(left)" transition="in">
                                      <p:cBhvr>
                                        <p:cTn dur="500" id="40"/>
                                        <p:tgtEl>
                                          <p:spTgt spid="38"/>
                                        </p:tgtEl>
                                      </p:cBhvr>
                                    </p:animEffect>
                                  </p:childTnLst>
                                </p:cTn>
                              </p:par>
                              <p:par>
                                <p:cTn fill="hold" id="41" nodeType="withEffect" presetClass="entr" presetID="22" presetSubtype="8">
                                  <p:stCondLst>
                                    <p:cond delay="500"/>
                                  </p:stCondLst>
                                  <p:childTnLst>
                                    <p:set>
                                      <p:cBhvr>
                                        <p:cTn dur="1" fill="hold" id="42">
                                          <p:stCondLst>
                                            <p:cond delay="0"/>
                                          </p:stCondLst>
                                        </p:cTn>
                                        <p:tgtEl>
                                          <p:spTgt spid="42"/>
                                        </p:tgtEl>
                                        <p:attrNameLst>
                                          <p:attrName>style.visibility</p:attrName>
                                        </p:attrNameLst>
                                      </p:cBhvr>
                                      <p:to>
                                        <p:strVal val="visible"/>
                                      </p:to>
                                    </p:set>
                                    <p:animEffect filter="wipe(left)" transition="in">
                                      <p:cBhvr>
                                        <p:cTn dur="500" id="43"/>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3"/>
      <p:bldP grpId="0" spid="6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圆角 15">
            <a:extLst>
              <a:ext uri="{FF2B5EF4-FFF2-40B4-BE49-F238E27FC236}">
                <a16:creationId xmlns:a16="http://schemas.microsoft.com/office/drawing/2014/main" id="{DB67468E-998E-41EB-9FEB-985DAF44F35C}"/>
              </a:ext>
            </a:extLst>
          </p:cNvPr>
          <p:cNvSpPr/>
          <p:nvPr/>
        </p:nvSpPr>
        <p:spPr>
          <a:xfrm>
            <a:off x="182054" y="5941695"/>
            <a:ext cx="11768036" cy="457200"/>
          </a:xfrm>
          <a:prstGeom prst="roundRect">
            <a:avLst>
              <a:gd fmla="val 21875" name="adj"/>
            </a:avLst>
          </a:prstGeom>
          <a:solidFill>
            <a:srgbClr val="4472C4"/>
          </a:solidFill>
        </p:spPr>
        <p:txBody>
          <a:bodyPr wrap="square">
            <a:spAutoFit/>
          </a:bodyPr>
          <a:lstStyle/>
          <a:p>
            <a:pPr lvl="1" marL="144000">
              <a:lnSpc>
                <a:spcPct val="150000"/>
              </a:lnSpc>
              <a:buClr>
                <a:srgbClr val="578DAF"/>
              </a:buClr>
            </a:pPr>
            <a:r>
              <a:rPr altLang="en-US" lang="zh-CN" sz="1600">
                <a:solidFill>
                  <a:schemeClr val="bg1"/>
                </a:solidFill>
                <a:latin typeface="+mn-ea"/>
                <a:cs typeface="+mn-ea"/>
                <a:sym typeface="+mn-lt"/>
              </a:rPr>
              <a:t>头皮针与中心导管接口处的无菌处理：予无菌治疗巾包裹，形成相对无菌区域；治疗巾更换：一般24 h，如潮湿、污染等立即换 </a:t>
            </a:r>
          </a:p>
        </p:txBody>
      </p:sp>
      <p:grpSp>
        <p:nvGrpSpPr>
          <p:cNvPr id="17" name="组合 16"/>
          <p:cNvGrpSpPr/>
          <p:nvPr/>
        </p:nvGrpSpPr>
        <p:grpSpPr>
          <a:xfrm>
            <a:off x="125505" y="171877"/>
            <a:ext cx="4156210" cy="400110"/>
            <a:chOff x="125505" y="171877"/>
            <a:chExt cx="4156210" cy="400110"/>
          </a:xfrm>
        </p:grpSpPr>
        <p:sp>
          <p:nvSpPr>
            <p:cNvPr id="18"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19" name="组合 18"/>
            <p:cNvGrpSpPr/>
            <p:nvPr/>
          </p:nvGrpSpPr>
          <p:grpSpPr>
            <a:xfrm>
              <a:off x="125505" y="175765"/>
              <a:ext cx="858371" cy="396222"/>
              <a:chOff x="121023" y="551329"/>
              <a:chExt cx="858371" cy="396222"/>
            </a:xfrm>
            <a:solidFill>
              <a:srgbClr val="4472C4"/>
            </a:solidFill>
          </p:grpSpPr>
          <p:sp>
            <p:nvSpPr>
              <p:cNvPr id="20" name="平行四边形 19"/>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21" name="平行四边形 20"/>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22" name="平行四边形 21"/>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grpSp>
        <p:nvGrpSpPr>
          <p:cNvPr id="23" name="组合 22"/>
          <p:cNvGrpSpPr/>
          <p:nvPr/>
        </p:nvGrpSpPr>
        <p:grpSpPr>
          <a:xfrm>
            <a:off x="842682" y="887012"/>
            <a:ext cx="2750376" cy="646331"/>
            <a:chOff x="3443164" y="1183335"/>
            <a:chExt cx="3080155" cy="646331"/>
          </a:xfrm>
        </p:grpSpPr>
        <p:sp>
          <p:nvSpPr>
            <p:cNvPr id="24"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矩形 24">
              <a:extLst>
                <a:ext uri="{FF2B5EF4-FFF2-40B4-BE49-F238E27FC236}">
                  <a16:creationId xmlns:a16="http://schemas.microsoft.com/office/drawing/2014/main" id="{5E77E610-B5AB-4782-8EC3-460FB7234F17}"/>
                </a:ext>
              </a:extLst>
            </p:cNvPr>
            <p:cNvSpPr/>
            <p:nvPr/>
          </p:nvSpPr>
          <p:spPr>
            <a:xfrm>
              <a:off x="3443164" y="1183335"/>
              <a:ext cx="2990720" cy="640080"/>
            </a:xfrm>
            <a:prstGeom prst="rect">
              <a:avLst/>
            </a:prstGeom>
          </p:spPr>
          <p:txBody>
            <a:bodyPr wrap="square">
              <a:spAutoFit/>
            </a:bodyPr>
            <a:lstStyle/>
            <a:p>
              <a:pPr algn="ctr" lvl="1" marL="144000">
                <a:lnSpc>
                  <a:spcPct val="150000"/>
                </a:lnSpc>
              </a:pPr>
              <a:r>
                <a:rPr altLang="en-US" lang="zh-CN" sz="2400">
                  <a:solidFill>
                    <a:schemeClr val="bg1"/>
                  </a:solidFill>
                  <a:cs typeface="+mn-ea"/>
                  <a:sym typeface="+mn-lt"/>
                </a:rPr>
                <a:t>头皮针固定方法</a:t>
              </a:r>
            </a:p>
          </p:txBody>
        </p:sp>
      </p:grpSp>
      <p:grpSp>
        <p:nvGrpSpPr>
          <p:cNvPr id="26" name="组合 25">
            <a:extLst>
              <a:ext uri="{FF2B5EF4-FFF2-40B4-BE49-F238E27FC236}">
                <a16:creationId xmlns:a16="http://schemas.microsoft.com/office/drawing/2014/main" id="{454A4802-D69A-4663-8120-061CAA1788C0}"/>
              </a:ext>
            </a:extLst>
          </p:cNvPr>
          <p:cNvGrpSpPr/>
          <p:nvPr/>
        </p:nvGrpSpPr>
        <p:grpSpPr>
          <a:xfrm>
            <a:off x="5133403" y="1932016"/>
            <a:ext cx="1944216" cy="1944216"/>
            <a:chOff x="5123892" y="2257613"/>
            <a:chExt cx="1944216" cy="1944216"/>
          </a:xfrm>
        </p:grpSpPr>
        <p:sp>
          <p:nvSpPr>
            <p:cNvPr id="27" name="椭圆 26">
              <a:extLst>
                <a:ext uri="{FF2B5EF4-FFF2-40B4-BE49-F238E27FC236}">
                  <a16:creationId xmlns:a16="http://schemas.microsoft.com/office/drawing/2014/main" id="{C1C185E9-889A-4368-BC39-21E566A81F25}"/>
                </a:ext>
              </a:extLst>
            </p:cNvPr>
            <p:cNvSpPr/>
            <p:nvPr/>
          </p:nvSpPr>
          <p:spPr>
            <a:xfrm>
              <a:off x="5123892" y="2257613"/>
              <a:ext cx="1944216" cy="1944216"/>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pic>
          <p:nvPicPr>
            <p:cNvPr id="28" name="图片 27">
              <a:extLst>
                <a:ext uri="{FF2B5EF4-FFF2-40B4-BE49-F238E27FC236}">
                  <a16:creationId xmlns:a16="http://schemas.microsoft.com/office/drawing/2014/main" id="{7FBBCD0C-5332-4EDB-87C3-7E20B051B6F0}"/>
                </a:ext>
              </a:extLst>
            </p:cNvPr>
            <p:cNvPicPr>
              <a:picLocks noChangeAspect="1"/>
            </p:cNvPicPr>
            <p:nvPr/>
          </p:nvPicPr>
          <p:blipFill>
            <a:blip r:embed="rId3"/>
            <a:stretch>
              <a:fillRect/>
            </a:stretch>
          </p:blipFill>
          <p:spPr>
            <a:xfrm>
              <a:off x="5712178" y="2845899"/>
              <a:ext cx="767645" cy="767645"/>
            </a:xfrm>
            <a:prstGeom prst="rect">
              <a:avLst/>
            </a:prstGeom>
          </p:spPr>
        </p:pic>
      </p:grpSp>
      <p:grpSp>
        <p:nvGrpSpPr>
          <p:cNvPr id="29" name="组合 28">
            <a:extLst>
              <a:ext uri="{FF2B5EF4-FFF2-40B4-BE49-F238E27FC236}">
                <a16:creationId xmlns:a16="http://schemas.microsoft.com/office/drawing/2014/main" id="{F7E7D8DF-56B8-48F0-8635-B61818C659BD}"/>
              </a:ext>
            </a:extLst>
          </p:cNvPr>
          <p:cNvGrpSpPr/>
          <p:nvPr/>
        </p:nvGrpSpPr>
        <p:grpSpPr>
          <a:xfrm>
            <a:off x="1304471" y="1932016"/>
            <a:ext cx="1944216" cy="1944216"/>
            <a:chOff x="1600996" y="2257613"/>
            <a:chExt cx="1944216" cy="1944216"/>
          </a:xfrm>
        </p:grpSpPr>
        <p:sp>
          <p:nvSpPr>
            <p:cNvPr id="30" name="椭圆 29">
              <a:extLst>
                <a:ext uri="{FF2B5EF4-FFF2-40B4-BE49-F238E27FC236}">
                  <a16:creationId xmlns:a16="http://schemas.microsoft.com/office/drawing/2014/main" id="{E722F2ED-BC86-48D4-87A1-D95AACCC8A6D}"/>
                </a:ext>
              </a:extLst>
            </p:cNvPr>
            <p:cNvSpPr/>
            <p:nvPr/>
          </p:nvSpPr>
          <p:spPr>
            <a:xfrm>
              <a:off x="1600996" y="2257613"/>
              <a:ext cx="1944216" cy="1944216"/>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pic>
          <p:nvPicPr>
            <p:cNvPr id="31" name="图片 30">
              <a:extLst>
                <a:ext uri="{FF2B5EF4-FFF2-40B4-BE49-F238E27FC236}">
                  <a16:creationId xmlns:a16="http://schemas.microsoft.com/office/drawing/2014/main" id="{79EB70AB-F79A-4331-84D4-E65E112A3282}"/>
                </a:ext>
              </a:extLst>
            </p:cNvPr>
            <p:cNvPicPr>
              <a:picLocks noChangeAspect="1"/>
            </p:cNvPicPr>
            <p:nvPr/>
          </p:nvPicPr>
          <p:blipFill>
            <a:blip r:embed="rId4"/>
            <a:stretch>
              <a:fillRect/>
            </a:stretch>
          </p:blipFill>
          <p:spPr>
            <a:xfrm>
              <a:off x="2189281" y="2845898"/>
              <a:ext cx="767645" cy="767645"/>
            </a:xfrm>
            <a:prstGeom prst="rect">
              <a:avLst/>
            </a:prstGeom>
          </p:spPr>
        </p:pic>
      </p:grpSp>
      <p:grpSp>
        <p:nvGrpSpPr>
          <p:cNvPr id="32" name="组合 31">
            <a:extLst>
              <a:ext uri="{FF2B5EF4-FFF2-40B4-BE49-F238E27FC236}">
                <a16:creationId xmlns:a16="http://schemas.microsoft.com/office/drawing/2014/main" id="{602284A9-A81A-4B3A-A795-02D932F16B26}"/>
              </a:ext>
            </a:extLst>
          </p:cNvPr>
          <p:cNvGrpSpPr/>
          <p:nvPr/>
        </p:nvGrpSpPr>
        <p:grpSpPr>
          <a:xfrm>
            <a:off x="8962335" y="1932016"/>
            <a:ext cx="1944216" cy="1944216"/>
            <a:chOff x="8646788" y="2257613"/>
            <a:chExt cx="1944216" cy="1944216"/>
          </a:xfrm>
        </p:grpSpPr>
        <p:sp>
          <p:nvSpPr>
            <p:cNvPr id="33" name="椭圆 32">
              <a:extLst>
                <a:ext uri="{FF2B5EF4-FFF2-40B4-BE49-F238E27FC236}">
                  <a16:creationId xmlns:a16="http://schemas.microsoft.com/office/drawing/2014/main" id="{E8B3C58E-EF22-4435-A167-45609666F3AC}"/>
                </a:ext>
              </a:extLst>
            </p:cNvPr>
            <p:cNvSpPr/>
            <p:nvPr/>
          </p:nvSpPr>
          <p:spPr>
            <a:xfrm>
              <a:off x="8646788" y="2257613"/>
              <a:ext cx="1944216" cy="1944216"/>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pic>
          <p:nvPicPr>
            <p:cNvPr id="34" name="图片 33">
              <a:extLst>
                <a:ext uri="{FF2B5EF4-FFF2-40B4-BE49-F238E27FC236}">
                  <a16:creationId xmlns:a16="http://schemas.microsoft.com/office/drawing/2014/main" id="{7585774B-DAD0-4946-8C1B-6935DA50BF31}"/>
                </a:ext>
              </a:extLst>
            </p:cNvPr>
            <p:cNvPicPr>
              <a:picLocks noChangeAspect="1"/>
            </p:cNvPicPr>
            <p:nvPr/>
          </p:nvPicPr>
          <p:blipFill>
            <a:blip r:embed="rId5"/>
            <a:stretch>
              <a:fillRect/>
            </a:stretch>
          </p:blipFill>
          <p:spPr>
            <a:xfrm>
              <a:off x="9257652" y="2845899"/>
              <a:ext cx="722489" cy="767645"/>
            </a:xfrm>
            <a:prstGeom prst="rect">
              <a:avLst/>
            </a:prstGeom>
          </p:spPr>
        </p:pic>
      </p:grpSp>
      <p:sp>
        <p:nvSpPr>
          <p:cNvPr id="35" name="矩形 34">
            <a:extLst>
              <a:ext uri="{FF2B5EF4-FFF2-40B4-BE49-F238E27FC236}">
                <a16:creationId xmlns:a16="http://schemas.microsoft.com/office/drawing/2014/main" id="{87CA52A1-B7A0-4056-BE36-994D8585CA81}"/>
              </a:ext>
            </a:extLst>
          </p:cNvPr>
          <p:cNvSpPr/>
          <p:nvPr/>
        </p:nvSpPr>
        <p:spPr>
          <a:xfrm>
            <a:off x="695885" y="4232739"/>
            <a:ext cx="3161389" cy="749808"/>
          </a:xfrm>
          <a:prstGeom prst="rect">
            <a:avLst/>
          </a:prstGeom>
        </p:spPr>
        <p:txBody>
          <a:bodyPr wrap="square">
            <a:spAutoFit/>
          </a:bodyPr>
          <a:lstStyle/>
          <a:p>
            <a:pPr algn="ctr" fontAlgn="auto">
              <a:lnSpc>
                <a:spcPct val="120000"/>
              </a:lnSpc>
              <a:spcBef>
                <a:spcPct val="0"/>
              </a:spcBef>
              <a:spcAft>
                <a:spcPct val="0"/>
              </a:spcAft>
              <a:defRPr/>
            </a:pPr>
            <a:r>
              <a:rPr altLang="en-US" lang="zh-CN">
                <a:solidFill>
                  <a:schemeClr val="tx1">
                    <a:lumMod val="75000"/>
                    <a:lumOff val="25000"/>
                  </a:schemeClr>
                </a:solidFill>
                <a:cs typeface="+mn-ea"/>
                <a:sym typeface="+mn-lt"/>
              </a:rPr>
              <a:t>一是将头皮针软管反折，胶布固定于肝素帽上；</a:t>
            </a:r>
          </a:p>
        </p:txBody>
      </p:sp>
      <p:sp>
        <p:nvSpPr>
          <p:cNvPr id="37" name="矩形 36">
            <a:extLst>
              <a:ext uri="{FF2B5EF4-FFF2-40B4-BE49-F238E27FC236}">
                <a16:creationId xmlns:a16="http://schemas.microsoft.com/office/drawing/2014/main" id="{55504492-6995-416D-BE32-17870A8E940F}"/>
              </a:ext>
            </a:extLst>
          </p:cNvPr>
          <p:cNvSpPr/>
          <p:nvPr/>
        </p:nvSpPr>
        <p:spPr>
          <a:xfrm>
            <a:off x="4524817" y="4232739"/>
            <a:ext cx="3161389" cy="749808"/>
          </a:xfrm>
          <a:prstGeom prst="rect">
            <a:avLst/>
          </a:prstGeom>
        </p:spPr>
        <p:txBody>
          <a:bodyPr wrap="square">
            <a:spAutoFit/>
          </a:bodyPr>
          <a:lstStyle/>
          <a:p>
            <a:pPr algn="ctr" fontAlgn="auto">
              <a:lnSpc>
                <a:spcPct val="120000"/>
              </a:lnSpc>
              <a:spcBef>
                <a:spcPct val="0"/>
              </a:spcBef>
              <a:spcAft>
                <a:spcPct val="0"/>
              </a:spcAft>
              <a:defRPr/>
            </a:pPr>
            <a:r>
              <a:rPr altLang="en-US" lang="zh-CN">
                <a:solidFill>
                  <a:schemeClr val="tx1">
                    <a:lumMod val="75000"/>
                    <a:lumOff val="25000"/>
                  </a:schemeClr>
                </a:solidFill>
                <a:cs typeface="+mn-ea"/>
                <a:sym typeface="+mn-lt"/>
              </a:rPr>
              <a:t>二是先固定头皮针针翼，再将软管固定于病人的皮肤上；</a:t>
            </a:r>
          </a:p>
        </p:txBody>
      </p:sp>
      <p:sp>
        <p:nvSpPr>
          <p:cNvPr id="39" name="矩形 38">
            <a:extLst>
              <a:ext uri="{FF2B5EF4-FFF2-40B4-BE49-F238E27FC236}">
                <a16:creationId xmlns:a16="http://schemas.microsoft.com/office/drawing/2014/main" id="{ED6354B8-CCAA-4B99-8C3C-617064E9FB55}"/>
              </a:ext>
            </a:extLst>
          </p:cNvPr>
          <p:cNvSpPr/>
          <p:nvPr/>
        </p:nvSpPr>
        <p:spPr>
          <a:xfrm>
            <a:off x="8072047" y="4232739"/>
            <a:ext cx="4119954" cy="1408176"/>
          </a:xfrm>
          <a:prstGeom prst="rect">
            <a:avLst/>
          </a:prstGeom>
        </p:spPr>
        <p:txBody>
          <a:bodyPr wrap="square">
            <a:spAutoFit/>
          </a:bodyPr>
          <a:lstStyle/>
          <a:p>
            <a:pPr algn="ctr" fontAlgn="auto">
              <a:lnSpc>
                <a:spcPct val="120000"/>
              </a:lnSpc>
              <a:spcBef>
                <a:spcPct val="0"/>
              </a:spcBef>
              <a:spcAft>
                <a:spcPct val="0"/>
              </a:spcAft>
              <a:defRPr/>
            </a:pPr>
            <a:r>
              <a:rPr altLang="en-US" lang="zh-CN">
                <a:solidFill>
                  <a:schemeClr val="tx1">
                    <a:lumMod val="75000"/>
                    <a:lumOff val="25000"/>
                  </a:schemeClr>
                </a:solidFill>
                <a:cs typeface="+mn-ea"/>
                <a:sym typeface="+mn-lt"/>
              </a:rPr>
              <a:t>三是用胶布先固定针翼后交叉再固定于肝素帽上。如固定不牢固，头皮针容易脱出，一方面浪费药液，另一方面容易造成锐器伤：刺伤病人和工作人员。</a:t>
            </a:r>
          </a:p>
        </p:txBody>
      </p:sp>
    </p:spTree>
    <p:extLst>
      <p:ext uri="{BB962C8B-B14F-4D97-AF65-F5344CB8AC3E}">
        <p14:creationId val="4142776848"/>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23"/>
                                        </p:tgtEl>
                                        <p:attrNameLst>
                                          <p:attrName>style.visibility</p:attrName>
                                        </p:attrNameLst>
                                      </p:cBhvr>
                                      <p:to>
                                        <p:strVal val="visible"/>
                                      </p:to>
                                    </p:set>
                                    <p:animEffect filter="barn(inVertical)" transition="in">
                                      <p:cBhvr>
                                        <p:cTn dur="500" id="7"/>
                                        <p:tgtEl>
                                          <p:spTgt spid="2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3" presetSubtype="528">
                                  <p:stCondLst>
                                    <p:cond delay="0"/>
                                  </p:stCondLst>
                                  <p:childTnLst>
                                    <p:set>
                                      <p:cBhvr>
                                        <p:cTn dur="1" fill="hold" id="11">
                                          <p:stCondLst>
                                            <p:cond delay="0"/>
                                          </p:stCondLst>
                                        </p:cTn>
                                        <p:tgtEl>
                                          <p:spTgt spid="29"/>
                                        </p:tgtEl>
                                        <p:attrNameLst>
                                          <p:attrName>style.visibility</p:attrName>
                                        </p:attrNameLst>
                                      </p:cBhvr>
                                      <p:to>
                                        <p:strVal val="visible"/>
                                      </p:to>
                                    </p:set>
                                    <p:anim calcmode="lin" valueType="num">
                                      <p:cBhvr>
                                        <p:cTn dur="500" fill="hold" id="12"/>
                                        <p:tgtEl>
                                          <p:spTgt spid="29"/>
                                        </p:tgtEl>
                                        <p:attrNameLst>
                                          <p:attrName>ppt_w</p:attrName>
                                        </p:attrNameLst>
                                      </p:cBhvr>
                                      <p:tavLst>
                                        <p:tav tm="0">
                                          <p:val>
                                            <p:fltVal val="0"/>
                                          </p:val>
                                        </p:tav>
                                        <p:tav tm="100000">
                                          <p:val>
                                            <p:strVal val="#ppt_w"/>
                                          </p:val>
                                        </p:tav>
                                      </p:tavLst>
                                    </p:anim>
                                    <p:anim calcmode="lin" valueType="num">
                                      <p:cBhvr>
                                        <p:cTn dur="500" fill="hold" id="13"/>
                                        <p:tgtEl>
                                          <p:spTgt spid="29"/>
                                        </p:tgtEl>
                                        <p:attrNameLst>
                                          <p:attrName>ppt_h</p:attrName>
                                        </p:attrNameLst>
                                      </p:cBhvr>
                                      <p:tavLst>
                                        <p:tav tm="0">
                                          <p:val>
                                            <p:fltVal val="0"/>
                                          </p:val>
                                        </p:tav>
                                        <p:tav tm="100000">
                                          <p:val>
                                            <p:strVal val="#ppt_h"/>
                                          </p:val>
                                        </p:tav>
                                      </p:tavLst>
                                    </p:anim>
                                    <p:anim calcmode="lin" valueType="num">
                                      <p:cBhvr>
                                        <p:cTn dur="500" fill="hold" id="14"/>
                                        <p:tgtEl>
                                          <p:spTgt spid="29"/>
                                        </p:tgtEl>
                                        <p:attrNameLst>
                                          <p:attrName>ppt_x</p:attrName>
                                        </p:attrNameLst>
                                      </p:cBhvr>
                                      <p:tavLst>
                                        <p:tav tm="0">
                                          <p:val>
                                            <p:fltVal val="0.5"/>
                                          </p:val>
                                        </p:tav>
                                        <p:tav tm="100000">
                                          <p:val>
                                            <p:strVal val="#ppt_x"/>
                                          </p:val>
                                        </p:tav>
                                      </p:tavLst>
                                    </p:anim>
                                    <p:anim calcmode="lin" valueType="num">
                                      <p:cBhvr>
                                        <p:cTn dur="500" fill="hold" id="15"/>
                                        <p:tgtEl>
                                          <p:spTgt spid="29"/>
                                        </p:tgtEl>
                                        <p:attrNameLst>
                                          <p:attrName>ppt_y</p:attrName>
                                        </p:attrNameLst>
                                      </p:cBhvr>
                                      <p:tavLst>
                                        <p:tav tm="0">
                                          <p:val>
                                            <p:fltVal val="0.5"/>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35"/>
                                        </p:tgtEl>
                                        <p:attrNameLst>
                                          <p:attrName>style.visibility</p:attrName>
                                        </p:attrNameLst>
                                      </p:cBhvr>
                                      <p:to>
                                        <p:strVal val="visible"/>
                                      </p:to>
                                    </p:set>
                                    <p:animEffect filter="fade" transition="in">
                                      <p:cBhvr>
                                        <p:cTn dur="1000" id="20"/>
                                        <p:tgtEl>
                                          <p:spTgt spid="35"/>
                                        </p:tgtEl>
                                      </p:cBhvr>
                                    </p:animEffect>
                                    <p:anim calcmode="lin" valueType="num">
                                      <p:cBhvr>
                                        <p:cTn dur="1000" fill="hold" id="21"/>
                                        <p:tgtEl>
                                          <p:spTgt spid="35"/>
                                        </p:tgtEl>
                                        <p:attrNameLst>
                                          <p:attrName>ppt_x</p:attrName>
                                        </p:attrNameLst>
                                      </p:cBhvr>
                                      <p:tavLst>
                                        <p:tav tm="0">
                                          <p:val>
                                            <p:strVal val="#ppt_x"/>
                                          </p:val>
                                        </p:tav>
                                        <p:tav tm="100000">
                                          <p:val>
                                            <p:strVal val="#ppt_x"/>
                                          </p:val>
                                        </p:tav>
                                      </p:tavLst>
                                    </p:anim>
                                    <p:anim calcmode="lin" valueType="num">
                                      <p:cBhvr>
                                        <p:cTn dur="1000" fill="hold" id="22"/>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3" presetSubtype="528">
                                  <p:stCondLst>
                                    <p:cond delay="0"/>
                                  </p:stCondLst>
                                  <p:childTnLst>
                                    <p:set>
                                      <p:cBhvr>
                                        <p:cTn dur="1" fill="hold" id="26">
                                          <p:stCondLst>
                                            <p:cond delay="0"/>
                                          </p:stCondLst>
                                        </p:cTn>
                                        <p:tgtEl>
                                          <p:spTgt spid="26"/>
                                        </p:tgtEl>
                                        <p:attrNameLst>
                                          <p:attrName>style.visibility</p:attrName>
                                        </p:attrNameLst>
                                      </p:cBhvr>
                                      <p:to>
                                        <p:strVal val="visible"/>
                                      </p:to>
                                    </p:set>
                                    <p:anim calcmode="lin" valueType="num">
                                      <p:cBhvr>
                                        <p:cTn dur="500" fill="hold" id="27"/>
                                        <p:tgtEl>
                                          <p:spTgt spid="26"/>
                                        </p:tgtEl>
                                        <p:attrNameLst>
                                          <p:attrName>ppt_w</p:attrName>
                                        </p:attrNameLst>
                                      </p:cBhvr>
                                      <p:tavLst>
                                        <p:tav tm="0">
                                          <p:val>
                                            <p:fltVal val="0"/>
                                          </p:val>
                                        </p:tav>
                                        <p:tav tm="100000">
                                          <p:val>
                                            <p:strVal val="#ppt_w"/>
                                          </p:val>
                                        </p:tav>
                                      </p:tavLst>
                                    </p:anim>
                                    <p:anim calcmode="lin" valueType="num">
                                      <p:cBhvr>
                                        <p:cTn dur="500" fill="hold" id="28"/>
                                        <p:tgtEl>
                                          <p:spTgt spid="26"/>
                                        </p:tgtEl>
                                        <p:attrNameLst>
                                          <p:attrName>ppt_h</p:attrName>
                                        </p:attrNameLst>
                                      </p:cBhvr>
                                      <p:tavLst>
                                        <p:tav tm="0">
                                          <p:val>
                                            <p:fltVal val="0"/>
                                          </p:val>
                                        </p:tav>
                                        <p:tav tm="100000">
                                          <p:val>
                                            <p:strVal val="#ppt_h"/>
                                          </p:val>
                                        </p:tav>
                                      </p:tavLst>
                                    </p:anim>
                                    <p:anim calcmode="lin" valueType="num">
                                      <p:cBhvr>
                                        <p:cTn dur="500" fill="hold" id="29"/>
                                        <p:tgtEl>
                                          <p:spTgt spid="26"/>
                                        </p:tgtEl>
                                        <p:attrNameLst>
                                          <p:attrName>ppt_x</p:attrName>
                                        </p:attrNameLst>
                                      </p:cBhvr>
                                      <p:tavLst>
                                        <p:tav tm="0">
                                          <p:val>
                                            <p:fltVal val="0.5"/>
                                          </p:val>
                                        </p:tav>
                                        <p:tav tm="100000">
                                          <p:val>
                                            <p:strVal val="#ppt_x"/>
                                          </p:val>
                                        </p:tav>
                                      </p:tavLst>
                                    </p:anim>
                                    <p:anim calcmode="lin" valueType="num">
                                      <p:cBhvr>
                                        <p:cTn dur="500" fill="hold" id="30"/>
                                        <p:tgtEl>
                                          <p:spTgt spid="26"/>
                                        </p:tgtEl>
                                        <p:attrNameLst>
                                          <p:attrName>ppt_y</p:attrName>
                                        </p:attrNameLst>
                                      </p:cBhvr>
                                      <p:tavLst>
                                        <p:tav tm="0">
                                          <p:val>
                                            <p:fltVal val="0.5"/>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37"/>
                                        </p:tgtEl>
                                        <p:attrNameLst>
                                          <p:attrName>style.visibility</p:attrName>
                                        </p:attrNameLst>
                                      </p:cBhvr>
                                      <p:to>
                                        <p:strVal val="visible"/>
                                      </p:to>
                                    </p:set>
                                    <p:animEffect filter="fade" transition="in">
                                      <p:cBhvr>
                                        <p:cTn dur="1000" id="33"/>
                                        <p:tgtEl>
                                          <p:spTgt spid="37"/>
                                        </p:tgtEl>
                                      </p:cBhvr>
                                    </p:animEffect>
                                    <p:anim calcmode="lin" valueType="num">
                                      <p:cBhvr>
                                        <p:cTn dur="1000" fill="hold" id="34"/>
                                        <p:tgtEl>
                                          <p:spTgt spid="37"/>
                                        </p:tgtEl>
                                        <p:attrNameLst>
                                          <p:attrName>ppt_x</p:attrName>
                                        </p:attrNameLst>
                                      </p:cBhvr>
                                      <p:tavLst>
                                        <p:tav tm="0">
                                          <p:val>
                                            <p:strVal val="#ppt_x"/>
                                          </p:val>
                                        </p:tav>
                                        <p:tav tm="100000">
                                          <p:val>
                                            <p:strVal val="#ppt_x"/>
                                          </p:val>
                                        </p:tav>
                                      </p:tavLst>
                                    </p:anim>
                                    <p:anim calcmode="lin" valueType="num">
                                      <p:cBhvr>
                                        <p:cTn dur="1000" fill="hold" id="35"/>
                                        <p:tgtEl>
                                          <p:spTgt spid="37"/>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23" presetSubtype="528">
                                  <p:stCondLst>
                                    <p:cond delay="0"/>
                                  </p:stCondLst>
                                  <p:childTnLst>
                                    <p:set>
                                      <p:cBhvr>
                                        <p:cTn dur="1" fill="hold" id="39">
                                          <p:stCondLst>
                                            <p:cond delay="0"/>
                                          </p:stCondLst>
                                        </p:cTn>
                                        <p:tgtEl>
                                          <p:spTgt spid="32"/>
                                        </p:tgtEl>
                                        <p:attrNameLst>
                                          <p:attrName>style.visibility</p:attrName>
                                        </p:attrNameLst>
                                      </p:cBhvr>
                                      <p:to>
                                        <p:strVal val="visible"/>
                                      </p:to>
                                    </p:set>
                                    <p:anim calcmode="lin" valueType="num">
                                      <p:cBhvr>
                                        <p:cTn dur="500" fill="hold" id="40"/>
                                        <p:tgtEl>
                                          <p:spTgt spid="32"/>
                                        </p:tgtEl>
                                        <p:attrNameLst>
                                          <p:attrName>ppt_w</p:attrName>
                                        </p:attrNameLst>
                                      </p:cBhvr>
                                      <p:tavLst>
                                        <p:tav tm="0">
                                          <p:val>
                                            <p:fltVal val="0"/>
                                          </p:val>
                                        </p:tav>
                                        <p:tav tm="100000">
                                          <p:val>
                                            <p:strVal val="#ppt_w"/>
                                          </p:val>
                                        </p:tav>
                                      </p:tavLst>
                                    </p:anim>
                                    <p:anim calcmode="lin" valueType="num">
                                      <p:cBhvr>
                                        <p:cTn dur="500" fill="hold" id="41"/>
                                        <p:tgtEl>
                                          <p:spTgt spid="32"/>
                                        </p:tgtEl>
                                        <p:attrNameLst>
                                          <p:attrName>ppt_h</p:attrName>
                                        </p:attrNameLst>
                                      </p:cBhvr>
                                      <p:tavLst>
                                        <p:tav tm="0">
                                          <p:val>
                                            <p:fltVal val="0"/>
                                          </p:val>
                                        </p:tav>
                                        <p:tav tm="100000">
                                          <p:val>
                                            <p:strVal val="#ppt_h"/>
                                          </p:val>
                                        </p:tav>
                                      </p:tavLst>
                                    </p:anim>
                                    <p:anim calcmode="lin" valueType="num">
                                      <p:cBhvr>
                                        <p:cTn dur="500" fill="hold" id="42"/>
                                        <p:tgtEl>
                                          <p:spTgt spid="32"/>
                                        </p:tgtEl>
                                        <p:attrNameLst>
                                          <p:attrName>ppt_x</p:attrName>
                                        </p:attrNameLst>
                                      </p:cBhvr>
                                      <p:tavLst>
                                        <p:tav tm="0">
                                          <p:val>
                                            <p:fltVal val="0.5"/>
                                          </p:val>
                                        </p:tav>
                                        <p:tav tm="100000">
                                          <p:val>
                                            <p:strVal val="#ppt_x"/>
                                          </p:val>
                                        </p:tav>
                                      </p:tavLst>
                                    </p:anim>
                                    <p:anim calcmode="lin" valueType="num">
                                      <p:cBhvr>
                                        <p:cTn dur="500" fill="hold" id="43"/>
                                        <p:tgtEl>
                                          <p:spTgt spid="32"/>
                                        </p:tgtEl>
                                        <p:attrNameLst>
                                          <p:attrName>ppt_y</p:attrName>
                                        </p:attrNameLst>
                                      </p:cBhvr>
                                      <p:tavLst>
                                        <p:tav tm="0">
                                          <p:val>
                                            <p:fltVal val="0.5"/>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39"/>
                                        </p:tgtEl>
                                        <p:attrNameLst>
                                          <p:attrName>style.visibility</p:attrName>
                                        </p:attrNameLst>
                                      </p:cBhvr>
                                      <p:to>
                                        <p:strVal val="visible"/>
                                      </p:to>
                                    </p:set>
                                    <p:animEffect filter="fade" transition="in">
                                      <p:cBhvr>
                                        <p:cTn dur="1000" id="46"/>
                                        <p:tgtEl>
                                          <p:spTgt spid="39"/>
                                        </p:tgtEl>
                                      </p:cBhvr>
                                    </p:animEffect>
                                    <p:anim calcmode="lin" valueType="num">
                                      <p:cBhvr>
                                        <p:cTn dur="1000" fill="hold" id="47"/>
                                        <p:tgtEl>
                                          <p:spTgt spid="39"/>
                                        </p:tgtEl>
                                        <p:attrNameLst>
                                          <p:attrName>ppt_x</p:attrName>
                                        </p:attrNameLst>
                                      </p:cBhvr>
                                      <p:tavLst>
                                        <p:tav tm="0">
                                          <p:val>
                                            <p:strVal val="#ppt_x"/>
                                          </p:val>
                                        </p:tav>
                                        <p:tav tm="100000">
                                          <p:val>
                                            <p:strVal val="#ppt_x"/>
                                          </p:val>
                                        </p:tav>
                                      </p:tavLst>
                                    </p:anim>
                                    <p:anim calcmode="lin" valueType="num">
                                      <p:cBhvr>
                                        <p:cTn dur="1000" fill="hold" id="48"/>
                                        <p:tgtEl>
                                          <p:spTgt spid="39"/>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1000"/>
                            </p:stCondLst>
                            <p:childTnLst>
                              <p:par>
                                <p:cTn fill="hold" grpId="0" id="50" nodeType="afterEffect" presetClass="entr" presetID="18" presetSubtype="6">
                                  <p:stCondLst>
                                    <p:cond delay="0"/>
                                  </p:stCondLst>
                                  <p:childTnLst>
                                    <p:set>
                                      <p:cBhvr>
                                        <p:cTn dur="1" fill="hold" id="51">
                                          <p:stCondLst>
                                            <p:cond delay="0"/>
                                          </p:stCondLst>
                                        </p:cTn>
                                        <p:tgtEl>
                                          <p:spTgt spid="16"/>
                                        </p:tgtEl>
                                        <p:attrNameLst>
                                          <p:attrName>style.visibility</p:attrName>
                                        </p:attrNameLst>
                                      </p:cBhvr>
                                      <p:to>
                                        <p:strVal val="visible"/>
                                      </p:to>
                                    </p:set>
                                    <p:animEffect filter="strips(downRight)" transition="in">
                                      <p:cBhvr>
                                        <p:cTn dur="500" id="52"/>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35"/>
      <p:bldP grpId="0" spid="37"/>
      <p:bldP grpId="0" spid="3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a:extLst>
              <a:ext uri="{FF2B5EF4-FFF2-40B4-BE49-F238E27FC236}">
                <a16:creationId xmlns:a16="http://schemas.microsoft.com/office/drawing/2014/main" id="{9D27CC72-D526-41F4-AB56-2071F8894153}"/>
              </a:ext>
            </a:extLst>
          </p:cNvPr>
          <p:cNvSpPr/>
          <p:nvPr/>
        </p:nvSpPr>
        <p:spPr>
          <a:xfrm>
            <a:off x="556185" y="2178326"/>
            <a:ext cx="6251015" cy="3931920"/>
          </a:xfrm>
          <a:prstGeom prst="rect">
            <a:avLst/>
          </a:prstGeom>
        </p:spPr>
        <p:txBody>
          <a:bodyPr wrap="square">
            <a:spAutoFit/>
          </a:bodyPr>
          <a:lstStyle/>
          <a:p>
            <a:pPr lvl="1" marL="144000">
              <a:lnSpc>
                <a:spcPct val="150000"/>
              </a:lnSpc>
              <a:buClr>
                <a:srgbClr val="578DAF"/>
              </a:buClr>
            </a:pPr>
            <a:r>
              <a:rPr altLang="en-US" lang="zh-CN" sz="2400">
                <a:cs typeface="+mn-ea"/>
                <a:sym typeface="+mn-lt"/>
              </a:rPr>
              <a:t>在输液的过程中多巡视、观察各种静脉通路情况，发现异常马上处理；各种静脉管道应位于其他所有管道如胃管、呼吸机管、吸痰管、血压袖带等管道的上方，不应低于床的高度，保持相对洁净。理顺各种输液管，不可几条管道交结一起，这样输液管道容易折管、受压、扭曲等。 </a:t>
            </a:r>
          </a:p>
        </p:txBody>
      </p:sp>
      <p:grpSp>
        <p:nvGrpSpPr>
          <p:cNvPr id="10" name="组合 9"/>
          <p:cNvGrpSpPr/>
          <p:nvPr/>
        </p:nvGrpSpPr>
        <p:grpSpPr>
          <a:xfrm>
            <a:off x="125505" y="171877"/>
            <a:ext cx="4156210" cy="400110"/>
            <a:chOff x="125505" y="171877"/>
            <a:chExt cx="4156210"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grpSp>
        <p:nvGrpSpPr>
          <p:cNvPr id="17" name="组合 16"/>
          <p:cNvGrpSpPr/>
          <p:nvPr/>
        </p:nvGrpSpPr>
        <p:grpSpPr>
          <a:xfrm>
            <a:off x="844176" y="1345160"/>
            <a:ext cx="2750376" cy="646331"/>
            <a:chOff x="3443164" y="1183335"/>
            <a:chExt cx="3080155" cy="646331"/>
          </a:xfrm>
        </p:grpSpPr>
        <p:sp>
          <p:nvSpPr>
            <p:cNvPr id="18"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矩形 18">
              <a:extLst>
                <a:ext uri="{FF2B5EF4-FFF2-40B4-BE49-F238E27FC236}">
                  <a16:creationId xmlns:a16="http://schemas.microsoft.com/office/drawing/2014/main" id="{5E77E610-B5AB-4782-8EC3-460FB7234F17}"/>
                </a:ext>
              </a:extLst>
            </p:cNvPr>
            <p:cNvSpPr/>
            <p:nvPr/>
          </p:nvSpPr>
          <p:spPr>
            <a:xfrm>
              <a:off x="3443163" y="1183335"/>
              <a:ext cx="2990720" cy="640080"/>
            </a:xfrm>
            <a:prstGeom prst="rect">
              <a:avLst/>
            </a:prstGeom>
          </p:spPr>
          <p:txBody>
            <a:bodyPr wrap="square">
              <a:spAutoFit/>
            </a:bodyPr>
            <a:lstStyle/>
            <a:p>
              <a:pPr algn="ctr" lvl="1" marL="144000">
                <a:lnSpc>
                  <a:spcPct val="150000"/>
                </a:lnSpc>
              </a:pPr>
              <a:r>
                <a:rPr altLang="en-US" lang="zh-CN" sz="2400">
                  <a:solidFill>
                    <a:schemeClr val="bg1"/>
                  </a:solidFill>
                  <a:cs typeface="+mn-ea"/>
                  <a:sym typeface="+mn-lt"/>
                </a:rPr>
                <a:t>保持输液管道通</a:t>
              </a:r>
            </a:p>
          </p:txBody>
        </p:sp>
      </p:grpSp>
      <p:pic>
        <p:nvPicPr>
          <p:cNvPr id="2" name="图片 1"/>
          <p:cNvPicPr>
            <a:picLocks noChangeAspect="1"/>
          </p:cNvPicPr>
          <p:nvPr/>
        </p:nvPicPr>
        <p:blipFill>
          <a:blip r:embed="rId3">
            <a:extLst>
              <a:ext uri="{28A0092B-C50C-407E-A947-70E740481C1C}">
                <a14:useLocalDpi val="0"/>
              </a:ext>
            </a:extLst>
          </a:blip>
          <a:srcRect r="19259"/>
          <a:stretch>
            <a:fillRect/>
          </a:stretch>
        </p:blipFill>
        <p:spPr>
          <a:xfrm>
            <a:off x="7088945" y="1668326"/>
            <a:ext cx="4570320" cy="4432300"/>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val="3639277909"/>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17"/>
                                        </p:tgtEl>
                                        <p:attrNameLst>
                                          <p:attrName>style.visibility</p:attrName>
                                        </p:attrNameLst>
                                      </p:cBhvr>
                                      <p:to>
                                        <p:strVal val="visible"/>
                                      </p:to>
                                    </p:set>
                                    <p:animEffect filter="barn(inVertical)" transition="in">
                                      <p:cBhvr>
                                        <p:cTn dur="500" id="7"/>
                                        <p:tgtEl>
                                          <p:spTgt spid="17"/>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11"/>
                                        </p:tgtEl>
                                        <p:attrNameLst>
                                          <p:attrName>style.visibility</p:attrName>
                                        </p:attrNameLst>
                                      </p:cBhvr>
                                      <p:to>
                                        <p:strVal val="visible"/>
                                      </p:to>
                                    </p:set>
                                    <p:animEffect filter="strips(downRight)" transition="in">
                                      <p:cBhvr>
                                        <p:cTn dur="500" id="1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7F0697B9-A89A-436A-90D3-3A11A838F8EC}"/>
              </a:ext>
            </a:extLst>
          </p:cNvPr>
          <p:cNvSpPr/>
          <p:nvPr/>
        </p:nvSpPr>
        <p:spPr>
          <a:xfrm>
            <a:off x="4912971" y="1278946"/>
            <a:ext cx="3230880" cy="457200"/>
          </a:xfrm>
          <a:prstGeom prst="rect">
            <a:avLst/>
          </a:prstGeom>
        </p:spPr>
        <p:txBody>
          <a:bodyPr wrap="none">
            <a:spAutoFit/>
          </a:bodyPr>
          <a:lstStyle/>
          <a:p>
            <a:r>
              <a:rPr altLang="en-US" lang="zh-CN" sz="2400">
                <a:cs typeface="+mn-ea"/>
                <a:sym typeface="+mn-lt"/>
              </a:rPr>
              <a:t>做好转送前的准备工作</a:t>
            </a:r>
          </a:p>
        </p:txBody>
      </p:sp>
      <p:sp>
        <p:nvSpPr>
          <p:cNvPr id="11" name="矩形 10">
            <a:extLst>
              <a:ext uri="{FF2B5EF4-FFF2-40B4-BE49-F238E27FC236}">
                <a16:creationId xmlns:a16="http://schemas.microsoft.com/office/drawing/2014/main" id="{AC3E284A-58DF-4A02-AE44-718BEDDCBCFA}"/>
              </a:ext>
            </a:extLst>
          </p:cNvPr>
          <p:cNvSpPr/>
          <p:nvPr/>
        </p:nvSpPr>
        <p:spPr>
          <a:xfrm>
            <a:off x="695885" y="1837559"/>
            <a:ext cx="10924615" cy="1920240"/>
          </a:xfrm>
          <a:prstGeom prst="rect">
            <a:avLst/>
          </a:prstGeom>
        </p:spPr>
        <p:txBody>
          <a:bodyPr wrap="square">
            <a:spAutoFit/>
          </a:bodyPr>
          <a:lstStyle/>
          <a:p>
            <a:pPr lvl="1" marL="144000">
              <a:lnSpc>
                <a:spcPct val="200000"/>
              </a:lnSpc>
              <a:buClr>
                <a:srgbClr val="578DAF"/>
              </a:buClr>
            </a:pPr>
            <a:r>
              <a:rPr altLang="en-US" lang="zh-CN" sz="2000">
                <a:cs typeface="+mn-ea"/>
                <a:sym typeface="+mn-lt"/>
              </a:rPr>
              <a:t>准备充足的物品：输液管、头皮针、注射器、抢救用物等；理顺各种静脉管道，检查管道连接是否紧密、固定是否牢固？关闭输液泵，如输液管不够长可在中心静脉导管与输液管之间连接一条延长管，增加活动度，防止脱管。另：应多准备一袋液体，预备检查时间过长时予接瓶。</a:t>
            </a:r>
          </a:p>
        </p:txBody>
      </p:sp>
      <p:grpSp>
        <p:nvGrpSpPr>
          <p:cNvPr id="19" name="组合 18"/>
          <p:cNvGrpSpPr/>
          <p:nvPr/>
        </p:nvGrpSpPr>
        <p:grpSpPr>
          <a:xfrm>
            <a:off x="125505" y="171877"/>
            <a:ext cx="4156210" cy="400110"/>
            <a:chOff x="125505" y="171877"/>
            <a:chExt cx="4156210" cy="400110"/>
          </a:xfrm>
        </p:grpSpPr>
        <p:sp>
          <p:nvSpPr>
            <p:cNvPr id="20"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21" name="组合 20"/>
            <p:cNvGrpSpPr/>
            <p:nvPr/>
          </p:nvGrpSpPr>
          <p:grpSpPr>
            <a:xfrm>
              <a:off x="125505" y="175765"/>
              <a:ext cx="858371" cy="396222"/>
              <a:chOff x="121023" y="551329"/>
              <a:chExt cx="858371" cy="396222"/>
            </a:xfrm>
            <a:solidFill>
              <a:srgbClr val="4472C4"/>
            </a:solidFill>
          </p:grpSpPr>
          <p:sp>
            <p:nvSpPr>
              <p:cNvPr id="22" name="平行四边形 21"/>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23" name="平行四边形 22"/>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24" name="平行四边形 23"/>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grpSp>
        <p:nvGrpSpPr>
          <p:cNvPr id="25" name="组合 24"/>
          <p:cNvGrpSpPr/>
          <p:nvPr/>
        </p:nvGrpSpPr>
        <p:grpSpPr>
          <a:xfrm>
            <a:off x="817282" y="1143795"/>
            <a:ext cx="3830918" cy="646331"/>
            <a:chOff x="3443164" y="1186118"/>
            <a:chExt cx="3080155" cy="646331"/>
          </a:xfrm>
        </p:grpSpPr>
        <p:sp>
          <p:nvSpPr>
            <p:cNvPr id="26"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矩形 26">
              <a:extLst>
                <a:ext uri="{FF2B5EF4-FFF2-40B4-BE49-F238E27FC236}">
                  <a16:creationId xmlns:a16="http://schemas.microsoft.com/office/drawing/2014/main" id="{5E77E610-B5AB-4782-8EC3-460FB7234F17}"/>
                </a:ext>
              </a:extLst>
            </p:cNvPr>
            <p:cNvSpPr/>
            <p:nvPr/>
          </p:nvSpPr>
          <p:spPr>
            <a:xfrm>
              <a:off x="3489114" y="1186118"/>
              <a:ext cx="2947410" cy="640080"/>
            </a:xfrm>
            <a:prstGeom prst="rect">
              <a:avLst/>
            </a:prstGeom>
          </p:spPr>
          <p:txBody>
            <a:bodyPr wrap="square">
              <a:spAutoFit/>
            </a:bodyPr>
            <a:lstStyle/>
            <a:p>
              <a:pPr algn="ctr" lvl="1" marL="144000">
                <a:lnSpc>
                  <a:spcPct val="150000"/>
                </a:lnSpc>
              </a:pPr>
              <a:r>
                <a:rPr altLang="en-US" lang="zh-CN" sz="2400">
                  <a:solidFill>
                    <a:schemeClr val="bg1"/>
                  </a:solidFill>
                  <a:cs typeface="+mn-ea"/>
                  <a:sym typeface="+mn-lt"/>
                </a:rPr>
                <a:t>转送病人时的输液安全</a:t>
              </a:r>
            </a:p>
          </p:txBody>
        </p:sp>
      </p:grpSp>
      <p:pic>
        <p:nvPicPr>
          <p:cNvPr id="10" name="图片 9"/>
          <p:cNvPicPr>
            <a:picLocks noChangeAspect="1"/>
          </p:cNvPicPr>
          <p:nvPr/>
        </p:nvPicPr>
        <p:blipFill>
          <a:blip r:embed="rId3">
            <a:extLst>
              <a:ext uri="{28A0092B-C50C-407E-A947-70E740481C1C}">
                <a14:useLocalDpi val="0"/>
              </a:ext>
            </a:extLst>
          </a:blip>
          <a:stretch>
            <a:fillRect/>
          </a:stretch>
        </p:blipFill>
        <p:spPr>
          <a:xfrm>
            <a:off x="877021" y="3987800"/>
            <a:ext cx="10281822" cy="2540000"/>
          </a:xfrm>
          <a:prstGeom prst="rect">
            <a:avLst/>
          </a:prstGeom>
        </p:spPr>
      </p:pic>
    </p:spTree>
    <p:extLst>
      <p:ext uri="{BB962C8B-B14F-4D97-AF65-F5344CB8AC3E}">
        <p14:creationId val="1128853357"/>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25"/>
                                        </p:tgtEl>
                                        <p:attrNameLst>
                                          <p:attrName>style.visibility</p:attrName>
                                        </p:attrNameLst>
                                      </p:cBhvr>
                                      <p:to>
                                        <p:strVal val="visible"/>
                                      </p:to>
                                    </p:set>
                                    <p:animEffect filter="barn(inVertical)" transition="in">
                                      <p:cBhvr>
                                        <p:cTn dur="500" id="7"/>
                                        <p:tgtEl>
                                          <p:spTgt spid="25"/>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
                                        </p:tgtEl>
                                        <p:attrNameLst>
                                          <p:attrName>style.visibility</p:attrName>
                                        </p:attrNameLst>
                                      </p:cBhvr>
                                      <p:to>
                                        <p:strVal val="visible"/>
                                      </p:to>
                                    </p:set>
                                    <p:animEffect filter="wipe(left)"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11"/>
                                        </p:tgtEl>
                                        <p:attrNameLst>
                                          <p:attrName>style.visibility</p:attrName>
                                        </p:attrNameLst>
                                      </p:cBhvr>
                                      <p:to>
                                        <p:strVal val="visible"/>
                                      </p:to>
                                    </p:set>
                                    <p:animEffect filter="strips(downRight)" transition="in">
                                      <p:cBhvr>
                                        <p:cTn dur="500" id="1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l="34344" r="16797"/>
          <a:stretch>
            <a:fillRect/>
          </a:stretch>
        </p:blipFill>
        <p:spPr>
          <a:xfrm>
            <a:off x="552397" y="2541442"/>
            <a:ext cx="4110700" cy="3505571"/>
          </a:xfrm>
          <a:prstGeom prst="rect">
            <a:avLst/>
          </a:prstGeom>
        </p:spPr>
      </p:pic>
      <p:sp>
        <p:nvSpPr>
          <p:cNvPr id="21" name="矩形: 圆角 17">
            <a:extLst>
              <a:ext uri="{FF2B5EF4-FFF2-40B4-BE49-F238E27FC236}">
                <a16:creationId xmlns:a16="http://schemas.microsoft.com/office/drawing/2014/main" id="{96F16D23-7B83-434B-BA6E-F205A66DE144}"/>
              </a:ext>
            </a:extLst>
          </p:cNvPr>
          <p:cNvSpPr/>
          <p:nvPr/>
        </p:nvSpPr>
        <p:spPr>
          <a:xfrm>
            <a:off x="3796867" y="3394723"/>
            <a:ext cx="8104847" cy="2169691"/>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9">
            <a:extLst>
              <a:ext uri="{FF2B5EF4-FFF2-40B4-BE49-F238E27FC236}">
                <a16:creationId xmlns:a16="http://schemas.microsoft.com/office/drawing/2014/main" id="{EED5D937-7FA2-4794-B298-A7C8F1DC0D88}"/>
              </a:ext>
            </a:extLst>
          </p:cNvPr>
          <p:cNvSpPr/>
          <p:nvPr/>
        </p:nvSpPr>
        <p:spPr>
          <a:xfrm>
            <a:off x="4051086" y="3810153"/>
            <a:ext cx="7712962" cy="1325880"/>
          </a:xfrm>
          <a:prstGeom prst="rect">
            <a:avLst/>
          </a:prstGeom>
        </p:spPr>
        <p:txBody>
          <a:bodyPr wrap="square">
            <a:spAutoFit/>
          </a:bodyPr>
          <a:lstStyle/>
          <a:p>
            <a:pPr lvl="1" marL="144000">
              <a:lnSpc>
                <a:spcPct val="150000"/>
              </a:lnSpc>
              <a:buClr>
                <a:srgbClr val="578DAF"/>
              </a:buClr>
            </a:pPr>
            <a:r>
              <a:rPr altLang="en-US" lang="zh-CN">
                <a:solidFill>
                  <a:schemeClr val="bg1"/>
                </a:solidFill>
                <a:cs typeface="+mn-ea"/>
                <a:sym typeface="+mn-lt"/>
              </a:rPr>
              <a:t>密切观察病情，观察液体滴注通畅情况、管道有无脱出、受压、折管、扭曲等，发现异常马上处理。如为瓶装输液，应注意避免振荡过激引起输液瓶的碰撞而导致意外事故的发生。 </a:t>
            </a:r>
          </a:p>
        </p:txBody>
      </p:sp>
      <p:grpSp>
        <p:nvGrpSpPr>
          <p:cNvPr id="11" name="组合 10"/>
          <p:cNvGrpSpPr/>
          <p:nvPr/>
        </p:nvGrpSpPr>
        <p:grpSpPr>
          <a:xfrm>
            <a:off x="125505" y="171877"/>
            <a:ext cx="4156210" cy="400110"/>
            <a:chOff x="125505" y="171877"/>
            <a:chExt cx="4156210"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3"/>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grpSp>
        <p:nvGrpSpPr>
          <p:cNvPr id="17" name="组合 16"/>
          <p:cNvGrpSpPr/>
          <p:nvPr/>
        </p:nvGrpSpPr>
        <p:grpSpPr>
          <a:xfrm>
            <a:off x="552397" y="1482574"/>
            <a:ext cx="2750376" cy="646331"/>
            <a:chOff x="3443164" y="1183335"/>
            <a:chExt cx="3080155" cy="646331"/>
          </a:xfrm>
        </p:grpSpPr>
        <p:sp>
          <p:nvSpPr>
            <p:cNvPr id="18"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矩形 18">
              <a:extLst>
                <a:ext uri="{FF2B5EF4-FFF2-40B4-BE49-F238E27FC236}">
                  <a16:creationId xmlns:a16="http://schemas.microsoft.com/office/drawing/2014/main" id="{5E77E610-B5AB-4782-8EC3-460FB7234F17}"/>
                </a:ext>
              </a:extLst>
            </p:cNvPr>
            <p:cNvSpPr/>
            <p:nvPr/>
          </p:nvSpPr>
          <p:spPr>
            <a:xfrm>
              <a:off x="3443164" y="1183335"/>
              <a:ext cx="2990720" cy="640080"/>
            </a:xfrm>
            <a:prstGeom prst="rect">
              <a:avLst/>
            </a:prstGeom>
          </p:spPr>
          <p:txBody>
            <a:bodyPr wrap="square">
              <a:spAutoFit/>
            </a:bodyPr>
            <a:lstStyle/>
            <a:p>
              <a:pPr algn="ctr" lvl="1" marL="144000">
                <a:lnSpc>
                  <a:spcPct val="150000"/>
                </a:lnSpc>
              </a:pPr>
              <a:r>
                <a:rPr altLang="en-US" lang="zh-CN" sz="2400">
                  <a:solidFill>
                    <a:schemeClr val="bg1"/>
                  </a:solidFill>
                  <a:cs typeface="+mn-ea"/>
                  <a:sym typeface="+mn-lt"/>
                </a:rPr>
                <a:t>转运过程中</a:t>
              </a:r>
            </a:p>
          </p:txBody>
        </p:sp>
      </p:grpSp>
    </p:spTree>
    <p:extLst>
      <p:ext uri="{BB962C8B-B14F-4D97-AF65-F5344CB8AC3E}">
        <p14:creationId val="3675786698"/>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17"/>
                                        </p:tgtEl>
                                        <p:attrNameLst>
                                          <p:attrName>style.visibility</p:attrName>
                                        </p:attrNameLst>
                                      </p:cBhvr>
                                      <p:to>
                                        <p:strVal val="visible"/>
                                      </p:to>
                                    </p:set>
                                    <p:animEffect filter="barn(inVertical)" transition="in">
                                      <p:cBhvr>
                                        <p:cTn dur="500" id="7"/>
                                        <p:tgtEl>
                                          <p:spTgt spid="1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6" presetSubtype="21">
                                  <p:stCondLst>
                                    <p:cond delay="0"/>
                                  </p:stCondLst>
                                  <p:childTnLst>
                                    <p:set>
                                      <p:cBhvr>
                                        <p:cTn dur="1" fill="hold" id="11">
                                          <p:stCondLst>
                                            <p:cond delay="0"/>
                                          </p:stCondLst>
                                        </p:cTn>
                                        <p:tgtEl>
                                          <p:spTgt spid="2"/>
                                        </p:tgtEl>
                                        <p:attrNameLst>
                                          <p:attrName>style.visibility</p:attrName>
                                        </p:attrNameLst>
                                      </p:cBhvr>
                                      <p:to>
                                        <p:strVal val="visible"/>
                                      </p:to>
                                    </p:set>
                                    <p:animEffect filter="barn(inVertical)" transition="in">
                                      <p:cBhvr>
                                        <p:cTn dur="500" id="12"/>
                                        <p:tgtEl>
                                          <p:spTgt spid="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21"/>
                                        </p:tgtEl>
                                        <p:attrNameLst>
                                          <p:attrName>style.visibility</p:attrName>
                                        </p:attrNameLst>
                                      </p:cBhvr>
                                      <p:to>
                                        <p:strVal val="visible"/>
                                      </p:to>
                                    </p:set>
                                    <p:animEffect filter="wipe(left)" transition="in">
                                      <p:cBhvr>
                                        <p:cTn dur="500" id="17"/>
                                        <p:tgtEl>
                                          <p:spTgt spid="21"/>
                                        </p:tgtEl>
                                      </p:cBhvr>
                                    </p:animEffect>
                                  </p:childTnLst>
                                </p:cTn>
                              </p:par>
                            </p:childTnLst>
                          </p:cTn>
                        </p:par>
                        <p:par>
                          <p:cTn fill="hold" id="18" nodeType="afterGroup">
                            <p:stCondLst>
                              <p:cond delay="500"/>
                            </p:stCondLst>
                            <p:childTnLst>
                              <p:par>
                                <p:cTn fill="hold" grpId="0" id="19" nodeType="afterEffect" presetClass="entr" presetID="18" presetSubtype="6">
                                  <p:stCondLst>
                                    <p:cond delay="0"/>
                                  </p:stCondLst>
                                  <p:childTnLst>
                                    <p:set>
                                      <p:cBhvr>
                                        <p:cTn dur="1" fill="hold" id="20">
                                          <p:stCondLst>
                                            <p:cond delay="0"/>
                                          </p:stCondLst>
                                        </p:cTn>
                                        <p:tgtEl>
                                          <p:spTgt spid="10"/>
                                        </p:tgtEl>
                                        <p:attrNameLst>
                                          <p:attrName>style.visibility</p:attrName>
                                        </p:attrNameLst>
                                      </p:cBhvr>
                                      <p:to>
                                        <p:strVal val="visible"/>
                                      </p:to>
                                    </p:set>
                                    <p:animEffect filter="strips(downRight)" transition="in">
                                      <p:cBhvr>
                                        <p:cTn dur="500" id="2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1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125505" y="171877"/>
            <a:ext cx="4156210" cy="400110"/>
            <a:chOff x="125505" y="171877"/>
            <a:chExt cx="4156210" cy="400110"/>
          </a:xfrm>
        </p:grpSpPr>
        <p:sp>
          <p:nvSpPr>
            <p:cNvPr id="50"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51" name="组合 50"/>
            <p:cNvGrpSpPr/>
            <p:nvPr/>
          </p:nvGrpSpPr>
          <p:grpSpPr>
            <a:xfrm>
              <a:off x="125505" y="175765"/>
              <a:ext cx="858371" cy="396222"/>
              <a:chOff x="121023" y="551329"/>
              <a:chExt cx="858371" cy="396222"/>
            </a:xfrm>
            <a:solidFill>
              <a:srgbClr val="4472C4"/>
            </a:solidFill>
          </p:grpSpPr>
          <p:sp>
            <p:nvSpPr>
              <p:cNvPr id="52" name="平行四边形 51"/>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53" name="平行四边形 52"/>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54" name="平行四边形 53"/>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sp>
        <p:nvSpPr>
          <p:cNvPr id="55" name="直接连接符 24"/>
          <p:cNvSpPr>
            <a:spLocks noChangeShapeType="1"/>
          </p:cNvSpPr>
          <p:nvPr/>
        </p:nvSpPr>
        <p:spPr bwMode="auto">
          <a:xfrm>
            <a:off x="1122363" y="2911475"/>
            <a:ext cx="10117137" cy="1588"/>
          </a:xfrm>
          <a:prstGeom prst="line">
            <a:avLst/>
          </a:prstGeom>
          <a:noFill/>
          <a:ln cap="flat" cmpd="sng" w="28575">
            <a:solidFill>
              <a:schemeClr val="tx1">
                <a:lumMod val="65000"/>
                <a:lumOff val="35000"/>
              </a:schemeClr>
            </a:solidFill>
            <a:prstDash val="sysDash"/>
            <a:bevel/>
          </a:ln>
          <a:extLst>
            <a:ext uri="{909E8E84-426E-40DD-AFC4-6F175D3DCCD1}">
              <a14:hiddenFill>
                <a:noFill/>
              </a14:hiddenFill>
            </a:ext>
          </a:extLst>
        </p:spPr>
        <p:txBody>
          <a:bodyPr/>
          <a:lstStyle/>
          <a:p>
            <a:endParaRPr altLang="en-US" lang="zh-CN">
              <a:latin typeface="+mn-lt"/>
              <a:ea typeface="+mn-ea"/>
              <a:cs typeface="+mn-ea"/>
              <a:sym typeface="+mn-lt"/>
            </a:endParaRPr>
          </a:p>
        </p:txBody>
      </p:sp>
      <p:sp>
        <p:nvSpPr>
          <p:cNvPr id="56" name="Rectangle 7"/>
          <p:cNvSpPr/>
          <p:nvPr/>
        </p:nvSpPr>
        <p:spPr bwMode="auto">
          <a:xfrm>
            <a:off x="2994556" y="4309805"/>
            <a:ext cx="1445611" cy="166037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spcBef>
                <a:spcPts val="441"/>
              </a:spcBef>
            </a:pPr>
            <a:r>
              <a:rPr altLang="en-US" b="1" lang="zh-CN" smtClean="0" sz="2400">
                <a:solidFill>
                  <a:srgbClr val="4472C4"/>
                </a:solidFill>
                <a:latin typeface="+mn-ea"/>
                <a:cs typeface="+mn-ea"/>
                <a:sym typeface="+mn-lt"/>
              </a:rPr>
              <a:t>过敏反应</a:t>
            </a:r>
          </a:p>
          <a:p>
            <a:pPr algn="ctr">
              <a:spcBef>
                <a:spcPts val="441"/>
              </a:spcBef>
            </a:pPr>
            <a:r>
              <a:rPr altLang="en-US" b="1" lang="zh-CN" smtClean="0" sz="2400">
                <a:solidFill>
                  <a:srgbClr val="4472C4"/>
                </a:solidFill>
                <a:latin typeface="+mn-ea"/>
                <a:cs typeface="+mn-ea"/>
                <a:sym typeface="+mn-lt"/>
              </a:rPr>
              <a:t>过敏性休克 </a:t>
            </a:r>
          </a:p>
        </p:txBody>
      </p:sp>
      <p:sp>
        <p:nvSpPr>
          <p:cNvPr id="57" name="Rectangle 7"/>
          <p:cNvSpPr/>
          <p:nvPr/>
        </p:nvSpPr>
        <p:spPr bwMode="auto">
          <a:xfrm>
            <a:off x="974922" y="4309805"/>
            <a:ext cx="1431296" cy="1375043"/>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spcBef>
                <a:spcPts val="441"/>
              </a:spcBef>
            </a:pPr>
            <a:r>
              <a:rPr altLang="en-US" b="1" lang="zh-CN" smtClean="0" sz="2400">
                <a:solidFill>
                  <a:srgbClr val="4472C4"/>
                </a:solidFill>
                <a:latin typeface="+mn-ea"/>
                <a:cs typeface="+mn-ea"/>
                <a:sym typeface="+mn-lt"/>
              </a:rPr>
              <a:t>局部反应</a:t>
            </a:r>
          </a:p>
          <a:p>
            <a:pPr algn="ctr">
              <a:spcBef>
                <a:spcPts val="441"/>
              </a:spcBef>
            </a:pPr>
            <a:r>
              <a:rPr altLang="en-US" b="1" lang="zh-CN" smtClean="0" sz="2400">
                <a:solidFill>
                  <a:srgbClr val="4472C4"/>
                </a:solidFill>
                <a:latin typeface="+mn-ea"/>
                <a:cs typeface="+mn-ea"/>
                <a:sym typeface="+mn-lt"/>
              </a:rPr>
              <a:t>红肿  皮疹  疼痛</a:t>
            </a:r>
          </a:p>
        </p:txBody>
      </p:sp>
      <p:sp>
        <p:nvSpPr>
          <p:cNvPr id="58" name="Rectangle 7"/>
          <p:cNvSpPr/>
          <p:nvPr/>
        </p:nvSpPr>
        <p:spPr bwMode="auto">
          <a:xfrm>
            <a:off x="7484978" y="4309567"/>
            <a:ext cx="1555613" cy="1359483"/>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spcBef>
                <a:spcPts val="441"/>
              </a:spcBef>
            </a:pPr>
            <a:r>
              <a:rPr altLang="en-US" b="1" lang="zh-CN" smtClean="0" sz="2400">
                <a:solidFill>
                  <a:srgbClr val="4472C4"/>
                </a:solidFill>
                <a:latin typeface="+mn-ea"/>
                <a:cs typeface="+mn-ea"/>
                <a:sym typeface="+mn-lt"/>
              </a:rPr>
              <a:t>胃肠反应 </a:t>
            </a:r>
          </a:p>
          <a:p>
            <a:pPr algn="ctr">
              <a:spcBef>
                <a:spcPts val="441"/>
              </a:spcBef>
            </a:pPr>
            <a:r>
              <a:rPr altLang="en-US" b="1" lang="zh-CN" smtClean="0" sz="2400">
                <a:solidFill>
                  <a:srgbClr val="4472C4"/>
                </a:solidFill>
                <a:latin typeface="+mn-ea"/>
                <a:cs typeface="+mn-ea"/>
                <a:sym typeface="+mn-lt"/>
              </a:rPr>
              <a:t>恶心 </a:t>
            </a:r>
          </a:p>
        </p:txBody>
      </p:sp>
      <p:sp>
        <p:nvSpPr>
          <p:cNvPr id="59" name="Rectangle 7"/>
          <p:cNvSpPr/>
          <p:nvPr/>
        </p:nvSpPr>
        <p:spPr bwMode="auto">
          <a:xfrm>
            <a:off x="9348234" y="4320397"/>
            <a:ext cx="1454701" cy="36195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spcBef>
                <a:spcPts val="441"/>
              </a:spcBef>
            </a:pPr>
            <a:r>
              <a:rPr altLang="en-US" b="1" lang="zh-CN" smtClean="0" sz="2400">
                <a:solidFill>
                  <a:srgbClr val="4472C4"/>
                </a:solidFill>
                <a:latin typeface="+mn-ea"/>
                <a:cs typeface="+mn-ea"/>
                <a:sym typeface="+mn-lt"/>
              </a:rPr>
              <a:t>其他</a:t>
            </a:r>
          </a:p>
        </p:txBody>
      </p:sp>
      <p:grpSp>
        <p:nvGrpSpPr>
          <p:cNvPr id="60" name="组合 59"/>
          <p:cNvGrpSpPr/>
          <p:nvPr/>
        </p:nvGrpSpPr>
        <p:grpSpPr>
          <a:xfrm>
            <a:off x="5059363" y="1841500"/>
            <a:ext cx="2052637" cy="2052638"/>
            <a:chOff x="5059363" y="1841500"/>
            <a:chExt cx="2052637" cy="2052638"/>
          </a:xfrm>
        </p:grpSpPr>
        <p:sp>
          <p:nvSpPr>
            <p:cNvPr id="61" name="椭圆 2"/>
            <p:cNvSpPr>
              <a:spLocks noChangeArrowheads="1"/>
            </p:cNvSpPr>
            <p:nvPr/>
          </p:nvSpPr>
          <p:spPr bwMode="auto">
            <a:xfrm>
              <a:off x="5059363" y="1841500"/>
              <a:ext cx="2052637" cy="2052638"/>
            </a:xfrm>
            <a:prstGeom prst="ellipse">
              <a:avLst/>
            </a:prstGeom>
            <a:solidFill>
              <a:srgbClr val="4472C4"/>
            </a:solidFill>
            <a:ln>
              <a:noFill/>
            </a:ln>
            <a:extLst/>
          </p:spPr>
          <p:txBody>
            <a:bodyPr anchor="ctr"/>
            <a:lstStyle/>
            <a:p>
              <a:pPr algn="ctr"/>
              <a:endParaRPr altLang="zh-CN" lang="zh-CN">
                <a:solidFill>
                  <a:srgbClr val="FFFFFF"/>
                </a:solidFill>
                <a:latin typeface="+mn-lt"/>
                <a:ea typeface="+mn-ea"/>
                <a:cs typeface="+mn-ea"/>
                <a:sym typeface="+mn-lt"/>
              </a:endParaRPr>
            </a:p>
          </p:txBody>
        </p:sp>
        <p:grpSp>
          <p:nvGrpSpPr>
            <p:cNvPr id="62" name="组合 61"/>
            <p:cNvGrpSpPr/>
            <p:nvPr/>
          </p:nvGrpSpPr>
          <p:grpSpPr>
            <a:xfrm>
              <a:off x="5548023" y="2212975"/>
              <a:ext cx="1095953" cy="1097785"/>
              <a:chOff x="4727575" y="1306513"/>
              <a:chExt cx="1900238" cy="1903413"/>
            </a:xfrm>
          </p:grpSpPr>
          <p:sp>
            <p:nvSpPr>
              <p:cNvPr id="63" name="Freeform 11"/>
              <p:cNvSpPr/>
              <p:nvPr/>
            </p:nvSpPr>
            <p:spPr bwMode="auto">
              <a:xfrm>
                <a:off x="5246688" y="1306513"/>
                <a:ext cx="865187" cy="1411288"/>
              </a:xfrm>
              <a:custGeom>
                <a:gdLst>
                  <a:gd fmla="*/ 16 w 230" name="T0"/>
                  <a:gd fmla="*/ 185 h 375" name="T1"/>
                  <a:gd fmla="*/ 64 w 230" name="T2"/>
                  <a:gd fmla="*/ 254 h 375" name="T3"/>
                  <a:gd fmla="*/ 60 w 230" name="T4"/>
                  <a:gd fmla="*/ 285 h 375" name="T5"/>
                  <a:gd fmla="*/ 46 w 230" name="T6"/>
                  <a:gd fmla="*/ 290 h 375" name="T7"/>
                  <a:gd fmla="*/ 54 w 230" name="T8"/>
                  <a:gd fmla="*/ 321 h 375" name="T9"/>
                  <a:gd fmla="*/ 64 w 230" name="T10"/>
                  <a:gd fmla="*/ 347 h 375" name="T11"/>
                  <a:gd fmla="*/ 74 w 230" name="T12"/>
                  <a:gd fmla="*/ 366 h 375" name="T13"/>
                  <a:gd fmla="*/ 77 w 230" name="T14"/>
                  <a:gd fmla="*/ 369 h 375" name="T15"/>
                  <a:gd fmla="*/ 84 w 230" name="T16"/>
                  <a:gd fmla="*/ 372 h 375" name="T17"/>
                  <a:gd fmla="*/ 95 w 230" name="T18"/>
                  <a:gd fmla="*/ 373 h 375" name="T19"/>
                  <a:gd fmla="*/ 105 w 230" name="T20"/>
                  <a:gd fmla="*/ 374 h 375" name="T21"/>
                  <a:gd fmla="*/ 115 w 230" name="T22"/>
                  <a:gd fmla="*/ 375 h 375" name="T23"/>
                  <a:gd fmla="*/ 118 w 230" name="T24"/>
                  <a:gd fmla="*/ 375 h 375" name="T25"/>
                  <a:gd fmla="*/ 125 w 230" name="T26"/>
                  <a:gd fmla="*/ 374 h 375" name="T27"/>
                  <a:gd fmla="*/ 135 w 230" name="T28"/>
                  <a:gd fmla="*/ 374 h 375" name="T29"/>
                  <a:gd fmla="*/ 145 w 230" name="T30"/>
                  <a:gd fmla="*/ 373 h 375" name="T31"/>
                  <a:gd fmla="*/ 155 w 230" name="T32"/>
                  <a:gd fmla="*/ 371 h 375" name="T33"/>
                  <a:gd fmla="*/ 159 w 230" name="T34"/>
                  <a:gd fmla="*/ 369 h 375" name="T35"/>
                  <a:gd fmla="*/ 165 w 230" name="T36"/>
                  <a:gd fmla="*/ 357 h 375" name="T37"/>
                  <a:gd fmla="*/ 175 w 230" name="T38"/>
                  <a:gd fmla="*/ 327 h 375" name="T39"/>
                  <a:gd fmla="*/ 184 w 230" name="T40"/>
                  <a:gd fmla="*/ 290 h 375" name="T41"/>
                  <a:gd fmla="*/ 169 w 230" name="T42"/>
                  <a:gd fmla="*/ 285 h 375" name="T43"/>
                  <a:gd fmla="*/ 166 w 230" name="T44"/>
                  <a:gd fmla="*/ 255 h 375" name="T45"/>
                  <a:gd fmla="*/ 215 w 230" name="T46"/>
                  <a:gd fmla="*/ 184 h 375" name="T47"/>
                  <a:gd fmla="*/ 225 w 230" name="T48"/>
                  <a:gd fmla="*/ 178 h 375" name="T49"/>
                  <a:gd fmla="*/ 225 w 230" name="T50"/>
                  <a:gd fmla="*/ 126 h 375" name="T51"/>
                  <a:gd fmla="*/ 222 w 230" name="T52"/>
                  <a:gd fmla="*/ 123 h 375" name="T53"/>
                  <a:gd fmla="*/ 116 w 230" name="T54"/>
                  <a:gd fmla="*/ 0 h 375" name="T55"/>
                  <a:gd fmla="*/ 9 w 230" name="T56"/>
                  <a:gd fmla="*/ 123 h 375" name="T57"/>
                  <a:gd fmla="*/ 5 w 230" name="T58"/>
                  <a:gd fmla="*/ 126 h 375" name="T59"/>
                  <a:gd fmla="*/ 5 w 230" name="T60"/>
                  <a:gd fmla="*/ 178 h 375" name="T61"/>
                  <a:gd fmla="*/ 16 w 230" name="T62"/>
                  <a:gd fmla="*/ 185 h 3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75" w="230">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64" name="Freeform 12"/>
              <p:cNvSpPr>
                <a:spLocks noEditPoints="1"/>
              </p:cNvSpPr>
              <p:nvPr/>
            </p:nvSpPr>
            <p:spPr bwMode="auto">
              <a:xfrm>
                <a:off x="4727575" y="2413001"/>
                <a:ext cx="1900238" cy="796925"/>
              </a:xfrm>
              <a:custGeom>
                <a:gdLst>
                  <a:gd fmla="*/ 333 w 505" name="T0"/>
                  <a:gd fmla="*/ 0 h 212" name="T1"/>
                  <a:gd fmla="*/ 303 w 505" name="T2"/>
                  <a:gd fmla="*/ 85 h 212" name="T3"/>
                  <a:gd fmla="*/ 283 w 505" name="T4"/>
                  <a:gd fmla="*/ 90 h 212" name="T5"/>
                  <a:gd fmla="*/ 262 w 505" name="T6"/>
                  <a:gd fmla="*/ 92 h 212" name="T7"/>
                  <a:gd fmla="*/ 270 w 505" name="T8"/>
                  <a:gd fmla="*/ 160 h 212" name="T9"/>
                  <a:gd fmla="*/ 287 w 505" name="T10"/>
                  <a:gd fmla="*/ 163 h 212" name="T11"/>
                  <a:gd fmla="*/ 300 w 505" name="T12"/>
                  <a:gd fmla="*/ 164 h 212" name="T13"/>
                  <a:gd fmla="*/ 318 w 505" name="T14"/>
                  <a:gd fmla="*/ 163 h 212" name="T15"/>
                  <a:gd fmla="*/ 331 w 505" name="T16"/>
                  <a:gd fmla="*/ 157 h 212" name="T17"/>
                  <a:gd fmla="*/ 336 w 505" name="T18"/>
                  <a:gd fmla="*/ 96 h 212" name="T19"/>
                  <a:gd fmla="*/ 328 w 505" name="T20"/>
                  <a:gd fmla="*/ 90 h 212" name="T21"/>
                  <a:gd fmla="*/ 326 w 505" name="T22"/>
                  <a:gd fmla="*/ 67 h 212" name="T23"/>
                  <a:gd fmla="*/ 333 w 505" name="T24"/>
                  <a:gd fmla="*/ 60 h 212" name="T25"/>
                  <a:gd fmla="*/ 341 w 505" name="T26"/>
                  <a:gd fmla="*/ 57 h 212" name="T27"/>
                  <a:gd fmla="*/ 346 w 505" name="T28"/>
                  <a:gd fmla="*/ 57 h 212" name="T29"/>
                  <a:gd fmla="*/ 353 w 505" name="T30"/>
                  <a:gd fmla="*/ 60 h 212" name="T31"/>
                  <a:gd fmla="*/ 361 w 505" name="T32"/>
                  <a:gd fmla="*/ 67 h 212" name="T33"/>
                  <a:gd fmla="*/ 358 w 505" name="T34"/>
                  <a:gd fmla="*/ 90 h 212" name="T35"/>
                  <a:gd fmla="*/ 351 w 505" name="T36"/>
                  <a:gd fmla="*/ 96 h 212" name="T37"/>
                  <a:gd fmla="*/ 337 w 505" name="T38"/>
                  <a:gd fmla="*/ 169 h 212" name="T39"/>
                  <a:gd fmla="*/ 324 w 505" name="T40"/>
                  <a:gd fmla="*/ 173 h 212" name="T41"/>
                  <a:gd fmla="*/ 306 w 505" name="T42"/>
                  <a:gd fmla="*/ 175 h 212" name="T43"/>
                  <a:gd fmla="*/ 300 w 505" name="T44"/>
                  <a:gd fmla="*/ 175 h 212" name="T45"/>
                  <a:gd fmla="*/ 287 w 505" name="T46"/>
                  <a:gd fmla="*/ 175 h 212" name="T47"/>
                  <a:gd fmla="*/ 269 w 505" name="T48"/>
                  <a:gd fmla="*/ 172 h 212" name="T49"/>
                  <a:gd fmla="*/ 256 w 505" name="T50"/>
                  <a:gd fmla="*/ 154 h 212" name="T51"/>
                  <a:gd fmla="*/ 233 w 505" name="T52"/>
                  <a:gd fmla="*/ 91 h 212" name="T53"/>
                  <a:gd fmla="*/ 210 w 505" name="T54"/>
                  <a:gd fmla="*/ 86 h 212" name="T55"/>
                  <a:gd fmla="*/ 182 w 505" name="T56"/>
                  <a:gd fmla="*/ 33 h 212" name="T57"/>
                  <a:gd fmla="*/ 23 w 505" name="T58"/>
                  <a:gd fmla="*/ 62 h 212" name="T59"/>
                  <a:gd fmla="*/ 253 w 505" name="T60"/>
                  <a:gd fmla="*/ 212 h 212" name="T61"/>
                  <a:gd fmla="*/ 170 w 505" name="T62"/>
                  <a:gd fmla="*/ 128 h 212" name="T63"/>
                  <a:gd fmla="*/ 154 w 505" name="T64"/>
                  <a:gd fmla="*/ 128 h 212" name="T65"/>
                  <a:gd fmla="*/ 138 w 505" name="T66"/>
                  <a:gd fmla="*/ 128 h 212" name="T67"/>
                  <a:gd fmla="*/ 134 w 505" name="T68"/>
                  <a:gd fmla="*/ 163 h 212" name="T69"/>
                  <a:gd fmla="*/ 131 w 505" name="T70"/>
                  <a:gd fmla="*/ 163 h 212" name="T71"/>
                  <a:gd fmla="*/ 128 w 505" name="T72"/>
                  <a:gd fmla="*/ 163 h 212" name="T73"/>
                  <a:gd fmla="*/ 125 w 505" name="T74"/>
                  <a:gd fmla="*/ 163 h 212" name="T75"/>
                  <a:gd fmla="*/ 122 w 505" name="T76"/>
                  <a:gd fmla="*/ 163 h 212" name="T77"/>
                  <a:gd fmla="*/ 119 w 505" name="T78"/>
                  <a:gd fmla="*/ 163 h 212" name="T79"/>
                  <a:gd fmla="*/ 111 w 505" name="T80"/>
                  <a:gd fmla="*/ 128 h 212" name="T81"/>
                  <a:gd fmla="*/ 95 w 505" name="T82"/>
                  <a:gd fmla="*/ 128 h 212" name="T83"/>
                  <a:gd fmla="*/ 84 w 505" name="T84"/>
                  <a:gd fmla="*/ 113 h 212" name="T85"/>
                  <a:gd fmla="*/ 100 w 505" name="T86"/>
                  <a:gd fmla="*/ 113 h 212" name="T87"/>
                  <a:gd fmla="*/ 116 w 505" name="T88"/>
                  <a:gd fmla="*/ 113 h 212" name="T89"/>
                  <a:gd fmla="*/ 120 w 505" name="T90"/>
                  <a:gd fmla="*/ 78 h 212" name="T91"/>
                  <a:gd fmla="*/ 123 w 505" name="T92"/>
                  <a:gd fmla="*/ 78 h 212" name="T93"/>
                  <a:gd fmla="*/ 126 w 505" name="T94"/>
                  <a:gd fmla="*/ 78 h 212" name="T95"/>
                  <a:gd fmla="*/ 129 w 505" name="T96"/>
                  <a:gd fmla="*/ 78 h 212" name="T97"/>
                  <a:gd fmla="*/ 132 w 505" name="T98"/>
                  <a:gd fmla="*/ 78 h 212" name="T99"/>
                  <a:gd fmla="*/ 135 w 505" name="T100"/>
                  <a:gd fmla="*/ 78 h 212" name="T101"/>
                  <a:gd fmla="*/ 143 w 505" name="T102"/>
                  <a:gd fmla="*/ 113 h 212" name="T103"/>
                  <a:gd fmla="*/ 159 w 505" name="T104"/>
                  <a:gd fmla="*/ 113 h 212" name="T105"/>
                  <a:gd fmla="*/ 170 w 505" name="T106"/>
                  <a:gd fmla="*/ 128 h 21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1" w="505">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grpSp>
      </p:grpSp>
      <p:grpSp>
        <p:nvGrpSpPr>
          <p:cNvPr id="65" name="组合 64"/>
          <p:cNvGrpSpPr/>
          <p:nvPr/>
        </p:nvGrpSpPr>
        <p:grpSpPr>
          <a:xfrm>
            <a:off x="9494835" y="2214563"/>
            <a:ext cx="1308100" cy="1308100"/>
            <a:chOff x="9494835" y="2214563"/>
            <a:chExt cx="1308100" cy="1308100"/>
          </a:xfrm>
        </p:grpSpPr>
        <p:sp>
          <p:nvSpPr>
            <p:cNvPr id="66" name="椭圆 6"/>
            <p:cNvSpPr>
              <a:spLocks noChangeArrowheads="1"/>
            </p:cNvSpPr>
            <p:nvPr/>
          </p:nvSpPr>
          <p:spPr bwMode="auto">
            <a:xfrm>
              <a:off x="9494835" y="2214563"/>
              <a:ext cx="1308100" cy="1308100"/>
            </a:xfrm>
            <a:prstGeom prst="ellipse">
              <a:avLst/>
            </a:prstGeom>
            <a:solidFill>
              <a:srgbClr val="4472C4"/>
            </a:solidFill>
            <a:ln>
              <a:noFill/>
            </a:ln>
            <a:extLst/>
          </p:spPr>
          <p:txBody>
            <a:bodyPr anchor="ctr"/>
            <a:lstStyle/>
            <a:p>
              <a:pPr algn="ctr"/>
              <a:endParaRPr altLang="zh-CN" lang="zh-CN">
                <a:solidFill>
                  <a:srgbClr val="FFFFFF"/>
                </a:solidFill>
                <a:latin typeface="+mn-lt"/>
                <a:ea typeface="+mn-ea"/>
                <a:cs typeface="+mn-ea"/>
                <a:sym typeface="+mn-lt"/>
              </a:endParaRPr>
            </a:p>
          </p:txBody>
        </p:sp>
        <p:sp>
          <p:nvSpPr>
            <p:cNvPr id="67" name="Freeform 23"/>
            <p:cNvSpPr>
              <a:spLocks noEditPoints="1"/>
            </p:cNvSpPr>
            <p:nvPr/>
          </p:nvSpPr>
          <p:spPr bwMode="auto">
            <a:xfrm>
              <a:off x="9857315" y="2534491"/>
              <a:ext cx="519394" cy="562753"/>
            </a:xfrm>
            <a:custGeom>
              <a:gdLst>
                <a:gd fmla="*/ 480 w 480" name="T0"/>
                <a:gd fmla="*/ 277 h 520" name="T1"/>
                <a:gd fmla="*/ 429 w 480" name="T2"/>
                <a:gd fmla="*/ 227 h 520" name="T3"/>
                <a:gd fmla="*/ 379 w 480" name="T4"/>
                <a:gd fmla="*/ 277 h 520" name="T5"/>
                <a:gd fmla="*/ 416 w 480" name="T6"/>
                <a:gd fmla="*/ 326 h 520" name="T7"/>
                <a:gd fmla="*/ 396 w 480" name="T8"/>
                <a:gd fmla="*/ 485 h 520" name="T9"/>
                <a:gd fmla="*/ 320 w 480" name="T10"/>
                <a:gd fmla="*/ 495 h 520" name="T11"/>
                <a:gd fmla="*/ 245 w 480" name="T12"/>
                <a:gd fmla="*/ 485 h 520" name="T13"/>
                <a:gd fmla="*/ 224 w 480" name="T14"/>
                <a:gd fmla="*/ 312 h 520" name="T15"/>
                <a:gd fmla="*/ 325 w 480" name="T16"/>
                <a:gd fmla="*/ 297 h 520" name="T17"/>
                <a:gd fmla="*/ 391 w 480" name="T18"/>
                <a:gd fmla="*/ 134 h 520" name="T19"/>
                <a:gd fmla="*/ 399 w 480" name="T20"/>
                <a:gd fmla="*/ 39 h 520" name="T21"/>
                <a:gd fmla="*/ 271 w 480" name="T22"/>
                <a:gd fmla="*/ 20 h 520" name="T23"/>
                <a:gd fmla="*/ 242 w 480" name="T24"/>
                <a:gd fmla="*/ 0 h 520" name="T25"/>
                <a:gd fmla="*/ 209 w 480" name="T26"/>
                <a:gd fmla="*/ 32 h 520" name="T27"/>
                <a:gd fmla="*/ 242 w 480" name="T28"/>
                <a:gd fmla="*/ 64 h 520" name="T29"/>
                <a:gd fmla="*/ 272 w 480" name="T30"/>
                <a:gd fmla="*/ 44 h 520" name="T31"/>
                <a:gd fmla="*/ 379 w 480" name="T32"/>
                <a:gd fmla="*/ 54 h 520" name="T33"/>
                <a:gd fmla="*/ 357 w 480" name="T34"/>
                <a:gd fmla="*/ 167 h 520" name="T35"/>
                <a:gd fmla="*/ 314 w 480" name="T36"/>
                <a:gd fmla="*/ 275 h 520" name="T37"/>
                <a:gd fmla="*/ 211 w 480" name="T38"/>
                <a:gd fmla="*/ 288 h 520" name="T39"/>
                <a:gd fmla="*/ 109 w 480" name="T40"/>
                <a:gd fmla="*/ 275 h 520" name="T41"/>
                <a:gd fmla="*/ 56 w 480" name="T42"/>
                <a:gd fmla="*/ 168 h 520" name="T43"/>
                <a:gd fmla="*/ 30 w 480" name="T44"/>
                <a:gd fmla="*/ 54 h 520" name="T45"/>
                <a:gd fmla="*/ 132 w 480" name="T46"/>
                <a:gd fmla="*/ 43 h 520" name="T47"/>
                <a:gd fmla="*/ 162 w 480" name="T48"/>
                <a:gd fmla="*/ 64 h 520" name="T49"/>
                <a:gd fmla="*/ 195 w 480" name="T50"/>
                <a:gd fmla="*/ 32 h 520" name="T51"/>
                <a:gd fmla="*/ 162 w 480" name="T52"/>
                <a:gd fmla="*/ 0 h 520" name="T53"/>
                <a:gd fmla="*/ 133 w 480" name="T54"/>
                <a:gd fmla="*/ 19 h 520" name="T55"/>
                <a:gd fmla="*/ 10 w 480" name="T56"/>
                <a:gd fmla="*/ 40 h 520" name="T57"/>
                <a:gd fmla="*/ 13 w 480" name="T58"/>
                <a:gd fmla="*/ 112 h 520" name="T59"/>
                <a:gd fmla="*/ 98 w 480" name="T60"/>
                <a:gd fmla="*/ 297 h 520" name="T61"/>
                <a:gd fmla="*/ 199 w 480" name="T62"/>
                <a:gd fmla="*/ 312 h 520" name="T63"/>
                <a:gd fmla="*/ 204 w 480" name="T64"/>
                <a:gd fmla="*/ 394 h 520" name="T65"/>
                <a:gd fmla="*/ 233 w 480" name="T66"/>
                <a:gd fmla="*/ 506 h 520" name="T67"/>
                <a:gd fmla="*/ 319 w 480" name="T68"/>
                <a:gd fmla="*/ 520 h 520" name="T69"/>
                <a:gd fmla="*/ 322 w 480" name="T70"/>
                <a:gd fmla="*/ 520 h 520" name="T71"/>
                <a:gd fmla="*/ 322 w 480" name="T72"/>
                <a:gd fmla="*/ 520 h 520" name="T73"/>
                <a:gd fmla="*/ 408 w 480" name="T74"/>
                <a:gd fmla="*/ 506 h 520" name="T75"/>
                <a:gd fmla="*/ 436 w 480" name="T76"/>
                <a:gd fmla="*/ 394 h 520" name="T77"/>
                <a:gd fmla="*/ 441 w 480" name="T78"/>
                <a:gd fmla="*/ 326 h 520" name="T79"/>
                <a:gd fmla="*/ 480 w 480" name="T80"/>
                <a:gd fmla="*/ 277 h 520" name="T81"/>
                <a:gd fmla="*/ 242 w 480" name="T82"/>
                <a:gd fmla="*/ 40 h 520" name="T83"/>
                <a:gd fmla="*/ 234 w 480" name="T84"/>
                <a:gd fmla="*/ 32 h 520" name="T85"/>
                <a:gd fmla="*/ 242 w 480" name="T86"/>
                <a:gd fmla="*/ 24 h 520" name="T87"/>
                <a:gd fmla="*/ 249 w 480" name="T88"/>
                <a:gd fmla="*/ 32 h 520" name="T89"/>
                <a:gd fmla="*/ 242 w 480" name="T90"/>
                <a:gd fmla="*/ 40 h 520" name="T91"/>
                <a:gd fmla="*/ 162 w 480" name="T92"/>
                <a:gd fmla="*/ 24 h 520" name="T93"/>
                <a:gd fmla="*/ 170 w 480" name="T94"/>
                <a:gd fmla="*/ 32 h 520" name="T95"/>
                <a:gd fmla="*/ 162 w 480" name="T96"/>
                <a:gd fmla="*/ 40 h 520" name="T97"/>
                <a:gd fmla="*/ 154 w 480" name="T98"/>
                <a:gd fmla="*/ 32 h 520" name="T99"/>
                <a:gd fmla="*/ 162 w 480" name="T100"/>
                <a:gd fmla="*/ 24 h 520" name="T101"/>
                <a:gd fmla="*/ 429 w 480" name="T102"/>
                <a:gd fmla="*/ 298 h 520" name="T103"/>
                <a:gd fmla="*/ 408 w 480" name="T104"/>
                <a:gd fmla="*/ 277 h 520" name="T105"/>
                <a:gd fmla="*/ 429 w 480" name="T106"/>
                <a:gd fmla="*/ 256 h 520" name="T107"/>
                <a:gd fmla="*/ 450 w 480" name="T108"/>
                <a:gd fmla="*/ 277 h 520" name="T109"/>
                <a:gd fmla="*/ 429 w 480" name="T110"/>
                <a:gd fmla="*/ 298 h 52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20" w="48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grpSp>
      <p:grpSp>
        <p:nvGrpSpPr>
          <p:cNvPr id="68" name="组合 67"/>
          <p:cNvGrpSpPr/>
          <p:nvPr/>
        </p:nvGrpSpPr>
        <p:grpSpPr>
          <a:xfrm>
            <a:off x="1084893" y="2214563"/>
            <a:ext cx="1308100" cy="1308100"/>
            <a:chOff x="1084893" y="2214563"/>
            <a:chExt cx="1308100" cy="1308100"/>
          </a:xfrm>
        </p:grpSpPr>
        <p:sp>
          <p:nvSpPr>
            <p:cNvPr id="69" name="椭圆 4"/>
            <p:cNvSpPr>
              <a:spLocks noChangeArrowheads="1"/>
            </p:cNvSpPr>
            <p:nvPr/>
          </p:nvSpPr>
          <p:spPr bwMode="auto">
            <a:xfrm>
              <a:off x="1084893" y="2214563"/>
              <a:ext cx="1308100" cy="1308100"/>
            </a:xfrm>
            <a:prstGeom prst="ellipse">
              <a:avLst/>
            </a:prstGeom>
            <a:solidFill>
              <a:srgbClr val="4472C4"/>
            </a:solidFill>
            <a:ln>
              <a:noFill/>
            </a:ln>
            <a:extLst/>
          </p:spPr>
          <p:txBody>
            <a:bodyPr anchor="ctr"/>
            <a:lstStyle/>
            <a:p>
              <a:pPr algn="ctr"/>
              <a:endParaRPr altLang="zh-CN" lang="zh-CN">
                <a:solidFill>
                  <a:srgbClr val="FFFFFF"/>
                </a:solidFill>
                <a:latin typeface="+mn-lt"/>
                <a:ea typeface="+mn-ea"/>
                <a:cs typeface="+mn-ea"/>
                <a:sym typeface="+mn-lt"/>
              </a:endParaRPr>
            </a:p>
          </p:txBody>
        </p:sp>
        <p:grpSp>
          <p:nvGrpSpPr>
            <p:cNvPr id="70" name="组合 69"/>
            <p:cNvGrpSpPr/>
            <p:nvPr/>
          </p:nvGrpSpPr>
          <p:grpSpPr>
            <a:xfrm>
              <a:off x="1436586" y="2548411"/>
              <a:ext cx="543128" cy="534912"/>
              <a:chOff x="-2974909" y="6117349"/>
              <a:chExt cx="543128" cy="534912"/>
            </a:xfrm>
          </p:grpSpPr>
          <p:sp>
            <p:nvSpPr>
              <p:cNvPr id="71" name="Freeform 28"/>
              <p:cNvSpPr/>
              <p:nvPr/>
            </p:nvSpPr>
            <p:spPr bwMode="auto">
              <a:xfrm>
                <a:off x="-2974909" y="6458287"/>
                <a:ext cx="197169" cy="193974"/>
              </a:xfrm>
              <a:custGeom>
                <a:gdLst>
                  <a:gd fmla="*/ 84 w 182" name="T0"/>
                  <a:gd fmla="*/ 61 h 179" name="T1"/>
                  <a:gd fmla="*/ 60 w 182" name="T2"/>
                  <a:gd fmla="*/ 88 h 179" name="T3"/>
                  <a:gd fmla="*/ 69 w 182" name="T4"/>
                  <a:gd fmla="*/ 99 h 179" name="T5"/>
                  <a:gd fmla="*/ 0 w 182" name="T6"/>
                  <a:gd fmla="*/ 176 h 179" name="T7"/>
                  <a:gd fmla="*/ 4 w 182" name="T8"/>
                  <a:gd fmla="*/ 179 h 179" name="T9"/>
                  <a:gd fmla="*/ 83 w 182" name="T10"/>
                  <a:gd fmla="*/ 113 h 179" name="T11"/>
                  <a:gd fmla="*/ 95 w 182" name="T12"/>
                  <a:gd fmla="*/ 123 h 179" name="T13"/>
                  <a:gd fmla="*/ 121 w 182" name="T14"/>
                  <a:gd fmla="*/ 99 h 179" name="T15"/>
                  <a:gd fmla="*/ 182 w 182" name="T16"/>
                  <a:gd fmla="*/ 108 h 179" name="T17"/>
                  <a:gd fmla="*/ 76 w 182" name="T18"/>
                  <a:gd fmla="*/ 0 h 179" name="T19"/>
                  <a:gd fmla="*/ 84 w 182" name="T20"/>
                  <a:gd fmla="*/ 61 h 1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9" w="182">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72" name="Freeform 29"/>
              <p:cNvSpPr>
                <a:spLocks noEditPoints="1"/>
              </p:cNvSpPr>
              <p:nvPr/>
            </p:nvSpPr>
            <p:spPr bwMode="auto">
              <a:xfrm>
                <a:off x="-2888191" y="6117349"/>
                <a:ext cx="456410" cy="452302"/>
              </a:xfrm>
              <a:custGeom>
                <a:gdLst>
                  <a:gd fmla="*/ 1000 w 1000" name="T0"/>
                  <a:gd fmla="*/ 256 h 991" name="T1"/>
                  <a:gd fmla="*/ 694 w 1000" name="T2"/>
                  <a:gd fmla="*/ 55 h 991" name="T3"/>
                  <a:gd fmla="*/ 694 w 1000" name="T4"/>
                  <a:gd fmla="*/ 216 h 991" name="T5"/>
                  <a:gd fmla="*/ 533 w 1000" name="T6"/>
                  <a:gd fmla="*/ 128 h 991" name="T7"/>
                  <a:gd fmla="*/ 0 w 1000" name="T8"/>
                  <a:gd fmla="*/ 738 h 991" name="T9"/>
                  <a:gd fmla="*/ 827 w 1000" name="T10"/>
                  <a:gd fmla="*/ 427 h 991" name="T11"/>
                  <a:gd fmla="*/ 908 w 1000" name="T12"/>
                  <a:gd fmla="*/ 434 h 991" name="T13"/>
                  <a:gd fmla="*/ 865 w 1000" name="T14"/>
                  <a:gd fmla="*/ 228 h 991" name="T15"/>
                  <a:gd fmla="*/ 780 w 1000" name="T16"/>
                  <a:gd fmla="*/ 420 h 991" name="T17"/>
                  <a:gd fmla="*/ 434 w 1000" name="T18"/>
                  <a:gd fmla="*/ 766 h 991" name="T19"/>
                  <a:gd fmla="*/ 434 w 1000" name="T20"/>
                  <a:gd fmla="*/ 766 h 991" name="T21"/>
                  <a:gd fmla="*/ 417 w 1000" name="T22"/>
                  <a:gd fmla="*/ 750 h 991" name="T23"/>
                  <a:gd fmla="*/ 400 w 1000" name="T24"/>
                  <a:gd fmla="*/ 735 h 991" name="T25"/>
                  <a:gd fmla="*/ 384 w 1000" name="T26"/>
                  <a:gd fmla="*/ 719 h 991" name="T27"/>
                  <a:gd fmla="*/ 367 w 1000" name="T28"/>
                  <a:gd fmla="*/ 702 h 991" name="T29"/>
                  <a:gd fmla="*/ 351 w 1000" name="T30"/>
                  <a:gd fmla="*/ 686 h 991" name="T31"/>
                  <a:gd fmla="*/ 334 w 1000" name="T32"/>
                  <a:gd fmla="*/ 669 h 991" name="T33"/>
                  <a:gd fmla="*/ 318 w 1000" name="T34"/>
                  <a:gd fmla="*/ 652 h 991" name="T35"/>
                  <a:gd fmla="*/ 301 w 1000" name="T36"/>
                  <a:gd fmla="*/ 636 h 991" name="T37"/>
                  <a:gd fmla="*/ 287 w 1000" name="T38"/>
                  <a:gd fmla="*/ 619 h 991" name="T39"/>
                  <a:gd fmla="*/ 270 w 1000" name="T40"/>
                  <a:gd fmla="*/ 603 h 991" name="T41"/>
                  <a:gd fmla="*/ 254 w 1000" name="T42"/>
                  <a:gd fmla="*/ 586 h 991" name="T43"/>
                  <a:gd fmla="*/ 237 w 1000" name="T44"/>
                  <a:gd fmla="*/ 572 h 991" name="T45"/>
                  <a:gd fmla="*/ 227 w 1000" name="T46"/>
                  <a:gd fmla="*/ 562 h 991" name="T47"/>
                  <a:gd fmla="*/ 353 w 1000" name="T48"/>
                  <a:gd fmla="*/ 439 h 991" name="T49"/>
                  <a:gd fmla="*/ 483 w 1000" name="T50"/>
                  <a:gd fmla="*/ 529 h 991" name="T51"/>
                  <a:gd fmla="*/ 417 w 1000" name="T52"/>
                  <a:gd fmla="*/ 375 h 991" name="T53"/>
                  <a:gd fmla="*/ 540 w 1000" name="T54"/>
                  <a:gd fmla="*/ 456 h 991" name="T55"/>
                  <a:gd fmla="*/ 476 w 1000" name="T56"/>
                  <a:gd fmla="*/ 313 h 991" name="T57"/>
                  <a:gd fmla="*/ 588 w 1000" name="T58"/>
                  <a:gd fmla="*/ 382 h 991" name="T59"/>
                  <a:gd fmla="*/ 576 w 1000" name="T60"/>
                  <a:gd fmla="*/ 216 h 991" name="T61"/>
                  <a:gd fmla="*/ 592 w 1000" name="T62"/>
                  <a:gd fmla="*/ 233 h 991" name="T63"/>
                  <a:gd fmla="*/ 607 w 1000" name="T64"/>
                  <a:gd fmla="*/ 249 h 991" name="T65"/>
                  <a:gd fmla="*/ 623 w 1000" name="T66"/>
                  <a:gd fmla="*/ 266 h 991" name="T67"/>
                  <a:gd fmla="*/ 640 w 1000" name="T68"/>
                  <a:gd fmla="*/ 280 h 991" name="T69"/>
                  <a:gd fmla="*/ 656 w 1000" name="T70"/>
                  <a:gd fmla="*/ 297 h 991" name="T71"/>
                  <a:gd fmla="*/ 673 w 1000" name="T72"/>
                  <a:gd fmla="*/ 313 h 991" name="T73"/>
                  <a:gd fmla="*/ 690 w 1000" name="T74"/>
                  <a:gd fmla="*/ 330 h 991" name="T75"/>
                  <a:gd fmla="*/ 706 w 1000" name="T76"/>
                  <a:gd fmla="*/ 347 h 991" name="T77"/>
                  <a:gd fmla="*/ 723 w 1000" name="T78"/>
                  <a:gd fmla="*/ 363 h 991" name="T79"/>
                  <a:gd fmla="*/ 739 w 1000" name="T80"/>
                  <a:gd fmla="*/ 380 h 991" name="T81"/>
                  <a:gd fmla="*/ 754 w 1000" name="T82"/>
                  <a:gd fmla="*/ 396 h 991" name="T83"/>
                  <a:gd fmla="*/ 770 w 1000" name="T84"/>
                  <a:gd fmla="*/ 413 h 991" name="T85"/>
                  <a:gd fmla="*/ 780 w 1000" name="T86"/>
                  <a:gd fmla="*/ 420 h 99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91" w="1000">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grpSp>
      </p:grpSp>
      <p:grpSp>
        <p:nvGrpSpPr>
          <p:cNvPr id="73" name="组合 72"/>
          <p:cNvGrpSpPr/>
          <p:nvPr/>
        </p:nvGrpSpPr>
        <p:grpSpPr>
          <a:xfrm>
            <a:off x="3093811" y="2203450"/>
            <a:ext cx="1308100" cy="1308100"/>
            <a:chOff x="3093811" y="2203450"/>
            <a:chExt cx="1308100" cy="1308100"/>
          </a:xfrm>
        </p:grpSpPr>
        <p:sp>
          <p:nvSpPr>
            <p:cNvPr id="74" name="椭圆 3"/>
            <p:cNvSpPr>
              <a:spLocks noChangeArrowheads="1"/>
            </p:cNvSpPr>
            <p:nvPr/>
          </p:nvSpPr>
          <p:spPr bwMode="auto">
            <a:xfrm>
              <a:off x="3093811" y="2203450"/>
              <a:ext cx="1308100" cy="1308100"/>
            </a:xfrm>
            <a:prstGeom prst="ellipse">
              <a:avLst/>
            </a:prstGeom>
            <a:solidFill>
              <a:srgbClr val="4472C4"/>
            </a:solidFill>
            <a:ln>
              <a:noFill/>
            </a:ln>
            <a:extLst/>
          </p:spPr>
          <p:txBody>
            <a:bodyPr anchor="ctr"/>
            <a:lstStyle/>
            <a:p>
              <a:pPr algn="ctr"/>
              <a:endParaRPr altLang="zh-CN" lang="zh-CN">
                <a:solidFill>
                  <a:srgbClr val="FFFFFF"/>
                </a:solidFill>
                <a:latin typeface="+mn-lt"/>
                <a:ea typeface="+mn-ea"/>
                <a:cs typeface="+mn-ea"/>
                <a:sym typeface="+mn-lt"/>
              </a:endParaRPr>
            </a:p>
          </p:txBody>
        </p:sp>
        <p:grpSp>
          <p:nvGrpSpPr>
            <p:cNvPr id="75" name="组合 74"/>
            <p:cNvGrpSpPr/>
            <p:nvPr/>
          </p:nvGrpSpPr>
          <p:grpSpPr>
            <a:xfrm>
              <a:off x="3468763" y="2564842"/>
              <a:ext cx="514830" cy="502050"/>
              <a:chOff x="-2960532" y="3762403"/>
              <a:chExt cx="514830" cy="502050"/>
            </a:xfrm>
          </p:grpSpPr>
          <p:sp>
            <p:nvSpPr>
              <p:cNvPr id="76" name="Freeform 34"/>
              <p:cNvSpPr/>
              <p:nvPr/>
            </p:nvSpPr>
            <p:spPr bwMode="auto">
              <a:xfrm>
                <a:off x="-2816763" y="3924885"/>
                <a:ext cx="226835" cy="227292"/>
              </a:xfrm>
              <a:custGeom>
                <a:gdLst>
                  <a:gd fmla="*/ 305 w 497" name="T0"/>
                  <a:gd fmla="*/ 0 h 498" name="T1"/>
                  <a:gd fmla="*/ 192 w 497" name="T2"/>
                  <a:gd fmla="*/ 0 h 498" name="T3"/>
                  <a:gd fmla="*/ 192 w 497" name="T4"/>
                  <a:gd fmla="*/ 192 h 498" name="T5"/>
                  <a:gd fmla="*/ 0 w 497" name="T6"/>
                  <a:gd fmla="*/ 192 h 498" name="T7"/>
                  <a:gd fmla="*/ 0 w 497" name="T8"/>
                  <a:gd fmla="*/ 303 h 498" name="T9"/>
                  <a:gd fmla="*/ 192 w 497" name="T10"/>
                  <a:gd fmla="*/ 303 h 498" name="T11"/>
                  <a:gd fmla="*/ 192 w 497" name="T12"/>
                  <a:gd fmla="*/ 498 h 498" name="T13"/>
                  <a:gd fmla="*/ 305 w 497" name="T14"/>
                  <a:gd fmla="*/ 498 h 498" name="T15"/>
                  <a:gd fmla="*/ 305 w 497" name="T16"/>
                  <a:gd fmla="*/ 303 h 498" name="T17"/>
                  <a:gd fmla="*/ 497 w 497" name="T18"/>
                  <a:gd fmla="*/ 303 h 498" name="T19"/>
                  <a:gd fmla="*/ 497 w 497" name="T20"/>
                  <a:gd fmla="*/ 192 h 498" name="T21"/>
                  <a:gd fmla="*/ 305 w 497" name="T22"/>
                  <a:gd fmla="*/ 192 h 498" name="T23"/>
                  <a:gd fmla="*/ 305 w 497" name="T24"/>
                  <a:gd fmla="*/ 0 h 49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 w="497">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77" name="Freeform 35"/>
              <p:cNvSpPr>
                <a:spLocks noEditPoints="1"/>
              </p:cNvSpPr>
              <p:nvPr/>
            </p:nvSpPr>
            <p:spPr bwMode="auto">
              <a:xfrm>
                <a:off x="-2960532" y="3762403"/>
                <a:ext cx="514830" cy="502050"/>
              </a:xfrm>
              <a:custGeom>
                <a:gdLst>
                  <a:gd fmla="*/ 451 w 476" name="T0"/>
                  <a:gd fmla="*/ 65 h 464" name="T1"/>
                  <a:gd fmla="*/ 321 w 476" name="T2"/>
                  <a:gd fmla="*/ 65 h 464" name="T3"/>
                  <a:gd fmla="*/ 321 w 476" name="T4"/>
                  <a:gd fmla="*/ 0 h 464" name="T5"/>
                  <a:gd fmla="*/ 155 w 476" name="T6"/>
                  <a:gd fmla="*/ 0 h 464" name="T7"/>
                  <a:gd fmla="*/ 155 w 476" name="T8"/>
                  <a:gd fmla="*/ 65 h 464" name="T9"/>
                  <a:gd fmla="*/ 25 w 476" name="T10"/>
                  <a:gd fmla="*/ 65 h 464" name="T11"/>
                  <a:gd fmla="*/ 0 w 476" name="T12"/>
                  <a:gd fmla="*/ 90 h 464" name="T13"/>
                  <a:gd fmla="*/ 0 w 476" name="T14"/>
                  <a:gd fmla="*/ 420 h 464" name="T15"/>
                  <a:gd fmla="*/ 25 w 476" name="T16"/>
                  <a:gd fmla="*/ 445 h 464" name="T17"/>
                  <a:gd fmla="*/ 71 w 476" name="T18"/>
                  <a:gd fmla="*/ 445 h 464" name="T19"/>
                  <a:gd fmla="*/ 78 w 476" name="T20"/>
                  <a:gd fmla="*/ 464 h 464" name="T21"/>
                  <a:gd fmla="*/ 113 w 476" name="T22"/>
                  <a:gd fmla="*/ 464 h 464" name="T23"/>
                  <a:gd fmla="*/ 115 w 476" name="T24"/>
                  <a:gd fmla="*/ 445 h 464" name="T25"/>
                  <a:gd fmla="*/ 366 w 476" name="T26"/>
                  <a:gd fmla="*/ 445 h 464" name="T27"/>
                  <a:gd fmla="*/ 368 w 476" name="T28"/>
                  <a:gd fmla="*/ 464 h 464" name="T29"/>
                  <a:gd fmla="*/ 403 w 476" name="T30"/>
                  <a:gd fmla="*/ 464 h 464" name="T31"/>
                  <a:gd fmla="*/ 410 w 476" name="T32"/>
                  <a:gd fmla="*/ 445 h 464" name="T33"/>
                  <a:gd fmla="*/ 451 w 476" name="T34"/>
                  <a:gd fmla="*/ 445 h 464" name="T35"/>
                  <a:gd fmla="*/ 476 w 476" name="T36"/>
                  <a:gd fmla="*/ 420 h 464" name="T37"/>
                  <a:gd fmla="*/ 476 w 476" name="T38"/>
                  <a:gd fmla="*/ 90 h 464" name="T39"/>
                  <a:gd fmla="*/ 451 w 476" name="T40"/>
                  <a:gd fmla="*/ 65 h 464" name="T41"/>
                  <a:gd fmla="*/ 187 w 476" name="T42"/>
                  <a:gd fmla="*/ 28 h 464" name="T43"/>
                  <a:gd fmla="*/ 187 w 476" name="T44"/>
                  <a:gd fmla="*/ 28 h 464" name="T45"/>
                  <a:gd fmla="*/ 291 w 476" name="T46"/>
                  <a:gd fmla="*/ 28 h 464" name="T47"/>
                  <a:gd fmla="*/ 291 w 476" name="T48"/>
                  <a:gd fmla="*/ 65 h 464" name="T49"/>
                  <a:gd fmla="*/ 291 w 476" name="T50"/>
                  <a:gd fmla="*/ 65 h 464" name="T51"/>
                  <a:gd fmla="*/ 287 w 476" name="T52"/>
                  <a:gd fmla="*/ 65 h 464" name="T53"/>
                  <a:gd fmla="*/ 283 w 476" name="T54"/>
                  <a:gd fmla="*/ 65 h 464" name="T55"/>
                  <a:gd fmla="*/ 278 w 476" name="T56"/>
                  <a:gd fmla="*/ 65 h 464" name="T57"/>
                  <a:gd fmla="*/ 274 w 476" name="T58"/>
                  <a:gd fmla="*/ 65 h 464" name="T59"/>
                  <a:gd fmla="*/ 270 w 476" name="T60"/>
                  <a:gd fmla="*/ 65 h 464" name="T61"/>
                  <a:gd fmla="*/ 266 w 476" name="T62"/>
                  <a:gd fmla="*/ 65 h 464" name="T63"/>
                  <a:gd fmla="*/ 262 w 476" name="T64"/>
                  <a:gd fmla="*/ 65 h 464" name="T65"/>
                  <a:gd fmla="*/ 258 w 476" name="T66"/>
                  <a:gd fmla="*/ 65 h 464" name="T67"/>
                  <a:gd fmla="*/ 253 w 476" name="T68"/>
                  <a:gd fmla="*/ 65 h 464" name="T69"/>
                  <a:gd fmla="*/ 249 w 476" name="T70"/>
                  <a:gd fmla="*/ 65 h 464" name="T71"/>
                  <a:gd fmla="*/ 245 w 476" name="T72"/>
                  <a:gd fmla="*/ 65 h 464" name="T73"/>
                  <a:gd fmla="*/ 241 w 476" name="T74"/>
                  <a:gd fmla="*/ 65 h 464" name="T75"/>
                  <a:gd fmla="*/ 237 w 476" name="T76"/>
                  <a:gd fmla="*/ 65 h 464" name="T77"/>
                  <a:gd fmla="*/ 233 w 476" name="T78"/>
                  <a:gd fmla="*/ 65 h 464" name="T79"/>
                  <a:gd fmla="*/ 228 w 476" name="T80"/>
                  <a:gd fmla="*/ 65 h 464" name="T81"/>
                  <a:gd fmla="*/ 224 w 476" name="T82"/>
                  <a:gd fmla="*/ 65 h 464" name="T83"/>
                  <a:gd fmla="*/ 220 w 476" name="T84"/>
                  <a:gd fmla="*/ 65 h 464" name="T85"/>
                  <a:gd fmla="*/ 216 w 476" name="T86"/>
                  <a:gd fmla="*/ 65 h 464" name="T87"/>
                  <a:gd fmla="*/ 212 w 476" name="T88"/>
                  <a:gd fmla="*/ 65 h 464" name="T89"/>
                  <a:gd fmla="*/ 208 w 476" name="T90"/>
                  <a:gd fmla="*/ 65 h 464" name="T91"/>
                  <a:gd fmla="*/ 203 w 476" name="T92"/>
                  <a:gd fmla="*/ 65 h 464" name="T93"/>
                  <a:gd fmla="*/ 199 w 476" name="T94"/>
                  <a:gd fmla="*/ 65 h 464" name="T95"/>
                  <a:gd fmla="*/ 195 w 476" name="T96"/>
                  <a:gd fmla="*/ 65 h 464" name="T97"/>
                  <a:gd fmla="*/ 191 w 476" name="T98"/>
                  <a:gd fmla="*/ 65 h 464" name="T99"/>
                  <a:gd fmla="*/ 187 w 476" name="T100"/>
                  <a:gd fmla="*/ 65 h 464" name="T101"/>
                  <a:gd fmla="*/ 187 w 476" name="T102"/>
                  <a:gd fmla="*/ 28 h 464" name="T103"/>
                  <a:gd fmla="*/ 238 w 476" name="T104"/>
                  <a:gd fmla="*/ 402 h 464" name="T105"/>
                  <a:gd fmla="*/ 91 w 476" name="T106"/>
                  <a:gd fmla="*/ 255 h 464" name="T107"/>
                  <a:gd fmla="*/ 238 w 476" name="T108"/>
                  <a:gd fmla="*/ 108 h 464" name="T109"/>
                  <a:gd fmla="*/ 385 w 476" name="T110"/>
                  <a:gd fmla="*/ 255 h 464" name="T111"/>
                  <a:gd fmla="*/ 238 w 476" name="T112"/>
                  <a:gd fmla="*/ 402 h 4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62" w="476">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grpSp>
      </p:grpSp>
      <p:grpSp>
        <p:nvGrpSpPr>
          <p:cNvPr id="78" name="组合 77"/>
          <p:cNvGrpSpPr/>
          <p:nvPr/>
        </p:nvGrpSpPr>
        <p:grpSpPr>
          <a:xfrm>
            <a:off x="7650162" y="2212975"/>
            <a:ext cx="1308100" cy="1308100"/>
            <a:chOff x="7650162" y="2212975"/>
            <a:chExt cx="1308100" cy="1308100"/>
          </a:xfrm>
        </p:grpSpPr>
        <p:sp>
          <p:nvSpPr>
            <p:cNvPr id="79" name="椭圆 5"/>
            <p:cNvSpPr>
              <a:spLocks noChangeArrowheads="1"/>
            </p:cNvSpPr>
            <p:nvPr/>
          </p:nvSpPr>
          <p:spPr bwMode="auto">
            <a:xfrm>
              <a:off x="7650162" y="2212975"/>
              <a:ext cx="1308100" cy="1308100"/>
            </a:xfrm>
            <a:prstGeom prst="ellipse">
              <a:avLst/>
            </a:prstGeom>
            <a:solidFill>
              <a:srgbClr val="4472C4"/>
            </a:solidFill>
            <a:ln>
              <a:noFill/>
            </a:ln>
            <a:extLst/>
          </p:spPr>
          <p:txBody>
            <a:bodyPr anchor="ctr"/>
            <a:lstStyle/>
            <a:p>
              <a:pPr algn="ctr"/>
              <a:endParaRPr altLang="zh-CN" lang="zh-CN">
                <a:solidFill>
                  <a:srgbClr val="FFFFFF"/>
                </a:solidFill>
                <a:latin typeface="+mn-lt"/>
                <a:ea typeface="+mn-ea"/>
                <a:cs typeface="+mn-ea"/>
                <a:sym typeface="+mn-lt"/>
              </a:endParaRPr>
            </a:p>
          </p:txBody>
        </p:sp>
        <p:sp>
          <p:nvSpPr>
            <p:cNvPr id="80" name="Freeform 48"/>
            <p:cNvSpPr>
              <a:spLocks noEditPoints="1"/>
            </p:cNvSpPr>
            <p:nvPr/>
          </p:nvSpPr>
          <p:spPr bwMode="auto">
            <a:xfrm>
              <a:off x="8009629" y="2571392"/>
              <a:ext cx="495300" cy="488950"/>
            </a:xfrm>
            <a:custGeom>
              <a:gdLst>
                <a:gd fmla="*/ 398 w 426" name="T0"/>
                <a:gd fmla="*/ 296 h 419" name="T1"/>
                <a:gd fmla="*/ 280 w 426" name="T2"/>
                <a:gd fmla="*/ 179 h 419" name="T3"/>
                <a:gd fmla="*/ 279 w 426" name="T4"/>
                <a:gd fmla="*/ 178 h 419" name="T5"/>
                <a:gd fmla="*/ 274 w 426" name="T6"/>
                <a:gd fmla="*/ 173 h 419" name="T7"/>
                <a:gd fmla="*/ 274 w 426" name="T8"/>
                <a:gd fmla="*/ 173 h 419" name="T9"/>
                <a:gd fmla="*/ 147 w 426" name="T10"/>
                <a:gd fmla="*/ 47 h 419" name="T11"/>
                <a:gd fmla="*/ 158 w 426" name="T12"/>
                <a:gd fmla="*/ 36 h 419" name="T13"/>
                <a:gd fmla="*/ 158 w 426" name="T14"/>
                <a:gd fmla="*/ 26 h 419" name="T15"/>
                <a:gd fmla="*/ 135 w 426" name="T16"/>
                <a:gd fmla="*/ 3 h 419" name="T17"/>
                <a:gd fmla="*/ 126 w 426" name="T18"/>
                <a:gd fmla="*/ 3 h 419" name="T19"/>
                <a:gd fmla="*/ 2 w 426" name="T20"/>
                <a:gd fmla="*/ 126 h 419" name="T21"/>
                <a:gd fmla="*/ 2 w 426" name="T22"/>
                <a:gd fmla="*/ 136 h 419" name="T23"/>
                <a:gd fmla="*/ 26 w 426" name="T24"/>
                <a:gd fmla="*/ 159 h 419" name="T25"/>
                <a:gd fmla="*/ 35 w 426" name="T26"/>
                <a:gd fmla="*/ 159 h 419" name="T27"/>
                <a:gd fmla="*/ 46 w 426" name="T28"/>
                <a:gd fmla="*/ 149 h 419" name="T29"/>
                <a:gd fmla="*/ 177 w 426" name="T30"/>
                <a:gd fmla="*/ 280 h 419" name="T31"/>
                <a:gd fmla="*/ 256 w 426" name="T32"/>
                <a:gd fmla="*/ 358 h 419" name="T33"/>
                <a:gd fmla="*/ 296 w 426" name="T34"/>
                <a:gd fmla="*/ 398 h 419" name="T35"/>
                <a:gd fmla="*/ 347 w 426" name="T36"/>
                <a:gd fmla="*/ 419 h 419" name="T37"/>
                <a:gd fmla="*/ 398 w 426" name="T38"/>
                <a:gd fmla="*/ 398 h 419" name="T39"/>
                <a:gd fmla="*/ 398 w 426" name="T40"/>
                <a:gd fmla="*/ 296 h 419" name="T41"/>
                <a:gd fmla="*/ 138 w 426" name="T42"/>
                <a:gd fmla="*/ 56 h 419" name="T43"/>
                <a:gd fmla="*/ 170 w 426" name="T44"/>
                <a:gd fmla="*/ 88 h 419" name="T45"/>
                <a:gd fmla="*/ 141 w 426" name="T46"/>
                <a:gd fmla="*/ 118 h 419" name="T47"/>
                <a:gd fmla="*/ 157 w 426" name="T48"/>
                <a:gd fmla="*/ 134 h 419" name="T49"/>
                <a:gd fmla="*/ 186 w 426" name="T50"/>
                <a:gd fmla="*/ 104 h 419" name="T51"/>
                <a:gd fmla="*/ 214 w 426" name="T52"/>
                <a:gd fmla="*/ 132 h 419" name="T53"/>
                <a:gd fmla="*/ 184 w 426" name="T54"/>
                <a:gd fmla="*/ 161 h 419" name="T55"/>
                <a:gd fmla="*/ 204 w 426" name="T56"/>
                <a:gd fmla="*/ 181 h 419" name="T57"/>
                <a:gd fmla="*/ 233 w 426" name="T58"/>
                <a:gd fmla="*/ 151 h 419" name="T59"/>
                <a:gd fmla="*/ 265 w 426" name="T60"/>
                <a:gd fmla="*/ 182 h 419" name="T61"/>
                <a:gd fmla="*/ 182 w 426" name="T62"/>
                <a:gd fmla="*/ 265 h 419" name="T63"/>
                <a:gd fmla="*/ 55 w 426" name="T64"/>
                <a:gd fmla="*/ 139 h 419" name="T65"/>
                <a:gd fmla="*/ 138 w 426" name="T66"/>
                <a:gd fmla="*/ 56 h 41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19" w="426">
                  <a:moveTo>
                    <a:pt x="398" y="296"/>
                  </a:moveTo>
                  <a:cubicBezTo>
                    <a:pt x="280" y="179"/>
                    <a:pt x="280" y="179"/>
                    <a:pt x="280" y="179"/>
                  </a:cubicBezTo>
                  <a:cubicBezTo>
                    <a:pt x="280" y="179"/>
                    <a:pt x="279" y="178"/>
                    <a:pt x="279" y="178"/>
                  </a:cubicBezTo>
                  <a:cubicBezTo>
                    <a:pt x="274" y="173"/>
                    <a:pt x="274" y="173"/>
                    <a:pt x="274" y="173"/>
                  </a:cubicBezTo>
                  <a:cubicBezTo>
                    <a:pt x="274" y="173"/>
                    <a:pt x="274" y="173"/>
                    <a:pt x="274" y="173"/>
                  </a:cubicBezTo>
                  <a:cubicBezTo>
                    <a:pt x="147" y="47"/>
                    <a:pt x="147" y="47"/>
                    <a:pt x="147" y="47"/>
                  </a:cubicBezTo>
                  <a:cubicBezTo>
                    <a:pt x="158" y="36"/>
                    <a:pt x="158" y="36"/>
                    <a:pt x="158" y="36"/>
                  </a:cubicBezTo>
                  <a:cubicBezTo>
                    <a:pt x="161" y="33"/>
                    <a:pt x="161" y="29"/>
                    <a:pt x="158" y="26"/>
                  </a:cubicBezTo>
                  <a:cubicBezTo>
                    <a:pt x="135" y="3"/>
                    <a:pt x="135" y="3"/>
                    <a:pt x="135" y="3"/>
                  </a:cubicBezTo>
                  <a:cubicBezTo>
                    <a:pt x="132" y="0"/>
                    <a:pt x="128" y="0"/>
                    <a:pt x="126" y="3"/>
                  </a:cubicBezTo>
                  <a:cubicBezTo>
                    <a:pt x="2" y="126"/>
                    <a:pt x="2" y="126"/>
                    <a:pt x="2" y="126"/>
                  </a:cubicBezTo>
                  <a:cubicBezTo>
                    <a:pt x="0" y="129"/>
                    <a:pt x="0" y="133"/>
                    <a:pt x="2" y="136"/>
                  </a:cubicBezTo>
                  <a:cubicBezTo>
                    <a:pt x="26" y="159"/>
                    <a:pt x="26" y="159"/>
                    <a:pt x="26" y="159"/>
                  </a:cubicBezTo>
                  <a:cubicBezTo>
                    <a:pt x="28" y="162"/>
                    <a:pt x="32" y="162"/>
                    <a:pt x="35" y="159"/>
                  </a:cubicBezTo>
                  <a:cubicBezTo>
                    <a:pt x="46" y="149"/>
                    <a:pt x="46" y="149"/>
                    <a:pt x="46" y="149"/>
                  </a:cubicBezTo>
                  <a:cubicBezTo>
                    <a:pt x="177" y="280"/>
                    <a:pt x="177" y="280"/>
                    <a:pt x="177" y="280"/>
                  </a:cubicBezTo>
                  <a:cubicBezTo>
                    <a:pt x="184" y="287"/>
                    <a:pt x="220" y="325"/>
                    <a:pt x="256" y="358"/>
                  </a:cubicBezTo>
                  <a:cubicBezTo>
                    <a:pt x="296" y="398"/>
                    <a:pt x="296" y="398"/>
                    <a:pt x="296" y="398"/>
                  </a:cubicBezTo>
                  <a:cubicBezTo>
                    <a:pt x="309" y="412"/>
                    <a:pt x="328" y="419"/>
                    <a:pt x="347" y="419"/>
                  </a:cubicBezTo>
                  <a:cubicBezTo>
                    <a:pt x="366" y="419"/>
                    <a:pt x="384" y="412"/>
                    <a:pt x="398" y="398"/>
                  </a:cubicBezTo>
                  <a:cubicBezTo>
                    <a:pt x="426" y="370"/>
                    <a:pt x="426" y="324"/>
                    <a:pt x="398" y="296"/>
                  </a:cubicBezTo>
                  <a:close/>
                  <a:moveTo>
                    <a:pt x="138" y="56"/>
                  </a:moveTo>
                  <a:cubicBezTo>
                    <a:pt x="170" y="88"/>
                    <a:pt x="170" y="88"/>
                    <a:pt x="170" y="88"/>
                  </a:cubicBezTo>
                  <a:cubicBezTo>
                    <a:pt x="141" y="118"/>
                    <a:pt x="141" y="118"/>
                    <a:pt x="141" y="118"/>
                  </a:cubicBezTo>
                  <a:cubicBezTo>
                    <a:pt x="157" y="134"/>
                    <a:pt x="157" y="134"/>
                    <a:pt x="157" y="134"/>
                  </a:cubicBezTo>
                  <a:cubicBezTo>
                    <a:pt x="186" y="104"/>
                    <a:pt x="186" y="104"/>
                    <a:pt x="186" y="104"/>
                  </a:cubicBezTo>
                  <a:cubicBezTo>
                    <a:pt x="214" y="132"/>
                    <a:pt x="214" y="132"/>
                    <a:pt x="214" y="132"/>
                  </a:cubicBezTo>
                  <a:cubicBezTo>
                    <a:pt x="184" y="161"/>
                    <a:pt x="184" y="161"/>
                    <a:pt x="184" y="161"/>
                  </a:cubicBezTo>
                  <a:cubicBezTo>
                    <a:pt x="204" y="181"/>
                    <a:pt x="204" y="181"/>
                    <a:pt x="204" y="181"/>
                  </a:cubicBezTo>
                  <a:cubicBezTo>
                    <a:pt x="233" y="151"/>
                    <a:pt x="233" y="151"/>
                    <a:pt x="233" y="151"/>
                  </a:cubicBezTo>
                  <a:cubicBezTo>
                    <a:pt x="265" y="182"/>
                    <a:pt x="265" y="182"/>
                    <a:pt x="265" y="182"/>
                  </a:cubicBezTo>
                  <a:cubicBezTo>
                    <a:pt x="182" y="265"/>
                    <a:pt x="182" y="265"/>
                    <a:pt x="182" y="265"/>
                  </a:cubicBezTo>
                  <a:cubicBezTo>
                    <a:pt x="55" y="139"/>
                    <a:pt x="55" y="139"/>
                    <a:pt x="55" y="139"/>
                  </a:cubicBezTo>
                  <a:lnTo>
                    <a:pt x="138" y="5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typeface="+mn-ea"/>
                <a:cs typeface="+mn-ea"/>
                <a:sym typeface="+mn-lt"/>
              </a:endParaRPr>
            </a:p>
          </p:txBody>
        </p:sp>
      </p:grpSp>
      <p:grpSp>
        <p:nvGrpSpPr>
          <p:cNvPr id="81" name="组合 80"/>
          <p:cNvGrpSpPr/>
          <p:nvPr/>
        </p:nvGrpSpPr>
        <p:grpSpPr>
          <a:xfrm>
            <a:off x="5058739" y="4161738"/>
            <a:ext cx="2047725" cy="1204596"/>
            <a:chOff x="3443164" y="1195332"/>
            <a:chExt cx="3080155" cy="634334"/>
          </a:xfrm>
        </p:grpSpPr>
        <p:sp>
          <p:nvSpPr>
            <p:cNvPr id="82"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3" name="矩形 82">
              <a:extLst>
                <a:ext uri="{FF2B5EF4-FFF2-40B4-BE49-F238E27FC236}">
                  <a16:creationId xmlns:a16="http://schemas.microsoft.com/office/drawing/2014/main" id="{5E77E610-B5AB-4782-8EC3-460FB7234F17}"/>
                </a:ext>
              </a:extLst>
            </p:cNvPr>
            <p:cNvSpPr/>
            <p:nvPr/>
          </p:nvSpPr>
          <p:spPr>
            <a:xfrm>
              <a:off x="3443163" y="1195332"/>
              <a:ext cx="2990721" cy="625974"/>
            </a:xfrm>
            <a:prstGeom prst="rect">
              <a:avLst/>
            </a:prstGeom>
          </p:spPr>
          <p:txBody>
            <a:bodyPr wrap="square">
              <a:spAutoFit/>
            </a:bodyPr>
            <a:lstStyle/>
            <a:p>
              <a:pPr algn="ctr" lvl="1" marL="144000">
                <a:lnSpc>
                  <a:spcPct val="150000"/>
                </a:lnSpc>
              </a:pPr>
              <a:r>
                <a:rPr altLang="en-US" lang="zh-CN" sz="2400">
                  <a:solidFill>
                    <a:schemeClr val="bg1"/>
                  </a:solidFill>
                  <a:cs typeface="+mn-ea"/>
                  <a:sym typeface="+mn-lt"/>
                </a:rPr>
                <a:t>药物不良反应的观察</a:t>
              </a:r>
            </a:p>
          </p:txBody>
        </p:sp>
      </p:grpSp>
    </p:spTree>
    <p:extLst>
      <p:ext uri="{BB962C8B-B14F-4D97-AF65-F5344CB8AC3E}">
        <p14:creationId val="1286150022"/>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55"/>
                                        </p:tgtEl>
                                        <p:attrNameLst>
                                          <p:attrName>style.visibility</p:attrName>
                                        </p:attrNameLst>
                                      </p:cBhvr>
                                      <p:to>
                                        <p:strVal val="visible"/>
                                      </p:to>
                                    </p:set>
                                    <p:animEffect filter="barn(outVertical)" transition="in">
                                      <p:cBhvr>
                                        <p:cTn dur="500" id="7"/>
                                        <p:tgtEl>
                                          <p:spTgt spid="5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60"/>
                                        </p:tgtEl>
                                        <p:attrNameLst>
                                          <p:attrName>style.visibility</p:attrName>
                                        </p:attrNameLst>
                                      </p:cBhvr>
                                      <p:to>
                                        <p:strVal val="visible"/>
                                      </p:to>
                                    </p:set>
                                    <p:anim calcmode="lin" valueType="num">
                                      <p:cBhvr>
                                        <p:cTn dur="500" fill="hold" id="11"/>
                                        <p:tgtEl>
                                          <p:spTgt spid="60"/>
                                        </p:tgtEl>
                                        <p:attrNameLst>
                                          <p:attrName>ppt_w</p:attrName>
                                        </p:attrNameLst>
                                      </p:cBhvr>
                                      <p:tavLst>
                                        <p:tav tm="0">
                                          <p:val>
                                            <p:fltVal val="0"/>
                                          </p:val>
                                        </p:tav>
                                        <p:tav tm="100000">
                                          <p:val>
                                            <p:strVal val="#ppt_w"/>
                                          </p:val>
                                        </p:tav>
                                      </p:tavLst>
                                    </p:anim>
                                    <p:anim calcmode="lin" valueType="num">
                                      <p:cBhvr>
                                        <p:cTn dur="500" fill="hold" id="12"/>
                                        <p:tgtEl>
                                          <p:spTgt spid="60"/>
                                        </p:tgtEl>
                                        <p:attrNameLst>
                                          <p:attrName>ppt_h</p:attrName>
                                        </p:attrNameLst>
                                      </p:cBhvr>
                                      <p:tavLst>
                                        <p:tav tm="0">
                                          <p:val>
                                            <p:fltVal val="0"/>
                                          </p:val>
                                        </p:tav>
                                        <p:tav tm="100000">
                                          <p:val>
                                            <p:strVal val="#ppt_h"/>
                                          </p:val>
                                        </p:tav>
                                      </p:tavLst>
                                    </p:anim>
                                    <p:animEffect filter="fade" transition="in">
                                      <p:cBhvr>
                                        <p:cTn dur="500" id="13"/>
                                        <p:tgtEl>
                                          <p:spTgt spid="60"/>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16" presetSubtype="21">
                                  <p:stCondLst>
                                    <p:cond delay="0"/>
                                  </p:stCondLst>
                                  <p:childTnLst>
                                    <p:set>
                                      <p:cBhvr>
                                        <p:cTn dur="1" fill="hold" id="17">
                                          <p:stCondLst>
                                            <p:cond delay="0"/>
                                          </p:stCondLst>
                                        </p:cTn>
                                        <p:tgtEl>
                                          <p:spTgt spid="81"/>
                                        </p:tgtEl>
                                        <p:attrNameLst>
                                          <p:attrName>style.visibility</p:attrName>
                                        </p:attrNameLst>
                                      </p:cBhvr>
                                      <p:to>
                                        <p:strVal val="visible"/>
                                      </p:to>
                                    </p:set>
                                    <p:animEffect filter="barn(inVertical)" transition="in">
                                      <p:cBhvr>
                                        <p:cTn dur="500" id="18"/>
                                        <p:tgtEl>
                                          <p:spTgt spid="81"/>
                                        </p:tgtEl>
                                      </p:cBhvr>
                                    </p:animEffect>
                                  </p:childTnLst>
                                </p:cTn>
                              </p:par>
                            </p:childTnLst>
                          </p:cTn>
                        </p:par>
                        <p:par>
                          <p:cTn fill="hold" id="19" nodeType="afterGroup">
                            <p:stCondLst>
                              <p:cond delay="500"/>
                            </p:stCondLst>
                            <p:childTnLst>
                              <p:par>
                                <p:cTn fill="hold" id="20" nodeType="afterEffect" presetClass="entr" presetID="22" presetSubtype="2">
                                  <p:stCondLst>
                                    <p:cond delay="0"/>
                                  </p:stCondLst>
                                  <p:childTnLst>
                                    <p:set>
                                      <p:cBhvr>
                                        <p:cTn dur="1" fill="hold" id="21">
                                          <p:stCondLst>
                                            <p:cond delay="0"/>
                                          </p:stCondLst>
                                        </p:cTn>
                                        <p:tgtEl>
                                          <p:spTgt spid="73"/>
                                        </p:tgtEl>
                                        <p:attrNameLst>
                                          <p:attrName>style.visibility</p:attrName>
                                        </p:attrNameLst>
                                      </p:cBhvr>
                                      <p:to>
                                        <p:strVal val="visible"/>
                                      </p:to>
                                    </p:set>
                                    <p:animEffect filter="wipe(right)" transition="in">
                                      <p:cBhvr>
                                        <p:cTn dur="500" id="22"/>
                                        <p:tgtEl>
                                          <p:spTgt spid="73"/>
                                        </p:tgtEl>
                                      </p:cBhvr>
                                    </p:animEffect>
                                  </p:childTnLst>
                                </p:cTn>
                              </p:par>
                            </p:childTnLst>
                          </p:cTn>
                        </p:par>
                        <p:par>
                          <p:cTn fill="hold" id="23" nodeType="afterGroup">
                            <p:stCondLst>
                              <p:cond delay="1000"/>
                            </p:stCondLst>
                            <p:childTnLst>
                              <p:par>
                                <p:cTn fill="hold" grpId="0" id="24" nodeType="afterEffect" presetClass="entr" presetID="22" presetSubtype="2">
                                  <p:stCondLst>
                                    <p:cond delay="0"/>
                                  </p:stCondLst>
                                  <p:childTnLst>
                                    <p:set>
                                      <p:cBhvr>
                                        <p:cTn dur="1" fill="hold" id="25">
                                          <p:stCondLst>
                                            <p:cond delay="0"/>
                                          </p:stCondLst>
                                        </p:cTn>
                                        <p:tgtEl>
                                          <p:spTgt spid="56"/>
                                        </p:tgtEl>
                                        <p:attrNameLst>
                                          <p:attrName>style.visibility</p:attrName>
                                        </p:attrNameLst>
                                      </p:cBhvr>
                                      <p:to>
                                        <p:strVal val="visible"/>
                                      </p:to>
                                    </p:set>
                                    <p:animEffect filter="wipe(right)" transition="in">
                                      <p:cBhvr>
                                        <p:cTn dur="500" id="26"/>
                                        <p:tgtEl>
                                          <p:spTgt spid="56"/>
                                        </p:tgtEl>
                                      </p:cBhvr>
                                    </p:animEffect>
                                  </p:childTnLst>
                                </p:cTn>
                              </p:par>
                            </p:childTnLst>
                          </p:cTn>
                        </p:par>
                        <p:par>
                          <p:cTn fill="hold" id="27" nodeType="afterGroup">
                            <p:stCondLst>
                              <p:cond delay="1500"/>
                            </p:stCondLst>
                            <p:childTnLst>
                              <p:par>
                                <p:cTn fill="hold" id="28" nodeType="afterEffect" presetClass="entr" presetID="22" presetSubtype="8">
                                  <p:stCondLst>
                                    <p:cond delay="0"/>
                                  </p:stCondLst>
                                  <p:childTnLst>
                                    <p:set>
                                      <p:cBhvr>
                                        <p:cTn dur="1" fill="hold" id="29">
                                          <p:stCondLst>
                                            <p:cond delay="0"/>
                                          </p:stCondLst>
                                        </p:cTn>
                                        <p:tgtEl>
                                          <p:spTgt spid="78"/>
                                        </p:tgtEl>
                                        <p:attrNameLst>
                                          <p:attrName>style.visibility</p:attrName>
                                        </p:attrNameLst>
                                      </p:cBhvr>
                                      <p:to>
                                        <p:strVal val="visible"/>
                                      </p:to>
                                    </p:set>
                                    <p:animEffect filter="wipe(left)" transition="in">
                                      <p:cBhvr>
                                        <p:cTn dur="500" id="30"/>
                                        <p:tgtEl>
                                          <p:spTgt spid="78"/>
                                        </p:tgtEl>
                                      </p:cBhvr>
                                    </p:animEffect>
                                  </p:childTnLst>
                                </p:cTn>
                              </p:par>
                            </p:childTnLst>
                          </p:cTn>
                        </p:par>
                        <p:par>
                          <p:cTn fill="hold" id="31" nodeType="afterGroup">
                            <p:stCondLst>
                              <p:cond delay="2000"/>
                            </p:stCondLst>
                            <p:childTnLst>
                              <p:par>
                                <p:cTn fill="hold" grpId="0" id="32" nodeType="afterEffect" presetClass="entr" presetID="22" presetSubtype="8">
                                  <p:stCondLst>
                                    <p:cond delay="0"/>
                                  </p:stCondLst>
                                  <p:childTnLst>
                                    <p:set>
                                      <p:cBhvr>
                                        <p:cTn dur="1" fill="hold" id="33">
                                          <p:stCondLst>
                                            <p:cond delay="0"/>
                                          </p:stCondLst>
                                        </p:cTn>
                                        <p:tgtEl>
                                          <p:spTgt spid="58"/>
                                        </p:tgtEl>
                                        <p:attrNameLst>
                                          <p:attrName>style.visibility</p:attrName>
                                        </p:attrNameLst>
                                      </p:cBhvr>
                                      <p:to>
                                        <p:strVal val="visible"/>
                                      </p:to>
                                    </p:set>
                                    <p:animEffect filter="wipe(left)" transition="in">
                                      <p:cBhvr>
                                        <p:cTn dur="500" id="34"/>
                                        <p:tgtEl>
                                          <p:spTgt spid="58"/>
                                        </p:tgtEl>
                                      </p:cBhvr>
                                    </p:animEffect>
                                  </p:childTnLst>
                                </p:cTn>
                              </p:par>
                            </p:childTnLst>
                          </p:cTn>
                        </p:par>
                        <p:par>
                          <p:cTn fill="hold" id="35" nodeType="afterGroup">
                            <p:stCondLst>
                              <p:cond delay="2500"/>
                            </p:stCondLst>
                            <p:childTnLst>
                              <p:par>
                                <p:cTn fill="hold" id="36" nodeType="afterEffect" presetClass="entr" presetID="22" presetSubtype="2">
                                  <p:stCondLst>
                                    <p:cond delay="0"/>
                                  </p:stCondLst>
                                  <p:childTnLst>
                                    <p:set>
                                      <p:cBhvr>
                                        <p:cTn dur="1" fill="hold" id="37">
                                          <p:stCondLst>
                                            <p:cond delay="0"/>
                                          </p:stCondLst>
                                        </p:cTn>
                                        <p:tgtEl>
                                          <p:spTgt spid="68"/>
                                        </p:tgtEl>
                                        <p:attrNameLst>
                                          <p:attrName>style.visibility</p:attrName>
                                        </p:attrNameLst>
                                      </p:cBhvr>
                                      <p:to>
                                        <p:strVal val="visible"/>
                                      </p:to>
                                    </p:set>
                                    <p:animEffect filter="wipe(right)" transition="in">
                                      <p:cBhvr>
                                        <p:cTn dur="500" id="38"/>
                                        <p:tgtEl>
                                          <p:spTgt spid="68"/>
                                        </p:tgtEl>
                                      </p:cBhvr>
                                    </p:animEffect>
                                  </p:childTnLst>
                                </p:cTn>
                              </p:par>
                            </p:childTnLst>
                          </p:cTn>
                        </p:par>
                        <p:par>
                          <p:cTn fill="hold" id="39" nodeType="afterGroup">
                            <p:stCondLst>
                              <p:cond delay="3000"/>
                            </p:stCondLst>
                            <p:childTnLst>
                              <p:par>
                                <p:cTn fill="hold" grpId="0" id="40" nodeType="afterEffect" presetClass="entr" presetID="22" presetSubtype="1">
                                  <p:stCondLst>
                                    <p:cond delay="0"/>
                                  </p:stCondLst>
                                  <p:childTnLst>
                                    <p:set>
                                      <p:cBhvr>
                                        <p:cTn dur="1" fill="hold" id="41">
                                          <p:stCondLst>
                                            <p:cond delay="0"/>
                                          </p:stCondLst>
                                        </p:cTn>
                                        <p:tgtEl>
                                          <p:spTgt spid="57"/>
                                        </p:tgtEl>
                                        <p:attrNameLst>
                                          <p:attrName>style.visibility</p:attrName>
                                        </p:attrNameLst>
                                      </p:cBhvr>
                                      <p:to>
                                        <p:strVal val="visible"/>
                                      </p:to>
                                    </p:set>
                                    <p:animEffect filter="wipe(up)" transition="in">
                                      <p:cBhvr>
                                        <p:cTn dur="500" id="42"/>
                                        <p:tgtEl>
                                          <p:spTgt spid="57"/>
                                        </p:tgtEl>
                                      </p:cBhvr>
                                    </p:animEffect>
                                  </p:childTnLst>
                                </p:cTn>
                              </p:par>
                            </p:childTnLst>
                          </p:cTn>
                        </p:par>
                        <p:par>
                          <p:cTn fill="hold" id="43" nodeType="afterGroup">
                            <p:stCondLst>
                              <p:cond delay="3500"/>
                            </p:stCondLst>
                            <p:childTnLst>
                              <p:par>
                                <p:cTn fill="hold" id="44" nodeType="afterEffect" presetClass="entr" presetID="22" presetSubtype="8">
                                  <p:stCondLst>
                                    <p:cond delay="0"/>
                                  </p:stCondLst>
                                  <p:childTnLst>
                                    <p:set>
                                      <p:cBhvr>
                                        <p:cTn dur="1" fill="hold" id="45">
                                          <p:stCondLst>
                                            <p:cond delay="0"/>
                                          </p:stCondLst>
                                        </p:cTn>
                                        <p:tgtEl>
                                          <p:spTgt spid="65"/>
                                        </p:tgtEl>
                                        <p:attrNameLst>
                                          <p:attrName>style.visibility</p:attrName>
                                        </p:attrNameLst>
                                      </p:cBhvr>
                                      <p:to>
                                        <p:strVal val="visible"/>
                                      </p:to>
                                    </p:set>
                                    <p:animEffect filter="wipe(left)" transition="in">
                                      <p:cBhvr>
                                        <p:cTn dur="500" id="46"/>
                                        <p:tgtEl>
                                          <p:spTgt spid="65"/>
                                        </p:tgtEl>
                                      </p:cBhvr>
                                    </p:animEffect>
                                  </p:childTnLst>
                                </p:cTn>
                              </p:par>
                            </p:childTnLst>
                          </p:cTn>
                        </p:par>
                        <p:par>
                          <p:cTn fill="hold" id="47" nodeType="afterGroup">
                            <p:stCondLst>
                              <p:cond delay="4000"/>
                            </p:stCondLst>
                            <p:childTnLst>
                              <p:par>
                                <p:cTn fill="hold" grpId="0" id="48" nodeType="afterEffect" presetClass="entr" presetID="22" presetSubtype="1">
                                  <p:stCondLst>
                                    <p:cond delay="0"/>
                                  </p:stCondLst>
                                  <p:childTnLst>
                                    <p:set>
                                      <p:cBhvr>
                                        <p:cTn dur="1" fill="hold" id="49">
                                          <p:stCondLst>
                                            <p:cond delay="0"/>
                                          </p:stCondLst>
                                        </p:cTn>
                                        <p:tgtEl>
                                          <p:spTgt spid="59"/>
                                        </p:tgtEl>
                                        <p:attrNameLst>
                                          <p:attrName>style.visibility</p:attrName>
                                        </p:attrNameLst>
                                      </p:cBhvr>
                                      <p:to>
                                        <p:strVal val="visible"/>
                                      </p:to>
                                    </p:set>
                                    <p:animEffect filter="wipe(up)" transition="in">
                                      <p:cBhvr>
                                        <p:cTn dur="500" id="50"/>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57"/>
      <p:bldP grpId="0" spid="58"/>
      <p:bldP grpId="0" spid="5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nvGrpSpPr>
        <p:grpSpPr>
          <a:xfrm>
            <a:off x="125505" y="171877"/>
            <a:ext cx="4156210" cy="400110"/>
            <a:chOff x="125505" y="171877"/>
            <a:chExt cx="4156210" cy="400110"/>
          </a:xfrm>
        </p:grpSpPr>
        <p:sp>
          <p:nvSpPr>
            <p:cNvPr id="20"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21" name="组合 20"/>
            <p:cNvGrpSpPr/>
            <p:nvPr/>
          </p:nvGrpSpPr>
          <p:grpSpPr>
            <a:xfrm>
              <a:off x="125505" y="175765"/>
              <a:ext cx="858371" cy="396222"/>
              <a:chOff x="121023" y="551329"/>
              <a:chExt cx="858371" cy="396222"/>
            </a:xfrm>
            <a:solidFill>
              <a:srgbClr val="4472C4"/>
            </a:solidFill>
          </p:grpSpPr>
          <p:sp>
            <p:nvSpPr>
              <p:cNvPr id="22" name="平行四边形 21"/>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23" name="平行四边形 22"/>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24" name="平行四边形 23"/>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grpSp>
        <p:nvGrpSpPr>
          <p:cNvPr id="25" name="组合 24"/>
          <p:cNvGrpSpPr/>
          <p:nvPr/>
        </p:nvGrpSpPr>
        <p:grpSpPr>
          <a:xfrm>
            <a:off x="-9147" y="3568480"/>
            <a:ext cx="12272998" cy="613037"/>
            <a:chOff x="-9147" y="3568480"/>
            <a:chExt cx="12272998" cy="613037"/>
          </a:xfrm>
        </p:grpSpPr>
        <p:cxnSp>
          <p:nvCxnSpPr>
            <p:cNvPr id="26" name="Straight Connector 3"/>
            <p:cNvCxnSpPr/>
            <p:nvPr/>
          </p:nvCxnSpPr>
          <p:spPr>
            <a:xfrm>
              <a:off x="-9147" y="3868614"/>
              <a:ext cx="12272998"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4"/>
            <p:cNvSpPr/>
            <p:nvPr/>
          </p:nvSpPr>
          <p:spPr>
            <a:xfrm>
              <a:off x="997776"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bg1"/>
                </a:solidFill>
                <a:cs typeface="+mn-ea"/>
                <a:sym typeface="+mn-lt"/>
              </a:endParaRPr>
            </a:p>
          </p:txBody>
        </p:sp>
        <p:sp>
          <p:nvSpPr>
            <p:cNvPr id="28" name="Oval 5"/>
            <p:cNvSpPr/>
            <p:nvPr/>
          </p:nvSpPr>
          <p:spPr>
            <a:xfrm>
              <a:off x="2939059"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bg1"/>
                </a:solidFill>
                <a:cs typeface="+mn-ea"/>
                <a:sym typeface="+mn-lt"/>
              </a:endParaRPr>
            </a:p>
          </p:txBody>
        </p:sp>
        <p:sp>
          <p:nvSpPr>
            <p:cNvPr id="29" name="Oval 6"/>
            <p:cNvSpPr/>
            <p:nvPr/>
          </p:nvSpPr>
          <p:spPr>
            <a:xfrm>
              <a:off x="4989511"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bg1"/>
                </a:solidFill>
                <a:cs typeface="+mn-ea"/>
                <a:sym typeface="+mn-lt"/>
              </a:endParaRPr>
            </a:p>
          </p:txBody>
        </p:sp>
        <p:sp>
          <p:nvSpPr>
            <p:cNvPr id="30" name="Oval 7"/>
            <p:cNvSpPr/>
            <p:nvPr/>
          </p:nvSpPr>
          <p:spPr>
            <a:xfrm>
              <a:off x="7029469"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bg1"/>
                </a:solidFill>
                <a:cs typeface="+mn-ea"/>
                <a:sym typeface="+mn-lt"/>
              </a:endParaRPr>
            </a:p>
          </p:txBody>
        </p:sp>
        <p:sp>
          <p:nvSpPr>
            <p:cNvPr id="31" name="Oval 8"/>
            <p:cNvSpPr/>
            <p:nvPr/>
          </p:nvSpPr>
          <p:spPr>
            <a:xfrm>
              <a:off x="8970751"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bg1"/>
                </a:solidFill>
                <a:cs typeface="+mn-ea"/>
                <a:sym typeface="+mn-lt"/>
              </a:endParaRPr>
            </a:p>
          </p:txBody>
        </p:sp>
        <p:grpSp>
          <p:nvGrpSpPr>
            <p:cNvPr id="48" name="Group 37"/>
            <p:cNvGrpSpPr/>
            <p:nvPr/>
          </p:nvGrpSpPr>
          <p:grpSpPr>
            <a:xfrm>
              <a:off x="1123650" y="3729427"/>
              <a:ext cx="357791" cy="291144"/>
              <a:chOff x="1550139" y="1314466"/>
              <a:chExt cx="509139" cy="414300"/>
            </a:xfrm>
            <a:solidFill>
              <a:schemeClr val="bg1"/>
            </a:solidFill>
          </p:grpSpPr>
          <p:sp>
            <p:nvSpPr>
              <p:cNvPr id="58" name="Freeform 5"/>
              <p:cNvSpPr>
                <a:spLocks noEditPoints="1"/>
              </p:cNvSpPr>
              <p:nvPr/>
            </p:nvSpPr>
            <p:spPr bwMode="auto">
              <a:xfrm>
                <a:off x="1550139" y="1314466"/>
                <a:ext cx="509139" cy="414300"/>
              </a:xfrm>
              <a:custGeom>
                <a:gdLst>
                  <a:gd fmla="*/ 78 w 153" name="T0"/>
                  <a:gd fmla="*/ 0 h 125" name="T1"/>
                  <a:gd fmla="*/ 0 w 153" name="T2"/>
                  <a:gd fmla="*/ 69 h 125" name="T3"/>
                  <a:gd fmla="*/ 15 w 153" name="T4"/>
                  <a:gd fmla="*/ 69 h 125" name="T5"/>
                  <a:gd fmla="*/ 21 w 153" name="T6"/>
                  <a:gd fmla="*/ 64 h 125" name="T7"/>
                  <a:gd fmla="*/ 21 w 153" name="T8"/>
                  <a:gd fmla="*/ 121 h 125" name="T9"/>
                  <a:gd fmla="*/ 24 w 153" name="T10"/>
                  <a:gd fmla="*/ 125 h 125" name="T11"/>
                  <a:gd fmla="*/ 62 w 153" name="T12"/>
                  <a:gd fmla="*/ 125 h 125" name="T13"/>
                  <a:gd fmla="*/ 63 w 153" name="T14"/>
                  <a:gd fmla="*/ 93 h 125" name="T15"/>
                  <a:gd fmla="*/ 67 w 153" name="T16"/>
                  <a:gd fmla="*/ 88 h 125" name="T17"/>
                  <a:gd fmla="*/ 83 w 153" name="T18"/>
                  <a:gd fmla="*/ 88 h 125" name="T19"/>
                  <a:gd fmla="*/ 89 w 153" name="T20"/>
                  <a:gd fmla="*/ 93 h 125" name="T21"/>
                  <a:gd fmla="*/ 89 w 153" name="T22"/>
                  <a:gd fmla="*/ 125 h 125" name="T23"/>
                  <a:gd fmla="*/ 126 w 153" name="T24"/>
                  <a:gd fmla="*/ 125 h 125" name="T25"/>
                  <a:gd fmla="*/ 130 w 153" name="T26"/>
                  <a:gd fmla="*/ 120 h 125" name="T27"/>
                  <a:gd fmla="*/ 130 w 153" name="T28"/>
                  <a:gd fmla="*/ 63 h 125" name="T29"/>
                  <a:gd fmla="*/ 136 w 153" name="T30"/>
                  <a:gd fmla="*/ 69 h 125" name="T31"/>
                  <a:gd fmla="*/ 153 w 153" name="T32"/>
                  <a:gd fmla="*/ 69 h 125" name="T33"/>
                  <a:gd fmla="*/ 78 w 153" name="T34"/>
                  <a:gd fmla="*/ 0 h 125" name="T35"/>
                  <a:gd fmla="*/ 76 w 153" name="T36"/>
                  <a:gd fmla="*/ 76 h 125" name="T37"/>
                  <a:gd fmla="*/ 60 w 153" name="T38"/>
                  <a:gd fmla="*/ 60 h 125" name="T39"/>
                  <a:gd fmla="*/ 76 w 153" name="T40"/>
                  <a:gd fmla="*/ 43 h 125" name="T41"/>
                  <a:gd fmla="*/ 92 w 153" name="T42"/>
                  <a:gd fmla="*/ 60 h 125" name="T43"/>
                  <a:gd fmla="*/ 76 w 153" name="T44"/>
                  <a:gd fmla="*/ 76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53">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lt"/>
                  <a:ea typeface="+mn-ea"/>
                  <a:cs typeface="+mn-ea"/>
                  <a:sym typeface="+mn-lt"/>
                </a:endParaRPr>
              </a:p>
            </p:txBody>
          </p:sp>
          <p:sp>
            <p:nvSpPr>
              <p:cNvPr id="59" name="Freeform 6"/>
              <p:cNvSpPr/>
              <p:nvPr/>
            </p:nvSpPr>
            <p:spPr bwMode="auto">
              <a:xfrm>
                <a:off x="1949464" y="1366877"/>
                <a:ext cx="49916" cy="102328"/>
              </a:xfrm>
              <a:custGeom>
                <a:gdLst>
                  <a:gd fmla="*/ 20 w 20" name="T0"/>
                  <a:gd fmla="*/ 41 h 41" name="T1"/>
                  <a:gd fmla="*/ 20 w 20" name="T2"/>
                  <a:gd fmla="*/ 0 h 41" name="T3"/>
                  <a:gd fmla="*/ 0 w 20" name="T4"/>
                  <a:gd fmla="*/ 0 h 41" name="T5"/>
                  <a:gd fmla="*/ 0 w 20" name="T6"/>
                  <a:gd fmla="*/ 24 h 41" name="T7"/>
                  <a:gd fmla="*/ 20 w 20" name="T8"/>
                  <a:gd fmla="*/ 41 h 41" name="T9"/>
                </a:gdLst>
                <a:cxnLst>
                  <a:cxn ang="0">
                    <a:pos x="T0" y="T1"/>
                  </a:cxn>
                  <a:cxn ang="0">
                    <a:pos x="T2" y="T3"/>
                  </a:cxn>
                  <a:cxn ang="0">
                    <a:pos x="T4" y="T5"/>
                  </a:cxn>
                  <a:cxn ang="0">
                    <a:pos x="T6" y="T7"/>
                  </a:cxn>
                  <a:cxn ang="0">
                    <a:pos x="T8" y="T9"/>
                  </a:cxn>
                </a:cxnLst>
                <a:rect b="b" l="0" r="r" t="0"/>
                <a:pathLst>
                  <a:path h="41" w="20">
                    <a:moveTo>
                      <a:pt x="20" y="41"/>
                    </a:moveTo>
                    <a:lnTo>
                      <a:pt x="20" y="0"/>
                    </a:lnTo>
                    <a:lnTo>
                      <a:pt x="0" y="0"/>
                    </a:lnTo>
                    <a:lnTo>
                      <a:pt x="0" y="24"/>
                    </a:lnTo>
                    <a:lnTo>
                      <a:pt x="20" y="4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lt"/>
                  <a:ea typeface="+mn-ea"/>
                  <a:cs typeface="+mn-ea"/>
                  <a:sym typeface="+mn-lt"/>
                </a:endParaRPr>
              </a:p>
            </p:txBody>
          </p:sp>
          <p:sp>
            <p:nvSpPr>
              <p:cNvPr id="60" name="Oval 7"/>
              <p:cNvSpPr>
                <a:spLocks noChangeArrowheads="1"/>
              </p:cNvSpPr>
              <p:nvPr/>
            </p:nvSpPr>
            <p:spPr bwMode="auto">
              <a:xfrm>
                <a:off x="1777255" y="1484179"/>
                <a:ext cx="52412" cy="5490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lt"/>
                  <a:ea typeface="+mn-ea"/>
                  <a:cs typeface="+mn-ea"/>
                  <a:sym typeface="+mn-lt"/>
                </a:endParaRPr>
              </a:p>
            </p:txBody>
          </p:sp>
        </p:grpSp>
        <p:grpSp>
          <p:nvGrpSpPr>
            <p:cNvPr id="49" name="Group 41"/>
            <p:cNvGrpSpPr/>
            <p:nvPr/>
          </p:nvGrpSpPr>
          <p:grpSpPr>
            <a:xfrm>
              <a:off x="5083453" y="3679794"/>
              <a:ext cx="421654" cy="414962"/>
              <a:chOff x="1587575" y="2265358"/>
              <a:chExt cx="314468" cy="309477"/>
            </a:xfrm>
            <a:solidFill>
              <a:schemeClr val="bg1"/>
            </a:solidFill>
          </p:grpSpPr>
          <p:sp>
            <p:nvSpPr>
              <p:cNvPr id="56" name="Freeform 59"/>
              <p:cNvSpPr>
                <a:spLocks noEditPoints="1"/>
              </p:cNvSpPr>
              <p:nvPr/>
            </p:nvSpPr>
            <p:spPr bwMode="auto">
              <a:xfrm>
                <a:off x="1587575" y="2265358"/>
                <a:ext cx="314468" cy="309477"/>
              </a:xfrm>
              <a:custGeom>
                <a:gdLst>
                  <a:gd fmla="*/ 82 w 95" name="T0"/>
                  <a:gd fmla="*/ 57 h 93" name="T1"/>
                  <a:gd fmla="*/ 95 w 95" name="T2"/>
                  <a:gd fmla="*/ 51 h 93" name="T3"/>
                  <a:gd fmla="*/ 95 w 95" name="T4"/>
                  <a:gd fmla="*/ 41 h 93" name="T5"/>
                  <a:gd fmla="*/ 82 w 95" name="T6"/>
                  <a:gd fmla="*/ 36 h 93" name="T7"/>
                  <a:gd fmla="*/ 80 w 95" name="T8"/>
                  <a:gd fmla="*/ 30 h 93" name="T9"/>
                  <a:gd fmla="*/ 85 w 95" name="T10"/>
                  <a:gd fmla="*/ 17 h 93" name="T11"/>
                  <a:gd fmla="*/ 77 w 95" name="T12"/>
                  <a:gd fmla="*/ 10 h 93" name="T13"/>
                  <a:gd fmla="*/ 64 w 95" name="T14"/>
                  <a:gd fmla="*/ 15 h 93" name="T15"/>
                  <a:gd fmla="*/ 59 w 95" name="T16"/>
                  <a:gd fmla="*/ 13 h 93" name="T17"/>
                  <a:gd fmla="*/ 53 w 95" name="T18"/>
                  <a:gd fmla="*/ 0 h 93" name="T19"/>
                  <a:gd fmla="*/ 42 w 95" name="T20"/>
                  <a:gd fmla="*/ 0 h 93" name="T21"/>
                  <a:gd fmla="*/ 37 w 95" name="T22"/>
                  <a:gd fmla="*/ 13 h 93" name="T23"/>
                  <a:gd fmla="*/ 31 w 95" name="T24"/>
                  <a:gd fmla="*/ 15 h 93" name="T25"/>
                  <a:gd fmla="*/ 18 w 95" name="T26"/>
                  <a:gd fmla="*/ 10 h 93" name="T27"/>
                  <a:gd fmla="*/ 10 w 95" name="T28"/>
                  <a:gd fmla="*/ 17 h 93" name="T29"/>
                  <a:gd fmla="*/ 16 w 95" name="T30"/>
                  <a:gd fmla="*/ 30 h 93" name="T31"/>
                  <a:gd fmla="*/ 13 w 95" name="T32"/>
                  <a:gd fmla="*/ 36 h 93" name="T33"/>
                  <a:gd fmla="*/ 0 w 95" name="T34"/>
                  <a:gd fmla="*/ 41 h 93" name="T35"/>
                  <a:gd fmla="*/ 0 w 95" name="T36"/>
                  <a:gd fmla="*/ 52 h 93" name="T37"/>
                  <a:gd fmla="*/ 13 w 95" name="T38"/>
                  <a:gd fmla="*/ 57 h 93" name="T39"/>
                  <a:gd fmla="*/ 16 w 95" name="T40"/>
                  <a:gd fmla="*/ 63 h 93" name="T41"/>
                  <a:gd fmla="*/ 11 w 95" name="T42"/>
                  <a:gd fmla="*/ 76 h 93" name="T43"/>
                  <a:gd fmla="*/ 18 w 95" name="T44"/>
                  <a:gd fmla="*/ 83 h 93" name="T45"/>
                  <a:gd fmla="*/ 31 w 95" name="T46"/>
                  <a:gd fmla="*/ 78 h 93" name="T47"/>
                  <a:gd fmla="*/ 37 w 95" name="T48"/>
                  <a:gd fmla="*/ 80 h 93" name="T49"/>
                  <a:gd fmla="*/ 43 w 95" name="T50"/>
                  <a:gd fmla="*/ 93 h 93" name="T51"/>
                  <a:gd fmla="*/ 53 w 95" name="T52"/>
                  <a:gd fmla="*/ 93 h 93" name="T53"/>
                  <a:gd fmla="*/ 59 w 95" name="T54"/>
                  <a:gd fmla="*/ 80 h 93" name="T55"/>
                  <a:gd fmla="*/ 64 w 95" name="T56"/>
                  <a:gd fmla="*/ 78 h 93" name="T57"/>
                  <a:gd fmla="*/ 78 w 95" name="T58"/>
                  <a:gd fmla="*/ 83 h 93" name="T59"/>
                  <a:gd fmla="*/ 85 w 95" name="T60"/>
                  <a:gd fmla="*/ 75 h 93" name="T61"/>
                  <a:gd fmla="*/ 80 w 95" name="T62"/>
                  <a:gd fmla="*/ 63 h 93" name="T63"/>
                  <a:gd fmla="*/ 82 w 95" name="T64"/>
                  <a:gd fmla="*/ 57 h 93" name="T65"/>
                  <a:gd fmla="*/ 48 w 95" name="T66"/>
                  <a:gd fmla="*/ 61 h 93" name="T67"/>
                  <a:gd fmla="*/ 33 w 95" name="T68"/>
                  <a:gd fmla="*/ 46 h 93" name="T69"/>
                  <a:gd fmla="*/ 48 w 95" name="T70"/>
                  <a:gd fmla="*/ 32 h 93" name="T71"/>
                  <a:gd fmla="*/ 63 w 95" name="T72"/>
                  <a:gd fmla="*/ 46 h 93" name="T73"/>
                  <a:gd fmla="*/ 48 w 95" name="T74"/>
                  <a:gd fmla="*/ 61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95">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lt"/>
                  <a:ea typeface="+mn-ea"/>
                  <a:cs typeface="+mn-ea"/>
                  <a:sym typeface="+mn-lt"/>
                </a:endParaRPr>
              </a:p>
            </p:txBody>
          </p:sp>
          <p:sp>
            <p:nvSpPr>
              <p:cNvPr id="57" name="Oval 60"/>
              <p:cNvSpPr>
                <a:spLocks noChangeArrowheads="1"/>
              </p:cNvSpPr>
              <p:nvPr/>
            </p:nvSpPr>
            <p:spPr bwMode="auto">
              <a:xfrm>
                <a:off x="1712364" y="2387652"/>
                <a:ext cx="64890" cy="6239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lt"/>
                  <a:ea typeface="+mn-ea"/>
                  <a:cs typeface="+mn-ea"/>
                  <a:sym typeface="+mn-lt"/>
                </a:endParaRPr>
              </a:p>
            </p:txBody>
          </p:sp>
        </p:grpSp>
        <p:sp>
          <p:nvSpPr>
            <p:cNvPr id="50" name="Freeform 64"/>
            <p:cNvSpPr>
              <a:spLocks noEditPoints="1"/>
            </p:cNvSpPr>
            <p:nvPr/>
          </p:nvSpPr>
          <p:spPr bwMode="auto">
            <a:xfrm>
              <a:off x="9109476" y="3748668"/>
              <a:ext cx="332090" cy="317080"/>
            </a:xfrm>
            <a:custGeom>
              <a:gdLst>
                <a:gd fmla="*/ 125 w 133" name="T0"/>
                <a:gd fmla="*/ 0 h 127" name="T1"/>
                <a:gd fmla="*/ 9 w 133" name="T2"/>
                <a:gd fmla="*/ 0 h 127" name="T3"/>
                <a:gd fmla="*/ 0 w 133" name="T4"/>
                <a:gd fmla="*/ 9 h 127" name="T5"/>
                <a:gd fmla="*/ 0 w 133" name="T6"/>
                <a:gd fmla="*/ 91 h 127" name="T7"/>
                <a:gd fmla="*/ 9 w 133" name="T8"/>
                <a:gd fmla="*/ 100 h 127" name="T9"/>
                <a:gd fmla="*/ 53 w 133" name="T10"/>
                <a:gd fmla="*/ 100 h 127" name="T11"/>
                <a:gd fmla="*/ 40 w 133" name="T12"/>
                <a:gd fmla="*/ 118 h 127" name="T13"/>
                <a:gd fmla="*/ 40 w 133" name="T14"/>
                <a:gd fmla="*/ 127 h 127" name="T15"/>
                <a:gd fmla="*/ 53 w 133" name="T16"/>
                <a:gd fmla="*/ 127 h 127" name="T17"/>
                <a:gd fmla="*/ 80 w 133" name="T18"/>
                <a:gd fmla="*/ 127 h 127" name="T19"/>
                <a:gd fmla="*/ 94 w 133" name="T20"/>
                <a:gd fmla="*/ 127 h 127" name="T21"/>
                <a:gd fmla="*/ 94 w 133" name="T22"/>
                <a:gd fmla="*/ 118 h 127" name="T23"/>
                <a:gd fmla="*/ 80 w 133" name="T24"/>
                <a:gd fmla="*/ 100 h 127" name="T25"/>
                <a:gd fmla="*/ 125 w 133" name="T26"/>
                <a:gd fmla="*/ 100 h 127" name="T27"/>
                <a:gd fmla="*/ 133 w 133" name="T28"/>
                <a:gd fmla="*/ 91 h 127" name="T29"/>
                <a:gd fmla="*/ 133 w 133" name="T30"/>
                <a:gd fmla="*/ 9 h 127" name="T31"/>
                <a:gd fmla="*/ 125 w 133" name="T32"/>
                <a:gd fmla="*/ 0 h 127" name="T33"/>
                <a:gd fmla="*/ 60 w 133" name="T34"/>
                <a:gd fmla="*/ 89 h 127" name="T35"/>
                <a:gd fmla="*/ 67 w 133" name="T36"/>
                <a:gd fmla="*/ 82 h 127" name="T37"/>
                <a:gd fmla="*/ 75 w 133" name="T38"/>
                <a:gd fmla="*/ 89 h 127" name="T39"/>
                <a:gd fmla="*/ 67 w 133" name="T40"/>
                <a:gd fmla="*/ 97 h 127" name="T41"/>
                <a:gd fmla="*/ 60 w 133" name="T42"/>
                <a:gd fmla="*/ 89 h 127" name="T43"/>
                <a:gd fmla="*/ 124 w 133" name="T44"/>
                <a:gd fmla="*/ 79 h 127" name="T45"/>
                <a:gd fmla="*/ 10 w 133" name="T46"/>
                <a:gd fmla="*/ 79 h 127" name="T47"/>
                <a:gd fmla="*/ 10 w 133" name="T48"/>
                <a:gd fmla="*/ 10 h 127" name="T49"/>
                <a:gd fmla="*/ 124 w 133" name="T50"/>
                <a:gd fmla="*/ 10 h 127" name="T51"/>
                <a:gd fmla="*/ 124 w 133" name="T52"/>
                <a:gd fmla="*/ 79 h 12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7" w="133">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latin typeface="+mn-lt"/>
                <a:ea typeface="+mn-ea"/>
                <a:cs typeface="+mn-ea"/>
                <a:sym typeface="+mn-lt"/>
              </a:endParaRPr>
            </a:p>
          </p:txBody>
        </p:sp>
        <p:sp>
          <p:nvSpPr>
            <p:cNvPr id="51" name="Freeform 105"/>
            <p:cNvSpPr>
              <a:spLocks noEditPoints="1"/>
            </p:cNvSpPr>
            <p:nvPr/>
          </p:nvSpPr>
          <p:spPr bwMode="auto">
            <a:xfrm>
              <a:off x="7185320" y="3762973"/>
              <a:ext cx="297835" cy="262698"/>
            </a:xfrm>
            <a:custGeom>
              <a:gdLst>
                <a:gd fmla="*/ 133 w 134" name="T0"/>
                <a:gd fmla="*/ 16 h 118" name="T1"/>
                <a:gd fmla="*/ 121 w 134" name="T2"/>
                <a:gd fmla="*/ 4 h 118" name="T3"/>
                <a:gd fmla="*/ 115 w 134" name="T4"/>
                <a:gd fmla="*/ 4 h 118" name="T5"/>
                <a:gd fmla="*/ 114 w 134" name="T6"/>
                <a:gd fmla="*/ 7 h 118" name="T7"/>
                <a:gd fmla="*/ 111 w 134" name="T8"/>
                <a:gd fmla="*/ 8 h 118" name="T9"/>
                <a:gd fmla="*/ 111 w 134" name="T10"/>
                <a:gd fmla="*/ 8 h 118" name="T11"/>
                <a:gd fmla="*/ 81 w 134" name="T12"/>
                <a:gd fmla="*/ 39 h 118" name="T13"/>
                <a:gd fmla="*/ 79 w 134" name="T14"/>
                <a:gd fmla="*/ 46 h 118" name="T15"/>
                <a:gd fmla="*/ 82 w 134" name="T16"/>
                <a:gd fmla="*/ 50 h 118" name="T17"/>
                <a:gd fmla="*/ 82 w 134" name="T18"/>
                <a:gd fmla="*/ 50 h 118" name="T19"/>
                <a:gd fmla="*/ 82 w 134" name="T20"/>
                <a:gd fmla="*/ 50 h 118" name="T21"/>
                <a:gd fmla="*/ 76 w 134" name="T22"/>
                <a:gd fmla="*/ 57 h 118" name="T23"/>
                <a:gd fmla="*/ 54 w 134" name="T24"/>
                <a:gd fmla="*/ 35 h 118" name="T25"/>
                <a:gd fmla="*/ 47 w 134" name="T26"/>
                <a:gd fmla="*/ 9 h 118" name="T27"/>
                <a:gd fmla="*/ 21 w 134" name="T28"/>
                <a:gd fmla="*/ 2 h 118" name="T29"/>
                <a:gd fmla="*/ 36 w 134" name="T30"/>
                <a:gd fmla="*/ 17 h 118" name="T31"/>
                <a:gd fmla="*/ 32 w 134" name="T32"/>
                <a:gd fmla="*/ 32 h 118" name="T33"/>
                <a:gd fmla="*/ 18 w 134" name="T34"/>
                <a:gd fmla="*/ 36 h 118" name="T35"/>
                <a:gd fmla="*/ 3 w 134" name="T36"/>
                <a:gd fmla="*/ 21 h 118" name="T37"/>
                <a:gd fmla="*/ 9 w 134" name="T38"/>
                <a:gd fmla="*/ 46 h 118" name="T39"/>
                <a:gd fmla="*/ 36 w 134" name="T40"/>
                <a:gd fmla="*/ 53 h 118" name="T41"/>
                <a:gd fmla="*/ 36 w 134" name="T42"/>
                <a:gd fmla="*/ 53 h 118" name="T43"/>
                <a:gd fmla="*/ 58 w 134" name="T44"/>
                <a:gd fmla="*/ 74 h 118" name="T45"/>
                <a:gd fmla="*/ 37 w 134" name="T46"/>
                <a:gd fmla="*/ 95 h 118" name="T47"/>
                <a:gd fmla="*/ 36 w 134" name="T48"/>
                <a:gd fmla="*/ 94 h 118" name="T49"/>
                <a:gd fmla="*/ 31 w 134" name="T50"/>
                <a:gd fmla="*/ 98 h 118" name="T51"/>
                <a:gd fmla="*/ 21 w 134" name="T52"/>
                <a:gd fmla="*/ 114 h 118" name="T53"/>
                <a:gd fmla="*/ 23 w 134" name="T54"/>
                <a:gd fmla="*/ 116 h 118" name="T55"/>
                <a:gd fmla="*/ 39 w 134" name="T56"/>
                <a:gd fmla="*/ 107 h 118" name="T57"/>
                <a:gd fmla="*/ 43 w 134" name="T58"/>
                <a:gd fmla="*/ 101 h 118" name="T59"/>
                <a:gd fmla="*/ 42 w 134" name="T60"/>
                <a:gd fmla="*/ 100 h 118" name="T61"/>
                <a:gd fmla="*/ 63 w 134" name="T62"/>
                <a:gd fmla="*/ 79 h 118" name="T63"/>
                <a:gd fmla="*/ 98 w 134" name="T64"/>
                <a:gd fmla="*/ 114 h 118" name="T65"/>
                <a:gd fmla="*/ 107 w 134" name="T66"/>
                <a:gd fmla="*/ 118 h 118" name="T67"/>
                <a:gd fmla="*/ 116 w 134" name="T68"/>
                <a:gd fmla="*/ 114 h 118" name="T69"/>
                <a:gd fmla="*/ 116 w 134" name="T70"/>
                <a:gd fmla="*/ 97 h 118" name="T71"/>
                <a:gd fmla="*/ 80 w 134" name="T72"/>
                <a:gd fmla="*/ 61 h 118" name="T73"/>
                <a:gd fmla="*/ 87 w 134" name="T74"/>
                <a:gd fmla="*/ 55 h 118" name="T75"/>
                <a:gd fmla="*/ 90 w 134" name="T76"/>
                <a:gd fmla="*/ 58 h 118" name="T77"/>
                <a:gd fmla="*/ 98 w 134" name="T78"/>
                <a:gd fmla="*/ 56 h 118" name="T79"/>
                <a:gd fmla="*/ 128 w 134" name="T80"/>
                <a:gd fmla="*/ 26 h 118" name="T81"/>
                <a:gd fmla="*/ 128 w 134" name="T82"/>
                <a:gd fmla="*/ 25 h 118" name="T83"/>
                <a:gd fmla="*/ 128 w 134" name="T84"/>
                <a:gd fmla="*/ 25 h 118" name="T85"/>
                <a:gd fmla="*/ 129 w 134" name="T86"/>
                <a:gd fmla="*/ 23 h 118" name="T87"/>
                <a:gd fmla="*/ 133 w 134" name="T88"/>
                <a:gd fmla="*/ 22 h 118" name="T89"/>
                <a:gd fmla="*/ 133 w 134" name="T90"/>
                <a:gd fmla="*/ 16 h 118" name="T91"/>
                <a:gd fmla="*/ 108 w 134" name="T92"/>
                <a:gd fmla="*/ 103 h 118" name="T93"/>
                <a:gd fmla="*/ 113 w 134" name="T94"/>
                <a:gd fmla="*/ 107 h 118" name="T95"/>
                <a:gd fmla="*/ 108 w 134" name="T96"/>
                <a:gd fmla="*/ 112 h 118" name="T97"/>
                <a:gd fmla="*/ 103 w 134" name="T98"/>
                <a:gd fmla="*/ 107 h 118" name="T99"/>
                <a:gd fmla="*/ 108 w 134" name="T100"/>
                <a:gd fmla="*/ 103 h 118" name="T101"/>
                <a:gd fmla="*/ 91 w 134" name="T102"/>
                <a:gd fmla="*/ 40 h 118" name="T103"/>
                <a:gd fmla="*/ 89 w 134" name="T104"/>
                <a:gd fmla="*/ 38 h 118" name="T105"/>
                <a:gd fmla="*/ 111 w 134" name="T106"/>
                <a:gd fmla="*/ 16 h 118" name="T107"/>
                <a:gd fmla="*/ 113 w 134" name="T108"/>
                <a:gd fmla="*/ 18 h 118" name="T109"/>
                <a:gd fmla="*/ 91 w 134" name="T110"/>
                <a:gd fmla="*/ 40 h 118" name="T111"/>
                <a:gd fmla="*/ 98 w 134" name="T112"/>
                <a:gd fmla="*/ 48 h 118" name="T113"/>
                <a:gd fmla="*/ 96 w 134" name="T114"/>
                <a:gd fmla="*/ 46 h 118" name="T115"/>
                <a:gd fmla="*/ 119 w 134" name="T116"/>
                <a:gd fmla="*/ 23 h 118" name="T117"/>
                <a:gd fmla="*/ 121 w 134" name="T118"/>
                <a:gd fmla="*/ 25 h 118" name="T119"/>
                <a:gd fmla="*/ 98 w 134" name="T120"/>
                <a:gd fmla="*/ 48 h 1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18" w="134">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latin typeface="+mn-lt"/>
                <a:ea typeface="+mn-ea"/>
                <a:cs typeface="+mn-ea"/>
                <a:sym typeface="+mn-lt"/>
              </a:endParaRPr>
            </a:p>
          </p:txBody>
        </p:sp>
        <p:grpSp>
          <p:nvGrpSpPr>
            <p:cNvPr id="52" name="Group 46"/>
            <p:cNvGrpSpPr/>
            <p:nvPr/>
          </p:nvGrpSpPr>
          <p:grpSpPr>
            <a:xfrm>
              <a:off x="3092820" y="3684251"/>
              <a:ext cx="302017" cy="381497"/>
              <a:chOff x="3526798" y="4057329"/>
              <a:chExt cx="284519" cy="359394"/>
            </a:xfrm>
            <a:solidFill>
              <a:schemeClr val="bg1"/>
            </a:solidFill>
          </p:grpSpPr>
          <p:sp>
            <p:nvSpPr>
              <p:cNvPr id="53" name="Freeform 107"/>
              <p:cNvSpPr/>
              <p:nvPr/>
            </p:nvSpPr>
            <p:spPr bwMode="auto">
              <a:xfrm>
                <a:off x="3561739" y="4092269"/>
                <a:ext cx="214637" cy="289511"/>
              </a:xfrm>
              <a:custGeom>
                <a:gdLst>
                  <a:gd fmla="*/ 0 w 86" name="T0"/>
                  <a:gd fmla="*/ 10 h 116" name="T1"/>
                  <a:gd fmla="*/ 76 w 86" name="T2"/>
                  <a:gd fmla="*/ 10 h 116" name="T3"/>
                  <a:gd fmla="*/ 76 w 86" name="T4"/>
                  <a:gd fmla="*/ 116 h 116" name="T5"/>
                  <a:gd fmla="*/ 86 w 86" name="T6"/>
                  <a:gd fmla="*/ 116 h 116" name="T7"/>
                  <a:gd fmla="*/ 86 w 86" name="T8"/>
                  <a:gd fmla="*/ 0 h 116" name="T9"/>
                  <a:gd fmla="*/ 0 w 86" name="T10"/>
                  <a:gd fmla="*/ 0 h 116" name="T11"/>
                  <a:gd fmla="*/ 0 w 86" name="T12"/>
                  <a:gd fmla="*/ 10 h 116" name="T13"/>
                </a:gdLst>
                <a:cxnLst>
                  <a:cxn ang="0">
                    <a:pos x="T0" y="T1"/>
                  </a:cxn>
                  <a:cxn ang="0">
                    <a:pos x="T2" y="T3"/>
                  </a:cxn>
                  <a:cxn ang="0">
                    <a:pos x="T4" y="T5"/>
                  </a:cxn>
                  <a:cxn ang="0">
                    <a:pos x="T6" y="T7"/>
                  </a:cxn>
                  <a:cxn ang="0">
                    <a:pos x="T8" y="T9"/>
                  </a:cxn>
                  <a:cxn ang="0">
                    <a:pos x="T10" y="T11"/>
                  </a:cxn>
                  <a:cxn ang="0">
                    <a:pos x="T12" y="T13"/>
                  </a:cxn>
                </a:cxnLst>
                <a:rect b="b" l="0" r="r" t="0"/>
                <a:pathLst>
                  <a:path h="115" w="8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lt"/>
                  <a:ea typeface="+mn-ea"/>
                  <a:cs typeface="+mn-ea"/>
                  <a:sym typeface="+mn-lt"/>
                </a:endParaRPr>
              </a:p>
            </p:txBody>
          </p:sp>
          <p:sp>
            <p:nvSpPr>
              <p:cNvPr id="54" name="Freeform 108"/>
              <p:cNvSpPr/>
              <p:nvPr/>
            </p:nvSpPr>
            <p:spPr bwMode="auto">
              <a:xfrm>
                <a:off x="3599175" y="4057329"/>
                <a:ext cx="212142" cy="284519"/>
              </a:xfrm>
              <a:custGeom>
                <a:gdLst>
                  <a:gd fmla="*/ 0 w 85" name="T0"/>
                  <a:gd fmla="*/ 0 h 114" name="T1"/>
                  <a:gd fmla="*/ 0 w 85" name="T2"/>
                  <a:gd fmla="*/ 9 h 114" name="T3"/>
                  <a:gd fmla="*/ 76 w 85" name="T4"/>
                  <a:gd fmla="*/ 9 h 114" name="T5"/>
                  <a:gd fmla="*/ 76 w 85" name="T6"/>
                  <a:gd fmla="*/ 114 h 114" name="T7"/>
                  <a:gd fmla="*/ 85 w 85" name="T8"/>
                  <a:gd fmla="*/ 114 h 114" name="T9"/>
                  <a:gd fmla="*/ 85 w 85" name="T10"/>
                  <a:gd fmla="*/ 0 h 114" name="T11"/>
                  <a:gd fmla="*/ 0 w 85" name="T12"/>
                  <a:gd fmla="*/ 0 h 114" name="T13"/>
                </a:gdLst>
                <a:cxnLst>
                  <a:cxn ang="0">
                    <a:pos x="T0" y="T1"/>
                  </a:cxn>
                  <a:cxn ang="0">
                    <a:pos x="T2" y="T3"/>
                  </a:cxn>
                  <a:cxn ang="0">
                    <a:pos x="T4" y="T5"/>
                  </a:cxn>
                  <a:cxn ang="0">
                    <a:pos x="T6" y="T7"/>
                  </a:cxn>
                  <a:cxn ang="0">
                    <a:pos x="T8" y="T9"/>
                  </a:cxn>
                  <a:cxn ang="0">
                    <a:pos x="T10" y="T11"/>
                  </a:cxn>
                  <a:cxn ang="0">
                    <a:pos x="T12" y="T13"/>
                  </a:cxn>
                </a:cxnLst>
                <a:rect b="b" l="0" r="r" t="0"/>
                <a:pathLst>
                  <a:path h="114" w="85">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lt"/>
                  <a:ea typeface="+mn-ea"/>
                  <a:cs typeface="+mn-ea"/>
                  <a:sym typeface="+mn-lt"/>
                </a:endParaRPr>
              </a:p>
            </p:txBody>
          </p:sp>
          <p:sp>
            <p:nvSpPr>
              <p:cNvPr id="55" name="Freeform 109"/>
              <p:cNvSpPr/>
              <p:nvPr/>
            </p:nvSpPr>
            <p:spPr bwMode="auto">
              <a:xfrm>
                <a:off x="3526798" y="4129707"/>
                <a:ext cx="212142" cy="287016"/>
              </a:xfrm>
              <a:custGeom>
                <a:gdLst>
                  <a:gd fmla="*/ 0 w 85" name="T0"/>
                  <a:gd fmla="*/ 0 h 115" name="T1"/>
                  <a:gd fmla="*/ 0 w 85" name="T2"/>
                  <a:gd fmla="*/ 115 h 115" name="T3"/>
                  <a:gd fmla="*/ 85 w 85" name="T4"/>
                  <a:gd fmla="*/ 115 h 115" name="T5"/>
                  <a:gd fmla="*/ 85 w 85" name="T6"/>
                  <a:gd fmla="*/ 105 h 115" name="T7"/>
                  <a:gd fmla="*/ 85 w 85" name="T8"/>
                  <a:gd fmla="*/ 0 h 115" name="T9"/>
                  <a:gd fmla="*/ 10 w 85" name="T10"/>
                  <a:gd fmla="*/ 0 h 115" name="T11"/>
                  <a:gd fmla="*/ 0 w 85" name="T12"/>
                  <a:gd fmla="*/ 0 h 115" name="T13"/>
                </a:gdLst>
                <a:cxnLst>
                  <a:cxn ang="0">
                    <a:pos x="T0" y="T1"/>
                  </a:cxn>
                  <a:cxn ang="0">
                    <a:pos x="T2" y="T3"/>
                  </a:cxn>
                  <a:cxn ang="0">
                    <a:pos x="T4" y="T5"/>
                  </a:cxn>
                  <a:cxn ang="0">
                    <a:pos x="T6" y="T7"/>
                  </a:cxn>
                  <a:cxn ang="0">
                    <a:pos x="T8" y="T9"/>
                  </a:cxn>
                  <a:cxn ang="0">
                    <a:pos x="T10" y="T11"/>
                  </a:cxn>
                  <a:cxn ang="0">
                    <a:pos x="T12" y="T13"/>
                  </a:cxn>
                </a:cxnLst>
                <a:rect b="b" l="0" r="r" t="0"/>
                <a:pathLst>
                  <a:path h="115" w="8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lt"/>
                  <a:ea typeface="+mn-ea"/>
                  <a:cs typeface="+mn-ea"/>
                  <a:sym typeface="+mn-lt"/>
                </a:endParaRPr>
              </a:p>
            </p:txBody>
          </p:sp>
        </p:grpSp>
      </p:grpSp>
      <p:grpSp>
        <p:nvGrpSpPr>
          <p:cNvPr id="61" name="组合 60"/>
          <p:cNvGrpSpPr/>
          <p:nvPr/>
        </p:nvGrpSpPr>
        <p:grpSpPr>
          <a:xfrm>
            <a:off x="1302545" y="1825158"/>
            <a:ext cx="2043456" cy="1583678"/>
            <a:chOff x="1302545" y="1825158"/>
            <a:chExt cx="2043456" cy="1583678"/>
          </a:xfrm>
        </p:grpSpPr>
        <p:grpSp>
          <p:nvGrpSpPr>
            <p:cNvPr id="62" name="Group 14"/>
            <p:cNvGrpSpPr/>
            <p:nvPr/>
          </p:nvGrpSpPr>
          <p:grpSpPr>
            <a:xfrm flipV="1">
              <a:off x="1302545" y="1825158"/>
              <a:ext cx="2043456" cy="1583678"/>
              <a:chOff x="1066800" y="781050"/>
              <a:chExt cx="1524000" cy="1181100"/>
            </a:xfrm>
            <a:solidFill>
              <a:srgbClr val="00C2D6"/>
            </a:solidFill>
          </p:grpSpPr>
          <p:sp>
            <p:nvSpPr>
              <p:cNvPr id="64" name="Rounded Rectangle 11"/>
              <p:cNvSpPr/>
              <p:nvPr/>
            </p:nvSpPr>
            <p:spPr>
              <a:xfrm>
                <a:off x="1066800" y="1123950"/>
                <a:ext cx="1524000" cy="838200"/>
              </a:xfrm>
              <a:prstGeom prst="roundRect">
                <a:avLst>
                  <a:gd fmla="val 10985" name="adj"/>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65" name="Right Triangle 12"/>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grpSp>
        <p:sp>
          <p:nvSpPr>
            <p:cNvPr id="63" name="Rectangle 7"/>
            <p:cNvSpPr/>
            <p:nvPr/>
          </p:nvSpPr>
          <p:spPr bwMode="auto">
            <a:xfrm>
              <a:off x="1481347" y="1961277"/>
              <a:ext cx="1815409" cy="86409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r>
                <a:rPr altLang="en-US" lang="zh-CN" spc="100" sz="1400">
                  <a:solidFill>
                    <a:schemeClr val="bg1"/>
                  </a:solidFill>
                  <a:latin typeface="+mn-ea"/>
                  <a:cs typeface="+mn-ea"/>
                  <a:sym typeface="+mn-lt"/>
                </a:rPr>
                <a:t>规定需中心静脉进入的特殊药物：如TPN（糖浓度﹥10%）腐蚀性化疗药物</a:t>
              </a:r>
            </a:p>
          </p:txBody>
        </p:sp>
      </p:grpSp>
      <p:grpSp>
        <p:nvGrpSpPr>
          <p:cNvPr id="66" name="组合 65"/>
          <p:cNvGrpSpPr/>
          <p:nvPr/>
        </p:nvGrpSpPr>
        <p:grpSpPr>
          <a:xfrm>
            <a:off x="5290782" y="1825158"/>
            <a:ext cx="2043456" cy="1583678"/>
            <a:chOff x="5290782" y="1825158"/>
            <a:chExt cx="2043456" cy="1583678"/>
          </a:xfrm>
        </p:grpSpPr>
        <p:grpSp>
          <p:nvGrpSpPr>
            <p:cNvPr id="67" name="Group 21"/>
            <p:cNvGrpSpPr/>
            <p:nvPr/>
          </p:nvGrpSpPr>
          <p:grpSpPr>
            <a:xfrm flipV="1">
              <a:off x="5290782" y="1825158"/>
              <a:ext cx="2043456" cy="1583678"/>
              <a:chOff x="1066800" y="781050"/>
              <a:chExt cx="1524000" cy="1181100"/>
            </a:xfrm>
            <a:solidFill>
              <a:srgbClr val="00C2D6"/>
            </a:solidFill>
          </p:grpSpPr>
          <p:sp>
            <p:nvSpPr>
              <p:cNvPr id="69" name="Rounded Rectangle 22"/>
              <p:cNvSpPr/>
              <p:nvPr/>
            </p:nvSpPr>
            <p:spPr>
              <a:xfrm>
                <a:off x="1066800" y="1123950"/>
                <a:ext cx="1524000" cy="838200"/>
              </a:xfrm>
              <a:prstGeom prst="roundRect">
                <a:avLst>
                  <a:gd fmla="val 10985" name="adj"/>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70" name="Right Triangle 23"/>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grpSp>
        <p:sp>
          <p:nvSpPr>
            <p:cNvPr id="68" name="Rectangle 7"/>
            <p:cNvSpPr/>
            <p:nvPr/>
          </p:nvSpPr>
          <p:spPr bwMode="auto">
            <a:xfrm>
              <a:off x="5435944" y="1961277"/>
              <a:ext cx="1815409" cy="86409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defTabSz="609402">
                <a:lnSpc>
                  <a:spcPct val="120000"/>
                </a:lnSpc>
                <a:spcBef>
                  <a:spcPct val="0"/>
                </a:spcBef>
              </a:pPr>
              <a:r>
                <a:rPr altLang="en-US" b="1" lang="zh-CN" sz="1600">
                  <a:solidFill>
                    <a:schemeClr val="bg1"/>
                  </a:solidFill>
                  <a:latin typeface="+mn-ea"/>
                  <a:cs typeface="+mn-ea"/>
                  <a:sym typeface="+mn-lt"/>
                </a:rPr>
                <a:t>胰岛素：用后30分钟必须观察并记录有无低血糖反应</a:t>
              </a:r>
            </a:p>
          </p:txBody>
        </p:sp>
      </p:grpSp>
      <p:grpSp>
        <p:nvGrpSpPr>
          <p:cNvPr id="71" name="组合 70"/>
          <p:cNvGrpSpPr/>
          <p:nvPr/>
        </p:nvGrpSpPr>
        <p:grpSpPr>
          <a:xfrm>
            <a:off x="9275520" y="1825158"/>
            <a:ext cx="2043456" cy="1583678"/>
            <a:chOff x="9275520" y="1825158"/>
            <a:chExt cx="2043456" cy="1583678"/>
          </a:xfrm>
        </p:grpSpPr>
        <p:grpSp>
          <p:nvGrpSpPr>
            <p:cNvPr id="72" name="Group 24"/>
            <p:cNvGrpSpPr/>
            <p:nvPr/>
          </p:nvGrpSpPr>
          <p:grpSpPr>
            <a:xfrm flipV="1">
              <a:off x="9275520" y="1825158"/>
              <a:ext cx="2043456" cy="1583678"/>
              <a:chOff x="1066800" y="781050"/>
              <a:chExt cx="1524000" cy="1181100"/>
            </a:xfrm>
            <a:solidFill>
              <a:srgbClr val="00C2D6"/>
            </a:solidFill>
          </p:grpSpPr>
          <p:sp>
            <p:nvSpPr>
              <p:cNvPr id="74" name="Rounded Rectangle 25"/>
              <p:cNvSpPr/>
              <p:nvPr/>
            </p:nvSpPr>
            <p:spPr>
              <a:xfrm>
                <a:off x="1066800" y="1123950"/>
                <a:ext cx="1524000" cy="838200"/>
              </a:xfrm>
              <a:prstGeom prst="roundRect">
                <a:avLst>
                  <a:gd fmla="val 10985" name="adj"/>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75" name="Right Triangle 26"/>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grpSp>
        <p:sp>
          <p:nvSpPr>
            <p:cNvPr id="73" name="Rectangle 7"/>
            <p:cNvSpPr/>
            <p:nvPr/>
          </p:nvSpPr>
          <p:spPr bwMode="auto">
            <a:xfrm>
              <a:off x="9389543" y="1953384"/>
              <a:ext cx="1815409" cy="86409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defTabSz="609402">
                <a:lnSpc>
                  <a:spcPct val="120000"/>
                </a:lnSpc>
                <a:spcBef>
                  <a:spcPct val="0"/>
                </a:spcBef>
              </a:pPr>
              <a:r>
                <a:rPr altLang="en-US" lang="zh-CN" sz="1400">
                  <a:solidFill>
                    <a:schemeClr val="bg1"/>
                  </a:solidFill>
                  <a:latin typeface="+mn-ea"/>
                  <a:cs typeface="+mn-ea"/>
                  <a:sym typeface="+mn-lt"/>
                </a:rPr>
                <a:t>有皮试要求的抗生素：首次使用，30分钟内观察并记录有无过敏反应 </a:t>
              </a:r>
            </a:p>
          </p:txBody>
        </p:sp>
      </p:grpSp>
      <p:grpSp>
        <p:nvGrpSpPr>
          <p:cNvPr id="76" name="组合 75"/>
          <p:cNvGrpSpPr/>
          <p:nvPr/>
        </p:nvGrpSpPr>
        <p:grpSpPr>
          <a:xfrm>
            <a:off x="3143405" y="4555865"/>
            <a:ext cx="2043456" cy="1583678"/>
            <a:chOff x="3143405" y="4555865"/>
            <a:chExt cx="2043456" cy="1583678"/>
          </a:xfrm>
        </p:grpSpPr>
        <p:grpSp>
          <p:nvGrpSpPr>
            <p:cNvPr id="77" name="Group 15"/>
            <p:cNvGrpSpPr/>
            <p:nvPr/>
          </p:nvGrpSpPr>
          <p:grpSpPr>
            <a:xfrm>
              <a:off x="3143405" y="4555865"/>
              <a:ext cx="2043456" cy="1583678"/>
              <a:chOff x="1066800" y="781050"/>
              <a:chExt cx="1524000" cy="1181100"/>
            </a:xfrm>
            <a:solidFill>
              <a:srgbClr val="00C2D6"/>
            </a:solidFill>
          </p:grpSpPr>
          <p:sp>
            <p:nvSpPr>
              <p:cNvPr id="79" name="Rounded Rectangle 16"/>
              <p:cNvSpPr/>
              <p:nvPr/>
            </p:nvSpPr>
            <p:spPr>
              <a:xfrm>
                <a:off x="1066800" y="1123950"/>
                <a:ext cx="1524000" cy="838200"/>
              </a:xfrm>
              <a:prstGeom prst="roundRect">
                <a:avLst>
                  <a:gd fmla="val 10985" name="adj"/>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80" name="Right Triangle 17"/>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grpSp>
        <p:sp>
          <p:nvSpPr>
            <p:cNvPr id="78" name="Rectangle 7"/>
            <p:cNvSpPr/>
            <p:nvPr/>
          </p:nvSpPr>
          <p:spPr bwMode="auto">
            <a:xfrm>
              <a:off x="3322952" y="5202628"/>
              <a:ext cx="1815409" cy="86409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r>
                <a:rPr altLang="en-US" b="1" lang="zh-CN" spc="100" sz="1400">
                  <a:solidFill>
                    <a:schemeClr val="bg1"/>
                  </a:solidFill>
                  <a:latin typeface="+mn-ea"/>
                  <a:cs typeface="+mn-ea"/>
                  <a:sym typeface="+mn-lt"/>
                </a:rPr>
                <a:t>氯化钾：静脉泵入高浓度钾时，应连续监测心电图，并每2小时测一次血清钾</a:t>
              </a:r>
            </a:p>
          </p:txBody>
        </p:sp>
      </p:grpSp>
      <p:grpSp>
        <p:nvGrpSpPr>
          <p:cNvPr id="81" name="组合 80"/>
          <p:cNvGrpSpPr/>
          <p:nvPr/>
        </p:nvGrpSpPr>
        <p:grpSpPr>
          <a:xfrm>
            <a:off x="7334237" y="4555865"/>
            <a:ext cx="2043456" cy="1583678"/>
            <a:chOff x="7334237" y="4555865"/>
            <a:chExt cx="2043456" cy="1583678"/>
          </a:xfrm>
        </p:grpSpPr>
        <p:grpSp>
          <p:nvGrpSpPr>
            <p:cNvPr id="82" name="Group 18"/>
            <p:cNvGrpSpPr/>
            <p:nvPr/>
          </p:nvGrpSpPr>
          <p:grpSpPr>
            <a:xfrm>
              <a:off x="7334237" y="4555865"/>
              <a:ext cx="2043456" cy="1583678"/>
              <a:chOff x="1066800" y="781050"/>
              <a:chExt cx="1524000" cy="1181100"/>
            </a:xfrm>
            <a:solidFill>
              <a:srgbClr val="00C2D6"/>
            </a:solidFill>
          </p:grpSpPr>
          <p:sp>
            <p:nvSpPr>
              <p:cNvPr id="84" name="Rounded Rectangle 19"/>
              <p:cNvSpPr/>
              <p:nvPr/>
            </p:nvSpPr>
            <p:spPr>
              <a:xfrm>
                <a:off x="1066800" y="1123950"/>
                <a:ext cx="1524000" cy="838200"/>
              </a:xfrm>
              <a:prstGeom prst="roundRect">
                <a:avLst>
                  <a:gd fmla="val 10985" name="adj"/>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85" name="Right Triangle 20"/>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grpSp>
        <p:sp>
          <p:nvSpPr>
            <p:cNvPr id="83" name="Rectangle 7"/>
            <p:cNvSpPr/>
            <p:nvPr/>
          </p:nvSpPr>
          <p:spPr bwMode="auto">
            <a:xfrm>
              <a:off x="7448260" y="5060115"/>
              <a:ext cx="1815409" cy="86409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defTabSz="609402">
                <a:lnSpc>
                  <a:spcPct val="120000"/>
                </a:lnSpc>
                <a:spcBef>
                  <a:spcPct val="0"/>
                </a:spcBef>
              </a:pPr>
              <a:r>
                <a:rPr altLang="en-US" lang="zh-CN" sz="1400">
                  <a:solidFill>
                    <a:schemeClr val="bg1"/>
                  </a:solidFill>
                  <a:latin typeface="+mn-ea"/>
                  <a:cs typeface="+mn-ea"/>
                  <a:sym typeface="+mn-lt"/>
                </a:rPr>
                <a:t>影响血液动力学药物：如硝酸酯类，每15—60分钟监测并记录血压及心率</a:t>
              </a:r>
            </a:p>
          </p:txBody>
        </p:sp>
      </p:grpSp>
      <p:grpSp>
        <p:nvGrpSpPr>
          <p:cNvPr id="86" name="组合 85"/>
          <p:cNvGrpSpPr/>
          <p:nvPr/>
        </p:nvGrpSpPr>
        <p:grpSpPr>
          <a:xfrm>
            <a:off x="644461" y="868242"/>
            <a:ext cx="2750376" cy="646331"/>
            <a:chOff x="3443164" y="1183335"/>
            <a:chExt cx="3080155" cy="646331"/>
          </a:xfrm>
        </p:grpSpPr>
        <p:sp>
          <p:nvSpPr>
            <p:cNvPr id="87"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8" name="矩形 87">
              <a:extLst>
                <a:ext uri="{FF2B5EF4-FFF2-40B4-BE49-F238E27FC236}">
                  <a16:creationId xmlns:a16="http://schemas.microsoft.com/office/drawing/2014/main" id="{5E77E610-B5AB-4782-8EC3-460FB7234F17}"/>
                </a:ext>
              </a:extLst>
            </p:cNvPr>
            <p:cNvSpPr/>
            <p:nvPr/>
          </p:nvSpPr>
          <p:spPr>
            <a:xfrm>
              <a:off x="3443164" y="1183335"/>
              <a:ext cx="2990720" cy="640080"/>
            </a:xfrm>
            <a:prstGeom prst="rect">
              <a:avLst/>
            </a:prstGeom>
          </p:spPr>
          <p:txBody>
            <a:bodyPr wrap="square">
              <a:spAutoFit/>
            </a:bodyPr>
            <a:lstStyle/>
            <a:p>
              <a:pPr algn="ctr" lvl="1" marL="144000">
                <a:lnSpc>
                  <a:spcPct val="150000"/>
                </a:lnSpc>
              </a:pPr>
              <a:r>
                <a:rPr altLang="en-US" lang="zh-CN" sz="2400">
                  <a:solidFill>
                    <a:schemeClr val="bg1"/>
                  </a:solidFill>
                  <a:cs typeface="+mn-ea"/>
                  <a:sym typeface="+mn-lt"/>
                </a:rPr>
                <a:t>特殊药物的规定</a:t>
              </a:r>
            </a:p>
          </p:txBody>
        </p:sp>
      </p:grpSp>
    </p:spTree>
    <p:extLst>
      <p:ext uri="{BB962C8B-B14F-4D97-AF65-F5344CB8AC3E}">
        <p14:creationId val="3546981099"/>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86"/>
                                        </p:tgtEl>
                                        <p:attrNameLst>
                                          <p:attrName>style.visibility</p:attrName>
                                        </p:attrNameLst>
                                      </p:cBhvr>
                                      <p:to>
                                        <p:strVal val="visible"/>
                                      </p:to>
                                    </p:set>
                                    <p:animEffect filter="barn(inVertical)" transition="in">
                                      <p:cBhvr>
                                        <p:cTn dur="500" id="7"/>
                                        <p:tgtEl>
                                          <p:spTgt spid="86"/>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5"/>
                                        </p:tgtEl>
                                        <p:attrNameLst>
                                          <p:attrName>style.visibility</p:attrName>
                                        </p:attrNameLst>
                                      </p:cBhvr>
                                      <p:to>
                                        <p:strVal val="visible"/>
                                      </p:to>
                                    </p:set>
                                    <p:animEffect filter="wipe(left)" transition="in">
                                      <p:cBhvr>
                                        <p:cTn dur="500" id="11"/>
                                        <p:tgtEl>
                                          <p:spTgt spid="25"/>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61"/>
                                        </p:tgtEl>
                                        <p:attrNameLst>
                                          <p:attrName>style.visibility</p:attrName>
                                        </p:attrNameLst>
                                      </p:cBhvr>
                                      <p:to>
                                        <p:strVal val="visible"/>
                                      </p:to>
                                    </p:set>
                                    <p:animEffect filter="fade" transition="in">
                                      <p:cBhvr>
                                        <p:cTn dur="1000" id="15"/>
                                        <p:tgtEl>
                                          <p:spTgt spid="61"/>
                                        </p:tgtEl>
                                      </p:cBhvr>
                                    </p:animEffect>
                                    <p:anim calcmode="lin" valueType="num">
                                      <p:cBhvr>
                                        <p:cTn dur="1000" fill="hold" id="16"/>
                                        <p:tgtEl>
                                          <p:spTgt spid="61"/>
                                        </p:tgtEl>
                                        <p:attrNameLst>
                                          <p:attrName>ppt_x</p:attrName>
                                        </p:attrNameLst>
                                      </p:cBhvr>
                                      <p:tavLst>
                                        <p:tav tm="0">
                                          <p:val>
                                            <p:strVal val="#ppt_x"/>
                                          </p:val>
                                        </p:tav>
                                        <p:tav tm="100000">
                                          <p:val>
                                            <p:strVal val="#ppt_x"/>
                                          </p:val>
                                        </p:tav>
                                      </p:tavLst>
                                    </p:anim>
                                    <p:anim calcmode="lin" valueType="num">
                                      <p:cBhvr>
                                        <p:cTn dur="1000" fill="hold" id="17"/>
                                        <p:tgtEl>
                                          <p:spTgt spid="61"/>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47" presetSubtype="0">
                                  <p:stCondLst>
                                    <p:cond delay="0"/>
                                  </p:stCondLst>
                                  <p:childTnLst>
                                    <p:set>
                                      <p:cBhvr>
                                        <p:cTn dur="1" fill="hold" id="20">
                                          <p:stCondLst>
                                            <p:cond delay="0"/>
                                          </p:stCondLst>
                                        </p:cTn>
                                        <p:tgtEl>
                                          <p:spTgt spid="76"/>
                                        </p:tgtEl>
                                        <p:attrNameLst>
                                          <p:attrName>style.visibility</p:attrName>
                                        </p:attrNameLst>
                                      </p:cBhvr>
                                      <p:to>
                                        <p:strVal val="visible"/>
                                      </p:to>
                                    </p:set>
                                    <p:animEffect filter="fade" transition="in">
                                      <p:cBhvr>
                                        <p:cTn dur="1000" id="21"/>
                                        <p:tgtEl>
                                          <p:spTgt spid="76"/>
                                        </p:tgtEl>
                                      </p:cBhvr>
                                    </p:animEffect>
                                    <p:anim calcmode="lin" valueType="num">
                                      <p:cBhvr>
                                        <p:cTn dur="1000" fill="hold" id="22"/>
                                        <p:tgtEl>
                                          <p:spTgt spid="76"/>
                                        </p:tgtEl>
                                        <p:attrNameLst>
                                          <p:attrName>ppt_x</p:attrName>
                                        </p:attrNameLst>
                                      </p:cBhvr>
                                      <p:tavLst>
                                        <p:tav tm="0">
                                          <p:val>
                                            <p:strVal val="#ppt_x"/>
                                          </p:val>
                                        </p:tav>
                                        <p:tav tm="100000">
                                          <p:val>
                                            <p:strVal val="#ppt_x"/>
                                          </p:val>
                                        </p:tav>
                                      </p:tavLst>
                                    </p:anim>
                                    <p:anim calcmode="lin" valueType="num">
                                      <p:cBhvr>
                                        <p:cTn dur="1000" fill="hold" id="23"/>
                                        <p:tgtEl>
                                          <p:spTgt spid="7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42" presetSubtype="0">
                                  <p:stCondLst>
                                    <p:cond delay="0"/>
                                  </p:stCondLst>
                                  <p:childTnLst>
                                    <p:set>
                                      <p:cBhvr>
                                        <p:cTn dur="1" fill="hold" id="26">
                                          <p:stCondLst>
                                            <p:cond delay="0"/>
                                          </p:stCondLst>
                                        </p:cTn>
                                        <p:tgtEl>
                                          <p:spTgt spid="66"/>
                                        </p:tgtEl>
                                        <p:attrNameLst>
                                          <p:attrName>style.visibility</p:attrName>
                                        </p:attrNameLst>
                                      </p:cBhvr>
                                      <p:to>
                                        <p:strVal val="visible"/>
                                      </p:to>
                                    </p:set>
                                    <p:animEffect filter="fade" transition="in">
                                      <p:cBhvr>
                                        <p:cTn dur="1000" id="27"/>
                                        <p:tgtEl>
                                          <p:spTgt spid="66"/>
                                        </p:tgtEl>
                                      </p:cBhvr>
                                    </p:animEffect>
                                    <p:anim calcmode="lin" valueType="num">
                                      <p:cBhvr>
                                        <p:cTn dur="1000" fill="hold" id="28"/>
                                        <p:tgtEl>
                                          <p:spTgt spid="66"/>
                                        </p:tgtEl>
                                        <p:attrNameLst>
                                          <p:attrName>ppt_x</p:attrName>
                                        </p:attrNameLst>
                                      </p:cBhvr>
                                      <p:tavLst>
                                        <p:tav tm="0">
                                          <p:val>
                                            <p:strVal val="#ppt_x"/>
                                          </p:val>
                                        </p:tav>
                                        <p:tav tm="100000">
                                          <p:val>
                                            <p:strVal val="#ppt_x"/>
                                          </p:val>
                                        </p:tav>
                                      </p:tavLst>
                                    </p:anim>
                                    <p:anim calcmode="lin" valueType="num">
                                      <p:cBhvr>
                                        <p:cTn dur="1000" fill="hold" id="29"/>
                                        <p:tgtEl>
                                          <p:spTgt spid="66"/>
                                        </p:tgtEl>
                                        <p:attrNameLst>
                                          <p:attrName>ppt_y</p:attrName>
                                        </p:attrNameLst>
                                      </p:cBhvr>
                                      <p:tavLst>
                                        <p:tav tm="0">
                                          <p:val>
                                            <p:strVal val="#ppt_y+.1"/>
                                          </p:val>
                                        </p:tav>
                                        <p:tav tm="100000">
                                          <p:val>
                                            <p:strVal val="#ppt_y"/>
                                          </p:val>
                                        </p:tav>
                                      </p:tavLst>
                                    </p:anim>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47" presetSubtype="0">
                                  <p:stCondLst>
                                    <p:cond delay="0"/>
                                  </p:stCondLst>
                                  <p:childTnLst>
                                    <p:set>
                                      <p:cBhvr>
                                        <p:cTn dur="1" fill="hold" id="33">
                                          <p:stCondLst>
                                            <p:cond delay="0"/>
                                          </p:stCondLst>
                                        </p:cTn>
                                        <p:tgtEl>
                                          <p:spTgt spid="81"/>
                                        </p:tgtEl>
                                        <p:attrNameLst>
                                          <p:attrName>style.visibility</p:attrName>
                                        </p:attrNameLst>
                                      </p:cBhvr>
                                      <p:to>
                                        <p:strVal val="visible"/>
                                      </p:to>
                                    </p:set>
                                    <p:animEffect filter="fade" transition="in">
                                      <p:cBhvr>
                                        <p:cTn dur="1000" id="34"/>
                                        <p:tgtEl>
                                          <p:spTgt spid="81"/>
                                        </p:tgtEl>
                                      </p:cBhvr>
                                    </p:animEffect>
                                    <p:anim calcmode="lin" valueType="num">
                                      <p:cBhvr>
                                        <p:cTn dur="1000" fill="hold" id="35"/>
                                        <p:tgtEl>
                                          <p:spTgt spid="81"/>
                                        </p:tgtEl>
                                        <p:attrNameLst>
                                          <p:attrName>ppt_x</p:attrName>
                                        </p:attrNameLst>
                                      </p:cBhvr>
                                      <p:tavLst>
                                        <p:tav tm="0">
                                          <p:val>
                                            <p:strVal val="#ppt_x"/>
                                          </p:val>
                                        </p:tav>
                                        <p:tav tm="100000">
                                          <p:val>
                                            <p:strVal val="#ppt_x"/>
                                          </p:val>
                                        </p:tav>
                                      </p:tavLst>
                                    </p:anim>
                                    <p:anim calcmode="lin" valueType="num">
                                      <p:cBhvr>
                                        <p:cTn dur="1000" fill="hold" id="36"/>
                                        <p:tgtEl>
                                          <p:spTgt spid="81"/>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1000"/>
                            </p:stCondLst>
                            <p:childTnLst>
                              <p:par>
                                <p:cTn fill="hold" id="38" nodeType="afterEffect" presetClass="entr" presetID="42" presetSubtype="0">
                                  <p:stCondLst>
                                    <p:cond delay="0"/>
                                  </p:stCondLst>
                                  <p:childTnLst>
                                    <p:set>
                                      <p:cBhvr>
                                        <p:cTn dur="1" fill="hold" id="39">
                                          <p:stCondLst>
                                            <p:cond delay="0"/>
                                          </p:stCondLst>
                                        </p:cTn>
                                        <p:tgtEl>
                                          <p:spTgt spid="71"/>
                                        </p:tgtEl>
                                        <p:attrNameLst>
                                          <p:attrName>style.visibility</p:attrName>
                                        </p:attrNameLst>
                                      </p:cBhvr>
                                      <p:to>
                                        <p:strVal val="visible"/>
                                      </p:to>
                                    </p:set>
                                    <p:animEffect filter="fade" transition="in">
                                      <p:cBhvr>
                                        <p:cTn dur="1000" id="40"/>
                                        <p:tgtEl>
                                          <p:spTgt spid="71"/>
                                        </p:tgtEl>
                                      </p:cBhvr>
                                    </p:animEffect>
                                    <p:anim calcmode="lin" valueType="num">
                                      <p:cBhvr>
                                        <p:cTn dur="1000" fill="hold" id="41"/>
                                        <p:tgtEl>
                                          <p:spTgt spid="71"/>
                                        </p:tgtEl>
                                        <p:attrNameLst>
                                          <p:attrName>ppt_x</p:attrName>
                                        </p:attrNameLst>
                                      </p:cBhvr>
                                      <p:tavLst>
                                        <p:tav tm="0">
                                          <p:val>
                                            <p:strVal val="#ppt_x"/>
                                          </p:val>
                                        </p:tav>
                                        <p:tav tm="100000">
                                          <p:val>
                                            <p:strVal val="#ppt_x"/>
                                          </p:val>
                                        </p:tav>
                                      </p:tavLst>
                                    </p:anim>
                                    <p:anim calcmode="lin" valueType="num">
                                      <p:cBhvr>
                                        <p:cTn dur="1000" fill="hold" id="42"/>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125505" y="171877"/>
            <a:ext cx="4156210" cy="400110"/>
            <a:chOff x="125505" y="171877"/>
            <a:chExt cx="4156210"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3297838"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02.静脉输液的安全问题</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sp>
        <p:nvSpPr>
          <p:cNvPr id="22" name="矩形 21">
            <a:extLst>
              <a:ext uri="{FF2B5EF4-FFF2-40B4-BE49-F238E27FC236}">
                <a16:creationId xmlns:a16="http://schemas.microsoft.com/office/drawing/2014/main" id="{9D27CC72-D526-41F4-AB56-2071F8894153}"/>
              </a:ext>
            </a:extLst>
          </p:cNvPr>
          <p:cNvSpPr/>
          <p:nvPr/>
        </p:nvSpPr>
        <p:spPr>
          <a:xfrm>
            <a:off x="535424" y="1793638"/>
            <a:ext cx="6547547" cy="4480559"/>
          </a:xfrm>
          <a:prstGeom prst="rect">
            <a:avLst/>
          </a:prstGeom>
        </p:spPr>
        <p:txBody>
          <a:bodyPr wrap="square">
            <a:spAutoFit/>
          </a:bodyPr>
          <a:lstStyle/>
          <a:p>
            <a:pPr lvl="1" marL="144000">
              <a:lnSpc>
                <a:spcPct val="150000"/>
              </a:lnSpc>
              <a:buClr>
                <a:srgbClr val="578DAF"/>
              </a:buClr>
            </a:pPr>
            <a:r>
              <a:rPr altLang="en-US" lang="zh-CN" sz="2400">
                <a:latin typeface="+mn-ea"/>
                <a:cs typeface="+mn-ea"/>
                <a:sym typeface="+mn-lt"/>
              </a:rPr>
              <a:t>静脉治疗护士在工作中最常见的职业危害是发生血源性传播性疾病。导致护士发生职业性血源性传播疾病的主要途径皮肤粘膜发生血液暴露和发生针刺性两大类，其中以针刺伤为主，占了80%。研究证实，20多致病因子可以通过血液传播，目前已确定的血液传播疾病有乙肝、丙肝、艾滋病、埃博拉出血热、梅毒、疟疾等。其中以乙肝、丙肝、艾滋病的危害最大。 </a:t>
            </a:r>
          </a:p>
        </p:txBody>
      </p:sp>
      <p:grpSp>
        <p:nvGrpSpPr>
          <p:cNvPr id="23" name="组合 22"/>
          <p:cNvGrpSpPr/>
          <p:nvPr/>
        </p:nvGrpSpPr>
        <p:grpSpPr>
          <a:xfrm>
            <a:off x="679151" y="954026"/>
            <a:ext cx="3602564" cy="646331"/>
            <a:chOff x="3443164" y="1183335"/>
            <a:chExt cx="3080155" cy="646331"/>
          </a:xfrm>
        </p:grpSpPr>
        <p:sp>
          <p:nvSpPr>
            <p:cNvPr id="24"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矩形 24">
              <a:extLst>
                <a:ext uri="{FF2B5EF4-FFF2-40B4-BE49-F238E27FC236}">
                  <a16:creationId xmlns:a16="http://schemas.microsoft.com/office/drawing/2014/main" id="{5E77E610-B5AB-4782-8EC3-460FB7234F17}"/>
                </a:ext>
              </a:extLst>
            </p:cNvPr>
            <p:cNvSpPr/>
            <p:nvPr/>
          </p:nvSpPr>
          <p:spPr>
            <a:xfrm>
              <a:off x="3443164" y="1183335"/>
              <a:ext cx="3080155" cy="640080"/>
            </a:xfrm>
            <a:prstGeom prst="rect">
              <a:avLst/>
            </a:prstGeom>
          </p:spPr>
          <p:txBody>
            <a:bodyPr wrap="square">
              <a:spAutoFit/>
            </a:bodyPr>
            <a:lstStyle/>
            <a:p>
              <a:pPr algn="ctr" lvl="1" marL="144000">
                <a:lnSpc>
                  <a:spcPct val="150000"/>
                </a:lnSpc>
              </a:pPr>
              <a:r>
                <a:rPr altLang="en-US" lang="zh-CN" sz="2400">
                  <a:solidFill>
                    <a:schemeClr val="bg1"/>
                  </a:solidFill>
                  <a:cs typeface="+mn-ea"/>
                  <a:sym typeface="+mn-lt"/>
                </a:rPr>
                <a:t>静脉输液中的职业防护</a:t>
              </a:r>
            </a:p>
          </p:txBody>
        </p:sp>
      </p:grpSp>
      <p:pic>
        <p:nvPicPr>
          <p:cNvPr id="2" name="图片 1"/>
          <p:cNvPicPr>
            <a:picLocks noChangeAspect="1"/>
          </p:cNvPicPr>
          <p:nvPr/>
        </p:nvPicPr>
        <p:blipFill>
          <a:blip r:embed="rId3">
            <a:extLst>
              <a:ext uri="{28A0092B-C50C-407E-A947-70E740481C1C}">
                <a14:useLocalDpi val="0"/>
              </a:ext>
            </a:extLst>
          </a:blip>
          <a:srcRect r="77381"/>
          <a:stretch>
            <a:fillRect/>
          </a:stretch>
        </p:blipFill>
        <p:spPr>
          <a:xfrm>
            <a:off x="7694587" y="1277191"/>
            <a:ext cx="3815241" cy="4717596"/>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val="712381157"/>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23"/>
                                        </p:tgtEl>
                                        <p:attrNameLst>
                                          <p:attrName>style.visibility</p:attrName>
                                        </p:attrNameLst>
                                      </p:cBhvr>
                                      <p:to>
                                        <p:strVal val="visible"/>
                                      </p:to>
                                    </p:set>
                                    <p:animEffect filter="barn(inVertical)" transition="in">
                                      <p:cBhvr>
                                        <p:cTn dur="500" id="7"/>
                                        <p:tgtEl>
                                          <p:spTgt spid="23"/>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22"/>
                                        </p:tgtEl>
                                        <p:attrNameLst>
                                          <p:attrName>style.visibility</p:attrName>
                                        </p:attrNameLst>
                                      </p:cBhvr>
                                      <p:to>
                                        <p:strVal val="visible"/>
                                      </p:to>
                                    </p:set>
                                    <p:animEffect filter="strips(downRight)" transition="in">
                                      <p:cBhvr>
                                        <p:cTn dur="500" id="1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gdLst>
              <a:gd fmla="*/ 2480879 w 2525542" name="connsiteX0"/>
              <a:gd fmla="*/ 0 h 2226431" name="connsiteY0"/>
              <a:gd fmla="*/ 2525542 w 2525542" name="connsiteX1"/>
              <a:gd fmla="*/ 2256 h 2226431" name="connsiteY1"/>
              <a:gd fmla="*/ 2525542 w 2525542" name="connsiteX2"/>
              <a:gd fmla="*/ 772257 h 2226431" name="connsiteY2"/>
              <a:gd fmla="*/ 2480879 w 2525542" name="connsiteX3"/>
              <a:gd fmla="*/ 770001 h 2226431" name="connsiteY3"/>
              <a:gd fmla="*/ 789994 w 2525542" name="connsiteX4"/>
              <a:gd fmla="*/ 2148112 h 2226431" name="connsiteY4"/>
              <a:gd fmla="*/ 778041 w 2525542" name="connsiteX5"/>
              <a:gd fmla="*/ 2226431 h 2226431" name="connsiteY5"/>
              <a:gd fmla="*/ 0 w 2525542" name="connsiteX6"/>
              <a:gd fmla="*/ 2226431 h 2226431" name="connsiteY6"/>
              <a:gd fmla="*/ 35637 w 2525542" name="connsiteX7"/>
              <a:gd fmla="*/ 1992930 h 2226431" name="connsiteY7"/>
              <a:gd fmla="*/ 2480879 w 2525542" name="connsiteX8"/>
              <a:gd fmla="*/ 0 h 222643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226431" w="2525542">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endParaRPr>
          </a:p>
        </p:txBody>
      </p:sp>
      <p:sp>
        <p:nvSpPr>
          <p:cNvPr id="17" name="任意多边形 16"/>
          <p:cNvSpPr/>
          <p:nvPr/>
        </p:nvSpPr>
        <p:spPr>
          <a:xfrm>
            <a:off x="1" y="1"/>
            <a:ext cx="7823200" cy="6858001"/>
          </a:xfrm>
          <a:custGeom>
            <a:gdLst>
              <a:gd fmla="*/ 0 w 7823200" name="connsiteX0"/>
              <a:gd fmla="*/ 0 h 6858001" name="connsiteY0"/>
              <a:gd fmla="*/ 3169293 w 7823200" name="connsiteX1"/>
              <a:gd fmla="*/ 0 h 6858001" name="connsiteY1"/>
              <a:gd fmla="*/ 3174815 w 7823200" name="connsiteX2"/>
              <a:gd fmla="*/ 15064 h 6858001" name="connsiteY2"/>
              <a:gd fmla="*/ 3474461 w 7823200" name="connsiteX3"/>
              <a:gd fmla="*/ 1053852 h 6858001" name="connsiteY3"/>
              <a:gd fmla="*/ 4213847 w 7823200" name="connsiteX4"/>
              <a:gd fmla="*/ 4658569 h 6858001" name="connsiteY4"/>
              <a:gd fmla="*/ 6855378 w 7823200" name="connsiteX5"/>
              <a:gd fmla="*/ 6228396 h 6858001" name="connsiteY5"/>
              <a:gd fmla="*/ 7810049 w 7823200" name="connsiteX6"/>
              <a:gd fmla="*/ 6796415 h 6858001" name="connsiteY6"/>
              <a:gd fmla="*/ 7823200 w 7823200" name="connsiteX7"/>
              <a:gd fmla="*/ 6858001 h 6858001" name="connsiteY7"/>
              <a:gd fmla="*/ 0 w 7823200" name="connsiteX8"/>
              <a:gd fmla="*/ 6858001 h 685800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58001" w="7823200">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62" name="组合 61"/>
              <p:cNvGrpSpPr/>
              <p:nvPr/>
            </p:nvGrpSpPr>
            <p:grpSpPr>
              <a:xfrm>
                <a:off x="4727575" y="1306513"/>
                <a:ext cx="1900238" cy="1903413"/>
                <a:chOff x="4727575" y="1306513"/>
                <a:chExt cx="1900238" cy="1903413"/>
              </a:xfrm>
            </p:grpSpPr>
            <p:sp>
              <p:nvSpPr>
                <p:cNvPr id="63" name="Freeform 11"/>
                <p:cNvSpPr/>
                <p:nvPr/>
              </p:nvSpPr>
              <p:spPr bwMode="auto">
                <a:xfrm>
                  <a:off x="5246688" y="1306513"/>
                  <a:ext cx="865188" cy="1411288"/>
                </a:xfrm>
                <a:custGeom>
                  <a:gdLst>
                    <a:gd fmla="*/ 16 w 230" name="T0"/>
                    <a:gd fmla="*/ 185 h 375" name="T1"/>
                    <a:gd fmla="*/ 64 w 230" name="T2"/>
                    <a:gd fmla="*/ 254 h 375" name="T3"/>
                    <a:gd fmla="*/ 60 w 230" name="T4"/>
                    <a:gd fmla="*/ 285 h 375" name="T5"/>
                    <a:gd fmla="*/ 46 w 230" name="T6"/>
                    <a:gd fmla="*/ 290 h 375" name="T7"/>
                    <a:gd fmla="*/ 54 w 230" name="T8"/>
                    <a:gd fmla="*/ 321 h 375" name="T9"/>
                    <a:gd fmla="*/ 64 w 230" name="T10"/>
                    <a:gd fmla="*/ 347 h 375" name="T11"/>
                    <a:gd fmla="*/ 74 w 230" name="T12"/>
                    <a:gd fmla="*/ 366 h 375" name="T13"/>
                    <a:gd fmla="*/ 77 w 230" name="T14"/>
                    <a:gd fmla="*/ 369 h 375" name="T15"/>
                    <a:gd fmla="*/ 84 w 230" name="T16"/>
                    <a:gd fmla="*/ 372 h 375" name="T17"/>
                    <a:gd fmla="*/ 95 w 230" name="T18"/>
                    <a:gd fmla="*/ 373 h 375" name="T19"/>
                    <a:gd fmla="*/ 105 w 230" name="T20"/>
                    <a:gd fmla="*/ 374 h 375" name="T21"/>
                    <a:gd fmla="*/ 115 w 230" name="T22"/>
                    <a:gd fmla="*/ 375 h 375" name="T23"/>
                    <a:gd fmla="*/ 118 w 230" name="T24"/>
                    <a:gd fmla="*/ 375 h 375" name="T25"/>
                    <a:gd fmla="*/ 125 w 230" name="T26"/>
                    <a:gd fmla="*/ 374 h 375" name="T27"/>
                    <a:gd fmla="*/ 135 w 230" name="T28"/>
                    <a:gd fmla="*/ 374 h 375" name="T29"/>
                    <a:gd fmla="*/ 145 w 230" name="T30"/>
                    <a:gd fmla="*/ 373 h 375" name="T31"/>
                    <a:gd fmla="*/ 155 w 230" name="T32"/>
                    <a:gd fmla="*/ 371 h 375" name="T33"/>
                    <a:gd fmla="*/ 159 w 230" name="T34"/>
                    <a:gd fmla="*/ 369 h 375" name="T35"/>
                    <a:gd fmla="*/ 165 w 230" name="T36"/>
                    <a:gd fmla="*/ 357 h 375" name="T37"/>
                    <a:gd fmla="*/ 175 w 230" name="T38"/>
                    <a:gd fmla="*/ 327 h 375" name="T39"/>
                    <a:gd fmla="*/ 184 w 230" name="T40"/>
                    <a:gd fmla="*/ 290 h 375" name="T41"/>
                    <a:gd fmla="*/ 169 w 230" name="T42"/>
                    <a:gd fmla="*/ 285 h 375" name="T43"/>
                    <a:gd fmla="*/ 166 w 230" name="T44"/>
                    <a:gd fmla="*/ 255 h 375" name="T45"/>
                    <a:gd fmla="*/ 215 w 230" name="T46"/>
                    <a:gd fmla="*/ 184 h 375" name="T47"/>
                    <a:gd fmla="*/ 225 w 230" name="T48"/>
                    <a:gd fmla="*/ 178 h 375" name="T49"/>
                    <a:gd fmla="*/ 225 w 230" name="T50"/>
                    <a:gd fmla="*/ 126 h 375" name="T51"/>
                    <a:gd fmla="*/ 222 w 230" name="T52"/>
                    <a:gd fmla="*/ 123 h 375" name="T53"/>
                    <a:gd fmla="*/ 116 w 230" name="T54"/>
                    <a:gd fmla="*/ 0 h 375" name="T55"/>
                    <a:gd fmla="*/ 9 w 230" name="T56"/>
                    <a:gd fmla="*/ 123 h 375" name="T57"/>
                    <a:gd fmla="*/ 5 w 230" name="T58"/>
                    <a:gd fmla="*/ 126 h 375" name="T59"/>
                    <a:gd fmla="*/ 5 w 230" name="T60"/>
                    <a:gd fmla="*/ 178 h 375" name="T61"/>
                    <a:gd fmla="*/ 16 w 230" name="T62"/>
                    <a:gd fmla="*/ 185 h 3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75" w="230">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2"/>
                <p:cNvSpPr>
                  <a:spLocks noEditPoints="1"/>
                </p:cNvSpPr>
                <p:nvPr/>
              </p:nvSpPr>
              <p:spPr bwMode="auto">
                <a:xfrm>
                  <a:off x="4727575" y="2413001"/>
                  <a:ext cx="1900238" cy="796925"/>
                </a:xfrm>
                <a:custGeom>
                  <a:gdLst>
                    <a:gd fmla="*/ 333 w 505" name="T0"/>
                    <a:gd fmla="*/ 0 h 212" name="T1"/>
                    <a:gd fmla="*/ 303 w 505" name="T2"/>
                    <a:gd fmla="*/ 85 h 212" name="T3"/>
                    <a:gd fmla="*/ 283 w 505" name="T4"/>
                    <a:gd fmla="*/ 90 h 212" name="T5"/>
                    <a:gd fmla="*/ 262 w 505" name="T6"/>
                    <a:gd fmla="*/ 92 h 212" name="T7"/>
                    <a:gd fmla="*/ 270 w 505" name="T8"/>
                    <a:gd fmla="*/ 160 h 212" name="T9"/>
                    <a:gd fmla="*/ 287 w 505" name="T10"/>
                    <a:gd fmla="*/ 163 h 212" name="T11"/>
                    <a:gd fmla="*/ 300 w 505" name="T12"/>
                    <a:gd fmla="*/ 164 h 212" name="T13"/>
                    <a:gd fmla="*/ 318 w 505" name="T14"/>
                    <a:gd fmla="*/ 163 h 212" name="T15"/>
                    <a:gd fmla="*/ 331 w 505" name="T16"/>
                    <a:gd fmla="*/ 157 h 212" name="T17"/>
                    <a:gd fmla="*/ 336 w 505" name="T18"/>
                    <a:gd fmla="*/ 96 h 212" name="T19"/>
                    <a:gd fmla="*/ 328 w 505" name="T20"/>
                    <a:gd fmla="*/ 90 h 212" name="T21"/>
                    <a:gd fmla="*/ 326 w 505" name="T22"/>
                    <a:gd fmla="*/ 67 h 212" name="T23"/>
                    <a:gd fmla="*/ 333 w 505" name="T24"/>
                    <a:gd fmla="*/ 60 h 212" name="T25"/>
                    <a:gd fmla="*/ 341 w 505" name="T26"/>
                    <a:gd fmla="*/ 57 h 212" name="T27"/>
                    <a:gd fmla="*/ 346 w 505" name="T28"/>
                    <a:gd fmla="*/ 57 h 212" name="T29"/>
                    <a:gd fmla="*/ 353 w 505" name="T30"/>
                    <a:gd fmla="*/ 60 h 212" name="T31"/>
                    <a:gd fmla="*/ 361 w 505" name="T32"/>
                    <a:gd fmla="*/ 67 h 212" name="T33"/>
                    <a:gd fmla="*/ 358 w 505" name="T34"/>
                    <a:gd fmla="*/ 90 h 212" name="T35"/>
                    <a:gd fmla="*/ 351 w 505" name="T36"/>
                    <a:gd fmla="*/ 96 h 212" name="T37"/>
                    <a:gd fmla="*/ 337 w 505" name="T38"/>
                    <a:gd fmla="*/ 169 h 212" name="T39"/>
                    <a:gd fmla="*/ 324 w 505" name="T40"/>
                    <a:gd fmla="*/ 173 h 212" name="T41"/>
                    <a:gd fmla="*/ 306 w 505" name="T42"/>
                    <a:gd fmla="*/ 175 h 212" name="T43"/>
                    <a:gd fmla="*/ 300 w 505" name="T44"/>
                    <a:gd fmla="*/ 175 h 212" name="T45"/>
                    <a:gd fmla="*/ 287 w 505" name="T46"/>
                    <a:gd fmla="*/ 175 h 212" name="T47"/>
                    <a:gd fmla="*/ 269 w 505" name="T48"/>
                    <a:gd fmla="*/ 172 h 212" name="T49"/>
                    <a:gd fmla="*/ 256 w 505" name="T50"/>
                    <a:gd fmla="*/ 154 h 212" name="T51"/>
                    <a:gd fmla="*/ 233 w 505" name="T52"/>
                    <a:gd fmla="*/ 91 h 212" name="T53"/>
                    <a:gd fmla="*/ 210 w 505" name="T54"/>
                    <a:gd fmla="*/ 86 h 212" name="T55"/>
                    <a:gd fmla="*/ 182 w 505" name="T56"/>
                    <a:gd fmla="*/ 33 h 212" name="T57"/>
                    <a:gd fmla="*/ 23 w 505" name="T58"/>
                    <a:gd fmla="*/ 62 h 212" name="T59"/>
                    <a:gd fmla="*/ 253 w 505" name="T60"/>
                    <a:gd fmla="*/ 212 h 212" name="T61"/>
                    <a:gd fmla="*/ 170 w 505" name="T62"/>
                    <a:gd fmla="*/ 128 h 212" name="T63"/>
                    <a:gd fmla="*/ 154 w 505" name="T64"/>
                    <a:gd fmla="*/ 128 h 212" name="T65"/>
                    <a:gd fmla="*/ 138 w 505" name="T66"/>
                    <a:gd fmla="*/ 128 h 212" name="T67"/>
                    <a:gd fmla="*/ 134 w 505" name="T68"/>
                    <a:gd fmla="*/ 163 h 212" name="T69"/>
                    <a:gd fmla="*/ 131 w 505" name="T70"/>
                    <a:gd fmla="*/ 163 h 212" name="T71"/>
                    <a:gd fmla="*/ 128 w 505" name="T72"/>
                    <a:gd fmla="*/ 163 h 212" name="T73"/>
                    <a:gd fmla="*/ 125 w 505" name="T74"/>
                    <a:gd fmla="*/ 163 h 212" name="T75"/>
                    <a:gd fmla="*/ 122 w 505" name="T76"/>
                    <a:gd fmla="*/ 163 h 212" name="T77"/>
                    <a:gd fmla="*/ 119 w 505" name="T78"/>
                    <a:gd fmla="*/ 163 h 212" name="T79"/>
                    <a:gd fmla="*/ 111 w 505" name="T80"/>
                    <a:gd fmla="*/ 128 h 212" name="T81"/>
                    <a:gd fmla="*/ 95 w 505" name="T82"/>
                    <a:gd fmla="*/ 128 h 212" name="T83"/>
                    <a:gd fmla="*/ 84 w 505" name="T84"/>
                    <a:gd fmla="*/ 113 h 212" name="T85"/>
                    <a:gd fmla="*/ 100 w 505" name="T86"/>
                    <a:gd fmla="*/ 113 h 212" name="T87"/>
                    <a:gd fmla="*/ 116 w 505" name="T88"/>
                    <a:gd fmla="*/ 113 h 212" name="T89"/>
                    <a:gd fmla="*/ 120 w 505" name="T90"/>
                    <a:gd fmla="*/ 78 h 212" name="T91"/>
                    <a:gd fmla="*/ 123 w 505" name="T92"/>
                    <a:gd fmla="*/ 78 h 212" name="T93"/>
                    <a:gd fmla="*/ 126 w 505" name="T94"/>
                    <a:gd fmla="*/ 78 h 212" name="T95"/>
                    <a:gd fmla="*/ 129 w 505" name="T96"/>
                    <a:gd fmla="*/ 78 h 212" name="T97"/>
                    <a:gd fmla="*/ 132 w 505" name="T98"/>
                    <a:gd fmla="*/ 78 h 212" name="T99"/>
                    <a:gd fmla="*/ 135 w 505" name="T100"/>
                    <a:gd fmla="*/ 78 h 212" name="T101"/>
                    <a:gd fmla="*/ 143 w 505" name="T102"/>
                    <a:gd fmla="*/ 113 h 212" name="T103"/>
                    <a:gd fmla="*/ 159 w 505" name="T104"/>
                    <a:gd fmla="*/ 113 h 212" name="T105"/>
                    <a:gd fmla="*/ 170 w 505" name="T106"/>
                    <a:gd fmla="*/ 128 h 21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1" w="505">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23"/>
              <p:cNvSpPr>
                <a:spLocks noEditPoints="1"/>
              </p:cNvSpPr>
              <p:nvPr/>
            </p:nvSpPr>
            <p:spPr bwMode="auto">
              <a:xfrm>
                <a:off x="5402263" y="5283200"/>
                <a:ext cx="1806575" cy="1957388"/>
              </a:xfrm>
              <a:custGeom>
                <a:gdLst>
                  <a:gd fmla="*/ 480 w 480" name="T0"/>
                  <a:gd fmla="*/ 277 h 520" name="T1"/>
                  <a:gd fmla="*/ 429 w 480" name="T2"/>
                  <a:gd fmla="*/ 227 h 520" name="T3"/>
                  <a:gd fmla="*/ 379 w 480" name="T4"/>
                  <a:gd fmla="*/ 277 h 520" name="T5"/>
                  <a:gd fmla="*/ 416 w 480" name="T6"/>
                  <a:gd fmla="*/ 326 h 520" name="T7"/>
                  <a:gd fmla="*/ 396 w 480" name="T8"/>
                  <a:gd fmla="*/ 485 h 520" name="T9"/>
                  <a:gd fmla="*/ 320 w 480" name="T10"/>
                  <a:gd fmla="*/ 495 h 520" name="T11"/>
                  <a:gd fmla="*/ 245 w 480" name="T12"/>
                  <a:gd fmla="*/ 485 h 520" name="T13"/>
                  <a:gd fmla="*/ 224 w 480" name="T14"/>
                  <a:gd fmla="*/ 312 h 520" name="T15"/>
                  <a:gd fmla="*/ 325 w 480" name="T16"/>
                  <a:gd fmla="*/ 297 h 520" name="T17"/>
                  <a:gd fmla="*/ 391 w 480" name="T18"/>
                  <a:gd fmla="*/ 134 h 520" name="T19"/>
                  <a:gd fmla="*/ 399 w 480" name="T20"/>
                  <a:gd fmla="*/ 39 h 520" name="T21"/>
                  <a:gd fmla="*/ 271 w 480" name="T22"/>
                  <a:gd fmla="*/ 20 h 520" name="T23"/>
                  <a:gd fmla="*/ 242 w 480" name="T24"/>
                  <a:gd fmla="*/ 0 h 520" name="T25"/>
                  <a:gd fmla="*/ 209 w 480" name="T26"/>
                  <a:gd fmla="*/ 32 h 520" name="T27"/>
                  <a:gd fmla="*/ 242 w 480" name="T28"/>
                  <a:gd fmla="*/ 64 h 520" name="T29"/>
                  <a:gd fmla="*/ 272 w 480" name="T30"/>
                  <a:gd fmla="*/ 44 h 520" name="T31"/>
                  <a:gd fmla="*/ 379 w 480" name="T32"/>
                  <a:gd fmla="*/ 54 h 520" name="T33"/>
                  <a:gd fmla="*/ 357 w 480" name="T34"/>
                  <a:gd fmla="*/ 167 h 520" name="T35"/>
                  <a:gd fmla="*/ 314 w 480" name="T36"/>
                  <a:gd fmla="*/ 275 h 520" name="T37"/>
                  <a:gd fmla="*/ 211 w 480" name="T38"/>
                  <a:gd fmla="*/ 288 h 520" name="T39"/>
                  <a:gd fmla="*/ 109 w 480" name="T40"/>
                  <a:gd fmla="*/ 275 h 520" name="T41"/>
                  <a:gd fmla="*/ 56 w 480" name="T42"/>
                  <a:gd fmla="*/ 168 h 520" name="T43"/>
                  <a:gd fmla="*/ 30 w 480" name="T44"/>
                  <a:gd fmla="*/ 54 h 520" name="T45"/>
                  <a:gd fmla="*/ 132 w 480" name="T46"/>
                  <a:gd fmla="*/ 43 h 520" name="T47"/>
                  <a:gd fmla="*/ 162 w 480" name="T48"/>
                  <a:gd fmla="*/ 64 h 520" name="T49"/>
                  <a:gd fmla="*/ 195 w 480" name="T50"/>
                  <a:gd fmla="*/ 32 h 520" name="T51"/>
                  <a:gd fmla="*/ 162 w 480" name="T52"/>
                  <a:gd fmla="*/ 0 h 520" name="T53"/>
                  <a:gd fmla="*/ 133 w 480" name="T54"/>
                  <a:gd fmla="*/ 19 h 520" name="T55"/>
                  <a:gd fmla="*/ 10 w 480" name="T56"/>
                  <a:gd fmla="*/ 40 h 520" name="T57"/>
                  <a:gd fmla="*/ 13 w 480" name="T58"/>
                  <a:gd fmla="*/ 112 h 520" name="T59"/>
                  <a:gd fmla="*/ 98 w 480" name="T60"/>
                  <a:gd fmla="*/ 297 h 520" name="T61"/>
                  <a:gd fmla="*/ 199 w 480" name="T62"/>
                  <a:gd fmla="*/ 312 h 520" name="T63"/>
                  <a:gd fmla="*/ 204 w 480" name="T64"/>
                  <a:gd fmla="*/ 394 h 520" name="T65"/>
                  <a:gd fmla="*/ 233 w 480" name="T66"/>
                  <a:gd fmla="*/ 506 h 520" name="T67"/>
                  <a:gd fmla="*/ 319 w 480" name="T68"/>
                  <a:gd fmla="*/ 520 h 520" name="T69"/>
                  <a:gd fmla="*/ 322 w 480" name="T70"/>
                  <a:gd fmla="*/ 520 h 520" name="T71"/>
                  <a:gd fmla="*/ 322 w 480" name="T72"/>
                  <a:gd fmla="*/ 520 h 520" name="T73"/>
                  <a:gd fmla="*/ 408 w 480" name="T74"/>
                  <a:gd fmla="*/ 506 h 520" name="T75"/>
                  <a:gd fmla="*/ 436 w 480" name="T76"/>
                  <a:gd fmla="*/ 394 h 520" name="T77"/>
                  <a:gd fmla="*/ 441 w 480" name="T78"/>
                  <a:gd fmla="*/ 326 h 520" name="T79"/>
                  <a:gd fmla="*/ 480 w 480" name="T80"/>
                  <a:gd fmla="*/ 277 h 520" name="T81"/>
                  <a:gd fmla="*/ 242 w 480" name="T82"/>
                  <a:gd fmla="*/ 40 h 520" name="T83"/>
                  <a:gd fmla="*/ 234 w 480" name="T84"/>
                  <a:gd fmla="*/ 32 h 520" name="T85"/>
                  <a:gd fmla="*/ 242 w 480" name="T86"/>
                  <a:gd fmla="*/ 24 h 520" name="T87"/>
                  <a:gd fmla="*/ 249 w 480" name="T88"/>
                  <a:gd fmla="*/ 32 h 520" name="T89"/>
                  <a:gd fmla="*/ 242 w 480" name="T90"/>
                  <a:gd fmla="*/ 40 h 520" name="T91"/>
                  <a:gd fmla="*/ 162 w 480" name="T92"/>
                  <a:gd fmla="*/ 24 h 520" name="T93"/>
                  <a:gd fmla="*/ 170 w 480" name="T94"/>
                  <a:gd fmla="*/ 32 h 520" name="T95"/>
                  <a:gd fmla="*/ 162 w 480" name="T96"/>
                  <a:gd fmla="*/ 40 h 520" name="T97"/>
                  <a:gd fmla="*/ 154 w 480" name="T98"/>
                  <a:gd fmla="*/ 32 h 520" name="T99"/>
                  <a:gd fmla="*/ 162 w 480" name="T100"/>
                  <a:gd fmla="*/ 24 h 520" name="T101"/>
                  <a:gd fmla="*/ 429 w 480" name="T102"/>
                  <a:gd fmla="*/ 298 h 520" name="T103"/>
                  <a:gd fmla="*/ 408 w 480" name="T104"/>
                  <a:gd fmla="*/ 277 h 520" name="T105"/>
                  <a:gd fmla="*/ 429 w 480" name="T106"/>
                  <a:gd fmla="*/ 256 h 520" name="T107"/>
                  <a:gd fmla="*/ 450 w 480" name="T108"/>
                  <a:gd fmla="*/ 277 h 520" name="T109"/>
                  <a:gd fmla="*/ 429 w 480" name="T110"/>
                  <a:gd fmla="*/ 298 h 52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20" w="48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28"/>
              <p:cNvSpPr/>
              <p:nvPr/>
            </p:nvSpPr>
            <p:spPr bwMode="auto">
              <a:xfrm>
                <a:off x="6438901" y="5783263"/>
                <a:ext cx="685800" cy="674688"/>
              </a:xfrm>
              <a:custGeom>
                <a:gdLst>
                  <a:gd fmla="*/ 84 w 182" name="T0"/>
                  <a:gd fmla="*/ 61 h 179" name="T1"/>
                  <a:gd fmla="*/ 60 w 182" name="T2"/>
                  <a:gd fmla="*/ 88 h 179" name="T3"/>
                  <a:gd fmla="*/ 69 w 182" name="T4"/>
                  <a:gd fmla="*/ 99 h 179" name="T5"/>
                  <a:gd fmla="*/ 0 w 182" name="T6"/>
                  <a:gd fmla="*/ 176 h 179" name="T7"/>
                  <a:gd fmla="*/ 4 w 182" name="T8"/>
                  <a:gd fmla="*/ 179 h 179" name="T9"/>
                  <a:gd fmla="*/ 83 w 182" name="T10"/>
                  <a:gd fmla="*/ 113 h 179" name="T11"/>
                  <a:gd fmla="*/ 95 w 182" name="T12"/>
                  <a:gd fmla="*/ 123 h 179" name="T13"/>
                  <a:gd fmla="*/ 121 w 182" name="T14"/>
                  <a:gd fmla="*/ 99 h 179" name="T15"/>
                  <a:gd fmla="*/ 182 w 182" name="T16"/>
                  <a:gd fmla="*/ 108 h 179" name="T17"/>
                  <a:gd fmla="*/ 76 w 182" name="T18"/>
                  <a:gd fmla="*/ 0 h 179" name="T19"/>
                  <a:gd fmla="*/ 84 w 182" name="T20"/>
                  <a:gd fmla="*/ 61 h 1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9" w="182">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29"/>
              <p:cNvSpPr>
                <a:spLocks noEditPoints="1"/>
              </p:cNvSpPr>
              <p:nvPr/>
            </p:nvSpPr>
            <p:spPr bwMode="auto">
              <a:xfrm>
                <a:off x="6740526" y="4597401"/>
                <a:ext cx="1587500" cy="1573213"/>
              </a:xfrm>
              <a:custGeom>
                <a:gdLst>
                  <a:gd fmla="*/ 1000 w 1000" name="T0"/>
                  <a:gd fmla="*/ 256 h 991" name="T1"/>
                  <a:gd fmla="*/ 694 w 1000" name="T2"/>
                  <a:gd fmla="*/ 55 h 991" name="T3"/>
                  <a:gd fmla="*/ 694 w 1000" name="T4"/>
                  <a:gd fmla="*/ 216 h 991" name="T5"/>
                  <a:gd fmla="*/ 533 w 1000" name="T6"/>
                  <a:gd fmla="*/ 128 h 991" name="T7"/>
                  <a:gd fmla="*/ 0 w 1000" name="T8"/>
                  <a:gd fmla="*/ 738 h 991" name="T9"/>
                  <a:gd fmla="*/ 827 w 1000" name="T10"/>
                  <a:gd fmla="*/ 427 h 991" name="T11"/>
                  <a:gd fmla="*/ 908 w 1000" name="T12"/>
                  <a:gd fmla="*/ 434 h 991" name="T13"/>
                  <a:gd fmla="*/ 865 w 1000" name="T14"/>
                  <a:gd fmla="*/ 228 h 991" name="T15"/>
                  <a:gd fmla="*/ 780 w 1000" name="T16"/>
                  <a:gd fmla="*/ 420 h 991" name="T17"/>
                  <a:gd fmla="*/ 434 w 1000" name="T18"/>
                  <a:gd fmla="*/ 766 h 991" name="T19"/>
                  <a:gd fmla="*/ 434 w 1000" name="T20"/>
                  <a:gd fmla="*/ 766 h 991" name="T21"/>
                  <a:gd fmla="*/ 417 w 1000" name="T22"/>
                  <a:gd fmla="*/ 750 h 991" name="T23"/>
                  <a:gd fmla="*/ 400 w 1000" name="T24"/>
                  <a:gd fmla="*/ 735 h 991" name="T25"/>
                  <a:gd fmla="*/ 384 w 1000" name="T26"/>
                  <a:gd fmla="*/ 719 h 991" name="T27"/>
                  <a:gd fmla="*/ 367 w 1000" name="T28"/>
                  <a:gd fmla="*/ 702 h 991" name="T29"/>
                  <a:gd fmla="*/ 351 w 1000" name="T30"/>
                  <a:gd fmla="*/ 686 h 991" name="T31"/>
                  <a:gd fmla="*/ 334 w 1000" name="T32"/>
                  <a:gd fmla="*/ 669 h 991" name="T33"/>
                  <a:gd fmla="*/ 318 w 1000" name="T34"/>
                  <a:gd fmla="*/ 652 h 991" name="T35"/>
                  <a:gd fmla="*/ 301 w 1000" name="T36"/>
                  <a:gd fmla="*/ 636 h 991" name="T37"/>
                  <a:gd fmla="*/ 287 w 1000" name="T38"/>
                  <a:gd fmla="*/ 619 h 991" name="T39"/>
                  <a:gd fmla="*/ 270 w 1000" name="T40"/>
                  <a:gd fmla="*/ 603 h 991" name="T41"/>
                  <a:gd fmla="*/ 254 w 1000" name="T42"/>
                  <a:gd fmla="*/ 586 h 991" name="T43"/>
                  <a:gd fmla="*/ 237 w 1000" name="T44"/>
                  <a:gd fmla="*/ 572 h 991" name="T45"/>
                  <a:gd fmla="*/ 227 w 1000" name="T46"/>
                  <a:gd fmla="*/ 562 h 991" name="T47"/>
                  <a:gd fmla="*/ 353 w 1000" name="T48"/>
                  <a:gd fmla="*/ 439 h 991" name="T49"/>
                  <a:gd fmla="*/ 483 w 1000" name="T50"/>
                  <a:gd fmla="*/ 529 h 991" name="T51"/>
                  <a:gd fmla="*/ 417 w 1000" name="T52"/>
                  <a:gd fmla="*/ 375 h 991" name="T53"/>
                  <a:gd fmla="*/ 540 w 1000" name="T54"/>
                  <a:gd fmla="*/ 456 h 991" name="T55"/>
                  <a:gd fmla="*/ 476 w 1000" name="T56"/>
                  <a:gd fmla="*/ 313 h 991" name="T57"/>
                  <a:gd fmla="*/ 588 w 1000" name="T58"/>
                  <a:gd fmla="*/ 382 h 991" name="T59"/>
                  <a:gd fmla="*/ 576 w 1000" name="T60"/>
                  <a:gd fmla="*/ 216 h 991" name="T61"/>
                  <a:gd fmla="*/ 592 w 1000" name="T62"/>
                  <a:gd fmla="*/ 233 h 991" name="T63"/>
                  <a:gd fmla="*/ 607 w 1000" name="T64"/>
                  <a:gd fmla="*/ 249 h 991" name="T65"/>
                  <a:gd fmla="*/ 623 w 1000" name="T66"/>
                  <a:gd fmla="*/ 266 h 991" name="T67"/>
                  <a:gd fmla="*/ 640 w 1000" name="T68"/>
                  <a:gd fmla="*/ 280 h 991" name="T69"/>
                  <a:gd fmla="*/ 656 w 1000" name="T70"/>
                  <a:gd fmla="*/ 297 h 991" name="T71"/>
                  <a:gd fmla="*/ 673 w 1000" name="T72"/>
                  <a:gd fmla="*/ 313 h 991" name="T73"/>
                  <a:gd fmla="*/ 690 w 1000" name="T74"/>
                  <a:gd fmla="*/ 330 h 991" name="T75"/>
                  <a:gd fmla="*/ 706 w 1000" name="T76"/>
                  <a:gd fmla="*/ 347 h 991" name="T77"/>
                  <a:gd fmla="*/ 723 w 1000" name="T78"/>
                  <a:gd fmla="*/ 363 h 991" name="T79"/>
                  <a:gd fmla="*/ 739 w 1000" name="T80"/>
                  <a:gd fmla="*/ 380 h 991" name="T81"/>
                  <a:gd fmla="*/ 754 w 1000" name="T82"/>
                  <a:gd fmla="*/ 396 h 991" name="T83"/>
                  <a:gd fmla="*/ 770 w 1000" name="T84"/>
                  <a:gd fmla="*/ 413 h 991" name="T85"/>
                  <a:gd fmla="*/ 780 w 1000" name="T86"/>
                  <a:gd fmla="*/ 420 h 99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91" w="1000">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34"/>
              <p:cNvSpPr/>
              <p:nvPr/>
            </p:nvSpPr>
            <p:spPr bwMode="auto">
              <a:xfrm>
                <a:off x="3379788" y="4443413"/>
                <a:ext cx="788987" cy="790575"/>
              </a:xfrm>
              <a:custGeom>
                <a:gdLst>
                  <a:gd fmla="*/ 305 w 497" name="T0"/>
                  <a:gd fmla="*/ 0 h 498" name="T1"/>
                  <a:gd fmla="*/ 192 w 497" name="T2"/>
                  <a:gd fmla="*/ 0 h 498" name="T3"/>
                  <a:gd fmla="*/ 192 w 497" name="T4"/>
                  <a:gd fmla="*/ 192 h 498" name="T5"/>
                  <a:gd fmla="*/ 0 w 497" name="T6"/>
                  <a:gd fmla="*/ 192 h 498" name="T7"/>
                  <a:gd fmla="*/ 0 w 497" name="T8"/>
                  <a:gd fmla="*/ 303 h 498" name="T9"/>
                  <a:gd fmla="*/ 192 w 497" name="T10"/>
                  <a:gd fmla="*/ 303 h 498" name="T11"/>
                  <a:gd fmla="*/ 192 w 497" name="T12"/>
                  <a:gd fmla="*/ 498 h 498" name="T13"/>
                  <a:gd fmla="*/ 305 w 497" name="T14"/>
                  <a:gd fmla="*/ 498 h 498" name="T15"/>
                  <a:gd fmla="*/ 305 w 497" name="T16"/>
                  <a:gd fmla="*/ 303 h 498" name="T17"/>
                  <a:gd fmla="*/ 497 w 497" name="T18"/>
                  <a:gd fmla="*/ 303 h 498" name="T19"/>
                  <a:gd fmla="*/ 497 w 497" name="T20"/>
                  <a:gd fmla="*/ 192 h 498" name="T21"/>
                  <a:gd fmla="*/ 305 w 497" name="T22"/>
                  <a:gd fmla="*/ 192 h 498" name="T23"/>
                  <a:gd fmla="*/ 305 w 497" name="T24"/>
                  <a:gd fmla="*/ 0 h 49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 w="497">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35"/>
              <p:cNvSpPr>
                <a:spLocks noEditPoints="1"/>
              </p:cNvSpPr>
              <p:nvPr/>
            </p:nvSpPr>
            <p:spPr bwMode="auto">
              <a:xfrm>
                <a:off x="2879725" y="3878263"/>
                <a:ext cx="1790700" cy="1746250"/>
              </a:xfrm>
              <a:custGeom>
                <a:gdLst>
                  <a:gd fmla="*/ 451 w 476" name="T0"/>
                  <a:gd fmla="*/ 65 h 464" name="T1"/>
                  <a:gd fmla="*/ 321 w 476" name="T2"/>
                  <a:gd fmla="*/ 65 h 464" name="T3"/>
                  <a:gd fmla="*/ 321 w 476" name="T4"/>
                  <a:gd fmla="*/ 0 h 464" name="T5"/>
                  <a:gd fmla="*/ 155 w 476" name="T6"/>
                  <a:gd fmla="*/ 0 h 464" name="T7"/>
                  <a:gd fmla="*/ 155 w 476" name="T8"/>
                  <a:gd fmla="*/ 65 h 464" name="T9"/>
                  <a:gd fmla="*/ 25 w 476" name="T10"/>
                  <a:gd fmla="*/ 65 h 464" name="T11"/>
                  <a:gd fmla="*/ 0 w 476" name="T12"/>
                  <a:gd fmla="*/ 90 h 464" name="T13"/>
                  <a:gd fmla="*/ 0 w 476" name="T14"/>
                  <a:gd fmla="*/ 420 h 464" name="T15"/>
                  <a:gd fmla="*/ 25 w 476" name="T16"/>
                  <a:gd fmla="*/ 445 h 464" name="T17"/>
                  <a:gd fmla="*/ 71 w 476" name="T18"/>
                  <a:gd fmla="*/ 445 h 464" name="T19"/>
                  <a:gd fmla="*/ 78 w 476" name="T20"/>
                  <a:gd fmla="*/ 464 h 464" name="T21"/>
                  <a:gd fmla="*/ 113 w 476" name="T22"/>
                  <a:gd fmla="*/ 464 h 464" name="T23"/>
                  <a:gd fmla="*/ 115 w 476" name="T24"/>
                  <a:gd fmla="*/ 445 h 464" name="T25"/>
                  <a:gd fmla="*/ 366 w 476" name="T26"/>
                  <a:gd fmla="*/ 445 h 464" name="T27"/>
                  <a:gd fmla="*/ 368 w 476" name="T28"/>
                  <a:gd fmla="*/ 464 h 464" name="T29"/>
                  <a:gd fmla="*/ 403 w 476" name="T30"/>
                  <a:gd fmla="*/ 464 h 464" name="T31"/>
                  <a:gd fmla="*/ 410 w 476" name="T32"/>
                  <a:gd fmla="*/ 445 h 464" name="T33"/>
                  <a:gd fmla="*/ 451 w 476" name="T34"/>
                  <a:gd fmla="*/ 445 h 464" name="T35"/>
                  <a:gd fmla="*/ 476 w 476" name="T36"/>
                  <a:gd fmla="*/ 420 h 464" name="T37"/>
                  <a:gd fmla="*/ 476 w 476" name="T38"/>
                  <a:gd fmla="*/ 90 h 464" name="T39"/>
                  <a:gd fmla="*/ 451 w 476" name="T40"/>
                  <a:gd fmla="*/ 65 h 464" name="T41"/>
                  <a:gd fmla="*/ 187 w 476" name="T42"/>
                  <a:gd fmla="*/ 28 h 464" name="T43"/>
                  <a:gd fmla="*/ 187 w 476" name="T44"/>
                  <a:gd fmla="*/ 28 h 464" name="T45"/>
                  <a:gd fmla="*/ 291 w 476" name="T46"/>
                  <a:gd fmla="*/ 28 h 464" name="T47"/>
                  <a:gd fmla="*/ 291 w 476" name="T48"/>
                  <a:gd fmla="*/ 65 h 464" name="T49"/>
                  <a:gd fmla="*/ 291 w 476" name="T50"/>
                  <a:gd fmla="*/ 65 h 464" name="T51"/>
                  <a:gd fmla="*/ 287 w 476" name="T52"/>
                  <a:gd fmla="*/ 65 h 464" name="T53"/>
                  <a:gd fmla="*/ 283 w 476" name="T54"/>
                  <a:gd fmla="*/ 65 h 464" name="T55"/>
                  <a:gd fmla="*/ 278 w 476" name="T56"/>
                  <a:gd fmla="*/ 65 h 464" name="T57"/>
                  <a:gd fmla="*/ 274 w 476" name="T58"/>
                  <a:gd fmla="*/ 65 h 464" name="T59"/>
                  <a:gd fmla="*/ 270 w 476" name="T60"/>
                  <a:gd fmla="*/ 65 h 464" name="T61"/>
                  <a:gd fmla="*/ 266 w 476" name="T62"/>
                  <a:gd fmla="*/ 65 h 464" name="T63"/>
                  <a:gd fmla="*/ 262 w 476" name="T64"/>
                  <a:gd fmla="*/ 65 h 464" name="T65"/>
                  <a:gd fmla="*/ 258 w 476" name="T66"/>
                  <a:gd fmla="*/ 65 h 464" name="T67"/>
                  <a:gd fmla="*/ 253 w 476" name="T68"/>
                  <a:gd fmla="*/ 65 h 464" name="T69"/>
                  <a:gd fmla="*/ 249 w 476" name="T70"/>
                  <a:gd fmla="*/ 65 h 464" name="T71"/>
                  <a:gd fmla="*/ 245 w 476" name="T72"/>
                  <a:gd fmla="*/ 65 h 464" name="T73"/>
                  <a:gd fmla="*/ 241 w 476" name="T74"/>
                  <a:gd fmla="*/ 65 h 464" name="T75"/>
                  <a:gd fmla="*/ 237 w 476" name="T76"/>
                  <a:gd fmla="*/ 65 h 464" name="T77"/>
                  <a:gd fmla="*/ 233 w 476" name="T78"/>
                  <a:gd fmla="*/ 65 h 464" name="T79"/>
                  <a:gd fmla="*/ 228 w 476" name="T80"/>
                  <a:gd fmla="*/ 65 h 464" name="T81"/>
                  <a:gd fmla="*/ 224 w 476" name="T82"/>
                  <a:gd fmla="*/ 65 h 464" name="T83"/>
                  <a:gd fmla="*/ 220 w 476" name="T84"/>
                  <a:gd fmla="*/ 65 h 464" name="T85"/>
                  <a:gd fmla="*/ 216 w 476" name="T86"/>
                  <a:gd fmla="*/ 65 h 464" name="T87"/>
                  <a:gd fmla="*/ 212 w 476" name="T88"/>
                  <a:gd fmla="*/ 65 h 464" name="T89"/>
                  <a:gd fmla="*/ 208 w 476" name="T90"/>
                  <a:gd fmla="*/ 65 h 464" name="T91"/>
                  <a:gd fmla="*/ 203 w 476" name="T92"/>
                  <a:gd fmla="*/ 65 h 464" name="T93"/>
                  <a:gd fmla="*/ 199 w 476" name="T94"/>
                  <a:gd fmla="*/ 65 h 464" name="T95"/>
                  <a:gd fmla="*/ 195 w 476" name="T96"/>
                  <a:gd fmla="*/ 65 h 464" name="T97"/>
                  <a:gd fmla="*/ 191 w 476" name="T98"/>
                  <a:gd fmla="*/ 65 h 464" name="T99"/>
                  <a:gd fmla="*/ 187 w 476" name="T100"/>
                  <a:gd fmla="*/ 65 h 464" name="T101"/>
                  <a:gd fmla="*/ 187 w 476" name="T102"/>
                  <a:gd fmla="*/ 28 h 464" name="T103"/>
                  <a:gd fmla="*/ 238 w 476" name="T104"/>
                  <a:gd fmla="*/ 402 h 464" name="T105"/>
                  <a:gd fmla="*/ 91 w 476" name="T106"/>
                  <a:gd fmla="*/ 255 h 464" name="T107"/>
                  <a:gd fmla="*/ 238 w 476" name="T108"/>
                  <a:gd fmla="*/ 108 h 464" name="T109"/>
                  <a:gd fmla="*/ 385 w 476" name="T110"/>
                  <a:gd fmla="*/ 255 h 464" name="T111"/>
                  <a:gd fmla="*/ 238 w 476" name="T112"/>
                  <a:gd fmla="*/ 402 h 4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62" w="476">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42"/>
              <p:cNvSpPr>
                <a:spLocks noEditPoints="1"/>
              </p:cNvSpPr>
              <p:nvPr/>
            </p:nvSpPr>
            <p:spPr bwMode="auto">
              <a:xfrm>
                <a:off x="5000625" y="5457825"/>
                <a:ext cx="2117725" cy="1092200"/>
              </a:xfrm>
              <a:custGeom>
                <a:gdLst>
                  <a:gd fmla="*/ 0 w 563" name="T0"/>
                  <a:gd fmla="*/ 169 h 290" name="T1"/>
                  <a:gd fmla="*/ 85 w 563" name="T2"/>
                  <a:gd fmla="*/ 290 h 290" name="T3"/>
                  <a:gd fmla="*/ 189 w 563" name="T4"/>
                  <a:gd fmla="*/ 290 h 290" name="T5"/>
                  <a:gd fmla="*/ 434 w 563" name="T6"/>
                  <a:gd fmla="*/ 238 h 290" name="T7"/>
                  <a:gd fmla="*/ 563 w 563" name="T8"/>
                  <a:gd fmla="*/ 290 h 290" name="T9"/>
                  <a:gd fmla="*/ 153 w 563" name="T10"/>
                  <a:gd fmla="*/ 0 h 290" name="T11"/>
                  <a:gd fmla="*/ 254 w 563" name="T12"/>
                  <a:gd fmla="*/ 169 h 290" name="T13"/>
                  <a:gd fmla="*/ 228 w 563" name="T14"/>
                  <a:gd fmla="*/ 169 h 290" name="T15"/>
                  <a:gd fmla="*/ 201 w 563" name="T16"/>
                  <a:gd fmla="*/ 169 h 290" name="T17"/>
                  <a:gd fmla="*/ 175 w 563" name="T18"/>
                  <a:gd fmla="*/ 169 h 290" name="T19"/>
                  <a:gd fmla="*/ 149 w 563" name="T20"/>
                  <a:gd fmla="*/ 169 h 290" name="T21"/>
                  <a:gd fmla="*/ 122 w 563" name="T22"/>
                  <a:gd fmla="*/ 169 h 290" name="T23"/>
                  <a:gd fmla="*/ 96 w 563" name="T24"/>
                  <a:gd fmla="*/ 169 h 290" name="T25"/>
                  <a:gd fmla="*/ 69 w 563" name="T26"/>
                  <a:gd fmla="*/ 169 h 290" name="T27"/>
                  <a:gd fmla="*/ 50 w 563" name="T28"/>
                  <a:gd fmla="*/ 169 h 290" name="T29"/>
                  <a:gd fmla="*/ 43 w 563" name="T30"/>
                  <a:gd fmla="*/ 169 h 290" name="T31"/>
                  <a:gd fmla="*/ 16 w 563" name="T32"/>
                  <a:gd fmla="*/ 169 h 290" name="T33"/>
                  <a:gd fmla="*/ 43 w 563" name="T34"/>
                  <a:gd fmla="*/ 139 h 290" name="T35"/>
                  <a:gd fmla="*/ 69 w 563" name="T36"/>
                  <a:gd fmla="*/ 109 h 290" name="T37"/>
                  <a:gd fmla="*/ 96 w 563" name="T38"/>
                  <a:gd fmla="*/ 80 h 290" name="T39"/>
                  <a:gd fmla="*/ 122 w 563" name="T40"/>
                  <a:gd fmla="*/ 50 h 290" name="T41"/>
                  <a:gd fmla="*/ 149 w 563" name="T42"/>
                  <a:gd fmla="*/ 20 h 290" name="T43"/>
                  <a:gd fmla="*/ 162 w 563" name="T44"/>
                  <a:gd fmla="*/ 11 h 290" name="T45"/>
                  <a:gd fmla="*/ 188 w 563" name="T46"/>
                  <a:gd fmla="*/ 11 h 290" name="T47"/>
                  <a:gd fmla="*/ 215 w 563" name="T48"/>
                  <a:gd fmla="*/ 11 h 290" name="T49"/>
                  <a:gd fmla="*/ 241 w 563" name="T50"/>
                  <a:gd fmla="*/ 11 h 290" name="T51"/>
                  <a:gd fmla="*/ 268 w 563" name="T52"/>
                  <a:gd fmla="*/ 11 h 290" name="T53"/>
                  <a:gd fmla="*/ 512 w 563" name="T54"/>
                  <a:gd fmla="*/ 104 h 290" name="T55"/>
                  <a:gd fmla="*/ 461 w 563" name="T56"/>
                  <a:gd fmla="*/ 155 h 290" name="T57"/>
                  <a:gd fmla="*/ 434 w 563" name="T58"/>
                  <a:gd fmla="*/ 104 h 290" name="T59"/>
                  <a:gd fmla="*/ 382 w 563" name="T60"/>
                  <a:gd fmla="*/ 77 h 290" name="T61"/>
                  <a:gd fmla="*/ 434 w 563" name="T62"/>
                  <a:gd fmla="*/ 25 h 290" name="T63"/>
                  <a:gd fmla="*/ 461 w 563" name="T64"/>
                  <a:gd fmla="*/ 77 h 290" name="T65"/>
                  <a:gd fmla="*/ 512 w 563" name="T66"/>
                  <a:gd fmla="*/ 104 h 2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0" w="563">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36" name="椭圆 35">
            <a:extLst>
              <a:ext uri="{FF2B5EF4-FFF2-40B4-BE49-F238E27FC236}">
                <a16:creationId xmlns:a16="http://schemas.microsoft.com/office/drawing/2014/main" id="{27F2DCBC-92E4-40B6-BDB6-5EBB11EF91D7}"/>
              </a:ext>
            </a:extLst>
          </p:cNvPr>
          <p:cNvSpPr/>
          <p:nvPr/>
        </p:nvSpPr>
        <p:spPr>
          <a:xfrm>
            <a:off x="7687034" y="1485690"/>
            <a:ext cx="1260000" cy="1260000"/>
          </a:xfrm>
          <a:prstGeom prst="ellipse">
            <a:avLst/>
          </a:prstGeom>
          <a:solidFill>
            <a:srgbClr val="4472C4"/>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4400"/>
              <a:t>03</a:t>
            </a:r>
          </a:p>
        </p:txBody>
      </p:sp>
      <p:sp>
        <p:nvSpPr>
          <p:cNvPr id="37" name="文本框 36">
            <a:extLst>
              <a:ext uri="{FF2B5EF4-FFF2-40B4-BE49-F238E27FC236}">
                <a16:creationId xmlns:a16="http://schemas.microsoft.com/office/drawing/2014/main" id="{45E632D4-209B-4B21-BFB7-62926370F9DF}"/>
              </a:ext>
            </a:extLst>
          </p:cNvPr>
          <p:cNvSpPr txBox="1"/>
          <p:nvPr/>
        </p:nvSpPr>
        <p:spPr>
          <a:xfrm>
            <a:off x="5154776" y="2951950"/>
            <a:ext cx="6324513" cy="1737360"/>
          </a:xfrm>
          <a:prstGeom prst="rect">
            <a:avLst/>
          </a:prstGeom>
          <a:noFill/>
        </p:spPr>
        <p:txBody>
          <a:bodyPr rtlCol="0" wrap="square">
            <a:spAutoFit/>
          </a:bodyPr>
          <a:lstStyle/>
          <a:p>
            <a:pPr algn="ctr"/>
            <a:r>
              <a:rPr altLang="en-US" b="1" lang="zh-CN" spc="800" sz="5400">
                <a:solidFill>
                  <a:schemeClr val="tx1">
                    <a:lumMod val="85000"/>
                    <a:lumOff val="15000"/>
                  </a:schemeClr>
                </a:solidFill>
                <a:latin charset="-122" panose="020b0503020204020204" pitchFamily="34" typeface="微软雅黑"/>
                <a:ea charset="-122" panose="020b0503020204020204" pitchFamily="34" typeface="微软雅黑"/>
              </a:rPr>
              <a:t>建立健全静脉输液的管理制度</a:t>
            </a:r>
          </a:p>
        </p:txBody>
      </p:sp>
      <p:sp>
        <p:nvSpPr>
          <p:cNvPr id="38" name="文本框 37">
            <a:extLst>
              <a:ext uri="{FF2B5EF4-FFF2-40B4-BE49-F238E27FC236}">
                <a16:creationId xmlns:a16="http://schemas.microsoft.com/office/drawing/2014/main" id="{46BF8AD2-AEBB-4D7B-B3CE-2DA491A7843C}"/>
              </a:ext>
            </a:extLst>
          </p:cNvPr>
          <p:cNvSpPr txBox="1"/>
          <p:nvPr/>
        </p:nvSpPr>
        <p:spPr>
          <a:xfrm>
            <a:off x="4935219" y="4853647"/>
            <a:ext cx="6763633" cy="304800"/>
          </a:xfrm>
          <a:prstGeom prst="rect">
            <a:avLst/>
          </a:prstGeom>
          <a:noFill/>
        </p:spPr>
        <p:txBody>
          <a:bodyPr rtlCol="0" wrap="square">
            <a:spAutoFit/>
          </a:bodyPr>
          <a:lstStyle/>
          <a:p>
            <a:pPr algn="ctr"/>
            <a:r>
              <a:rPr altLang="zh-CN" lang="en-US" sz="1400">
                <a:solidFill>
                  <a:schemeClr val="tx1">
                    <a:lumMod val="85000"/>
                    <a:lumOff val="15000"/>
                  </a:schemeClr>
                </a:solidFill>
                <a:latin charset="-122" panose="020b0503020204020204" pitchFamily="34" typeface="微软雅黑"/>
                <a:ea charset="-122" panose="020b0503020204020204" pitchFamily="34" typeface="微软雅黑"/>
              </a:rPr>
              <a:t>Establish and improve the management system of intravenous infusion</a:t>
            </a:r>
          </a:p>
        </p:txBody>
      </p:sp>
    </p:spTree>
    <p:extLst>
      <p:ext uri="{BB962C8B-B14F-4D97-AF65-F5344CB8AC3E}">
        <p14:creationId val="2066923718"/>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7"/>
                                        </p:tgtEl>
                                        <p:attrNameLst>
                                          <p:attrName>style.visibility</p:attrName>
                                        </p:attrNameLst>
                                      </p:cBhvr>
                                      <p:to>
                                        <p:strVal val="visible"/>
                                      </p:to>
                                    </p:set>
                                    <p:animEffect filter="wipe(righ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1">
                                  <p:stCondLst>
                                    <p:cond delay="0"/>
                                  </p:stCondLst>
                                  <p:childTnLst>
                                    <p:set>
                                      <p:cBhvr>
                                        <p:cTn dur="1" fill="hold" id="11">
                                          <p:stCondLst>
                                            <p:cond delay="0"/>
                                          </p:stCondLst>
                                        </p:cTn>
                                        <p:tgtEl>
                                          <p:spTgt spid="42"/>
                                        </p:tgtEl>
                                        <p:attrNameLst>
                                          <p:attrName>style.visibility</p:attrName>
                                        </p:attrNameLst>
                                      </p:cBhvr>
                                      <p:to>
                                        <p:strVal val="visible"/>
                                      </p:to>
                                    </p:set>
                                    <p:animEffect filter="wipe(up)" transition="in">
                                      <p:cBhvr>
                                        <p:cTn dur="500" id="12"/>
                                        <p:tgtEl>
                                          <p:spTgt spid="4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7"/>
                                        </p:tgtEl>
                                        <p:attrNameLst>
                                          <p:attrName>style.visibility</p:attrName>
                                        </p:attrNameLst>
                                      </p:cBhvr>
                                      <p:to>
                                        <p:strVal val="visible"/>
                                      </p:to>
                                    </p:set>
                                    <p:animEffect filter="wipe(down)" transition="in">
                                      <p:cBhvr>
                                        <p:cTn dur="500" id="17"/>
                                        <p:tgtEl>
                                          <p:spTgt spid="17"/>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42" presetSubtype="0">
                                  <p:stCondLst>
                                    <p:cond delay="0"/>
                                  </p:stCondLst>
                                  <p:childTnLst>
                                    <p:set>
                                      <p:cBhvr>
                                        <p:cTn dur="1" fill="hold" id="21">
                                          <p:stCondLst>
                                            <p:cond delay="0"/>
                                          </p:stCondLst>
                                        </p:cTn>
                                        <p:tgtEl>
                                          <p:spTgt spid="66"/>
                                        </p:tgtEl>
                                        <p:attrNameLst>
                                          <p:attrName>style.visibility</p:attrName>
                                        </p:attrNameLst>
                                      </p:cBhvr>
                                      <p:to>
                                        <p:strVal val="visible"/>
                                      </p:to>
                                    </p:set>
                                    <p:animEffect filter="fade" transition="in">
                                      <p:cBhvr>
                                        <p:cTn dur="1000" id="22"/>
                                        <p:tgtEl>
                                          <p:spTgt spid="66"/>
                                        </p:tgtEl>
                                      </p:cBhvr>
                                    </p:animEffect>
                                    <p:anim calcmode="lin" valueType="num">
                                      <p:cBhvr>
                                        <p:cTn dur="1000" fill="hold" id="23"/>
                                        <p:tgtEl>
                                          <p:spTgt spid="66"/>
                                        </p:tgtEl>
                                        <p:attrNameLst>
                                          <p:attrName>ppt_x</p:attrName>
                                        </p:attrNameLst>
                                      </p:cBhvr>
                                      <p:tavLst>
                                        <p:tav tm="0">
                                          <p:val>
                                            <p:strVal val="#ppt_x"/>
                                          </p:val>
                                        </p:tav>
                                        <p:tav tm="100000">
                                          <p:val>
                                            <p:strVal val="#ppt_x"/>
                                          </p:val>
                                        </p:tav>
                                      </p:tavLst>
                                    </p:anim>
                                    <p:anim calcmode="lin" valueType="num">
                                      <p:cBhvr>
                                        <p:cTn dur="1000" fill="hold" id="24"/>
                                        <p:tgtEl>
                                          <p:spTgt spid="66"/>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3" presetSubtype="272">
                                  <p:stCondLst>
                                    <p:cond delay="0"/>
                                  </p:stCondLst>
                                  <p:childTnLst>
                                    <p:set>
                                      <p:cBhvr>
                                        <p:cTn dur="1" fill="hold" id="28">
                                          <p:stCondLst>
                                            <p:cond delay="0"/>
                                          </p:stCondLst>
                                        </p:cTn>
                                        <p:tgtEl>
                                          <p:spTgt spid="36"/>
                                        </p:tgtEl>
                                        <p:attrNameLst>
                                          <p:attrName>style.visibility</p:attrName>
                                        </p:attrNameLst>
                                      </p:cBhvr>
                                      <p:to>
                                        <p:strVal val="visible"/>
                                      </p:to>
                                    </p:set>
                                    <p:anim calcmode="lin" valueType="num">
                                      <p:cBhvr>
                                        <p:cTn dur="500" fill="hold" id="29"/>
                                        <p:tgtEl>
                                          <p:spTgt spid="36"/>
                                        </p:tgtEl>
                                        <p:attrNameLst>
                                          <p:attrName>ppt_w</p:attrName>
                                        </p:attrNameLst>
                                      </p:cBhvr>
                                      <p:tavLst>
                                        <p:tav tm="0">
                                          <p:val>
                                            <p:strVal val="2/3*#ppt_w"/>
                                          </p:val>
                                        </p:tav>
                                        <p:tav tm="100000">
                                          <p:val>
                                            <p:strVal val="#ppt_w"/>
                                          </p:val>
                                        </p:tav>
                                      </p:tavLst>
                                    </p:anim>
                                    <p:anim calcmode="lin" valueType="num">
                                      <p:cBhvr>
                                        <p:cTn dur="500" fill="hold" id="30"/>
                                        <p:tgtEl>
                                          <p:spTgt spid="36"/>
                                        </p:tgtEl>
                                        <p:attrNameLst>
                                          <p:attrName>ppt_h</p:attrName>
                                        </p:attrNameLst>
                                      </p:cBhvr>
                                      <p:tavLst>
                                        <p:tav tm="0">
                                          <p:val>
                                            <p:strVal val="2/3*#ppt_h"/>
                                          </p:val>
                                        </p:tav>
                                        <p:tav tm="100000">
                                          <p:val>
                                            <p:strVal val="#ppt_h"/>
                                          </p:val>
                                        </p:tav>
                                      </p:tavLst>
                                    </p:anim>
                                  </p:childTnLst>
                                </p:cTn>
                              </p:par>
                            </p:childTnLst>
                          </p:cTn>
                        </p:par>
                        <p:par>
                          <p:cTn fill="hold" id="31" nodeType="afterGroup">
                            <p:stCondLst>
                              <p:cond delay="500"/>
                            </p:stCondLst>
                            <p:childTnLst>
                              <p:par>
                                <p:cTn fill="hold" grpId="0" id="32" nodeType="afterEffect" presetClass="entr" presetID="42" presetSubtype="0">
                                  <p:stCondLst>
                                    <p:cond delay="0"/>
                                  </p:stCondLst>
                                  <p:childTnLst>
                                    <p:set>
                                      <p:cBhvr>
                                        <p:cTn dur="1" fill="hold" id="33">
                                          <p:stCondLst>
                                            <p:cond delay="0"/>
                                          </p:stCondLst>
                                        </p:cTn>
                                        <p:tgtEl>
                                          <p:spTgt spid="37"/>
                                        </p:tgtEl>
                                        <p:attrNameLst>
                                          <p:attrName>style.visibility</p:attrName>
                                        </p:attrNameLst>
                                      </p:cBhvr>
                                      <p:to>
                                        <p:strVal val="visible"/>
                                      </p:to>
                                    </p:set>
                                    <p:animEffect filter="fade" transition="in">
                                      <p:cBhvr>
                                        <p:cTn dur="1000" id="34"/>
                                        <p:tgtEl>
                                          <p:spTgt spid="37"/>
                                        </p:tgtEl>
                                      </p:cBhvr>
                                    </p:animEffect>
                                    <p:anim calcmode="lin" valueType="num">
                                      <p:cBhvr>
                                        <p:cTn dur="1000" fill="hold" id="35"/>
                                        <p:tgtEl>
                                          <p:spTgt spid="37"/>
                                        </p:tgtEl>
                                        <p:attrNameLst>
                                          <p:attrName>ppt_x</p:attrName>
                                        </p:attrNameLst>
                                      </p:cBhvr>
                                      <p:tavLst>
                                        <p:tav tm="0">
                                          <p:val>
                                            <p:strVal val="#ppt_x"/>
                                          </p:val>
                                        </p:tav>
                                        <p:tav tm="100000">
                                          <p:val>
                                            <p:strVal val="#ppt_x"/>
                                          </p:val>
                                        </p:tav>
                                      </p:tavLst>
                                    </p:anim>
                                    <p:anim calcmode="lin" valueType="num">
                                      <p:cBhvr>
                                        <p:cTn dur="1000" fill="hold" id="36"/>
                                        <p:tgtEl>
                                          <p:spTgt spid="37"/>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16" presetSubtype="21">
                                  <p:stCondLst>
                                    <p:cond delay="0"/>
                                  </p:stCondLst>
                                  <p:childTnLst>
                                    <p:set>
                                      <p:cBhvr>
                                        <p:cTn dur="1" fill="hold" id="40">
                                          <p:stCondLst>
                                            <p:cond delay="0"/>
                                          </p:stCondLst>
                                        </p:cTn>
                                        <p:tgtEl>
                                          <p:spTgt spid="38"/>
                                        </p:tgtEl>
                                        <p:attrNameLst>
                                          <p:attrName>style.visibility</p:attrName>
                                        </p:attrNameLst>
                                      </p:cBhvr>
                                      <p:to>
                                        <p:strVal val="visible"/>
                                      </p:to>
                                    </p:set>
                                    <p:animEffect filter="barn(inVertical)" transition="in">
                                      <p:cBhvr>
                                        <p:cTn dur="500" id="4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17"/>
      <p:bldP grpId="0" spid="7"/>
      <p:bldP grpId="0" spid="36"/>
      <p:bldP grpId="0" spid="37"/>
      <p:bldP grpId="0" spid="3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a:extLst>
              <a:ext uri="{FF2B5EF4-FFF2-40B4-BE49-F238E27FC236}">
                <a16:creationId xmlns:a16="http://schemas.microsoft.com/office/drawing/2014/main" id="{624727F0-41C9-4F44-B416-CEB7215BD84B}"/>
              </a:ext>
            </a:extLst>
          </p:cNvPr>
          <p:cNvSpPr/>
          <p:nvPr/>
        </p:nvSpPr>
        <p:spPr>
          <a:xfrm>
            <a:off x="5366773" y="1700556"/>
            <a:ext cx="6563553" cy="3931920"/>
          </a:xfrm>
          <a:prstGeom prst="rect">
            <a:avLst/>
          </a:prstGeom>
        </p:spPr>
        <p:txBody>
          <a:bodyPr wrap="square">
            <a:spAutoFit/>
          </a:bodyPr>
          <a:lstStyle/>
          <a:p>
            <a:pPr lvl="1" marL="144000">
              <a:lnSpc>
                <a:spcPct val="150000"/>
              </a:lnSpc>
              <a:buClr>
                <a:srgbClr val="578DAF"/>
              </a:buClr>
            </a:pPr>
            <a:r>
              <a:rPr altLang="en-US" lang="zh-CN" sz="2400">
                <a:cs typeface="+mn-ea"/>
                <a:sym typeface="+mn-lt"/>
              </a:rPr>
              <a:t>常见的输液管理制度包括：药物皮试结果管理制定、过敏性药物使用规范、特殊病人、特殊治疗同意书、谈话与签字制度、相关护理文件管理规范、药物不良反应监测报告及药品现场封存管理制度，特殊药物使用警示制度、输液反应处理规范、各类输液相关情况应急处理预案、用药宣教制度等。 </a:t>
            </a:r>
          </a:p>
        </p:txBody>
      </p:sp>
      <p:grpSp>
        <p:nvGrpSpPr>
          <p:cNvPr id="9" name="组合 8"/>
          <p:cNvGrpSpPr/>
          <p:nvPr/>
        </p:nvGrpSpPr>
        <p:grpSpPr>
          <a:xfrm>
            <a:off x="125505" y="171877"/>
            <a:ext cx="5139668" cy="400110"/>
            <a:chOff x="125505" y="171877"/>
            <a:chExt cx="5139668"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4281296"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03.建立健全静脉输液的管理制度</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pic>
        <p:nvPicPr>
          <p:cNvPr id="2" name="图片 1"/>
          <p:cNvPicPr>
            <a:picLocks noChangeAspect="1"/>
          </p:cNvPicPr>
          <p:nvPr/>
        </p:nvPicPr>
        <p:blipFill>
          <a:blip r:embed="rId3">
            <a:extLst>
              <a:ext uri="{28A0092B-C50C-407E-A947-70E740481C1C}">
                <a14:useLocalDpi val="0"/>
              </a:ext>
            </a:extLst>
          </a:blip>
          <a:srcRect l="22738" r="27023"/>
          <a:stretch>
            <a:fillRect/>
          </a:stretch>
        </p:blipFill>
        <p:spPr>
          <a:xfrm>
            <a:off x="407893" y="1663078"/>
            <a:ext cx="4544188" cy="4239986"/>
          </a:xfrm>
          <a:prstGeom prst="rect">
            <a:avLst/>
          </a:prstGeom>
        </p:spPr>
      </p:pic>
    </p:spTree>
    <p:extLst>
      <p:ext uri="{BB962C8B-B14F-4D97-AF65-F5344CB8AC3E}">
        <p14:creationId val="1020101454"/>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6">
                                  <p:stCondLst>
                                    <p:cond delay="0"/>
                                  </p:stCondLst>
                                  <p:childTnLst>
                                    <p:set>
                                      <p:cBhvr>
                                        <p:cTn dur="1" fill="hold" id="6">
                                          <p:stCondLst>
                                            <p:cond delay="0"/>
                                          </p:stCondLst>
                                        </p:cTn>
                                        <p:tgtEl>
                                          <p:spTgt spid="10"/>
                                        </p:tgtEl>
                                        <p:attrNameLst>
                                          <p:attrName>style.visibility</p:attrName>
                                        </p:attrNameLst>
                                      </p:cBhvr>
                                      <p:to>
                                        <p:strVal val="visible"/>
                                      </p:to>
                                    </p:set>
                                    <p:animEffect filter="strips(downRight)" transition="in">
                                      <p:cBhvr>
                                        <p:cTn dur="500" id="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125505" y="171877"/>
            <a:ext cx="5139668" cy="400110"/>
            <a:chOff x="125505" y="171877"/>
            <a:chExt cx="5139668"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7" y="171877"/>
              <a:ext cx="4281296" cy="396240"/>
            </a:xfrm>
            <a:prstGeom prst="rect">
              <a:avLst/>
            </a:prstGeom>
            <a:noFill/>
          </p:spPr>
          <p:txBody>
            <a:bodyPr rtlCol="0" wrap="square">
              <a:spAutoFit/>
            </a:bodyPr>
            <a:lstStyle/>
            <a:p>
              <a:pPr algn="dist"/>
              <a:r>
                <a:rPr altLang="zh-CN" b="1" lang="en-US" smtClean="0" sz="2000">
                  <a:solidFill>
                    <a:srgbClr val="4472C4"/>
                  </a:solidFill>
                  <a:latin typeface="+mn-ea"/>
                  <a:cs typeface="+mn-ea"/>
                  <a:sym typeface="+mn-lt"/>
                </a:rPr>
                <a:t>03.建立健全静脉输液的管理制度</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sp>
        <p:nvSpPr>
          <p:cNvPr id="17" name="任意多边形 12"/>
          <p:cNvSpPr>
            <a:spLocks noChangeArrowheads="1"/>
          </p:cNvSpPr>
          <p:nvPr/>
        </p:nvSpPr>
        <p:spPr bwMode="auto">
          <a:xfrm rot="2083007">
            <a:off x="6247892" y="3092221"/>
            <a:ext cx="1562100" cy="1560512"/>
          </a:xfrm>
          <a:custGeom>
            <a:gdLst>
              <a:gd fmla="*/ 0 w 3340100" name="T0"/>
              <a:gd fmla="*/ 0 h 3340100" name="T1"/>
              <a:gd fmla="*/ 3340100 w 3340100" name="T2"/>
              <a:gd fmla="*/ 3340100 h 3340100" name="T3"/>
            </a:gdLst>
            <a:rect b="T3" l="T0" r="T2" t="T1"/>
            <a:pathLst>
              <a:path h="3340100" w="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4472C4"/>
          </a:solidFill>
          <a:ln>
            <a:noFill/>
          </a:ln>
          <a:extLst/>
        </p:spPr>
        <p:txBody>
          <a:bodyPr anchor="ctr"/>
          <a:lstStyle/>
          <a:p>
            <a:pPr algn="ctr"/>
            <a:endParaRPr altLang="zh-CN" lang="zh-CN">
              <a:solidFill>
                <a:srgbClr val="FFFFFF"/>
              </a:solidFill>
              <a:latin typeface="+mn-lt"/>
              <a:ea typeface="+mn-ea"/>
              <a:cs typeface="+mn-ea"/>
              <a:sym typeface="+mn-lt"/>
            </a:endParaRPr>
          </a:p>
        </p:txBody>
      </p:sp>
      <p:sp>
        <p:nvSpPr>
          <p:cNvPr id="18" name="任意多边形 15"/>
          <p:cNvSpPr>
            <a:spLocks noChangeArrowheads="1"/>
          </p:cNvSpPr>
          <p:nvPr/>
        </p:nvSpPr>
        <p:spPr bwMode="auto">
          <a:xfrm rot="2535249">
            <a:off x="4688967" y="4133621"/>
            <a:ext cx="2143125" cy="2143125"/>
          </a:xfrm>
          <a:custGeom>
            <a:gdLst>
              <a:gd fmla="*/ 0 w 3340100" name="T0"/>
              <a:gd fmla="*/ 0 h 3340100" name="T1"/>
              <a:gd fmla="*/ 3340100 w 3340100" name="T2"/>
              <a:gd fmla="*/ 3340100 h 3340100" name="T3"/>
            </a:gdLst>
            <a:rect b="T3" l="T0" r="T2" t="T1"/>
            <a:pathLst>
              <a:path h="3340100" w="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4472C4"/>
          </a:solidFill>
          <a:ln>
            <a:noFill/>
          </a:ln>
          <a:extLst/>
        </p:spPr>
        <p:txBody>
          <a:bodyPr anchor="ctr"/>
          <a:lstStyle/>
          <a:p>
            <a:pPr algn="ctr"/>
            <a:endParaRPr altLang="zh-CN" lang="zh-CN">
              <a:solidFill>
                <a:srgbClr val="FFFFFF"/>
              </a:solidFill>
              <a:latin typeface="+mn-lt"/>
              <a:ea typeface="+mn-ea"/>
              <a:cs typeface="+mn-ea"/>
              <a:sym typeface="+mn-lt"/>
            </a:endParaRPr>
          </a:p>
        </p:txBody>
      </p:sp>
      <p:sp>
        <p:nvSpPr>
          <p:cNvPr id="19" name="任意多边形 18"/>
          <p:cNvSpPr>
            <a:spLocks noChangeArrowheads="1"/>
          </p:cNvSpPr>
          <p:nvPr/>
        </p:nvSpPr>
        <p:spPr bwMode="auto">
          <a:xfrm rot="1877475">
            <a:off x="4574667" y="1693633"/>
            <a:ext cx="2127250" cy="2125663"/>
          </a:xfrm>
          <a:custGeom>
            <a:gdLst>
              <a:gd fmla="*/ 0 w 3340100" name="T0"/>
              <a:gd fmla="*/ 0 h 3340100" name="T1"/>
              <a:gd fmla="*/ 3340100 w 3340100" name="T2"/>
              <a:gd fmla="*/ 3340100 h 3340100" name="T3"/>
            </a:gdLst>
            <a:rect b="T3" l="T0" r="T2" t="T1"/>
            <a:pathLst>
              <a:path h="3340100" w="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4472C4"/>
          </a:solidFill>
          <a:ln>
            <a:noFill/>
          </a:ln>
          <a:extLst/>
        </p:spPr>
        <p:txBody>
          <a:bodyPr anchor="ctr"/>
          <a:lstStyle/>
          <a:p>
            <a:pPr algn="ctr"/>
            <a:endParaRPr altLang="zh-CN" lang="zh-CN">
              <a:solidFill>
                <a:srgbClr val="FFFFFF"/>
              </a:solidFill>
              <a:latin typeface="+mn-lt"/>
              <a:ea typeface="+mn-ea"/>
              <a:cs typeface="+mn-ea"/>
              <a:sym typeface="+mn-lt"/>
            </a:endParaRPr>
          </a:p>
        </p:txBody>
      </p:sp>
      <p:sp>
        <p:nvSpPr>
          <p:cNvPr id="20" name="文本框 19"/>
          <p:cNvSpPr>
            <a:spLocks noChangeArrowheads="1"/>
          </p:cNvSpPr>
          <p:nvPr/>
        </p:nvSpPr>
        <p:spPr bwMode="auto">
          <a:xfrm>
            <a:off x="5238922" y="2366733"/>
            <a:ext cx="80518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4400">
                <a:solidFill>
                  <a:srgbClr val="4472C4"/>
                </a:solidFill>
                <a:latin typeface="+mn-lt"/>
                <a:ea typeface="+mn-ea"/>
                <a:cs typeface="+mn-ea"/>
                <a:sym typeface="+mn-lt"/>
              </a:rPr>
              <a:t>01</a:t>
            </a:r>
          </a:p>
        </p:txBody>
      </p:sp>
      <p:sp>
        <p:nvSpPr>
          <p:cNvPr id="21" name="文本框 20"/>
          <p:cNvSpPr>
            <a:spLocks noChangeArrowheads="1"/>
          </p:cNvSpPr>
          <p:nvPr/>
        </p:nvSpPr>
        <p:spPr bwMode="auto">
          <a:xfrm>
            <a:off x="6686721" y="3549421"/>
            <a:ext cx="6908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rgbClr val="4472C4"/>
                </a:solidFill>
                <a:latin typeface="+mn-lt"/>
                <a:ea typeface="+mn-ea"/>
                <a:cs typeface="+mn-ea"/>
                <a:sym typeface="+mn-lt"/>
              </a:rPr>
              <a:t>02</a:t>
            </a:r>
          </a:p>
        </p:txBody>
      </p:sp>
      <p:sp>
        <p:nvSpPr>
          <p:cNvPr id="22" name="文本框 21"/>
          <p:cNvSpPr>
            <a:spLocks noChangeArrowheads="1"/>
          </p:cNvSpPr>
          <p:nvPr/>
        </p:nvSpPr>
        <p:spPr bwMode="auto">
          <a:xfrm>
            <a:off x="5346872" y="4821008"/>
            <a:ext cx="87471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4400">
                <a:solidFill>
                  <a:srgbClr val="4472C4"/>
                </a:solidFill>
                <a:latin typeface="+mn-lt"/>
                <a:ea typeface="+mn-ea"/>
                <a:cs typeface="+mn-ea"/>
                <a:sym typeface="+mn-lt"/>
              </a:rPr>
              <a:t>03</a:t>
            </a:r>
          </a:p>
        </p:txBody>
      </p:sp>
      <p:sp>
        <p:nvSpPr>
          <p:cNvPr id="23" name="Rectangle 7"/>
          <p:cNvSpPr/>
          <p:nvPr/>
        </p:nvSpPr>
        <p:spPr bwMode="auto">
          <a:xfrm>
            <a:off x="1" y="1467030"/>
            <a:ext cx="4177360" cy="256884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r" lvl="1" marL="144000">
              <a:lnSpc>
                <a:spcPct val="150000"/>
              </a:lnSpc>
              <a:buClr>
                <a:srgbClr val="578DAF"/>
              </a:buClr>
            </a:pPr>
            <a:r>
              <a:rPr altLang="en-US" lang="zh-CN" sz="1600">
                <a:latin typeface="+mn-ea"/>
                <a:cs typeface="+mn-ea"/>
                <a:sym typeface="+mn-lt"/>
              </a:rPr>
              <a:t>护士在严格执行操作规程的同时，要加强护理证据的收集与管理。与静脉输液相关的证据主要包括：护理记录、各类同意书，各类有护士签名的治疗执行单等。对一些风险性高的操作必须有文字的记录，如实施特殊治疗（如化疗）和特殊操作（如PICC）的患者必须实施知情告知和签字制度。</a:t>
            </a:r>
          </a:p>
        </p:txBody>
      </p:sp>
      <p:sp>
        <p:nvSpPr>
          <p:cNvPr id="24" name="Rectangle 7"/>
          <p:cNvSpPr/>
          <p:nvPr/>
        </p:nvSpPr>
        <p:spPr bwMode="auto">
          <a:xfrm>
            <a:off x="320649" y="4939409"/>
            <a:ext cx="3856712" cy="86409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r" lvl="1" marL="144000">
              <a:lnSpc>
                <a:spcPct val="150000"/>
              </a:lnSpc>
              <a:buClr>
                <a:srgbClr val="578DAF"/>
              </a:buClr>
            </a:pPr>
            <a:r>
              <a:rPr altLang="en-US" lang="zh-CN" sz="1600">
                <a:cs typeface="+mn-ea"/>
                <a:sym typeface="+mn-lt"/>
              </a:rPr>
              <a:t>因此护理病历中的文件必须是客观的、清晰的、及时的、完整的及准确的。 </a:t>
            </a:r>
          </a:p>
        </p:txBody>
      </p:sp>
      <p:sp>
        <p:nvSpPr>
          <p:cNvPr id="25" name="Rectangle 7"/>
          <p:cNvSpPr/>
          <p:nvPr/>
        </p:nvSpPr>
        <p:spPr bwMode="auto">
          <a:xfrm>
            <a:off x="7952248" y="2541108"/>
            <a:ext cx="4028973" cy="3699825"/>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lvl="1" marL="144000">
              <a:lnSpc>
                <a:spcPct val="150000"/>
              </a:lnSpc>
              <a:buClr>
                <a:srgbClr val="578DAF"/>
              </a:buClr>
            </a:pPr>
            <a:r>
              <a:rPr altLang="en-US" lang="zh-CN" sz="1600">
                <a:cs typeface="+mn-ea"/>
                <a:sym typeface="+mn-lt"/>
              </a:rPr>
              <a:t>各类输液执行单应按规定的时间执行同时要签上执行者姓名和执行时间。护理病历要准确客观地描述了所提供的治疗护理及病人的反应。由于一个法律诉讼可能发生在事件发生的几年后，因此病历通常是唯一可得的、能提供是否存在违反医疗护理规范等信息的真实资料。然而，当病历资料存在不连贯、矛盾、不能解释的时间空隙，涂改、变更、遗漏或字迹难以辩认时，病人资料的真实性将被怀疑。</a:t>
            </a:r>
          </a:p>
        </p:txBody>
      </p:sp>
      <p:grpSp>
        <p:nvGrpSpPr>
          <p:cNvPr id="26" name="组合 25"/>
          <p:cNvGrpSpPr/>
          <p:nvPr/>
        </p:nvGrpSpPr>
        <p:grpSpPr>
          <a:xfrm>
            <a:off x="7952248" y="1295799"/>
            <a:ext cx="3602564" cy="646331"/>
            <a:chOff x="3443164" y="1183335"/>
            <a:chExt cx="3080155" cy="646331"/>
          </a:xfrm>
        </p:grpSpPr>
        <p:sp>
          <p:nvSpPr>
            <p:cNvPr id="27"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矩形 27">
              <a:extLst>
                <a:ext uri="{FF2B5EF4-FFF2-40B4-BE49-F238E27FC236}">
                  <a16:creationId xmlns:a16="http://schemas.microsoft.com/office/drawing/2014/main" id="{5E77E610-B5AB-4782-8EC3-460FB7234F17}"/>
                </a:ext>
              </a:extLst>
            </p:cNvPr>
            <p:cNvSpPr/>
            <p:nvPr/>
          </p:nvSpPr>
          <p:spPr>
            <a:xfrm>
              <a:off x="3443164" y="1183335"/>
              <a:ext cx="3080155" cy="640080"/>
            </a:xfrm>
            <a:prstGeom prst="rect">
              <a:avLst/>
            </a:prstGeom>
          </p:spPr>
          <p:txBody>
            <a:bodyPr wrap="square">
              <a:spAutoFit/>
            </a:bodyPr>
            <a:lstStyle/>
            <a:p>
              <a:pPr algn="ctr" lvl="1" marL="144000">
                <a:lnSpc>
                  <a:spcPct val="150000"/>
                </a:lnSpc>
              </a:pPr>
              <a:r>
                <a:rPr altLang="en-US" lang="zh-CN" sz="2400">
                  <a:solidFill>
                    <a:schemeClr val="bg1"/>
                  </a:solidFill>
                  <a:cs typeface="+mn-ea"/>
                  <a:sym typeface="+mn-lt"/>
                </a:rPr>
                <a:t>逐渐完善证据系统管理 </a:t>
              </a:r>
            </a:p>
          </p:txBody>
        </p:sp>
      </p:grpSp>
    </p:spTree>
    <p:extLst>
      <p:ext uri="{BB962C8B-B14F-4D97-AF65-F5344CB8AC3E}">
        <p14:creationId val="3714061961"/>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26"/>
                                        </p:tgtEl>
                                        <p:attrNameLst>
                                          <p:attrName>style.visibility</p:attrName>
                                        </p:attrNameLst>
                                      </p:cBhvr>
                                      <p:to>
                                        <p:strVal val="visible"/>
                                      </p:to>
                                    </p:set>
                                    <p:animEffect filter="barn(inVertical)" transition="in">
                                      <p:cBhvr>
                                        <p:cTn dur="500" id="7"/>
                                        <p:tgtEl>
                                          <p:spTgt spid="26"/>
                                        </p:tgtEl>
                                      </p:cBhvr>
                                    </p:animEffect>
                                  </p:childTnLst>
                                </p:cTn>
                              </p:par>
                              <p:par>
                                <p:cTn fill="hold" grpId="0" id="8" nodeType="withEffect" presetClass="emph" presetID="8" presetSubtype="0">
                                  <p:stCondLst>
                                    <p:cond delay="0"/>
                                  </p:stCondLst>
                                  <p:childTnLst>
                                    <p:animRot by="21600000">
                                      <p:cBhvr>
                                        <p:cTn dur="2750" fill="hold" id="9"/>
                                        <p:tgtEl>
                                          <p:spTgt spid="19"/>
                                        </p:tgtEl>
                                        <p:attrNameLst>
                                          <p:attrName>r</p:attrName>
                                        </p:attrNameLst>
                                      </p:cBhvr>
                                    </p:animRot>
                                  </p:childTnLst>
                                </p:cTn>
                              </p:par>
                              <p:par>
                                <p:cTn fill="hold" grpId="0" id="10" nodeType="withEffect" presetClass="emph" presetID="8" presetSubtype="0">
                                  <p:stCondLst>
                                    <p:cond delay="0"/>
                                  </p:stCondLst>
                                  <p:childTnLst>
                                    <p:animRot by="21600000">
                                      <p:cBhvr>
                                        <p:cTn dur="2750" fill="hold" id="11"/>
                                        <p:tgtEl>
                                          <p:spTgt spid="17"/>
                                        </p:tgtEl>
                                        <p:attrNameLst>
                                          <p:attrName>r</p:attrName>
                                        </p:attrNameLst>
                                      </p:cBhvr>
                                    </p:animRot>
                                  </p:childTnLst>
                                </p:cTn>
                              </p:par>
                              <p:par>
                                <p:cTn fill="hold" grpId="0" id="12" nodeType="withEffect" presetClass="emph" presetID="8" presetSubtype="0">
                                  <p:stCondLst>
                                    <p:cond delay="0"/>
                                  </p:stCondLst>
                                  <p:childTnLst>
                                    <p:animRot by="21600000">
                                      <p:cBhvr>
                                        <p:cTn dur="2750" fill="hold" id="13"/>
                                        <p:tgtEl>
                                          <p:spTgt spid="18"/>
                                        </p:tgtEl>
                                        <p:attrNameLst>
                                          <p:attrName>r</p:attrName>
                                        </p:attrNameLst>
                                      </p:cBhvr>
                                    </p:animRot>
                                  </p:childTnLst>
                                </p:cTn>
                              </p:par>
                            </p:childTnLst>
                          </p:cTn>
                        </p:par>
                        <p:par>
                          <p:cTn fill="hold" id="14" nodeType="afterGroup">
                            <p:stCondLst>
                              <p:cond delay="2750"/>
                            </p:stCondLst>
                            <p:childTnLst>
                              <p:par>
                                <p:cTn fill="hold" grpId="0" id="15" nodeType="afterEffect" presetClass="entr" presetID="22" presetSubtype="8">
                                  <p:stCondLst>
                                    <p:cond delay="0"/>
                                  </p:stCondLst>
                                  <p:childTnLst>
                                    <p:set>
                                      <p:cBhvr>
                                        <p:cTn dur="1" fill="hold" id="16">
                                          <p:stCondLst>
                                            <p:cond delay="0"/>
                                          </p:stCondLst>
                                        </p:cTn>
                                        <p:tgtEl>
                                          <p:spTgt spid="23"/>
                                        </p:tgtEl>
                                        <p:attrNameLst>
                                          <p:attrName>style.visibility</p:attrName>
                                        </p:attrNameLst>
                                      </p:cBhvr>
                                      <p:to>
                                        <p:strVal val="visible"/>
                                      </p:to>
                                    </p:set>
                                    <p:animEffect filter="wipe(left)" transition="in">
                                      <p:cBhvr>
                                        <p:cTn dur="500" id="17"/>
                                        <p:tgtEl>
                                          <p:spTgt spid="23"/>
                                        </p:tgtEl>
                                      </p:cBhvr>
                                    </p:animEffect>
                                  </p:childTnLst>
                                </p:cTn>
                              </p:par>
                            </p:childTnLst>
                          </p:cTn>
                        </p:par>
                        <p:par>
                          <p:cTn fill="hold" id="18" nodeType="afterGroup">
                            <p:stCondLst>
                              <p:cond delay="3250"/>
                            </p:stCondLst>
                            <p:childTnLst>
                              <p:par>
                                <p:cTn fill="hold" grpId="0" id="19" nodeType="afterEffect" presetClass="entr" presetID="22" presetSubtype="8">
                                  <p:stCondLst>
                                    <p:cond delay="0"/>
                                  </p:stCondLst>
                                  <p:childTnLst>
                                    <p:set>
                                      <p:cBhvr>
                                        <p:cTn dur="1" fill="hold" id="20">
                                          <p:stCondLst>
                                            <p:cond delay="0"/>
                                          </p:stCondLst>
                                        </p:cTn>
                                        <p:tgtEl>
                                          <p:spTgt spid="25"/>
                                        </p:tgtEl>
                                        <p:attrNameLst>
                                          <p:attrName>style.visibility</p:attrName>
                                        </p:attrNameLst>
                                      </p:cBhvr>
                                      <p:to>
                                        <p:strVal val="visible"/>
                                      </p:to>
                                    </p:set>
                                    <p:animEffect filter="wipe(left)" transition="in">
                                      <p:cBhvr>
                                        <p:cTn dur="500" id="21"/>
                                        <p:tgtEl>
                                          <p:spTgt spid="25"/>
                                        </p:tgtEl>
                                      </p:cBhvr>
                                    </p:animEffect>
                                  </p:childTnLst>
                                </p:cTn>
                              </p:par>
                            </p:childTnLst>
                          </p:cTn>
                        </p:par>
                        <p:par>
                          <p:cTn fill="hold" id="22" nodeType="afterGroup">
                            <p:stCondLst>
                              <p:cond delay="3750"/>
                            </p:stCondLst>
                            <p:childTnLst>
                              <p:par>
                                <p:cTn fill="hold" grpId="0" id="23" nodeType="afterEffect" presetClass="entr" presetID="22" presetSubtype="8">
                                  <p:stCondLst>
                                    <p:cond delay="0"/>
                                  </p:stCondLst>
                                  <p:childTnLst>
                                    <p:set>
                                      <p:cBhvr>
                                        <p:cTn dur="1" fill="hold" id="24">
                                          <p:stCondLst>
                                            <p:cond delay="0"/>
                                          </p:stCondLst>
                                        </p:cTn>
                                        <p:tgtEl>
                                          <p:spTgt spid="24"/>
                                        </p:tgtEl>
                                        <p:attrNameLst>
                                          <p:attrName>style.visibility</p:attrName>
                                        </p:attrNameLst>
                                      </p:cBhvr>
                                      <p:to>
                                        <p:strVal val="visible"/>
                                      </p:to>
                                    </p:set>
                                    <p:animEffect filter="wipe(left)" transition="in">
                                      <p:cBhvr>
                                        <p:cTn dur="500" id="25"/>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3"/>
      <p:bldP grpId="0" spid="24"/>
      <p:bldP grpId="0" spid="2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gdLst>
              <a:gd fmla="*/ 2480879 w 2525542" name="connsiteX0"/>
              <a:gd fmla="*/ 0 h 2226431" name="connsiteY0"/>
              <a:gd fmla="*/ 2525542 w 2525542" name="connsiteX1"/>
              <a:gd fmla="*/ 2256 h 2226431" name="connsiteY1"/>
              <a:gd fmla="*/ 2525542 w 2525542" name="connsiteX2"/>
              <a:gd fmla="*/ 772257 h 2226431" name="connsiteY2"/>
              <a:gd fmla="*/ 2480879 w 2525542" name="connsiteX3"/>
              <a:gd fmla="*/ 770001 h 2226431" name="connsiteY3"/>
              <a:gd fmla="*/ 789994 w 2525542" name="connsiteX4"/>
              <a:gd fmla="*/ 2148112 h 2226431" name="connsiteY4"/>
              <a:gd fmla="*/ 778041 w 2525542" name="connsiteX5"/>
              <a:gd fmla="*/ 2226431 h 2226431" name="connsiteY5"/>
              <a:gd fmla="*/ 0 w 2525542" name="connsiteX6"/>
              <a:gd fmla="*/ 2226431 h 2226431" name="connsiteY6"/>
              <a:gd fmla="*/ 35637 w 2525542" name="connsiteX7"/>
              <a:gd fmla="*/ 1992930 h 2226431" name="connsiteY7"/>
              <a:gd fmla="*/ 2480879 w 2525542" name="connsiteX8"/>
              <a:gd fmla="*/ 0 h 222643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226431" w="2525542">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endParaRPr>
          </a:p>
        </p:txBody>
      </p:sp>
      <p:sp>
        <p:nvSpPr>
          <p:cNvPr id="17" name="任意多边形 16"/>
          <p:cNvSpPr/>
          <p:nvPr/>
        </p:nvSpPr>
        <p:spPr>
          <a:xfrm>
            <a:off x="1" y="1"/>
            <a:ext cx="7823200" cy="6858001"/>
          </a:xfrm>
          <a:custGeom>
            <a:gdLst>
              <a:gd fmla="*/ 0 w 7823200" name="connsiteX0"/>
              <a:gd fmla="*/ 0 h 6858001" name="connsiteY0"/>
              <a:gd fmla="*/ 3169293 w 7823200" name="connsiteX1"/>
              <a:gd fmla="*/ 0 h 6858001" name="connsiteY1"/>
              <a:gd fmla="*/ 3174815 w 7823200" name="connsiteX2"/>
              <a:gd fmla="*/ 15064 h 6858001" name="connsiteY2"/>
              <a:gd fmla="*/ 3474461 w 7823200" name="connsiteX3"/>
              <a:gd fmla="*/ 1053852 h 6858001" name="connsiteY3"/>
              <a:gd fmla="*/ 4213847 w 7823200" name="connsiteX4"/>
              <a:gd fmla="*/ 4658569 h 6858001" name="connsiteY4"/>
              <a:gd fmla="*/ 6855378 w 7823200" name="connsiteX5"/>
              <a:gd fmla="*/ 6228396 h 6858001" name="connsiteY5"/>
              <a:gd fmla="*/ 7810049 w 7823200" name="connsiteX6"/>
              <a:gd fmla="*/ 6796415 h 6858001" name="connsiteY6"/>
              <a:gd fmla="*/ 7823200 w 7823200" name="connsiteX7"/>
              <a:gd fmla="*/ 6858001 h 6858001" name="connsiteY7"/>
              <a:gd fmla="*/ 0 w 7823200" name="connsiteX8"/>
              <a:gd fmla="*/ 6858001 h 685800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58001" w="7823200">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62" name="组合 61"/>
              <p:cNvGrpSpPr/>
              <p:nvPr/>
            </p:nvGrpSpPr>
            <p:grpSpPr>
              <a:xfrm>
                <a:off x="4727575" y="1306513"/>
                <a:ext cx="1900238" cy="1903413"/>
                <a:chOff x="4727575" y="1306513"/>
                <a:chExt cx="1900238" cy="1903413"/>
              </a:xfrm>
            </p:grpSpPr>
            <p:sp>
              <p:nvSpPr>
                <p:cNvPr id="63" name="Freeform 11"/>
                <p:cNvSpPr/>
                <p:nvPr/>
              </p:nvSpPr>
              <p:spPr bwMode="auto">
                <a:xfrm>
                  <a:off x="5246688" y="1306513"/>
                  <a:ext cx="865188" cy="1411288"/>
                </a:xfrm>
                <a:custGeom>
                  <a:gdLst>
                    <a:gd fmla="*/ 16 w 230" name="T0"/>
                    <a:gd fmla="*/ 185 h 375" name="T1"/>
                    <a:gd fmla="*/ 64 w 230" name="T2"/>
                    <a:gd fmla="*/ 254 h 375" name="T3"/>
                    <a:gd fmla="*/ 60 w 230" name="T4"/>
                    <a:gd fmla="*/ 285 h 375" name="T5"/>
                    <a:gd fmla="*/ 46 w 230" name="T6"/>
                    <a:gd fmla="*/ 290 h 375" name="T7"/>
                    <a:gd fmla="*/ 54 w 230" name="T8"/>
                    <a:gd fmla="*/ 321 h 375" name="T9"/>
                    <a:gd fmla="*/ 64 w 230" name="T10"/>
                    <a:gd fmla="*/ 347 h 375" name="T11"/>
                    <a:gd fmla="*/ 74 w 230" name="T12"/>
                    <a:gd fmla="*/ 366 h 375" name="T13"/>
                    <a:gd fmla="*/ 77 w 230" name="T14"/>
                    <a:gd fmla="*/ 369 h 375" name="T15"/>
                    <a:gd fmla="*/ 84 w 230" name="T16"/>
                    <a:gd fmla="*/ 372 h 375" name="T17"/>
                    <a:gd fmla="*/ 95 w 230" name="T18"/>
                    <a:gd fmla="*/ 373 h 375" name="T19"/>
                    <a:gd fmla="*/ 105 w 230" name="T20"/>
                    <a:gd fmla="*/ 374 h 375" name="T21"/>
                    <a:gd fmla="*/ 115 w 230" name="T22"/>
                    <a:gd fmla="*/ 375 h 375" name="T23"/>
                    <a:gd fmla="*/ 118 w 230" name="T24"/>
                    <a:gd fmla="*/ 375 h 375" name="T25"/>
                    <a:gd fmla="*/ 125 w 230" name="T26"/>
                    <a:gd fmla="*/ 374 h 375" name="T27"/>
                    <a:gd fmla="*/ 135 w 230" name="T28"/>
                    <a:gd fmla="*/ 374 h 375" name="T29"/>
                    <a:gd fmla="*/ 145 w 230" name="T30"/>
                    <a:gd fmla="*/ 373 h 375" name="T31"/>
                    <a:gd fmla="*/ 155 w 230" name="T32"/>
                    <a:gd fmla="*/ 371 h 375" name="T33"/>
                    <a:gd fmla="*/ 159 w 230" name="T34"/>
                    <a:gd fmla="*/ 369 h 375" name="T35"/>
                    <a:gd fmla="*/ 165 w 230" name="T36"/>
                    <a:gd fmla="*/ 357 h 375" name="T37"/>
                    <a:gd fmla="*/ 175 w 230" name="T38"/>
                    <a:gd fmla="*/ 327 h 375" name="T39"/>
                    <a:gd fmla="*/ 184 w 230" name="T40"/>
                    <a:gd fmla="*/ 290 h 375" name="T41"/>
                    <a:gd fmla="*/ 169 w 230" name="T42"/>
                    <a:gd fmla="*/ 285 h 375" name="T43"/>
                    <a:gd fmla="*/ 166 w 230" name="T44"/>
                    <a:gd fmla="*/ 255 h 375" name="T45"/>
                    <a:gd fmla="*/ 215 w 230" name="T46"/>
                    <a:gd fmla="*/ 184 h 375" name="T47"/>
                    <a:gd fmla="*/ 225 w 230" name="T48"/>
                    <a:gd fmla="*/ 178 h 375" name="T49"/>
                    <a:gd fmla="*/ 225 w 230" name="T50"/>
                    <a:gd fmla="*/ 126 h 375" name="T51"/>
                    <a:gd fmla="*/ 222 w 230" name="T52"/>
                    <a:gd fmla="*/ 123 h 375" name="T53"/>
                    <a:gd fmla="*/ 116 w 230" name="T54"/>
                    <a:gd fmla="*/ 0 h 375" name="T55"/>
                    <a:gd fmla="*/ 9 w 230" name="T56"/>
                    <a:gd fmla="*/ 123 h 375" name="T57"/>
                    <a:gd fmla="*/ 5 w 230" name="T58"/>
                    <a:gd fmla="*/ 126 h 375" name="T59"/>
                    <a:gd fmla="*/ 5 w 230" name="T60"/>
                    <a:gd fmla="*/ 178 h 375" name="T61"/>
                    <a:gd fmla="*/ 16 w 230" name="T62"/>
                    <a:gd fmla="*/ 185 h 3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75" w="230">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2"/>
                <p:cNvSpPr>
                  <a:spLocks noEditPoints="1"/>
                </p:cNvSpPr>
                <p:nvPr/>
              </p:nvSpPr>
              <p:spPr bwMode="auto">
                <a:xfrm>
                  <a:off x="4727575" y="2413001"/>
                  <a:ext cx="1900238" cy="796925"/>
                </a:xfrm>
                <a:custGeom>
                  <a:gdLst>
                    <a:gd fmla="*/ 333 w 505" name="T0"/>
                    <a:gd fmla="*/ 0 h 212" name="T1"/>
                    <a:gd fmla="*/ 303 w 505" name="T2"/>
                    <a:gd fmla="*/ 85 h 212" name="T3"/>
                    <a:gd fmla="*/ 283 w 505" name="T4"/>
                    <a:gd fmla="*/ 90 h 212" name="T5"/>
                    <a:gd fmla="*/ 262 w 505" name="T6"/>
                    <a:gd fmla="*/ 92 h 212" name="T7"/>
                    <a:gd fmla="*/ 270 w 505" name="T8"/>
                    <a:gd fmla="*/ 160 h 212" name="T9"/>
                    <a:gd fmla="*/ 287 w 505" name="T10"/>
                    <a:gd fmla="*/ 163 h 212" name="T11"/>
                    <a:gd fmla="*/ 300 w 505" name="T12"/>
                    <a:gd fmla="*/ 164 h 212" name="T13"/>
                    <a:gd fmla="*/ 318 w 505" name="T14"/>
                    <a:gd fmla="*/ 163 h 212" name="T15"/>
                    <a:gd fmla="*/ 331 w 505" name="T16"/>
                    <a:gd fmla="*/ 157 h 212" name="T17"/>
                    <a:gd fmla="*/ 336 w 505" name="T18"/>
                    <a:gd fmla="*/ 96 h 212" name="T19"/>
                    <a:gd fmla="*/ 328 w 505" name="T20"/>
                    <a:gd fmla="*/ 90 h 212" name="T21"/>
                    <a:gd fmla="*/ 326 w 505" name="T22"/>
                    <a:gd fmla="*/ 67 h 212" name="T23"/>
                    <a:gd fmla="*/ 333 w 505" name="T24"/>
                    <a:gd fmla="*/ 60 h 212" name="T25"/>
                    <a:gd fmla="*/ 341 w 505" name="T26"/>
                    <a:gd fmla="*/ 57 h 212" name="T27"/>
                    <a:gd fmla="*/ 346 w 505" name="T28"/>
                    <a:gd fmla="*/ 57 h 212" name="T29"/>
                    <a:gd fmla="*/ 353 w 505" name="T30"/>
                    <a:gd fmla="*/ 60 h 212" name="T31"/>
                    <a:gd fmla="*/ 361 w 505" name="T32"/>
                    <a:gd fmla="*/ 67 h 212" name="T33"/>
                    <a:gd fmla="*/ 358 w 505" name="T34"/>
                    <a:gd fmla="*/ 90 h 212" name="T35"/>
                    <a:gd fmla="*/ 351 w 505" name="T36"/>
                    <a:gd fmla="*/ 96 h 212" name="T37"/>
                    <a:gd fmla="*/ 337 w 505" name="T38"/>
                    <a:gd fmla="*/ 169 h 212" name="T39"/>
                    <a:gd fmla="*/ 324 w 505" name="T40"/>
                    <a:gd fmla="*/ 173 h 212" name="T41"/>
                    <a:gd fmla="*/ 306 w 505" name="T42"/>
                    <a:gd fmla="*/ 175 h 212" name="T43"/>
                    <a:gd fmla="*/ 300 w 505" name="T44"/>
                    <a:gd fmla="*/ 175 h 212" name="T45"/>
                    <a:gd fmla="*/ 287 w 505" name="T46"/>
                    <a:gd fmla="*/ 175 h 212" name="T47"/>
                    <a:gd fmla="*/ 269 w 505" name="T48"/>
                    <a:gd fmla="*/ 172 h 212" name="T49"/>
                    <a:gd fmla="*/ 256 w 505" name="T50"/>
                    <a:gd fmla="*/ 154 h 212" name="T51"/>
                    <a:gd fmla="*/ 233 w 505" name="T52"/>
                    <a:gd fmla="*/ 91 h 212" name="T53"/>
                    <a:gd fmla="*/ 210 w 505" name="T54"/>
                    <a:gd fmla="*/ 86 h 212" name="T55"/>
                    <a:gd fmla="*/ 182 w 505" name="T56"/>
                    <a:gd fmla="*/ 33 h 212" name="T57"/>
                    <a:gd fmla="*/ 23 w 505" name="T58"/>
                    <a:gd fmla="*/ 62 h 212" name="T59"/>
                    <a:gd fmla="*/ 253 w 505" name="T60"/>
                    <a:gd fmla="*/ 212 h 212" name="T61"/>
                    <a:gd fmla="*/ 170 w 505" name="T62"/>
                    <a:gd fmla="*/ 128 h 212" name="T63"/>
                    <a:gd fmla="*/ 154 w 505" name="T64"/>
                    <a:gd fmla="*/ 128 h 212" name="T65"/>
                    <a:gd fmla="*/ 138 w 505" name="T66"/>
                    <a:gd fmla="*/ 128 h 212" name="T67"/>
                    <a:gd fmla="*/ 134 w 505" name="T68"/>
                    <a:gd fmla="*/ 163 h 212" name="T69"/>
                    <a:gd fmla="*/ 131 w 505" name="T70"/>
                    <a:gd fmla="*/ 163 h 212" name="T71"/>
                    <a:gd fmla="*/ 128 w 505" name="T72"/>
                    <a:gd fmla="*/ 163 h 212" name="T73"/>
                    <a:gd fmla="*/ 125 w 505" name="T74"/>
                    <a:gd fmla="*/ 163 h 212" name="T75"/>
                    <a:gd fmla="*/ 122 w 505" name="T76"/>
                    <a:gd fmla="*/ 163 h 212" name="T77"/>
                    <a:gd fmla="*/ 119 w 505" name="T78"/>
                    <a:gd fmla="*/ 163 h 212" name="T79"/>
                    <a:gd fmla="*/ 111 w 505" name="T80"/>
                    <a:gd fmla="*/ 128 h 212" name="T81"/>
                    <a:gd fmla="*/ 95 w 505" name="T82"/>
                    <a:gd fmla="*/ 128 h 212" name="T83"/>
                    <a:gd fmla="*/ 84 w 505" name="T84"/>
                    <a:gd fmla="*/ 113 h 212" name="T85"/>
                    <a:gd fmla="*/ 100 w 505" name="T86"/>
                    <a:gd fmla="*/ 113 h 212" name="T87"/>
                    <a:gd fmla="*/ 116 w 505" name="T88"/>
                    <a:gd fmla="*/ 113 h 212" name="T89"/>
                    <a:gd fmla="*/ 120 w 505" name="T90"/>
                    <a:gd fmla="*/ 78 h 212" name="T91"/>
                    <a:gd fmla="*/ 123 w 505" name="T92"/>
                    <a:gd fmla="*/ 78 h 212" name="T93"/>
                    <a:gd fmla="*/ 126 w 505" name="T94"/>
                    <a:gd fmla="*/ 78 h 212" name="T95"/>
                    <a:gd fmla="*/ 129 w 505" name="T96"/>
                    <a:gd fmla="*/ 78 h 212" name="T97"/>
                    <a:gd fmla="*/ 132 w 505" name="T98"/>
                    <a:gd fmla="*/ 78 h 212" name="T99"/>
                    <a:gd fmla="*/ 135 w 505" name="T100"/>
                    <a:gd fmla="*/ 78 h 212" name="T101"/>
                    <a:gd fmla="*/ 143 w 505" name="T102"/>
                    <a:gd fmla="*/ 113 h 212" name="T103"/>
                    <a:gd fmla="*/ 159 w 505" name="T104"/>
                    <a:gd fmla="*/ 113 h 212" name="T105"/>
                    <a:gd fmla="*/ 170 w 505" name="T106"/>
                    <a:gd fmla="*/ 128 h 21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1" w="505">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23"/>
              <p:cNvSpPr>
                <a:spLocks noEditPoints="1"/>
              </p:cNvSpPr>
              <p:nvPr/>
            </p:nvSpPr>
            <p:spPr bwMode="auto">
              <a:xfrm>
                <a:off x="5402263" y="5283200"/>
                <a:ext cx="1806575" cy="1957388"/>
              </a:xfrm>
              <a:custGeom>
                <a:gdLst>
                  <a:gd fmla="*/ 480 w 480" name="T0"/>
                  <a:gd fmla="*/ 277 h 520" name="T1"/>
                  <a:gd fmla="*/ 429 w 480" name="T2"/>
                  <a:gd fmla="*/ 227 h 520" name="T3"/>
                  <a:gd fmla="*/ 379 w 480" name="T4"/>
                  <a:gd fmla="*/ 277 h 520" name="T5"/>
                  <a:gd fmla="*/ 416 w 480" name="T6"/>
                  <a:gd fmla="*/ 326 h 520" name="T7"/>
                  <a:gd fmla="*/ 396 w 480" name="T8"/>
                  <a:gd fmla="*/ 485 h 520" name="T9"/>
                  <a:gd fmla="*/ 320 w 480" name="T10"/>
                  <a:gd fmla="*/ 495 h 520" name="T11"/>
                  <a:gd fmla="*/ 245 w 480" name="T12"/>
                  <a:gd fmla="*/ 485 h 520" name="T13"/>
                  <a:gd fmla="*/ 224 w 480" name="T14"/>
                  <a:gd fmla="*/ 312 h 520" name="T15"/>
                  <a:gd fmla="*/ 325 w 480" name="T16"/>
                  <a:gd fmla="*/ 297 h 520" name="T17"/>
                  <a:gd fmla="*/ 391 w 480" name="T18"/>
                  <a:gd fmla="*/ 134 h 520" name="T19"/>
                  <a:gd fmla="*/ 399 w 480" name="T20"/>
                  <a:gd fmla="*/ 39 h 520" name="T21"/>
                  <a:gd fmla="*/ 271 w 480" name="T22"/>
                  <a:gd fmla="*/ 20 h 520" name="T23"/>
                  <a:gd fmla="*/ 242 w 480" name="T24"/>
                  <a:gd fmla="*/ 0 h 520" name="T25"/>
                  <a:gd fmla="*/ 209 w 480" name="T26"/>
                  <a:gd fmla="*/ 32 h 520" name="T27"/>
                  <a:gd fmla="*/ 242 w 480" name="T28"/>
                  <a:gd fmla="*/ 64 h 520" name="T29"/>
                  <a:gd fmla="*/ 272 w 480" name="T30"/>
                  <a:gd fmla="*/ 44 h 520" name="T31"/>
                  <a:gd fmla="*/ 379 w 480" name="T32"/>
                  <a:gd fmla="*/ 54 h 520" name="T33"/>
                  <a:gd fmla="*/ 357 w 480" name="T34"/>
                  <a:gd fmla="*/ 167 h 520" name="T35"/>
                  <a:gd fmla="*/ 314 w 480" name="T36"/>
                  <a:gd fmla="*/ 275 h 520" name="T37"/>
                  <a:gd fmla="*/ 211 w 480" name="T38"/>
                  <a:gd fmla="*/ 288 h 520" name="T39"/>
                  <a:gd fmla="*/ 109 w 480" name="T40"/>
                  <a:gd fmla="*/ 275 h 520" name="T41"/>
                  <a:gd fmla="*/ 56 w 480" name="T42"/>
                  <a:gd fmla="*/ 168 h 520" name="T43"/>
                  <a:gd fmla="*/ 30 w 480" name="T44"/>
                  <a:gd fmla="*/ 54 h 520" name="T45"/>
                  <a:gd fmla="*/ 132 w 480" name="T46"/>
                  <a:gd fmla="*/ 43 h 520" name="T47"/>
                  <a:gd fmla="*/ 162 w 480" name="T48"/>
                  <a:gd fmla="*/ 64 h 520" name="T49"/>
                  <a:gd fmla="*/ 195 w 480" name="T50"/>
                  <a:gd fmla="*/ 32 h 520" name="T51"/>
                  <a:gd fmla="*/ 162 w 480" name="T52"/>
                  <a:gd fmla="*/ 0 h 520" name="T53"/>
                  <a:gd fmla="*/ 133 w 480" name="T54"/>
                  <a:gd fmla="*/ 19 h 520" name="T55"/>
                  <a:gd fmla="*/ 10 w 480" name="T56"/>
                  <a:gd fmla="*/ 40 h 520" name="T57"/>
                  <a:gd fmla="*/ 13 w 480" name="T58"/>
                  <a:gd fmla="*/ 112 h 520" name="T59"/>
                  <a:gd fmla="*/ 98 w 480" name="T60"/>
                  <a:gd fmla="*/ 297 h 520" name="T61"/>
                  <a:gd fmla="*/ 199 w 480" name="T62"/>
                  <a:gd fmla="*/ 312 h 520" name="T63"/>
                  <a:gd fmla="*/ 204 w 480" name="T64"/>
                  <a:gd fmla="*/ 394 h 520" name="T65"/>
                  <a:gd fmla="*/ 233 w 480" name="T66"/>
                  <a:gd fmla="*/ 506 h 520" name="T67"/>
                  <a:gd fmla="*/ 319 w 480" name="T68"/>
                  <a:gd fmla="*/ 520 h 520" name="T69"/>
                  <a:gd fmla="*/ 322 w 480" name="T70"/>
                  <a:gd fmla="*/ 520 h 520" name="T71"/>
                  <a:gd fmla="*/ 322 w 480" name="T72"/>
                  <a:gd fmla="*/ 520 h 520" name="T73"/>
                  <a:gd fmla="*/ 408 w 480" name="T74"/>
                  <a:gd fmla="*/ 506 h 520" name="T75"/>
                  <a:gd fmla="*/ 436 w 480" name="T76"/>
                  <a:gd fmla="*/ 394 h 520" name="T77"/>
                  <a:gd fmla="*/ 441 w 480" name="T78"/>
                  <a:gd fmla="*/ 326 h 520" name="T79"/>
                  <a:gd fmla="*/ 480 w 480" name="T80"/>
                  <a:gd fmla="*/ 277 h 520" name="T81"/>
                  <a:gd fmla="*/ 242 w 480" name="T82"/>
                  <a:gd fmla="*/ 40 h 520" name="T83"/>
                  <a:gd fmla="*/ 234 w 480" name="T84"/>
                  <a:gd fmla="*/ 32 h 520" name="T85"/>
                  <a:gd fmla="*/ 242 w 480" name="T86"/>
                  <a:gd fmla="*/ 24 h 520" name="T87"/>
                  <a:gd fmla="*/ 249 w 480" name="T88"/>
                  <a:gd fmla="*/ 32 h 520" name="T89"/>
                  <a:gd fmla="*/ 242 w 480" name="T90"/>
                  <a:gd fmla="*/ 40 h 520" name="T91"/>
                  <a:gd fmla="*/ 162 w 480" name="T92"/>
                  <a:gd fmla="*/ 24 h 520" name="T93"/>
                  <a:gd fmla="*/ 170 w 480" name="T94"/>
                  <a:gd fmla="*/ 32 h 520" name="T95"/>
                  <a:gd fmla="*/ 162 w 480" name="T96"/>
                  <a:gd fmla="*/ 40 h 520" name="T97"/>
                  <a:gd fmla="*/ 154 w 480" name="T98"/>
                  <a:gd fmla="*/ 32 h 520" name="T99"/>
                  <a:gd fmla="*/ 162 w 480" name="T100"/>
                  <a:gd fmla="*/ 24 h 520" name="T101"/>
                  <a:gd fmla="*/ 429 w 480" name="T102"/>
                  <a:gd fmla="*/ 298 h 520" name="T103"/>
                  <a:gd fmla="*/ 408 w 480" name="T104"/>
                  <a:gd fmla="*/ 277 h 520" name="T105"/>
                  <a:gd fmla="*/ 429 w 480" name="T106"/>
                  <a:gd fmla="*/ 256 h 520" name="T107"/>
                  <a:gd fmla="*/ 450 w 480" name="T108"/>
                  <a:gd fmla="*/ 277 h 520" name="T109"/>
                  <a:gd fmla="*/ 429 w 480" name="T110"/>
                  <a:gd fmla="*/ 298 h 52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20" w="48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28"/>
              <p:cNvSpPr/>
              <p:nvPr/>
            </p:nvSpPr>
            <p:spPr bwMode="auto">
              <a:xfrm>
                <a:off x="6438901" y="5783263"/>
                <a:ext cx="685800" cy="674688"/>
              </a:xfrm>
              <a:custGeom>
                <a:gdLst>
                  <a:gd fmla="*/ 84 w 182" name="T0"/>
                  <a:gd fmla="*/ 61 h 179" name="T1"/>
                  <a:gd fmla="*/ 60 w 182" name="T2"/>
                  <a:gd fmla="*/ 88 h 179" name="T3"/>
                  <a:gd fmla="*/ 69 w 182" name="T4"/>
                  <a:gd fmla="*/ 99 h 179" name="T5"/>
                  <a:gd fmla="*/ 0 w 182" name="T6"/>
                  <a:gd fmla="*/ 176 h 179" name="T7"/>
                  <a:gd fmla="*/ 4 w 182" name="T8"/>
                  <a:gd fmla="*/ 179 h 179" name="T9"/>
                  <a:gd fmla="*/ 83 w 182" name="T10"/>
                  <a:gd fmla="*/ 113 h 179" name="T11"/>
                  <a:gd fmla="*/ 95 w 182" name="T12"/>
                  <a:gd fmla="*/ 123 h 179" name="T13"/>
                  <a:gd fmla="*/ 121 w 182" name="T14"/>
                  <a:gd fmla="*/ 99 h 179" name="T15"/>
                  <a:gd fmla="*/ 182 w 182" name="T16"/>
                  <a:gd fmla="*/ 108 h 179" name="T17"/>
                  <a:gd fmla="*/ 76 w 182" name="T18"/>
                  <a:gd fmla="*/ 0 h 179" name="T19"/>
                  <a:gd fmla="*/ 84 w 182" name="T20"/>
                  <a:gd fmla="*/ 61 h 1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9" w="182">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29"/>
              <p:cNvSpPr>
                <a:spLocks noEditPoints="1"/>
              </p:cNvSpPr>
              <p:nvPr/>
            </p:nvSpPr>
            <p:spPr bwMode="auto">
              <a:xfrm>
                <a:off x="6740526" y="4597401"/>
                <a:ext cx="1587500" cy="1573213"/>
              </a:xfrm>
              <a:custGeom>
                <a:gdLst>
                  <a:gd fmla="*/ 1000 w 1000" name="T0"/>
                  <a:gd fmla="*/ 256 h 991" name="T1"/>
                  <a:gd fmla="*/ 694 w 1000" name="T2"/>
                  <a:gd fmla="*/ 55 h 991" name="T3"/>
                  <a:gd fmla="*/ 694 w 1000" name="T4"/>
                  <a:gd fmla="*/ 216 h 991" name="T5"/>
                  <a:gd fmla="*/ 533 w 1000" name="T6"/>
                  <a:gd fmla="*/ 128 h 991" name="T7"/>
                  <a:gd fmla="*/ 0 w 1000" name="T8"/>
                  <a:gd fmla="*/ 738 h 991" name="T9"/>
                  <a:gd fmla="*/ 827 w 1000" name="T10"/>
                  <a:gd fmla="*/ 427 h 991" name="T11"/>
                  <a:gd fmla="*/ 908 w 1000" name="T12"/>
                  <a:gd fmla="*/ 434 h 991" name="T13"/>
                  <a:gd fmla="*/ 865 w 1000" name="T14"/>
                  <a:gd fmla="*/ 228 h 991" name="T15"/>
                  <a:gd fmla="*/ 780 w 1000" name="T16"/>
                  <a:gd fmla="*/ 420 h 991" name="T17"/>
                  <a:gd fmla="*/ 434 w 1000" name="T18"/>
                  <a:gd fmla="*/ 766 h 991" name="T19"/>
                  <a:gd fmla="*/ 434 w 1000" name="T20"/>
                  <a:gd fmla="*/ 766 h 991" name="T21"/>
                  <a:gd fmla="*/ 417 w 1000" name="T22"/>
                  <a:gd fmla="*/ 750 h 991" name="T23"/>
                  <a:gd fmla="*/ 400 w 1000" name="T24"/>
                  <a:gd fmla="*/ 735 h 991" name="T25"/>
                  <a:gd fmla="*/ 384 w 1000" name="T26"/>
                  <a:gd fmla="*/ 719 h 991" name="T27"/>
                  <a:gd fmla="*/ 367 w 1000" name="T28"/>
                  <a:gd fmla="*/ 702 h 991" name="T29"/>
                  <a:gd fmla="*/ 351 w 1000" name="T30"/>
                  <a:gd fmla="*/ 686 h 991" name="T31"/>
                  <a:gd fmla="*/ 334 w 1000" name="T32"/>
                  <a:gd fmla="*/ 669 h 991" name="T33"/>
                  <a:gd fmla="*/ 318 w 1000" name="T34"/>
                  <a:gd fmla="*/ 652 h 991" name="T35"/>
                  <a:gd fmla="*/ 301 w 1000" name="T36"/>
                  <a:gd fmla="*/ 636 h 991" name="T37"/>
                  <a:gd fmla="*/ 287 w 1000" name="T38"/>
                  <a:gd fmla="*/ 619 h 991" name="T39"/>
                  <a:gd fmla="*/ 270 w 1000" name="T40"/>
                  <a:gd fmla="*/ 603 h 991" name="T41"/>
                  <a:gd fmla="*/ 254 w 1000" name="T42"/>
                  <a:gd fmla="*/ 586 h 991" name="T43"/>
                  <a:gd fmla="*/ 237 w 1000" name="T44"/>
                  <a:gd fmla="*/ 572 h 991" name="T45"/>
                  <a:gd fmla="*/ 227 w 1000" name="T46"/>
                  <a:gd fmla="*/ 562 h 991" name="T47"/>
                  <a:gd fmla="*/ 353 w 1000" name="T48"/>
                  <a:gd fmla="*/ 439 h 991" name="T49"/>
                  <a:gd fmla="*/ 483 w 1000" name="T50"/>
                  <a:gd fmla="*/ 529 h 991" name="T51"/>
                  <a:gd fmla="*/ 417 w 1000" name="T52"/>
                  <a:gd fmla="*/ 375 h 991" name="T53"/>
                  <a:gd fmla="*/ 540 w 1000" name="T54"/>
                  <a:gd fmla="*/ 456 h 991" name="T55"/>
                  <a:gd fmla="*/ 476 w 1000" name="T56"/>
                  <a:gd fmla="*/ 313 h 991" name="T57"/>
                  <a:gd fmla="*/ 588 w 1000" name="T58"/>
                  <a:gd fmla="*/ 382 h 991" name="T59"/>
                  <a:gd fmla="*/ 576 w 1000" name="T60"/>
                  <a:gd fmla="*/ 216 h 991" name="T61"/>
                  <a:gd fmla="*/ 592 w 1000" name="T62"/>
                  <a:gd fmla="*/ 233 h 991" name="T63"/>
                  <a:gd fmla="*/ 607 w 1000" name="T64"/>
                  <a:gd fmla="*/ 249 h 991" name="T65"/>
                  <a:gd fmla="*/ 623 w 1000" name="T66"/>
                  <a:gd fmla="*/ 266 h 991" name="T67"/>
                  <a:gd fmla="*/ 640 w 1000" name="T68"/>
                  <a:gd fmla="*/ 280 h 991" name="T69"/>
                  <a:gd fmla="*/ 656 w 1000" name="T70"/>
                  <a:gd fmla="*/ 297 h 991" name="T71"/>
                  <a:gd fmla="*/ 673 w 1000" name="T72"/>
                  <a:gd fmla="*/ 313 h 991" name="T73"/>
                  <a:gd fmla="*/ 690 w 1000" name="T74"/>
                  <a:gd fmla="*/ 330 h 991" name="T75"/>
                  <a:gd fmla="*/ 706 w 1000" name="T76"/>
                  <a:gd fmla="*/ 347 h 991" name="T77"/>
                  <a:gd fmla="*/ 723 w 1000" name="T78"/>
                  <a:gd fmla="*/ 363 h 991" name="T79"/>
                  <a:gd fmla="*/ 739 w 1000" name="T80"/>
                  <a:gd fmla="*/ 380 h 991" name="T81"/>
                  <a:gd fmla="*/ 754 w 1000" name="T82"/>
                  <a:gd fmla="*/ 396 h 991" name="T83"/>
                  <a:gd fmla="*/ 770 w 1000" name="T84"/>
                  <a:gd fmla="*/ 413 h 991" name="T85"/>
                  <a:gd fmla="*/ 780 w 1000" name="T86"/>
                  <a:gd fmla="*/ 420 h 99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91" w="1000">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34"/>
              <p:cNvSpPr/>
              <p:nvPr/>
            </p:nvSpPr>
            <p:spPr bwMode="auto">
              <a:xfrm>
                <a:off x="3379788" y="4443413"/>
                <a:ext cx="788987" cy="790575"/>
              </a:xfrm>
              <a:custGeom>
                <a:gdLst>
                  <a:gd fmla="*/ 305 w 497" name="T0"/>
                  <a:gd fmla="*/ 0 h 498" name="T1"/>
                  <a:gd fmla="*/ 192 w 497" name="T2"/>
                  <a:gd fmla="*/ 0 h 498" name="T3"/>
                  <a:gd fmla="*/ 192 w 497" name="T4"/>
                  <a:gd fmla="*/ 192 h 498" name="T5"/>
                  <a:gd fmla="*/ 0 w 497" name="T6"/>
                  <a:gd fmla="*/ 192 h 498" name="T7"/>
                  <a:gd fmla="*/ 0 w 497" name="T8"/>
                  <a:gd fmla="*/ 303 h 498" name="T9"/>
                  <a:gd fmla="*/ 192 w 497" name="T10"/>
                  <a:gd fmla="*/ 303 h 498" name="T11"/>
                  <a:gd fmla="*/ 192 w 497" name="T12"/>
                  <a:gd fmla="*/ 498 h 498" name="T13"/>
                  <a:gd fmla="*/ 305 w 497" name="T14"/>
                  <a:gd fmla="*/ 498 h 498" name="T15"/>
                  <a:gd fmla="*/ 305 w 497" name="T16"/>
                  <a:gd fmla="*/ 303 h 498" name="T17"/>
                  <a:gd fmla="*/ 497 w 497" name="T18"/>
                  <a:gd fmla="*/ 303 h 498" name="T19"/>
                  <a:gd fmla="*/ 497 w 497" name="T20"/>
                  <a:gd fmla="*/ 192 h 498" name="T21"/>
                  <a:gd fmla="*/ 305 w 497" name="T22"/>
                  <a:gd fmla="*/ 192 h 498" name="T23"/>
                  <a:gd fmla="*/ 305 w 497" name="T24"/>
                  <a:gd fmla="*/ 0 h 49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 w="497">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35"/>
              <p:cNvSpPr>
                <a:spLocks noEditPoints="1"/>
              </p:cNvSpPr>
              <p:nvPr/>
            </p:nvSpPr>
            <p:spPr bwMode="auto">
              <a:xfrm>
                <a:off x="2879725" y="3878263"/>
                <a:ext cx="1790700" cy="1746250"/>
              </a:xfrm>
              <a:custGeom>
                <a:gdLst>
                  <a:gd fmla="*/ 451 w 476" name="T0"/>
                  <a:gd fmla="*/ 65 h 464" name="T1"/>
                  <a:gd fmla="*/ 321 w 476" name="T2"/>
                  <a:gd fmla="*/ 65 h 464" name="T3"/>
                  <a:gd fmla="*/ 321 w 476" name="T4"/>
                  <a:gd fmla="*/ 0 h 464" name="T5"/>
                  <a:gd fmla="*/ 155 w 476" name="T6"/>
                  <a:gd fmla="*/ 0 h 464" name="T7"/>
                  <a:gd fmla="*/ 155 w 476" name="T8"/>
                  <a:gd fmla="*/ 65 h 464" name="T9"/>
                  <a:gd fmla="*/ 25 w 476" name="T10"/>
                  <a:gd fmla="*/ 65 h 464" name="T11"/>
                  <a:gd fmla="*/ 0 w 476" name="T12"/>
                  <a:gd fmla="*/ 90 h 464" name="T13"/>
                  <a:gd fmla="*/ 0 w 476" name="T14"/>
                  <a:gd fmla="*/ 420 h 464" name="T15"/>
                  <a:gd fmla="*/ 25 w 476" name="T16"/>
                  <a:gd fmla="*/ 445 h 464" name="T17"/>
                  <a:gd fmla="*/ 71 w 476" name="T18"/>
                  <a:gd fmla="*/ 445 h 464" name="T19"/>
                  <a:gd fmla="*/ 78 w 476" name="T20"/>
                  <a:gd fmla="*/ 464 h 464" name="T21"/>
                  <a:gd fmla="*/ 113 w 476" name="T22"/>
                  <a:gd fmla="*/ 464 h 464" name="T23"/>
                  <a:gd fmla="*/ 115 w 476" name="T24"/>
                  <a:gd fmla="*/ 445 h 464" name="T25"/>
                  <a:gd fmla="*/ 366 w 476" name="T26"/>
                  <a:gd fmla="*/ 445 h 464" name="T27"/>
                  <a:gd fmla="*/ 368 w 476" name="T28"/>
                  <a:gd fmla="*/ 464 h 464" name="T29"/>
                  <a:gd fmla="*/ 403 w 476" name="T30"/>
                  <a:gd fmla="*/ 464 h 464" name="T31"/>
                  <a:gd fmla="*/ 410 w 476" name="T32"/>
                  <a:gd fmla="*/ 445 h 464" name="T33"/>
                  <a:gd fmla="*/ 451 w 476" name="T34"/>
                  <a:gd fmla="*/ 445 h 464" name="T35"/>
                  <a:gd fmla="*/ 476 w 476" name="T36"/>
                  <a:gd fmla="*/ 420 h 464" name="T37"/>
                  <a:gd fmla="*/ 476 w 476" name="T38"/>
                  <a:gd fmla="*/ 90 h 464" name="T39"/>
                  <a:gd fmla="*/ 451 w 476" name="T40"/>
                  <a:gd fmla="*/ 65 h 464" name="T41"/>
                  <a:gd fmla="*/ 187 w 476" name="T42"/>
                  <a:gd fmla="*/ 28 h 464" name="T43"/>
                  <a:gd fmla="*/ 187 w 476" name="T44"/>
                  <a:gd fmla="*/ 28 h 464" name="T45"/>
                  <a:gd fmla="*/ 291 w 476" name="T46"/>
                  <a:gd fmla="*/ 28 h 464" name="T47"/>
                  <a:gd fmla="*/ 291 w 476" name="T48"/>
                  <a:gd fmla="*/ 65 h 464" name="T49"/>
                  <a:gd fmla="*/ 291 w 476" name="T50"/>
                  <a:gd fmla="*/ 65 h 464" name="T51"/>
                  <a:gd fmla="*/ 287 w 476" name="T52"/>
                  <a:gd fmla="*/ 65 h 464" name="T53"/>
                  <a:gd fmla="*/ 283 w 476" name="T54"/>
                  <a:gd fmla="*/ 65 h 464" name="T55"/>
                  <a:gd fmla="*/ 278 w 476" name="T56"/>
                  <a:gd fmla="*/ 65 h 464" name="T57"/>
                  <a:gd fmla="*/ 274 w 476" name="T58"/>
                  <a:gd fmla="*/ 65 h 464" name="T59"/>
                  <a:gd fmla="*/ 270 w 476" name="T60"/>
                  <a:gd fmla="*/ 65 h 464" name="T61"/>
                  <a:gd fmla="*/ 266 w 476" name="T62"/>
                  <a:gd fmla="*/ 65 h 464" name="T63"/>
                  <a:gd fmla="*/ 262 w 476" name="T64"/>
                  <a:gd fmla="*/ 65 h 464" name="T65"/>
                  <a:gd fmla="*/ 258 w 476" name="T66"/>
                  <a:gd fmla="*/ 65 h 464" name="T67"/>
                  <a:gd fmla="*/ 253 w 476" name="T68"/>
                  <a:gd fmla="*/ 65 h 464" name="T69"/>
                  <a:gd fmla="*/ 249 w 476" name="T70"/>
                  <a:gd fmla="*/ 65 h 464" name="T71"/>
                  <a:gd fmla="*/ 245 w 476" name="T72"/>
                  <a:gd fmla="*/ 65 h 464" name="T73"/>
                  <a:gd fmla="*/ 241 w 476" name="T74"/>
                  <a:gd fmla="*/ 65 h 464" name="T75"/>
                  <a:gd fmla="*/ 237 w 476" name="T76"/>
                  <a:gd fmla="*/ 65 h 464" name="T77"/>
                  <a:gd fmla="*/ 233 w 476" name="T78"/>
                  <a:gd fmla="*/ 65 h 464" name="T79"/>
                  <a:gd fmla="*/ 228 w 476" name="T80"/>
                  <a:gd fmla="*/ 65 h 464" name="T81"/>
                  <a:gd fmla="*/ 224 w 476" name="T82"/>
                  <a:gd fmla="*/ 65 h 464" name="T83"/>
                  <a:gd fmla="*/ 220 w 476" name="T84"/>
                  <a:gd fmla="*/ 65 h 464" name="T85"/>
                  <a:gd fmla="*/ 216 w 476" name="T86"/>
                  <a:gd fmla="*/ 65 h 464" name="T87"/>
                  <a:gd fmla="*/ 212 w 476" name="T88"/>
                  <a:gd fmla="*/ 65 h 464" name="T89"/>
                  <a:gd fmla="*/ 208 w 476" name="T90"/>
                  <a:gd fmla="*/ 65 h 464" name="T91"/>
                  <a:gd fmla="*/ 203 w 476" name="T92"/>
                  <a:gd fmla="*/ 65 h 464" name="T93"/>
                  <a:gd fmla="*/ 199 w 476" name="T94"/>
                  <a:gd fmla="*/ 65 h 464" name="T95"/>
                  <a:gd fmla="*/ 195 w 476" name="T96"/>
                  <a:gd fmla="*/ 65 h 464" name="T97"/>
                  <a:gd fmla="*/ 191 w 476" name="T98"/>
                  <a:gd fmla="*/ 65 h 464" name="T99"/>
                  <a:gd fmla="*/ 187 w 476" name="T100"/>
                  <a:gd fmla="*/ 65 h 464" name="T101"/>
                  <a:gd fmla="*/ 187 w 476" name="T102"/>
                  <a:gd fmla="*/ 28 h 464" name="T103"/>
                  <a:gd fmla="*/ 238 w 476" name="T104"/>
                  <a:gd fmla="*/ 402 h 464" name="T105"/>
                  <a:gd fmla="*/ 91 w 476" name="T106"/>
                  <a:gd fmla="*/ 255 h 464" name="T107"/>
                  <a:gd fmla="*/ 238 w 476" name="T108"/>
                  <a:gd fmla="*/ 108 h 464" name="T109"/>
                  <a:gd fmla="*/ 385 w 476" name="T110"/>
                  <a:gd fmla="*/ 255 h 464" name="T111"/>
                  <a:gd fmla="*/ 238 w 476" name="T112"/>
                  <a:gd fmla="*/ 402 h 4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62" w="476">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42"/>
              <p:cNvSpPr>
                <a:spLocks noEditPoints="1"/>
              </p:cNvSpPr>
              <p:nvPr/>
            </p:nvSpPr>
            <p:spPr bwMode="auto">
              <a:xfrm>
                <a:off x="5000625" y="5457825"/>
                <a:ext cx="2117725" cy="1092200"/>
              </a:xfrm>
              <a:custGeom>
                <a:gdLst>
                  <a:gd fmla="*/ 0 w 563" name="T0"/>
                  <a:gd fmla="*/ 169 h 290" name="T1"/>
                  <a:gd fmla="*/ 85 w 563" name="T2"/>
                  <a:gd fmla="*/ 290 h 290" name="T3"/>
                  <a:gd fmla="*/ 189 w 563" name="T4"/>
                  <a:gd fmla="*/ 290 h 290" name="T5"/>
                  <a:gd fmla="*/ 434 w 563" name="T6"/>
                  <a:gd fmla="*/ 238 h 290" name="T7"/>
                  <a:gd fmla="*/ 563 w 563" name="T8"/>
                  <a:gd fmla="*/ 290 h 290" name="T9"/>
                  <a:gd fmla="*/ 153 w 563" name="T10"/>
                  <a:gd fmla="*/ 0 h 290" name="T11"/>
                  <a:gd fmla="*/ 254 w 563" name="T12"/>
                  <a:gd fmla="*/ 169 h 290" name="T13"/>
                  <a:gd fmla="*/ 228 w 563" name="T14"/>
                  <a:gd fmla="*/ 169 h 290" name="T15"/>
                  <a:gd fmla="*/ 201 w 563" name="T16"/>
                  <a:gd fmla="*/ 169 h 290" name="T17"/>
                  <a:gd fmla="*/ 175 w 563" name="T18"/>
                  <a:gd fmla="*/ 169 h 290" name="T19"/>
                  <a:gd fmla="*/ 149 w 563" name="T20"/>
                  <a:gd fmla="*/ 169 h 290" name="T21"/>
                  <a:gd fmla="*/ 122 w 563" name="T22"/>
                  <a:gd fmla="*/ 169 h 290" name="T23"/>
                  <a:gd fmla="*/ 96 w 563" name="T24"/>
                  <a:gd fmla="*/ 169 h 290" name="T25"/>
                  <a:gd fmla="*/ 69 w 563" name="T26"/>
                  <a:gd fmla="*/ 169 h 290" name="T27"/>
                  <a:gd fmla="*/ 50 w 563" name="T28"/>
                  <a:gd fmla="*/ 169 h 290" name="T29"/>
                  <a:gd fmla="*/ 43 w 563" name="T30"/>
                  <a:gd fmla="*/ 169 h 290" name="T31"/>
                  <a:gd fmla="*/ 16 w 563" name="T32"/>
                  <a:gd fmla="*/ 169 h 290" name="T33"/>
                  <a:gd fmla="*/ 43 w 563" name="T34"/>
                  <a:gd fmla="*/ 139 h 290" name="T35"/>
                  <a:gd fmla="*/ 69 w 563" name="T36"/>
                  <a:gd fmla="*/ 109 h 290" name="T37"/>
                  <a:gd fmla="*/ 96 w 563" name="T38"/>
                  <a:gd fmla="*/ 80 h 290" name="T39"/>
                  <a:gd fmla="*/ 122 w 563" name="T40"/>
                  <a:gd fmla="*/ 50 h 290" name="T41"/>
                  <a:gd fmla="*/ 149 w 563" name="T42"/>
                  <a:gd fmla="*/ 20 h 290" name="T43"/>
                  <a:gd fmla="*/ 162 w 563" name="T44"/>
                  <a:gd fmla="*/ 11 h 290" name="T45"/>
                  <a:gd fmla="*/ 188 w 563" name="T46"/>
                  <a:gd fmla="*/ 11 h 290" name="T47"/>
                  <a:gd fmla="*/ 215 w 563" name="T48"/>
                  <a:gd fmla="*/ 11 h 290" name="T49"/>
                  <a:gd fmla="*/ 241 w 563" name="T50"/>
                  <a:gd fmla="*/ 11 h 290" name="T51"/>
                  <a:gd fmla="*/ 268 w 563" name="T52"/>
                  <a:gd fmla="*/ 11 h 290" name="T53"/>
                  <a:gd fmla="*/ 512 w 563" name="T54"/>
                  <a:gd fmla="*/ 104 h 290" name="T55"/>
                  <a:gd fmla="*/ 461 w 563" name="T56"/>
                  <a:gd fmla="*/ 155 h 290" name="T57"/>
                  <a:gd fmla="*/ 434 w 563" name="T58"/>
                  <a:gd fmla="*/ 104 h 290" name="T59"/>
                  <a:gd fmla="*/ 382 w 563" name="T60"/>
                  <a:gd fmla="*/ 77 h 290" name="T61"/>
                  <a:gd fmla="*/ 434 w 563" name="T62"/>
                  <a:gd fmla="*/ 25 h 290" name="T63"/>
                  <a:gd fmla="*/ 461 w 563" name="T64"/>
                  <a:gd fmla="*/ 77 h 290" name="T65"/>
                  <a:gd fmla="*/ 512 w 563" name="T66"/>
                  <a:gd fmla="*/ 104 h 2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0" w="563">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36" name="椭圆 35">
            <a:extLst>
              <a:ext uri="{FF2B5EF4-FFF2-40B4-BE49-F238E27FC236}">
                <a16:creationId xmlns:a16="http://schemas.microsoft.com/office/drawing/2014/main" id="{27F2DCBC-92E4-40B6-BDB6-5EBB11EF91D7}"/>
              </a:ext>
            </a:extLst>
          </p:cNvPr>
          <p:cNvSpPr/>
          <p:nvPr/>
        </p:nvSpPr>
        <p:spPr>
          <a:xfrm>
            <a:off x="7630342" y="1607506"/>
            <a:ext cx="1260000" cy="1260000"/>
          </a:xfrm>
          <a:prstGeom prst="ellipse">
            <a:avLst/>
          </a:prstGeom>
          <a:solidFill>
            <a:srgbClr val="4472C4"/>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4400"/>
              <a:t>01</a:t>
            </a:r>
          </a:p>
        </p:txBody>
      </p:sp>
      <p:sp>
        <p:nvSpPr>
          <p:cNvPr id="37" name="文本框 36">
            <a:extLst>
              <a:ext uri="{FF2B5EF4-FFF2-40B4-BE49-F238E27FC236}">
                <a16:creationId xmlns:a16="http://schemas.microsoft.com/office/drawing/2014/main" id="{45E632D4-209B-4B21-BFB7-62926370F9DF}"/>
              </a:ext>
            </a:extLst>
          </p:cNvPr>
          <p:cNvSpPr txBox="1"/>
          <p:nvPr/>
        </p:nvSpPr>
        <p:spPr>
          <a:xfrm>
            <a:off x="5154780" y="2965101"/>
            <a:ext cx="6324513" cy="1554480"/>
          </a:xfrm>
          <a:prstGeom prst="rect">
            <a:avLst/>
          </a:prstGeom>
          <a:noFill/>
        </p:spPr>
        <p:txBody>
          <a:bodyPr rtlCol="0" wrap="square">
            <a:spAutoFit/>
          </a:bodyPr>
          <a:lstStyle/>
          <a:p>
            <a:pPr algn="ctr"/>
            <a:r>
              <a:rPr altLang="en-US" b="1" lang="zh-CN" spc="800" sz="4800">
                <a:solidFill>
                  <a:schemeClr val="tx1">
                    <a:lumMod val="85000"/>
                    <a:lumOff val="15000"/>
                  </a:schemeClr>
                </a:solidFill>
                <a:latin charset="-122" panose="020b0503020204020204" pitchFamily="34" typeface="微软雅黑"/>
                <a:ea charset="-122" panose="020b0503020204020204" pitchFamily="34" typeface="微软雅黑"/>
              </a:rPr>
              <a:t>介绍国内静脉输液的现状</a:t>
            </a:r>
          </a:p>
        </p:txBody>
      </p:sp>
      <p:sp>
        <p:nvSpPr>
          <p:cNvPr id="38" name="文本框 37">
            <a:extLst>
              <a:ext uri="{FF2B5EF4-FFF2-40B4-BE49-F238E27FC236}">
                <a16:creationId xmlns:a16="http://schemas.microsoft.com/office/drawing/2014/main" id="{46BF8AD2-AEBB-4D7B-B3CE-2DA491A7843C}"/>
              </a:ext>
            </a:extLst>
          </p:cNvPr>
          <p:cNvSpPr txBox="1"/>
          <p:nvPr/>
        </p:nvSpPr>
        <p:spPr>
          <a:xfrm>
            <a:off x="5179565" y="4727818"/>
            <a:ext cx="6331877" cy="304800"/>
          </a:xfrm>
          <a:prstGeom prst="rect">
            <a:avLst/>
          </a:prstGeom>
          <a:noFill/>
        </p:spPr>
        <p:txBody>
          <a:bodyPr rtlCol="0" wrap="square">
            <a:spAutoFit/>
          </a:bodyPr>
          <a:lstStyle/>
          <a:p>
            <a:pPr algn="ctr"/>
            <a:r>
              <a:rPr altLang="zh-CN" lang="en-US" sz="1400">
                <a:solidFill>
                  <a:schemeClr val="tx1">
                    <a:lumMod val="85000"/>
                    <a:lumOff val="15000"/>
                  </a:schemeClr>
                </a:solidFill>
                <a:latin charset="-122" panose="020b0503020204020204" pitchFamily="34" typeface="微软雅黑"/>
                <a:ea charset="-122" panose="020b0503020204020204" pitchFamily="34" typeface="微软雅黑"/>
              </a:rPr>
              <a:t>The present situation of intravenous infusion in China is introduced</a:t>
            </a:r>
          </a:p>
        </p:txBody>
      </p:sp>
    </p:spTree>
    <p:extLst>
      <p:ext uri="{BB962C8B-B14F-4D97-AF65-F5344CB8AC3E}">
        <p14:creationId val="1777789593"/>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7"/>
                                        </p:tgtEl>
                                        <p:attrNameLst>
                                          <p:attrName>style.visibility</p:attrName>
                                        </p:attrNameLst>
                                      </p:cBhvr>
                                      <p:to>
                                        <p:strVal val="visible"/>
                                      </p:to>
                                    </p:set>
                                    <p:animEffect filter="wipe(righ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1">
                                  <p:stCondLst>
                                    <p:cond delay="0"/>
                                  </p:stCondLst>
                                  <p:childTnLst>
                                    <p:set>
                                      <p:cBhvr>
                                        <p:cTn dur="1" fill="hold" id="11">
                                          <p:stCondLst>
                                            <p:cond delay="0"/>
                                          </p:stCondLst>
                                        </p:cTn>
                                        <p:tgtEl>
                                          <p:spTgt spid="42"/>
                                        </p:tgtEl>
                                        <p:attrNameLst>
                                          <p:attrName>style.visibility</p:attrName>
                                        </p:attrNameLst>
                                      </p:cBhvr>
                                      <p:to>
                                        <p:strVal val="visible"/>
                                      </p:to>
                                    </p:set>
                                    <p:animEffect filter="wipe(up)" transition="in">
                                      <p:cBhvr>
                                        <p:cTn dur="500" id="12"/>
                                        <p:tgtEl>
                                          <p:spTgt spid="4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7"/>
                                        </p:tgtEl>
                                        <p:attrNameLst>
                                          <p:attrName>style.visibility</p:attrName>
                                        </p:attrNameLst>
                                      </p:cBhvr>
                                      <p:to>
                                        <p:strVal val="visible"/>
                                      </p:to>
                                    </p:set>
                                    <p:animEffect filter="wipe(down)" transition="in">
                                      <p:cBhvr>
                                        <p:cTn dur="500" id="17"/>
                                        <p:tgtEl>
                                          <p:spTgt spid="17"/>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42" presetSubtype="0">
                                  <p:stCondLst>
                                    <p:cond delay="0"/>
                                  </p:stCondLst>
                                  <p:childTnLst>
                                    <p:set>
                                      <p:cBhvr>
                                        <p:cTn dur="1" fill="hold" id="21">
                                          <p:stCondLst>
                                            <p:cond delay="0"/>
                                          </p:stCondLst>
                                        </p:cTn>
                                        <p:tgtEl>
                                          <p:spTgt spid="66"/>
                                        </p:tgtEl>
                                        <p:attrNameLst>
                                          <p:attrName>style.visibility</p:attrName>
                                        </p:attrNameLst>
                                      </p:cBhvr>
                                      <p:to>
                                        <p:strVal val="visible"/>
                                      </p:to>
                                    </p:set>
                                    <p:animEffect filter="fade" transition="in">
                                      <p:cBhvr>
                                        <p:cTn dur="1000" id="22"/>
                                        <p:tgtEl>
                                          <p:spTgt spid="66"/>
                                        </p:tgtEl>
                                      </p:cBhvr>
                                    </p:animEffect>
                                    <p:anim calcmode="lin" valueType="num">
                                      <p:cBhvr>
                                        <p:cTn dur="1000" fill="hold" id="23"/>
                                        <p:tgtEl>
                                          <p:spTgt spid="66"/>
                                        </p:tgtEl>
                                        <p:attrNameLst>
                                          <p:attrName>ppt_x</p:attrName>
                                        </p:attrNameLst>
                                      </p:cBhvr>
                                      <p:tavLst>
                                        <p:tav tm="0">
                                          <p:val>
                                            <p:strVal val="#ppt_x"/>
                                          </p:val>
                                        </p:tav>
                                        <p:tav tm="100000">
                                          <p:val>
                                            <p:strVal val="#ppt_x"/>
                                          </p:val>
                                        </p:tav>
                                      </p:tavLst>
                                    </p:anim>
                                    <p:anim calcmode="lin" valueType="num">
                                      <p:cBhvr>
                                        <p:cTn dur="1000" fill="hold" id="24"/>
                                        <p:tgtEl>
                                          <p:spTgt spid="66"/>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3" presetSubtype="272">
                                  <p:stCondLst>
                                    <p:cond delay="0"/>
                                  </p:stCondLst>
                                  <p:childTnLst>
                                    <p:set>
                                      <p:cBhvr>
                                        <p:cTn dur="1" fill="hold" id="28">
                                          <p:stCondLst>
                                            <p:cond delay="0"/>
                                          </p:stCondLst>
                                        </p:cTn>
                                        <p:tgtEl>
                                          <p:spTgt spid="36"/>
                                        </p:tgtEl>
                                        <p:attrNameLst>
                                          <p:attrName>style.visibility</p:attrName>
                                        </p:attrNameLst>
                                      </p:cBhvr>
                                      <p:to>
                                        <p:strVal val="visible"/>
                                      </p:to>
                                    </p:set>
                                    <p:anim calcmode="lin" valueType="num">
                                      <p:cBhvr>
                                        <p:cTn dur="500" fill="hold" id="29"/>
                                        <p:tgtEl>
                                          <p:spTgt spid="36"/>
                                        </p:tgtEl>
                                        <p:attrNameLst>
                                          <p:attrName>ppt_w</p:attrName>
                                        </p:attrNameLst>
                                      </p:cBhvr>
                                      <p:tavLst>
                                        <p:tav tm="0">
                                          <p:val>
                                            <p:strVal val="2/3*#ppt_w"/>
                                          </p:val>
                                        </p:tav>
                                        <p:tav tm="100000">
                                          <p:val>
                                            <p:strVal val="#ppt_w"/>
                                          </p:val>
                                        </p:tav>
                                      </p:tavLst>
                                    </p:anim>
                                    <p:anim calcmode="lin" valueType="num">
                                      <p:cBhvr>
                                        <p:cTn dur="500" fill="hold" id="30"/>
                                        <p:tgtEl>
                                          <p:spTgt spid="36"/>
                                        </p:tgtEl>
                                        <p:attrNameLst>
                                          <p:attrName>ppt_h</p:attrName>
                                        </p:attrNameLst>
                                      </p:cBhvr>
                                      <p:tavLst>
                                        <p:tav tm="0">
                                          <p:val>
                                            <p:strVal val="2/3*#ppt_h"/>
                                          </p:val>
                                        </p:tav>
                                        <p:tav tm="100000">
                                          <p:val>
                                            <p:strVal val="#ppt_h"/>
                                          </p:val>
                                        </p:tav>
                                      </p:tavLst>
                                    </p:anim>
                                  </p:childTnLst>
                                </p:cTn>
                              </p:par>
                            </p:childTnLst>
                          </p:cTn>
                        </p:par>
                        <p:par>
                          <p:cTn fill="hold" id="31" nodeType="afterGroup">
                            <p:stCondLst>
                              <p:cond delay="500"/>
                            </p:stCondLst>
                            <p:childTnLst>
                              <p:par>
                                <p:cTn fill="hold" grpId="0" id="32" nodeType="afterEffect" presetClass="entr" presetID="42" presetSubtype="0">
                                  <p:stCondLst>
                                    <p:cond delay="0"/>
                                  </p:stCondLst>
                                  <p:childTnLst>
                                    <p:set>
                                      <p:cBhvr>
                                        <p:cTn dur="1" fill="hold" id="33">
                                          <p:stCondLst>
                                            <p:cond delay="0"/>
                                          </p:stCondLst>
                                        </p:cTn>
                                        <p:tgtEl>
                                          <p:spTgt spid="37"/>
                                        </p:tgtEl>
                                        <p:attrNameLst>
                                          <p:attrName>style.visibility</p:attrName>
                                        </p:attrNameLst>
                                      </p:cBhvr>
                                      <p:to>
                                        <p:strVal val="visible"/>
                                      </p:to>
                                    </p:set>
                                    <p:animEffect filter="fade" transition="in">
                                      <p:cBhvr>
                                        <p:cTn dur="1000" id="34"/>
                                        <p:tgtEl>
                                          <p:spTgt spid="37"/>
                                        </p:tgtEl>
                                      </p:cBhvr>
                                    </p:animEffect>
                                    <p:anim calcmode="lin" valueType="num">
                                      <p:cBhvr>
                                        <p:cTn dur="1000" fill="hold" id="35"/>
                                        <p:tgtEl>
                                          <p:spTgt spid="37"/>
                                        </p:tgtEl>
                                        <p:attrNameLst>
                                          <p:attrName>ppt_x</p:attrName>
                                        </p:attrNameLst>
                                      </p:cBhvr>
                                      <p:tavLst>
                                        <p:tav tm="0">
                                          <p:val>
                                            <p:strVal val="#ppt_x"/>
                                          </p:val>
                                        </p:tav>
                                        <p:tav tm="100000">
                                          <p:val>
                                            <p:strVal val="#ppt_x"/>
                                          </p:val>
                                        </p:tav>
                                      </p:tavLst>
                                    </p:anim>
                                    <p:anim calcmode="lin" valueType="num">
                                      <p:cBhvr>
                                        <p:cTn dur="1000" fill="hold" id="36"/>
                                        <p:tgtEl>
                                          <p:spTgt spid="37"/>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16" presetSubtype="21">
                                  <p:stCondLst>
                                    <p:cond delay="0"/>
                                  </p:stCondLst>
                                  <p:childTnLst>
                                    <p:set>
                                      <p:cBhvr>
                                        <p:cTn dur="1" fill="hold" id="40">
                                          <p:stCondLst>
                                            <p:cond delay="0"/>
                                          </p:stCondLst>
                                        </p:cTn>
                                        <p:tgtEl>
                                          <p:spTgt spid="38"/>
                                        </p:tgtEl>
                                        <p:attrNameLst>
                                          <p:attrName>style.visibility</p:attrName>
                                        </p:attrNameLst>
                                      </p:cBhvr>
                                      <p:to>
                                        <p:strVal val="visible"/>
                                      </p:to>
                                    </p:set>
                                    <p:animEffect filter="barn(inVertical)" transition="in">
                                      <p:cBhvr>
                                        <p:cTn dur="500" id="4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17"/>
      <p:bldP grpId="0" spid="7"/>
      <p:bldP grpId="0" spid="36"/>
      <p:bldP grpId="0" spid="37"/>
      <p:bldP grpId="0" spid="3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gdLst>
              <a:gd fmla="*/ 2480879 w 2525542" name="connsiteX0"/>
              <a:gd fmla="*/ 0 h 2226431" name="connsiteY0"/>
              <a:gd fmla="*/ 2525542 w 2525542" name="connsiteX1"/>
              <a:gd fmla="*/ 2256 h 2226431" name="connsiteY1"/>
              <a:gd fmla="*/ 2525542 w 2525542" name="connsiteX2"/>
              <a:gd fmla="*/ 772257 h 2226431" name="connsiteY2"/>
              <a:gd fmla="*/ 2480879 w 2525542" name="connsiteX3"/>
              <a:gd fmla="*/ 770001 h 2226431" name="connsiteY3"/>
              <a:gd fmla="*/ 789994 w 2525542" name="connsiteX4"/>
              <a:gd fmla="*/ 2148112 h 2226431" name="connsiteY4"/>
              <a:gd fmla="*/ 778041 w 2525542" name="connsiteX5"/>
              <a:gd fmla="*/ 2226431 h 2226431" name="connsiteY5"/>
              <a:gd fmla="*/ 0 w 2525542" name="connsiteX6"/>
              <a:gd fmla="*/ 2226431 h 2226431" name="connsiteY6"/>
              <a:gd fmla="*/ 35637 w 2525542" name="connsiteX7"/>
              <a:gd fmla="*/ 1992930 h 2226431" name="connsiteY7"/>
              <a:gd fmla="*/ 2480879 w 2525542" name="connsiteX8"/>
              <a:gd fmla="*/ 0 h 222643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226431" w="2525542">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endParaRPr>
          </a:p>
        </p:txBody>
      </p:sp>
      <p:sp>
        <p:nvSpPr>
          <p:cNvPr id="17" name="任意多边形 16"/>
          <p:cNvSpPr/>
          <p:nvPr/>
        </p:nvSpPr>
        <p:spPr>
          <a:xfrm>
            <a:off x="1" y="1"/>
            <a:ext cx="7823200" cy="6858001"/>
          </a:xfrm>
          <a:custGeom>
            <a:gdLst>
              <a:gd fmla="*/ 0 w 7823200" name="connsiteX0"/>
              <a:gd fmla="*/ 0 h 6858001" name="connsiteY0"/>
              <a:gd fmla="*/ 3169293 w 7823200" name="connsiteX1"/>
              <a:gd fmla="*/ 0 h 6858001" name="connsiteY1"/>
              <a:gd fmla="*/ 3174815 w 7823200" name="connsiteX2"/>
              <a:gd fmla="*/ 15064 h 6858001" name="connsiteY2"/>
              <a:gd fmla="*/ 3474461 w 7823200" name="connsiteX3"/>
              <a:gd fmla="*/ 1053852 h 6858001" name="connsiteY3"/>
              <a:gd fmla="*/ 4213847 w 7823200" name="connsiteX4"/>
              <a:gd fmla="*/ 4658569 h 6858001" name="connsiteY4"/>
              <a:gd fmla="*/ 6855378 w 7823200" name="connsiteX5"/>
              <a:gd fmla="*/ 6228396 h 6858001" name="connsiteY5"/>
              <a:gd fmla="*/ 7810049 w 7823200" name="connsiteX6"/>
              <a:gd fmla="*/ 6796415 h 6858001" name="connsiteY6"/>
              <a:gd fmla="*/ 7823200 w 7823200" name="connsiteX7"/>
              <a:gd fmla="*/ 6858001 h 6858001" name="connsiteY7"/>
              <a:gd fmla="*/ 0 w 7823200" name="connsiteX8"/>
              <a:gd fmla="*/ 6858001 h 685800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58001" w="7823200">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62" name="组合 61"/>
              <p:cNvGrpSpPr/>
              <p:nvPr/>
            </p:nvGrpSpPr>
            <p:grpSpPr>
              <a:xfrm>
                <a:off x="4727575" y="1306513"/>
                <a:ext cx="1900238" cy="1903413"/>
                <a:chOff x="4727575" y="1306513"/>
                <a:chExt cx="1900238" cy="1903413"/>
              </a:xfrm>
            </p:grpSpPr>
            <p:sp>
              <p:nvSpPr>
                <p:cNvPr id="63" name="Freeform 11"/>
                <p:cNvSpPr/>
                <p:nvPr/>
              </p:nvSpPr>
              <p:spPr bwMode="auto">
                <a:xfrm>
                  <a:off x="5246688" y="1306513"/>
                  <a:ext cx="865188" cy="1411288"/>
                </a:xfrm>
                <a:custGeom>
                  <a:gdLst>
                    <a:gd fmla="*/ 16 w 230" name="T0"/>
                    <a:gd fmla="*/ 185 h 375" name="T1"/>
                    <a:gd fmla="*/ 64 w 230" name="T2"/>
                    <a:gd fmla="*/ 254 h 375" name="T3"/>
                    <a:gd fmla="*/ 60 w 230" name="T4"/>
                    <a:gd fmla="*/ 285 h 375" name="T5"/>
                    <a:gd fmla="*/ 46 w 230" name="T6"/>
                    <a:gd fmla="*/ 290 h 375" name="T7"/>
                    <a:gd fmla="*/ 54 w 230" name="T8"/>
                    <a:gd fmla="*/ 321 h 375" name="T9"/>
                    <a:gd fmla="*/ 64 w 230" name="T10"/>
                    <a:gd fmla="*/ 347 h 375" name="T11"/>
                    <a:gd fmla="*/ 74 w 230" name="T12"/>
                    <a:gd fmla="*/ 366 h 375" name="T13"/>
                    <a:gd fmla="*/ 77 w 230" name="T14"/>
                    <a:gd fmla="*/ 369 h 375" name="T15"/>
                    <a:gd fmla="*/ 84 w 230" name="T16"/>
                    <a:gd fmla="*/ 372 h 375" name="T17"/>
                    <a:gd fmla="*/ 95 w 230" name="T18"/>
                    <a:gd fmla="*/ 373 h 375" name="T19"/>
                    <a:gd fmla="*/ 105 w 230" name="T20"/>
                    <a:gd fmla="*/ 374 h 375" name="T21"/>
                    <a:gd fmla="*/ 115 w 230" name="T22"/>
                    <a:gd fmla="*/ 375 h 375" name="T23"/>
                    <a:gd fmla="*/ 118 w 230" name="T24"/>
                    <a:gd fmla="*/ 375 h 375" name="T25"/>
                    <a:gd fmla="*/ 125 w 230" name="T26"/>
                    <a:gd fmla="*/ 374 h 375" name="T27"/>
                    <a:gd fmla="*/ 135 w 230" name="T28"/>
                    <a:gd fmla="*/ 374 h 375" name="T29"/>
                    <a:gd fmla="*/ 145 w 230" name="T30"/>
                    <a:gd fmla="*/ 373 h 375" name="T31"/>
                    <a:gd fmla="*/ 155 w 230" name="T32"/>
                    <a:gd fmla="*/ 371 h 375" name="T33"/>
                    <a:gd fmla="*/ 159 w 230" name="T34"/>
                    <a:gd fmla="*/ 369 h 375" name="T35"/>
                    <a:gd fmla="*/ 165 w 230" name="T36"/>
                    <a:gd fmla="*/ 357 h 375" name="T37"/>
                    <a:gd fmla="*/ 175 w 230" name="T38"/>
                    <a:gd fmla="*/ 327 h 375" name="T39"/>
                    <a:gd fmla="*/ 184 w 230" name="T40"/>
                    <a:gd fmla="*/ 290 h 375" name="T41"/>
                    <a:gd fmla="*/ 169 w 230" name="T42"/>
                    <a:gd fmla="*/ 285 h 375" name="T43"/>
                    <a:gd fmla="*/ 166 w 230" name="T44"/>
                    <a:gd fmla="*/ 255 h 375" name="T45"/>
                    <a:gd fmla="*/ 215 w 230" name="T46"/>
                    <a:gd fmla="*/ 184 h 375" name="T47"/>
                    <a:gd fmla="*/ 225 w 230" name="T48"/>
                    <a:gd fmla="*/ 178 h 375" name="T49"/>
                    <a:gd fmla="*/ 225 w 230" name="T50"/>
                    <a:gd fmla="*/ 126 h 375" name="T51"/>
                    <a:gd fmla="*/ 222 w 230" name="T52"/>
                    <a:gd fmla="*/ 123 h 375" name="T53"/>
                    <a:gd fmla="*/ 116 w 230" name="T54"/>
                    <a:gd fmla="*/ 0 h 375" name="T55"/>
                    <a:gd fmla="*/ 9 w 230" name="T56"/>
                    <a:gd fmla="*/ 123 h 375" name="T57"/>
                    <a:gd fmla="*/ 5 w 230" name="T58"/>
                    <a:gd fmla="*/ 126 h 375" name="T59"/>
                    <a:gd fmla="*/ 5 w 230" name="T60"/>
                    <a:gd fmla="*/ 178 h 375" name="T61"/>
                    <a:gd fmla="*/ 16 w 230" name="T62"/>
                    <a:gd fmla="*/ 185 h 3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75" w="230">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2"/>
                <p:cNvSpPr>
                  <a:spLocks noEditPoints="1"/>
                </p:cNvSpPr>
                <p:nvPr/>
              </p:nvSpPr>
              <p:spPr bwMode="auto">
                <a:xfrm>
                  <a:off x="4727575" y="2413001"/>
                  <a:ext cx="1900238" cy="796925"/>
                </a:xfrm>
                <a:custGeom>
                  <a:gdLst>
                    <a:gd fmla="*/ 333 w 505" name="T0"/>
                    <a:gd fmla="*/ 0 h 212" name="T1"/>
                    <a:gd fmla="*/ 303 w 505" name="T2"/>
                    <a:gd fmla="*/ 85 h 212" name="T3"/>
                    <a:gd fmla="*/ 283 w 505" name="T4"/>
                    <a:gd fmla="*/ 90 h 212" name="T5"/>
                    <a:gd fmla="*/ 262 w 505" name="T6"/>
                    <a:gd fmla="*/ 92 h 212" name="T7"/>
                    <a:gd fmla="*/ 270 w 505" name="T8"/>
                    <a:gd fmla="*/ 160 h 212" name="T9"/>
                    <a:gd fmla="*/ 287 w 505" name="T10"/>
                    <a:gd fmla="*/ 163 h 212" name="T11"/>
                    <a:gd fmla="*/ 300 w 505" name="T12"/>
                    <a:gd fmla="*/ 164 h 212" name="T13"/>
                    <a:gd fmla="*/ 318 w 505" name="T14"/>
                    <a:gd fmla="*/ 163 h 212" name="T15"/>
                    <a:gd fmla="*/ 331 w 505" name="T16"/>
                    <a:gd fmla="*/ 157 h 212" name="T17"/>
                    <a:gd fmla="*/ 336 w 505" name="T18"/>
                    <a:gd fmla="*/ 96 h 212" name="T19"/>
                    <a:gd fmla="*/ 328 w 505" name="T20"/>
                    <a:gd fmla="*/ 90 h 212" name="T21"/>
                    <a:gd fmla="*/ 326 w 505" name="T22"/>
                    <a:gd fmla="*/ 67 h 212" name="T23"/>
                    <a:gd fmla="*/ 333 w 505" name="T24"/>
                    <a:gd fmla="*/ 60 h 212" name="T25"/>
                    <a:gd fmla="*/ 341 w 505" name="T26"/>
                    <a:gd fmla="*/ 57 h 212" name="T27"/>
                    <a:gd fmla="*/ 346 w 505" name="T28"/>
                    <a:gd fmla="*/ 57 h 212" name="T29"/>
                    <a:gd fmla="*/ 353 w 505" name="T30"/>
                    <a:gd fmla="*/ 60 h 212" name="T31"/>
                    <a:gd fmla="*/ 361 w 505" name="T32"/>
                    <a:gd fmla="*/ 67 h 212" name="T33"/>
                    <a:gd fmla="*/ 358 w 505" name="T34"/>
                    <a:gd fmla="*/ 90 h 212" name="T35"/>
                    <a:gd fmla="*/ 351 w 505" name="T36"/>
                    <a:gd fmla="*/ 96 h 212" name="T37"/>
                    <a:gd fmla="*/ 337 w 505" name="T38"/>
                    <a:gd fmla="*/ 169 h 212" name="T39"/>
                    <a:gd fmla="*/ 324 w 505" name="T40"/>
                    <a:gd fmla="*/ 173 h 212" name="T41"/>
                    <a:gd fmla="*/ 306 w 505" name="T42"/>
                    <a:gd fmla="*/ 175 h 212" name="T43"/>
                    <a:gd fmla="*/ 300 w 505" name="T44"/>
                    <a:gd fmla="*/ 175 h 212" name="T45"/>
                    <a:gd fmla="*/ 287 w 505" name="T46"/>
                    <a:gd fmla="*/ 175 h 212" name="T47"/>
                    <a:gd fmla="*/ 269 w 505" name="T48"/>
                    <a:gd fmla="*/ 172 h 212" name="T49"/>
                    <a:gd fmla="*/ 256 w 505" name="T50"/>
                    <a:gd fmla="*/ 154 h 212" name="T51"/>
                    <a:gd fmla="*/ 233 w 505" name="T52"/>
                    <a:gd fmla="*/ 91 h 212" name="T53"/>
                    <a:gd fmla="*/ 210 w 505" name="T54"/>
                    <a:gd fmla="*/ 86 h 212" name="T55"/>
                    <a:gd fmla="*/ 182 w 505" name="T56"/>
                    <a:gd fmla="*/ 33 h 212" name="T57"/>
                    <a:gd fmla="*/ 23 w 505" name="T58"/>
                    <a:gd fmla="*/ 62 h 212" name="T59"/>
                    <a:gd fmla="*/ 253 w 505" name="T60"/>
                    <a:gd fmla="*/ 212 h 212" name="T61"/>
                    <a:gd fmla="*/ 170 w 505" name="T62"/>
                    <a:gd fmla="*/ 128 h 212" name="T63"/>
                    <a:gd fmla="*/ 154 w 505" name="T64"/>
                    <a:gd fmla="*/ 128 h 212" name="T65"/>
                    <a:gd fmla="*/ 138 w 505" name="T66"/>
                    <a:gd fmla="*/ 128 h 212" name="T67"/>
                    <a:gd fmla="*/ 134 w 505" name="T68"/>
                    <a:gd fmla="*/ 163 h 212" name="T69"/>
                    <a:gd fmla="*/ 131 w 505" name="T70"/>
                    <a:gd fmla="*/ 163 h 212" name="T71"/>
                    <a:gd fmla="*/ 128 w 505" name="T72"/>
                    <a:gd fmla="*/ 163 h 212" name="T73"/>
                    <a:gd fmla="*/ 125 w 505" name="T74"/>
                    <a:gd fmla="*/ 163 h 212" name="T75"/>
                    <a:gd fmla="*/ 122 w 505" name="T76"/>
                    <a:gd fmla="*/ 163 h 212" name="T77"/>
                    <a:gd fmla="*/ 119 w 505" name="T78"/>
                    <a:gd fmla="*/ 163 h 212" name="T79"/>
                    <a:gd fmla="*/ 111 w 505" name="T80"/>
                    <a:gd fmla="*/ 128 h 212" name="T81"/>
                    <a:gd fmla="*/ 95 w 505" name="T82"/>
                    <a:gd fmla="*/ 128 h 212" name="T83"/>
                    <a:gd fmla="*/ 84 w 505" name="T84"/>
                    <a:gd fmla="*/ 113 h 212" name="T85"/>
                    <a:gd fmla="*/ 100 w 505" name="T86"/>
                    <a:gd fmla="*/ 113 h 212" name="T87"/>
                    <a:gd fmla="*/ 116 w 505" name="T88"/>
                    <a:gd fmla="*/ 113 h 212" name="T89"/>
                    <a:gd fmla="*/ 120 w 505" name="T90"/>
                    <a:gd fmla="*/ 78 h 212" name="T91"/>
                    <a:gd fmla="*/ 123 w 505" name="T92"/>
                    <a:gd fmla="*/ 78 h 212" name="T93"/>
                    <a:gd fmla="*/ 126 w 505" name="T94"/>
                    <a:gd fmla="*/ 78 h 212" name="T95"/>
                    <a:gd fmla="*/ 129 w 505" name="T96"/>
                    <a:gd fmla="*/ 78 h 212" name="T97"/>
                    <a:gd fmla="*/ 132 w 505" name="T98"/>
                    <a:gd fmla="*/ 78 h 212" name="T99"/>
                    <a:gd fmla="*/ 135 w 505" name="T100"/>
                    <a:gd fmla="*/ 78 h 212" name="T101"/>
                    <a:gd fmla="*/ 143 w 505" name="T102"/>
                    <a:gd fmla="*/ 113 h 212" name="T103"/>
                    <a:gd fmla="*/ 159 w 505" name="T104"/>
                    <a:gd fmla="*/ 113 h 212" name="T105"/>
                    <a:gd fmla="*/ 170 w 505" name="T106"/>
                    <a:gd fmla="*/ 128 h 21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1" w="505">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23"/>
              <p:cNvSpPr>
                <a:spLocks noEditPoints="1"/>
              </p:cNvSpPr>
              <p:nvPr/>
            </p:nvSpPr>
            <p:spPr bwMode="auto">
              <a:xfrm>
                <a:off x="5402263" y="5283200"/>
                <a:ext cx="1806575" cy="1957388"/>
              </a:xfrm>
              <a:custGeom>
                <a:gdLst>
                  <a:gd fmla="*/ 480 w 480" name="T0"/>
                  <a:gd fmla="*/ 277 h 520" name="T1"/>
                  <a:gd fmla="*/ 429 w 480" name="T2"/>
                  <a:gd fmla="*/ 227 h 520" name="T3"/>
                  <a:gd fmla="*/ 379 w 480" name="T4"/>
                  <a:gd fmla="*/ 277 h 520" name="T5"/>
                  <a:gd fmla="*/ 416 w 480" name="T6"/>
                  <a:gd fmla="*/ 326 h 520" name="T7"/>
                  <a:gd fmla="*/ 396 w 480" name="T8"/>
                  <a:gd fmla="*/ 485 h 520" name="T9"/>
                  <a:gd fmla="*/ 320 w 480" name="T10"/>
                  <a:gd fmla="*/ 495 h 520" name="T11"/>
                  <a:gd fmla="*/ 245 w 480" name="T12"/>
                  <a:gd fmla="*/ 485 h 520" name="T13"/>
                  <a:gd fmla="*/ 224 w 480" name="T14"/>
                  <a:gd fmla="*/ 312 h 520" name="T15"/>
                  <a:gd fmla="*/ 325 w 480" name="T16"/>
                  <a:gd fmla="*/ 297 h 520" name="T17"/>
                  <a:gd fmla="*/ 391 w 480" name="T18"/>
                  <a:gd fmla="*/ 134 h 520" name="T19"/>
                  <a:gd fmla="*/ 399 w 480" name="T20"/>
                  <a:gd fmla="*/ 39 h 520" name="T21"/>
                  <a:gd fmla="*/ 271 w 480" name="T22"/>
                  <a:gd fmla="*/ 20 h 520" name="T23"/>
                  <a:gd fmla="*/ 242 w 480" name="T24"/>
                  <a:gd fmla="*/ 0 h 520" name="T25"/>
                  <a:gd fmla="*/ 209 w 480" name="T26"/>
                  <a:gd fmla="*/ 32 h 520" name="T27"/>
                  <a:gd fmla="*/ 242 w 480" name="T28"/>
                  <a:gd fmla="*/ 64 h 520" name="T29"/>
                  <a:gd fmla="*/ 272 w 480" name="T30"/>
                  <a:gd fmla="*/ 44 h 520" name="T31"/>
                  <a:gd fmla="*/ 379 w 480" name="T32"/>
                  <a:gd fmla="*/ 54 h 520" name="T33"/>
                  <a:gd fmla="*/ 357 w 480" name="T34"/>
                  <a:gd fmla="*/ 167 h 520" name="T35"/>
                  <a:gd fmla="*/ 314 w 480" name="T36"/>
                  <a:gd fmla="*/ 275 h 520" name="T37"/>
                  <a:gd fmla="*/ 211 w 480" name="T38"/>
                  <a:gd fmla="*/ 288 h 520" name="T39"/>
                  <a:gd fmla="*/ 109 w 480" name="T40"/>
                  <a:gd fmla="*/ 275 h 520" name="T41"/>
                  <a:gd fmla="*/ 56 w 480" name="T42"/>
                  <a:gd fmla="*/ 168 h 520" name="T43"/>
                  <a:gd fmla="*/ 30 w 480" name="T44"/>
                  <a:gd fmla="*/ 54 h 520" name="T45"/>
                  <a:gd fmla="*/ 132 w 480" name="T46"/>
                  <a:gd fmla="*/ 43 h 520" name="T47"/>
                  <a:gd fmla="*/ 162 w 480" name="T48"/>
                  <a:gd fmla="*/ 64 h 520" name="T49"/>
                  <a:gd fmla="*/ 195 w 480" name="T50"/>
                  <a:gd fmla="*/ 32 h 520" name="T51"/>
                  <a:gd fmla="*/ 162 w 480" name="T52"/>
                  <a:gd fmla="*/ 0 h 520" name="T53"/>
                  <a:gd fmla="*/ 133 w 480" name="T54"/>
                  <a:gd fmla="*/ 19 h 520" name="T55"/>
                  <a:gd fmla="*/ 10 w 480" name="T56"/>
                  <a:gd fmla="*/ 40 h 520" name="T57"/>
                  <a:gd fmla="*/ 13 w 480" name="T58"/>
                  <a:gd fmla="*/ 112 h 520" name="T59"/>
                  <a:gd fmla="*/ 98 w 480" name="T60"/>
                  <a:gd fmla="*/ 297 h 520" name="T61"/>
                  <a:gd fmla="*/ 199 w 480" name="T62"/>
                  <a:gd fmla="*/ 312 h 520" name="T63"/>
                  <a:gd fmla="*/ 204 w 480" name="T64"/>
                  <a:gd fmla="*/ 394 h 520" name="T65"/>
                  <a:gd fmla="*/ 233 w 480" name="T66"/>
                  <a:gd fmla="*/ 506 h 520" name="T67"/>
                  <a:gd fmla="*/ 319 w 480" name="T68"/>
                  <a:gd fmla="*/ 520 h 520" name="T69"/>
                  <a:gd fmla="*/ 322 w 480" name="T70"/>
                  <a:gd fmla="*/ 520 h 520" name="T71"/>
                  <a:gd fmla="*/ 322 w 480" name="T72"/>
                  <a:gd fmla="*/ 520 h 520" name="T73"/>
                  <a:gd fmla="*/ 408 w 480" name="T74"/>
                  <a:gd fmla="*/ 506 h 520" name="T75"/>
                  <a:gd fmla="*/ 436 w 480" name="T76"/>
                  <a:gd fmla="*/ 394 h 520" name="T77"/>
                  <a:gd fmla="*/ 441 w 480" name="T78"/>
                  <a:gd fmla="*/ 326 h 520" name="T79"/>
                  <a:gd fmla="*/ 480 w 480" name="T80"/>
                  <a:gd fmla="*/ 277 h 520" name="T81"/>
                  <a:gd fmla="*/ 242 w 480" name="T82"/>
                  <a:gd fmla="*/ 40 h 520" name="T83"/>
                  <a:gd fmla="*/ 234 w 480" name="T84"/>
                  <a:gd fmla="*/ 32 h 520" name="T85"/>
                  <a:gd fmla="*/ 242 w 480" name="T86"/>
                  <a:gd fmla="*/ 24 h 520" name="T87"/>
                  <a:gd fmla="*/ 249 w 480" name="T88"/>
                  <a:gd fmla="*/ 32 h 520" name="T89"/>
                  <a:gd fmla="*/ 242 w 480" name="T90"/>
                  <a:gd fmla="*/ 40 h 520" name="T91"/>
                  <a:gd fmla="*/ 162 w 480" name="T92"/>
                  <a:gd fmla="*/ 24 h 520" name="T93"/>
                  <a:gd fmla="*/ 170 w 480" name="T94"/>
                  <a:gd fmla="*/ 32 h 520" name="T95"/>
                  <a:gd fmla="*/ 162 w 480" name="T96"/>
                  <a:gd fmla="*/ 40 h 520" name="T97"/>
                  <a:gd fmla="*/ 154 w 480" name="T98"/>
                  <a:gd fmla="*/ 32 h 520" name="T99"/>
                  <a:gd fmla="*/ 162 w 480" name="T100"/>
                  <a:gd fmla="*/ 24 h 520" name="T101"/>
                  <a:gd fmla="*/ 429 w 480" name="T102"/>
                  <a:gd fmla="*/ 298 h 520" name="T103"/>
                  <a:gd fmla="*/ 408 w 480" name="T104"/>
                  <a:gd fmla="*/ 277 h 520" name="T105"/>
                  <a:gd fmla="*/ 429 w 480" name="T106"/>
                  <a:gd fmla="*/ 256 h 520" name="T107"/>
                  <a:gd fmla="*/ 450 w 480" name="T108"/>
                  <a:gd fmla="*/ 277 h 520" name="T109"/>
                  <a:gd fmla="*/ 429 w 480" name="T110"/>
                  <a:gd fmla="*/ 298 h 52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20" w="48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28"/>
              <p:cNvSpPr/>
              <p:nvPr/>
            </p:nvSpPr>
            <p:spPr bwMode="auto">
              <a:xfrm>
                <a:off x="6438901" y="5783263"/>
                <a:ext cx="685800" cy="674688"/>
              </a:xfrm>
              <a:custGeom>
                <a:gdLst>
                  <a:gd fmla="*/ 84 w 182" name="T0"/>
                  <a:gd fmla="*/ 61 h 179" name="T1"/>
                  <a:gd fmla="*/ 60 w 182" name="T2"/>
                  <a:gd fmla="*/ 88 h 179" name="T3"/>
                  <a:gd fmla="*/ 69 w 182" name="T4"/>
                  <a:gd fmla="*/ 99 h 179" name="T5"/>
                  <a:gd fmla="*/ 0 w 182" name="T6"/>
                  <a:gd fmla="*/ 176 h 179" name="T7"/>
                  <a:gd fmla="*/ 4 w 182" name="T8"/>
                  <a:gd fmla="*/ 179 h 179" name="T9"/>
                  <a:gd fmla="*/ 83 w 182" name="T10"/>
                  <a:gd fmla="*/ 113 h 179" name="T11"/>
                  <a:gd fmla="*/ 95 w 182" name="T12"/>
                  <a:gd fmla="*/ 123 h 179" name="T13"/>
                  <a:gd fmla="*/ 121 w 182" name="T14"/>
                  <a:gd fmla="*/ 99 h 179" name="T15"/>
                  <a:gd fmla="*/ 182 w 182" name="T16"/>
                  <a:gd fmla="*/ 108 h 179" name="T17"/>
                  <a:gd fmla="*/ 76 w 182" name="T18"/>
                  <a:gd fmla="*/ 0 h 179" name="T19"/>
                  <a:gd fmla="*/ 84 w 182" name="T20"/>
                  <a:gd fmla="*/ 61 h 1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9" w="182">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29"/>
              <p:cNvSpPr>
                <a:spLocks noEditPoints="1"/>
              </p:cNvSpPr>
              <p:nvPr/>
            </p:nvSpPr>
            <p:spPr bwMode="auto">
              <a:xfrm>
                <a:off x="6740526" y="4597401"/>
                <a:ext cx="1587500" cy="1573213"/>
              </a:xfrm>
              <a:custGeom>
                <a:gdLst>
                  <a:gd fmla="*/ 1000 w 1000" name="T0"/>
                  <a:gd fmla="*/ 256 h 991" name="T1"/>
                  <a:gd fmla="*/ 694 w 1000" name="T2"/>
                  <a:gd fmla="*/ 55 h 991" name="T3"/>
                  <a:gd fmla="*/ 694 w 1000" name="T4"/>
                  <a:gd fmla="*/ 216 h 991" name="T5"/>
                  <a:gd fmla="*/ 533 w 1000" name="T6"/>
                  <a:gd fmla="*/ 128 h 991" name="T7"/>
                  <a:gd fmla="*/ 0 w 1000" name="T8"/>
                  <a:gd fmla="*/ 738 h 991" name="T9"/>
                  <a:gd fmla="*/ 827 w 1000" name="T10"/>
                  <a:gd fmla="*/ 427 h 991" name="T11"/>
                  <a:gd fmla="*/ 908 w 1000" name="T12"/>
                  <a:gd fmla="*/ 434 h 991" name="T13"/>
                  <a:gd fmla="*/ 865 w 1000" name="T14"/>
                  <a:gd fmla="*/ 228 h 991" name="T15"/>
                  <a:gd fmla="*/ 780 w 1000" name="T16"/>
                  <a:gd fmla="*/ 420 h 991" name="T17"/>
                  <a:gd fmla="*/ 434 w 1000" name="T18"/>
                  <a:gd fmla="*/ 766 h 991" name="T19"/>
                  <a:gd fmla="*/ 434 w 1000" name="T20"/>
                  <a:gd fmla="*/ 766 h 991" name="T21"/>
                  <a:gd fmla="*/ 417 w 1000" name="T22"/>
                  <a:gd fmla="*/ 750 h 991" name="T23"/>
                  <a:gd fmla="*/ 400 w 1000" name="T24"/>
                  <a:gd fmla="*/ 735 h 991" name="T25"/>
                  <a:gd fmla="*/ 384 w 1000" name="T26"/>
                  <a:gd fmla="*/ 719 h 991" name="T27"/>
                  <a:gd fmla="*/ 367 w 1000" name="T28"/>
                  <a:gd fmla="*/ 702 h 991" name="T29"/>
                  <a:gd fmla="*/ 351 w 1000" name="T30"/>
                  <a:gd fmla="*/ 686 h 991" name="T31"/>
                  <a:gd fmla="*/ 334 w 1000" name="T32"/>
                  <a:gd fmla="*/ 669 h 991" name="T33"/>
                  <a:gd fmla="*/ 318 w 1000" name="T34"/>
                  <a:gd fmla="*/ 652 h 991" name="T35"/>
                  <a:gd fmla="*/ 301 w 1000" name="T36"/>
                  <a:gd fmla="*/ 636 h 991" name="T37"/>
                  <a:gd fmla="*/ 287 w 1000" name="T38"/>
                  <a:gd fmla="*/ 619 h 991" name="T39"/>
                  <a:gd fmla="*/ 270 w 1000" name="T40"/>
                  <a:gd fmla="*/ 603 h 991" name="T41"/>
                  <a:gd fmla="*/ 254 w 1000" name="T42"/>
                  <a:gd fmla="*/ 586 h 991" name="T43"/>
                  <a:gd fmla="*/ 237 w 1000" name="T44"/>
                  <a:gd fmla="*/ 572 h 991" name="T45"/>
                  <a:gd fmla="*/ 227 w 1000" name="T46"/>
                  <a:gd fmla="*/ 562 h 991" name="T47"/>
                  <a:gd fmla="*/ 353 w 1000" name="T48"/>
                  <a:gd fmla="*/ 439 h 991" name="T49"/>
                  <a:gd fmla="*/ 483 w 1000" name="T50"/>
                  <a:gd fmla="*/ 529 h 991" name="T51"/>
                  <a:gd fmla="*/ 417 w 1000" name="T52"/>
                  <a:gd fmla="*/ 375 h 991" name="T53"/>
                  <a:gd fmla="*/ 540 w 1000" name="T54"/>
                  <a:gd fmla="*/ 456 h 991" name="T55"/>
                  <a:gd fmla="*/ 476 w 1000" name="T56"/>
                  <a:gd fmla="*/ 313 h 991" name="T57"/>
                  <a:gd fmla="*/ 588 w 1000" name="T58"/>
                  <a:gd fmla="*/ 382 h 991" name="T59"/>
                  <a:gd fmla="*/ 576 w 1000" name="T60"/>
                  <a:gd fmla="*/ 216 h 991" name="T61"/>
                  <a:gd fmla="*/ 592 w 1000" name="T62"/>
                  <a:gd fmla="*/ 233 h 991" name="T63"/>
                  <a:gd fmla="*/ 607 w 1000" name="T64"/>
                  <a:gd fmla="*/ 249 h 991" name="T65"/>
                  <a:gd fmla="*/ 623 w 1000" name="T66"/>
                  <a:gd fmla="*/ 266 h 991" name="T67"/>
                  <a:gd fmla="*/ 640 w 1000" name="T68"/>
                  <a:gd fmla="*/ 280 h 991" name="T69"/>
                  <a:gd fmla="*/ 656 w 1000" name="T70"/>
                  <a:gd fmla="*/ 297 h 991" name="T71"/>
                  <a:gd fmla="*/ 673 w 1000" name="T72"/>
                  <a:gd fmla="*/ 313 h 991" name="T73"/>
                  <a:gd fmla="*/ 690 w 1000" name="T74"/>
                  <a:gd fmla="*/ 330 h 991" name="T75"/>
                  <a:gd fmla="*/ 706 w 1000" name="T76"/>
                  <a:gd fmla="*/ 347 h 991" name="T77"/>
                  <a:gd fmla="*/ 723 w 1000" name="T78"/>
                  <a:gd fmla="*/ 363 h 991" name="T79"/>
                  <a:gd fmla="*/ 739 w 1000" name="T80"/>
                  <a:gd fmla="*/ 380 h 991" name="T81"/>
                  <a:gd fmla="*/ 754 w 1000" name="T82"/>
                  <a:gd fmla="*/ 396 h 991" name="T83"/>
                  <a:gd fmla="*/ 770 w 1000" name="T84"/>
                  <a:gd fmla="*/ 413 h 991" name="T85"/>
                  <a:gd fmla="*/ 780 w 1000" name="T86"/>
                  <a:gd fmla="*/ 420 h 99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91" w="1000">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34"/>
              <p:cNvSpPr/>
              <p:nvPr/>
            </p:nvSpPr>
            <p:spPr bwMode="auto">
              <a:xfrm>
                <a:off x="3379788" y="4443413"/>
                <a:ext cx="788987" cy="790575"/>
              </a:xfrm>
              <a:custGeom>
                <a:gdLst>
                  <a:gd fmla="*/ 305 w 497" name="T0"/>
                  <a:gd fmla="*/ 0 h 498" name="T1"/>
                  <a:gd fmla="*/ 192 w 497" name="T2"/>
                  <a:gd fmla="*/ 0 h 498" name="T3"/>
                  <a:gd fmla="*/ 192 w 497" name="T4"/>
                  <a:gd fmla="*/ 192 h 498" name="T5"/>
                  <a:gd fmla="*/ 0 w 497" name="T6"/>
                  <a:gd fmla="*/ 192 h 498" name="T7"/>
                  <a:gd fmla="*/ 0 w 497" name="T8"/>
                  <a:gd fmla="*/ 303 h 498" name="T9"/>
                  <a:gd fmla="*/ 192 w 497" name="T10"/>
                  <a:gd fmla="*/ 303 h 498" name="T11"/>
                  <a:gd fmla="*/ 192 w 497" name="T12"/>
                  <a:gd fmla="*/ 498 h 498" name="T13"/>
                  <a:gd fmla="*/ 305 w 497" name="T14"/>
                  <a:gd fmla="*/ 498 h 498" name="T15"/>
                  <a:gd fmla="*/ 305 w 497" name="T16"/>
                  <a:gd fmla="*/ 303 h 498" name="T17"/>
                  <a:gd fmla="*/ 497 w 497" name="T18"/>
                  <a:gd fmla="*/ 303 h 498" name="T19"/>
                  <a:gd fmla="*/ 497 w 497" name="T20"/>
                  <a:gd fmla="*/ 192 h 498" name="T21"/>
                  <a:gd fmla="*/ 305 w 497" name="T22"/>
                  <a:gd fmla="*/ 192 h 498" name="T23"/>
                  <a:gd fmla="*/ 305 w 497" name="T24"/>
                  <a:gd fmla="*/ 0 h 49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 w="497">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35"/>
              <p:cNvSpPr>
                <a:spLocks noEditPoints="1"/>
              </p:cNvSpPr>
              <p:nvPr/>
            </p:nvSpPr>
            <p:spPr bwMode="auto">
              <a:xfrm>
                <a:off x="2879725" y="3878263"/>
                <a:ext cx="1790700" cy="1746250"/>
              </a:xfrm>
              <a:custGeom>
                <a:gdLst>
                  <a:gd fmla="*/ 451 w 476" name="T0"/>
                  <a:gd fmla="*/ 65 h 464" name="T1"/>
                  <a:gd fmla="*/ 321 w 476" name="T2"/>
                  <a:gd fmla="*/ 65 h 464" name="T3"/>
                  <a:gd fmla="*/ 321 w 476" name="T4"/>
                  <a:gd fmla="*/ 0 h 464" name="T5"/>
                  <a:gd fmla="*/ 155 w 476" name="T6"/>
                  <a:gd fmla="*/ 0 h 464" name="T7"/>
                  <a:gd fmla="*/ 155 w 476" name="T8"/>
                  <a:gd fmla="*/ 65 h 464" name="T9"/>
                  <a:gd fmla="*/ 25 w 476" name="T10"/>
                  <a:gd fmla="*/ 65 h 464" name="T11"/>
                  <a:gd fmla="*/ 0 w 476" name="T12"/>
                  <a:gd fmla="*/ 90 h 464" name="T13"/>
                  <a:gd fmla="*/ 0 w 476" name="T14"/>
                  <a:gd fmla="*/ 420 h 464" name="T15"/>
                  <a:gd fmla="*/ 25 w 476" name="T16"/>
                  <a:gd fmla="*/ 445 h 464" name="T17"/>
                  <a:gd fmla="*/ 71 w 476" name="T18"/>
                  <a:gd fmla="*/ 445 h 464" name="T19"/>
                  <a:gd fmla="*/ 78 w 476" name="T20"/>
                  <a:gd fmla="*/ 464 h 464" name="T21"/>
                  <a:gd fmla="*/ 113 w 476" name="T22"/>
                  <a:gd fmla="*/ 464 h 464" name="T23"/>
                  <a:gd fmla="*/ 115 w 476" name="T24"/>
                  <a:gd fmla="*/ 445 h 464" name="T25"/>
                  <a:gd fmla="*/ 366 w 476" name="T26"/>
                  <a:gd fmla="*/ 445 h 464" name="T27"/>
                  <a:gd fmla="*/ 368 w 476" name="T28"/>
                  <a:gd fmla="*/ 464 h 464" name="T29"/>
                  <a:gd fmla="*/ 403 w 476" name="T30"/>
                  <a:gd fmla="*/ 464 h 464" name="T31"/>
                  <a:gd fmla="*/ 410 w 476" name="T32"/>
                  <a:gd fmla="*/ 445 h 464" name="T33"/>
                  <a:gd fmla="*/ 451 w 476" name="T34"/>
                  <a:gd fmla="*/ 445 h 464" name="T35"/>
                  <a:gd fmla="*/ 476 w 476" name="T36"/>
                  <a:gd fmla="*/ 420 h 464" name="T37"/>
                  <a:gd fmla="*/ 476 w 476" name="T38"/>
                  <a:gd fmla="*/ 90 h 464" name="T39"/>
                  <a:gd fmla="*/ 451 w 476" name="T40"/>
                  <a:gd fmla="*/ 65 h 464" name="T41"/>
                  <a:gd fmla="*/ 187 w 476" name="T42"/>
                  <a:gd fmla="*/ 28 h 464" name="T43"/>
                  <a:gd fmla="*/ 187 w 476" name="T44"/>
                  <a:gd fmla="*/ 28 h 464" name="T45"/>
                  <a:gd fmla="*/ 291 w 476" name="T46"/>
                  <a:gd fmla="*/ 28 h 464" name="T47"/>
                  <a:gd fmla="*/ 291 w 476" name="T48"/>
                  <a:gd fmla="*/ 65 h 464" name="T49"/>
                  <a:gd fmla="*/ 291 w 476" name="T50"/>
                  <a:gd fmla="*/ 65 h 464" name="T51"/>
                  <a:gd fmla="*/ 287 w 476" name="T52"/>
                  <a:gd fmla="*/ 65 h 464" name="T53"/>
                  <a:gd fmla="*/ 283 w 476" name="T54"/>
                  <a:gd fmla="*/ 65 h 464" name="T55"/>
                  <a:gd fmla="*/ 278 w 476" name="T56"/>
                  <a:gd fmla="*/ 65 h 464" name="T57"/>
                  <a:gd fmla="*/ 274 w 476" name="T58"/>
                  <a:gd fmla="*/ 65 h 464" name="T59"/>
                  <a:gd fmla="*/ 270 w 476" name="T60"/>
                  <a:gd fmla="*/ 65 h 464" name="T61"/>
                  <a:gd fmla="*/ 266 w 476" name="T62"/>
                  <a:gd fmla="*/ 65 h 464" name="T63"/>
                  <a:gd fmla="*/ 262 w 476" name="T64"/>
                  <a:gd fmla="*/ 65 h 464" name="T65"/>
                  <a:gd fmla="*/ 258 w 476" name="T66"/>
                  <a:gd fmla="*/ 65 h 464" name="T67"/>
                  <a:gd fmla="*/ 253 w 476" name="T68"/>
                  <a:gd fmla="*/ 65 h 464" name="T69"/>
                  <a:gd fmla="*/ 249 w 476" name="T70"/>
                  <a:gd fmla="*/ 65 h 464" name="T71"/>
                  <a:gd fmla="*/ 245 w 476" name="T72"/>
                  <a:gd fmla="*/ 65 h 464" name="T73"/>
                  <a:gd fmla="*/ 241 w 476" name="T74"/>
                  <a:gd fmla="*/ 65 h 464" name="T75"/>
                  <a:gd fmla="*/ 237 w 476" name="T76"/>
                  <a:gd fmla="*/ 65 h 464" name="T77"/>
                  <a:gd fmla="*/ 233 w 476" name="T78"/>
                  <a:gd fmla="*/ 65 h 464" name="T79"/>
                  <a:gd fmla="*/ 228 w 476" name="T80"/>
                  <a:gd fmla="*/ 65 h 464" name="T81"/>
                  <a:gd fmla="*/ 224 w 476" name="T82"/>
                  <a:gd fmla="*/ 65 h 464" name="T83"/>
                  <a:gd fmla="*/ 220 w 476" name="T84"/>
                  <a:gd fmla="*/ 65 h 464" name="T85"/>
                  <a:gd fmla="*/ 216 w 476" name="T86"/>
                  <a:gd fmla="*/ 65 h 464" name="T87"/>
                  <a:gd fmla="*/ 212 w 476" name="T88"/>
                  <a:gd fmla="*/ 65 h 464" name="T89"/>
                  <a:gd fmla="*/ 208 w 476" name="T90"/>
                  <a:gd fmla="*/ 65 h 464" name="T91"/>
                  <a:gd fmla="*/ 203 w 476" name="T92"/>
                  <a:gd fmla="*/ 65 h 464" name="T93"/>
                  <a:gd fmla="*/ 199 w 476" name="T94"/>
                  <a:gd fmla="*/ 65 h 464" name="T95"/>
                  <a:gd fmla="*/ 195 w 476" name="T96"/>
                  <a:gd fmla="*/ 65 h 464" name="T97"/>
                  <a:gd fmla="*/ 191 w 476" name="T98"/>
                  <a:gd fmla="*/ 65 h 464" name="T99"/>
                  <a:gd fmla="*/ 187 w 476" name="T100"/>
                  <a:gd fmla="*/ 65 h 464" name="T101"/>
                  <a:gd fmla="*/ 187 w 476" name="T102"/>
                  <a:gd fmla="*/ 28 h 464" name="T103"/>
                  <a:gd fmla="*/ 238 w 476" name="T104"/>
                  <a:gd fmla="*/ 402 h 464" name="T105"/>
                  <a:gd fmla="*/ 91 w 476" name="T106"/>
                  <a:gd fmla="*/ 255 h 464" name="T107"/>
                  <a:gd fmla="*/ 238 w 476" name="T108"/>
                  <a:gd fmla="*/ 108 h 464" name="T109"/>
                  <a:gd fmla="*/ 385 w 476" name="T110"/>
                  <a:gd fmla="*/ 255 h 464" name="T111"/>
                  <a:gd fmla="*/ 238 w 476" name="T112"/>
                  <a:gd fmla="*/ 402 h 4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62" w="476">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42"/>
              <p:cNvSpPr>
                <a:spLocks noEditPoints="1"/>
              </p:cNvSpPr>
              <p:nvPr/>
            </p:nvSpPr>
            <p:spPr bwMode="auto">
              <a:xfrm>
                <a:off x="5000625" y="5457825"/>
                <a:ext cx="2117725" cy="1092200"/>
              </a:xfrm>
              <a:custGeom>
                <a:gdLst>
                  <a:gd fmla="*/ 0 w 563" name="T0"/>
                  <a:gd fmla="*/ 169 h 290" name="T1"/>
                  <a:gd fmla="*/ 85 w 563" name="T2"/>
                  <a:gd fmla="*/ 290 h 290" name="T3"/>
                  <a:gd fmla="*/ 189 w 563" name="T4"/>
                  <a:gd fmla="*/ 290 h 290" name="T5"/>
                  <a:gd fmla="*/ 434 w 563" name="T6"/>
                  <a:gd fmla="*/ 238 h 290" name="T7"/>
                  <a:gd fmla="*/ 563 w 563" name="T8"/>
                  <a:gd fmla="*/ 290 h 290" name="T9"/>
                  <a:gd fmla="*/ 153 w 563" name="T10"/>
                  <a:gd fmla="*/ 0 h 290" name="T11"/>
                  <a:gd fmla="*/ 254 w 563" name="T12"/>
                  <a:gd fmla="*/ 169 h 290" name="T13"/>
                  <a:gd fmla="*/ 228 w 563" name="T14"/>
                  <a:gd fmla="*/ 169 h 290" name="T15"/>
                  <a:gd fmla="*/ 201 w 563" name="T16"/>
                  <a:gd fmla="*/ 169 h 290" name="T17"/>
                  <a:gd fmla="*/ 175 w 563" name="T18"/>
                  <a:gd fmla="*/ 169 h 290" name="T19"/>
                  <a:gd fmla="*/ 149 w 563" name="T20"/>
                  <a:gd fmla="*/ 169 h 290" name="T21"/>
                  <a:gd fmla="*/ 122 w 563" name="T22"/>
                  <a:gd fmla="*/ 169 h 290" name="T23"/>
                  <a:gd fmla="*/ 96 w 563" name="T24"/>
                  <a:gd fmla="*/ 169 h 290" name="T25"/>
                  <a:gd fmla="*/ 69 w 563" name="T26"/>
                  <a:gd fmla="*/ 169 h 290" name="T27"/>
                  <a:gd fmla="*/ 50 w 563" name="T28"/>
                  <a:gd fmla="*/ 169 h 290" name="T29"/>
                  <a:gd fmla="*/ 43 w 563" name="T30"/>
                  <a:gd fmla="*/ 169 h 290" name="T31"/>
                  <a:gd fmla="*/ 16 w 563" name="T32"/>
                  <a:gd fmla="*/ 169 h 290" name="T33"/>
                  <a:gd fmla="*/ 43 w 563" name="T34"/>
                  <a:gd fmla="*/ 139 h 290" name="T35"/>
                  <a:gd fmla="*/ 69 w 563" name="T36"/>
                  <a:gd fmla="*/ 109 h 290" name="T37"/>
                  <a:gd fmla="*/ 96 w 563" name="T38"/>
                  <a:gd fmla="*/ 80 h 290" name="T39"/>
                  <a:gd fmla="*/ 122 w 563" name="T40"/>
                  <a:gd fmla="*/ 50 h 290" name="T41"/>
                  <a:gd fmla="*/ 149 w 563" name="T42"/>
                  <a:gd fmla="*/ 20 h 290" name="T43"/>
                  <a:gd fmla="*/ 162 w 563" name="T44"/>
                  <a:gd fmla="*/ 11 h 290" name="T45"/>
                  <a:gd fmla="*/ 188 w 563" name="T46"/>
                  <a:gd fmla="*/ 11 h 290" name="T47"/>
                  <a:gd fmla="*/ 215 w 563" name="T48"/>
                  <a:gd fmla="*/ 11 h 290" name="T49"/>
                  <a:gd fmla="*/ 241 w 563" name="T50"/>
                  <a:gd fmla="*/ 11 h 290" name="T51"/>
                  <a:gd fmla="*/ 268 w 563" name="T52"/>
                  <a:gd fmla="*/ 11 h 290" name="T53"/>
                  <a:gd fmla="*/ 512 w 563" name="T54"/>
                  <a:gd fmla="*/ 104 h 290" name="T55"/>
                  <a:gd fmla="*/ 461 w 563" name="T56"/>
                  <a:gd fmla="*/ 155 h 290" name="T57"/>
                  <a:gd fmla="*/ 434 w 563" name="T58"/>
                  <a:gd fmla="*/ 104 h 290" name="T59"/>
                  <a:gd fmla="*/ 382 w 563" name="T60"/>
                  <a:gd fmla="*/ 77 h 290" name="T61"/>
                  <a:gd fmla="*/ 434 w 563" name="T62"/>
                  <a:gd fmla="*/ 25 h 290" name="T63"/>
                  <a:gd fmla="*/ 461 w 563" name="T64"/>
                  <a:gd fmla="*/ 77 h 290" name="T65"/>
                  <a:gd fmla="*/ 512 w 563" name="T66"/>
                  <a:gd fmla="*/ 104 h 2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0" w="563">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65" name="PA-矩形 13">
            <a:extLst>
              <a:ext uri="{FF2B5EF4-FFF2-40B4-BE49-F238E27FC236}">
                <a16:creationId xmlns:a16="http://schemas.microsoft.com/office/drawing/2014/main" id="{4A6FD741-59AA-4523-B9D9-A37A004D0945}"/>
              </a:ext>
            </a:extLst>
          </p:cNvPr>
          <p:cNvSpPr/>
          <p:nvPr>
            <p:custDataLst>
              <p:tags r:id="rId3"/>
            </p:custDataLst>
          </p:nvPr>
        </p:nvSpPr>
        <p:spPr>
          <a:xfrm>
            <a:off x="4089059" y="2343164"/>
            <a:ext cx="7819934" cy="1066800"/>
          </a:xfrm>
          <a:prstGeom prst="rect">
            <a:avLst/>
          </a:prstGeom>
        </p:spPr>
        <p:txBody>
          <a:bodyPr wrap="square">
            <a:spAutoFit/>
          </a:bodyPr>
          <a:lstStyle/>
          <a:p>
            <a:pPr algn="dist"/>
            <a:r>
              <a:rPr altLang="en-US" lang="zh-CN" sz="6400">
                <a:solidFill>
                  <a:schemeClr val="tx1">
                    <a:lumMod val="75000"/>
                    <a:lumOff val="25000"/>
                  </a:schemeClr>
                </a:solidFill>
                <a:latin charset="-122" panose="020b0804020202020204" pitchFamily="34" typeface="汉仪雅酷黑 75W"/>
                <a:ea charset="-122" panose="020b0804020202020204" pitchFamily="34" typeface="汉仪雅酷黑 75W"/>
                <a:cs typeface="+mn-ea"/>
                <a:sym typeface="+mn-lt"/>
              </a:rPr>
              <a:t>静脉输液的安全问题</a:t>
            </a:r>
          </a:p>
        </p:txBody>
      </p:sp>
      <p:sp>
        <p:nvSpPr>
          <p:cNvPr id="67" name="TextBox 40">
            <a:extLst>
              <a:ext uri="{FF2B5EF4-FFF2-40B4-BE49-F238E27FC236}">
                <a16:creationId xmlns:a16="http://schemas.microsoft.com/office/drawing/2014/main" id="{6C7C0BB1-8AE8-4604-8662-BAAE8B0712BC}"/>
              </a:ext>
            </a:extLst>
          </p:cNvPr>
          <p:cNvSpPr txBox="1">
            <a:spLocks noChangeArrowheads="1"/>
          </p:cNvSpPr>
          <p:nvPr/>
        </p:nvSpPr>
        <p:spPr bwMode="auto">
          <a:xfrm>
            <a:off x="4564471" y="3553383"/>
            <a:ext cx="6869111" cy="48119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857" lIns="69713" rIns="69713" tIns="34857" wrap="square">
            <a:spAutoFit/>
          </a:bodyPr>
          <a:lstStyle>
            <a:lvl1pPr>
              <a:buFont charset="0" panose="020b0604020202020204" pitchFamily="34" typeface="Arial"/>
              <a:defRPr i="1">
                <a:solidFill>
                  <a:schemeClr val="tx1"/>
                </a:solidFill>
                <a:latin charset="0" panose="020b0604020202020204" pitchFamily="34" typeface="Arial"/>
                <a:ea charset="-122" pitchFamily="2" typeface="华文细黑"/>
              </a:defRPr>
            </a:lvl1pPr>
            <a:lvl2pPr indent="-285750" marL="742950">
              <a:buFont charset="0" panose="020b0604020202020204" pitchFamily="34" typeface="Arial"/>
              <a:defRPr i="1">
                <a:solidFill>
                  <a:schemeClr val="tx1"/>
                </a:solidFill>
                <a:latin charset="0" panose="020b0604020202020204" pitchFamily="34" typeface="Arial"/>
                <a:ea charset="-122" pitchFamily="2" typeface="华文细黑"/>
              </a:defRPr>
            </a:lvl2pPr>
            <a:lvl3pPr indent="-228600" marL="1143000">
              <a:buFont charset="0" panose="020b0604020202020204" pitchFamily="34" typeface="Arial"/>
              <a:defRPr i="1">
                <a:solidFill>
                  <a:schemeClr val="tx1"/>
                </a:solidFill>
                <a:latin charset="0" panose="020b0604020202020204" pitchFamily="34" typeface="Arial"/>
                <a:ea charset="-122" pitchFamily="2" typeface="华文细黑"/>
              </a:defRPr>
            </a:lvl3pPr>
            <a:lvl4pPr indent="-228600" marL="1600200">
              <a:buFont charset="0" panose="020b0604020202020204" pitchFamily="34" typeface="Arial"/>
              <a:defRPr i="1">
                <a:solidFill>
                  <a:schemeClr val="tx1"/>
                </a:solidFill>
                <a:latin charset="0" panose="020b0604020202020204" pitchFamily="34" typeface="Arial"/>
                <a:ea charset="-122" pitchFamily="2" typeface="华文细黑"/>
              </a:defRPr>
            </a:lvl4pPr>
            <a:lvl5pPr indent="-228600" marL="2057400">
              <a:buFont charset="0" panose="020b0604020202020204" pitchFamily="34" typeface="Arial"/>
              <a:defRPr i="1">
                <a:solidFill>
                  <a:schemeClr val="tx1"/>
                </a:solidFill>
                <a:latin charset="0" panose="020b0604020202020204" pitchFamily="34" typeface="Arial"/>
                <a:ea charset="-122" pitchFamily="2" typeface="华文细黑"/>
              </a:defRPr>
            </a:lvl5pPr>
            <a:lvl6pPr eaLnBrk="0" fontAlgn="base" hangingPunct="0" indent="-228600" marL="25146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6pPr>
            <a:lvl7pPr eaLnBrk="0" fontAlgn="base" hangingPunct="0" indent="-228600" marL="29718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7pPr>
            <a:lvl8pPr eaLnBrk="0" fontAlgn="base" hangingPunct="0" indent="-228600" marL="34290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8pPr>
            <a:lvl9pPr eaLnBrk="0" fontAlgn="base" hangingPunct="0" indent="-228600" marL="3886200">
              <a:spcBef>
                <a:spcPct val="0"/>
              </a:spcBef>
              <a:spcAft>
                <a:spcPct val="0"/>
              </a:spcAft>
              <a:buFont charset="0" panose="020b0604020202020204" pitchFamily="34" typeface="Arial"/>
              <a:defRPr i="1">
                <a:solidFill>
                  <a:schemeClr val="tx1"/>
                </a:solidFill>
                <a:latin charset="0" panose="020b0604020202020204" pitchFamily="34" typeface="Arial"/>
                <a:ea charset="-122" pitchFamily="2" typeface="华文细黑"/>
              </a:defRPr>
            </a:lvl9pPr>
          </a:lstStyle>
          <a:p>
            <a:pPr algn="dist" defTabSz="697184" fontAlgn="base">
              <a:lnSpc>
                <a:spcPct val="150000"/>
              </a:lnSpc>
              <a:spcBef>
                <a:spcPct val="0"/>
              </a:spcBef>
              <a:spcAft>
                <a:spcPct val="0"/>
              </a:spcAft>
            </a:pPr>
            <a:r>
              <a:rPr altLang="en-US" i="0" lang="zh-CN">
                <a:solidFill>
                  <a:schemeClr val="tx1">
                    <a:lumMod val="75000"/>
                    <a:lumOff val="25000"/>
                  </a:schemeClr>
                </a:solidFill>
                <a:latin typeface="+mn-ea"/>
                <a:ea typeface="+mn-ea"/>
                <a:cs typeface="+mn-ea"/>
                <a:sym typeface="+mn-lt"/>
              </a:rPr>
              <a:t>适用于医疗培训/主题课程/临床护理/医疗介绍/医疗课件等用途</a:t>
            </a:r>
          </a:p>
        </p:txBody>
      </p:sp>
      <p:sp>
        <p:nvSpPr>
          <p:cNvPr id="68" name="PA-矩形 14">
            <a:extLst>
              <a:ext uri="{FF2B5EF4-FFF2-40B4-BE49-F238E27FC236}">
                <a16:creationId xmlns:a16="http://schemas.microsoft.com/office/drawing/2014/main" id="{0E3FC9FA-C1F9-42D9-98C8-DB0DEE849881}"/>
              </a:ext>
            </a:extLst>
          </p:cNvPr>
          <p:cNvSpPr/>
          <p:nvPr>
            <p:custDataLst>
              <p:tags r:id="rId4"/>
            </p:custDataLst>
          </p:nvPr>
        </p:nvSpPr>
        <p:spPr>
          <a:xfrm>
            <a:off x="5544683" y="1621676"/>
            <a:ext cx="4824376" cy="579120"/>
          </a:xfrm>
          <a:prstGeom prst="rect">
            <a:avLst/>
          </a:prstGeom>
        </p:spPr>
        <p:txBody>
          <a:bodyPr wrap="square">
            <a:spAutoFit/>
          </a:bodyPr>
          <a:lstStyle/>
          <a:p>
            <a:pPr algn="dist"/>
            <a:r>
              <a:rPr altLang="en-US" lang="zh-CN" sz="3200">
                <a:solidFill>
                  <a:schemeClr val="tx1">
                    <a:lumMod val="75000"/>
                    <a:lumOff val="25000"/>
                  </a:schemeClr>
                </a:solidFill>
                <a:cs typeface="+mn-ea"/>
                <a:sym typeface="+mn-lt"/>
              </a:rPr>
              <a:t>INTRAVENOUS FLUIDS</a:t>
            </a:r>
          </a:p>
        </p:txBody>
      </p:sp>
      <p:grpSp>
        <p:nvGrpSpPr>
          <p:cNvPr id="69" name="组合 109">
            <a:extLst>
              <a:ext uri="{FF2B5EF4-FFF2-40B4-BE49-F238E27FC236}">
                <a16:creationId xmlns:a16="http://schemas.microsoft.com/office/drawing/2014/main" id="{5974B460-1F37-4ECB-A786-467C627ADCC0}"/>
              </a:ext>
            </a:extLst>
          </p:cNvPr>
          <p:cNvGrpSpPr/>
          <p:nvPr/>
        </p:nvGrpSpPr>
        <p:grpSpPr>
          <a:xfrm>
            <a:off x="5997816" y="4305660"/>
            <a:ext cx="1825385" cy="379833"/>
            <a:chOff x="4691052" y="3433980"/>
            <a:chExt cx="1937444" cy="273329"/>
          </a:xfrm>
        </p:grpSpPr>
        <p:sp>
          <p:nvSpPr>
            <p:cNvPr id="70" name="圆角矩形 34">
              <a:extLst>
                <a:ext uri="{FF2B5EF4-FFF2-40B4-BE49-F238E27FC236}">
                  <a16:creationId xmlns:a16="http://schemas.microsoft.com/office/drawing/2014/main" id="{7213C27E-3E70-4286-AF9A-511199898C4F}"/>
                </a:ext>
              </a:extLst>
            </p:cNvPr>
            <p:cNvSpPr/>
            <p:nvPr/>
          </p:nvSpPr>
          <p:spPr>
            <a:xfrm>
              <a:off x="4691052" y="3433980"/>
              <a:ext cx="1871965" cy="27332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latin typeface="+mn-ea"/>
                <a:cs typeface="+mn-ea"/>
                <a:sym typeface="+mn-lt"/>
              </a:endParaRPr>
            </a:p>
          </p:txBody>
        </p:sp>
        <p:sp>
          <p:nvSpPr>
            <p:cNvPr id="71" name="TextBox 35">
              <a:extLst>
                <a:ext uri="{FF2B5EF4-FFF2-40B4-BE49-F238E27FC236}">
                  <a16:creationId xmlns:a16="http://schemas.microsoft.com/office/drawing/2014/main" id="{2BEB303B-0741-4B02-9EF8-A1022B811EE6}"/>
                </a:ext>
              </a:extLst>
            </p:cNvPr>
            <p:cNvSpPr txBox="1"/>
            <p:nvPr/>
          </p:nvSpPr>
          <p:spPr>
            <a:xfrm>
              <a:off x="4697224" y="3458798"/>
              <a:ext cx="1931272" cy="241269"/>
            </a:xfrm>
            <a:prstGeom prst="rect">
              <a:avLst/>
            </a:prstGeom>
            <a:noFill/>
          </p:spPr>
          <p:txBody>
            <a:bodyPr rtlCol="0" wrap="square">
              <a:spAutoFit/>
            </a:bodyPr>
            <a:lstStyle/>
            <a:p>
              <a:r>
                <a:rPr altLang="en-US" lang="zh-CN" sz="1600">
                  <a:solidFill>
                    <a:schemeClr val="bg1"/>
                  </a:solidFill>
                  <a:latin typeface="+mn-ea"/>
                  <a:cs typeface="+mn-ea"/>
                  <a:sym typeface="+mn-lt"/>
                </a:rPr>
                <a:t>主讲人：优页PPT</a:t>
              </a:r>
            </a:p>
          </p:txBody>
        </p:sp>
      </p:grpSp>
      <p:grpSp>
        <p:nvGrpSpPr>
          <p:cNvPr id="72" name="组合 109">
            <a:extLst>
              <a:ext uri="{FF2B5EF4-FFF2-40B4-BE49-F238E27FC236}">
                <a16:creationId xmlns:a16="http://schemas.microsoft.com/office/drawing/2014/main" id="{20E1158F-DA94-4F7E-A130-0AB533738697}"/>
              </a:ext>
            </a:extLst>
          </p:cNvPr>
          <p:cNvGrpSpPr/>
          <p:nvPr/>
        </p:nvGrpSpPr>
        <p:grpSpPr>
          <a:xfrm>
            <a:off x="8360699" y="4305660"/>
            <a:ext cx="1743681" cy="379832"/>
            <a:chOff x="4691053" y="3467301"/>
            <a:chExt cx="2026314" cy="273329"/>
          </a:xfrm>
        </p:grpSpPr>
        <p:sp>
          <p:nvSpPr>
            <p:cNvPr id="73" name="圆角矩形 54">
              <a:extLst>
                <a:ext uri="{FF2B5EF4-FFF2-40B4-BE49-F238E27FC236}">
                  <a16:creationId xmlns:a16="http://schemas.microsoft.com/office/drawing/2014/main" id="{DFFB8062-4195-409E-83D7-3832225ECD2E}"/>
                </a:ext>
              </a:extLst>
            </p:cNvPr>
            <p:cNvSpPr/>
            <p:nvPr/>
          </p:nvSpPr>
          <p:spPr>
            <a:xfrm>
              <a:off x="4691053" y="3467301"/>
              <a:ext cx="1895288" cy="27332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800">
                <a:cs typeface="+mn-ea"/>
                <a:sym typeface="+mn-lt"/>
              </a:endParaRPr>
            </a:p>
          </p:txBody>
        </p:sp>
        <p:sp>
          <p:nvSpPr>
            <p:cNvPr id="74" name="TextBox 55">
              <a:extLst>
                <a:ext uri="{FF2B5EF4-FFF2-40B4-BE49-F238E27FC236}">
                  <a16:creationId xmlns:a16="http://schemas.microsoft.com/office/drawing/2014/main" id="{12B7E2FE-4E7A-4B43-B90A-7220C9F2CBD6}"/>
                </a:ext>
              </a:extLst>
            </p:cNvPr>
            <p:cNvSpPr txBox="1"/>
            <p:nvPr/>
          </p:nvSpPr>
          <p:spPr>
            <a:xfrm>
              <a:off x="4786092" y="3482153"/>
              <a:ext cx="1931274" cy="241269"/>
            </a:xfrm>
            <a:prstGeom prst="rect">
              <a:avLst/>
            </a:prstGeom>
            <a:noFill/>
          </p:spPr>
          <p:txBody>
            <a:bodyPr rtlCol="0" wrap="square">
              <a:spAutoFit/>
            </a:bodyPr>
            <a:lstStyle/>
            <a:p>
              <a:r>
                <a:rPr altLang="en-US" lang="zh-CN" sz="1600">
                  <a:solidFill>
                    <a:schemeClr val="bg1"/>
                  </a:solidFill>
                  <a:cs typeface="+mn-ea"/>
                  <a:sym typeface="+mn-lt"/>
                </a:rPr>
                <a:t>时间：x月x日</a:t>
              </a:r>
            </a:p>
          </p:txBody>
        </p:sp>
      </p:grpSp>
    </p:spTree>
    <p:extLst>
      <p:ext uri="{BB962C8B-B14F-4D97-AF65-F5344CB8AC3E}">
        <p14:creationId val="2727515160"/>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7"/>
                                        </p:tgtEl>
                                        <p:attrNameLst>
                                          <p:attrName>style.visibility</p:attrName>
                                        </p:attrNameLst>
                                      </p:cBhvr>
                                      <p:to>
                                        <p:strVal val="visible"/>
                                      </p:to>
                                    </p:set>
                                    <p:animEffect filter="wipe(righ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2">
                                  <p:stCondLst>
                                    <p:cond delay="0"/>
                                  </p:stCondLst>
                                  <p:childTnLst>
                                    <p:set>
                                      <p:cBhvr>
                                        <p:cTn dur="1" fill="hold" id="11">
                                          <p:stCondLst>
                                            <p:cond delay="0"/>
                                          </p:stCondLst>
                                        </p:cTn>
                                        <p:tgtEl>
                                          <p:spTgt spid="42"/>
                                        </p:tgtEl>
                                        <p:attrNameLst>
                                          <p:attrName>style.visibility</p:attrName>
                                        </p:attrNameLst>
                                      </p:cBhvr>
                                      <p:to>
                                        <p:strVal val="visible"/>
                                      </p:to>
                                    </p:set>
                                    <p:animEffect filter="wipe(right)" transition="in">
                                      <p:cBhvr>
                                        <p:cTn dur="500" id="12"/>
                                        <p:tgtEl>
                                          <p:spTgt spid="4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7"/>
                                        </p:tgtEl>
                                        <p:attrNameLst>
                                          <p:attrName>style.visibility</p:attrName>
                                        </p:attrNameLst>
                                      </p:cBhvr>
                                      <p:to>
                                        <p:strVal val="visible"/>
                                      </p:to>
                                    </p:set>
                                    <p:animEffect filter="wipe(down)" transition="in">
                                      <p:cBhvr>
                                        <p:cTn dur="500" id="17"/>
                                        <p:tgtEl>
                                          <p:spTgt spid="17"/>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42" presetSubtype="0">
                                  <p:stCondLst>
                                    <p:cond delay="0"/>
                                  </p:stCondLst>
                                  <p:childTnLst>
                                    <p:set>
                                      <p:cBhvr>
                                        <p:cTn dur="1" fill="hold" id="21">
                                          <p:stCondLst>
                                            <p:cond delay="0"/>
                                          </p:stCondLst>
                                        </p:cTn>
                                        <p:tgtEl>
                                          <p:spTgt spid="66"/>
                                        </p:tgtEl>
                                        <p:attrNameLst>
                                          <p:attrName>style.visibility</p:attrName>
                                        </p:attrNameLst>
                                      </p:cBhvr>
                                      <p:to>
                                        <p:strVal val="visible"/>
                                      </p:to>
                                    </p:set>
                                    <p:animEffect filter="fade" transition="in">
                                      <p:cBhvr>
                                        <p:cTn dur="1000" id="22"/>
                                        <p:tgtEl>
                                          <p:spTgt spid="66"/>
                                        </p:tgtEl>
                                      </p:cBhvr>
                                    </p:animEffect>
                                    <p:anim calcmode="lin" valueType="num">
                                      <p:cBhvr>
                                        <p:cTn dur="1000" fill="hold" id="23"/>
                                        <p:tgtEl>
                                          <p:spTgt spid="66"/>
                                        </p:tgtEl>
                                        <p:attrNameLst>
                                          <p:attrName>ppt_x</p:attrName>
                                        </p:attrNameLst>
                                      </p:cBhvr>
                                      <p:tavLst>
                                        <p:tav tm="0">
                                          <p:val>
                                            <p:strVal val="#ppt_x"/>
                                          </p:val>
                                        </p:tav>
                                        <p:tav tm="100000">
                                          <p:val>
                                            <p:strVal val="#ppt_x"/>
                                          </p:val>
                                        </p:tav>
                                      </p:tavLst>
                                    </p:anim>
                                    <p:anim calcmode="lin" valueType="num">
                                      <p:cBhvr>
                                        <p:cTn dur="1000" fill="hold" id="24"/>
                                        <p:tgtEl>
                                          <p:spTgt spid="66"/>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0" presetSubtype="0">
                                  <p:stCondLst>
                                    <p:cond delay="0"/>
                                  </p:stCondLst>
                                  <p:iterate type="lt">
                                    <p:tmPct val="10000"/>
                                  </p:iterate>
                                  <p:childTnLst>
                                    <p:set>
                                      <p:cBhvr>
                                        <p:cTn dur="1" fill="hold" id="27">
                                          <p:stCondLst>
                                            <p:cond delay="0"/>
                                          </p:stCondLst>
                                        </p:cTn>
                                        <p:tgtEl>
                                          <p:spTgt spid="68"/>
                                        </p:tgtEl>
                                        <p:attrNameLst>
                                          <p:attrName>style.visibility</p:attrName>
                                        </p:attrNameLst>
                                      </p:cBhvr>
                                      <p:to>
                                        <p:strVal val="visible"/>
                                      </p:to>
                                    </p:set>
                                    <p:anim calcmode="lin" to="" valueType="num">
                                      <p:cBhvr>
                                        <p:cTn dur="700" fill="hold" id="28">
                                          <p:stCondLst>
                                            <p:cond delay="0"/>
                                          </p:stCondLst>
                                        </p:cTn>
                                        <p:tgtEl>
                                          <p:spTgt spid="68"/>
                                        </p:tgtEl>
                                        <p:attrNameLst>
                                          <p:attrName>ppt_y</p:attrName>
                                        </p:attrNameLst>
                                      </p:cBhvr>
                                      <p:tavLst>
                                        <p:tav fmla="#ppt_y+#ppt_h/2*((1.5-1.5*$)^3-(1.5-1.5*$)^2)*8/9" tm="0">
                                          <p:val>
                                            <p:strVal val="0"/>
                                          </p:val>
                                        </p:tav>
                                        <p:tav tm="100000">
                                          <p:val>
                                            <p:strVal val="1"/>
                                          </p:val>
                                        </p:tav>
                                      </p:tavLst>
                                    </p:anim>
                                    <p:anim calcmode="lin" to="" valueType="num">
                                      <p:cBhvr>
                                        <p:cTn dur="700" fill="hold" id="29">
                                          <p:stCondLst>
                                            <p:cond delay="0"/>
                                          </p:stCondLst>
                                        </p:cTn>
                                        <p:tgtEl>
                                          <p:spTgt spid="68"/>
                                        </p:tgtEl>
                                        <p:attrNameLst>
                                          <p:attrName>ppt_h</p:attrName>
                                        </p:attrNameLst>
                                      </p:cBhvr>
                                      <p:tavLst>
                                        <p:tav fmla="#ppt_h-#ppt_h*((1.5-1.5*$)^3-(1.5-1.5*$)^2)" tm="0">
                                          <p:val>
                                            <p:strVal val="0"/>
                                          </p:val>
                                        </p:tav>
                                        <p:tav tm="100000">
                                          <p:val>
                                            <p:strVal val="1"/>
                                          </p:val>
                                        </p:tav>
                                      </p:tavLst>
                                    </p:anim>
                                    <p:animEffect filter="fade">
                                      <p:cBhvr>
                                        <p:cTn dur="700" id="30">
                                          <p:stCondLst>
                                            <p:cond delay="0"/>
                                          </p:stCondLst>
                                        </p:cTn>
                                        <p:tgtEl>
                                          <p:spTgt spid="68"/>
                                        </p:tgtEl>
                                      </p:cBhvr>
                                    </p:animEffect>
                                  </p:childTnLst>
                                </p:cTn>
                              </p:par>
                            </p:childTnLst>
                          </p:cTn>
                        </p:par>
                        <p:par>
                          <p:cTn fill="hold" id="31" nodeType="afterGroup">
                            <p:stCondLst>
                              <p:cond delay="1700"/>
                            </p:stCondLst>
                            <p:childTnLst>
                              <p:par>
                                <p:cTn decel="70000" fill="hold" grpId="0" id="32" nodeType="afterEffect" presetClass="entr" presetID="0" presetSubtype="0">
                                  <p:stCondLst>
                                    <p:cond delay="0"/>
                                  </p:stCondLst>
                                  <p:iterate type="lt">
                                    <p:tmPct val="10000"/>
                                  </p:iterate>
                                  <p:childTnLst>
                                    <p:set>
                                      <p:cBhvr>
                                        <p:cTn dur="855" fill="hold" id="33">
                                          <p:stCondLst>
                                            <p:cond delay="1"/>
                                          </p:stCondLst>
                                        </p:cTn>
                                        <p:tgtEl>
                                          <p:spTgt spid="65"/>
                                        </p:tgtEl>
                                        <p:attrNameLst>
                                          <p:attrName>style.visibility</p:attrName>
                                        </p:attrNameLst>
                                      </p:cBhvr>
                                      <p:to>
                                        <p:strVal val="visible"/>
                                      </p:to>
                                    </p:set>
                                    <p:anim calcmode="lin" to="" valueType="num">
                                      <p:cBhvr>
                                        <p:cTn dur="1" fill="hold" id="34">
                                          <p:stCondLst>
                                            <p:cond delay="0"/>
                                          </p:stCondLst>
                                        </p:cTn>
                                        <p:tgtEl>
                                          <p:spTgt spid="65"/>
                                        </p:tgtEl>
                                        <p:attrNameLst>
                                          <p:attrName>ppt_x</p:attrName>
                                        </p:attrNameLst>
                                      </p:cBhvr>
                                      <p:tavLst>
                                        <p:tav tm="0">
                                          <p:val>
                                            <p:strVal val="#ppt_x"/>
                                          </p:val>
                                        </p:tav>
                                        <p:tav tm="100000">
                                          <p:val>
                                            <p:strVal val="#ppt_x+0.15*sin(rand(0-360)+0)+2"/>
                                          </p:val>
                                        </p:tav>
                                      </p:tavLst>
                                    </p:anim>
                                    <p:anim calcmode="lin" to="" valueType="num">
                                      <p:cBhvr>
                                        <p:cTn dur="1" fill="hold" id="35">
                                          <p:stCondLst>
                                            <p:cond delay="0"/>
                                          </p:stCondLst>
                                        </p:cTn>
                                        <p:tgtEl>
                                          <p:spTgt spid="65"/>
                                        </p:tgtEl>
                                        <p:attrNameLst>
                                          <p:attrName>ppt_y</p:attrName>
                                        </p:attrNameLst>
                                      </p:cBhvr>
                                      <p:tavLst>
                                        <p:tav tm="0">
                                          <p:val>
                                            <p:strVal val="#ppt_y"/>
                                          </p:val>
                                        </p:tav>
                                        <p:tav tm="100000">
                                          <p:val>
                                            <p:strVal val="#ppt_y+0.15*sin(rand(0-360)+0)+2"/>
                                          </p:val>
                                        </p:tav>
                                      </p:tavLst>
                                    </p:anim>
                                    <p:anim calcmode="lin" to="" valueType="num">
                                      <p:cBhvr>
                                        <p:cTn dur="998" fill="hold" id="36">
                                          <p:stCondLst>
                                            <p:cond delay="2"/>
                                          </p:stCondLst>
                                        </p:cTn>
                                        <p:tgtEl>
                                          <p:spTgt spid="65"/>
                                        </p:tgtEl>
                                        <p:attrNameLst>
                                          <p:attrName>style.opacity</p:attrName>
                                        </p:attrNameLst>
                                      </p:cBhvr>
                                      <p:tavLst>
                                        <p:tav tm="0">
                                          <p:val>
                                            <p:strVal val="0"/>
                                          </p:val>
                                        </p:tav>
                                        <p:tav tm="100000">
                                          <p:val>
                                            <p:strVal val="1"/>
                                          </p:val>
                                        </p:tav>
                                      </p:tavLst>
                                    </p:anim>
                                    <p:animScale>
                                      <p:cBhvr>
                                        <p:cTn dur="998" fill="hold" id="37">
                                          <p:stCondLst>
                                            <p:cond delay="1"/>
                                          </p:stCondLst>
                                        </p:cTn>
                                        <p:tgtEl>
                                          <p:spTgt spid="65"/>
                                        </p:tgtEl>
                                      </p:cBhvr>
                                      <p:from x="500000" y="500000"/>
                                      <p:to x="100000" y="100000"/>
                                    </p:animScale>
                                    <p:anim calcmode="lin" to="" valueType="num">
                                      <p:cBhvr>
                                        <p:cTn dur="714" fill="hold" id="38">
                                          <p:stCondLst>
                                            <p:cond delay="286"/>
                                          </p:stCondLst>
                                        </p:cTn>
                                        <p:tgtEl>
                                          <p:spTgt spid="65"/>
                                        </p:tgtEl>
                                        <p:attrNameLst>
                                          <p:attrName>ppt_x</p:attrName>
                                        </p:attrNameLst>
                                      </p:cBhvr>
                                      <p:tavLst>
                                        <p:tav tm="0">
                                          <p:val>
                                            <p:strVal val="ppt_x-2"/>
                                          </p:val>
                                        </p:tav>
                                        <p:tav tm="100000">
                                          <p:val>
                                            <p:strVal val="#ppt_x"/>
                                          </p:val>
                                        </p:tav>
                                      </p:tavLst>
                                    </p:anim>
                                    <p:anim calcmode="lin" to="" valueType="num">
                                      <p:cBhvr>
                                        <p:cTn dur="714" fill="hold" id="39">
                                          <p:stCondLst>
                                            <p:cond delay="286"/>
                                          </p:stCondLst>
                                        </p:cTn>
                                        <p:tgtEl>
                                          <p:spTgt spid="65"/>
                                        </p:tgtEl>
                                        <p:attrNameLst>
                                          <p:attrName>ppt_y</p:attrName>
                                        </p:attrNameLst>
                                      </p:cBhvr>
                                      <p:tavLst>
                                        <p:tav tm="0">
                                          <p:val>
                                            <p:strVal val="ppt_y-2"/>
                                          </p:val>
                                        </p:tav>
                                        <p:tav tm="100000">
                                          <p:val>
                                            <p:strVal val="#ppt_y"/>
                                          </p:val>
                                        </p:tav>
                                      </p:tavLst>
                                    </p:anim>
                                  </p:childTnLst>
                                </p:cTn>
                              </p:par>
                            </p:childTnLst>
                          </p:cTn>
                        </p:par>
                        <p:par>
                          <p:cTn fill="hold" id="40" nodeType="afterGroup">
                            <p:stCondLst>
                              <p:cond delay="2700"/>
                            </p:stCondLst>
                            <p:childTnLst>
                              <p:par>
                                <p:cTn fill="hold" grpId="0" id="41" nodeType="afterEffect" presetClass="entr" presetID="53" presetSubtype="0">
                                  <p:stCondLst>
                                    <p:cond delay="0"/>
                                  </p:stCondLst>
                                  <p:iterate type="wd">
                                    <p:tmPct val="10000"/>
                                  </p:iterate>
                                  <p:childTnLst>
                                    <p:set>
                                      <p:cBhvr>
                                        <p:cTn dur="1" fill="hold" id="42">
                                          <p:stCondLst>
                                            <p:cond delay="0"/>
                                          </p:stCondLst>
                                        </p:cTn>
                                        <p:tgtEl>
                                          <p:spTgt spid="67"/>
                                        </p:tgtEl>
                                        <p:attrNameLst>
                                          <p:attrName>style.visibility</p:attrName>
                                        </p:attrNameLst>
                                      </p:cBhvr>
                                      <p:to>
                                        <p:strVal val="visible"/>
                                      </p:to>
                                    </p:set>
                                    <p:anim calcmode="lin" valueType="num">
                                      <p:cBhvr>
                                        <p:cTn dur="500" fill="hold" id="43"/>
                                        <p:tgtEl>
                                          <p:spTgt spid="67"/>
                                        </p:tgtEl>
                                        <p:attrNameLst>
                                          <p:attrName>ppt_w</p:attrName>
                                        </p:attrNameLst>
                                      </p:cBhvr>
                                      <p:tavLst>
                                        <p:tav tm="0">
                                          <p:val>
                                            <p:fltVal val="0"/>
                                          </p:val>
                                        </p:tav>
                                        <p:tav tm="100000">
                                          <p:val>
                                            <p:strVal val="#ppt_w"/>
                                          </p:val>
                                        </p:tav>
                                      </p:tavLst>
                                    </p:anim>
                                    <p:anim calcmode="lin" valueType="num">
                                      <p:cBhvr>
                                        <p:cTn dur="500" fill="hold" id="44"/>
                                        <p:tgtEl>
                                          <p:spTgt spid="67"/>
                                        </p:tgtEl>
                                        <p:attrNameLst>
                                          <p:attrName>ppt_h</p:attrName>
                                        </p:attrNameLst>
                                      </p:cBhvr>
                                      <p:tavLst>
                                        <p:tav tm="0">
                                          <p:val>
                                            <p:fltVal val="0"/>
                                          </p:val>
                                        </p:tav>
                                        <p:tav tm="100000">
                                          <p:val>
                                            <p:strVal val="#ppt_h"/>
                                          </p:val>
                                        </p:tav>
                                      </p:tavLst>
                                    </p:anim>
                                    <p:animEffect filter="fade" transition="in">
                                      <p:cBhvr>
                                        <p:cTn dur="500" id="45"/>
                                        <p:tgtEl>
                                          <p:spTgt spid="67"/>
                                        </p:tgtEl>
                                      </p:cBhvr>
                                    </p:animEffect>
                                  </p:childTnLst>
                                </p:cTn>
                              </p:par>
                            </p:childTnLst>
                          </p:cTn>
                        </p:par>
                        <p:par>
                          <p:cTn fill="hold" id="46" nodeType="afterGroup">
                            <p:stCondLst>
                              <p:cond delay="3200"/>
                            </p:stCondLst>
                            <p:childTnLst>
                              <p:par>
                                <p:cTn fill="hold" id="47" nodeType="afterEffect" presetClass="entr" presetID="16" presetSubtype="21">
                                  <p:stCondLst>
                                    <p:cond delay="0"/>
                                  </p:stCondLst>
                                  <p:childTnLst>
                                    <p:set>
                                      <p:cBhvr>
                                        <p:cTn dur="1" fill="hold" id="48">
                                          <p:stCondLst>
                                            <p:cond delay="0"/>
                                          </p:stCondLst>
                                        </p:cTn>
                                        <p:tgtEl>
                                          <p:spTgt spid="69"/>
                                        </p:tgtEl>
                                        <p:attrNameLst>
                                          <p:attrName>style.visibility</p:attrName>
                                        </p:attrNameLst>
                                      </p:cBhvr>
                                      <p:to>
                                        <p:strVal val="visible"/>
                                      </p:to>
                                    </p:set>
                                    <p:animEffect filter="barn(inVertical)" transition="in">
                                      <p:cBhvr>
                                        <p:cTn dur="500" id="49"/>
                                        <p:tgtEl>
                                          <p:spTgt spid="69"/>
                                        </p:tgtEl>
                                      </p:cBhvr>
                                    </p:animEffect>
                                  </p:childTnLst>
                                </p:cTn>
                              </p:par>
                            </p:childTnLst>
                          </p:cTn>
                        </p:par>
                        <p:par>
                          <p:cTn fill="hold" id="50" nodeType="afterGroup">
                            <p:stCondLst>
                              <p:cond delay="3700"/>
                            </p:stCondLst>
                            <p:childTnLst>
                              <p:par>
                                <p:cTn fill="hold" id="51" nodeType="afterEffect" presetClass="entr" presetID="16" presetSubtype="21">
                                  <p:stCondLst>
                                    <p:cond delay="0"/>
                                  </p:stCondLst>
                                  <p:childTnLst>
                                    <p:set>
                                      <p:cBhvr>
                                        <p:cTn dur="1" fill="hold" id="52">
                                          <p:stCondLst>
                                            <p:cond delay="0"/>
                                          </p:stCondLst>
                                        </p:cTn>
                                        <p:tgtEl>
                                          <p:spTgt spid="72"/>
                                        </p:tgtEl>
                                        <p:attrNameLst>
                                          <p:attrName>style.visibility</p:attrName>
                                        </p:attrNameLst>
                                      </p:cBhvr>
                                      <p:to>
                                        <p:strVal val="visible"/>
                                      </p:to>
                                    </p:set>
                                    <p:animEffect filter="barn(inVertical)" transition="in">
                                      <p:cBhvr>
                                        <p:cTn dur="500" id="53"/>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17"/>
      <p:bldP grpId="0" spid="7"/>
      <p:bldP grpId="0" spid="65"/>
      <p:bldP grpId="0" spid="67"/>
      <p:bldP grpId="0" spid="6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矩形 65">
            <a:extLst>
              <a:ext uri="{FF2B5EF4-FFF2-40B4-BE49-F238E27FC236}">
                <a16:creationId xmlns:a16="http://schemas.microsoft.com/office/drawing/2014/main" id="{B30C3D7E-A408-4CAF-AF57-207B2752E42A}"/>
              </a:ext>
            </a:extLst>
          </p:cNvPr>
          <p:cNvSpPr/>
          <p:nvPr/>
        </p:nvSpPr>
        <p:spPr>
          <a:xfrm>
            <a:off x="695885" y="2092496"/>
            <a:ext cx="9072523" cy="3393088"/>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6" name="矩形 55">
            <a:extLst>
              <a:ext uri="{FF2B5EF4-FFF2-40B4-BE49-F238E27FC236}">
                <a16:creationId xmlns:a16="http://schemas.microsoft.com/office/drawing/2014/main" id="{B986C23D-5F58-400B-A8FF-BB33EF832498}"/>
              </a:ext>
            </a:extLst>
          </p:cNvPr>
          <p:cNvSpPr/>
          <p:nvPr/>
        </p:nvSpPr>
        <p:spPr>
          <a:xfrm flipH="1">
            <a:off x="983876" y="2383544"/>
            <a:ext cx="6744811" cy="1534072"/>
          </a:xfrm>
          <a:prstGeom prst="rect">
            <a:avLst/>
          </a:prstGeom>
          <a:effectLst/>
        </p:spPr>
        <p:txBody>
          <a:bodyPr bIns="81236" lIns="162474" rIns="162474" tIns="81236" wrap="square">
            <a:spAutoFit/>
          </a:bodyPr>
          <a:lstStyle/>
          <a:p>
            <a:pPr defTabSz="609402">
              <a:lnSpc>
                <a:spcPct val="150000"/>
              </a:lnSpc>
              <a:buClr>
                <a:srgbClr val="365988"/>
              </a:buClr>
            </a:pPr>
            <a:r>
              <a:rPr altLang="en-US" lang="zh-CN" sz="2000">
                <a:solidFill>
                  <a:schemeClr val="bg1"/>
                </a:solidFill>
                <a:latin typeface="+mn-ea"/>
                <a:cs typeface="+mn-ea"/>
                <a:sym typeface="+mn-lt"/>
              </a:rPr>
              <a:t>静脉输液作为一种迅速有效的静脉给药方法，在多途径治疗中占有不容置疑的首要位置，也是治疗重症疾病及抢救危重病人的首用治疗方法。</a:t>
            </a:r>
          </a:p>
        </p:txBody>
      </p:sp>
      <p:grpSp>
        <p:nvGrpSpPr>
          <p:cNvPr id="2" name="组合 1"/>
          <p:cNvGrpSpPr/>
          <p:nvPr/>
        </p:nvGrpSpPr>
        <p:grpSpPr>
          <a:xfrm>
            <a:off x="125505" y="171877"/>
            <a:ext cx="4722266" cy="400110"/>
            <a:chOff x="125505" y="171877"/>
            <a:chExt cx="4722266" cy="400110"/>
          </a:xfrm>
        </p:grpSpPr>
        <p:sp>
          <p:nvSpPr>
            <p:cNvPr id="8"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6" y="171877"/>
              <a:ext cx="3863895" cy="396240"/>
            </a:xfrm>
            <a:prstGeom prst="rect">
              <a:avLst/>
            </a:prstGeom>
            <a:noFill/>
          </p:spPr>
          <p:txBody>
            <a:bodyPr rtlCol="0" wrap="square">
              <a:spAutoFit/>
            </a:bodyPr>
            <a:lstStyle/>
            <a:p>
              <a:pPr algn="dist"/>
              <a:r>
                <a:rPr altLang="zh-CN" b="1" lang="en-US" sz="2000">
                  <a:solidFill>
                    <a:srgbClr val="4472C4"/>
                  </a:solidFill>
                  <a:latin typeface="+mn-ea"/>
                  <a:cs typeface="+mn-ea"/>
                  <a:sym typeface="+mn-lt"/>
                </a:rPr>
                <a:t>01.介绍国内静脉输液的现状</a:t>
              </a:r>
            </a:p>
          </p:txBody>
        </p:sp>
        <p:grpSp>
          <p:nvGrpSpPr>
            <p:cNvPr id="12" name="组合 11"/>
            <p:cNvGrpSpPr/>
            <p:nvPr/>
          </p:nvGrpSpPr>
          <p:grpSpPr>
            <a:xfrm>
              <a:off x="125505" y="175765"/>
              <a:ext cx="858371" cy="396222"/>
              <a:chOff x="121023" y="551329"/>
              <a:chExt cx="858371" cy="396222"/>
            </a:xfrm>
            <a:solidFill>
              <a:srgbClr val="4472C4"/>
            </a:solidFill>
          </p:grpSpPr>
          <p:sp>
            <p:nvSpPr>
              <p:cNvPr id="13" name="平行四边形 12"/>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4" name="平行四边形 13"/>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5" name="平行四边形 14"/>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grpSp>
        <p:nvGrpSpPr>
          <p:cNvPr id="39" name="组合 38"/>
          <p:cNvGrpSpPr/>
          <p:nvPr/>
        </p:nvGrpSpPr>
        <p:grpSpPr>
          <a:xfrm>
            <a:off x="9305065" y="184097"/>
            <a:ext cx="2746233" cy="451684"/>
            <a:chOff x="6350642" y="1308100"/>
            <a:chExt cx="4049540" cy="621483"/>
          </a:xfrm>
        </p:grpSpPr>
        <p:grpSp>
          <p:nvGrpSpPr>
            <p:cNvPr id="40" name="组合 39"/>
            <p:cNvGrpSpPr/>
            <p:nvPr/>
          </p:nvGrpSpPr>
          <p:grpSpPr>
            <a:xfrm>
              <a:off x="6350642" y="1323707"/>
              <a:ext cx="602129" cy="602129"/>
              <a:chOff x="4092576" y="674688"/>
              <a:chExt cx="3171827" cy="3171825"/>
            </a:xfrm>
          </p:grpSpPr>
          <p:sp>
            <p:nvSpPr>
              <p:cNvPr id="59" name="Oval 10"/>
              <p:cNvSpPr>
                <a:spLocks noChangeArrowheads="1"/>
              </p:cNvSpPr>
              <p:nvPr/>
            </p:nvSpPr>
            <p:spPr bwMode="auto">
              <a:xfrm>
                <a:off x="4092576" y="674688"/>
                <a:ext cx="3171827"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60" name="组合 59"/>
              <p:cNvGrpSpPr/>
              <p:nvPr/>
            </p:nvGrpSpPr>
            <p:grpSpPr>
              <a:xfrm>
                <a:off x="4727575" y="1306513"/>
                <a:ext cx="1900238" cy="1903413"/>
                <a:chOff x="4727575" y="1306513"/>
                <a:chExt cx="1900238" cy="1903413"/>
              </a:xfrm>
            </p:grpSpPr>
            <p:sp>
              <p:nvSpPr>
                <p:cNvPr id="64" name="Freeform 11"/>
                <p:cNvSpPr/>
                <p:nvPr/>
              </p:nvSpPr>
              <p:spPr bwMode="auto">
                <a:xfrm>
                  <a:off x="5246688" y="1306513"/>
                  <a:ext cx="865188" cy="1411288"/>
                </a:xfrm>
                <a:custGeom>
                  <a:gdLst>
                    <a:gd fmla="*/ 16 w 230" name="T0"/>
                    <a:gd fmla="*/ 185 h 375" name="T1"/>
                    <a:gd fmla="*/ 64 w 230" name="T2"/>
                    <a:gd fmla="*/ 254 h 375" name="T3"/>
                    <a:gd fmla="*/ 60 w 230" name="T4"/>
                    <a:gd fmla="*/ 285 h 375" name="T5"/>
                    <a:gd fmla="*/ 46 w 230" name="T6"/>
                    <a:gd fmla="*/ 290 h 375" name="T7"/>
                    <a:gd fmla="*/ 54 w 230" name="T8"/>
                    <a:gd fmla="*/ 321 h 375" name="T9"/>
                    <a:gd fmla="*/ 64 w 230" name="T10"/>
                    <a:gd fmla="*/ 347 h 375" name="T11"/>
                    <a:gd fmla="*/ 74 w 230" name="T12"/>
                    <a:gd fmla="*/ 366 h 375" name="T13"/>
                    <a:gd fmla="*/ 77 w 230" name="T14"/>
                    <a:gd fmla="*/ 369 h 375" name="T15"/>
                    <a:gd fmla="*/ 84 w 230" name="T16"/>
                    <a:gd fmla="*/ 372 h 375" name="T17"/>
                    <a:gd fmla="*/ 95 w 230" name="T18"/>
                    <a:gd fmla="*/ 373 h 375" name="T19"/>
                    <a:gd fmla="*/ 105 w 230" name="T20"/>
                    <a:gd fmla="*/ 374 h 375" name="T21"/>
                    <a:gd fmla="*/ 115 w 230" name="T22"/>
                    <a:gd fmla="*/ 375 h 375" name="T23"/>
                    <a:gd fmla="*/ 118 w 230" name="T24"/>
                    <a:gd fmla="*/ 375 h 375" name="T25"/>
                    <a:gd fmla="*/ 125 w 230" name="T26"/>
                    <a:gd fmla="*/ 374 h 375" name="T27"/>
                    <a:gd fmla="*/ 135 w 230" name="T28"/>
                    <a:gd fmla="*/ 374 h 375" name="T29"/>
                    <a:gd fmla="*/ 145 w 230" name="T30"/>
                    <a:gd fmla="*/ 373 h 375" name="T31"/>
                    <a:gd fmla="*/ 155 w 230" name="T32"/>
                    <a:gd fmla="*/ 371 h 375" name="T33"/>
                    <a:gd fmla="*/ 159 w 230" name="T34"/>
                    <a:gd fmla="*/ 369 h 375" name="T35"/>
                    <a:gd fmla="*/ 165 w 230" name="T36"/>
                    <a:gd fmla="*/ 357 h 375" name="T37"/>
                    <a:gd fmla="*/ 175 w 230" name="T38"/>
                    <a:gd fmla="*/ 327 h 375" name="T39"/>
                    <a:gd fmla="*/ 184 w 230" name="T40"/>
                    <a:gd fmla="*/ 290 h 375" name="T41"/>
                    <a:gd fmla="*/ 169 w 230" name="T42"/>
                    <a:gd fmla="*/ 285 h 375" name="T43"/>
                    <a:gd fmla="*/ 166 w 230" name="T44"/>
                    <a:gd fmla="*/ 255 h 375" name="T45"/>
                    <a:gd fmla="*/ 215 w 230" name="T46"/>
                    <a:gd fmla="*/ 184 h 375" name="T47"/>
                    <a:gd fmla="*/ 225 w 230" name="T48"/>
                    <a:gd fmla="*/ 178 h 375" name="T49"/>
                    <a:gd fmla="*/ 225 w 230" name="T50"/>
                    <a:gd fmla="*/ 126 h 375" name="T51"/>
                    <a:gd fmla="*/ 222 w 230" name="T52"/>
                    <a:gd fmla="*/ 123 h 375" name="T53"/>
                    <a:gd fmla="*/ 116 w 230" name="T54"/>
                    <a:gd fmla="*/ 0 h 375" name="T55"/>
                    <a:gd fmla="*/ 9 w 230" name="T56"/>
                    <a:gd fmla="*/ 123 h 375" name="T57"/>
                    <a:gd fmla="*/ 5 w 230" name="T58"/>
                    <a:gd fmla="*/ 126 h 375" name="T59"/>
                    <a:gd fmla="*/ 5 w 230" name="T60"/>
                    <a:gd fmla="*/ 178 h 375" name="T61"/>
                    <a:gd fmla="*/ 16 w 230" name="T62"/>
                    <a:gd fmla="*/ 185 h 3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75" w="230">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2"/>
                <p:cNvSpPr>
                  <a:spLocks noEditPoints="1"/>
                </p:cNvSpPr>
                <p:nvPr/>
              </p:nvSpPr>
              <p:spPr bwMode="auto">
                <a:xfrm>
                  <a:off x="4727575" y="2413001"/>
                  <a:ext cx="1900238" cy="796925"/>
                </a:xfrm>
                <a:custGeom>
                  <a:gdLst>
                    <a:gd fmla="*/ 333 w 505" name="T0"/>
                    <a:gd fmla="*/ 0 h 212" name="T1"/>
                    <a:gd fmla="*/ 303 w 505" name="T2"/>
                    <a:gd fmla="*/ 85 h 212" name="T3"/>
                    <a:gd fmla="*/ 283 w 505" name="T4"/>
                    <a:gd fmla="*/ 90 h 212" name="T5"/>
                    <a:gd fmla="*/ 262 w 505" name="T6"/>
                    <a:gd fmla="*/ 92 h 212" name="T7"/>
                    <a:gd fmla="*/ 270 w 505" name="T8"/>
                    <a:gd fmla="*/ 160 h 212" name="T9"/>
                    <a:gd fmla="*/ 287 w 505" name="T10"/>
                    <a:gd fmla="*/ 163 h 212" name="T11"/>
                    <a:gd fmla="*/ 300 w 505" name="T12"/>
                    <a:gd fmla="*/ 164 h 212" name="T13"/>
                    <a:gd fmla="*/ 318 w 505" name="T14"/>
                    <a:gd fmla="*/ 163 h 212" name="T15"/>
                    <a:gd fmla="*/ 331 w 505" name="T16"/>
                    <a:gd fmla="*/ 157 h 212" name="T17"/>
                    <a:gd fmla="*/ 336 w 505" name="T18"/>
                    <a:gd fmla="*/ 96 h 212" name="T19"/>
                    <a:gd fmla="*/ 328 w 505" name="T20"/>
                    <a:gd fmla="*/ 90 h 212" name="T21"/>
                    <a:gd fmla="*/ 326 w 505" name="T22"/>
                    <a:gd fmla="*/ 67 h 212" name="T23"/>
                    <a:gd fmla="*/ 333 w 505" name="T24"/>
                    <a:gd fmla="*/ 60 h 212" name="T25"/>
                    <a:gd fmla="*/ 341 w 505" name="T26"/>
                    <a:gd fmla="*/ 57 h 212" name="T27"/>
                    <a:gd fmla="*/ 346 w 505" name="T28"/>
                    <a:gd fmla="*/ 57 h 212" name="T29"/>
                    <a:gd fmla="*/ 353 w 505" name="T30"/>
                    <a:gd fmla="*/ 60 h 212" name="T31"/>
                    <a:gd fmla="*/ 361 w 505" name="T32"/>
                    <a:gd fmla="*/ 67 h 212" name="T33"/>
                    <a:gd fmla="*/ 358 w 505" name="T34"/>
                    <a:gd fmla="*/ 90 h 212" name="T35"/>
                    <a:gd fmla="*/ 351 w 505" name="T36"/>
                    <a:gd fmla="*/ 96 h 212" name="T37"/>
                    <a:gd fmla="*/ 337 w 505" name="T38"/>
                    <a:gd fmla="*/ 169 h 212" name="T39"/>
                    <a:gd fmla="*/ 324 w 505" name="T40"/>
                    <a:gd fmla="*/ 173 h 212" name="T41"/>
                    <a:gd fmla="*/ 306 w 505" name="T42"/>
                    <a:gd fmla="*/ 175 h 212" name="T43"/>
                    <a:gd fmla="*/ 300 w 505" name="T44"/>
                    <a:gd fmla="*/ 175 h 212" name="T45"/>
                    <a:gd fmla="*/ 287 w 505" name="T46"/>
                    <a:gd fmla="*/ 175 h 212" name="T47"/>
                    <a:gd fmla="*/ 269 w 505" name="T48"/>
                    <a:gd fmla="*/ 172 h 212" name="T49"/>
                    <a:gd fmla="*/ 256 w 505" name="T50"/>
                    <a:gd fmla="*/ 154 h 212" name="T51"/>
                    <a:gd fmla="*/ 233 w 505" name="T52"/>
                    <a:gd fmla="*/ 91 h 212" name="T53"/>
                    <a:gd fmla="*/ 210 w 505" name="T54"/>
                    <a:gd fmla="*/ 86 h 212" name="T55"/>
                    <a:gd fmla="*/ 182 w 505" name="T56"/>
                    <a:gd fmla="*/ 33 h 212" name="T57"/>
                    <a:gd fmla="*/ 23 w 505" name="T58"/>
                    <a:gd fmla="*/ 62 h 212" name="T59"/>
                    <a:gd fmla="*/ 253 w 505" name="T60"/>
                    <a:gd fmla="*/ 212 h 212" name="T61"/>
                    <a:gd fmla="*/ 170 w 505" name="T62"/>
                    <a:gd fmla="*/ 128 h 212" name="T63"/>
                    <a:gd fmla="*/ 154 w 505" name="T64"/>
                    <a:gd fmla="*/ 128 h 212" name="T65"/>
                    <a:gd fmla="*/ 138 w 505" name="T66"/>
                    <a:gd fmla="*/ 128 h 212" name="T67"/>
                    <a:gd fmla="*/ 134 w 505" name="T68"/>
                    <a:gd fmla="*/ 163 h 212" name="T69"/>
                    <a:gd fmla="*/ 131 w 505" name="T70"/>
                    <a:gd fmla="*/ 163 h 212" name="T71"/>
                    <a:gd fmla="*/ 128 w 505" name="T72"/>
                    <a:gd fmla="*/ 163 h 212" name="T73"/>
                    <a:gd fmla="*/ 125 w 505" name="T74"/>
                    <a:gd fmla="*/ 163 h 212" name="T75"/>
                    <a:gd fmla="*/ 122 w 505" name="T76"/>
                    <a:gd fmla="*/ 163 h 212" name="T77"/>
                    <a:gd fmla="*/ 119 w 505" name="T78"/>
                    <a:gd fmla="*/ 163 h 212" name="T79"/>
                    <a:gd fmla="*/ 111 w 505" name="T80"/>
                    <a:gd fmla="*/ 128 h 212" name="T81"/>
                    <a:gd fmla="*/ 95 w 505" name="T82"/>
                    <a:gd fmla="*/ 128 h 212" name="T83"/>
                    <a:gd fmla="*/ 84 w 505" name="T84"/>
                    <a:gd fmla="*/ 113 h 212" name="T85"/>
                    <a:gd fmla="*/ 100 w 505" name="T86"/>
                    <a:gd fmla="*/ 113 h 212" name="T87"/>
                    <a:gd fmla="*/ 116 w 505" name="T88"/>
                    <a:gd fmla="*/ 113 h 212" name="T89"/>
                    <a:gd fmla="*/ 120 w 505" name="T90"/>
                    <a:gd fmla="*/ 78 h 212" name="T91"/>
                    <a:gd fmla="*/ 123 w 505" name="T92"/>
                    <a:gd fmla="*/ 78 h 212" name="T93"/>
                    <a:gd fmla="*/ 126 w 505" name="T94"/>
                    <a:gd fmla="*/ 78 h 212" name="T95"/>
                    <a:gd fmla="*/ 129 w 505" name="T96"/>
                    <a:gd fmla="*/ 78 h 212" name="T97"/>
                    <a:gd fmla="*/ 132 w 505" name="T98"/>
                    <a:gd fmla="*/ 78 h 212" name="T99"/>
                    <a:gd fmla="*/ 135 w 505" name="T100"/>
                    <a:gd fmla="*/ 78 h 212" name="T101"/>
                    <a:gd fmla="*/ 143 w 505" name="T102"/>
                    <a:gd fmla="*/ 113 h 212" name="T103"/>
                    <a:gd fmla="*/ 159 w 505" name="T104"/>
                    <a:gd fmla="*/ 113 h 212" name="T105"/>
                    <a:gd fmla="*/ 170 w 505" name="T106"/>
                    <a:gd fmla="*/ 128 h 21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1" w="505">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41" name="组合 40"/>
            <p:cNvGrpSpPr/>
            <p:nvPr/>
          </p:nvGrpSpPr>
          <p:grpSpPr>
            <a:xfrm>
              <a:off x="8161334" y="1309005"/>
              <a:ext cx="603033" cy="602430"/>
              <a:chOff x="4724400" y="4673600"/>
              <a:chExt cx="3176588" cy="3173413"/>
            </a:xfrm>
          </p:grpSpPr>
          <p:sp>
            <p:nvSpPr>
              <p:cNvPr id="55" name="Oval 22"/>
              <p:cNvSpPr>
                <a:spLocks noChangeArrowheads="1"/>
              </p:cNvSpPr>
              <p:nvPr/>
            </p:nvSpPr>
            <p:spPr bwMode="auto">
              <a:xfrm>
                <a:off x="4724400" y="4673600"/>
                <a:ext cx="3176588" cy="3173413"/>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23"/>
              <p:cNvSpPr>
                <a:spLocks noEditPoints="1"/>
              </p:cNvSpPr>
              <p:nvPr/>
            </p:nvSpPr>
            <p:spPr bwMode="auto">
              <a:xfrm>
                <a:off x="5402263" y="5283200"/>
                <a:ext cx="1806575" cy="1957388"/>
              </a:xfrm>
              <a:custGeom>
                <a:gdLst>
                  <a:gd fmla="*/ 480 w 480" name="T0"/>
                  <a:gd fmla="*/ 277 h 520" name="T1"/>
                  <a:gd fmla="*/ 429 w 480" name="T2"/>
                  <a:gd fmla="*/ 227 h 520" name="T3"/>
                  <a:gd fmla="*/ 379 w 480" name="T4"/>
                  <a:gd fmla="*/ 277 h 520" name="T5"/>
                  <a:gd fmla="*/ 416 w 480" name="T6"/>
                  <a:gd fmla="*/ 326 h 520" name="T7"/>
                  <a:gd fmla="*/ 396 w 480" name="T8"/>
                  <a:gd fmla="*/ 485 h 520" name="T9"/>
                  <a:gd fmla="*/ 320 w 480" name="T10"/>
                  <a:gd fmla="*/ 495 h 520" name="T11"/>
                  <a:gd fmla="*/ 245 w 480" name="T12"/>
                  <a:gd fmla="*/ 485 h 520" name="T13"/>
                  <a:gd fmla="*/ 224 w 480" name="T14"/>
                  <a:gd fmla="*/ 312 h 520" name="T15"/>
                  <a:gd fmla="*/ 325 w 480" name="T16"/>
                  <a:gd fmla="*/ 297 h 520" name="T17"/>
                  <a:gd fmla="*/ 391 w 480" name="T18"/>
                  <a:gd fmla="*/ 134 h 520" name="T19"/>
                  <a:gd fmla="*/ 399 w 480" name="T20"/>
                  <a:gd fmla="*/ 39 h 520" name="T21"/>
                  <a:gd fmla="*/ 271 w 480" name="T22"/>
                  <a:gd fmla="*/ 20 h 520" name="T23"/>
                  <a:gd fmla="*/ 242 w 480" name="T24"/>
                  <a:gd fmla="*/ 0 h 520" name="T25"/>
                  <a:gd fmla="*/ 209 w 480" name="T26"/>
                  <a:gd fmla="*/ 32 h 520" name="T27"/>
                  <a:gd fmla="*/ 242 w 480" name="T28"/>
                  <a:gd fmla="*/ 64 h 520" name="T29"/>
                  <a:gd fmla="*/ 272 w 480" name="T30"/>
                  <a:gd fmla="*/ 44 h 520" name="T31"/>
                  <a:gd fmla="*/ 379 w 480" name="T32"/>
                  <a:gd fmla="*/ 54 h 520" name="T33"/>
                  <a:gd fmla="*/ 357 w 480" name="T34"/>
                  <a:gd fmla="*/ 167 h 520" name="T35"/>
                  <a:gd fmla="*/ 314 w 480" name="T36"/>
                  <a:gd fmla="*/ 275 h 520" name="T37"/>
                  <a:gd fmla="*/ 211 w 480" name="T38"/>
                  <a:gd fmla="*/ 288 h 520" name="T39"/>
                  <a:gd fmla="*/ 109 w 480" name="T40"/>
                  <a:gd fmla="*/ 275 h 520" name="T41"/>
                  <a:gd fmla="*/ 56 w 480" name="T42"/>
                  <a:gd fmla="*/ 168 h 520" name="T43"/>
                  <a:gd fmla="*/ 30 w 480" name="T44"/>
                  <a:gd fmla="*/ 54 h 520" name="T45"/>
                  <a:gd fmla="*/ 132 w 480" name="T46"/>
                  <a:gd fmla="*/ 43 h 520" name="T47"/>
                  <a:gd fmla="*/ 162 w 480" name="T48"/>
                  <a:gd fmla="*/ 64 h 520" name="T49"/>
                  <a:gd fmla="*/ 195 w 480" name="T50"/>
                  <a:gd fmla="*/ 32 h 520" name="T51"/>
                  <a:gd fmla="*/ 162 w 480" name="T52"/>
                  <a:gd fmla="*/ 0 h 520" name="T53"/>
                  <a:gd fmla="*/ 133 w 480" name="T54"/>
                  <a:gd fmla="*/ 19 h 520" name="T55"/>
                  <a:gd fmla="*/ 10 w 480" name="T56"/>
                  <a:gd fmla="*/ 40 h 520" name="T57"/>
                  <a:gd fmla="*/ 13 w 480" name="T58"/>
                  <a:gd fmla="*/ 112 h 520" name="T59"/>
                  <a:gd fmla="*/ 98 w 480" name="T60"/>
                  <a:gd fmla="*/ 297 h 520" name="T61"/>
                  <a:gd fmla="*/ 199 w 480" name="T62"/>
                  <a:gd fmla="*/ 312 h 520" name="T63"/>
                  <a:gd fmla="*/ 204 w 480" name="T64"/>
                  <a:gd fmla="*/ 394 h 520" name="T65"/>
                  <a:gd fmla="*/ 233 w 480" name="T66"/>
                  <a:gd fmla="*/ 506 h 520" name="T67"/>
                  <a:gd fmla="*/ 319 w 480" name="T68"/>
                  <a:gd fmla="*/ 520 h 520" name="T69"/>
                  <a:gd fmla="*/ 322 w 480" name="T70"/>
                  <a:gd fmla="*/ 520 h 520" name="T71"/>
                  <a:gd fmla="*/ 322 w 480" name="T72"/>
                  <a:gd fmla="*/ 520 h 520" name="T73"/>
                  <a:gd fmla="*/ 408 w 480" name="T74"/>
                  <a:gd fmla="*/ 506 h 520" name="T75"/>
                  <a:gd fmla="*/ 436 w 480" name="T76"/>
                  <a:gd fmla="*/ 394 h 520" name="T77"/>
                  <a:gd fmla="*/ 441 w 480" name="T78"/>
                  <a:gd fmla="*/ 326 h 520" name="T79"/>
                  <a:gd fmla="*/ 480 w 480" name="T80"/>
                  <a:gd fmla="*/ 277 h 520" name="T81"/>
                  <a:gd fmla="*/ 242 w 480" name="T82"/>
                  <a:gd fmla="*/ 40 h 520" name="T83"/>
                  <a:gd fmla="*/ 234 w 480" name="T84"/>
                  <a:gd fmla="*/ 32 h 520" name="T85"/>
                  <a:gd fmla="*/ 242 w 480" name="T86"/>
                  <a:gd fmla="*/ 24 h 520" name="T87"/>
                  <a:gd fmla="*/ 249 w 480" name="T88"/>
                  <a:gd fmla="*/ 32 h 520" name="T89"/>
                  <a:gd fmla="*/ 242 w 480" name="T90"/>
                  <a:gd fmla="*/ 40 h 520" name="T91"/>
                  <a:gd fmla="*/ 162 w 480" name="T92"/>
                  <a:gd fmla="*/ 24 h 520" name="T93"/>
                  <a:gd fmla="*/ 170 w 480" name="T94"/>
                  <a:gd fmla="*/ 32 h 520" name="T95"/>
                  <a:gd fmla="*/ 162 w 480" name="T96"/>
                  <a:gd fmla="*/ 40 h 520" name="T97"/>
                  <a:gd fmla="*/ 154 w 480" name="T98"/>
                  <a:gd fmla="*/ 32 h 520" name="T99"/>
                  <a:gd fmla="*/ 162 w 480" name="T100"/>
                  <a:gd fmla="*/ 24 h 520" name="T101"/>
                  <a:gd fmla="*/ 429 w 480" name="T102"/>
                  <a:gd fmla="*/ 298 h 520" name="T103"/>
                  <a:gd fmla="*/ 408 w 480" name="T104"/>
                  <a:gd fmla="*/ 277 h 520" name="T105"/>
                  <a:gd fmla="*/ 429 w 480" name="T106"/>
                  <a:gd fmla="*/ 256 h 520" name="T107"/>
                  <a:gd fmla="*/ 450 w 480" name="T108"/>
                  <a:gd fmla="*/ 277 h 520" name="T109"/>
                  <a:gd fmla="*/ 429 w 480" name="T110"/>
                  <a:gd fmla="*/ 298 h 52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20" w="48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2" name="组合 41"/>
            <p:cNvGrpSpPr/>
            <p:nvPr/>
          </p:nvGrpSpPr>
          <p:grpSpPr>
            <a:xfrm>
              <a:off x="9797450" y="1308100"/>
              <a:ext cx="602732" cy="603335"/>
              <a:chOff x="5795963" y="3938588"/>
              <a:chExt cx="3175000" cy="3178175"/>
            </a:xfrm>
          </p:grpSpPr>
          <p:sp>
            <p:nvSpPr>
              <p:cNvPr id="52" name="Oval 27"/>
              <p:cNvSpPr>
                <a:spLocks noChangeArrowheads="1"/>
              </p:cNvSpPr>
              <p:nvPr/>
            </p:nvSpPr>
            <p:spPr bwMode="auto">
              <a:xfrm>
                <a:off x="5795963" y="3938588"/>
                <a:ext cx="3175000" cy="317817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28"/>
              <p:cNvSpPr/>
              <p:nvPr/>
            </p:nvSpPr>
            <p:spPr bwMode="auto">
              <a:xfrm>
                <a:off x="6438901" y="5783263"/>
                <a:ext cx="685800" cy="674688"/>
              </a:xfrm>
              <a:custGeom>
                <a:gdLst>
                  <a:gd fmla="*/ 84 w 182" name="T0"/>
                  <a:gd fmla="*/ 61 h 179" name="T1"/>
                  <a:gd fmla="*/ 60 w 182" name="T2"/>
                  <a:gd fmla="*/ 88 h 179" name="T3"/>
                  <a:gd fmla="*/ 69 w 182" name="T4"/>
                  <a:gd fmla="*/ 99 h 179" name="T5"/>
                  <a:gd fmla="*/ 0 w 182" name="T6"/>
                  <a:gd fmla="*/ 176 h 179" name="T7"/>
                  <a:gd fmla="*/ 4 w 182" name="T8"/>
                  <a:gd fmla="*/ 179 h 179" name="T9"/>
                  <a:gd fmla="*/ 83 w 182" name="T10"/>
                  <a:gd fmla="*/ 113 h 179" name="T11"/>
                  <a:gd fmla="*/ 95 w 182" name="T12"/>
                  <a:gd fmla="*/ 123 h 179" name="T13"/>
                  <a:gd fmla="*/ 121 w 182" name="T14"/>
                  <a:gd fmla="*/ 99 h 179" name="T15"/>
                  <a:gd fmla="*/ 182 w 182" name="T16"/>
                  <a:gd fmla="*/ 108 h 179" name="T17"/>
                  <a:gd fmla="*/ 76 w 182" name="T18"/>
                  <a:gd fmla="*/ 0 h 179" name="T19"/>
                  <a:gd fmla="*/ 84 w 182" name="T20"/>
                  <a:gd fmla="*/ 61 h 1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9" w="182">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29"/>
              <p:cNvSpPr>
                <a:spLocks noEditPoints="1"/>
              </p:cNvSpPr>
              <p:nvPr/>
            </p:nvSpPr>
            <p:spPr bwMode="auto">
              <a:xfrm>
                <a:off x="6740526" y="4597401"/>
                <a:ext cx="1587500" cy="1573213"/>
              </a:xfrm>
              <a:custGeom>
                <a:gdLst>
                  <a:gd fmla="*/ 1000 w 1000" name="T0"/>
                  <a:gd fmla="*/ 256 h 991" name="T1"/>
                  <a:gd fmla="*/ 694 w 1000" name="T2"/>
                  <a:gd fmla="*/ 55 h 991" name="T3"/>
                  <a:gd fmla="*/ 694 w 1000" name="T4"/>
                  <a:gd fmla="*/ 216 h 991" name="T5"/>
                  <a:gd fmla="*/ 533 w 1000" name="T6"/>
                  <a:gd fmla="*/ 128 h 991" name="T7"/>
                  <a:gd fmla="*/ 0 w 1000" name="T8"/>
                  <a:gd fmla="*/ 738 h 991" name="T9"/>
                  <a:gd fmla="*/ 827 w 1000" name="T10"/>
                  <a:gd fmla="*/ 427 h 991" name="T11"/>
                  <a:gd fmla="*/ 908 w 1000" name="T12"/>
                  <a:gd fmla="*/ 434 h 991" name="T13"/>
                  <a:gd fmla="*/ 865 w 1000" name="T14"/>
                  <a:gd fmla="*/ 228 h 991" name="T15"/>
                  <a:gd fmla="*/ 780 w 1000" name="T16"/>
                  <a:gd fmla="*/ 420 h 991" name="T17"/>
                  <a:gd fmla="*/ 434 w 1000" name="T18"/>
                  <a:gd fmla="*/ 766 h 991" name="T19"/>
                  <a:gd fmla="*/ 434 w 1000" name="T20"/>
                  <a:gd fmla="*/ 766 h 991" name="T21"/>
                  <a:gd fmla="*/ 417 w 1000" name="T22"/>
                  <a:gd fmla="*/ 750 h 991" name="T23"/>
                  <a:gd fmla="*/ 400 w 1000" name="T24"/>
                  <a:gd fmla="*/ 735 h 991" name="T25"/>
                  <a:gd fmla="*/ 384 w 1000" name="T26"/>
                  <a:gd fmla="*/ 719 h 991" name="T27"/>
                  <a:gd fmla="*/ 367 w 1000" name="T28"/>
                  <a:gd fmla="*/ 702 h 991" name="T29"/>
                  <a:gd fmla="*/ 351 w 1000" name="T30"/>
                  <a:gd fmla="*/ 686 h 991" name="T31"/>
                  <a:gd fmla="*/ 334 w 1000" name="T32"/>
                  <a:gd fmla="*/ 669 h 991" name="T33"/>
                  <a:gd fmla="*/ 318 w 1000" name="T34"/>
                  <a:gd fmla="*/ 652 h 991" name="T35"/>
                  <a:gd fmla="*/ 301 w 1000" name="T36"/>
                  <a:gd fmla="*/ 636 h 991" name="T37"/>
                  <a:gd fmla="*/ 287 w 1000" name="T38"/>
                  <a:gd fmla="*/ 619 h 991" name="T39"/>
                  <a:gd fmla="*/ 270 w 1000" name="T40"/>
                  <a:gd fmla="*/ 603 h 991" name="T41"/>
                  <a:gd fmla="*/ 254 w 1000" name="T42"/>
                  <a:gd fmla="*/ 586 h 991" name="T43"/>
                  <a:gd fmla="*/ 237 w 1000" name="T44"/>
                  <a:gd fmla="*/ 572 h 991" name="T45"/>
                  <a:gd fmla="*/ 227 w 1000" name="T46"/>
                  <a:gd fmla="*/ 562 h 991" name="T47"/>
                  <a:gd fmla="*/ 353 w 1000" name="T48"/>
                  <a:gd fmla="*/ 439 h 991" name="T49"/>
                  <a:gd fmla="*/ 483 w 1000" name="T50"/>
                  <a:gd fmla="*/ 529 h 991" name="T51"/>
                  <a:gd fmla="*/ 417 w 1000" name="T52"/>
                  <a:gd fmla="*/ 375 h 991" name="T53"/>
                  <a:gd fmla="*/ 540 w 1000" name="T54"/>
                  <a:gd fmla="*/ 456 h 991" name="T55"/>
                  <a:gd fmla="*/ 476 w 1000" name="T56"/>
                  <a:gd fmla="*/ 313 h 991" name="T57"/>
                  <a:gd fmla="*/ 588 w 1000" name="T58"/>
                  <a:gd fmla="*/ 382 h 991" name="T59"/>
                  <a:gd fmla="*/ 576 w 1000" name="T60"/>
                  <a:gd fmla="*/ 216 h 991" name="T61"/>
                  <a:gd fmla="*/ 592 w 1000" name="T62"/>
                  <a:gd fmla="*/ 233 h 991" name="T63"/>
                  <a:gd fmla="*/ 607 w 1000" name="T64"/>
                  <a:gd fmla="*/ 249 h 991" name="T65"/>
                  <a:gd fmla="*/ 623 w 1000" name="T66"/>
                  <a:gd fmla="*/ 266 h 991" name="T67"/>
                  <a:gd fmla="*/ 640 w 1000" name="T68"/>
                  <a:gd fmla="*/ 280 h 991" name="T69"/>
                  <a:gd fmla="*/ 656 w 1000" name="T70"/>
                  <a:gd fmla="*/ 297 h 991" name="T71"/>
                  <a:gd fmla="*/ 673 w 1000" name="T72"/>
                  <a:gd fmla="*/ 313 h 991" name="T73"/>
                  <a:gd fmla="*/ 690 w 1000" name="T74"/>
                  <a:gd fmla="*/ 330 h 991" name="T75"/>
                  <a:gd fmla="*/ 706 w 1000" name="T76"/>
                  <a:gd fmla="*/ 347 h 991" name="T77"/>
                  <a:gd fmla="*/ 723 w 1000" name="T78"/>
                  <a:gd fmla="*/ 363 h 991" name="T79"/>
                  <a:gd fmla="*/ 739 w 1000" name="T80"/>
                  <a:gd fmla="*/ 380 h 991" name="T81"/>
                  <a:gd fmla="*/ 754 w 1000" name="T82"/>
                  <a:gd fmla="*/ 396 h 991" name="T83"/>
                  <a:gd fmla="*/ 770 w 1000" name="T84"/>
                  <a:gd fmla="*/ 413 h 991" name="T85"/>
                  <a:gd fmla="*/ 780 w 1000" name="T86"/>
                  <a:gd fmla="*/ 420 h 99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91" w="1000">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3" name="组合 42"/>
            <p:cNvGrpSpPr/>
            <p:nvPr/>
          </p:nvGrpSpPr>
          <p:grpSpPr>
            <a:xfrm>
              <a:off x="7295043" y="1326851"/>
              <a:ext cx="603033" cy="602732"/>
              <a:chOff x="2185989" y="3163888"/>
              <a:chExt cx="3176589" cy="3175000"/>
            </a:xfrm>
          </p:grpSpPr>
          <p:sp>
            <p:nvSpPr>
              <p:cNvPr id="49" name="Oval 33"/>
              <p:cNvSpPr>
                <a:spLocks noChangeArrowheads="1"/>
              </p:cNvSpPr>
              <p:nvPr/>
            </p:nvSpPr>
            <p:spPr bwMode="auto">
              <a:xfrm>
                <a:off x="2185989" y="3163888"/>
                <a:ext cx="3176589" cy="3175000"/>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34"/>
              <p:cNvSpPr/>
              <p:nvPr/>
            </p:nvSpPr>
            <p:spPr bwMode="auto">
              <a:xfrm>
                <a:off x="3379788" y="4443413"/>
                <a:ext cx="788987" cy="790575"/>
              </a:xfrm>
              <a:custGeom>
                <a:gdLst>
                  <a:gd fmla="*/ 305 w 497" name="T0"/>
                  <a:gd fmla="*/ 0 h 498" name="T1"/>
                  <a:gd fmla="*/ 192 w 497" name="T2"/>
                  <a:gd fmla="*/ 0 h 498" name="T3"/>
                  <a:gd fmla="*/ 192 w 497" name="T4"/>
                  <a:gd fmla="*/ 192 h 498" name="T5"/>
                  <a:gd fmla="*/ 0 w 497" name="T6"/>
                  <a:gd fmla="*/ 192 h 498" name="T7"/>
                  <a:gd fmla="*/ 0 w 497" name="T8"/>
                  <a:gd fmla="*/ 303 h 498" name="T9"/>
                  <a:gd fmla="*/ 192 w 497" name="T10"/>
                  <a:gd fmla="*/ 303 h 498" name="T11"/>
                  <a:gd fmla="*/ 192 w 497" name="T12"/>
                  <a:gd fmla="*/ 498 h 498" name="T13"/>
                  <a:gd fmla="*/ 305 w 497" name="T14"/>
                  <a:gd fmla="*/ 498 h 498" name="T15"/>
                  <a:gd fmla="*/ 305 w 497" name="T16"/>
                  <a:gd fmla="*/ 303 h 498" name="T17"/>
                  <a:gd fmla="*/ 497 w 497" name="T18"/>
                  <a:gd fmla="*/ 303 h 498" name="T19"/>
                  <a:gd fmla="*/ 497 w 497" name="T20"/>
                  <a:gd fmla="*/ 192 h 498" name="T21"/>
                  <a:gd fmla="*/ 305 w 497" name="T22"/>
                  <a:gd fmla="*/ 192 h 498" name="T23"/>
                  <a:gd fmla="*/ 305 w 497" name="T24"/>
                  <a:gd fmla="*/ 0 h 49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 w="497">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35"/>
              <p:cNvSpPr>
                <a:spLocks noEditPoints="1"/>
              </p:cNvSpPr>
              <p:nvPr/>
            </p:nvSpPr>
            <p:spPr bwMode="auto">
              <a:xfrm>
                <a:off x="2879725" y="3878263"/>
                <a:ext cx="1790700" cy="1746250"/>
              </a:xfrm>
              <a:custGeom>
                <a:gdLst>
                  <a:gd fmla="*/ 451 w 476" name="T0"/>
                  <a:gd fmla="*/ 65 h 464" name="T1"/>
                  <a:gd fmla="*/ 321 w 476" name="T2"/>
                  <a:gd fmla="*/ 65 h 464" name="T3"/>
                  <a:gd fmla="*/ 321 w 476" name="T4"/>
                  <a:gd fmla="*/ 0 h 464" name="T5"/>
                  <a:gd fmla="*/ 155 w 476" name="T6"/>
                  <a:gd fmla="*/ 0 h 464" name="T7"/>
                  <a:gd fmla="*/ 155 w 476" name="T8"/>
                  <a:gd fmla="*/ 65 h 464" name="T9"/>
                  <a:gd fmla="*/ 25 w 476" name="T10"/>
                  <a:gd fmla="*/ 65 h 464" name="T11"/>
                  <a:gd fmla="*/ 0 w 476" name="T12"/>
                  <a:gd fmla="*/ 90 h 464" name="T13"/>
                  <a:gd fmla="*/ 0 w 476" name="T14"/>
                  <a:gd fmla="*/ 420 h 464" name="T15"/>
                  <a:gd fmla="*/ 25 w 476" name="T16"/>
                  <a:gd fmla="*/ 445 h 464" name="T17"/>
                  <a:gd fmla="*/ 71 w 476" name="T18"/>
                  <a:gd fmla="*/ 445 h 464" name="T19"/>
                  <a:gd fmla="*/ 78 w 476" name="T20"/>
                  <a:gd fmla="*/ 464 h 464" name="T21"/>
                  <a:gd fmla="*/ 113 w 476" name="T22"/>
                  <a:gd fmla="*/ 464 h 464" name="T23"/>
                  <a:gd fmla="*/ 115 w 476" name="T24"/>
                  <a:gd fmla="*/ 445 h 464" name="T25"/>
                  <a:gd fmla="*/ 366 w 476" name="T26"/>
                  <a:gd fmla="*/ 445 h 464" name="T27"/>
                  <a:gd fmla="*/ 368 w 476" name="T28"/>
                  <a:gd fmla="*/ 464 h 464" name="T29"/>
                  <a:gd fmla="*/ 403 w 476" name="T30"/>
                  <a:gd fmla="*/ 464 h 464" name="T31"/>
                  <a:gd fmla="*/ 410 w 476" name="T32"/>
                  <a:gd fmla="*/ 445 h 464" name="T33"/>
                  <a:gd fmla="*/ 451 w 476" name="T34"/>
                  <a:gd fmla="*/ 445 h 464" name="T35"/>
                  <a:gd fmla="*/ 476 w 476" name="T36"/>
                  <a:gd fmla="*/ 420 h 464" name="T37"/>
                  <a:gd fmla="*/ 476 w 476" name="T38"/>
                  <a:gd fmla="*/ 90 h 464" name="T39"/>
                  <a:gd fmla="*/ 451 w 476" name="T40"/>
                  <a:gd fmla="*/ 65 h 464" name="T41"/>
                  <a:gd fmla="*/ 187 w 476" name="T42"/>
                  <a:gd fmla="*/ 28 h 464" name="T43"/>
                  <a:gd fmla="*/ 187 w 476" name="T44"/>
                  <a:gd fmla="*/ 28 h 464" name="T45"/>
                  <a:gd fmla="*/ 291 w 476" name="T46"/>
                  <a:gd fmla="*/ 28 h 464" name="T47"/>
                  <a:gd fmla="*/ 291 w 476" name="T48"/>
                  <a:gd fmla="*/ 65 h 464" name="T49"/>
                  <a:gd fmla="*/ 291 w 476" name="T50"/>
                  <a:gd fmla="*/ 65 h 464" name="T51"/>
                  <a:gd fmla="*/ 287 w 476" name="T52"/>
                  <a:gd fmla="*/ 65 h 464" name="T53"/>
                  <a:gd fmla="*/ 283 w 476" name="T54"/>
                  <a:gd fmla="*/ 65 h 464" name="T55"/>
                  <a:gd fmla="*/ 278 w 476" name="T56"/>
                  <a:gd fmla="*/ 65 h 464" name="T57"/>
                  <a:gd fmla="*/ 274 w 476" name="T58"/>
                  <a:gd fmla="*/ 65 h 464" name="T59"/>
                  <a:gd fmla="*/ 270 w 476" name="T60"/>
                  <a:gd fmla="*/ 65 h 464" name="T61"/>
                  <a:gd fmla="*/ 266 w 476" name="T62"/>
                  <a:gd fmla="*/ 65 h 464" name="T63"/>
                  <a:gd fmla="*/ 262 w 476" name="T64"/>
                  <a:gd fmla="*/ 65 h 464" name="T65"/>
                  <a:gd fmla="*/ 258 w 476" name="T66"/>
                  <a:gd fmla="*/ 65 h 464" name="T67"/>
                  <a:gd fmla="*/ 253 w 476" name="T68"/>
                  <a:gd fmla="*/ 65 h 464" name="T69"/>
                  <a:gd fmla="*/ 249 w 476" name="T70"/>
                  <a:gd fmla="*/ 65 h 464" name="T71"/>
                  <a:gd fmla="*/ 245 w 476" name="T72"/>
                  <a:gd fmla="*/ 65 h 464" name="T73"/>
                  <a:gd fmla="*/ 241 w 476" name="T74"/>
                  <a:gd fmla="*/ 65 h 464" name="T75"/>
                  <a:gd fmla="*/ 237 w 476" name="T76"/>
                  <a:gd fmla="*/ 65 h 464" name="T77"/>
                  <a:gd fmla="*/ 233 w 476" name="T78"/>
                  <a:gd fmla="*/ 65 h 464" name="T79"/>
                  <a:gd fmla="*/ 228 w 476" name="T80"/>
                  <a:gd fmla="*/ 65 h 464" name="T81"/>
                  <a:gd fmla="*/ 224 w 476" name="T82"/>
                  <a:gd fmla="*/ 65 h 464" name="T83"/>
                  <a:gd fmla="*/ 220 w 476" name="T84"/>
                  <a:gd fmla="*/ 65 h 464" name="T85"/>
                  <a:gd fmla="*/ 216 w 476" name="T86"/>
                  <a:gd fmla="*/ 65 h 464" name="T87"/>
                  <a:gd fmla="*/ 212 w 476" name="T88"/>
                  <a:gd fmla="*/ 65 h 464" name="T89"/>
                  <a:gd fmla="*/ 208 w 476" name="T90"/>
                  <a:gd fmla="*/ 65 h 464" name="T91"/>
                  <a:gd fmla="*/ 203 w 476" name="T92"/>
                  <a:gd fmla="*/ 65 h 464" name="T93"/>
                  <a:gd fmla="*/ 199 w 476" name="T94"/>
                  <a:gd fmla="*/ 65 h 464" name="T95"/>
                  <a:gd fmla="*/ 195 w 476" name="T96"/>
                  <a:gd fmla="*/ 65 h 464" name="T97"/>
                  <a:gd fmla="*/ 191 w 476" name="T98"/>
                  <a:gd fmla="*/ 65 h 464" name="T99"/>
                  <a:gd fmla="*/ 187 w 476" name="T100"/>
                  <a:gd fmla="*/ 65 h 464" name="T101"/>
                  <a:gd fmla="*/ 187 w 476" name="T102"/>
                  <a:gd fmla="*/ 28 h 464" name="T103"/>
                  <a:gd fmla="*/ 238 w 476" name="T104"/>
                  <a:gd fmla="*/ 402 h 464" name="T105"/>
                  <a:gd fmla="*/ 91 w 476" name="T106"/>
                  <a:gd fmla="*/ 255 h 464" name="T107"/>
                  <a:gd fmla="*/ 238 w 476" name="T108"/>
                  <a:gd fmla="*/ 108 h 464" name="T109"/>
                  <a:gd fmla="*/ 385 w 476" name="T110"/>
                  <a:gd fmla="*/ 255 h 464" name="T111"/>
                  <a:gd fmla="*/ 238 w 476" name="T112"/>
                  <a:gd fmla="*/ 402 h 4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62" w="476">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4" name="组合 43"/>
            <p:cNvGrpSpPr/>
            <p:nvPr/>
          </p:nvGrpSpPr>
          <p:grpSpPr>
            <a:xfrm>
              <a:off x="9026254" y="1309306"/>
              <a:ext cx="602732" cy="602129"/>
              <a:chOff x="4470400" y="4495800"/>
              <a:chExt cx="3175000" cy="3171825"/>
            </a:xfrm>
          </p:grpSpPr>
          <p:sp>
            <p:nvSpPr>
              <p:cNvPr id="45" name="Oval 39"/>
              <p:cNvSpPr>
                <a:spLocks noChangeArrowheads="1"/>
              </p:cNvSpPr>
              <p:nvPr/>
            </p:nvSpPr>
            <p:spPr bwMode="auto">
              <a:xfrm>
                <a:off x="4470400" y="4495800"/>
                <a:ext cx="3175000" cy="3171825"/>
              </a:xfrm>
              <a:prstGeom prst="ellipse">
                <a:avLst/>
              </a:prstGeom>
              <a:solidFill>
                <a:srgbClr val="447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42"/>
              <p:cNvSpPr>
                <a:spLocks noEditPoints="1"/>
              </p:cNvSpPr>
              <p:nvPr/>
            </p:nvSpPr>
            <p:spPr bwMode="auto">
              <a:xfrm>
                <a:off x="5000625" y="5457825"/>
                <a:ext cx="2117725" cy="1092200"/>
              </a:xfrm>
              <a:custGeom>
                <a:gdLst>
                  <a:gd fmla="*/ 0 w 563" name="T0"/>
                  <a:gd fmla="*/ 169 h 290" name="T1"/>
                  <a:gd fmla="*/ 85 w 563" name="T2"/>
                  <a:gd fmla="*/ 290 h 290" name="T3"/>
                  <a:gd fmla="*/ 189 w 563" name="T4"/>
                  <a:gd fmla="*/ 290 h 290" name="T5"/>
                  <a:gd fmla="*/ 434 w 563" name="T6"/>
                  <a:gd fmla="*/ 238 h 290" name="T7"/>
                  <a:gd fmla="*/ 563 w 563" name="T8"/>
                  <a:gd fmla="*/ 290 h 290" name="T9"/>
                  <a:gd fmla="*/ 153 w 563" name="T10"/>
                  <a:gd fmla="*/ 0 h 290" name="T11"/>
                  <a:gd fmla="*/ 254 w 563" name="T12"/>
                  <a:gd fmla="*/ 169 h 290" name="T13"/>
                  <a:gd fmla="*/ 228 w 563" name="T14"/>
                  <a:gd fmla="*/ 169 h 290" name="T15"/>
                  <a:gd fmla="*/ 201 w 563" name="T16"/>
                  <a:gd fmla="*/ 169 h 290" name="T17"/>
                  <a:gd fmla="*/ 175 w 563" name="T18"/>
                  <a:gd fmla="*/ 169 h 290" name="T19"/>
                  <a:gd fmla="*/ 149 w 563" name="T20"/>
                  <a:gd fmla="*/ 169 h 290" name="T21"/>
                  <a:gd fmla="*/ 122 w 563" name="T22"/>
                  <a:gd fmla="*/ 169 h 290" name="T23"/>
                  <a:gd fmla="*/ 96 w 563" name="T24"/>
                  <a:gd fmla="*/ 169 h 290" name="T25"/>
                  <a:gd fmla="*/ 69 w 563" name="T26"/>
                  <a:gd fmla="*/ 169 h 290" name="T27"/>
                  <a:gd fmla="*/ 50 w 563" name="T28"/>
                  <a:gd fmla="*/ 169 h 290" name="T29"/>
                  <a:gd fmla="*/ 43 w 563" name="T30"/>
                  <a:gd fmla="*/ 169 h 290" name="T31"/>
                  <a:gd fmla="*/ 16 w 563" name="T32"/>
                  <a:gd fmla="*/ 169 h 290" name="T33"/>
                  <a:gd fmla="*/ 43 w 563" name="T34"/>
                  <a:gd fmla="*/ 139 h 290" name="T35"/>
                  <a:gd fmla="*/ 69 w 563" name="T36"/>
                  <a:gd fmla="*/ 109 h 290" name="T37"/>
                  <a:gd fmla="*/ 96 w 563" name="T38"/>
                  <a:gd fmla="*/ 80 h 290" name="T39"/>
                  <a:gd fmla="*/ 122 w 563" name="T40"/>
                  <a:gd fmla="*/ 50 h 290" name="T41"/>
                  <a:gd fmla="*/ 149 w 563" name="T42"/>
                  <a:gd fmla="*/ 20 h 290" name="T43"/>
                  <a:gd fmla="*/ 162 w 563" name="T44"/>
                  <a:gd fmla="*/ 11 h 290" name="T45"/>
                  <a:gd fmla="*/ 188 w 563" name="T46"/>
                  <a:gd fmla="*/ 11 h 290" name="T47"/>
                  <a:gd fmla="*/ 215 w 563" name="T48"/>
                  <a:gd fmla="*/ 11 h 290" name="T49"/>
                  <a:gd fmla="*/ 241 w 563" name="T50"/>
                  <a:gd fmla="*/ 11 h 290" name="T51"/>
                  <a:gd fmla="*/ 268 w 563" name="T52"/>
                  <a:gd fmla="*/ 11 h 290" name="T53"/>
                  <a:gd fmla="*/ 512 w 563" name="T54"/>
                  <a:gd fmla="*/ 104 h 290" name="T55"/>
                  <a:gd fmla="*/ 461 w 563" name="T56"/>
                  <a:gd fmla="*/ 155 h 290" name="T57"/>
                  <a:gd fmla="*/ 434 w 563" name="T58"/>
                  <a:gd fmla="*/ 104 h 290" name="T59"/>
                  <a:gd fmla="*/ 382 w 563" name="T60"/>
                  <a:gd fmla="*/ 77 h 290" name="T61"/>
                  <a:gd fmla="*/ 434 w 563" name="T62"/>
                  <a:gd fmla="*/ 25 h 290" name="T63"/>
                  <a:gd fmla="*/ 461 w 563" name="T64"/>
                  <a:gd fmla="*/ 77 h 290" name="T65"/>
                  <a:gd fmla="*/ 512 w 563" name="T66"/>
                  <a:gd fmla="*/ 104 h 2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0" w="563">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67" name="加号 66">
            <a:extLst>
              <a:ext uri="{FF2B5EF4-FFF2-40B4-BE49-F238E27FC236}">
                <a16:creationId xmlns:a16="http://schemas.microsoft.com/office/drawing/2014/main" id="{DFDD745C-6331-4E65-BBFD-C823C8EC8056}"/>
              </a:ext>
            </a:extLst>
          </p:cNvPr>
          <p:cNvSpPr/>
          <p:nvPr/>
        </p:nvSpPr>
        <p:spPr>
          <a:xfrm>
            <a:off x="7622562" y="1493418"/>
            <a:ext cx="4824536" cy="4576865"/>
          </a:xfrm>
          <a:prstGeom prst="mathPlus">
            <a:avLst>
              <a:gd fmla="val 31797" name="adj1"/>
            </a:avLst>
          </a:prstGeom>
          <a:blipFill>
            <a:blip r:embed="rId3"/>
            <a:stretch>
              <a:fillRect/>
            </a:stretch>
          </a:blip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8" name="矩形 57">
            <a:extLst>
              <a:ext uri="{FF2B5EF4-FFF2-40B4-BE49-F238E27FC236}">
                <a16:creationId xmlns:a16="http://schemas.microsoft.com/office/drawing/2014/main" id="{C7093709-A71C-4147-9E59-05F3894719FE}"/>
              </a:ext>
            </a:extLst>
          </p:cNvPr>
          <p:cNvSpPr/>
          <p:nvPr/>
        </p:nvSpPr>
        <p:spPr>
          <a:xfrm flipH="1">
            <a:off x="949735" y="3993452"/>
            <a:ext cx="7051927" cy="1076872"/>
          </a:xfrm>
          <a:prstGeom prst="rect">
            <a:avLst/>
          </a:prstGeom>
          <a:effectLst/>
        </p:spPr>
        <p:txBody>
          <a:bodyPr bIns="81236" lIns="162474" rIns="162474" tIns="81236" wrap="square">
            <a:spAutoFit/>
          </a:bodyPr>
          <a:lstStyle/>
          <a:p>
            <a:pPr defTabSz="609402">
              <a:lnSpc>
                <a:spcPct val="150000"/>
              </a:lnSpc>
              <a:buClr>
                <a:srgbClr val="365988"/>
              </a:buClr>
            </a:pPr>
            <a:r>
              <a:rPr altLang="en-US" lang="zh-CN" sz="2000">
                <a:solidFill>
                  <a:schemeClr val="bg1"/>
                </a:solidFill>
                <a:latin typeface="+mn-ea"/>
                <a:cs typeface="+mn-ea"/>
                <a:sym typeface="+mn-lt"/>
              </a:rPr>
              <a:t>输液安全是指通过静脉将药液安全地输入病人的体内，在输液的整个过程中无人为的意外情况发生，病人无不良反应。</a:t>
            </a:r>
          </a:p>
        </p:txBody>
      </p:sp>
    </p:spTree>
    <p:extLst>
      <p:ext uri="{BB962C8B-B14F-4D97-AF65-F5344CB8AC3E}">
        <p14:creationId val="3083053450"/>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p:cTn dur="500" fill="hold" id="7"/>
                                        <p:tgtEl>
                                          <p:spTgt spid="67"/>
                                        </p:tgtEl>
                                        <p:attrNameLst>
                                          <p:attrName>ppt_w</p:attrName>
                                        </p:attrNameLst>
                                      </p:cBhvr>
                                      <p:tavLst>
                                        <p:tav tm="0">
                                          <p:val>
                                            <p:fltVal val="0"/>
                                          </p:val>
                                        </p:tav>
                                        <p:tav tm="100000">
                                          <p:val>
                                            <p:strVal val="#ppt_w"/>
                                          </p:val>
                                        </p:tav>
                                      </p:tavLst>
                                    </p:anim>
                                    <p:anim calcmode="lin" valueType="num">
                                      <p:cBhvr>
                                        <p:cTn dur="500" fill="hold" id="8"/>
                                        <p:tgtEl>
                                          <p:spTgt spid="67"/>
                                        </p:tgtEl>
                                        <p:attrNameLst>
                                          <p:attrName>ppt_h</p:attrName>
                                        </p:attrNameLst>
                                      </p:cBhvr>
                                      <p:tavLst>
                                        <p:tav tm="0">
                                          <p:val>
                                            <p:fltVal val="0"/>
                                          </p:val>
                                        </p:tav>
                                        <p:tav tm="100000">
                                          <p:val>
                                            <p:strVal val="#ppt_h"/>
                                          </p:val>
                                        </p:tav>
                                      </p:tavLst>
                                    </p:anim>
                                    <p:animEffect filter="fade" transition="in">
                                      <p:cBhvr>
                                        <p:cTn dur="500" id="9"/>
                                        <p:tgtEl>
                                          <p:spTgt spid="67"/>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2">
                                  <p:stCondLst>
                                    <p:cond delay="0"/>
                                  </p:stCondLst>
                                  <p:childTnLst>
                                    <p:set>
                                      <p:cBhvr>
                                        <p:cTn dur="1" fill="hold" id="13">
                                          <p:stCondLst>
                                            <p:cond delay="0"/>
                                          </p:stCondLst>
                                        </p:cTn>
                                        <p:tgtEl>
                                          <p:spTgt spid="66"/>
                                        </p:tgtEl>
                                        <p:attrNameLst>
                                          <p:attrName>style.visibility</p:attrName>
                                        </p:attrNameLst>
                                      </p:cBhvr>
                                      <p:to>
                                        <p:strVal val="visible"/>
                                      </p:to>
                                    </p:set>
                                    <p:animEffect filter="wipe(right)" transition="in">
                                      <p:cBhvr>
                                        <p:cTn dur="500" id="14"/>
                                        <p:tgtEl>
                                          <p:spTgt spid="66"/>
                                        </p:tgtEl>
                                      </p:cBhvr>
                                    </p:animEffect>
                                  </p:childTnLst>
                                </p:cTn>
                              </p:par>
                            </p:childTnLst>
                          </p:cTn>
                        </p:par>
                        <p:par>
                          <p:cTn fill="hold" id="15" nodeType="afterGroup">
                            <p:stCondLst>
                              <p:cond delay="500"/>
                            </p:stCondLst>
                            <p:childTnLst>
                              <p:par>
                                <p:cTn fill="hold" grpId="0" id="16" nodeType="afterEffect" presetClass="entr" presetID="10" presetSubtype="0">
                                  <p:stCondLst>
                                    <p:cond delay="0"/>
                                  </p:stCondLst>
                                  <p:childTnLst>
                                    <p:set>
                                      <p:cBhvr>
                                        <p:cTn dur="1" fill="hold" id="17">
                                          <p:stCondLst>
                                            <p:cond delay="0"/>
                                          </p:stCondLst>
                                        </p:cTn>
                                        <p:tgtEl>
                                          <p:spTgt spid="56"/>
                                        </p:tgtEl>
                                        <p:attrNameLst>
                                          <p:attrName>style.visibility</p:attrName>
                                        </p:attrNameLst>
                                      </p:cBhvr>
                                      <p:to>
                                        <p:strVal val="visible"/>
                                      </p:to>
                                    </p:set>
                                    <p:animEffect filter="fade" transition="in">
                                      <p:cBhvr>
                                        <p:cTn dur="500" id="18"/>
                                        <p:tgtEl>
                                          <p:spTgt spid="56"/>
                                        </p:tgtEl>
                                      </p:cBhvr>
                                    </p:animEffect>
                                  </p:childTnLst>
                                </p:cTn>
                              </p:par>
                            </p:childTnLst>
                          </p:cTn>
                        </p:par>
                        <p:par>
                          <p:cTn fill="hold" id="19" nodeType="afterGroup">
                            <p:stCondLst>
                              <p:cond delay="1000"/>
                            </p:stCondLst>
                            <p:childTnLst>
                              <p:par>
                                <p:cTn fill="hold" grpId="0" id="20" nodeType="afterEffect" presetClass="entr" presetID="10" presetSubtype="0">
                                  <p:stCondLst>
                                    <p:cond delay="0"/>
                                  </p:stCondLst>
                                  <p:childTnLst>
                                    <p:set>
                                      <p:cBhvr>
                                        <p:cTn dur="1" fill="hold" id="21">
                                          <p:stCondLst>
                                            <p:cond delay="0"/>
                                          </p:stCondLst>
                                        </p:cTn>
                                        <p:tgtEl>
                                          <p:spTgt spid="58"/>
                                        </p:tgtEl>
                                        <p:attrNameLst>
                                          <p:attrName>style.visibility</p:attrName>
                                        </p:attrNameLst>
                                      </p:cBhvr>
                                      <p:to>
                                        <p:strVal val="visible"/>
                                      </p:to>
                                    </p:set>
                                    <p:animEffect filter="fade" transition="in">
                                      <p:cBhvr>
                                        <p:cTn dur="500" id="22"/>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56"/>
      <p:bldP grpId="0" spid="67"/>
      <p:bldP grpId="0" spid="5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125505" y="171877"/>
            <a:ext cx="4722266" cy="400110"/>
            <a:chOff x="125505" y="171877"/>
            <a:chExt cx="4722266" cy="400110"/>
          </a:xfrm>
        </p:grpSpPr>
        <p:sp>
          <p:nvSpPr>
            <p:cNvPr id="14"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6" y="171877"/>
              <a:ext cx="3863895" cy="396240"/>
            </a:xfrm>
            <a:prstGeom prst="rect">
              <a:avLst/>
            </a:prstGeom>
            <a:noFill/>
          </p:spPr>
          <p:txBody>
            <a:bodyPr rtlCol="0" wrap="square">
              <a:spAutoFit/>
            </a:bodyPr>
            <a:lstStyle/>
            <a:p>
              <a:pPr algn="dist"/>
              <a:r>
                <a:rPr altLang="zh-CN" b="1" lang="en-US" sz="2000">
                  <a:solidFill>
                    <a:srgbClr val="4472C4"/>
                  </a:solidFill>
                  <a:latin typeface="+mn-ea"/>
                  <a:cs typeface="+mn-ea"/>
                  <a:sym typeface="+mn-lt"/>
                </a:rPr>
                <a:t>01.介绍国内静脉输液的现状</a:t>
              </a:r>
            </a:p>
          </p:txBody>
        </p:sp>
        <p:grpSp>
          <p:nvGrpSpPr>
            <p:cNvPr id="15" name="组合 14"/>
            <p:cNvGrpSpPr/>
            <p:nvPr/>
          </p:nvGrpSpPr>
          <p:grpSpPr>
            <a:xfrm>
              <a:off x="125505" y="175765"/>
              <a:ext cx="858371" cy="396222"/>
              <a:chOff x="121023" y="551329"/>
              <a:chExt cx="858371" cy="396222"/>
            </a:xfrm>
            <a:solidFill>
              <a:srgbClr val="4472C4"/>
            </a:solidFill>
          </p:grpSpPr>
          <p:sp>
            <p:nvSpPr>
              <p:cNvPr id="16" name="平行四边形 1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7" name="平行四边形 1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8" name="平行四边形 1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grpSp>
        <p:nvGrpSpPr>
          <p:cNvPr id="19" name="组合 18">
            <a:extLst>
              <a:ext uri="{FF2B5EF4-FFF2-40B4-BE49-F238E27FC236}">
                <a16:creationId xmlns:a16="http://schemas.microsoft.com/office/drawing/2014/main" id="{0DB22DD3-C99C-4B19-BC91-944019C4E5A3}"/>
              </a:ext>
            </a:extLst>
          </p:cNvPr>
          <p:cNvGrpSpPr/>
          <p:nvPr/>
        </p:nvGrpSpPr>
        <p:grpSpPr>
          <a:xfrm>
            <a:off x="1106645" y="1570112"/>
            <a:ext cx="10181247" cy="1552586"/>
            <a:chOff x="1523074" y="2080360"/>
            <a:chExt cx="8933893" cy="1027612"/>
          </a:xfrm>
        </p:grpSpPr>
        <p:grpSp>
          <p:nvGrpSpPr>
            <p:cNvPr id="20" name="组合 19">
              <a:extLst>
                <a:ext uri="{FF2B5EF4-FFF2-40B4-BE49-F238E27FC236}">
                  <a16:creationId xmlns:a16="http://schemas.microsoft.com/office/drawing/2014/main" id="{3CEE6ADB-F9AF-483B-BE09-CB87DAB59A8F}"/>
                </a:ext>
              </a:extLst>
            </p:cNvPr>
            <p:cNvGrpSpPr/>
            <p:nvPr/>
          </p:nvGrpSpPr>
          <p:grpSpPr>
            <a:xfrm>
              <a:off x="1523074" y="2080360"/>
              <a:ext cx="8933893" cy="1027612"/>
              <a:chOff x="1515291" y="2029097"/>
              <a:chExt cx="8933893" cy="1027612"/>
            </a:xfrm>
          </p:grpSpPr>
          <p:sp>
            <p:nvSpPr>
              <p:cNvPr id="22" name="矩形: 圆角 14">
                <a:extLst>
                  <a:ext uri="{FF2B5EF4-FFF2-40B4-BE49-F238E27FC236}">
                    <a16:creationId xmlns:a16="http://schemas.microsoft.com/office/drawing/2014/main" id="{E8DAF725-044E-40B4-83A5-FE185D2FEA81}"/>
                  </a:ext>
                </a:extLst>
              </p:cNvPr>
              <p:cNvSpPr/>
              <p:nvPr/>
            </p:nvSpPr>
            <p:spPr>
              <a:xfrm>
                <a:off x="2455817" y="2029097"/>
                <a:ext cx="7993367" cy="1027612"/>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矩形: 圆角 17">
                <a:extLst>
                  <a:ext uri="{FF2B5EF4-FFF2-40B4-BE49-F238E27FC236}">
                    <a16:creationId xmlns:a16="http://schemas.microsoft.com/office/drawing/2014/main" id="{96F16D23-7B83-434B-BA6E-F205A66DE144}"/>
                  </a:ext>
                </a:extLst>
              </p:cNvPr>
              <p:cNvSpPr/>
              <p:nvPr/>
            </p:nvSpPr>
            <p:spPr>
              <a:xfrm>
                <a:off x="1515291" y="2029097"/>
                <a:ext cx="1628503" cy="1027612"/>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4" name="iconfont-1187-868307">
                <a:extLst>
                  <a:ext uri="{FF2B5EF4-FFF2-40B4-BE49-F238E27FC236}">
                    <a16:creationId xmlns:a16="http://schemas.microsoft.com/office/drawing/2014/main" id="{E1DB4D32-4203-40A4-BCE2-01455B880F90}"/>
                  </a:ext>
                </a:extLst>
              </p:cNvPr>
              <p:cNvSpPr>
                <a:spLocks noChangeAspect="1"/>
              </p:cNvSpPr>
              <p:nvPr/>
            </p:nvSpPr>
            <p:spPr bwMode="auto">
              <a:xfrm>
                <a:off x="2115094" y="2332973"/>
                <a:ext cx="428896" cy="363044"/>
              </a:xfrm>
              <a:custGeom>
                <a:gdLst>
                  <a:gd fmla="*/ 2895 w 12754" name="T0"/>
                  <a:gd fmla="*/ 3482 h 12486" name="T1"/>
                  <a:gd fmla="*/ 6377 w 12754" name="T2"/>
                  <a:gd fmla="*/ 0 h 12486" name="T3"/>
                  <a:gd fmla="*/ 9859 w 12754" name="T4"/>
                  <a:gd fmla="*/ 3482 h 12486" name="T5"/>
                  <a:gd fmla="*/ 6377 w 12754" name="T6"/>
                  <a:gd fmla="*/ 6963 h 12486" name="T7"/>
                  <a:gd fmla="*/ 2895 w 12754" name="T8"/>
                  <a:gd fmla="*/ 3482 h 12486" name="T9"/>
                  <a:gd fmla="*/ 0 w 12754" name="T10"/>
                  <a:gd fmla="*/ 12468 h 12486" name="T11"/>
                  <a:gd fmla="*/ 3586 w 12754" name="T12"/>
                  <a:gd fmla="*/ 7045 h 12486" name="T13"/>
                  <a:gd fmla="*/ 6377 w 12754" name="T14"/>
                  <a:gd fmla="*/ 8014 h 12486" name="T15"/>
                  <a:gd fmla="*/ 9182 w 12754" name="T16"/>
                  <a:gd fmla="*/ 7036 h 12486" name="T17"/>
                  <a:gd fmla="*/ 12754 w 12754" name="T18"/>
                  <a:gd fmla="*/ 12468 h 12486" name="T19"/>
                  <a:gd fmla="*/ 0 w 12754" name="T20"/>
                  <a:gd fmla="*/ 12468 h 12486" name="T21"/>
                  <a:gd fmla="*/ 0 w 12754" name="T22"/>
                  <a:gd fmla="*/ 12468 h 124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486" w="12754">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bg1"/>
              </a:solidFill>
              <a:ln>
                <a:noFill/>
              </a:ln>
            </p:spPr>
            <p:txBody>
              <a:bodyPr/>
              <a:lstStyle/>
              <a:p>
                <a:endParaRPr altLang="en-US" lang="zh-CN">
                  <a:cs typeface="+mn-ea"/>
                  <a:sym typeface="+mn-lt"/>
                </a:endParaRPr>
              </a:p>
            </p:txBody>
          </p:sp>
        </p:grpSp>
        <p:sp>
          <p:nvSpPr>
            <p:cNvPr id="21" name="矩形 20">
              <a:extLst>
                <a:ext uri="{FF2B5EF4-FFF2-40B4-BE49-F238E27FC236}">
                  <a16:creationId xmlns:a16="http://schemas.microsoft.com/office/drawing/2014/main" id="{C84945F4-E987-4CA5-9D38-87D9A3CA6529}"/>
                </a:ext>
              </a:extLst>
            </p:cNvPr>
            <p:cNvSpPr/>
            <p:nvPr/>
          </p:nvSpPr>
          <p:spPr>
            <a:xfrm>
              <a:off x="3223841" y="2162046"/>
              <a:ext cx="7160862" cy="786780"/>
            </a:xfrm>
            <a:prstGeom prst="rect">
              <a:avLst/>
            </a:prstGeom>
          </p:spPr>
          <p:txBody>
            <a:bodyPr wrap="square">
              <a:spAutoFit/>
            </a:bodyPr>
            <a:lstStyle/>
            <a:p>
              <a:r>
                <a:rPr altLang="en-US" b="1" lang="zh-CN" sz="2400">
                  <a:solidFill>
                    <a:srgbClr val="4472C4"/>
                  </a:solidFill>
                  <a:cs typeface="+mn-ea"/>
                  <a:sym typeface="+mn-lt"/>
                </a:rPr>
                <a:t>静脉输液的要求：</a:t>
              </a:r>
            </a:p>
            <a:p>
              <a:r>
                <a:rPr altLang="en-US" b="1" lang="zh-CN" sz="2400">
                  <a:solidFill>
                    <a:srgbClr val="4472C4"/>
                  </a:solidFill>
                  <a:cs typeface="+mn-ea"/>
                  <a:sym typeface="+mn-lt"/>
                </a:rPr>
                <a:t>病人要求安全、有效、经济。医院要求病人投诉少、满意度高、医疗成本低、效益高 </a:t>
              </a:r>
            </a:p>
          </p:txBody>
        </p:sp>
      </p:grpSp>
      <p:grpSp>
        <p:nvGrpSpPr>
          <p:cNvPr id="25" name="组合 24">
            <a:extLst>
              <a:ext uri="{FF2B5EF4-FFF2-40B4-BE49-F238E27FC236}">
                <a16:creationId xmlns:a16="http://schemas.microsoft.com/office/drawing/2014/main" id="{1AF1CF49-6A2D-42A3-AA66-CBB0C480A760}"/>
              </a:ext>
            </a:extLst>
          </p:cNvPr>
          <p:cNvGrpSpPr/>
          <p:nvPr/>
        </p:nvGrpSpPr>
        <p:grpSpPr>
          <a:xfrm>
            <a:off x="1106645" y="4273224"/>
            <a:ext cx="10181247" cy="1606203"/>
            <a:chOff x="1668841" y="3625396"/>
            <a:chExt cx="8642358" cy="1063100"/>
          </a:xfrm>
        </p:grpSpPr>
        <p:grpSp>
          <p:nvGrpSpPr>
            <p:cNvPr id="26" name="组合 25">
              <a:extLst>
                <a:ext uri="{FF2B5EF4-FFF2-40B4-BE49-F238E27FC236}">
                  <a16:creationId xmlns:a16="http://schemas.microsoft.com/office/drawing/2014/main" id="{3818B7C5-931D-47A4-B6B7-4CD4F1CB5284}"/>
                </a:ext>
              </a:extLst>
            </p:cNvPr>
            <p:cNvGrpSpPr/>
            <p:nvPr/>
          </p:nvGrpSpPr>
          <p:grpSpPr>
            <a:xfrm>
              <a:off x="1668841" y="3625396"/>
              <a:ext cx="8642358" cy="1027612"/>
              <a:chOff x="1668841" y="3625396"/>
              <a:chExt cx="8642358" cy="1027612"/>
            </a:xfrm>
          </p:grpSpPr>
          <p:grpSp>
            <p:nvGrpSpPr>
              <p:cNvPr id="28" name="组合 27">
                <a:extLst>
                  <a:ext uri="{FF2B5EF4-FFF2-40B4-BE49-F238E27FC236}">
                    <a16:creationId xmlns:a16="http://schemas.microsoft.com/office/drawing/2014/main" id="{AE8D6EBB-7ED4-480E-9022-80DC97D8992D}"/>
                  </a:ext>
                </a:extLst>
              </p:cNvPr>
              <p:cNvGrpSpPr/>
              <p:nvPr/>
            </p:nvGrpSpPr>
            <p:grpSpPr>
              <a:xfrm>
                <a:off x="1668841" y="3625396"/>
                <a:ext cx="8642358" cy="1027612"/>
                <a:chOff x="2455817" y="2029097"/>
                <a:chExt cx="8642358" cy="1027612"/>
              </a:xfrm>
            </p:grpSpPr>
            <p:sp>
              <p:nvSpPr>
                <p:cNvPr id="30" name="矩形: 圆角 30">
                  <a:extLst>
                    <a:ext uri="{FF2B5EF4-FFF2-40B4-BE49-F238E27FC236}">
                      <a16:creationId xmlns:a16="http://schemas.microsoft.com/office/drawing/2014/main" id="{5A966701-FF1A-40C7-B961-1FD3CABAA8B0}"/>
                    </a:ext>
                  </a:extLst>
                </p:cNvPr>
                <p:cNvSpPr/>
                <p:nvPr/>
              </p:nvSpPr>
              <p:spPr>
                <a:xfrm>
                  <a:off x="2455817" y="2029097"/>
                  <a:ext cx="7993367" cy="102761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矩形: 圆角 31">
                  <a:extLst>
                    <a:ext uri="{FF2B5EF4-FFF2-40B4-BE49-F238E27FC236}">
                      <a16:creationId xmlns:a16="http://schemas.microsoft.com/office/drawing/2014/main" id="{2BBD1E21-30B0-4298-8294-826DB074A475}"/>
                    </a:ext>
                  </a:extLst>
                </p:cNvPr>
                <p:cNvSpPr/>
                <p:nvPr/>
              </p:nvSpPr>
              <p:spPr>
                <a:xfrm>
                  <a:off x="9469672" y="2029097"/>
                  <a:ext cx="1628503" cy="1027612"/>
                </a:xfrm>
                <a:prstGeom prst="roundRect">
                  <a:avLst/>
                </a:prstGeom>
                <a:solidFill>
                  <a:srgbClr val="4472C4"/>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9" name="iconfont-1191-866891">
                <a:extLst>
                  <a:ext uri="{FF2B5EF4-FFF2-40B4-BE49-F238E27FC236}">
                    <a16:creationId xmlns:a16="http://schemas.microsoft.com/office/drawing/2014/main" id="{120C3BF4-C990-443A-A506-FE0D963FF404}"/>
                  </a:ext>
                </a:extLst>
              </p:cNvPr>
              <p:cNvSpPr>
                <a:spLocks noChangeAspect="1"/>
              </p:cNvSpPr>
              <p:nvPr/>
            </p:nvSpPr>
            <p:spPr bwMode="auto">
              <a:xfrm>
                <a:off x="9282499" y="3981406"/>
                <a:ext cx="428896" cy="315588"/>
              </a:xfrm>
              <a:custGeom>
                <a:gdLst>
                  <a:gd fmla="*/ 3884 w 7768" name="T0"/>
                  <a:gd fmla="*/ 0 h 7766" name="T1"/>
                  <a:gd fmla="*/ 0 w 7768" name="T2"/>
                  <a:gd fmla="*/ 3883 h 7766" name="T3"/>
                  <a:gd fmla="*/ 3884 w 7768" name="T4"/>
                  <a:gd fmla="*/ 7766 h 7766" name="T5"/>
                  <a:gd fmla="*/ 7768 w 7768" name="T6"/>
                  <a:gd fmla="*/ 3883 h 7766" name="T7"/>
                  <a:gd fmla="*/ 3884 w 7768" name="T8"/>
                  <a:gd fmla="*/ 0 h 7766" name="T9"/>
                  <a:gd fmla="*/ 3884 w 7768" name="T10"/>
                  <a:gd fmla="*/ 6041 h 7766" name="T11"/>
                  <a:gd fmla="*/ 3453 w 7768" name="T12"/>
                  <a:gd fmla="*/ 5609 h 7766" name="T13"/>
                  <a:gd fmla="*/ 3884 w 7768" name="T14"/>
                  <a:gd fmla="*/ 5178 h 7766" name="T15"/>
                  <a:gd fmla="*/ 4315 w 7768" name="T16"/>
                  <a:gd fmla="*/ 5609 h 7766" name="T17"/>
                  <a:gd fmla="*/ 3884 w 7768" name="T18"/>
                  <a:gd fmla="*/ 6041 h 7766" name="T19"/>
                  <a:gd fmla="*/ 4295 w 7768" name="T20"/>
                  <a:gd fmla="*/ 4313 h 7766" name="T21"/>
                  <a:gd fmla="*/ 3888 w 7768" name="T22"/>
                  <a:gd fmla="*/ 4737 h 7766" name="T23"/>
                  <a:gd fmla="*/ 3933 w 7768" name="T24"/>
                  <a:gd fmla="*/ 4746 h 7766" name="T25"/>
                  <a:gd fmla="*/ 3843 w 7768" name="T26"/>
                  <a:gd fmla="*/ 4746 h 7766" name="T27"/>
                  <a:gd fmla="*/ 3888 w 7768" name="T28"/>
                  <a:gd fmla="*/ 4737 h 7766" name="T29"/>
                  <a:gd fmla="*/ 3485 w 7768" name="T30"/>
                  <a:gd fmla="*/ 4313 h 7766" name="T31"/>
                  <a:gd fmla="*/ 3386 w 7768" name="T32"/>
                  <a:gd fmla="*/ 2158 h 7766" name="T33"/>
                  <a:gd fmla="*/ 3800 w 7768" name="T34"/>
                  <a:gd fmla="*/ 1725 h 7766" name="T35"/>
                  <a:gd fmla="*/ 3999 w 7768" name="T36"/>
                  <a:gd fmla="*/ 1725 h 7766" name="T37"/>
                  <a:gd fmla="*/ 4410 w 7768" name="T38"/>
                  <a:gd fmla="*/ 2158 h 7766" name="T39"/>
                  <a:gd fmla="*/ 4295 w 7768" name="T40"/>
                  <a:gd fmla="*/ 4313 h 7766" name="T41"/>
                  <a:gd fmla="*/ 4295 w 7768" name="T42"/>
                  <a:gd fmla="*/ 4313 h 776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766" w="7768">
                    <a:moveTo>
                      <a:pt x="3884" y="0"/>
                    </a:moveTo>
                    <a:cubicBezTo>
                      <a:pt x="1739" y="0"/>
                      <a:pt x="0" y="1738"/>
                      <a:pt x="0" y="3883"/>
                    </a:cubicBezTo>
                    <a:cubicBezTo>
                      <a:pt x="0" y="6028"/>
                      <a:pt x="1739" y="7766"/>
                      <a:pt x="3884" y="7766"/>
                    </a:cubicBezTo>
                    <a:cubicBezTo>
                      <a:pt x="6029" y="7766"/>
                      <a:pt x="7768" y="6028"/>
                      <a:pt x="7768" y="3883"/>
                    </a:cubicBezTo>
                    <a:cubicBezTo>
                      <a:pt x="7768" y="1738"/>
                      <a:pt x="6029" y="0"/>
                      <a:pt x="3884" y="0"/>
                    </a:cubicBezTo>
                    <a:close/>
                    <a:moveTo>
                      <a:pt x="3884" y="6041"/>
                    </a:moveTo>
                    <a:cubicBezTo>
                      <a:pt x="3646" y="6041"/>
                      <a:pt x="3453" y="5847"/>
                      <a:pt x="3453" y="5609"/>
                    </a:cubicBezTo>
                    <a:cubicBezTo>
                      <a:pt x="3453" y="5371"/>
                      <a:pt x="3646" y="5178"/>
                      <a:pt x="3884" y="5178"/>
                    </a:cubicBezTo>
                    <a:cubicBezTo>
                      <a:pt x="4122" y="5178"/>
                      <a:pt x="4315" y="5371"/>
                      <a:pt x="4315" y="5609"/>
                    </a:cubicBezTo>
                    <a:cubicBezTo>
                      <a:pt x="4315" y="5847"/>
                      <a:pt x="4122" y="6041"/>
                      <a:pt x="3884" y="6041"/>
                    </a:cubicBezTo>
                    <a:close/>
                    <a:moveTo>
                      <a:pt x="4295" y="4313"/>
                    </a:moveTo>
                    <a:cubicBezTo>
                      <a:pt x="4284" y="4537"/>
                      <a:pt x="4103" y="4714"/>
                      <a:pt x="3888" y="4737"/>
                    </a:cubicBezTo>
                    <a:cubicBezTo>
                      <a:pt x="3904" y="4739"/>
                      <a:pt x="3917" y="4746"/>
                      <a:pt x="3933" y="4746"/>
                    </a:cubicBezTo>
                    <a:lnTo>
                      <a:pt x="3843" y="4746"/>
                    </a:lnTo>
                    <a:cubicBezTo>
                      <a:pt x="3859" y="4746"/>
                      <a:pt x="3873" y="4739"/>
                      <a:pt x="3888" y="4737"/>
                    </a:cubicBezTo>
                    <a:cubicBezTo>
                      <a:pt x="3672" y="4714"/>
                      <a:pt x="3495" y="4541"/>
                      <a:pt x="3485" y="4313"/>
                    </a:cubicBezTo>
                    <a:lnTo>
                      <a:pt x="3386" y="2158"/>
                    </a:lnTo>
                    <a:cubicBezTo>
                      <a:pt x="3375" y="1919"/>
                      <a:pt x="3562" y="1725"/>
                      <a:pt x="3800" y="1725"/>
                    </a:cubicBezTo>
                    <a:lnTo>
                      <a:pt x="3999" y="1725"/>
                    </a:lnTo>
                    <a:cubicBezTo>
                      <a:pt x="4239" y="1725"/>
                      <a:pt x="4424" y="1914"/>
                      <a:pt x="4410" y="2158"/>
                    </a:cubicBezTo>
                    <a:lnTo>
                      <a:pt x="4295" y="4313"/>
                    </a:lnTo>
                    <a:close/>
                    <a:moveTo>
                      <a:pt x="4295" y="4313"/>
                    </a:moveTo>
                    <a:close/>
                  </a:path>
                </a:pathLst>
              </a:custGeom>
              <a:solidFill>
                <a:schemeClr val="bg1"/>
              </a:solidFill>
              <a:ln>
                <a:noFill/>
              </a:ln>
            </p:spPr>
            <p:txBody>
              <a:bodyPr/>
              <a:lstStyle/>
              <a:p>
                <a:endParaRPr altLang="en-US" lang="zh-CN">
                  <a:cs typeface="+mn-ea"/>
                  <a:sym typeface="+mn-lt"/>
                </a:endParaRPr>
              </a:p>
            </p:txBody>
          </p:sp>
        </p:grpSp>
        <p:sp>
          <p:nvSpPr>
            <p:cNvPr id="27" name="矩形 26">
              <a:extLst>
                <a:ext uri="{FF2B5EF4-FFF2-40B4-BE49-F238E27FC236}">
                  <a16:creationId xmlns:a16="http://schemas.microsoft.com/office/drawing/2014/main" id="{7AE04100-4F98-4FF3-82B2-5F48920F4614}"/>
                </a:ext>
              </a:extLst>
            </p:cNvPr>
            <p:cNvSpPr/>
            <p:nvPr/>
          </p:nvSpPr>
          <p:spPr>
            <a:xfrm>
              <a:off x="1925932" y="3649583"/>
              <a:ext cx="6727247" cy="1270952"/>
            </a:xfrm>
            <a:prstGeom prst="rect">
              <a:avLst/>
            </a:prstGeom>
          </p:spPr>
          <p:txBody>
            <a:bodyPr wrap="square">
              <a:spAutoFit/>
            </a:bodyPr>
            <a:lstStyle/>
            <a:p>
              <a:r>
                <a:rPr altLang="en-US" b="1" lang="zh-CN" sz="2400">
                  <a:solidFill>
                    <a:srgbClr val="4472C4"/>
                  </a:solidFill>
                  <a:cs typeface="+mn-ea"/>
                  <a:sym typeface="+mn-lt"/>
                </a:rPr>
                <a:t>静脉输液护士的要求</a:t>
              </a:r>
            </a:p>
            <a:p>
              <a:r>
                <a:rPr altLang="en-US" b="1" lang="zh-CN" sz="2400">
                  <a:solidFill>
                    <a:srgbClr val="4472C4"/>
                  </a:solidFill>
                  <a:cs typeface="+mn-ea"/>
                  <a:sym typeface="+mn-lt"/>
                </a:rPr>
                <a:t>要求护士掌握相关知识、熟练静脉治疗技术、制定优化输液治疗方案。要求从过去简单的输液上升到程序化的地步，从皮肤清洁、穿刺点的选择、实施穿刺，保护静脉、留置的保护等方面展开培训。 </a:t>
              </a:r>
            </a:p>
          </p:txBody>
        </p:sp>
      </p:grpSp>
    </p:spTree>
    <p:extLst>
      <p:ext uri="{BB962C8B-B14F-4D97-AF65-F5344CB8AC3E}">
        <p14:creationId val="245958307"/>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9"/>
                                        </p:tgtEl>
                                        <p:attrNameLst>
                                          <p:attrName>style.visibility</p:attrName>
                                        </p:attrNameLst>
                                      </p:cBhvr>
                                      <p:to>
                                        <p:strVal val="visible"/>
                                      </p:to>
                                    </p:set>
                                    <p:animEffect filter="wipe(left)" transition="in">
                                      <p:cBhvr>
                                        <p:cTn dur="500" id="7"/>
                                        <p:tgtEl>
                                          <p:spTgt spid="19"/>
                                        </p:tgtEl>
                                      </p:cBhvr>
                                    </p:animEffect>
                                  </p:childTnLst>
                                </p:cTn>
                              </p:par>
                              <p:par>
                                <p:cTn fill="hold" id="8" nodeType="withEffect" presetClass="entr" presetID="22" presetSubtype="2">
                                  <p:stCondLst>
                                    <p:cond delay="0"/>
                                  </p:stCondLst>
                                  <p:childTnLst>
                                    <p:set>
                                      <p:cBhvr>
                                        <p:cTn dur="1" fill="hold" id="9">
                                          <p:stCondLst>
                                            <p:cond delay="0"/>
                                          </p:stCondLst>
                                        </p:cTn>
                                        <p:tgtEl>
                                          <p:spTgt spid="25"/>
                                        </p:tgtEl>
                                        <p:attrNameLst>
                                          <p:attrName>style.visibility</p:attrName>
                                        </p:attrNameLst>
                                      </p:cBhvr>
                                      <p:to>
                                        <p:strVal val="visible"/>
                                      </p:to>
                                    </p:set>
                                    <p:animEffect filter="wipe(right)" transition="in">
                                      <p:cBhvr>
                                        <p:cTn dur="500" id="10"/>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文本框 7">
            <a:extLst>
              <a:ext uri="{FF2B5EF4-FFF2-40B4-BE49-F238E27FC236}">
                <a16:creationId xmlns:a16="http://schemas.microsoft.com/office/drawing/2014/main" id="{1C8BDDE4-3220-415A-81A6-E9AA03A4FBB6}"/>
              </a:ext>
            </a:extLst>
          </p:cNvPr>
          <p:cNvSpPr txBox="1">
            <a:spLocks noChangeArrowheads="1"/>
          </p:cNvSpPr>
          <p:nvPr/>
        </p:nvSpPr>
        <p:spPr bwMode="auto">
          <a:xfrm>
            <a:off x="9127016" y="1922567"/>
            <a:ext cx="3007834" cy="122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a:lnSpc>
                <a:spcPct val="150000"/>
              </a:lnSpc>
            </a:pPr>
            <a:r>
              <a:rPr altLang="en-US" lang="zh-CN" sz="1600">
                <a:latin typeface="+mn-lt"/>
                <a:ea typeface="+mn-ea"/>
                <a:cs typeface="+mn-ea"/>
                <a:sym typeface="+mn-lt"/>
              </a:rPr>
              <a:t>输液理念、技术落后，医护人员职业防护未受重视，先进静脉穿刺工具的推广应用缓慢。</a:t>
            </a:r>
          </a:p>
        </p:txBody>
      </p:sp>
      <p:sp>
        <p:nvSpPr>
          <p:cNvPr id="31" name="文本框 7">
            <a:extLst>
              <a:ext uri="{FF2B5EF4-FFF2-40B4-BE49-F238E27FC236}">
                <a16:creationId xmlns:a16="http://schemas.microsoft.com/office/drawing/2014/main" id="{44C43B85-AA05-46B7-AEC9-7CFD3C223E91}"/>
              </a:ext>
            </a:extLst>
          </p:cNvPr>
          <p:cNvSpPr txBox="1">
            <a:spLocks noChangeArrowheads="1"/>
          </p:cNvSpPr>
          <p:nvPr/>
        </p:nvSpPr>
        <p:spPr bwMode="auto">
          <a:xfrm>
            <a:off x="6795761" y="4272734"/>
            <a:ext cx="3345412" cy="1437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a:lnSpc>
                <a:spcPct val="150000"/>
              </a:lnSpc>
            </a:pPr>
            <a:r>
              <a:rPr altLang="en-US" lang="zh-CN" sz="1600">
                <a:latin typeface="+mn-lt"/>
                <a:ea typeface="+mn-ea"/>
                <a:cs typeface="+mn-ea"/>
                <a:sym typeface="+mn-lt"/>
              </a:rPr>
              <a:t>法律意识淡漠，自我保护能力较低，常常不能及时记录输液护理文书，承担着不必要的法律风险。</a:t>
            </a:r>
          </a:p>
        </p:txBody>
      </p:sp>
      <p:sp>
        <p:nvSpPr>
          <p:cNvPr id="32" name="文本框 7">
            <a:extLst>
              <a:ext uri="{FF2B5EF4-FFF2-40B4-BE49-F238E27FC236}">
                <a16:creationId xmlns:a16="http://schemas.microsoft.com/office/drawing/2014/main" id="{37EE192A-9DED-466A-9B75-936547EDF7D1}"/>
              </a:ext>
            </a:extLst>
          </p:cNvPr>
          <p:cNvSpPr txBox="1">
            <a:spLocks noChangeArrowheads="1"/>
          </p:cNvSpPr>
          <p:nvPr/>
        </p:nvSpPr>
        <p:spPr bwMode="auto">
          <a:xfrm>
            <a:off x="4590302" y="1907635"/>
            <a:ext cx="3264800" cy="12145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r">
              <a:lnSpc>
                <a:spcPct val="150000"/>
              </a:lnSpc>
            </a:pPr>
            <a:r>
              <a:rPr altLang="en-US" lang="zh-CN" sz="1600">
                <a:latin typeface="+mn-lt"/>
                <a:ea typeface="+mn-ea"/>
                <a:cs typeface="+mn-ea"/>
                <a:sym typeface="+mn-lt"/>
              </a:rPr>
              <a:t>护士不了解血管和药物特点，选择错误输入途径，长期输液的血管保护不周，药物外渗且处理不当。</a:t>
            </a:r>
          </a:p>
        </p:txBody>
      </p:sp>
      <p:sp>
        <p:nvSpPr>
          <p:cNvPr id="33" name="文本框 7">
            <a:extLst>
              <a:ext uri="{FF2B5EF4-FFF2-40B4-BE49-F238E27FC236}">
                <a16:creationId xmlns:a16="http://schemas.microsoft.com/office/drawing/2014/main" id="{9C964060-1D3C-4442-AFC0-AA777495D471}"/>
              </a:ext>
            </a:extLst>
          </p:cNvPr>
          <p:cNvSpPr txBox="1">
            <a:spLocks noChangeArrowheads="1"/>
          </p:cNvSpPr>
          <p:nvPr/>
        </p:nvSpPr>
        <p:spPr bwMode="auto">
          <a:xfrm>
            <a:off x="1888296" y="4257308"/>
            <a:ext cx="3553051" cy="18503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a:lnSpc>
                <a:spcPct val="150000"/>
              </a:lnSpc>
            </a:pPr>
            <a:r>
              <a:rPr altLang="en-US" lang="zh-CN" sz="1600">
                <a:latin typeface="+mn-lt"/>
                <a:ea typeface="+mn-ea"/>
                <a:cs typeface="+mn-ea"/>
                <a:sym typeface="+mn-lt"/>
              </a:rPr>
              <a:t>没有输液专职护士资格认证体系，致使新护士踏入临床就直接为病人实施静脉治疗。感染控制、先进输液工具知识掌握不够，临床静脉输液相关并发症发生率较高。</a:t>
            </a:r>
          </a:p>
        </p:txBody>
      </p:sp>
      <p:grpSp>
        <p:nvGrpSpPr>
          <p:cNvPr id="20" name="组合 19"/>
          <p:cNvGrpSpPr/>
          <p:nvPr/>
        </p:nvGrpSpPr>
        <p:grpSpPr>
          <a:xfrm>
            <a:off x="125505" y="171877"/>
            <a:ext cx="4722266" cy="400110"/>
            <a:chOff x="125505" y="171877"/>
            <a:chExt cx="4722266" cy="400110"/>
          </a:xfrm>
        </p:grpSpPr>
        <p:sp>
          <p:nvSpPr>
            <p:cNvPr id="21"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6" y="171877"/>
              <a:ext cx="3863895" cy="396240"/>
            </a:xfrm>
            <a:prstGeom prst="rect">
              <a:avLst/>
            </a:prstGeom>
            <a:noFill/>
          </p:spPr>
          <p:txBody>
            <a:bodyPr rtlCol="0" wrap="square">
              <a:spAutoFit/>
            </a:bodyPr>
            <a:lstStyle/>
            <a:p>
              <a:pPr algn="dist"/>
              <a:r>
                <a:rPr altLang="zh-CN" b="1" lang="en-US" sz="2000">
                  <a:solidFill>
                    <a:srgbClr val="4472C4"/>
                  </a:solidFill>
                  <a:latin typeface="+mn-ea"/>
                  <a:cs typeface="+mn-ea"/>
                  <a:sym typeface="+mn-lt"/>
                </a:rPr>
                <a:t>01.介绍国内静脉输液的现状</a:t>
              </a:r>
            </a:p>
          </p:txBody>
        </p:sp>
        <p:grpSp>
          <p:nvGrpSpPr>
            <p:cNvPr id="35" name="组合 34"/>
            <p:cNvGrpSpPr/>
            <p:nvPr/>
          </p:nvGrpSpPr>
          <p:grpSpPr>
            <a:xfrm>
              <a:off x="125505" y="175765"/>
              <a:ext cx="858371" cy="396222"/>
              <a:chOff x="121023" y="551329"/>
              <a:chExt cx="858371" cy="396222"/>
            </a:xfrm>
            <a:solidFill>
              <a:srgbClr val="4472C4"/>
            </a:solidFill>
          </p:grpSpPr>
          <p:sp>
            <p:nvSpPr>
              <p:cNvPr id="36" name="平行四边形 3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37" name="平行四边形 3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38" name="平行四边形 3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sp>
        <p:nvSpPr>
          <p:cNvPr id="34" name="矩形 58">
            <a:extLst>
              <a:ext uri="{FF2B5EF4-FFF2-40B4-BE49-F238E27FC236}">
                <a16:creationId xmlns:a16="http://schemas.microsoft.com/office/drawing/2014/main" id="{6EF006D8-6C22-4B74-A55F-F8625F59725D}"/>
              </a:ext>
            </a:extLst>
          </p:cNvPr>
          <p:cNvSpPr>
            <a:spLocks noChangeArrowheads="1"/>
          </p:cNvSpPr>
          <p:nvPr/>
        </p:nvSpPr>
        <p:spPr bwMode="auto">
          <a:xfrm>
            <a:off x="3365603" y="890327"/>
            <a:ext cx="5302147" cy="579120"/>
          </a:xfrm>
          <a:prstGeom prst="rect">
            <a:avLst/>
          </a:prstGeom>
          <a:solidFill>
            <a:srgbClr val="4472C4"/>
          </a:solidFill>
          <a:ln w="9525">
            <a:noFill/>
            <a:miter lim="800000"/>
          </a:ln>
        </p:spPr>
        <p:txBody>
          <a:bodyPr wrap="square">
            <a:spAutoFit/>
          </a:bodyPr>
          <a:lstStyle/>
          <a:p>
            <a:pPr algn="dist"/>
            <a:r>
              <a:rPr altLang="en-US" lang="zh-CN" sz="3200">
                <a:solidFill>
                  <a:schemeClr val="bg1"/>
                </a:solidFill>
                <a:cs typeface="+mn-ea"/>
                <a:sym typeface="+mn-lt"/>
              </a:rPr>
              <a:t>国内静脉输液现状</a:t>
            </a:r>
          </a:p>
        </p:txBody>
      </p:sp>
      <p:cxnSp>
        <p:nvCxnSpPr>
          <p:cNvPr id="55" name="直接连接符 54">
            <a:extLst>
              <a:ext uri="{FF2B5EF4-FFF2-40B4-BE49-F238E27FC236}">
                <a16:creationId xmlns:a16="http://schemas.microsoft.com/office/drawing/2014/main" id="{2D70BCE5-90FE-4B99-941B-1588A82CAA72}"/>
              </a:ext>
            </a:extLst>
          </p:cNvPr>
          <p:cNvCxnSpPr/>
          <p:nvPr/>
        </p:nvCxnSpPr>
        <p:spPr>
          <a:xfrm>
            <a:off x="0" y="3584576"/>
            <a:ext cx="12192000" cy="15874"/>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6" name="ïṥ1îḍè">
            <a:extLst>
              <a:ext uri="{FF2B5EF4-FFF2-40B4-BE49-F238E27FC236}">
                <a16:creationId xmlns:a16="http://schemas.microsoft.com/office/drawing/2014/main" id="{757DDD94-10E1-473C-9D44-1F6C29CD0292}"/>
              </a:ext>
            </a:extLst>
          </p:cNvPr>
          <p:cNvSpPr/>
          <p:nvPr/>
        </p:nvSpPr>
        <p:spPr>
          <a:xfrm>
            <a:off x="1269806" y="3248025"/>
            <a:ext cx="673102" cy="673102"/>
          </a:xfrm>
          <a:prstGeom prst="ellipse">
            <a:avLst/>
          </a:prstGeom>
          <a:solidFill>
            <a:srgbClr val="4472C4"/>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r>
              <a:rPr altLang="zh-CN" b="1" lang="en-US" sz="2000">
                <a:solidFill>
                  <a:schemeClr val="bg1"/>
                </a:solidFill>
                <a:cs typeface="+mn-ea"/>
                <a:sym typeface="+mn-lt"/>
              </a:rPr>
              <a:t>01</a:t>
            </a:r>
          </a:p>
        </p:txBody>
      </p:sp>
      <p:sp>
        <p:nvSpPr>
          <p:cNvPr id="61" name="文本框 60">
            <a:extLst>
              <a:ext uri="{FF2B5EF4-FFF2-40B4-BE49-F238E27FC236}">
                <a16:creationId xmlns:a16="http://schemas.microsoft.com/office/drawing/2014/main" id="{0E82E446-25D7-48A7-81ED-717356920910}"/>
              </a:ext>
            </a:extLst>
          </p:cNvPr>
          <p:cNvSpPr txBox="1"/>
          <p:nvPr/>
        </p:nvSpPr>
        <p:spPr>
          <a:xfrm>
            <a:off x="268941" y="1926624"/>
            <a:ext cx="2951322" cy="822960"/>
          </a:xfrm>
          <a:prstGeom prst="rect">
            <a:avLst/>
          </a:prstGeom>
          <a:noFill/>
        </p:spPr>
        <p:txBody>
          <a:bodyPr rtlCol="0" wrap="square">
            <a:spAutoFit/>
          </a:bodyPr>
          <a:lstStyle/>
          <a:p>
            <a:pPr algn="ctr">
              <a:lnSpc>
                <a:spcPct val="150000"/>
              </a:lnSpc>
            </a:pPr>
            <a:r>
              <a:rPr altLang="en-US" lang="zh-CN" sz="1600">
                <a:cs typeface="+mn-ea"/>
                <a:sym typeface="+mn-lt"/>
              </a:rPr>
              <a:t>没有统一的输液实践标准，导致护士操作无章可循。</a:t>
            </a:r>
          </a:p>
        </p:txBody>
      </p:sp>
      <p:sp>
        <p:nvSpPr>
          <p:cNvPr id="72" name="ïṥ1îḍè">
            <a:extLst>
              <a:ext uri="{FF2B5EF4-FFF2-40B4-BE49-F238E27FC236}">
                <a16:creationId xmlns:a16="http://schemas.microsoft.com/office/drawing/2014/main" id="{757DDD94-10E1-473C-9D44-1F6C29CD0292}"/>
              </a:ext>
            </a:extLst>
          </p:cNvPr>
          <p:cNvSpPr/>
          <p:nvPr/>
        </p:nvSpPr>
        <p:spPr>
          <a:xfrm>
            <a:off x="3663587" y="3248025"/>
            <a:ext cx="673102" cy="673102"/>
          </a:xfrm>
          <a:prstGeom prst="ellipse">
            <a:avLst/>
          </a:prstGeom>
          <a:solidFill>
            <a:srgbClr val="4472C4"/>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r>
              <a:rPr altLang="zh-CN" b="1" lang="en-US" smtClean="0" sz="2000">
                <a:solidFill>
                  <a:schemeClr val="bg1"/>
                </a:solidFill>
                <a:cs typeface="+mn-ea"/>
                <a:sym typeface="+mn-lt"/>
              </a:rPr>
              <a:t>02</a:t>
            </a:r>
          </a:p>
        </p:txBody>
      </p:sp>
      <p:sp>
        <p:nvSpPr>
          <p:cNvPr id="73" name="ïṥ1îḍè">
            <a:extLst>
              <a:ext uri="{FF2B5EF4-FFF2-40B4-BE49-F238E27FC236}">
                <a16:creationId xmlns:a16="http://schemas.microsoft.com/office/drawing/2014/main" id="{757DDD94-10E1-473C-9D44-1F6C29CD0292}"/>
              </a:ext>
            </a:extLst>
          </p:cNvPr>
          <p:cNvSpPr/>
          <p:nvPr/>
        </p:nvSpPr>
        <p:spPr>
          <a:xfrm>
            <a:off x="6057368" y="3279574"/>
            <a:ext cx="673102" cy="673102"/>
          </a:xfrm>
          <a:prstGeom prst="ellipse">
            <a:avLst/>
          </a:prstGeom>
          <a:solidFill>
            <a:srgbClr val="4472C4"/>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r>
              <a:rPr altLang="zh-CN" b="1" lang="en-US" smtClean="0" sz="2000">
                <a:solidFill>
                  <a:schemeClr val="bg1"/>
                </a:solidFill>
                <a:cs typeface="+mn-ea"/>
                <a:sym typeface="+mn-lt"/>
              </a:rPr>
              <a:t>03</a:t>
            </a:r>
          </a:p>
        </p:txBody>
      </p:sp>
      <p:sp>
        <p:nvSpPr>
          <p:cNvPr id="74" name="ïṥ1îḍè">
            <a:extLst>
              <a:ext uri="{FF2B5EF4-FFF2-40B4-BE49-F238E27FC236}">
                <a16:creationId xmlns:a16="http://schemas.microsoft.com/office/drawing/2014/main" id="{757DDD94-10E1-473C-9D44-1F6C29CD0292}"/>
              </a:ext>
            </a:extLst>
          </p:cNvPr>
          <p:cNvSpPr/>
          <p:nvPr/>
        </p:nvSpPr>
        <p:spPr>
          <a:xfrm>
            <a:off x="8221291" y="3279574"/>
            <a:ext cx="673102" cy="673102"/>
          </a:xfrm>
          <a:prstGeom prst="ellipse">
            <a:avLst/>
          </a:prstGeom>
          <a:solidFill>
            <a:srgbClr val="4472C4"/>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r>
              <a:rPr altLang="zh-CN" b="1" lang="en-US" smtClean="0" sz="2000">
                <a:solidFill>
                  <a:schemeClr val="bg1"/>
                </a:solidFill>
                <a:cs typeface="+mn-ea"/>
                <a:sym typeface="+mn-lt"/>
              </a:rPr>
              <a:t>04</a:t>
            </a:r>
          </a:p>
        </p:txBody>
      </p:sp>
      <p:sp>
        <p:nvSpPr>
          <p:cNvPr id="75" name="ïṥ1îḍè">
            <a:extLst>
              <a:ext uri="{FF2B5EF4-FFF2-40B4-BE49-F238E27FC236}">
                <a16:creationId xmlns:a16="http://schemas.microsoft.com/office/drawing/2014/main" id="{757DDD94-10E1-473C-9D44-1F6C29CD0292}"/>
              </a:ext>
            </a:extLst>
          </p:cNvPr>
          <p:cNvSpPr/>
          <p:nvPr/>
        </p:nvSpPr>
        <p:spPr>
          <a:xfrm>
            <a:off x="10385214" y="3279574"/>
            <a:ext cx="673102" cy="673102"/>
          </a:xfrm>
          <a:prstGeom prst="ellipse">
            <a:avLst/>
          </a:prstGeom>
          <a:solidFill>
            <a:srgbClr val="4472C4"/>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r>
              <a:rPr altLang="zh-CN" b="1" lang="en-US" smtClean="0" sz="2000">
                <a:solidFill>
                  <a:schemeClr val="bg1"/>
                </a:solidFill>
                <a:cs typeface="+mn-ea"/>
                <a:sym typeface="+mn-lt"/>
              </a:rPr>
              <a:t>05</a:t>
            </a:r>
          </a:p>
        </p:txBody>
      </p:sp>
    </p:spTree>
    <p:extLst>
      <p:ext uri="{BB962C8B-B14F-4D97-AF65-F5344CB8AC3E}">
        <p14:creationId val="2277407771"/>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34"/>
                                        </p:tgtEl>
                                        <p:attrNameLst>
                                          <p:attrName>style.visibility</p:attrName>
                                        </p:attrNameLst>
                                      </p:cBhvr>
                                      <p:to>
                                        <p:strVal val="visible"/>
                                      </p:to>
                                    </p:set>
                                    <p:animEffect filter="barn(outVertical)" transition="in">
                                      <p:cBhvr>
                                        <p:cTn dur="500" id="7"/>
                                        <p:tgtEl>
                                          <p:spTgt spid="34"/>
                                        </p:tgtEl>
                                      </p:cBhvr>
                                    </p:animEffect>
                                  </p:childTnLst>
                                </p:cTn>
                              </p:par>
                              <p:par>
                                <p:cTn fill="hold" id="8" nodeType="withEffect" presetClass="entr" presetID="10" presetSubtype="0">
                                  <p:stCondLst>
                                    <p:cond delay="0"/>
                                  </p:stCondLst>
                                  <p:childTnLst>
                                    <p:set>
                                      <p:cBhvr>
                                        <p:cTn dur="1" fill="hold" id="9">
                                          <p:stCondLst>
                                            <p:cond delay="0"/>
                                          </p:stCondLst>
                                        </p:cTn>
                                        <p:tgtEl>
                                          <p:spTgt spid="55"/>
                                        </p:tgtEl>
                                        <p:attrNameLst>
                                          <p:attrName>style.visibility</p:attrName>
                                        </p:attrNameLst>
                                      </p:cBhvr>
                                      <p:to>
                                        <p:strVal val="visible"/>
                                      </p:to>
                                    </p:set>
                                    <p:animEffect filter="fade" transition="in">
                                      <p:cBhvr>
                                        <p:cTn dur="500" id="10"/>
                                        <p:tgtEl>
                                          <p:spTgt spid="55"/>
                                        </p:tgtEl>
                                      </p:cBhvr>
                                    </p:animEffect>
                                  </p:childTnLst>
                                </p:cTn>
                              </p:par>
                            </p:childTnLst>
                          </p:cTn>
                        </p:par>
                        <p:par>
                          <p:cTn fill="hold" id="11" nodeType="afterGroup">
                            <p:stCondLst>
                              <p:cond delay="500"/>
                            </p:stCondLst>
                            <p:childTnLst>
                              <p:par>
                                <p:cTn fill="hold" grpId="0" id="12" nodeType="afterEffect" presetClass="entr" presetID="10" presetSubtype="0">
                                  <p:stCondLst>
                                    <p:cond delay="0"/>
                                  </p:stCondLst>
                                  <p:childTnLst>
                                    <p:set>
                                      <p:cBhvr>
                                        <p:cTn dur="1" fill="hold" id="13">
                                          <p:stCondLst>
                                            <p:cond delay="0"/>
                                          </p:stCondLst>
                                        </p:cTn>
                                        <p:tgtEl>
                                          <p:spTgt spid="56"/>
                                        </p:tgtEl>
                                        <p:attrNameLst>
                                          <p:attrName>style.visibility</p:attrName>
                                        </p:attrNameLst>
                                      </p:cBhvr>
                                      <p:to>
                                        <p:strVal val="visible"/>
                                      </p:to>
                                    </p:set>
                                    <p:animEffect filter="fade" transition="in">
                                      <p:cBhvr>
                                        <p:cTn dur="500" id="14"/>
                                        <p:tgtEl>
                                          <p:spTgt spid="56"/>
                                        </p:tgtEl>
                                      </p:cBhvr>
                                    </p:animEffect>
                                  </p:childTnLst>
                                </p:cTn>
                              </p:par>
                              <p:par>
                                <p:cTn fill="hold" grpId="0" id="15" nodeType="withEffect" presetClass="entr" presetID="16" presetSubtype="21">
                                  <p:stCondLst>
                                    <p:cond delay="0"/>
                                  </p:stCondLst>
                                  <p:childTnLst>
                                    <p:set>
                                      <p:cBhvr>
                                        <p:cTn dur="1" fill="hold" id="16">
                                          <p:stCondLst>
                                            <p:cond delay="0"/>
                                          </p:stCondLst>
                                        </p:cTn>
                                        <p:tgtEl>
                                          <p:spTgt spid="61"/>
                                        </p:tgtEl>
                                        <p:attrNameLst>
                                          <p:attrName>style.visibility</p:attrName>
                                        </p:attrNameLst>
                                      </p:cBhvr>
                                      <p:to>
                                        <p:strVal val="visible"/>
                                      </p:to>
                                    </p:set>
                                    <p:animEffect filter="barn(inVertical)" transition="in">
                                      <p:cBhvr>
                                        <p:cTn dur="500" id="17"/>
                                        <p:tgtEl>
                                          <p:spTgt spid="61"/>
                                        </p:tgtEl>
                                      </p:cBhvr>
                                    </p:animEffect>
                                  </p:childTnLst>
                                </p:cTn>
                              </p:par>
                            </p:childTnLst>
                          </p:cTn>
                        </p:par>
                        <p:par>
                          <p:cTn fill="hold" id="18" nodeType="afterGroup">
                            <p:stCondLst>
                              <p:cond delay="1000"/>
                            </p:stCondLst>
                            <p:childTnLst>
                              <p:par>
                                <p:cTn fill="hold" grpId="0" id="19" nodeType="afterEffect" presetClass="entr" presetID="10" presetSubtype="0">
                                  <p:stCondLst>
                                    <p:cond delay="0"/>
                                  </p:stCondLst>
                                  <p:childTnLst>
                                    <p:set>
                                      <p:cBhvr>
                                        <p:cTn dur="1" fill="hold" id="20">
                                          <p:stCondLst>
                                            <p:cond delay="0"/>
                                          </p:stCondLst>
                                        </p:cTn>
                                        <p:tgtEl>
                                          <p:spTgt spid="72"/>
                                        </p:tgtEl>
                                        <p:attrNameLst>
                                          <p:attrName>style.visibility</p:attrName>
                                        </p:attrNameLst>
                                      </p:cBhvr>
                                      <p:to>
                                        <p:strVal val="visible"/>
                                      </p:to>
                                    </p:set>
                                    <p:animEffect filter="fade" transition="in">
                                      <p:cBhvr>
                                        <p:cTn dur="500" id="21"/>
                                        <p:tgtEl>
                                          <p:spTgt spid="72"/>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16" presetSubtype="21">
                                  <p:stCondLst>
                                    <p:cond delay="0"/>
                                  </p:stCondLst>
                                  <p:childTnLst>
                                    <p:set>
                                      <p:cBhvr>
                                        <p:cTn dur="1" fill="hold" id="25">
                                          <p:stCondLst>
                                            <p:cond delay="0"/>
                                          </p:stCondLst>
                                        </p:cTn>
                                        <p:tgtEl>
                                          <p:spTgt spid="33"/>
                                        </p:tgtEl>
                                        <p:attrNameLst>
                                          <p:attrName>style.visibility</p:attrName>
                                        </p:attrNameLst>
                                      </p:cBhvr>
                                      <p:to>
                                        <p:strVal val="visible"/>
                                      </p:to>
                                    </p:set>
                                    <p:animEffect filter="barn(inVertical)" transition="in">
                                      <p:cBhvr>
                                        <p:cTn dur="500" id="26"/>
                                        <p:tgtEl>
                                          <p:spTgt spid="33"/>
                                        </p:tgtEl>
                                      </p:cBhvr>
                                    </p:animEffect>
                                  </p:childTnLst>
                                </p:cTn>
                              </p:par>
                            </p:childTnLst>
                          </p:cTn>
                        </p:par>
                        <p:par>
                          <p:cTn fill="hold" id="27" nodeType="afterGroup">
                            <p:stCondLst>
                              <p:cond delay="500"/>
                            </p:stCondLst>
                            <p:childTnLst>
                              <p:par>
                                <p:cTn fill="hold" grpId="0" id="28" nodeType="afterEffect" presetClass="entr" presetID="10" presetSubtype="0">
                                  <p:stCondLst>
                                    <p:cond delay="0"/>
                                  </p:stCondLst>
                                  <p:childTnLst>
                                    <p:set>
                                      <p:cBhvr>
                                        <p:cTn dur="1" fill="hold" id="29">
                                          <p:stCondLst>
                                            <p:cond delay="0"/>
                                          </p:stCondLst>
                                        </p:cTn>
                                        <p:tgtEl>
                                          <p:spTgt spid="73"/>
                                        </p:tgtEl>
                                        <p:attrNameLst>
                                          <p:attrName>style.visibility</p:attrName>
                                        </p:attrNameLst>
                                      </p:cBhvr>
                                      <p:to>
                                        <p:strVal val="visible"/>
                                      </p:to>
                                    </p:set>
                                    <p:animEffect filter="fade" transition="in">
                                      <p:cBhvr>
                                        <p:cTn dur="500" id="30"/>
                                        <p:tgtEl>
                                          <p:spTgt spid="73"/>
                                        </p:tgtEl>
                                      </p:cBhvr>
                                    </p:animEffect>
                                  </p:childTnLst>
                                </p:cTn>
                              </p:par>
                              <p:par>
                                <p:cTn fill="hold" grpId="0" id="31" nodeType="withEffect" presetClass="entr" presetID="16" presetSubtype="21">
                                  <p:stCondLst>
                                    <p:cond delay="0"/>
                                  </p:stCondLst>
                                  <p:childTnLst>
                                    <p:set>
                                      <p:cBhvr>
                                        <p:cTn dur="1" fill="hold" id="32">
                                          <p:stCondLst>
                                            <p:cond delay="0"/>
                                          </p:stCondLst>
                                        </p:cTn>
                                        <p:tgtEl>
                                          <p:spTgt spid="32"/>
                                        </p:tgtEl>
                                        <p:attrNameLst>
                                          <p:attrName>style.visibility</p:attrName>
                                        </p:attrNameLst>
                                      </p:cBhvr>
                                      <p:to>
                                        <p:strVal val="visible"/>
                                      </p:to>
                                    </p:set>
                                    <p:animEffect filter="barn(inVertical)" transition="in">
                                      <p:cBhvr>
                                        <p:cTn dur="500" id="33"/>
                                        <p:tgtEl>
                                          <p:spTgt spid="32"/>
                                        </p:tgtEl>
                                      </p:cBhvr>
                                    </p:animEffect>
                                  </p:childTnLst>
                                </p:cTn>
                              </p:par>
                            </p:childTnLst>
                          </p:cTn>
                        </p:par>
                        <p:par>
                          <p:cTn fill="hold" id="34" nodeType="afterGroup">
                            <p:stCondLst>
                              <p:cond delay="1000"/>
                            </p:stCondLst>
                            <p:childTnLst>
                              <p:par>
                                <p:cTn fill="hold" grpId="0" id="35" nodeType="afterEffect" presetClass="entr" presetID="10" presetSubtype="0">
                                  <p:stCondLst>
                                    <p:cond delay="0"/>
                                  </p:stCondLst>
                                  <p:childTnLst>
                                    <p:set>
                                      <p:cBhvr>
                                        <p:cTn dur="1" fill="hold" id="36">
                                          <p:stCondLst>
                                            <p:cond delay="0"/>
                                          </p:stCondLst>
                                        </p:cTn>
                                        <p:tgtEl>
                                          <p:spTgt spid="74"/>
                                        </p:tgtEl>
                                        <p:attrNameLst>
                                          <p:attrName>style.visibility</p:attrName>
                                        </p:attrNameLst>
                                      </p:cBhvr>
                                      <p:to>
                                        <p:strVal val="visible"/>
                                      </p:to>
                                    </p:set>
                                    <p:animEffect filter="fade" transition="in">
                                      <p:cBhvr>
                                        <p:cTn dur="500" id="37"/>
                                        <p:tgtEl>
                                          <p:spTgt spid="74"/>
                                        </p:tgtEl>
                                      </p:cBhvr>
                                    </p:animEffect>
                                  </p:childTnLst>
                                </p:cTn>
                              </p:par>
                              <p:par>
                                <p:cTn fill="hold" grpId="0" id="38" nodeType="withEffect" presetClass="entr" presetID="16" presetSubtype="21">
                                  <p:stCondLst>
                                    <p:cond delay="0"/>
                                  </p:stCondLst>
                                  <p:childTnLst>
                                    <p:set>
                                      <p:cBhvr>
                                        <p:cTn dur="1" fill="hold" id="39">
                                          <p:stCondLst>
                                            <p:cond delay="0"/>
                                          </p:stCondLst>
                                        </p:cTn>
                                        <p:tgtEl>
                                          <p:spTgt spid="31"/>
                                        </p:tgtEl>
                                        <p:attrNameLst>
                                          <p:attrName>style.visibility</p:attrName>
                                        </p:attrNameLst>
                                      </p:cBhvr>
                                      <p:to>
                                        <p:strVal val="visible"/>
                                      </p:to>
                                    </p:set>
                                    <p:animEffect filter="barn(inVertical)" transition="in">
                                      <p:cBhvr>
                                        <p:cTn dur="500" id="40"/>
                                        <p:tgtEl>
                                          <p:spTgt spid="31"/>
                                        </p:tgtEl>
                                      </p:cBhvr>
                                    </p:animEffect>
                                  </p:childTnLst>
                                </p:cTn>
                              </p:par>
                            </p:childTnLst>
                          </p:cTn>
                        </p:par>
                        <p:par>
                          <p:cTn fill="hold" id="41" nodeType="afterGroup">
                            <p:stCondLst>
                              <p:cond delay="1500"/>
                            </p:stCondLst>
                            <p:childTnLst>
                              <p:par>
                                <p:cTn fill="hold" grpId="0" id="42" nodeType="afterEffect" presetClass="entr" presetID="10" presetSubtype="0">
                                  <p:stCondLst>
                                    <p:cond delay="0"/>
                                  </p:stCondLst>
                                  <p:childTnLst>
                                    <p:set>
                                      <p:cBhvr>
                                        <p:cTn dur="1" fill="hold" id="43">
                                          <p:stCondLst>
                                            <p:cond delay="0"/>
                                          </p:stCondLst>
                                        </p:cTn>
                                        <p:tgtEl>
                                          <p:spTgt spid="75"/>
                                        </p:tgtEl>
                                        <p:attrNameLst>
                                          <p:attrName>style.visibility</p:attrName>
                                        </p:attrNameLst>
                                      </p:cBhvr>
                                      <p:to>
                                        <p:strVal val="visible"/>
                                      </p:to>
                                    </p:set>
                                    <p:animEffect filter="fade" transition="in">
                                      <p:cBhvr>
                                        <p:cTn dur="500" id="44"/>
                                        <p:tgtEl>
                                          <p:spTgt spid="75"/>
                                        </p:tgtEl>
                                      </p:cBhvr>
                                    </p:animEffect>
                                  </p:childTnLst>
                                </p:cTn>
                              </p:par>
                              <p:par>
                                <p:cTn fill="hold" grpId="0" id="45" nodeType="withEffect" presetClass="entr" presetID="16" presetSubtype="21">
                                  <p:stCondLst>
                                    <p:cond delay="0"/>
                                  </p:stCondLst>
                                  <p:childTnLst>
                                    <p:set>
                                      <p:cBhvr>
                                        <p:cTn dur="1" fill="hold" id="46">
                                          <p:stCondLst>
                                            <p:cond delay="0"/>
                                          </p:stCondLst>
                                        </p:cTn>
                                        <p:tgtEl>
                                          <p:spTgt spid="30"/>
                                        </p:tgtEl>
                                        <p:attrNameLst>
                                          <p:attrName>style.visibility</p:attrName>
                                        </p:attrNameLst>
                                      </p:cBhvr>
                                      <p:to>
                                        <p:strVal val="visible"/>
                                      </p:to>
                                    </p:set>
                                    <p:animEffect filter="barn(inVertical)" transition="in">
                                      <p:cBhvr>
                                        <p:cTn dur="500" id="47"/>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56"/>
      <p:bldP grpId="0" spid="61"/>
      <p:bldP grpId="0" spid="72"/>
      <p:bldP grpId="0" spid="73"/>
      <p:bldP grpId="0" spid="74"/>
      <p:bldP grpId="0" spid="7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125505" y="171877"/>
            <a:ext cx="4722266" cy="400110"/>
            <a:chOff x="125505" y="171877"/>
            <a:chExt cx="4722266" cy="400110"/>
          </a:xfrm>
        </p:grpSpPr>
        <p:sp>
          <p:nvSpPr>
            <p:cNvPr id="22"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6" y="171877"/>
              <a:ext cx="3863895" cy="396240"/>
            </a:xfrm>
            <a:prstGeom prst="rect">
              <a:avLst/>
            </a:prstGeom>
            <a:noFill/>
          </p:spPr>
          <p:txBody>
            <a:bodyPr rtlCol="0" wrap="square">
              <a:spAutoFit/>
            </a:bodyPr>
            <a:lstStyle/>
            <a:p>
              <a:pPr algn="dist"/>
              <a:r>
                <a:rPr altLang="zh-CN" b="1" lang="en-US" sz="2000">
                  <a:solidFill>
                    <a:srgbClr val="4472C4"/>
                  </a:solidFill>
                  <a:latin typeface="+mn-ea"/>
                  <a:cs typeface="+mn-ea"/>
                  <a:sym typeface="+mn-lt"/>
                </a:rPr>
                <a:t>01.介绍国内静脉输液的现状</a:t>
              </a:r>
            </a:p>
          </p:txBody>
        </p:sp>
        <p:grpSp>
          <p:nvGrpSpPr>
            <p:cNvPr id="37" name="组合 36"/>
            <p:cNvGrpSpPr/>
            <p:nvPr/>
          </p:nvGrpSpPr>
          <p:grpSpPr>
            <a:xfrm>
              <a:off x="125505" y="175765"/>
              <a:ext cx="858371" cy="396222"/>
              <a:chOff x="121023" y="551329"/>
              <a:chExt cx="858371" cy="396222"/>
            </a:xfrm>
            <a:solidFill>
              <a:srgbClr val="4472C4"/>
            </a:solidFill>
          </p:grpSpPr>
          <p:sp>
            <p:nvSpPr>
              <p:cNvPr id="38" name="平行四边形 37"/>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39" name="平行四边形 38"/>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40" name="平行四边形 39"/>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cxnSp>
        <p:nvCxnSpPr>
          <p:cNvPr id="41" name="直接连接符 40">
            <a:extLst>
              <a:ext uri="{FF2B5EF4-FFF2-40B4-BE49-F238E27FC236}">
                <a16:creationId xmlns:a16="http://schemas.microsoft.com/office/drawing/2014/main" id="{2D70BCE5-90FE-4B99-941B-1588A82CAA72}"/>
              </a:ext>
            </a:extLst>
          </p:cNvPr>
          <p:cNvCxnSpPr/>
          <p:nvPr/>
        </p:nvCxnSpPr>
        <p:spPr>
          <a:xfrm>
            <a:off x="0" y="3584576"/>
            <a:ext cx="8534075" cy="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2" name="ïṥ1îḍè">
            <a:extLst>
              <a:ext uri="{FF2B5EF4-FFF2-40B4-BE49-F238E27FC236}">
                <a16:creationId xmlns:a16="http://schemas.microsoft.com/office/drawing/2014/main" id="{757DDD94-10E1-473C-9D44-1F6C29CD0292}"/>
              </a:ext>
            </a:extLst>
          </p:cNvPr>
          <p:cNvSpPr/>
          <p:nvPr/>
        </p:nvSpPr>
        <p:spPr>
          <a:xfrm>
            <a:off x="1555556" y="3248025"/>
            <a:ext cx="673102" cy="673102"/>
          </a:xfrm>
          <a:prstGeom prst="ellipse">
            <a:avLst/>
          </a:prstGeom>
          <a:solidFill>
            <a:srgbClr val="4472C4"/>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r>
              <a:rPr altLang="zh-CN" b="1" lang="en-US" sz="2000">
                <a:solidFill>
                  <a:schemeClr val="bg1"/>
                </a:solidFill>
                <a:cs typeface="+mn-ea"/>
                <a:sym typeface="+mn-lt"/>
              </a:rPr>
              <a:t>01</a:t>
            </a:r>
          </a:p>
        </p:txBody>
      </p:sp>
      <p:sp>
        <p:nvSpPr>
          <p:cNvPr id="43" name="iṥļïḑê">
            <a:extLst>
              <a:ext uri="{FF2B5EF4-FFF2-40B4-BE49-F238E27FC236}">
                <a16:creationId xmlns:a16="http://schemas.microsoft.com/office/drawing/2014/main" id="{EC6B887A-F35C-465C-9170-4A6DBB1CCD5E}"/>
              </a:ext>
            </a:extLst>
          </p:cNvPr>
          <p:cNvSpPr/>
          <p:nvPr/>
        </p:nvSpPr>
        <p:spPr>
          <a:xfrm>
            <a:off x="4110064" y="3248025"/>
            <a:ext cx="673102" cy="673102"/>
          </a:xfrm>
          <a:prstGeom prst="ellipse">
            <a:avLst/>
          </a:prstGeom>
          <a:solidFill>
            <a:srgbClr val="4472C4"/>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r>
              <a:rPr altLang="zh-CN" b="1" lang="en-US" sz="2000">
                <a:solidFill>
                  <a:schemeClr val="bg1"/>
                </a:solidFill>
                <a:cs typeface="+mn-ea"/>
                <a:sym typeface="+mn-lt"/>
              </a:rPr>
              <a:t>02</a:t>
            </a:r>
          </a:p>
        </p:txBody>
      </p:sp>
      <p:sp>
        <p:nvSpPr>
          <p:cNvPr id="44" name="ïśļïḓè">
            <a:extLst>
              <a:ext uri="{FF2B5EF4-FFF2-40B4-BE49-F238E27FC236}">
                <a16:creationId xmlns:a16="http://schemas.microsoft.com/office/drawing/2014/main" id="{A6B9C69C-B127-47AD-93A5-EA3B6B7F51D5}"/>
              </a:ext>
            </a:extLst>
          </p:cNvPr>
          <p:cNvSpPr/>
          <p:nvPr/>
        </p:nvSpPr>
        <p:spPr>
          <a:xfrm>
            <a:off x="6639253" y="3248025"/>
            <a:ext cx="673102" cy="673102"/>
          </a:xfrm>
          <a:prstGeom prst="ellipse">
            <a:avLst/>
          </a:prstGeom>
          <a:solidFill>
            <a:srgbClr val="4472C4"/>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r>
              <a:rPr altLang="zh-CN" b="1" lang="en-US" sz="2000">
                <a:solidFill>
                  <a:schemeClr val="bg1"/>
                </a:solidFill>
                <a:cs typeface="+mn-ea"/>
                <a:sym typeface="+mn-lt"/>
              </a:rPr>
              <a:t>03</a:t>
            </a:r>
          </a:p>
        </p:txBody>
      </p:sp>
      <p:sp>
        <p:nvSpPr>
          <p:cNvPr id="47" name="文本框 46">
            <a:extLst>
              <a:ext uri="{FF2B5EF4-FFF2-40B4-BE49-F238E27FC236}">
                <a16:creationId xmlns:a16="http://schemas.microsoft.com/office/drawing/2014/main" id="{0E82E446-25D7-48A7-81ED-717356920910}"/>
              </a:ext>
            </a:extLst>
          </p:cNvPr>
          <p:cNvSpPr txBox="1"/>
          <p:nvPr/>
        </p:nvSpPr>
        <p:spPr>
          <a:xfrm>
            <a:off x="695885" y="4193844"/>
            <a:ext cx="2776620" cy="1463040"/>
          </a:xfrm>
          <a:prstGeom prst="rect">
            <a:avLst/>
          </a:prstGeom>
          <a:noFill/>
        </p:spPr>
        <p:txBody>
          <a:bodyPr rtlCol="0" wrap="square">
            <a:spAutoFit/>
          </a:bodyPr>
          <a:lstStyle/>
          <a:p>
            <a:pPr algn="ctr">
              <a:lnSpc>
                <a:spcPct val="150000"/>
              </a:lnSpc>
            </a:pPr>
            <a:r>
              <a:rPr altLang="en-US" lang="zh-CN" sz="2000">
                <a:cs typeface="+mn-ea"/>
                <a:sym typeface="+mn-lt"/>
              </a:rPr>
              <a:t>随着输液工具的变化,静脉穿刺部位有了更多的选择。</a:t>
            </a:r>
          </a:p>
        </p:txBody>
      </p:sp>
      <p:sp>
        <p:nvSpPr>
          <p:cNvPr id="50" name="文本框 49">
            <a:extLst>
              <a:ext uri="{FF2B5EF4-FFF2-40B4-BE49-F238E27FC236}">
                <a16:creationId xmlns:a16="http://schemas.microsoft.com/office/drawing/2014/main" id="{ECA8FE1C-DE73-4E2F-8DBD-3BE02CF664D0}"/>
              </a:ext>
            </a:extLst>
          </p:cNvPr>
          <p:cNvSpPr txBox="1"/>
          <p:nvPr/>
        </p:nvSpPr>
        <p:spPr>
          <a:xfrm>
            <a:off x="3006323" y="1434147"/>
            <a:ext cx="3146827" cy="1463040"/>
          </a:xfrm>
          <a:prstGeom prst="rect">
            <a:avLst/>
          </a:prstGeom>
          <a:noFill/>
        </p:spPr>
        <p:txBody>
          <a:bodyPr rtlCol="0" wrap="square">
            <a:spAutoFit/>
          </a:bodyPr>
          <a:lstStyle/>
          <a:p>
            <a:pPr algn="ctr">
              <a:lnSpc>
                <a:spcPct val="150000"/>
              </a:lnSpc>
            </a:pPr>
            <a:r>
              <a:rPr altLang="en-US" lang="zh-CN" sz="2000">
                <a:cs typeface="+mn-ea"/>
                <a:sym typeface="+mn-lt"/>
              </a:rPr>
              <a:t>外周浅表静脉仍是临床静脉最常见的选择，但已不是输液的唯一途径。</a:t>
            </a:r>
          </a:p>
        </p:txBody>
      </p:sp>
      <p:sp>
        <p:nvSpPr>
          <p:cNvPr id="53" name="文本框 52">
            <a:extLst>
              <a:ext uri="{FF2B5EF4-FFF2-40B4-BE49-F238E27FC236}">
                <a16:creationId xmlns:a16="http://schemas.microsoft.com/office/drawing/2014/main" id="{391C87C7-42D2-444F-A5DB-2E70E105EA1C}"/>
              </a:ext>
            </a:extLst>
          </p:cNvPr>
          <p:cNvSpPr txBox="1"/>
          <p:nvPr/>
        </p:nvSpPr>
        <p:spPr>
          <a:xfrm>
            <a:off x="5570519" y="4345799"/>
            <a:ext cx="2563831" cy="1463040"/>
          </a:xfrm>
          <a:prstGeom prst="rect">
            <a:avLst/>
          </a:prstGeom>
          <a:noFill/>
        </p:spPr>
        <p:txBody>
          <a:bodyPr rtlCol="0" wrap="square">
            <a:spAutoFit/>
          </a:bodyPr>
          <a:lstStyle/>
          <a:p>
            <a:pPr algn="ctr">
              <a:lnSpc>
                <a:spcPct val="150000"/>
              </a:lnSpc>
            </a:pPr>
            <a:r>
              <a:rPr altLang="en-US" lang="zh-CN" sz="2000">
                <a:cs typeface="+mn-ea"/>
                <a:sym typeface="+mn-lt"/>
              </a:rPr>
              <a:t>静脉输液技术的变化也随部位选择的多样化而发生变化。</a:t>
            </a:r>
          </a:p>
        </p:txBody>
      </p:sp>
      <p:pic>
        <p:nvPicPr>
          <p:cNvPr id="54" name="图片 53">
            <a:extLst>
              <a:ext uri="{FF2B5EF4-FFF2-40B4-BE49-F238E27FC236}">
                <a16:creationId xmlns:a16="http://schemas.microsoft.com/office/drawing/2014/main" id="{9F1BE9EB-32AB-43F3-A87E-EC9880005098}"/>
              </a:ext>
            </a:extLst>
          </p:cNvPr>
          <p:cNvPicPr>
            <a:picLocks noChangeAspect="1"/>
          </p:cNvPicPr>
          <p:nvPr/>
        </p:nvPicPr>
        <p:blipFill>
          <a:blip r:embed="rId3">
            <a:extLst>
              <a:ext uri="{28A0092B-C50C-407E-A947-70E740481C1C}">
                <a14:useLocalDpi val="0"/>
              </a:ext>
            </a:extLst>
          </a:blip>
          <a:srcRect b="-272" l="423" r="50157" t="272"/>
          <a:stretch>
            <a:fillRect/>
          </a:stretch>
        </p:blipFill>
        <p:spPr>
          <a:xfrm flipH="1">
            <a:off x="8550276" y="1434147"/>
            <a:ext cx="3364175" cy="4567645"/>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val="2485910666"/>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41"/>
                                        </p:tgtEl>
                                        <p:attrNameLst>
                                          <p:attrName>style.visibility</p:attrName>
                                        </p:attrNameLst>
                                      </p:cBhvr>
                                      <p:to>
                                        <p:strVal val="visible"/>
                                      </p:to>
                                    </p:set>
                                    <p:animEffect filter="fade" transition="in">
                                      <p:cBhvr>
                                        <p:cTn dur="500" id="7"/>
                                        <p:tgtEl>
                                          <p:spTgt spid="41"/>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500" id="11"/>
                                        <p:tgtEl>
                                          <p:spTgt spid="42"/>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43"/>
                                        </p:tgtEl>
                                        <p:attrNameLst>
                                          <p:attrName>style.visibility</p:attrName>
                                        </p:attrNameLst>
                                      </p:cBhvr>
                                      <p:to>
                                        <p:strVal val="visible"/>
                                      </p:to>
                                    </p:set>
                                    <p:animEffect filter="fade" transition="in">
                                      <p:cBhvr>
                                        <p:cTn dur="500" id="15"/>
                                        <p:tgtEl>
                                          <p:spTgt spid="43"/>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44"/>
                                        </p:tgtEl>
                                        <p:attrNameLst>
                                          <p:attrName>style.visibility</p:attrName>
                                        </p:attrNameLst>
                                      </p:cBhvr>
                                      <p:to>
                                        <p:strVal val="visible"/>
                                      </p:to>
                                    </p:set>
                                    <p:animEffect filter="fade" transition="in">
                                      <p:cBhvr>
                                        <p:cTn dur="500" id="19"/>
                                        <p:tgtEl>
                                          <p:spTgt spid="44"/>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50"/>
                                        </p:tgtEl>
                                        <p:attrNameLst>
                                          <p:attrName>style.visibility</p:attrName>
                                        </p:attrNameLst>
                                      </p:cBhvr>
                                      <p:to>
                                        <p:strVal val="visible"/>
                                      </p:to>
                                    </p:set>
                                    <p:animEffect filter="fade" transition="in">
                                      <p:cBhvr>
                                        <p:cTn dur="500" id="24"/>
                                        <p:tgtEl>
                                          <p:spTgt spid="50"/>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47"/>
                                        </p:tgtEl>
                                        <p:attrNameLst>
                                          <p:attrName>style.visibility</p:attrName>
                                        </p:attrNameLst>
                                      </p:cBhvr>
                                      <p:to>
                                        <p:strVal val="visible"/>
                                      </p:to>
                                    </p:set>
                                    <p:animEffect filter="fade" transition="in">
                                      <p:cBhvr>
                                        <p:cTn dur="500" id="27"/>
                                        <p:tgtEl>
                                          <p:spTgt spid="47"/>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53"/>
                                        </p:tgtEl>
                                        <p:attrNameLst>
                                          <p:attrName>style.visibility</p:attrName>
                                        </p:attrNameLst>
                                      </p:cBhvr>
                                      <p:to>
                                        <p:strVal val="visible"/>
                                      </p:to>
                                    </p:set>
                                    <p:animEffect filter="fade" transition="in">
                                      <p:cBhvr>
                                        <p:cTn dur="500" id="30"/>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7"/>
      <p:bldP grpId="0" spid="50"/>
      <p:bldP grpId="0" spid="5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125505" y="171877"/>
            <a:ext cx="4722266" cy="400110"/>
            <a:chOff x="125505" y="171877"/>
            <a:chExt cx="4722266" cy="400110"/>
          </a:xfrm>
        </p:grpSpPr>
        <p:sp>
          <p:nvSpPr>
            <p:cNvPr id="14"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6" y="171877"/>
              <a:ext cx="3863895" cy="396240"/>
            </a:xfrm>
            <a:prstGeom prst="rect">
              <a:avLst/>
            </a:prstGeom>
            <a:noFill/>
          </p:spPr>
          <p:txBody>
            <a:bodyPr rtlCol="0" wrap="square">
              <a:spAutoFit/>
            </a:bodyPr>
            <a:lstStyle/>
            <a:p>
              <a:pPr algn="dist"/>
              <a:r>
                <a:rPr altLang="zh-CN" b="1" lang="en-US" sz="2000">
                  <a:solidFill>
                    <a:srgbClr val="4472C4"/>
                  </a:solidFill>
                  <a:latin typeface="+mn-ea"/>
                  <a:cs typeface="+mn-ea"/>
                  <a:sym typeface="+mn-lt"/>
                </a:rPr>
                <a:t>01.介绍国内静脉输液的现状</a:t>
              </a:r>
            </a:p>
          </p:txBody>
        </p:sp>
        <p:grpSp>
          <p:nvGrpSpPr>
            <p:cNvPr id="15" name="组合 14"/>
            <p:cNvGrpSpPr/>
            <p:nvPr/>
          </p:nvGrpSpPr>
          <p:grpSpPr>
            <a:xfrm>
              <a:off x="125505" y="175765"/>
              <a:ext cx="858371" cy="396222"/>
              <a:chOff x="121023" y="551329"/>
              <a:chExt cx="858371" cy="396222"/>
            </a:xfrm>
            <a:solidFill>
              <a:srgbClr val="4472C4"/>
            </a:solidFill>
          </p:grpSpPr>
          <p:sp>
            <p:nvSpPr>
              <p:cNvPr id="16" name="平行四边形 1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7" name="平行四边形 1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8" name="平行四边形 1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sp>
        <p:nvSpPr>
          <p:cNvPr id="25" name="矩形 24"/>
          <p:cNvSpPr/>
          <p:nvPr/>
        </p:nvSpPr>
        <p:spPr>
          <a:xfrm>
            <a:off x="0" y="1290528"/>
            <a:ext cx="12192000" cy="112247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nvGrpSpPr>
          <p:cNvPr id="26" name="组合 25"/>
          <p:cNvGrpSpPr/>
          <p:nvPr/>
        </p:nvGrpSpPr>
        <p:grpSpPr>
          <a:xfrm>
            <a:off x="389665" y="2725748"/>
            <a:ext cx="11468721" cy="830997"/>
            <a:chOff x="695885" y="3693659"/>
            <a:chExt cx="11468721" cy="830997"/>
          </a:xfrm>
        </p:grpSpPr>
        <p:pic>
          <p:nvPicPr>
            <p:cNvPr id="27" name="图片 26"/>
            <p:cNvPicPr>
              <a:picLocks noChangeAspect="1"/>
            </p:cNvPicPr>
            <p:nvPr/>
          </p:nvPicPr>
          <p:blipFill>
            <a:blip r:embed="rId3">
              <a:extLst>
                <a:ext uri="{28A0092B-C50C-407E-A947-70E740481C1C}">
                  <a14:useLocalDpi val="0"/>
                </a:ext>
              </a:extLst>
            </a:blip>
            <a:stretch>
              <a:fillRect/>
            </a:stretch>
          </p:blipFill>
          <p:spPr>
            <a:xfrm>
              <a:off x="695885" y="3722198"/>
              <a:ext cx="758024" cy="758024"/>
            </a:xfrm>
            <a:prstGeom prst="rect">
              <a:avLst/>
            </a:prstGeom>
          </p:spPr>
        </p:pic>
        <p:sp>
          <p:nvSpPr>
            <p:cNvPr id="28" name="矩形 27"/>
            <p:cNvSpPr/>
            <p:nvPr/>
          </p:nvSpPr>
          <p:spPr>
            <a:xfrm>
              <a:off x="1606900" y="3693659"/>
              <a:ext cx="10557706" cy="822960"/>
            </a:xfrm>
            <a:prstGeom prst="rect">
              <a:avLst/>
            </a:prstGeom>
          </p:spPr>
          <p:txBody>
            <a:bodyPr wrap="square">
              <a:spAutoFit/>
            </a:bodyPr>
            <a:lstStyle/>
            <a:p>
              <a:pPr>
                <a:lnSpc>
                  <a:spcPct val="150000"/>
                </a:lnSpc>
              </a:pPr>
              <a:r>
                <a:rPr altLang="en-US" lang="zh-CN" sz="1600">
                  <a:cs typeface="+mn-ea"/>
                  <a:sym typeface="+mn-lt"/>
                </a:rPr>
                <a:t>一是颈外静脉穿刺置管术。因此处血管暴露好，穿刺盲目性小，操作易掌握，运用最广泛。但该静脉内有瓣膜，加之与锁骨上静脉汇合处角度小，有时会导致插管失败，或硅胶管插入不深，而不能测中心静脉压。 </a:t>
              </a:r>
            </a:p>
          </p:txBody>
        </p:sp>
      </p:grpSp>
      <p:grpSp>
        <p:nvGrpSpPr>
          <p:cNvPr id="29" name="组合 28"/>
          <p:cNvGrpSpPr/>
          <p:nvPr/>
        </p:nvGrpSpPr>
        <p:grpSpPr>
          <a:xfrm>
            <a:off x="382493" y="5250643"/>
            <a:ext cx="11784107" cy="1025537"/>
            <a:chOff x="695885" y="3570295"/>
            <a:chExt cx="11784107" cy="1025537"/>
          </a:xfrm>
        </p:grpSpPr>
        <p:pic>
          <p:nvPicPr>
            <p:cNvPr id="30" name="图片 29"/>
            <p:cNvPicPr>
              <a:picLocks noChangeAspect="1"/>
            </p:cNvPicPr>
            <p:nvPr/>
          </p:nvPicPr>
          <p:blipFill>
            <a:blip r:embed="rId4">
              <a:extLst>
                <a:ext uri="{28A0092B-C50C-407E-A947-70E740481C1C}">
                  <a14:useLocalDpi val="0"/>
                </a:ext>
              </a:extLst>
            </a:blip>
            <a:stretch>
              <a:fillRect/>
            </a:stretch>
          </p:blipFill>
          <p:spPr>
            <a:xfrm>
              <a:off x="695885" y="3722198"/>
              <a:ext cx="758024" cy="758024"/>
            </a:xfrm>
            <a:prstGeom prst="rect">
              <a:avLst/>
            </a:prstGeom>
          </p:spPr>
        </p:pic>
        <p:sp>
          <p:nvSpPr>
            <p:cNvPr id="31" name="矩形 30"/>
            <p:cNvSpPr/>
            <p:nvPr/>
          </p:nvSpPr>
          <p:spPr>
            <a:xfrm>
              <a:off x="1682508" y="3570295"/>
              <a:ext cx="10797484" cy="1042416"/>
            </a:xfrm>
            <a:prstGeom prst="rect">
              <a:avLst/>
            </a:prstGeom>
          </p:spPr>
          <p:txBody>
            <a:bodyPr wrap="square">
              <a:spAutoFit/>
            </a:bodyPr>
            <a:lstStyle/>
            <a:p>
              <a:pPr>
                <a:lnSpc>
                  <a:spcPct val="130000"/>
                </a:lnSpc>
              </a:pPr>
              <a:r>
                <a:rPr altLang="en-US" lang="zh-CN" sz="1600">
                  <a:cs typeface="+mn-ea"/>
                  <a:sym typeface="+mn-lt"/>
                </a:rPr>
                <a:t>三是锁骨下静脉置管。该静脉管径粗，位置固定，不易塌陷，血流量大，注入高渗液体及化疗药物，可很快被稀释，对血管刺激性小。但是由于胸膜顶高于锁骨，进针角度和方向不准易穿破胸膜造成气胸，又因吸气时是负压，还易造成空气栓塞，故不适应初学者穿刺。 </a:t>
              </a:r>
            </a:p>
          </p:txBody>
        </p:sp>
      </p:grpSp>
      <p:grpSp>
        <p:nvGrpSpPr>
          <p:cNvPr id="32" name="组合 31"/>
          <p:cNvGrpSpPr/>
          <p:nvPr/>
        </p:nvGrpSpPr>
        <p:grpSpPr>
          <a:xfrm>
            <a:off x="389665" y="4011122"/>
            <a:ext cx="11468721" cy="758024"/>
            <a:chOff x="695885" y="3722198"/>
            <a:chExt cx="11468721" cy="758024"/>
          </a:xfrm>
        </p:grpSpPr>
        <p:pic>
          <p:nvPicPr>
            <p:cNvPr id="33" name="图片 32"/>
            <p:cNvPicPr>
              <a:picLocks noChangeAspect="1"/>
            </p:cNvPicPr>
            <p:nvPr/>
          </p:nvPicPr>
          <p:blipFill>
            <a:blip r:embed="rId5">
              <a:extLst>
                <a:ext uri="{28A0092B-C50C-407E-A947-70E740481C1C}">
                  <a14:useLocalDpi val="0"/>
                </a:ext>
              </a:extLst>
            </a:blip>
            <a:stretch>
              <a:fillRect/>
            </a:stretch>
          </p:blipFill>
          <p:spPr>
            <a:xfrm>
              <a:off x="695885" y="3722198"/>
              <a:ext cx="758024" cy="758024"/>
            </a:xfrm>
            <a:prstGeom prst="rect">
              <a:avLst/>
            </a:prstGeom>
          </p:spPr>
        </p:pic>
        <p:sp>
          <p:nvSpPr>
            <p:cNvPr id="34" name="矩形 33"/>
            <p:cNvSpPr/>
            <p:nvPr/>
          </p:nvSpPr>
          <p:spPr>
            <a:xfrm>
              <a:off x="1606900" y="3722197"/>
              <a:ext cx="10557706" cy="725424"/>
            </a:xfrm>
            <a:prstGeom prst="rect">
              <a:avLst/>
            </a:prstGeom>
          </p:spPr>
          <p:txBody>
            <a:bodyPr wrap="square">
              <a:spAutoFit/>
            </a:bodyPr>
            <a:lstStyle/>
            <a:p>
              <a:pPr>
                <a:lnSpc>
                  <a:spcPct val="130000"/>
                </a:lnSpc>
              </a:pPr>
              <a:r>
                <a:rPr altLang="en-US" lang="zh-CN" sz="1600">
                  <a:cs typeface="+mn-ea"/>
                  <a:sym typeface="+mn-lt"/>
                </a:rPr>
                <a:t>二是颈内静脉穿刺置管。此静脉属深静脉，看不见，摸不着，定位困难，穿刺技术要求高，操作难度大于颈外静脉置管和PICC，但输入速度快，可用于需要大量输液或输血的病人。</a:t>
              </a:r>
            </a:p>
          </p:txBody>
        </p:sp>
      </p:grpSp>
      <p:sp>
        <p:nvSpPr>
          <p:cNvPr id="20" name="文本框 19">
            <a:extLst>
              <a:ext uri="{FF2B5EF4-FFF2-40B4-BE49-F238E27FC236}">
                <a16:creationId xmlns:a16="http://schemas.microsoft.com/office/drawing/2014/main" id="{9862DBD3-8EAB-45D8-A913-876D2881B6C6}"/>
              </a:ext>
            </a:extLst>
          </p:cNvPr>
          <p:cNvSpPr txBox="1"/>
          <p:nvPr/>
        </p:nvSpPr>
        <p:spPr>
          <a:xfrm>
            <a:off x="554691" y="1583564"/>
            <a:ext cx="11265595" cy="579120"/>
          </a:xfrm>
          <a:prstGeom prst="rect">
            <a:avLst/>
          </a:prstGeom>
          <a:noFill/>
        </p:spPr>
        <p:txBody>
          <a:bodyPr rtlCol="0" wrap="square">
            <a:spAutoFit/>
          </a:bodyPr>
          <a:lstStyle/>
          <a:p>
            <a:r>
              <a:rPr altLang="en-US" b="1" lang="zh-CN" sz="3200">
                <a:solidFill>
                  <a:schemeClr val="bg1"/>
                </a:solidFill>
                <a:cs typeface="+mn-ea"/>
                <a:sym typeface="+mn-lt"/>
              </a:rPr>
              <a:t>除外周浅静脉穿刺外，目前常用的穿刺技术还包括以下几种：</a:t>
            </a:r>
          </a:p>
        </p:txBody>
      </p:sp>
    </p:spTree>
    <p:extLst>
      <p:ext uri="{BB962C8B-B14F-4D97-AF65-F5344CB8AC3E}">
        <p14:creationId val="564875627"/>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20"/>
                                        </p:tgtEl>
                                        <p:attrNameLst>
                                          <p:attrName>style.visibility</p:attrName>
                                        </p:attrNameLst>
                                      </p:cBhvr>
                                      <p:to>
                                        <p:strVal val="visible"/>
                                      </p:to>
                                    </p:set>
                                    <p:animEffect filter="wipe(left)" transition="in">
                                      <p:cBhvr>
                                        <p:cTn dur="500" id="7"/>
                                        <p:tgtEl>
                                          <p:spTgt spid="20"/>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25"/>
                                        </p:tgtEl>
                                        <p:attrNameLst>
                                          <p:attrName>style.visibility</p:attrName>
                                        </p:attrNameLst>
                                      </p:cBhvr>
                                      <p:to>
                                        <p:strVal val="visible"/>
                                      </p:to>
                                    </p:set>
                                    <p:animEffect filter="wipe(left)" transition="in">
                                      <p:cBhvr>
                                        <p:cTn dur="500" id="12"/>
                                        <p:tgtEl>
                                          <p:spTgt spid="25"/>
                                        </p:tgtEl>
                                      </p:cBhvr>
                                    </p:animEffect>
                                  </p:childTnLst>
                                </p:cTn>
                              </p:par>
                            </p:childTnLst>
                          </p:cTn>
                        </p:par>
                        <p:par>
                          <p:cTn fill="hold" id="13" nodeType="afterGroup">
                            <p:stCondLst>
                              <p:cond delay="500"/>
                            </p:stCondLst>
                            <p:childTnLst>
                              <p:par>
                                <p:cTn fill="hold" id="14" nodeType="afterEffect" presetClass="entr" presetID="47"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1000" id="16"/>
                                        <p:tgtEl>
                                          <p:spTgt spid="26"/>
                                        </p:tgtEl>
                                      </p:cBhvr>
                                    </p:animEffect>
                                    <p:anim calcmode="lin" valueType="num">
                                      <p:cBhvr>
                                        <p:cTn dur="1000" fill="hold" id="17"/>
                                        <p:tgtEl>
                                          <p:spTgt spid="26"/>
                                        </p:tgtEl>
                                        <p:attrNameLst>
                                          <p:attrName>ppt_x</p:attrName>
                                        </p:attrNameLst>
                                      </p:cBhvr>
                                      <p:tavLst>
                                        <p:tav tm="0">
                                          <p:val>
                                            <p:strVal val="#ppt_x"/>
                                          </p:val>
                                        </p:tav>
                                        <p:tav tm="100000">
                                          <p:val>
                                            <p:strVal val="#ppt_x"/>
                                          </p:val>
                                        </p:tav>
                                      </p:tavLst>
                                    </p:anim>
                                    <p:anim calcmode="lin" valueType="num">
                                      <p:cBhvr>
                                        <p:cTn dur="1000" fill="hold" id="18"/>
                                        <p:tgtEl>
                                          <p:spTgt spid="2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47" presetSubtype="0">
                                  <p:stCondLst>
                                    <p:cond delay="0"/>
                                  </p:stCondLst>
                                  <p:childTnLst>
                                    <p:set>
                                      <p:cBhvr>
                                        <p:cTn dur="1" fill="hold" id="21">
                                          <p:stCondLst>
                                            <p:cond delay="0"/>
                                          </p:stCondLst>
                                        </p:cTn>
                                        <p:tgtEl>
                                          <p:spTgt spid="32"/>
                                        </p:tgtEl>
                                        <p:attrNameLst>
                                          <p:attrName>style.visibility</p:attrName>
                                        </p:attrNameLst>
                                      </p:cBhvr>
                                      <p:to>
                                        <p:strVal val="visible"/>
                                      </p:to>
                                    </p:set>
                                    <p:animEffect filter="fade" transition="in">
                                      <p:cBhvr>
                                        <p:cTn dur="1000" id="22"/>
                                        <p:tgtEl>
                                          <p:spTgt spid="32"/>
                                        </p:tgtEl>
                                      </p:cBhvr>
                                    </p:animEffect>
                                    <p:anim calcmode="lin" valueType="num">
                                      <p:cBhvr>
                                        <p:cTn dur="1000" fill="hold" id="23"/>
                                        <p:tgtEl>
                                          <p:spTgt spid="32"/>
                                        </p:tgtEl>
                                        <p:attrNameLst>
                                          <p:attrName>ppt_x</p:attrName>
                                        </p:attrNameLst>
                                      </p:cBhvr>
                                      <p:tavLst>
                                        <p:tav tm="0">
                                          <p:val>
                                            <p:strVal val="#ppt_x"/>
                                          </p:val>
                                        </p:tav>
                                        <p:tav tm="100000">
                                          <p:val>
                                            <p:strVal val="#ppt_x"/>
                                          </p:val>
                                        </p:tav>
                                      </p:tavLst>
                                    </p:anim>
                                    <p:anim calcmode="lin" valueType="num">
                                      <p:cBhvr>
                                        <p:cTn dur="1000" fill="hold" id="24"/>
                                        <p:tgtEl>
                                          <p:spTgt spid="32"/>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id="26" nodeType="afterEffect" presetClass="entr" presetID="47" presetSubtype="0">
                                  <p:stCondLst>
                                    <p:cond delay="0"/>
                                  </p:stCondLst>
                                  <p:childTnLst>
                                    <p:set>
                                      <p:cBhvr>
                                        <p:cTn dur="1" fill="hold" id="27">
                                          <p:stCondLst>
                                            <p:cond delay="0"/>
                                          </p:stCondLst>
                                        </p:cTn>
                                        <p:tgtEl>
                                          <p:spTgt spid="29"/>
                                        </p:tgtEl>
                                        <p:attrNameLst>
                                          <p:attrName>style.visibility</p:attrName>
                                        </p:attrNameLst>
                                      </p:cBhvr>
                                      <p:to>
                                        <p:strVal val="visible"/>
                                      </p:to>
                                    </p:set>
                                    <p:animEffect filter="fade" transition="in">
                                      <p:cBhvr>
                                        <p:cTn dur="1000" id="28"/>
                                        <p:tgtEl>
                                          <p:spTgt spid="29"/>
                                        </p:tgtEl>
                                      </p:cBhvr>
                                    </p:animEffect>
                                    <p:anim calcmode="lin" valueType="num">
                                      <p:cBhvr>
                                        <p:cTn dur="1000" fill="hold" id="29"/>
                                        <p:tgtEl>
                                          <p:spTgt spid="29"/>
                                        </p:tgtEl>
                                        <p:attrNameLst>
                                          <p:attrName>ppt_x</p:attrName>
                                        </p:attrNameLst>
                                      </p:cBhvr>
                                      <p:tavLst>
                                        <p:tav tm="0">
                                          <p:val>
                                            <p:strVal val="#ppt_x"/>
                                          </p:val>
                                        </p:tav>
                                        <p:tav tm="100000">
                                          <p:val>
                                            <p:strVal val="#ppt_x"/>
                                          </p:val>
                                        </p:tav>
                                      </p:tavLst>
                                    </p:anim>
                                    <p:anim calcmode="lin" valueType="num">
                                      <p:cBhvr>
                                        <p:cTn dur="1000" fill="hold" id="30"/>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142896" y="162230"/>
            <a:ext cx="3329305" cy="396240"/>
          </a:xfrm>
          <a:prstGeom prst="rect">
            <a:avLst/>
          </a:prstGeom>
          <a:noFill/>
        </p:spPr>
        <p:txBody>
          <a:bodyPr rtlCol="0" wrap="none">
            <a:spAutoFit/>
          </a:bodyPr>
          <a:lstStyle/>
          <a:p>
            <a:r>
              <a:rPr altLang="zh-CN" lang="en-US" sz="2000">
                <a:solidFill>
                  <a:schemeClr val="bg1"/>
                </a:solidFill>
                <a:cs typeface="+mn-ea"/>
                <a:sym typeface="+mn-lt"/>
              </a:rPr>
              <a:t>01.介绍国内静脉输液的现状</a:t>
            </a:r>
          </a:p>
        </p:txBody>
      </p:sp>
      <p:grpSp>
        <p:nvGrpSpPr>
          <p:cNvPr id="13" name="组合 12"/>
          <p:cNvGrpSpPr/>
          <p:nvPr/>
        </p:nvGrpSpPr>
        <p:grpSpPr>
          <a:xfrm>
            <a:off x="125505" y="171877"/>
            <a:ext cx="4722266" cy="400110"/>
            <a:chOff x="125505" y="171877"/>
            <a:chExt cx="4722266" cy="400110"/>
          </a:xfrm>
        </p:grpSpPr>
        <p:sp>
          <p:nvSpPr>
            <p:cNvPr id="14" name="PA-文本框 28">
              <a:extLst>
                <a:ext uri="{FF2B5EF4-FFF2-40B4-BE49-F238E27FC236}">
                  <a16:creationId xmlns:a16="http://schemas.microsoft.com/office/drawing/2014/main" id="{51F4CE81-D0D3-4DB7-AD51-E6C93E30D852}"/>
                </a:ext>
              </a:extLst>
            </p:cNvPr>
            <p:cNvSpPr txBox="1"/>
            <p:nvPr>
              <p:custDataLst>
                <p:tags r:id="rId3"/>
              </p:custDataLst>
            </p:nvPr>
          </p:nvSpPr>
          <p:spPr>
            <a:xfrm>
              <a:off x="983876" y="171877"/>
              <a:ext cx="3863895" cy="396240"/>
            </a:xfrm>
            <a:prstGeom prst="rect">
              <a:avLst/>
            </a:prstGeom>
            <a:noFill/>
          </p:spPr>
          <p:txBody>
            <a:bodyPr rtlCol="0" wrap="square">
              <a:spAutoFit/>
            </a:bodyPr>
            <a:lstStyle/>
            <a:p>
              <a:pPr algn="dist"/>
              <a:r>
                <a:rPr altLang="zh-CN" b="1" lang="en-US" sz="2000">
                  <a:solidFill>
                    <a:srgbClr val="4472C4"/>
                  </a:solidFill>
                  <a:latin typeface="+mn-ea"/>
                  <a:cs typeface="+mn-ea"/>
                  <a:sym typeface="+mn-lt"/>
                </a:rPr>
                <a:t>01.介绍国内静脉输液的现状</a:t>
              </a:r>
            </a:p>
          </p:txBody>
        </p:sp>
        <p:grpSp>
          <p:nvGrpSpPr>
            <p:cNvPr id="15" name="组合 14"/>
            <p:cNvGrpSpPr/>
            <p:nvPr/>
          </p:nvGrpSpPr>
          <p:grpSpPr>
            <a:xfrm>
              <a:off x="125505" y="175765"/>
              <a:ext cx="858371" cy="396222"/>
              <a:chOff x="121023" y="551329"/>
              <a:chExt cx="858371" cy="396222"/>
            </a:xfrm>
            <a:solidFill>
              <a:srgbClr val="4472C4"/>
            </a:solidFill>
          </p:grpSpPr>
          <p:sp>
            <p:nvSpPr>
              <p:cNvPr id="16" name="平行四边形 1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7" name="平行四边形 1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sp>
            <p:nvSpPr>
              <p:cNvPr id="18" name="平行四边形 1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sym charset="-122" panose="00000500000000000000" pitchFamily="2" typeface="inpin heiti"/>
                </a:endParaRPr>
              </a:p>
            </p:txBody>
          </p:sp>
        </p:grpSp>
      </p:grpSp>
      <p:grpSp>
        <p:nvGrpSpPr>
          <p:cNvPr id="19" name="组合 18">
            <a:extLst>
              <a:ext uri="{FF2B5EF4-FFF2-40B4-BE49-F238E27FC236}">
                <a16:creationId xmlns:a16="http://schemas.microsoft.com/office/drawing/2014/main" id="{C29196BB-638D-4D6E-B264-7D7D12AF1DA9}"/>
              </a:ext>
            </a:extLst>
          </p:cNvPr>
          <p:cNvGrpSpPr/>
          <p:nvPr/>
        </p:nvGrpSpPr>
        <p:grpSpPr>
          <a:xfrm>
            <a:off x="4575981" y="2304105"/>
            <a:ext cx="2487514" cy="2443267"/>
            <a:chOff x="4438807" y="2751619"/>
            <a:chExt cx="2810119" cy="2760134"/>
          </a:xfrm>
        </p:grpSpPr>
        <p:sp>
          <p:nvSpPr>
            <p:cNvPr id="20" name="矩形: 圆角 1">
              <a:extLst>
                <a:ext uri="{FF2B5EF4-FFF2-40B4-BE49-F238E27FC236}">
                  <a16:creationId xmlns:a16="http://schemas.microsoft.com/office/drawing/2014/main" id="{A5BAF02B-5DDA-4088-9114-E1DC87550BF1}"/>
                </a:ext>
              </a:extLst>
            </p:cNvPr>
            <p:cNvSpPr/>
            <p:nvPr/>
          </p:nvSpPr>
          <p:spPr>
            <a:xfrm>
              <a:off x="4488793" y="2751619"/>
              <a:ext cx="2760133" cy="2760133"/>
            </a:xfrm>
            <a:prstGeom prst="roundRect">
              <a:avLst/>
            </a:prstGeom>
            <a:solidFill>
              <a:schemeClr val="tx1">
                <a:lumMod val="50000"/>
                <a:lumOff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矩形: 圆角 76">
              <a:extLst>
                <a:ext uri="{FF2B5EF4-FFF2-40B4-BE49-F238E27FC236}">
                  <a16:creationId xmlns:a16="http://schemas.microsoft.com/office/drawing/2014/main" id="{3C6D9C70-7D9E-4F29-8556-2A0BDA6B9EF3}"/>
                </a:ext>
              </a:extLst>
            </p:cNvPr>
            <p:cNvSpPr/>
            <p:nvPr/>
          </p:nvSpPr>
          <p:spPr>
            <a:xfrm rot="2700000">
              <a:off x="4438807" y="2751620"/>
              <a:ext cx="2760133" cy="2760134"/>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3" name="矩形 22">
            <a:extLst>
              <a:ext uri="{FF2B5EF4-FFF2-40B4-BE49-F238E27FC236}">
                <a16:creationId xmlns:a16="http://schemas.microsoft.com/office/drawing/2014/main" id="{EB311692-1A8F-4193-9CCE-A1EC1E901851}"/>
              </a:ext>
            </a:extLst>
          </p:cNvPr>
          <p:cNvSpPr/>
          <p:nvPr/>
        </p:nvSpPr>
        <p:spPr>
          <a:xfrm>
            <a:off x="252036" y="1952971"/>
            <a:ext cx="3688367" cy="2834640"/>
          </a:xfrm>
          <a:prstGeom prst="rect">
            <a:avLst/>
          </a:prstGeom>
        </p:spPr>
        <p:txBody>
          <a:bodyPr wrap="square">
            <a:spAutoFit/>
          </a:bodyPr>
          <a:lstStyle/>
          <a:p>
            <a:pPr algn="r">
              <a:lnSpc>
                <a:spcPct val="150000"/>
              </a:lnSpc>
            </a:pPr>
            <a:r>
              <a:rPr altLang="en-US" lang="zh-CN" sz="2000">
                <a:solidFill>
                  <a:schemeClr val="tx1">
                    <a:lumMod val="75000"/>
                    <a:lumOff val="25000"/>
                  </a:schemeClr>
                </a:solidFill>
                <a:cs typeface="+mn-ea"/>
                <a:sym typeface="+mn-lt"/>
              </a:rPr>
              <a:t>四是股静脉穿刺置管。此静脉易于固定，操作方法易掌握，较安全。但股静脉靠近会阴部，穿刺部位易污染，增加潜在感染的危险，同时较大限制了病人的活动。</a:t>
            </a:r>
          </a:p>
        </p:txBody>
      </p:sp>
      <p:sp>
        <p:nvSpPr>
          <p:cNvPr id="26" name="矩形 25">
            <a:extLst>
              <a:ext uri="{FF2B5EF4-FFF2-40B4-BE49-F238E27FC236}">
                <a16:creationId xmlns:a16="http://schemas.microsoft.com/office/drawing/2014/main" id="{007D83DD-6960-47EE-B971-9F0DBBCA5EA5}"/>
              </a:ext>
            </a:extLst>
          </p:cNvPr>
          <p:cNvSpPr/>
          <p:nvPr/>
        </p:nvSpPr>
        <p:spPr>
          <a:xfrm>
            <a:off x="7472893" y="1952971"/>
            <a:ext cx="4563251" cy="3749040"/>
          </a:xfrm>
          <a:prstGeom prst="rect">
            <a:avLst/>
          </a:prstGeom>
        </p:spPr>
        <p:txBody>
          <a:bodyPr wrap="square">
            <a:spAutoFit/>
          </a:bodyPr>
          <a:lstStyle/>
          <a:p>
            <a:pPr>
              <a:lnSpc>
                <a:spcPct val="150000"/>
              </a:lnSpc>
            </a:pPr>
            <a:r>
              <a:rPr altLang="en-US" lang="zh-CN" sz="2000">
                <a:solidFill>
                  <a:schemeClr val="tx1">
                    <a:lumMod val="75000"/>
                    <a:lumOff val="25000"/>
                  </a:schemeClr>
                </a:solidFill>
                <a:cs typeface="+mn-ea"/>
                <a:sym typeface="+mn-lt"/>
              </a:rPr>
              <a:t>五是PICC留置法。PICC是一种外周中心静脉导管，经贵要或肘正中静脉穿刺，经腋静脉到达上腔静脉。PICC操作简便，穿刺危险性小，并发症少，护士经过培训即可独立操作。静脉留置时间长，适用于需要长期输液、行化疗、TPN、临时血透的患者以及早产儿、家庭病床及缺乏外周通路的患者。 </a:t>
            </a:r>
          </a:p>
        </p:txBody>
      </p:sp>
      <p:pic>
        <p:nvPicPr>
          <p:cNvPr id="29" name="图片 28">
            <a:extLst>
              <a:ext uri="{FF2B5EF4-FFF2-40B4-BE49-F238E27FC236}">
                <a16:creationId xmlns:a16="http://schemas.microsoft.com/office/drawing/2014/main" id="{4CBD06DD-4406-48EE-94B6-FC64E68D29C8}"/>
              </a:ext>
            </a:extLst>
          </p:cNvPr>
          <p:cNvPicPr>
            <a:picLocks noChangeAspect="1"/>
          </p:cNvPicPr>
          <p:nvPr/>
        </p:nvPicPr>
        <p:blipFill>
          <a:blip r:embed="rId4"/>
          <a:stretch>
            <a:fillRect/>
          </a:stretch>
        </p:blipFill>
        <p:spPr>
          <a:xfrm>
            <a:off x="5243248" y="3049428"/>
            <a:ext cx="952593" cy="952619"/>
          </a:xfrm>
          <a:prstGeom prst="rect">
            <a:avLst/>
          </a:prstGeom>
        </p:spPr>
      </p:pic>
    </p:spTree>
    <p:extLst>
      <p:ext uri="{BB962C8B-B14F-4D97-AF65-F5344CB8AC3E}">
        <p14:creationId val="4067086121"/>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1000" fill="hold" id="7"/>
                                        <p:tgtEl>
                                          <p:spTgt spid="19"/>
                                        </p:tgtEl>
                                        <p:attrNameLst>
                                          <p:attrName>ppt_w</p:attrName>
                                        </p:attrNameLst>
                                      </p:cBhvr>
                                      <p:tavLst>
                                        <p:tav tm="0">
                                          <p:val>
                                            <p:fltVal val="0"/>
                                          </p:val>
                                        </p:tav>
                                        <p:tav tm="100000">
                                          <p:val>
                                            <p:strVal val="#ppt_w"/>
                                          </p:val>
                                        </p:tav>
                                      </p:tavLst>
                                    </p:anim>
                                    <p:anim calcmode="lin" valueType="num">
                                      <p:cBhvr>
                                        <p:cTn dur="1000" fill="hold" id="8"/>
                                        <p:tgtEl>
                                          <p:spTgt spid="19"/>
                                        </p:tgtEl>
                                        <p:attrNameLst>
                                          <p:attrName>ppt_h</p:attrName>
                                        </p:attrNameLst>
                                      </p:cBhvr>
                                      <p:tavLst>
                                        <p:tav tm="0">
                                          <p:val>
                                            <p:fltVal val="0"/>
                                          </p:val>
                                        </p:tav>
                                        <p:tav tm="100000">
                                          <p:val>
                                            <p:strVal val="#ppt_h"/>
                                          </p:val>
                                        </p:tav>
                                      </p:tavLst>
                                    </p:anim>
                                    <p:animEffect filter="fade" transition="in">
                                      <p:cBhvr>
                                        <p:cTn dur="1000" id="9"/>
                                        <p:tgtEl>
                                          <p:spTgt spid="19"/>
                                        </p:tgtEl>
                                      </p:cBhvr>
                                    </p:animEffect>
                                  </p:childTnLst>
                                </p:cTn>
                              </p:par>
                              <p:par>
                                <p:cTn fill="hold" id="10" nodeType="withEffect" presetClass="emph" presetID="8" presetSubtype="0">
                                  <p:stCondLst>
                                    <p:cond delay="0"/>
                                  </p:stCondLst>
                                  <p:childTnLst>
                                    <p:animRot by="21600000">
                                      <p:cBhvr>
                                        <p:cTn dur="1000" fill="hold" id="11"/>
                                        <p:tgtEl>
                                          <p:spTgt spid="19"/>
                                        </p:tgtEl>
                                        <p:attrNameLst>
                                          <p:attrName>r</p:attrName>
                                        </p:attrNameLst>
                                      </p:cBhvr>
                                    </p:animRo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42" presetSubtype="0">
                                  <p:stCondLst>
                                    <p:cond delay="0"/>
                                  </p:stCondLst>
                                  <p:childTnLst>
                                    <p:set>
                                      <p:cBhvr>
                                        <p:cTn dur="1" fill="hold" id="15">
                                          <p:stCondLst>
                                            <p:cond delay="0"/>
                                          </p:stCondLst>
                                        </p:cTn>
                                        <p:tgtEl>
                                          <p:spTgt spid="23"/>
                                        </p:tgtEl>
                                        <p:attrNameLst>
                                          <p:attrName>style.visibility</p:attrName>
                                        </p:attrNameLst>
                                      </p:cBhvr>
                                      <p:to>
                                        <p:strVal val="visible"/>
                                      </p:to>
                                    </p:set>
                                    <p:animEffect filter="fade" transition="in">
                                      <p:cBhvr>
                                        <p:cTn dur="1000" id="16"/>
                                        <p:tgtEl>
                                          <p:spTgt spid="23"/>
                                        </p:tgtEl>
                                      </p:cBhvr>
                                    </p:animEffect>
                                    <p:anim calcmode="lin" valueType="num">
                                      <p:cBhvr>
                                        <p:cTn dur="1000" fill="hold" id="17"/>
                                        <p:tgtEl>
                                          <p:spTgt spid="23"/>
                                        </p:tgtEl>
                                        <p:attrNameLst>
                                          <p:attrName>ppt_x</p:attrName>
                                        </p:attrNameLst>
                                      </p:cBhvr>
                                      <p:tavLst>
                                        <p:tav tm="0">
                                          <p:val>
                                            <p:strVal val="#ppt_x"/>
                                          </p:val>
                                        </p:tav>
                                        <p:tav tm="100000">
                                          <p:val>
                                            <p:strVal val="#ppt_x"/>
                                          </p:val>
                                        </p:tav>
                                      </p:tavLst>
                                    </p:anim>
                                    <p:anim calcmode="lin" valueType="num">
                                      <p:cBhvr>
                                        <p:cTn dur="1000" fill="hold" id="18"/>
                                        <p:tgtEl>
                                          <p:spTgt spid="23"/>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26"/>
                                        </p:tgtEl>
                                        <p:attrNameLst>
                                          <p:attrName>style.visibility</p:attrName>
                                        </p:attrNameLst>
                                      </p:cBhvr>
                                      <p:to>
                                        <p:strVal val="visible"/>
                                      </p:to>
                                    </p:set>
                                    <p:animEffect filter="fade" transition="in">
                                      <p:cBhvr>
                                        <p:cTn dur="1000" id="21"/>
                                        <p:tgtEl>
                                          <p:spTgt spid="26"/>
                                        </p:tgtEl>
                                      </p:cBhvr>
                                    </p:animEffect>
                                    <p:anim calcmode="lin" valueType="num">
                                      <p:cBhvr>
                                        <p:cTn dur="1000" fill="hold" id="22"/>
                                        <p:tgtEl>
                                          <p:spTgt spid="26"/>
                                        </p:tgtEl>
                                        <p:attrNameLst>
                                          <p:attrName>ppt_x</p:attrName>
                                        </p:attrNameLst>
                                      </p:cBhvr>
                                      <p:tavLst>
                                        <p:tav tm="0">
                                          <p:val>
                                            <p:strVal val="#ppt_x"/>
                                          </p:val>
                                        </p:tav>
                                        <p:tav tm="100000">
                                          <p:val>
                                            <p:strVal val="#ppt_x"/>
                                          </p:val>
                                        </p:tav>
                                      </p:tavLst>
                                    </p:anim>
                                    <p:anim calcmode="lin" valueType="num">
                                      <p:cBhvr>
                                        <p:cTn dur="1000" fill="hold" id="23"/>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6"/>
    </p:bldLst>
  </p:timing>
</p:sld>
</file>

<file path=ppt/tags/tag1.xml><?xml version="1.0" encoding="utf-8"?>
<p:tagLst xmlns:p="http://schemas.openxmlformats.org/presentationml/2006/main">
  <p:tag name="PA" val="v5.2.9"/>
  <p:tag name="RESOURCELIBID_ANIM" val="462"/>
</p:tagLst>
</file>

<file path=ppt/tags/tag10.xml><?xml version="1.0" encoding="utf-8"?>
<p:tagLst xmlns:p="http://schemas.openxmlformats.org/presentationml/2006/main">
  <p:tag name="PA" val="v5.2.9"/>
  <p:tag name="RESOURCELIBID_ANIM" val="438"/>
</p:tagLst>
</file>

<file path=ppt/tags/tag11.xml><?xml version="1.0" encoding="utf-8"?>
<p:tagLst xmlns:p="http://schemas.openxmlformats.org/presentationml/2006/main">
  <p:tag name="PA" val="v5.2.9"/>
  <p:tag name="RESOURCELIBID_ANIM" val="438"/>
</p:tagLst>
</file>

<file path=ppt/tags/tag12.xml><?xml version="1.0" encoding="utf-8"?>
<p:tagLst xmlns:p="http://schemas.openxmlformats.org/presentationml/2006/main">
  <p:tag name="PA" val="v5.2.9"/>
  <p:tag name="RESOURCELIBID_ANIM" val="438"/>
</p:tagLst>
</file>

<file path=ppt/tags/tag13.xml><?xml version="1.0" encoding="utf-8"?>
<p:tagLst xmlns:p="http://schemas.openxmlformats.org/presentationml/2006/main">
  <p:tag name="PA" val="v5.2.9"/>
  <p:tag name="RESOURCELIBID_ANIM" val="438"/>
</p:tagLst>
</file>

<file path=ppt/tags/tag14.xml><?xml version="1.0" encoding="utf-8"?>
<p:tagLst xmlns:p="http://schemas.openxmlformats.org/presentationml/2006/main">
  <p:tag name="PA" val="v5.2.9"/>
  <p:tag name="RESOURCELIBID_ANIM" val="438"/>
</p:tagLst>
</file>

<file path=ppt/tags/tag15.xml><?xml version="1.0" encoding="utf-8"?>
<p:tagLst xmlns:p="http://schemas.openxmlformats.org/presentationml/2006/main">
  <p:tag name="PA" val="v5.2.9"/>
  <p:tag name="RESOURCELIBID_ANIM" val="438"/>
</p:tagLst>
</file>

<file path=ppt/tags/tag16.xml><?xml version="1.0" encoding="utf-8"?>
<p:tagLst xmlns:p="http://schemas.openxmlformats.org/presentationml/2006/main">
  <p:tag name="PA" val="v5.2.9"/>
  <p:tag name="RESOURCELIBID_ANIM" val="438"/>
</p:tagLst>
</file>

<file path=ppt/tags/tag17.xml><?xml version="1.0" encoding="utf-8"?>
<p:tagLst xmlns:p="http://schemas.openxmlformats.org/presentationml/2006/main">
  <p:tag name="PA" val="v5.2.9"/>
  <p:tag name="RESOURCELIBID_ANIM" val="438"/>
</p:tagLst>
</file>

<file path=ppt/tags/tag18.xml><?xml version="1.0" encoding="utf-8"?>
<p:tagLst xmlns:p="http://schemas.openxmlformats.org/presentationml/2006/main">
  <p:tag name="PA" val="v5.2.9"/>
  <p:tag name="RESOURCELIBID_ANIM" val="438"/>
</p:tagLst>
</file>

<file path=ppt/tags/tag19.xml><?xml version="1.0" encoding="utf-8"?>
<p:tagLst xmlns:p="http://schemas.openxmlformats.org/presentationml/2006/main">
  <p:tag name="PA" val="v5.2.9"/>
  <p:tag name="RESOURCELIBID_ANIM" val="438"/>
</p:tagLst>
</file>

<file path=ppt/tags/tag2.xml><?xml version="1.0" encoding="utf-8"?>
<p:tagLst xmlns:p="http://schemas.openxmlformats.org/presentationml/2006/main">
  <p:tag name="PA" val="v5.2.9"/>
  <p:tag name="RESOURCELIBID_ANIM" val="439"/>
</p:tagLst>
</file>

<file path=ppt/tags/tag20.xml><?xml version="1.0" encoding="utf-8"?>
<p:tagLst xmlns:p="http://schemas.openxmlformats.org/presentationml/2006/main">
  <p:tag name="PA" val="v5.2.9"/>
  <p:tag name="RESOURCELIBID_ANIM" val="438"/>
</p:tagLst>
</file>

<file path=ppt/tags/tag21.xml><?xml version="1.0" encoding="utf-8"?>
<p:tagLst xmlns:p="http://schemas.openxmlformats.org/presentationml/2006/main">
  <p:tag name="PA" val="v5.2.9"/>
  <p:tag name="RESOURCELIBID_ANIM" val="438"/>
</p:tagLst>
</file>

<file path=ppt/tags/tag22.xml><?xml version="1.0" encoding="utf-8"?>
<p:tagLst xmlns:p="http://schemas.openxmlformats.org/presentationml/2006/main">
  <p:tag name="PA" val="v5.2.9"/>
  <p:tag name="RESOURCELIBID_ANIM" val="438"/>
</p:tagLst>
</file>

<file path=ppt/tags/tag23.xml><?xml version="1.0" encoding="utf-8"?>
<p:tagLst xmlns:p="http://schemas.openxmlformats.org/presentationml/2006/main">
  <p:tag name="PA" val="v5.2.9"/>
  <p:tag name="RESOURCELIBID_ANIM" val="438"/>
</p:tagLst>
</file>

<file path=ppt/tags/tag24.xml><?xml version="1.0" encoding="utf-8"?>
<p:tagLst xmlns:p="http://schemas.openxmlformats.org/presentationml/2006/main">
  <p:tag name="PA" val="v5.2.9"/>
  <p:tag name="RESOURCELIBID_ANIM" val="438"/>
</p:tagLst>
</file>

<file path=ppt/tags/tag25.xml><?xml version="1.0" encoding="utf-8"?>
<p:tagLst xmlns:p="http://schemas.openxmlformats.org/presentationml/2006/main">
  <p:tag name="PA" val="v5.2.9"/>
  <p:tag name="RESOURCELIBID_ANIM" val="438"/>
</p:tagLst>
</file>

<file path=ppt/tags/tag26.xml><?xml version="1.0" encoding="utf-8"?>
<p:tagLst xmlns:p="http://schemas.openxmlformats.org/presentationml/2006/main">
  <p:tag name="PA" val="v5.2.9"/>
  <p:tag name="RESOURCELIBID_ANIM" val="438"/>
</p:tagLst>
</file>

<file path=ppt/tags/tag27.xml><?xml version="1.0" encoding="utf-8"?>
<p:tagLst xmlns:p="http://schemas.openxmlformats.org/presentationml/2006/main">
  <p:tag name="PA" val="v5.2.9"/>
  <p:tag name="RESOURCELIBID_ANIM" val="438"/>
</p:tagLst>
</file>

<file path=ppt/tags/tag28.xml><?xml version="1.0" encoding="utf-8"?>
<p:tagLst xmlns:p="http://schemas.openxmlformats.org/presentationml/2006/main">
  <p:tag name="PA" val="v5.2.9"/>
  <p:tag name="RESOURCELIBID_ANIM" val="438"/>
</p:tagLst>
</file>

<file path=ppt/tags/tag29.xml><?xml version="1.0" encoding="utf-8"?>
<p:tagLst xmlns:p="http://schemas.openxmlformats.org/presentationml/2006/main">
  <p:tag name="PA" val="v5.2.9"/>
  <p:tag name="RESOURCELIBID_ANIM" val="462"/>
</p:tagLst>
</file>

<file path=ppt/tags/tag3.xml><?xml version="1.0" encoding="utf-8"?>
<p:tagLst xmlns:p="http://schemas.openxmlformats.org/presentationml/2006/main">
  <p:tag name="PA" val="v5.2.9"/>
  <p:tag name="RESOURCELIBID_ANIM" val="462"/>
</p:tagLst>
</file>

<file path=ppt/tags/tag30.xml><?xml version="1.0" encoding="utf-8"?>
<p:tagLst xmlns:p="http://schemas.openxmlformats.org/presentationml/2006/main">
  <p:tag name="PA" val="v5.2.9"/>
  <p:tag name="RESOURCELIBID_ANIM" val="439"/>
</p:tagLst>
</file>

<file path=ppt/tags/tag3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4.xml><?xml version="1.0" encoding="utf-8"?>
<p:tagLst xmlns:p="http://schemas.openxmlformats.org/presentationml/2006/main">
  <p:tag name="PA" val="v5.2.9"/>
  <p:tag name="RESOURCELIBID_ANIM" val="438"/>
</p:tagLst>
</file>

<file path=ppt/tags/tag5.xml><?xml version="1.0" encoding="utf-8"?>
<p:tagLst xmlns:p="http://schemas.openxmlformats.org/presentationml/2006/main">
  <p:tag name="PA" val="v5.2.9"/>
  <p:tag name="RESOURCELIBID_ANIM" val="438"/>
</p:tagLst>
</file>

<file path=ppt/tags/tag6.xml><?xml version="1.0" encoding="utf-8"?>
<p:tagLst xmlns:p="http://schemas.openxmlformats.org/presentationml/2006/main">
  <p:tag name="PA" val="v5.2.9"/>
  <p:tag name="RESOURCELIBID_ANIM" val="438"/>
</p:tagLst>
</file>

<file path=ppt/tags/tag7.xml><?xml version="1.0" encoding="utf-8"?>
<p:tagLst xmlns:p="http://schemas.openxmlformats.org/presentationml/2006/main">
  <p:tag name="PA" val="v5.2.9"/>
  <p:tag name="RESOURCELIBID_ANIM" val="438"/>
</p:tagLst>
</file>

<file path=ppt/tags/tag8.xml><?xml version="1.0" encoding="utf-8"?>
<p:tagLst xmlns:p="http://schemas.openxmlformats.org/presentationml/2006/main">
  <p:tag name="PA" val="v5.2.9"/>
  <p:tag name="RESOURCELIBID_ANIM" val="438"/>
</p:tagLst>
</file>

<file path=ppt/tags/tag9.xml><?xml version="1.0" encoding="utf-8"?>
<p:tagLst xmlns:p="http://schemas.openxmlformats.org/presentationml/2006/main">
  <p:tag name="PA" val="v5.2.9"/>
  <p:tag name="RESOURCELIBID_ANIM" val="438"/>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cnnnv2r">
      <a:majorFont>
        <a:latin typeface="Adobe Arabic" panose="020f0302020204030204"/>
        <a:ea typeface="微软雅黑"/>
        <a:cs typeface="Arial"/>
      </a:majorFont>
      <a:minorFont>
        <a:latin typeface="Adobe Arabic" panose="020f0302020204030204"/>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153</Paragraphs>
  <Slides>30</Slides>
  <Notes>0</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30</vt:i4>
      </vt:variant>
    </vt:vector>
  </HeadingPairs>
  <TitlesOfParts>
    <vt:vector baseType="lpstr" size="44">
      <vt:lpstr>Arial</vt:lpstr>
      <vt:lpstr>Adobe Arabic</vt:lpstr>
      <vt:lpstr>微软雅黑</vt:lpstr>
      <vt:lpstr>Calibri Light</vt:lpstr>
      <vt:lpstr>Calibri</vt:lpstr>
      <vt:lpstr>等线 Light</vt:lpstr>
      <vt:lpstr>等线</vt:lpstr>
      <vt:lpstr>汉仪雅酷黑 75W</vt:lpstr>
      <vt:lpstr>华文细黑</vt:lpstr>
      <vt:lpstr>字魂36号-正文宋楷</vt:lpstr>
      <vt:lpstr>inpin heiti</vt:lpstr>
      <vt:lpstr>Arial Narrow</vt:lpstr>
      <vt:lpstr>三极粗极黑简体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2021-08-22T11:47:25Z</dcterms:created>
  <cp:lastPrinted>2021-08-22T11:47:25Z</cp:lastPrinted>
  <dcterms:modified xsi:type="dcterms:W3CDTF">2021-08-22T05:33:57Z</dcterms:modified>
  <cp:revision>1</cp:revision>
</cp:coreProperties>
</file>