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8" r:id="rId1"/>
    <p:sldMasterId id="2147483710" r:id="rId2"/>
    <p:sldMasterId id="2147483723" r:id="rId3"/>
  </p:sldMasterIdLst>
  <p:notesMasterIdLst>
    <p:notesMasterId r:id="rId4"/>
  </p:notesMasterIdLst>
  <p:sldIdLst>
    <p:sldId id="256" r:id="rId5"/>
    <p:sldId id="281" r:id="rId6"/>
    <p:sldId id="289" r:id="rId7"/>
    <p:sldId id="291" r:id="rId8"/>
    <p:sldId id="257" r:id="rId9"/>
    <p:sldId id="290" r:id="rId10"/>
    <p:sldId id="258" r:id="rId11"/>
    <p:sldId id="288" r:id="rId12"/>
    <p:sldId id="259" r:id="rId13"/>
    <p:sldId id="283" r:id="rId14"/>
    <p:sldId id="280" r:id="rId15"/>
    <p:sldId id="260" r:id="rId16"/>
    <p:sldId id="286" r:id="rId17"/>
    <p:sldId id="293" r:id="rId18"/>
    <p:sldId id="284" r:id="rId19"/>
    <p:sldId id="292" r:id="rId20"/>
    <p:sldId id="294" r:id="rId21"/>
    <p:sldId id="297" r:id="rId22"/>
    <p:sldId id="298" r:id="rId23"/>
    <p:sldId id="307" r:id="rId24"/>
    <p:sldId id="299" r:id="rId25"/>
    <p:sldId id="295" r:id="rId26"/>
    <p:sldId id="308" r:id="rId27"/>
    <p:sldId id="302" r:id="rId28"/>
    <p:sldId id="301" r:id="rId29"/>
    <p:sldId id="303" r:id="rId30"/>
    <p:sldId id="296" r:id="rId31"/>
    <p:sldId id="305" r:id="rId32"/>
    <p:sldId id="304" r:id="rId33"/>
    <p:sldId id="309" r:id="rId34"/>
    <p:sldId id="276" r:id="rId35"/>
    <p:sldId id="310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7" autoAdjust="0"/>
    <p:restoredTop sz="95991" autoAdjust="0"/>
  </p:normalViewPr>
  <p:slideViewPr>
    <p:cSldViewPr snapToGrid="0">
      <p:cViewPr varScale="1">
        <p:scale>
          <a:sx n="84" d="100"/>
          <a:sy n="84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notesMasters/notesMaster1.xml" Type="http://schemas.openxmlformats.org/officeDocument/2006/relationships/notesMaster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47"/>
        <c:overlap val="-27"/>
        <c:axId val="683906448"/>
        <c:axId val="683907008"/>
      </c:barChart>
      <c:catAx>
        <c:axId val="68390644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83907008"/>
        <c:auto val="0"/>
        <c:lblAlgn val="ctr"/>
        <c:lblOffset/>
        <c:noMultiLvlLbl val="0"/>
      </c:catAx>
      <c:valAx>
        <c:axId val="68390700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83906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1.4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83911488"/>
        <c:axId val="683917088"/>
      </c:lineChart>
      <c:catAx>
        <c:axId val="68391148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83917088"/>
        <c:crosses val="autoZero"/>
        <c:auto val="0"/>
        <c:lblAlgn val="ctr"/>
        <c:lblOffset/>
        <c:noMultiLvlLbl val="0"/>
      </c:catAx>
      <c:valAx>
        <c:axId val="6839170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839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5275-CA03-46FE-B80C-445395B2C8C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3C26-C9FA-4C5A-B7DA-41A22523D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59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49701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810696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235376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790420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475906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93315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289352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298688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989660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9481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913338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/>
          </p:nvPr>
        </p:nvSpPr>
        <p:spPr>
          <a:xfrm>
            <a:off x="216000" y="392984"/>
            <a:ext cx="6557333" cy="41657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2400" kern="120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1"/>
          </p:nvPr>
        </p:nvSpPr>
        <p:spPr>
          <a:xfrm>
            <a:off x="216000" y="712622"/>
            <a:ext cx="6557333" cy="32330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val="20307629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698621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666270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429883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93311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227247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 userDrawn="1"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/>
          </p:nvPr>
        </p:nvSpPr>
        <p:spPr>
          <a:xfrm>
            <a:off x="216000" y="392984"/>
            <a:ext cx="6557333" cy="41657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2400" kern="120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</a:t>
            </a:r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1"/>
          </p:nvPr>
        </p:nvSpPr>
        <p:spPr>
          <a:xfrm>
            <a:off x="216000" y="712622"/>
            <a:ext cx="6557333" cy="32330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</a:t>
            </a:r>
          </a:p>
        </p:txBody>
      </p:sp>
    </p:spTree>
    <p:extLst>
      <p:ext uri="{BB962C8B-B14F-4D97-AF65-F5344CB8AC3E}">
        <p14:creationId val="275635141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217011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776215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837954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487446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412078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6042145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096565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043556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192923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820821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606792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666993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809901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507109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13857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703678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83662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413265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slideLayouts/slideLayout23.xml" Type="http://schemas.openxmlformats.org/officeDocument/2006/relationships/slideLayout"/><Relationship Id="rId13" Target="../slideLayouts/slideLayout24.xml" Type="http://schemas.openxmlformats.org/officeDocument/2006/relationships/slideLayout"/><Relationship Id="rId14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10" Target="../slideLayouts/slideLayout34.xml" Type="http://schemas.openxmlformats.org/officeDocument/2006/relationships/slideLayout"/><Relationship Id="rId11" Target="../slideLayouts/slideLayout3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6.xml" Type="http://schemas.openxmlformats.org/officeDocument/2006/relationships/slideLayout"/><Relationship Id="rId3" Target="../slideLayouts/slideLayout27.xml" Type="http://schemas.openxmlformats.org/officeDocument/2006/relationships/slideLayout"/><Relationship Id="rId4" Target="../slideLayouts/slideLayout28.xml" Type="http://schemas.openxmlformats.org/officeDocument/2006/relationships/slideLayout"/><Relationship Id="rId5" Target="../slideLayouts/slideLayout29.xml" Type="http://schemas.openxmlformats.org/officeDocument/2006/relationships/slideLayout"/><Relationship Id="rId6" Target="../slideLayouts/slideLayout30.xml" Type="http://schemas.openxmlformats.org/officeDocument/2006/relationships/slideLayout"/><Relationship Id="rId7" Target="../slideLayouts/slideLayout31.xml" Type="http://schemas.openxmlformats.org/officeDocument/2006/relationships/slideLayout"/><Relationship Id="rId8" Target="../slideLayouts/slideLayout32.xml" Type="http://schemas.openxmlformats.org/officeDocument/2006/relationships/slideLayout"/><Relationship Id="rId9" Target="../slideLayouts/slideLayout3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807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EF95-8B4C-423F-989A-1CD8376BA3A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402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97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67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2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5208" y="285750"/>
            <a:ext cx="11603114" cy="628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350"/>
          </a:p>
        </p:txBody>
      </p:sp>
      <p:sp>
        <p:nvSpPr>
          <p:cNvPr id="4" name="矩形 3"/>
          <p:cNvSpPr/>
          <p:nvPr/>
        </p:nvSpPr>
        <p:spPr>
          <a:xfrm>
            <a:off x="2234353" y="2495340"/>
            <a:ext cx="7447280" cy="89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4400">
                <a:solidFill>
                  <a:schemeClr val="bg1"/>
                </a:solidFill>
                <a:latin typeface="+mj-ea"/>
                <a:ea typeface="+mj-ea"/>
              </a:rPr>
              <a:t>简约论文汇报、毕业设计模版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34358" y="3316401"/>
            <a:ext cx="30656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在此输入论文副标题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324100" y="3764544"/>
            <a:ext cx="2476500" cy="0"/>
          </a:xfrm>
          <a:prstGeom prst="line">
            <a:avLst/>
          </a:prstGeom>
          <a:ln w="6350">
            <a:solidFill>
              <a:schemeClr val="bg1">
                <a:lumMod val="75000"/>
                <a:alpha val="7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234358" y="3889527"/>
            <a:ext cx="212809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汇报人：JJaSon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日期：2015-11-24</a:t>
            </a:r>
          </a:p>
        </p:txBody>
      </p:sp>
    </p:spTree>
    <p:extLst>
      <p:ext uri="{BB962C8B-B14F-4D97-AF65-F5344CB8AC3E}">
        <p14:creationId val="36958258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What is this?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是什么？</a:t>
            </a:r>
          </a:p>
        </p:txBody>
      </p:sp>
      <p:sp>
        <p:nvSpPr>
          <p:cNvPr id="9" name="矩形 8"/>
          <p:cNvSpPr/>
          <p:nvPr/>
        </p:nvSpPr>
        <p:spPr>
          <a:xfrm>
            <a:off x="4404365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用一段引用说明论文讲的是什么</a:t>
            </a:r>
          </a:p>
        </p:txBody>
      </p:sp>
      <p:sp>
        <p:nvSpPr>
          <p:cNvPr id="8" name="矩形 7"/>
          <p:cNvSpPr/>
          <p:nvPr/>
        </p:nvSpPr>
        <p:spPr>
          <a:xfrm>
            <a:off x="2224569" y="2474786"/>
            <a:ext cx="7742873" cy="163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720000">
              <a:lnSpc>
                <a:spcPct val="130000"/>
              </a:lnSpc>
            </a:pPr>
            <a:r>
              <a:rPr altLang="en-US" lang="zh-CN" sz="2600">
                <a:solidFill>
                  <a:srgbClr val="000000"/>
                </a:solidFill>
                <a:latin typeface="+mn-ea"/>
              </a:rPr>
              <a:t>对于网上各类全文数据库或文摘数据库，论文摘要的索引是读者检索文献的「重要工具」，为科技情报文献检索数据库的建设和维护提供方便。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526"/>
            <a:ext cx="1725318" cy="2353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82" y="3485626"/>
            <a:ext cx="1725318" cy="23532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24569" y="4769801"/>
            <a:ext cx="7742873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indent="720000">
              <a:lnSpc>
                <a:spcPct val="130000"/>
              </a:lnSpc>
            </a:pPr>
            <a:r>
              <a:rPr altLang="zh-CN" lang="en-US" sz="2400">
                <a:solidFill>
                  <a:srgbClr val="000000"/>
                </a:solidFill>
                <a:latin typeface="+mn-ea"/>
              </a:rPr>
              <a:t>—— 百度百科</a:t>
            </a:r>
          </a:p>
        </p:txBody>
      </p:sp>
    </p:spTree>
    <p:extLst>
      <p:ext uri="{BB962C8B-B14F-4D97-AF65-F5344CB8AC3E}">
        <p14:creationId val="376501491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What is this?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是什么？</a:t>
            </a:r>
          </a:p>
        </p:txBody>
      </p:sp>
      <p:sp>
        <p:nvSpPr>
          <p:cNvPr id="9" name="矩形 8"/>
          <p:cNvSpPr/>
          <p:nvPr/>
        </p:nvSpPr>
        <p:spPr>
          <a:xfrm>
            <a:off x="4404365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用一张图片说明论文讲的是什么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8106" y="1328400"/>
            <a:ext cx="6895799" cy="4597200"/>
          </a:xfrm>
          <a:prstGeom prst="rect">
            <a:avLst/>
          </a:prstGeom>
        </p:spPr>
      </p:pic>
    </p:spTree>
    <p:extLst>
      <p:ext uri="{BB962C8B-B14F-4D97-AF65-F5344CB8AC3E}">
        <p14:creationId val="137003455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Why do this？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为什么？</a:t>
            </a: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648100" y="1328400"/>
            <a:ext cx="6895800" cy="4597200"/>
            <a:chOff x="1399500" y="1753200"/>
            <a:chExt cx="6345000" cy="4230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99500" y="1753200"/>
              <a:ext cx="6345000" cy="4230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399500" y="1753200"/>
              <a:ext cx="6345000" cy="4230000"/>
            </a:xfrm>
            <a:prstGeom prst="rect">
              <a:avLst/>
            </a:prstGeom>
            <a:solidFill>
              <a:schemeClr val="tx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74533" l="61246" r="94492" t="57030">
                          <a14:foregroundMark x1="78098" x2="78098" y1="64700" y2="68928"/>
                          <a14:foregroundMark x1="85508" x2="85967" y1="66077" y2="69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99500" y="1753200"/>
              <a:ext cx="6345000" cy="423000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4404365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用一张图片引出为什么要做这个</a:t>
            </a:r>
          </a:p>
        </p:txBody>
      </p:sp>
    </p:spTree>
    <p:extLst>
      <p:ext uri="{BB962C8B-B14F-4D97-AF65-F5344CB8AC3E}">
        <p14:creationId val="329772380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Why do this？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为什么？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val="2195757881"/>
              </p:ext>
            </p:extLst>
          </p:nvPr>
        </p:nvGraphicFramePr>
        <p:xfrm>
          <a:off x="2647200" y="1328400"/>
          <a:ext cx="6897600" cy="4597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1" name="矩形 10"/>
          <p:cNvSpPr/>
          <p:nvPr/>
        </p:nvSpPr>
        <p:spPr>
          <a:xfrm>
            <a:off x="4404366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用一张图表说明为什么要做这个</a:t>
            </a:r>
          </a:p>
        </p:txBody>
      </p:sp>
    </p:spTree>
    <p:extLst>
      <p:ext uri="{BB962C8B-B14F-4D97-AF65-F5344CB8AC3E}">
        <p14:creationId val="253066303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Why do this？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为什么？</a:t>
            </a:r>
          </a:p>
        </p:txBody>
      </p:sp>
      <p:sp>
        <p:nvSpPr>
          <p:cNvPr id="11" name="矩形 10"/>
          <p:cNvSpPr/>
          <p:nvPr/>
        </p:nvSpPr>
        <p:spPr>
          <a:xfrm>
            <a:off x="4404366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用一些词语说明为什么要做这个</a:t>
            </a:r>
          </a:p>
        </p:txBody>
      </p:sp>
      <p:sp>
        <p:nvSpPr>
          <p:cNvPr id="7" name="矩形 6"/>
          <p:cNvSpPr/>
          <p:nvPr/>
        </p:nvSpPr>
        <p:spPr>
          <a:xfrm>
            <a:off x="4525417" y="2869954"/>
            <a:ext cx="2885840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accent1"/>
                </a:solidFill>
                <a:latin typeface="+mj-ea"/>
                <a:ea typeface="+mj-ea"/>
              </a:rPr>
              <a:t>几个词语</a:t>
            </a:r>
          </a:p>
        </p:txBody>
      </p:sp>
      <p:sp>
        <p:nvSpPr>
          <p:cNvPr id="8" name="矩形 7"/>
          <p:cNvSpPr/>
          <p:nvPr/>
        </p:nvSpPr>
        <p:spPr>
          <a:xfrm>
            <a:off x="4021955" y="3883490"/>
            <a:ext cx="213060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为什么</a:t>
            </a:r>
          </a:p>
        </p:txBody>
      </p:sp>
      <p:sp>
        <p:nvSpPr>
          <p:cNvPr id="9" name="矩形 8"/>
          <p:cNvSpPr/>
          <p:nvPr/>
        </p:nvSpPr>
        <p:spPr>
          <a:xfrm>
            <a:off x="4021954" y="1953599"/>
            <a:ext cx="213060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FFFFFF">
                    <a:lumMod val="65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有利于</a:t>
            </a:r>
          </a:p>
        </p:txBody>
      </p:sp>
      <p:sp>
        <p:nvSpPr>
          <p:cNvPr id="12" name="矩形 11"/>
          <p:cNvSpPr/>
          <p:nvPr/>
        </p:nvSpPr>
        <p:spPr>
          <a:xfrm>
            <a:off x="6806838" y="2670596"/>
            <a:ext cx="213060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对比</a:t>
            </a:r>
          </a:p>
        </p:txBody>
      </p:sp>
      <p:sp>
        <p:nvSpPr>
          <p:cNvPr id="13" name="矩形 12"/>
          <p:cNvSpPr/>
          <p:nvPr/>
        </p:nvSpPr>
        <p:spPr>
          <a:xfrm>
            <a:off x="6186689" y="3806531"/>
            <a:ext cx="213060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百分比</a:t>
            </a:r>
          </a:p>
        </p:txBody>
      </p:sp>
      <p:sp>
        <p:nvSpPr>
          <p:cNvPr id="14" name="矩形 13"/>
          <p:cNvSpPr/>
          <p:nvPr/>
        </p:nvSpPr>
        <p:spPr>
          <a:xfrm>
            <a:off x="2768945" y="2736897"/>
            <a:ext cx="213060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5871496" y="2006326"/>
            <a:ext cx="213060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000000">
                    <a:lumMod val="75000"/>
                    <a:lumOff val="25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网络</a:t>
            </a:r>
          </a:p>
        </p:txBody>
      </p:sp>
      <p:sp>
        <p:nvSpPr>
          <p:cNvPr id="16" name="矩形 15"/>
          <p:cNvSpPr/>
          <p:nvPr/>
        </p:nvSpPr>
        <p:spPr>
          <a:xfrm>
            <a:off x="7317094" y="3285965"/>
            <a:ext cx="225734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FFFFFF">
                    <a:lumMod val="75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精确度</a:t>
            </a:r>
          </a:p>
        </p:txBody>
      </p:sp>
      <p:sp>
        <p:nvSpPr>
          <p:cNvPr id="17" name="矩形 16"/>
          <p:cNvSpPr/>
          <p:nvPr/>
        </p:nvSpPr>
        <p:spPr>
          <a:xfrm>
            <a:off x="5678165" y="4549365"/>
            <a:ext cx="225734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时间复杂度</a:t>
            </a:r>
          </a:p>
        </p:txBody>
      </p:sp>
      <p:sp>
        <p:nvSpPr>
          <p:cNvPr id="18" name="矩形 17"/>
          <p:cNvSpPr/>
          <p:nvPr/>
        </p:nvSpPr>
        <p:spPr>
          <a:xfrm>
            <a:off x="2475912" y="3382140"/>
            <a:ext cx="213060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000000">
                    <a:lumMod val="50000"/>
                    <a:lumOff val="50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国际化</a:t>
            </a:r>
          </a:p>
        </p:txBody>
      </p:sp>
      <p:sp>
        <p:nvSpPr>
          <p:cNvPr id="19" name="矩形 18"/>
          <p:cNvSpPr/>
          <p:nvPr/>
        </p:nvSpPr>
        <p:spPr>
          <a:xfrm>
            <a:off x="3352567" y="4315555"/>
            <a:ext cx="213060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FFFFFF">
                    <a:lumMod val="85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……</a:t>
            </a:r>
          </a:p>
        </p:txBody>
      </p:sp>
    </p:spTree>
    <p:extLst>
      <p:ext uri="{BB962C8B-B14F-4D97-AF65-F5344CB8AC3E}">
        <p14:creationId val="202626071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Why do this？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为什么？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90800" y="1436882"/>
            <a:ext cx="13906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用途：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28950" y="1898547"/>
            <a:ext cx="6543676" cy="139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0" panose="020b0604020202020204" pitchFamily="34" typeface="Arial"/>
              <a:buChar char="•"/>
            </a:pPr>
            <a:r>
              <a:rPr altLang="en-US" lang="zh-CN" sz="2000">
                <a:latin typeface="+mn-ea"/>
              </a:rPr>
              <a:t>由于论文中所提到的「某功能」在生活中很有用。</a:t>
            </a:r>
          </a:p>
          <a:p>
            <a:pPr algn="just" indent="-342900" marL="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0" panose="020b0604020202020204" pitchFamily="34" typeface="Arial"/>
              <a:buChar char="•"/>
            </a:pPr>
            <a:r>
              <a:rPr altLang="en-US" lang="zh-CN" sz="2000">
                <a:latin typeface="+mn-ea"/>
              </a:rPr>
              <a:t>做了论文中的「某工作」有利于减少计算消耗。</a:t>
            </a:r>
          </a:p>
          <a:p>
            <a:pPr algn="just" indent="-342900" marL="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0" panose="020b0604020202020204" pitchFamily="34" typeface="Arial"/>
              <a:buChar char="•"/>
            </a:pPr>
            <a:r>
              <a:rPr altLang="en-US" lang="zh-CN" sz="2000">
                <a:latin typeface="+mn-ea"/>
              </a:rPr>
              <a:t>…………</a:t>
            </a:r>
          </a:p>
        </p:txBody>
      </p:sp>
      <p:sp>
        <p:nvSpPr>
          <p:cNvPr id="10" name="矩形 9"/>
          <p:cNvSpPr/>
          <p:nvPr/>
        </p:nvSpPr>
        <p:spPr>
          <a:xfrm>
            <a:off x="4290063" y="6186279"/>
            <a:ext cx="3611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用文字来具体说明为什么要做这个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90800" y="3660341"/>
            <a:ext cx="13906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对比：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28950" y="4122007"/>
            <a:ext cx="6543676" cy="1656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0" panose="020b0604020202020204" pitchFamily="34" typeface="Arial"/>
              <a:buChar char="•"/>
            </a:pPr>
            <a:r>
              <a:rPr altLang="en-US" lang="zh-CN" sz="2000">
                <a:latin typeface="+mn-ea"/>
              </a:rPr>
              <a:t>前人的工作都没有涉及到「某个重要步骤」，效果都不是很理想。</a:t>
            </a:r>
          </a:p>
          <a:p>
            <a:pPr algn="just" indent="-342900" marL="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0" panose="020b0604020202020204" pitchFamily="34" typeface="Arial"/>
              <a:buChar char="•"/>
            </a:pPr>
            <a:r>
              <a:rPr altLang="en-US" lang="zh-CN" sz="2000">
                <a:latin typeface="+mn-ea"/>
              </a:rPr>
              <a:t>用本文提及的方法可以达到更高的精确度，更小的复杂度，并且拥有更强的鲁棒性。</a:t>
            </a:r>
          </a:p>
        </p:txBody>
      </p:sp>
    </p:spTree>
    <p:extLst>
      <p:ext uri="{BB962C8B-B14F-4D97-AF65-F5344CB8AC3E}">
        <p14:creationId val="14188253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4000">
                  <a:solidFill>
                    <a:schemeClr val="accent1"/>
                  </a:solidFill>
                  <a:latin typeface="+mj-ea"/>
                  <a:ea typeface="+mj-ea"/>
                </a:rPr>
                <a:t>研究方案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30" y="3283481"/>
              <a:ext cx="28356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Approach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gdLst>
                <a:gd fmla="*/ 0 w 9130553" name="connsiteX0"/>
                <a:gd fmla="*/ 336367 h 744225" name="connsiteY0"/>
                <a:gd fmla="*/ 1600200 w 9130553" name="connsiteX1"/>
                <a:gd fmla="*/ 191 h 744225" name="connsiteY1"/>
                <a:gd fmla="*/ 4020671 w 9130553" name="connsiteX2"/>
                <a:gd fmla="*/ 376709 h 744225" name="connsiteY2"/>
                <a:gd fmla="*/ 6252882 w 9130553" name="connsiteX3"/>
                <a:gd fmla="*/ 739779 h 744225" name="connsiteY3"/>
                <a:gd fmla="*/ 9130553 w 9130553" name="connsiteX4"/>
                <a:gd fmla="*/ 551520 h 744225" name="connsiteY4"/>
                <a:gd fmla="*/ 9130553 w 9130553" name="connsiteX5"/>
                <a:gd fmla="*/ 551520 h 8100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44225" w="9130553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gdLst>
                <a:gd fmla="*/ 0 w 9144000" name="connsiteX0"/>
                <a:gd fmla="*/ 430515 h 632221" name="connsiteY0"/>
                <a:gd fmla="*/ 2944906 w 9144000" name="connsiteX1"/>
                <a:gd fmla="*/ 210 h 632221" name="connsiteY1"/>
                <a:gd fmla="*/ 5795682 w 9144000" name="connsiteX2"/>
                <a:gd fmla="*/ 376727 h 632221" name="connsiteY2"/>
                <a:gd fmla="*/ 9144000 w 9144000" name="connsiteX3"/>
                <a:gd fmla="*/ 632221 h 6322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32221" w="9144000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gdLst>
                <a:gd fmla="*/ 0 w 9157447" name="connsiteX0"/>
                <a:gd fmla="*/ 420177 h 420177" name="connsiteY0"/>
                <a:gd fmla="*/ 5647765 w 9157447" name="connsiteX1"/>
                <a:gd fmla="*/ 3318 h 420177" name="connsiteY1"/>
                <a:gd fmla="*/ 9157447 w 9157447" name="connsiteX2"/>
                <a:gd fmla="*/ 258812 h 42017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20177" w="915744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20651694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/>
              <a:t>Approach Overview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方案预览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666994" y="1436242"/>
            <a:ext cx="2536010" cy="2012440"/>
            <a:chOff x="973672" y="1409348"/>
            <a:chExt cx="2536010" cy="2012440"/>
          </a:xfrm>
        </p:grpSpPr>
        <p:sp>
          <p:nvSpPr>
            <p:cNvPr id="9" name="矩形 8"/>
            <p:cNvSpPr/>
            <p:nvPr/>
          </p:nvSpPr>
          <p:spPr>
            <a:xfrm>
              <a:off x="973672" y="1692088"/>
              <a:ext cx="95440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accent1"/>
                  </a:solidFill>
                  <a:latin typeface="+mj-ea"/>
                  <a:ea typeface="+mj-ea"/>
                </a:rPr>
                <a:t>Step 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973672" y="1409348"/>
              <a:ext cx="792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73671" y="2221460"/>
              <a:ext cx="253601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2000">
                  <a:latin typeface="+mn-ea"/>
                </a:rPr>
                <a:t>根据轨迹构建出候选图，其中包含「候选点」，「候选边」。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88997" y="1436242"/>
            <a:ext cx="2536010" cy="2012440"/>
            <a:chOff x="973672" y="1409348"/>
            <a:chExt cx="2536010" cy="2012440"/>
          </a:xfrm>
        </p:grpSpPr>
        <p:sp>
          <p:nvSpPr>
            <p:cNvPr id="18" name="矩形 17"/>
            <p:cNvSpPr/>
            <p:nvPr/>
          </p:nvSpPr>
          <p:spPr>
            <a:xfrm>
              <a:off x="973672" y="1692088"/>
              <a:ext cx="95440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accent1"/>
                  </a:solidFill>
                  <a:latin typeface="+mj-ea"/>
                  <a:ea typeface="+mj-ea"/>
                </a:rPr>
                <a:t>Step 2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73671" y="1409348"/>
              <a:ext cx="792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步骤二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973672" y="2221460"/>
              <a:ext cx="253601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2000">
                  <a:latin typeface="+mn-ea"/>
                </a:rPr>
                <a:t>根据轨迹构建出候选图，其中包含「候选点」，「候选边」。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66994" y="3870160"/>
            <a:ext cx="2536010" cy="2012440"/>
            <a:chOff x="973672" y="1409348"/>
            <a:chExt cx="2536010" cy="2012440"/>
          </a:xfrm>
        </p:grpSpPr>
        <p:sp>
          <p:nvSpPr>
            <p:cNvPr id="30" name="矩形 29"/>
            <p:cNvSpPr/>
            <p:nvPr/>
          </p:nvSpPr>
          <p:spPr>
            <a:xfrm>
              <a:off x="973672" y="1692089"/>
              <a:ext cx="95440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accent1"/>
                  </a:solidFill>
                  <a:latin typeface="+mj-ea"/>
                  <a:ea typeface="+mj-ea"/>
                </a:rPr>
                <a:t>Step 3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973672" y="1409348"/>
              <a:ext cx="792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步骤三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973671" y="2221459"/>
              <a:ext cx="253601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2000">
                  <a:latin typeface="+mn-ea"/>
                </a:rPr>
                <a:t>根据轨迹构建出候选图，其中包含「候选点」，「候选边」。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88997" y="3870160"/>
            <a:ext cx="2536010" cy="2012440"/>
            <a:chOff x="973672" y="1409348"/>
            <a:chExt cx="2536010" cy="2012440"/>
          </a:xfrm>
        </p:grpSpPr>
        <p:sp>
          <p:nvSpPr>
            <p:cNvPr id="26" name="矩形 25"/>
            <p:cNvSpPr/>
            <p:nvPr/>
          </p:nvSpPr>
          <p:spPr>
            <a:xfrm>
              <a:off x="973672" y="1692089"/>
              <a:ext cx="95440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accent1"/>
                  </a:solidFill>
                  <a:latin typeface="+mj-ea"/>
                  <a:ea typeface="+mj-ea"/>
                </a:rPr>
                <a:t>Step 4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973671" y="1409348"/>
              <a:ext cx="792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步骤四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973672" y="2221459"/>
              <a:ext cx="253601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2000">
                  <a:latin typeface="+mn-ea"/>
                </a:rPr>
                <a:t>根据轨迹构建出候选图，其中包含「候选点」，「候选边」。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4975868" y="6186279"/>
            <a:ext cx="2240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说明方案的总体步骤</a:t>
            </a:r>
          </a:p>
        </p:txBody>
      </p:sp>
    </p:spTree>
    <p:extLst>
      <p:ext uri="{BB962C8B-B14F-4D97-AF65-F5344CB8AC3E}">
        <p14:creationId val="238943368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Step 1(步骤一名称)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步骤一</a:t>
            </a:r>
          </a:p>
        </p:txBody>
      </p:sp>
      <p:sp>
        <p:nvSpPr>
          <p:cNvPr id="34" name="矩形 33"/>
          <p:cNvSpPr/>
          <p:nvPr/>
        </p:nvSpPr>
        <p:spPr>
          <a:xfrm>
            <a:off x="4747264" y="6186279"/>
            <a:ext cx="2697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用一张幻灯片说明步骤一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972460" y="1735239"/>
            <a:ext cx="1351776" cy="1250577"/>
            <a:chOff x="1038612" y="1735234"/>
            <a:chExt cx="1351776" cy="1250577"/>
          </a:xfrm>
        </p:grpSpPr>
        <p:sp>
          <p:nvSpPr>
            <p:cNvPr id="10" name="椭圆 9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38612" y="2110326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步骤一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420113" y="1735239"/>
            <a:ext cx="1351776" cy="1250577"/>
            <a:chOff x="1038612" y="1735234"/>
            <a:chExt cx="1351776" cy="1250577"/>
          </a:xfrm>
        </p:grpSpPr>
        <p:sp>
          <p:nvSpPr>
            <p:cNvPr id="71" name="椭圆 70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矩形 71"/>
            <p:cNvSpPr/>
            <p:nvPr/>
          </p:nvSpPr>
          <p:spPr>
            <a:xfrm>
              <a:off x="1038613" y="2110326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步骤二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67765" y="1735239"/>
            <a:ext cx="1351776" cy="1250577"/>
            <a:chOff x="1038612" y="1735234"/>
            <a:chExt cx="1351776" cy="1250577"/>
          </a:xfrm>
        </p:grpSpPr>
        <p:sp>
          <p:nvSpPr>
            <p:cNvPr id="74" name="椭圆 73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矩形 74"/>
            <p:cNvSpPr/>
            <p:nvPr/>
          </p:nvSpPr>
          <p:spPr>
            <a:xfrm>
              <a:off x="1038612" y="2110326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步骤三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972460" y="4075027"/>
            <a:ext cx="1351776" cy="1250577"/>
            <a:chOff x="1038612" y="1735234"/>
            <a:chExt cx="1351776" cy="1250577"/>
          </a:xfrm>
        </p:grpSpPr>
        <p:sp>
          <p:nvSpPr>
            <p:cNvPr id="84" name="椭圆 83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矩形 84"/>
            <p:cNvSpPr/>
            <p:nvPr/>
          </p:nvSpPr>
          <p:spPr>
            <a:xfrm>
              <a:off x="1038612" y="2110325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步骤四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420113" y="4075027"/>
            <a:ext cx="1351776" cy="1250577"/>
            <a:chOff x="1038612" y="1735234"/>
            <a:chExt cx="1351776" cy="1250577"/>
          </a:xfrm>
        </p:grpSpPr>
        <p:sp>
          <p:nvSpPr>
            <p:cNvPr id="82" name="椭圆 81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rgbClr val="70AD4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矩形 82"/>
            <p:cNvSpPr/>
            <p:nvPr/>
          </p:nvSpPr>
          <p:spPr>
            <a:xfrm>
              <a:off x="1038613" y="2110325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rgbClr val="70AD47"/>
                  </a:solidFill>
                  <a:latin typeface="+mn-ea"/>
                </a:rPr>
                <a:t>步骤五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867765" y="4075027"/>
            <a:ext cx="1351776" cy="1250577"/>
            <a:chOff x="1038612" y="1735234"/>
            <a:chExt cx="1351776" cy="1250577"/>
          </a:xfrm>
        </p:grpSpPr>
        <p:sp>
          <p:nvSpPr>
            <p:cNvPr id="80" name="椭圆 79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矩形 80"/>
            <p:cNvSpPr/>
            <p:nvPr/>
          </p:nvSpPr>
          <p:spPr>
            <a:xfrm>
              <a:off x="1038612" y="2110325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步骤六</a:t>
              </a:r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4170304" y="2864229"/>
            <a:ext cx="1275113" cy="127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H="1">
            <a:off x="6746594" y="2864229"/>
            <a:ext cx="1275113" cy="127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69" idx="3"/>
          </p:cNvCxnSpPr>
          <p:nvPr/>
        </p:nvCxnSpPr>
        <p:spPr>
          <a:xfrm flipV="1">
            <a:off x="4324241" y="2357938"/>
            <a:ext cx="1095877" cy="1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V="1">
            <a:off x="6773487" y="2360526"/>
            <a:ext cx="10958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H="1">
            <a:off x="4273637" y="2610718"/>
            <a:ext cx="3644728" cy="16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3423015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Step 2(步骤二名称)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步骤二</a:t>
            </a:r>
          </a:p>
        </p:txBody>
      </p:sp>
      <p:sp>
        <p:nvSpPr>
          <p:cNvPr id="6" name="矩形 5"/>
          <p:cNvSpPr/>
          <p:nvPr/>
        </p:nvSpPr>
        <p:spPr>
          <a:xfrm>
            <a:off x="4747264" y="6186279"/>
            <a:ext cx="2697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用一张幻灯片说明步骤二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48857" y="1422394"/>
            <a:ext cx="1653990" cy="801795"/>
            <a:chOff x="1065090" y="1274470"/>
            <a:chExt cx="1653990" cy="801795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1367304" y="1274470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步骤一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367304" y="1725400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1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269006" y="1422394"/>
            <a:ext cx="1653990" cy="801795"/>
            <a:chOff x="1065090" y="1274470"/>
            <a:chExt cx="1653990" cy="801795"/>
          </a:xfrm>
        </p:grpSpPr>
        <p:sp>
          <p:nvSpPr>
            <p:cNvPr id="13" name="等腰三角形 12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67304" y="1274470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步骤二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367304" y="1725400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2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989154" y="1422394"/>
            <a:ext cx="1653990" cy="801795"/>
            <a:chOff x="1065090" y="1274470"/>
            <a:chExt cx="1653990" cy="801795"/>
          </a:xfrm>
        </p:grpSpPr>
        <p:sp>
          <p:nvSpPr>
            <p:cNvPr id="18" name="菱形 17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367305" y="1274470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步骤三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367305" y="1725400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3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35"/>
          <p:cNvSpPr txBox="1"/>
          <p:nvPr/>
        </p:nvSpPr>
        <p:spPr>
          <a:xfrm>
            <a:off x="2189635" y="2586440"/>
            <a:ext cx="7812741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详细算法解释：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首先为整个空间建立索引，用「R树」进行索引。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为每一个点找到一定半径范围内的「候选边」，在候选边上找到对应的候选点。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为每个候选点计算「匹配概率」。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为每条转移候选边计算「转移概率」。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根据匹配概率和转移概率计算出最有可能匹配的候选路径。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返回匹配度最高的k条路径。</a:t>
            </a:r>
          </a:p>
        </p:txBody>
      </p:sp>
    </p:spTree>
    <p:extLst>
      <p:ext uri="{BB962C8B-B14F-4D97-AF65-F5344CB8AC3E}">
        <p14:creationId val="41573555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Contents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目录</a:t>
            </a:r>
          </a:p>
        </p:txBody>
      </p:sp>
      <p:sp>
        <p:nvSpPr>
          <p:cNvPr id="6" name="矩形 5"/>
          <p:cNvSpPr/>
          <p:nvPr/>
        </p:nvSpPr>
        <p:spPr>
          <a:xfrm>
            <a:off x="2979162" y="2122694"/>
            <a:ext cx="241331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Background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85509" y="2539553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979156" y="2531043"/>
            <a:ext cx="2427012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3200">
                <a:solidFill>
                  <a:schemeClr val="accent1"/>
                </a:solidFill>
                <a:latin typeface="+mj-ea"/>
                <a:ea typeface="+mj-ea"/>
              </a:rPr>
              <a:t>研究背景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19253" y="2045937"/>
            <a:ext cx="61308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3200">
                <a:solidFill>
                  <a:schemeClr val="accent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15" name="矩形 14"/>
          <p:cNvSpPr/>
          <p:nvPr/>
        </p:nvSpPr>
        <p:spPr>
          <a:xfrm>
            <a:off x="7148676" y="2122694"/>
            <a:ext cx="21926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Approach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255024" y="2539553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148677" y="2531042"/>
            <a:ext cx="2204193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3200">
                <a:solidFill>
                  <a:schemeClr val="accent1"/>
                </a:solidFill>
                <a:latin typeface="+mj-ea"/>
                <a:ea typeface="+mj-ea"/>
              </a:rPr>
              <a:t>研究方案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88768" y="2045937"/>
            <a:ext cx="61308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3200">
                <a:solidFill>
                  <a:schemeClr val="accent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27" name="矩形 26"/>
          <p:cNvSpPr/>
          <p:nvPr/>
        </p:nvSpPr>
        <p:spPr>
          <a:xfrm>
            <a:off x="2979162" y="4216578"/>
            <a:ext cx="179101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Result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085509" y="4633436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979162" y="4624925"/>
            <a:ext cx="2427011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3200">
                <a:solidFill>
                  <a:schemeClr val="accent1"/>
                </a:solidFill>
                <a:latin typeface="+mj-ea"/>
                <a:ea typeface="+mj-ea"/>
              </a:rPr>
              <a:t>研究成果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19253" y="4139819"/>
            <a:ext cx="61308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3200">
                <a:solidFill>
                  <a:schemeClr val="accent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23" name="矩形 22"/>
          <p:cNvSpPr/>
          <p:nvPr/>
        </p:nvSpPr>
        <p:spPr>
          <a:xfrm>
            <a:off x="7148671" y="4216578"/>
            <a:ext cx="21529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Summary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7255024" y="4633436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148671" y="4624925"/>
            <a:ext cx="2589798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3200">
                <a:solidFill>
                  <a:schemeClr val="accent1"/>
                </a:solidFill>
                <a:latin typeface="+mj-ea"/>
                <a:ea typeface="+mj-ea"/>
              </a:rPr>
              <a:t>研究总结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88768" y="4139819"/>
            <a:ext cx="61308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3200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</p:spTree>
    <p:extLst>
      <p:ext uri="{BB962C8B-B14F-4D97-AF65-F5344CB8AC3E}">
        <p14:creationId val="14628998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Step 3(步骤三名称)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步骤三</a:t>
            </a:r>
          </a:p>
        </p:txBody>
      </p:sp>
      <p:sp>
        <p:nvSpPr>
          <p:cNvPr id="6" name="矩形 5"/>
          <p:cNvSpPr/>
          <p:nvPr/>
        </p:nvSpPr>
        <p:spPr>
          <a:xfrm>
            <a:off x="4747270" y="6186279"/>
            <a:ext cx="2697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83267" y="1166041"/>
            <a:ext cx="3028576" cy="1529821"/>
            <a:chOff x="5160682" y="1166036"/>
            <a:chExt cx="3028576" cy="1529821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5462894" y="1166036"/>
              <a:ext cx="1973733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建立索引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62896" y="1616966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Create Index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5462894" y="1938727"/>
              <a:ext cx="2726363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latin typeface="+mn-ea"/>
                </a:rPr>
                <a:t>为原数据建立索引，便于搜索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83267" y="2860297"/>
            <a:ext cx="3028576" cy="1529821"/>
            <a:chOff x="5160682" y="1166036"/>
            <a:chExt cx="3028576" cy="1529821"/>
          </a:xfrm>
        </p:grpSpPr>
        <p:sp>
          <p:nvSpPr>
            <p:cNvPr id="21" name="等腰三角形 20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5462894" y="1166036"/>
              <a:ext cx="1973733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计算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462896" y="1616966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Calculate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5462894" y="1938727"/>
              <a:ext cx="2726363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latin typeface="+mn-ea"/>
                </a:rPr>
                <a:t>在构建好的索引之上进行计算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83267" y="4554553"/>
            <a:ext cx="3028576" cy="1529821"/>
            <a:chOff x="5160682" y="1166036"/>
            <a:chExt cx="3028576" cy="1529821"/>
          </a:xfrm>
        </p:grpSpPr>
        <p:sp>
          <p:nvSpPr>
            <p:cNvPr id="29" name="菱形 28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5462894" y="1166036"/>
              <a:ext cx="1973733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优化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462896" y="1616966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Optimize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5462894" y="1938727"/>
              <a:ext cx="2726363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latin typeface="+mn-ea"/>
                </a:rPr>
                <a:t>对原有算法进行优化，使用近似计算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40" y="1270805"/>
            <a:ext cx="3993226" cy="1286367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3"/>
          <a:stretch>
            <a:fillRect/>
          </a:stretch>
        </p:blipFill>
        <p:spPr>
          <a:xfrm>
            <a:off x="2233945" y="2973600"/>
            <a:ext cx="3993226" cy="12924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945" y="4665600"/>
            <a:ext cx="3993226" cy="1292464"/>
          </a:xfrm>
          <a:prstGeom prst="rect">
            <a:avLst/>
          </a:prstGeom>
        </p:spPr>
      </p:pic>
    </p:spTree>
    <p:extLst>
      <p:ext uri="{BB962C8B-B14F-4D97-AF65-F5344CB8AC3E}">
        <p14:creationId val="328105589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/>
              <a:t>Approach Summary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方案总结</a:t>
            </a:r>
          </a:p>
        </p:txBody>
      </p:sp>
      <p:sp>
        <p:nvSpPr>
          <p:cNvPr id="34" name="矩形 33"/>
          <p:cNvSpPr/>
          <p:nvPr/>
        </p:nvSpPr>
        <p:spPr>
          <a:xfrm>
            <a:off x="4632970" y="6186279"/>
            <a:ext cx="2926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说明提出的方案简单又高效</a:t>
            </a:r>
          </a:p>
        </p:txBody>
      </p:sp>
      <p:sp>
        <p:nvSpPr>
          <p:cNvPr id="36" name="椭圆 35"/>
          <p:cNvSpPr/>
          <p:nvPr/>
        </p:nvSpPr>
        <p:spPr>
          <a:xfrm>
            <a:off x="3133034" y="2416546"/>
            <a:ext cx="2043953" cy="2043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3529717" y="3521781"/>
            <a:ext cx="12505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</a:rPr>
              <a:t>简单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132605" y="2977346"/>
            <a:ext cx="20448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latin typeface="+mj-ea"/>
                <a:ea typeface="+mj-ea"/>
              </a:rPr>
              <a:t>Simple</a:t>
            </a:r>
          </a:p>
        </p:txBody>
      </p:sp>
      <p:sp>
        <p:nvSpPr>
          <p:cNvPr id="44" name="椭圆 43"/>
          <p:cNvSpPr/>
          <p:nvPr/>
        </p:nvSpPr>
        <p:spPr>
          <a:xfrm>
            <a:off x="7015448" y="2416546"/>
            <a:ext cx="2043953" cy="2043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7412131" y="3521781"/>
            <a:ext cx="12505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</a:rPr>
              <a:t>有效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015449" y="2977346"/>
            <a:ext cx="204395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latin typeface="+mj-ea"/>
                <a:ea typeface="+mj-ea"/>
              </a:rPr>
              <a:t>Effective</a:t>
            </a:r>
          </a:p>
        </p:txBody>
      </p:sp>
    </p:spTree>
    <p:extLst>
      <p:ext uri="{BB962C8B-B14F-4D97-AF65-F5344CB8AC3E}">
        <p14:creationId val="364268219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4000">
                  <a:solidFill>
                    <a:schemeClr val="accent1"/>
                  </a:solidFill>
                  <a:latin typeface="+mj-ea"/>
                  <a:ea typeface="+mj-ea"/>
                </a:rPr>
                <a:t>研究成果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30" y="3283481"/>
              <a:ext cx="28356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Result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gdLst>
                <a:gd fmla="*/ 0 w 9130553" name="connsiteX0"/>
                <a:gd fmla="*/ 336367 h 744225" name="connsiteY0"/>
                <a:gd fmla="*/ 1600200 w 9130553" name="connsiteX1"/>
                <a:gd fmla="*/ 191 h 744225" name="connsiteY1"/>
                <a:gd fmla="*/ 4020671 w 9130553" name="connsiteX2"/>
                <a:gd fmla="*/ 376709 h 744225" name="connsiteY2"/>
                <a:gd fmla="*/ 6252882 w 9130553" name="connsiteX3"/>
                <a:gd fmla="*/ 739779 h 744225" name="connsiteY3"/>
                <a:gd fmla="*/ 9130553 w 9130553" name="connsiteX4"/>
                <a:gd fmla="*/ 551520 h 744225" name="connsiteY4"/>
                <a:gd fmla="*/ 9130553 w 9130553" name="connsiteX5"/>
                <a:gd fmla="*/ 551520 h 8100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44225" w="9130553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gdLst>
                <a:gd fmla="*/ 0 w 9144000" name="connsiteX0"/>
                <a:gd fmla="*/ 430515 h 632221" name="connsiteY0"/>
                <a:gd fmla="*/ 2944906 w 9144000" name="connsiteX1"/>
                <a:gd fmla="*/ 210 h 632221" name="connsiteY1"/>
                <a:gd fmla="*/ 5795682 w 9144000" name="connsiteX2"/>
                <a:gd fmla="*/ 376727 h 632221" name="connsiteY2"/>
                <a:gd fmla="*/ 9144000 w 9144000" name="connsiteX3"/>
                <a:gd fmla="*/ 632221 h 6322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32221" w="9144000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gdLst>
                <a:gd fmla="*/ 0 w 9157447" name="connsiteX0"/>
                <a:gd fmla="*/ 420177 h 420177" name="connsiteY0"/>
                <a:gd fmla="*/ 5647765 w 9157447" name="connsiteX1"/>
                <a:gd fmla="*/ 3318 h 420177" name="connsiteY1"/>
                <a:gd fmla="*/ 9157447 w 9157447" name="connsiteX2"/>
                <a:gd fmla="*/ 258812 h 42017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20177" w="915744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0552289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Experiment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实验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93873" y="1328400"/>
            <a:ext cx="7804265" cy="4597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47264" y="6186279"/>
            <a:ext cx="2697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用一张图片引出实验部分</a:t>
            </a:r>
          </a:p>
        </p:txBody>
      </p:sp>
    </p:spTree>
    <p:extLst>
      <p:ext uri="{BB962C8B-B14F-4D97-AF65-F5344CB8AC3E}">
        <p14:creationId val="178568375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/>
              <a:t>Experiment Approach 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实验方案对比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val="1724430256"/>
              </p:ext>
            </p:extLst>
          </p:nvPr>
        </p:nvGraphicFramePr>
        <p:xfrm>
          <a:off x="2256976" y="1550004"/>
          <a:ext cx="7678059" cy="4140000"/>
        </p:xfrm>
        <a:graphic>
          <a:graphicData uri="http://schemas.openxmlformats.org/drawingml/2006/table">
            <a:tbl>
              <a:tblPr bandRow="1" firstRow="1">
                <a:tableStyleId>{3B4B98B0-60AC-42C2-AFA5-B58CD77FA1E5}</a:tableStyleId>
              </a:tblPr>
              <a:tblGrid>
                <a:gridCol w="2559353"/>
                <a:gridCol w="2559353"/>
                <a:gridCol w="2559353"/>
              </a:tblGrid>
              <a:tr h="828000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0" kern="1200" lang="zh-CN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endParaRPr altLang="en-US" b="0" kern="1200" lang="zh-CN" sz="240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0" kern="1200" lang="zh-CN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优点</a:t>
                      </a:r>
                      <a:endParaRPr altLang="en-US" b="0" kern="1200" lang="zh-CN" sz="240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b="0" lang="zh-CN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缺点</a:t>
                      </a:r>
                      <a:endParaRPr altLang="en-US" b="0" lang="zh-CN" sz="240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828000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0" kern="1200" lang="zh-CN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altLang="zh-CN" b="0" kern="1200" lang="en-US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A</a:t>
                      </a:r>
                      <a:endParaRPr altLang="en-US" b="0" kern="1200" lang="zh-CN" sz="240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优点</a:t>
                      </a:r>
                      <a:r>
                        <a:rPr altLang="zh-CN" lang="en-US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A</a:t>
                      </a:r>
                      <a:endParaRPr altLang="en-US" lang="zh-CN" sz="2000">
                        <a:latin charset="-122" panose="020b0502040204020203" pitchFamily="34" typeface="微软雅黑 Light"/>
                        <a:ea charset="-122" panose="020b0502040204020203" pitchFamily="34" typeface="微软雅黑 Light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缺点</a:t>
                      </a:r>
                      <a:r>
                        <a:rPr altLang="zh-CN" lang="en-US" smtClean="0" sz="200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A</a:t>
                      </a:r>
                      <a:endParaRPr altLang="en-US" lang="zh-CN" sz="200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</a:tr>
              <a:tr h="82800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b="0" kern="1200" lang="zh-CN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altLang="zh-CN" b="0" kern="1200" lang="en-US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B</a:t>
                      </a:r>
                      <a:endParaRPr altLang="en-US" b="0" kern="1200" lang="zh-CN" sz="240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优点</a:t>
                      </a:r>
                      <a:r>
                        <a:rPr altLang="zh-CN" lang="en-US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B</a:t>
                      </a:r>
                      <a:endParaRPr altLang="en-US" lang="zh-CN" sz="2000">
                        <a:latin charset="-122" panose="020b0502040204020203" pitchFamily="34" typeface="微软雅黑 Light"/>
                        <a:ea charset="-122" panose="020b0502040204020203" pitchFamily="34" typeface="微软雅黑 Light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缺点</a:t>
                      </a:r>
                      <a:r>
                        <a:rPr altLang="zh-CN" lang="en-US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B</a:t>
                      </a:r>
                      <a:endParaRPr altLang="en-US" lang="zh-CN" sz="2000">
                        <a:latin charset="-122" panose="020b0502040204020203" pitchFamily="34" typeface="微软雅黑 Light"/>
                        <a:ea charset="-122" panose="020b0502040204020203" pitchFamily="34" typeface="微软雅黑 Light"/>
                      </a:endParaRPr>
                    </a:p>
                  </a:txBody>
                  <a:tcPr anchor="ctr"/>
                </a:tc>
              </a:tr>
              <a:tr h="828000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0" kern="1200" lang="zh-CN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altLang="zh-CN" b="0" kern="1200" lang="en-US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C</a:t>
                      </a:r>
                      <a:endParaRPr altLang="en-US" b="0" kern="1200" lang="zh-CN" sz="240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优点</a:t>
                      </a:r>
                      <a:r>
                        <a:rPr altLang="zh-CN" lang="en-US" smtClean="0" sz="200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C</a:t>
                      </a:r>
                      <a:endParaRPr altLang="en-US" lang="zh-CN" sz="200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缺点</a:t>
                      </a:r>
                      <a:r>
                        <a:rPr altLang="zh-CN" lang="en-US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C</a:t>
                      </a:r>
                      <a:endParaRPr altLang="en-US" lang="zh-CN" sz="2000">
                        <a:latin charset="-122" panose="020b0502040204020203" pitchFamily="34" typeface="微软雅黑 Light"/>
                        <a:ea charset="-122" panose="020b0502040204020203" pitchFamily="34" typeface="微软雅黑 Light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</a:tr>
              <a:tr h="828000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0" kern="1200" lang="zh-CN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altLang="zh-CN" b="0" kern="1200" lang="en-US" smtClean="0" sz="240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D</a:t>
                      </a:r>
                      <a:endParaRPr altLang="en-US" b="0" kern="1200" lang="zh-CN" sz="240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优点</a:t>
                      </a:r>
                      <a:r>
                        <a:rPr altLang="zh-CN" lang="en-US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D</a:t>
                      </a:r>
                      <a:endParaRPr altLang="en-US" lang="zh-CN" sz="2000">
                        <a:latin charset="-122" panose="020b0502040204020203" pitchFamily="34" typeface="微软雅黑 Light"/>
                        <a:ea charset="-122" panose="020b0502040204020203" pitchFamily="34" typeface="微软雅黑 Light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缺点</a:t>
                      </a:r>
                      <a:r>
                        <a:rPr altLang="zh-CN" lang="en-US" smtClean="0" sz="2000">
                          <a:latin charset="-122" panose="020b0502040204020203" pitchFamily="34" typeface="微软雅黑 Light"/>
                          <a:ea charset="-122" panose="020b0502040204020203" pitchFamily="34" typeface="微软雅黑 Light"/>
                        </a:rPr>
                        <a:t>D</a:t>
                      </a:r>
                      <a:endParaRPr altLang="en-US" lang="zh-CN" sz="2000">
                        <a:latin charset="-122" panose="020b0502040204020203" pitchFamily="34" typeface="微软雅黑 Light"/>
                        <a:ea charset="-122" panose="020b0502040204020203" pitchFamily="34" typeface="微软雅黑 Ligh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04364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用表格来对比实验中使用的方案</a:t>
            </a:r>
          </a:p>
        </p:txBody>
      </p:sp>
    </p:spTree>
    <p:extLst>
      <p:ext uri="{BB962C8B-B14F-4D97-AF65-F5344CB8AC3E}">
        <p14:creationId val="421594258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/>
              <a:t>Approach Summary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方案总结</a:t>
            </a:r>
          </a:p>
        </p:txBody>
      </p:sp>
      <p:sp>
        <p:nvSpPr>
          <p:cNvPr id="34" name="矩形 33"/>
          <p:cNvSpPr/>
          <p:nvPr/>
        </p:nvSpPr>
        <p:spPr>
          <a:xfrm>
            <a:off x="4518671" y="6186279"/>
            <a:ext cx="3154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用图表来表示本文方案的提高</a:t>
            </a: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2434177" y="1979495"/>
            <a:ext cx="1547999" cy="1548000"/>
            <a:chOff x="1123567" y="2124636"/>
            <a:chExt cx="1855695" cy="1855696"/>
          </a:xfrm>
        </p:grpSpPr>
        <p:sp>
          <p:nvSpPr>
            <p:cNvPr id="4" name="椭圆 3"/>
            <p:cNvSpPr/>
            <p:nvPr/>
          </p:nvSpPr>
          <p:spPr>
            <a:xfrm>
              <a:off x="1123567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188646" y="3379603"/>
              <a:ext cx="1636230" cy="600729"/>
            </a:xfrm>
            <a:custGeom>
              <a:gdLst>
                <a:gd fmla="*/ 1090529 w 1636230" name="connsiteX0"/>
                <a:gd fmla="*/ 1176 h 600729" name="connsiteY0"/>
                <a:gd fmla="*/ 1621971 w 1636230" name="connsiteX1"/>
                <a:gd fmla="*/ 180140 h 600729" name="connsiteY1"/>
                <a:gd fmla="*/ 1636230 w 1636230" name="connsiteX2"/>
                <a:gd fmla="*/ 184941 h 600729" name="connsiteY2"/>
                <a:gd fmla="*/ 1632154 w 1636230" name="connsiteX3"/>
                <a:gd fmla="*/ 191650 h 600729" name="connsiteY3"/>
                <a:gd fmla="*/ 862768 w 1636230" name="connsiteX4"/>
                <a:gd fmla="*/ 600729 h 600729" name="connsiteY4"/>
                <a:gd fmla="*/ 7835 w 1636230" name="connsiteX5"/>
                <a:gd fmla="*/ 34041 h 600729" name="connsiteY5"/>
                <a:gd fmla="*/ 0 w 1636230" name="connsiteX6"/>
                <a:gd fmla="*/ 12635 h 600729" name="connsiteY6"/>
                <a:gd fmla="*/ 27645 w 1636230" name="connsiteX7"/>
                <a:gd fmla="*/ 18220 h 600729" name="connsiteY7"/>
                <a:gd fmla="*/ 862768 w 1636230" name="connsiteX8"/>
                <a:gd fmla="*/ 111963 h 600729" name="connsiteY8"/>
                <a:gd fmla="*/ 1090529 w 1636230" name="connsiteX9"/>
                <a:gd fmla="*/ 1176 h 600729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00729" w="1636230">
                  <a:moveTo>
                    <a:pt x="1090529" y="1176"/>
                  </a:moveTo>
                  <a:cubicBezTo>
                    <a:pt x="1267676" y="-13407"/>
                    <a:pt x="1444824" y="111206"/>
                    <a:pt x="1621971" y="180140"/>
                  </a:cubicBezTo>
                  <a:lnTo>
                    <a:pt x="1636230" y="184941"/>
                  </a:lnTo>
                  <a:lnTo>
                    <a:pt x="1632154" y="191650"/>
                  </a:lnTo>
                  <a:cubicBezTo>
                    <a:pt x="1465413" y="438459"/>
                    <a:pt x="1183041" y="600729"/>
                    <a:pt x="862768" y="600729"/>
                  </a:cubicBezTo>
                  <a:cubicBezTo>
                    <a:pt x="478441" y="600729"/>
                    <a:pt x="148690" y="367060"/>
                    <a:pt x="7835" y="34041"/>
                  </a:cubicBezTo>
                  <a:lnTo>
                    <a:pt x="0" y="12635"/>
                  </a:lnTo>
                  <a:lnTo>
                    <a:pt x="27645" y="18220"/>
                  </a:lnTo>
                  <a:cubicBezTo>
                    <a:pt x="306019" y="95298"/>
                    <a:pt x="584394" y="378610"/>
                    <a:pt x="862768" y="111963"/>
                  </a:cubicBezTo>
                  <a:cubicBezTo>
                    <a:pt x="938688" y="39241"/>
                    <a:pt x="1014609" y="7425"/>
                    <a:pt x="1090529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411138" y="3701117"/>
            <a:ext cx="1519568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latin typeface="+mn-ea"/>
              </a:rPr>
              <a:t>算法运行时间为原有算法的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33816" y="4414723"/>
            <a:ext cx="1748710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4800">
                <a:solidFill>
                  <a:schemeClr val="accent1"/>
                </a:solidFill>
                <a:latin typeface="+mj-ea"/>
                <a:ea typeface="+mj-ea"/>
              </a:rPr>
              <a:t>23%</a:t>
            </a: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5271827" y="1979495"/>
            <a:ext cx="1547999" cy="1548000"/>
            <a:chOff x="3644157" y="2124636"/>
            <a:chExt cx="1855695" cy="1855696"/>
          </a:xfrm>
        </p:grpSpPr>
        <p:sp>
          <p:nvSpPr>
            <p:cNvPr id="7" name="椭圆 6"/>
            <p:cNvSpPr/>
            <p:nvPr/>
          </p:nvSpPr>
          <p:spPr>
            <a:xfrm>
              <a:off x="3644157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644674" y="3060231"/>
              <a:ext cx="1826212" cy="920101"/>
            </a:xfrm>
            <a:custGeom>
              <a:gdLst>
                <a:gd fmla="*/ 1155091 w 1826212" name="connsiteX0"/>
                <a:gd fmla="*/ 1176 h 920101" name="connsiteY0"/>
                <a:gd fmla="*/ 1762454 w 1826212" name="connsiteX1"/>
                <a:gd fmla="*/ 205706 h 920101" name="connsiteY1"/>
                <a:gd fmla="*/ 1826212 w 1826212" name="connsiteX2"/>
                <a:gd fmla="*/ 218589 h 920101" name="connsiteY2"/>
                <a:gd fmla="*/ 1813464 w 1826212" name="connsiteX3"/>
                <a:gd fmla="*/ 268167 h 920101" name="connsiteY3"/>
                <a:gd fmla="*/ 927330 w 1826212" name="connsiteX4"/>
                <a:gd fmla="*/ 920101 h 920101" name="connsiteY4"/>
                <a:gd fmla="*/ 4273 w 1826212" name="connsiteX5"/>
                <a:gd fmla="*/ 87120 h 920101" name="connsiteY5"/>
                <a:gd fmla="*/ 0 w 1826212" name="connsiteX6"/>
                <a:gd fmla="*/ 2515 h 920101" name="connsiteY6"/>
                <a:gd fmla="*/ 16286 w 1826212" name="connsiteX7"/>
                <a:gd fmla="*/ 2880 h 920101" name="connsiteY7"/>
                <a:gd fmla="*/ 927330 w 1826212" name="connsiteX8"/>
                <a:gd fmla="*/ 111963 h 920101" name="connsiteY8"/>
                <a:gd fmla="*/ 1155091 w 1826212" name="connsiteX9"/>
                <a:gd fmla="*/ 1176 h 92010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920100" w="1826212">
                  <a:moveTo>
                    <a:pt x="1155091" y="1176"/>
                  </a:moveTo>
                  <a:cubicBezTo>
                    <a:pt x="1357545" y="-15490"/>
                    <a:pt x="1560000" y="149650"/>
                    <a:pt x="1762454" y="205706"/>
                  </a:cubicBezTo>
                  <a:lnTo>
                    <a:pt x="1826212" y="218589"/>
                  </a:lnTo>
                  <a:lnTo>
                    <a:pt x="1813464" y="268167"/>
                  </a:lnTo>
                  <a:cubicBezTo>
                    <a:pt x="1695988" y="645864"/>
                    <a:pt x="1343685" y="920101"/>
                    <a:pt x="927330" y="920101"/>
                  </a:cubicBezTo>
                  <a:cubicBezTo>
                    <a:pt x="446921" y="920101"/>
                    <a:pt x="51788" y="554993"/>
                    <a:pt x="4273" y="87120"/>
                  </a:cubicBezTo>
                  <a:lnTo>
                    <a:pt x="0" y="2515"/>
                  </a:lnTo>
                  <a:lnTo>
                    <a:pt x="16286" y="2880"/>
                  </a:lnTo>
                  <a:cubicBezTo>
                    <a:pt x="319968" y="39241"/>
                    <a:pt x="623649" y="402851"/>
                    <a:pt x="927330" y="111963"/>
                  </a:cubicBezTo>
                  <a:cubicBezTo>
                    <a:pt x="1003250" y="39241"/>
                    <a:pt x="1079171" y="7425"/>
                    <a:pt x="1155091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323621" y="3699811"/>
            <a:ext cx="144440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latin typeface="+mn-ea"/>
              </a:rPr>
              <a:t>计算结果精度比原算法提高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71466" y="4414723"/>
            <a:ext cx="1748710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4800">
                <a:solidFill>
                  <a:schemeClr val="accent1"/>
                </a:solidFill>
                <a:latin typeface="+mj-ea"/>
                <a:ea typeface="+mj-ea"/>
              </a:rPr>
              <a:t>47%</a:t>
            </a: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8100599" y="1979495"/>
            <a:ext cx="1548001" cy="1548000"/>
            <a:chOff x="7171128" y="2124636"/>
            <a:chExt cx="1855696" cy="1855695"/>
          </a:xfrm>
        </p:grpSpPr>
        <p:sp>
          <p:nvSpPr>
            <p:cNvPr id="12" name="椭圆 11"/>
            <p:cNvSpPr/>
            <p:nvPr/>
          </p:nvSpPr>
          <p:spPr>
            <a:xfrm>
              <a:off x="7171128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7171128" y="2593832"/>
              <a:ext cx="1855696" cy="1386499"/>
            </a:xfrm>
            <a:custGeom>
              <a:gdLst>
                <a:gd fmla="*/ 1155608 w 1855696" name="connsiteX0"/>
                <a:gd fmla="*/ 1176 h 1386499" name="connsiteY0"/>
                <a:gd fmla="*/ 1762971 w 1855696" name="connsiteX1"/>
                <a:gd fmla="*/ 205706 h 1386499" name="connsiteY1"/>
                <a:gd fmla="*/ 1823007 w 1855696" name="connsiteX2"/>
                <a:gd fmla="*/ 217837 h 1386499" name="connsiteY2"/>
                <a:gd fmla="*/ 1836845 w 1855696" name="connsiteX3"/>
                <a:gd fmla="*/ 271658 h 1386499" name="connsiteY3"/>
                <a:gd fmla="*/ 1855696 w 1855696" name="connsiteX4"/>
                <a:gd fmla="*/ 458651 h 1386499" name="connsiteY4"/>
                <a:gd fmla="*/ 927848 w 1855696" name="connsiteX5"/>
                <a:gd fmla="*/ 1386499 h 1386499" name="connsiteY5"/>
                <a:gd fmla="*/ 0 w 1855696" name="connsiteX6"/>
                <a:gd fmla="*/ 458651 h 1386499" name="connsiteY6"/>
                <a:gd fmla="*/ 72915 w 1855696" name="connsiteX7"/>
                <a:gd fmla="*/ 97491 h 1386499" name="connsiteY7"/>
                <a:gd fmla="*/ 108537 w 1855696" name="connsiteX8"/>
                <a:gd fmla="*/ 23545 h 1386499" name="connsiteY8"/>
                <a:gd fmla="*/ 168644 w 1855696" name="connsiteX9"/>
                <a:gd fmla="*/ 43786 h 1386499" name="connsiteY9"/>
                <a:gd fmla="*/ 927847 w 1855696" name="connsiteX10"/>
                <a:gd fmla="*/ 111963 h 1386499" name="connsiteY10"/>
                <a:gd fmla="*/ 1155608 w 1855696" name="connsiteX11"/>
                <a:gd fmla="*/ 1176 h 1386499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386499" w="1855694">
                  <a:moveTo>
                    <a:pt x="1155608" y="1176"/>
                  </a:moveTo>
                  <a:cubicBezTo>
                    <a:pt x="1358062" y="-15490"/>
                    <a:pt x="1560516" y="149650"/>
                    <a:pt x="1762971" y="205706"/>
                  </a:cubicBezTo>
                  <a:lnTo>
                    <a:pt x="1823007" y="217837"/>
                  </a:lnTo>
                  <a:lnTo>
                    <a:pt x="1836845" y="271658"/>
                  </a:lnTo>
                  <a:cubicBezTo>
                    <a:pt x="1849205" y="332058"/>
                    <a:pt x="1855696" y="394597"/>
                    <a:pt x="1855696" y="458651"/>
                  </a:cubicBezTo>
                  <a:cubicBezTo>
                    <a:pt x="1855696" y="971087"/>
                    <a:pt x="1440284" y="1386499"/>
                    <a:pt x="927848" y="1386499"/>
                  </a:cubicBezTo>
                  <a:cubicBezTo>
                    <a:pt x="415412" y="1386499"/>
                    <a:pt x="0" y="971087"/>
                    <a:pt x="0" y="458651"/>
                  </a:cubicBezTo>
                  <a:cubicBezTo>
                    <a:pt x="0" y="330542"/>
                    <a:pt x="25964" y="208497"/>
                    <a:pt x="72915" y="97491"/>
                  </a:cubicBezTo>
                  <a:lnTo>
                    <a:pt x="108537" y="23545"/>
                  </a:lnTo>
                  <a:lnTo>
                    <a:pt x="168644" y="43786"/>
                  </a:lnTo>
                  <a:cubicBezTo>
                    <a:pt x="421712" y="142264"/>
                    <a:pt x="674780" y="354369"/>
                    <a:pt x="927847" y="111963"/>
                  </a:cubicBezTo>
                  <a:cubicBezTo>
                    <a:pt x="1003767" y="39241"/>
                    <a:pt x="1079688" y="7425"/>
                    <a:pt x="1155608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128327" y="3699811"/>
            <a:ext cx="148522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latin typeface="+mn-ea"/>
              </a:rPr>
              <a:t>空间储存容量为原有算法的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000239" y="4414723"/>
            <a:ext cx="1748710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4800">
                <a:solidFill>
                  <a:schemeClr val="accent1"/>
                </a:solidFill>
                <a:latin typeface="+mj-ea"/>
                <a:ea typeface="+mj-ea"/>
              </a:rPr>
              <a:t>76%</a:t>
            </a:r>
          </a:p>
        </p:txBody>
      </p:sp>
    </p:spTree>
    <p:extLst>
      <p:ext uri="{BB962C8B-B14F-4D97-AF65-F5344CB8AC3E}">
        <p14:creationId val="394199175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Experiment Result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实验结果</a:t>
            </a:r>
          </a:p>
        </p:txBody>
      </p:sp>
      <p:sp>
        <p:nvSpPr>
          <p:cNvPr id="34" name="矩形 33"/>
          <p:cNvSpPr/>
          <p:nvPr/>
        </p:nvSpPr>
        <p:spPr>
          <a:xfrm>
            <a:off x="4518664" y="6186279"/>
            <a:ext cx="3154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用图表来表示本文方案的提高</a:t>
            </a:r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val="2961776772"/>
              </p:ext>
            </p:extLst>
          </p:nvPr>
        </p:nvGraphicFramePr>
        <p:xfrm>
          <a:off x="2647200" y="1328400"/>
          <a:ext cx="6897600" cy="4597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val="391212852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4000">
                  <a:solidFill>
                    <a:schemeClr val="accent1"/>
                  </a:solidFill>
                  <a:latin typeface="+mj-ea"/>
                  <a:ea typeface="+mj-ea"/>
                </a:rPr>
                <a:t>研究总结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30" y="3283481"/>
              <a:ext cx="28356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Summary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gdLst>
                <a:gd fmla="*/ 0 w 9130553" name="connsiteX0"/>
                <a:gd fmla="*/ 336367 h 744225" name="connsiteY0"/>
                <a:gd fmla="*/ 1600200 w 9130553" name="connsiteX1"/>
                <a:gd fmla="*/ 191 h 744225" name="connsiteY1"/>
                <a:gd fmla="*/ 4020671 w 9130553" name="connsiteX2"/>
                <a:gd fmla="*/ 376709 h 744225" name="connsiteY2"/>
                <a:gd fmla="*/ 6252882 w 9130553" name="connsiteX3"/>
                <a:gd fmla="*/ 739779 h 744225" name="connsiteY3"/>
                <a:gd fmla="*/ 9130553 w 9130553" name="connsiteX4"/>
                <a:gd fmla="*/ 551520 h 744225" name="connsiteY4"/>
                <a:gd fmla="*/ 9130553 w 9130553" name="connsiteX5"/>
                <a:gd fmla="*/ 551520 h 8100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44225" w="9130553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gdLst>
                <a:gd fmla="*/ 0 w 9144000" name="connsiteX0"/>
                <a:gd fmla="*/ 430515 h 632221" name="connsiteY0"/>
                <a:gd fmla="*/ 2944906 w 9144000" name="connsiteX1"/>
                <a:gd fmla="*/ 210 h 632221" name="connsiteY1"/>
                <a:gd fmla="*/ 5795682 w 9144000" name="connsiteX2"/>
                <a:gd fmla="*/ 376727 h 632221" name="connsiteY2"/>
                <a:gd fmla="*/ 9144000 w 9144000" name="connsiteX3"/>
                <a:gd fmla="*/ 632221 h 6322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32221" w="9144000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gdLst>
                <a:gd fmla="*/ 0 w 9157447" name="connsiteX0"/>
                <a:gd fmla="*/ 420177 h 420177" name="connsiteY0"/>
                <a:gd fmla="*/ 5647765 w 9157447" name="connsiteX1"/>
                <a:gd fmla="*/ 3318 h 420177" name="connsiteY1"/>
                <a:gd fmla="*/ 9157447 w 9157447" name="connsiteX2"/>
                <a:gd fmla="*/ 258812 h 42017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20177" w="915744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43669880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Contribution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贡献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411530" y="1274475"/>
            <a:ext cx="1653990" cy="801795"/>
            <a:chOff x="1411940" y="1942316"/>
            <a:chExt cx="1653990" cy="801795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714154" y="1942316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贡献一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714154" y="2393246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1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5269005" y="1274475"/>
            <a:ext cx="1653990" cy="801795"/>
            <a:chOff x="1411940" y="1942316"/>
            <a:chExt cx="1653990" cy="801795"/>
          </a:xfrm>
        </p:grpSpPr>
        <p:sp>
          <p:nvSpPr>
            <p:cNvPr id="11" name="等腰三角形 10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14154" y="1942316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贡献二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14154" y="2393246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8126480" y="1274475"/>
            <a:ext cx="1653990" cy="801795"/>
            <a:chOff x="1411940" y="1942316"/>
            <a:chExt cx="1653990" cy="801795"/>
          </a:xfrm>
        </p:grpSpPr>
        <p:sp>
          <p:nvSpPr>
            <p:cNvPr id="16" name="菱形 15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14155" y="1942316"/>
              <a:ext cx="1351776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typeface="+mn-ea"/>
                </a:rPr>
                <a:t>贡献三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714155" y="2393246"/>
              <a:ext cx="1351776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3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30" y="2301621"/>
            <a:ext cx="1707028" cy="369449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404373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用图片来总结论文所做出的贡献</a:t>
            </a:r>
          </a:p>
        </p:txBody>
      </p:sp>
      <p:pic>
        <p:nvPicPr>
          <p:cNvPr id="28" name="图片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269005" y="2301621"/>
            <a:ext cx="1706400" cy="3694496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125851" y="2301621"/>
            <a:ext cx="1706400" cy="3694496"/>
          </a:xfrm>
          <a:prstGeom prst="rect">
            <a:avLst/>
          </a:prstGeom>
        </p:spPr>
      </p:pic>
    </p:spTree>
    <p:extLst>
      <p:ext uri="{BB962C8B-B14F-4D97-AF65-F5344CB8AC3E}">
        <p14:creationId val="287703123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en-US" lang="zh-CN"/>
              <a:t>研究总结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/>
              <a:t>Research Summary</a:t>
            </a:r>
          </a:p>
        </p:txBody>
      </p:sp>
      <p:sp>
        <p:nvSpPr>
          <p:cNvPr id="7" name="文本框 35"/>
          <p:cNvSpPr txBox="1"/>
          <p:nvPr/>
        </p:nvSpPr>
        <p:spPr>
          <a:xfrm>
            <a:off x="2256870" y="1500816"/>
            <a:ext cx="7812741" cy="4919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研究意义：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发明了一种新的、更优秀的算法。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有利于为XXX方向的研究提供更好的参考。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使得「XXX方面」的理论知识和「XXX方向」的实际使用更加接近。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…………</a:t>
            </a:r>
          </a:p>
          <a:p>
            <a:pPr>
              <a:lnSpc>
                <a:spcPct val="120000"/>
              </a:lnSpc>
            </a:pPr>
            <a:endParaRPr altLang="en-US" lang="zh-CN" sz="24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未来工作：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对提供的算法提供更合理的索引，减小算法的时间复杂度。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进一步考虑算法的误差，并且考虑算法误差的传播问题。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accent1"/>
                </a:solidFill>
                <a:latin typeface="+mj-ea"/>
                <a:ea typeface="+mj-ea"/>
              </a:rPr>
              <a:t>…………</a:t>
            </a:r>
          </a:p>
        </p:txBody>
      </p:sp>
      <p:sp>
        <p:nvSpPr>
          <p:cNvPr id="8" name="矩形 7"/>
          <p:cNvSpPr/>
          <p:nvPr/>
        </p:nvSpPr>
        <p:spPr>
          <a:xfrm>
            <a:off x="4518667" y="6186279"/>
            <a:ext cx="3154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用文字来总结论文所做的工作</a:t>
            </a:r>
          </a:p>
        </p:txBody>
      </p:sp>
    </p:spTree>
    <p:extLst>
      <p:ext uri="{BB962C8B-B14F-4D97-AF65-F5344CB8AC3E}">
        <p14:creationId val="360315134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4000">
                  <a:solidFill>
                    <a:schemeClr val="accent1"/>
                  </a:solidFill>
                  <a:latin typeface="+mj-ea"/>
                  <a:ea typeface="+mj-ea"/>
                </a:rPr>
                <a:t>研究背景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30" y="3283481"/>
              <a:ext cx="2835669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Background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gdLst>
                <a:gd fmla="*/ 0 w 9130553" name="connsiteX0"/>
                <a:gd fmla="*/ 336367 h 744225" name="connsiteY0"/>
                <a:gd fmla="*/ 1600200 w 9130553" name="connsiteX1"/>
                <a:gd fmla="*/ 191 h 744225" name="connsiteY1"/>
                <a:gd fmla="*/ 4020671 w 9130553" name="connsiteX2"/>
                <a:gd fmla="*/ 376709 h 744225" name="connsiteY2"/>
                <a:gd fmla="*/ 6252882 w 9130553" name="connsiteX3"/>
                <a:gd fmla="*/ 739779 h 744225" name="connsiteY3"/>
                <a:gd fmla="*/ 9130553 w 9130553" name="connsiteX4"/>
                <a:gd fmla="*/ 551520 h 744225" name="connsiteY4"/>
                <a:gd fmla="*/ 9130553 w 9130553" name="connsiteX5"/>
                <a:gd fmla="*/ 551520 h 8100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44225" w="9130553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gdLst>
                <a:gd fmla="*/ 0 w 9144000" name="connsiteX0"/>
                <a:gd fmla="*/ 430515 h 632221" name="connsiteY0"/>
                <a:gd fmla="*/ 2944906 w 9144000" name="connsiteX1"/>
                <a:gd fmla="*/ 210 h 632221" name="connsiteY1"/>
                <a:gd fmla="*/ 5795682 w 9144000" name="connsiteX2"/>
                <a:gd fmla="*/ 376727 h 632221" name="connsiteY2"/>
                <a:gd fmla="*/ 9144000 w 9144000" name="connsiteX3"/>
                <a:gd fmla="*/ 632221 h 6322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32221" w="9144000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gdLst>
                <a:gd fmla="*/ 0 w 9157447" name="connsiteX0"/>
                <a:gd fmla="*/ 420177 h 420177" name="connsiteY0"/>
                <a:gd fmla="*/ 5647765 w 9157447" name="connsiteX1"/>
                <a:gd fmla="*/ 3318 h 420177" name="connsiteY1"/>
                <a:gd fmla="*/ 9157447 w 9157447" name="connsiteX2"/>
                <a:gd fmla="*/ 258812 h 42017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20177" w="915744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5207729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Result Picture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成果照片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05" y="1357205"/>
            <a:ext cx="5432007" cy="301168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988405" y="4478226"/>
            <a:ext cx="2645893" cy="1771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519" y="4480298"/>
            <a:ext cx="2645893" cy="17679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615" y="4474196"/>
            <a:ext cx="2645893" cy="1774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615" y="1351103"/>
            <a:ext cx="2645893" cy="3017782"/>
          </a:xfrm>
          <a:prstGeom prst="rect">
            <a:avLst/>
          </a:prstGeom>
        </p:spPr>
      </p:pic>
    </p:spTree>
    <p:extLst>
      <p:ext uri="{BB962C8B-B14F-4D97-AF65-F5344CB8AC3E}">
        <p14:creationId val="13324793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5208" y="285750"/>
            <a:ext cx="11629747" cy="628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350"/>
          </a:p>
        </p:txBody>
      </p:sp>
      <p:sp>
        <p:nvSpPr>
          <p:cNvPr id="4" name="矩形 3"/>
          <p:cNvSpPr/>
          <p:nvPr/>
        </p:nvSpPr>
        <p:spPr>
          <a:xfrm>
            <a:off x="4689316" y="2923739"/>
            <a:ext cx="2813367" cy="107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5400">
                <a:solidFill>
                  <a:schemeClr val="bg1"/>
                </a:solidFill>
                <a:latin typeface="+mn-ea"/>
              </a:rPr>
              <a:t>THANKS</a:t>
            </a:r>
          </a:p>
        </p:txBody>
      </p:sp>
    </p:spTree>
    <p:extLst>
      <p:ext uri="{BB962C8B-B14F-4D97-AF65-F5344CB8AC3E}">
        <p14:creationId val="269992587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510617" y="2942907"/>
            <a:ext cx="596900" cy="656791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7518" y="2949867"/>
            <a:ext cx="8084482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>
              <a:defRPr/>
            </a:pPr>
            <a:r>
              <a:rPr altLang="zh-CN" lang="en-US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4"/>
            <a:ext cx="8424144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8424144" y="2180073"/>
            <a:ext cx="767599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39417" y="3921024"/>
            <a:ext cx="6472858" cy="169277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     节日PPT模板：www.youyedoc.com/jieri/</a:t>
            </a:r>
          </a:p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     PPT图表下载：www.youyedoc.com/tubiao/</a:t>
            </a:r>
          </a:p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     PPT教程下载：www.youyedoc.com/jiaocheng/      </a:t>
            </a:r>
          </a:p>
        </p:txBody>
      </p:sp>
    </p:spTree>
    <p:extLst>
      <p:ext uri="{BB962C8B-B14F-4D97-AF65-F5344CB8AC3E}">
        <p14:creationId val="4325278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/>
              <a:t>Conference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会议/期刊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4887" l="29246" r="67934" t="71780">
                        <a14:foregroundMark x1="41836" x2="42230" y1="86922" y2="81711"/>
                        <a14:foregroundMark x1="48852" x2="49049" y1="85447" y2="79351"/>
                        <a14:foregroundMark x1="55672" x2="55475" y1="85251" y2="79351"/>
                        <a14:foregroundMark x1="61902" x2="61902" y1="85742" y2="80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04366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用一张图片引出论文发表在哪里</a:t>
            </a:r>
          </a:p>
        </p:txBody>
      </p:sp>
    </p:spTree>
    <p:extLst>
      <p:ext uri="{BB962C8B-B14F-4D97-AF65-F5344CB8AC3E}">
        <p14:creationId val="393759931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2750859" y="2419586"/>
            <a:ext cx="6690293" cy="2260849"/>
            <a:chOff x="1226854" y="2282309"/>
            <a:chExt cx="6690293" cy="2260849"/>
          </a:xfrm>
        </p:grpSpPr>
        <p:sp>
          <p:nvSpPr>
            <p:cNvPr id="11" name="矩形 10"/>
            <p:cNvSpPr/>
            <p:nvPr/>
          </p:nvSpPr>
          <p:spPr>
            <a:xfrm>
              <a:off x="1226854" y="2282309"/>
              <a:ext cx="6721792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chemeClr val="accent1"/>
                  </a:solidFill>
                  <a:latin typeface="+mj-ea"/>
                  <a:ea typeface="+mj-ea"/>
                </a:rPr>
                <a:t>ACM SIGSPATIAL GIS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120450" y="3142743"/>
              <a:ext cx="4903103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/>
                <a:t>ACM SIGSPATIAL International Conference on Advances in Geographic Information Systems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258089" y="3981450"/>
              <a:ext cx="46278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2120450" y="4173825"/>
              <a:ext cx="4903103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/>
                <a:t>ACM地理信息系统发展国际会议</a:t>
              </a:r>
            </a:p>
          </p:txBody>
        </p:sp>
      </p:grpSp>
      <p:sp>
        <p:nvSpPr>
          <p:cNvPr id="20" name="文本占位符 19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Conference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会议/期刊</a:t>
            </a:r>
          </a:p>
        </p:txBody>
      </p:sp>
      <p:sp>
        <p:nvSpPr>
          <p:cNvPr id="9" name="矩形 8"/>
          <p:cNvSpPr/>
          <p:nvPr/>
        </p:nvSpPr>
        <p:spPr>
          <a:xfrm>
            <a:off x="4747262" y="6186279"/>
            <a:ext cx="2697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说明论文发表在什么地方</a:t>
            </a:r>
          </a:p>
        </p:txBody>
      </p:sp>
    </p:spTree>
    <p:extLst>
      <p:ext uri="{BB962C8B-B14F-4D97-AF65-F5344CB8AC3E}">
        <p14:creationId val="217460770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/>
              <a:t>Authors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作者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8476" l="2164" r="36918" t="25369">
                        <a14:foregroundMark x1="17639" x2="17836" y1="40708" y2="31367"/>
                        <a14:foregroundMark x1="25836" x2="24066" y1="40708" y2="3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04366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用一张图片引出论文的作者是谁</a:t>
            </a:r>
          </a:p>
        </p:txBody>
      </p:sp>
    </p:spTree>
    <p:extLst>
      <p:ext uri="{BB962C8B-B14F-4D97-AF65-F5344CB8AC3E}">
        <p14:creationId val="395632675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Authors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作者</a:t>
            </a:r>
          </a:p>
        </p:txBody>
      </p:sp>
      <p:sp>
        <p:nvSpPr>
          <p:cNvPr id="26" name="矩形 25"/>
          <p:cNvSpPr/>
          <p:nvPr/>
        </p:nvSpPr>
        <p:spPr>
          <a:xfrm>
            <a:off x="2533645" y="3185485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杭州电子科技大学</a:t>
            </a:r>
          </a:p>
        </p:txBody>
      </p:sp>
      <p:sp>
        <p:nvSpPr>
          <p:cNvPr id="28" name="矩形 27"/>
          <p:cNvSpPr/>
          <p:nvPr/>
        </p:nvSpPr>
        <p:spPr>
          <a:xfrm>
            <a:off x="2874956" y="2856451"/>
            <a:ext cx="9226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typeface="+mj-ea"/>
                <a:ea typeface="+mj-ea"/>
              </a:rPr>
              <a:t>Lily Lou</a:t>
            </a:r>
          </a:p>
        </p:txBody>
      </p:sp>
      <p:sp>
        <p:nvSpPr>
          <p:cNvPr id="29" name="矩形 28"/>
          <p:cNvSpPr/>
          <p:nvPr/>
        </p:nvSpPr>
        <p:spPr>
          <a:xfrm>
            <a:off x="5257362" y="3185485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杭州电子科技大学</a:t>
            </a:r>
          </a:p>
        </p:txBody>
      </p:sp>
      <p:sp>
        <p:nvSpPr>
          <p:cNvPr id="30" name="矩形 29"/>
          <p:cNvSpPr/>
          <p:nvPr/>
        </p:nvSpPr>
        <p:spPr>
          <a:xfrm>
            <a:off x="7981080" y="3185485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杭州电子科技大学</a:t>
            </a:r>
          </a:p>
        </p:txBody>
      </p:sp>
      <p:sp>
        <p:nvSpPr>
          <p:cNvPr id="31" name="矩形 30"/>
          <p:cNvSpPr/>
          <p:nvPr/>
        </p:nvSpPr>
        <p:spPr>
          <a:xfrm>
            <a:off x="2533649" y="5676455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杭州电子科技大学</a:t>
            </a:r>
          </a:p>
        </p:txBody>
      </p:sp>
      <p:sp>
        <p:nvSpPr>
          <p:cNvPr id="32" name="矩形 31"/>
          <p:cNvSpPr/>
          <p:nvPr/>
        </p:nvSpPr>
        <p:spPr>
          <a:xfrm>
            <a:off x="2767011" y="5347422"/>
            <a:ext cx="11385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typeface="+mj-ea"/>
                <a:ea typeface="+mj-ea"/>
              </a:rPr>
              <a:t>James Xie</a:t>
            </a:r>
          </a:p>
        </p:txBody>
      </p:sp>
      <p:sp>
        <p:nvSpPr>
          <p:cNvPr id="33" name="矩形 32"/>
          <p:cNvSpPr/>
          <p:nvPr/>
        </p:nvSpPr>
        <p:spPr>
          <a:xfrm>
            <a:off x="5366901" y="2856451"/>
            <a:ext cx="13862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typeface="+mj-ea"/>
                <a:ea typeface="+mj-ea"/>
              </a:rPr>
              <a:t>Mack Zhang</a:t>
            </a:r>
          </a:p>
        </p:txBody>
      </p:sp>
      <p:sp>
        <p:nvSpPr>
          <p:cNvPr id="34" name="矩形 33"/>
          <p:cNvSpPr/>
          <p:nvPr/>
        </p:nvSpPr>
        <p:spPr>
          <a:xfrm>
            <a:off x="8103315" y="2856451"/>
            <a:ext cx="13608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typeface="+mj-ea"/>
                <a:ea typeface="+mj-ea"/>
              </a:rPr>
              <a:t>Terry Zheng</a:t>
            </a:r>
          </a:p>
        </p:txBody>
      </p:sp>
      <p:sp>
        <p:nvSpPr>
          <p:cNvPr id="39" name="矩形 38"/>
          <p:cNvSpPr/>
          <p:nvPr/>
        </p:nvSpPr>
        <p:spPr>
          <a:xfrm>
            <a:off x="5257254" y="5676455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杭州电子科技大学</a:t>
            </a:r>
          </a:p>
        </p:txBody>
      </p:sp>
      <p:sp>
        <p:nvSpPr>
          <p:cNvPr id="40" name="矩形 39"/>
          <p:cNvSpPr/>
          <p:nvPr/>
        </p:nvSpPr>
        <p:spPr>
          <a:xfrm>
            <a:off x="7980015" y="5676455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杭州电子科技大学</a:t>
            </a:r>
          </a:p>
        </p:txBody>
      </p:sp>
      <p:sp>
        <p:nvSpPr>
          <p:cNvPr id="41" name="矩形 40"/>
          <p:cNvSpPr/>
          <p:nvPr/>
        </p:nvSpPr>
        <p:spPr>
          <a:xfrm>
            <a:off x="5304086" y="5347422"/>
            <a:ext cx="151161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typeface="+mj-ea"/>
                <a:ea typeface="+mj-ea"/>
              </a:rPr>
              <a:t>English Wang</a:t>
            </a:r>
          </a:p>
        </p:txBody>
      </p:sp>
      <p:sp>
        <p:nvSpPr>
          <p:cNvPr id="42" name="矩形 41"/>
          <p:cNvSpPr/>
          <p:nvPr/>
        </p:nvSpPr>
        <p:spPr>
          <a:xfrm>
            <a:off x="8056208" y="5347422"/>
            <a:ext cx="14528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typeface="+mj-ea"/>
                <a:ea typeface="+mj-ea"/>
              </a:rPr>
              <a:t>David Huang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04" y="1558753"/>
            <a:ext cx="1225402" cy="12193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40" y="1558753"/>
            <a:ext cx="1225402" cy="12193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947" y="1554067"/>
            <a:ext cx="1225402" cy="12254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144" y="4051554"/>
            <a:ext cx="1225402" cy="1225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904" y="4051554"/>
            <a:ext cx="1225402" cy="12254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947" y="4051554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val="213723731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Authors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作者</a:t>
            </a:r>
          </a:p>
        </p:txBody>
      </p:sp>
      <p:sp>
        <p:nvSpPr>
          <p:cNvPr id="27" name="矩形 26"/>
          <p:cNvSpPr/>
          <p:nvPr/>
        </p:nvSpPr>
        <p:spPr>
          <a:xfrm>
            <a:off x="4404368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用一张幻灯片具体介绍某个作者</a:t>
            </a:r>
          </a:p>
        </p:txBody>
      </p:sp>
      <p:sp>
        <p:nvSpPr>
          <p:cNvPr id="29" name="矩形 28"/>
          <p:cNvSpPr/>
          <p:nvPr/>
        </p:nvSpPr>
        <p:spPr>
          <a:xfrm>
            <a:off x="2338413" y="3367393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杭州电子科技大学</a:t>
            </a:r>
          </a:p>
        </p:txBody>
      </p:sp>
      <p:sp>
        <p:nvSpPr>
          <p:cNvPr id="33" name="矩形 32"/>
          <p:cNvSpPr/>
          <p:nvPr/>
        </p:nvSpPr>
        <p:spPr>
          <a:xfrm>
            <a:off x="2447951" y="3038359"/>
            <a:ext cx="13862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accent1"/>
                </a:solidFill>
                <a:latin typeface="+mj-ea"/>
                <a:ea typeface="+mj-ea"/>
              </a:rPr>
              <a:t>Mack Zhang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54" y="1740661"/>
            <a:ext cx="1225402" cy="121930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4448394" y="1823942"/>
            <a:ext cx="0" cy="3872753"/>
          </a:xfrm>
          <a:prstGeom prst="line">
            <a:avLst/>
          </a:prstGeom>
          <a:ln>
            <a:gradFill>
              <a:gsLst>
                <a:gs pos="21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605109" y="3661723"/>
            <a:ext cx="10718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400"/>
              <a:t>教授、博导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954141" y="1740666"/>
            <a:ext cx="5212002" cy="411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教育经历：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2017-2010年在「XXXXXXX」读高中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2010-2014年在「杭州电子科技大学」读本科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2014至今在「杭州电子科技大学」读硕士</a:t>
            </a:r>
          </a:p>
          <a:p>
            <a:pPr>
              <a:lnSpc>
                <a:spcPct val="120000"/>
              </a:lnSpc>
            </a:pPr>
            <a:endParaRPr altLang="en-US" 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工作经历：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2017-2010年在「XXXXXXX」读高中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2010-2014年在「杭州电子科技大学」读本科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2014至今在「杭州电子科技大学」读硕士</a:t>
            </a:r>
          </a:p>
        </p:txBody>
      </p:sp>
    </p:spTree>
    <p:extLst>
      <p:ext uri="{BB962C8B-B14F-4D97-AF65-F5344CB8AC3E}">
        <p14:creationId val="24505678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/>
              <a:t>What is this?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/>
              <a:t>是什么？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7296" l="61443" r="96197" t="24287">
                        <a14:foregroundMark x1="78098" x2="78098" y1="64700" y2="68928"/>
                        <a14:foregroundMark x1="85508" x2="85967" y1="66077" y2="69125"/>
                        <a14:foregroundMark x1="37836" x2="37836" y1="14159" y2="18191"/>
                        <a14:foregroundMark x1="45443" x2="44197" y1="14159" y2="17109"/>
                        <a14:foregroundMark x1="74754" x2="74754" y1="32350" y2="34513"/>
                        <a14:foregroundMark x1="83213" x2="82623" y1="31465" y2="33923"/>
                        <a14:foregroundMark x1="88328" x2="90361" y1="30383" y2="31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04365" y="6186279"/>
            <a:ext cx="3383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用一张图片引出论文讲的是什么</a:t>
            </a:r>
          </a:p>
        </p:txBody>
      </p:sp>
    </p:spTree>
    <p:extLst>
      <p:ext uri="{BB962C8B-B14F-4D97-AF65-F5344CB8AC3E}">
        <p14:creationId val="38886852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">
      <a:majorFont>
        <a:latin typeface="微软雅黑"/>
        <a:ea typeface="微软雅黑"/>
        <a:cs typeface="Arial"/>
      </a:majorFont>
      <a:minorFont>
        <a:latin typeface="微软雅黑 Light"/>
        <a:ea typeface="微软雅黑 Light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FB4FF741-2E82-48CD-9931-DF89750C29FE}" name="主题1" vid="{41BFF024-F73E-43EE-B7D5-F2D953D6E644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213</Paragraphs>
  <Slides>32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9">
      <vt:lpstr>Arial</vt:lpstr>
      <vt:lpstr>Calibri Light</vt:lpstr>
      <vt:lpstr>Calibri</vt:lpstr>
      <vt:lpstr>微软雅黑</vt:lpstr>
      <vt:lpstr>微软雅黑 Light</vt:lpstr>
      <vt:lpstr>Meiryo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2021-08-22T11:55:11Z</dcterms:created>
  <cp:lastPrinted>2021-08-22T11:55:11Z</cp:lastPrinted>
  <dcterms:modified xsi:type="dcterms:W3CDTF">2021-08-22T05:41:33Z</dcterms:modified>
  <cp:revision>1</cp:revision>
</cp:coreProperties>
</file>