
<file path=[Content_Types].xml><?xml version="1.0" encoding="utf-8"?>
<Types xmlns="http://schemas.openxmlformats.org/package/2006/content-types">
  <Default ContentType="application/vnd.openxmlformats-officedocument.oleObject" Extension="bin"/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vmlDrawing" Extension="vml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83648" r:id="rId1"/>
    <p:sldMasterId id="2147483759" r:id="rId2"/>
  </p:sldMasterIdLst>
  <p:notesMasterIdLst>
    <p:notesMasterId r:id="rId3"/>
  </p:notesMasterIdLst>
  <p:sldIdLst>
    <p:sldId id="256" r:id="rId4"/>
    <p:sldId id="369" r:id="rId5"/>
    <p:sldId id="370" r:id="rId6"/>
    <p:sldId id="402" r:id="rId7"/>
    <p:sldId id="372" r:id="rId8"/>
    <p:sldId id="373" r:id="rId9"/>
    <p:sldId id="374" r:id="rId10"/>
    <p:sldId id="375" r:id="rId11"/>
    <p:sldId id="382" r:id="rId12"/>
    <p:sldId id="376" r:id="rId13"/>
    <p:sldId id="399" r:id="rId14"/>
    <p:sldId id="400" r:id="rId15"/>
    <p:sldId id="401" r:id="rId16"/>
    <p:sldId id="450" r:id="rId17"/>
    <p:sldId id="452" r:id="rId18"/>
    <p:sldId id="453" r:id="rId19"/>
    <p:sldId id="454" r:id="rId20"/>
    <p:sldId id="456" r:id="rId21"/>
    <p:sldId id="457" r:id="rId22"/>
    <p:sldId id="458" r:id="rId23"/>
    <p:sldId id="459" r:id="rId24"/>
    <p:sldId id="460" r:id="rId25"/>
    <p:sldId id="461" r:id="rId26"/>
    <p:sldId id="462" r:id="rId27"/>
    <p:sldId id="463" r:id="rId28"/>
    <p:sldId id="464" r:id="rId29"/>
    <p:sldId id="465" r:id="rId30"/>
    <p:sldId id="466" r:id="rId31"/>
    <p:sldId id="467" r:id="rId32"/>
    <p:sldId id="468" r:id="rId33"/>
    <p:sldId id="469" r:id="rId34"/>
    <p:sldId id="470" r:id="rId35"/>
    <p:sldId id="471" r:id="rId36"/>
    <p:sldId id="472" r:id="rId37"/>
    <p:sldId id="473" r:id="rId38"/>
    <p:sldId id="474" r:id="rId39"/>
    <p:sldId id="504" r:id="rId40"/>
    <p:sldId id="505" r:id="rId41"/>
    <p:sldId id="506" r:id="rId42"/>
    <p:sldId id="507" r:id="rId43"/>
    <p:sldId id="508" r:id="rId44"/>
    <p:sldId id="509" r:id="rId45"/>
    <p:sldId id="510" r:id="rId46"/>
    <p:sldId id="511" r:id="rId47"/>
    <p:sldId id="512" r:id="rId48"/>
    <p:sldId id="513" r:id="rId49"/>
    <p:sldId id="514" r:id="rId50"/>
    <p:sldId id="515" r:id="rId51"/>
    <p:sldId id="516" r:id="rId52"/>
    <p:sldId id="517" r:id="rId53"/>
    <p:sldId id="518" r:id="rId54"/>
    <p:sldId id="519" r:id="rId55"/>
    <p:sldId id="520" r:id="rId56"/>
    <p:sldId id="521" r:id="rId57"/>
    <p:sldId id="522" r:id="rId58"/>
    <p:sldId id="523" r:id="rId59"/>
    <p:sldId id="524" r:id="rId60"/>
    <p:sldId id="525" r:id="rId61"/>
    <p:sldId id="526" r:id="rId62"/>
    <p:sldId id="527" r:id="rId63"/>
    <p:sldId id="528" r:id="rId64"/>
    <p:sldId id="529" r:id="rId65"/>
    <p:sldId id="502" r:id="rId66"/>
    <p:sldId id="301" r:id="rId67"/>
  </p:sldIdLst>
  <p:sldSz cx="12244388" cy="6838950"/>
  <p:notesSz cx="6858000" cy="9144000"/>
  <p:custDataLst>
    <p:tags r:id="rId68"/>
  </p:custDataLst>
  <p:defaultTextStyle>
    <a:defPPr>
      <a:defRPr lang="zh-CN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3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298" autoAdjust="0"/>
  </p:normalViewPr>
  <p:slideViewPr>
    <p:cSldViewPr snapToGrid="0" snapToObjects="1">
      <p:cViewPr varScale="1">
        <p:scale>
          <a:sx n="91" d="100"/>
          <a:sy n="91" d="100"/>
        </p:scale>
        <p:origin x="84" y="114"/>
      </p:cViewPr>
      <p:guideLst>
        <p:guide orient="horz" pos="3530"/>
        <p:guide pos="384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slides/slide31.xml" Type="http://schemas.openxmlformats.org/officeDocument/2006/relationships/slide"/><Relationship Id="rId35" Target="slides/slide32.xml" Type="http://schemas.openxmlformats.org/officeDocument/2006/relationships/slide"/><Relationship Id="rId36" Target="slides/slide33.xml" Type="http://schemas.openxmlformats.org/officeDocument/2006/relationships/slide"/><Relationship Id="rId37" Target="slides/slide34.xml" Type="http://schemas.openxmlformats.org/officeDocument/2006/relationships/slide"/><Relationship Id="rId38" Target="slides/slide35.xml" Type="http://schemas.openxmlformats.org/officeDocument/2006/relationships/slide"/><Relationship Id="rId39" Target="slides/slide36.xml" Type="http://schemas.openxmlformats.org/officeDocument/2006/relationships/slide"/><Relationship Id="rId4" Target="slides/slide1.xml" Type="http://schemas.openxmlformats.org/officeDocument/2006/relationships/slide"/><Relationship Id="rId40" Target="slides/slide37.xml" Type="http://schemas.openxmlformats.org/officeDocument/2006/relationships/slide"/><Relationship Id="rId41" Target="slides/slide38.xml" Type="http://schemas.openxmlformats.org/officeDocument/2006/relationships/slide"/><Relationship Id="rId42" Target="slides/slide39.xml" Type="http://schemas.openxmlformats.org/officeDocument/2006/relationships/slide"/><Relationship Id="rId43" Target="slides/slide40.xml" Type="http://schemas.openxmlformats.org/officeDocument/2006/relationships/slide"/><Relationship Id="rId44" Target="slides/slide41.xml" Type="http://schemas.openxmlformats.org/officeDocument/2006/relationships/slide"/><Relationship Id="rId45" Target="slides/slide42.xml" Type="http://schemas.openxmlformats.org/officeDocument/2006/relationships/slide"/><Relationship Id="rId46" Target="slides/slide43.xml" Type="http://schemas.openxmlformats.org/officeDocument/2006/relationships/slide"/><Relationship Id="rId47" Target="slides/slide44.xml" Type="http://schemas.openxmlformats.org/officeDocument/2006/relationships/slide"/><Relationship Id="rId48" Target="slides/slide45.xml" Type="http://schemas.openxmlformats.org/officeDocument/2006/relationships/slide"/><Relationship Id="rId49" Target="slides/slide46.xml" Type="http://schemas.openxmlformats.org/officeDocument/2006/relationships/slide"/><Relationship Id="rId5" Target="slides/slide2.xml" Type="http://schemas.openxmlformats.org/officeDocument/2006/relationships/slide"/><Relationship Id="rId50" Target="slides/slide47.xml" Type="http://schemas.openxmlformats.org/officeDocument/2006/relationships/slide"/><Relationship Id="rId51" Target="slides/slide48.xml" Type="http://schemas.openxmlformats.org/officeDocument/2006/relationships/slide"/><Relationship Id="rId52" Target="slides/slide49.xml" Type="http://schemas.openxmlformats.org/officeDocument/2006/relationships/slide"/><Relationship Id="rId53" Target="slides/slide50.xml" Type="http://schemas.openxmlformats.org/officeDocument/2006/relationships/slide"/><Relationship Id="rId54" Target="slides/slide51.xml" Type="http://schemas.openxmlformats.org/officeDocument/2006/relationships/slide"/><Relationship Id="rId55" Target="slides/slide52.xml" Type="http://schemas.openxmlformats.org/officeDocument/2006/relationships/slide"/><Relationship Id="rId56" Target="slides/slide53.xml" Type="http://schemas.openxmlformats.org/officeDocument/2006/relationships/slide"/><Relationship Id="rId57" Target="slides/slide54.xml" Type="http://schemas.openxmlformats.org/officeDocument/2006/relationships/slide"/><Relationship Id="rId58" Target="slides/slide55.xml" Type="http://schemas.openxmlformats.org/officeDocument/2006/relationships/slide"/><Relationship Id="rId59" Target="slides/slide56.xml" Type="http://schemas.openxmlformats.org/officeDocument/2006/relationships/slide"/><Relationship Id="rId6" Target="slides/slide3.xml" Type="http://schemas.openxmlformats.org/officeDocument/2006/relationships/slide"/><Relationship Id="rId60" Target="slides/slide57.xml" Type="http://schemas.openxmlformats.org/officeDocument/2006/relationships/slide"/><Relationship Id="rId61" Target="slides/slide58.xml" Type="http://schemas.openxmlformats.org/officeDocument/2006/relationships/slide"/><Relationship Id="rId62" Target="slides/slide59.xml" Type="http://schemas.openxmlformats.org/officeDocument/2006/relationships/slide"/><Relationship Id="rId63" Target="slides/slide60.xml" Type="http://schemas.openxmlformats.org/officeDocument/2006/relationships/slide"/><Relationship Id="rId64" Target="slides/slide61.xml" Type="http://schemas.openxmlformats.org/officeDocument/2006/relationships/slide"/><Relationship Id="rId65" Target="slides/slide62.xml" Type="http://schemas.openxmlformats.org/officeDocument/2006/relationships/slide"/><Relationship Id="rId66" Target="slides/slide63.xml" Type="http://schemas.openxmlformats.org/officeDocument/2006/relationships/slide"/><Relationship Id="rId67" Target="slides/slide64.xml" Type="http://schemas.openxmlformats.org/officeDocument/2006/relationships/slide"/><Relationship Id="rId68" Target="tags/tag1.xml" Type="http://schemas.openxmlformats.org/officeDocument/2006/relationships/tags"/><Relationship Id="rId69" Target="presProps.xml" Type="http://schemas.openxmlformats.org/officeDocument/2006/relationships/presProps"/><Relationship Id="rId7" Target="slides/slide4.xml" Type="http://schemas.openxmlformats.org/officeDocument/2006/relationships/slide"/><Relationship Id="rId70" Target="viewProps.xml" Type="http://schemas.openxmlformats.org/officeDocument/2006/relationships/viewProps"/><Relationship Id="rId71" Target="theme/theme1.xml" Type="http://schemas.openxmlformats.org/officeDocument/2006/relationships/theme"/><Relationship Id="rId72" Target="tableStyles.xml" Type="http://schemas.openxmlformats.org/officeDocument/2006/relationships/tableStyles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drawings/_rels/vmlDrawing1.vml.rels><?xml version="1.0" encoding="UTF-8" standalone="yes"?><Relationships xmlns="http://schemas.openxmlformats.org/package/2006/relationships"><Relationship Id="rId1" Target="../media/image95.png" Type="http://schemas.openxmlformats.org/officeDocument/2006/relationships/image"/></Relationships>
</file>

<file path=ppt/drawings/_rels/vmlDrawing2.vml.rels><?xml version="1.0" encoding="UTF-8" standalone="yes"?><Relationships xmlns="http://schemas.openxmlformats.org/package/2006/relationships"><Relationship Id="rId1" Target="../media/image101.png" Type="http://schemas.openxmlformats.org/officeDocument/2006/relationships/image"/><Relationship Id="rId2" Target="../media/image102.png" Type="http://schemas.openxmlformats.org/officeDocument/2006/relationships/imag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kumimoji="1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kumimoji="1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3D4146A-9159-4C12-8237-1DCC3A7450CD}" type="datetimeFigureOut">
              <a:rPr lang="zh-CN" altLang="en-US"/>
              <a:pPr>
                <a:defRPr/>
              </a:pPr>
              <a:t>2016/2/19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60363" y="685800"/>
            <a:ext cx="61372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二级</a:t>
            </a:r>
          </a:p>
          <a:p>
            <a:pPr lvl="2"/>
            <a:r>
              <a:rPr lang="zh-CN" altLang="en-US" noProof="0" smtClean="0"/>
              <a:t>三级</a:t>
            </a:r>
          </a:p>
          <a:p>
            <a:pPr lvl="3"/>
            <a:r>
              <a:rPr lang="zh-CN" altLang="en-US" noProof="0" smtClean="0"/>
              <a:t>四级</a:t>
            </a:r>
          </a:p>
          <a:p>
            <a:pPr lvl="4"/>
            <a:r>
              <a:rPr lang="zh-CN" altLang="en-US" noProof="0" smtClean="0"/>
              <a:t>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kumimoji="1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0634F95-CCE1-4E7E-B8C2-20638EDB20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39045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47646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0580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58207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61411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22968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2040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62084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76357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77378605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media/image6.png" Type="http://schemas.openxmlformats.org/officeDocument/2006/relationships/image"/><Relationship Id="rId2" Target="../media/image7.jpe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media/image6.png" Type="http://schemas.openxmlformats.org/officeDocument/2006/relationships/image"/><Relationship Id="rId2" Target="../media/image7.jpe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media/image8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media/image6.png" Type="http://schemas.openxmlformats.org/officeDocument/2006/relationships/image"/><Relationship Id="rId2" Target="../media/image7.jpe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2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media/image3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media/image4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media/image5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矢量智能对象.pn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1279525" y="-627063"/>
            <a:ext cx="14855825" cy="792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val="2915931407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220" y="273875"/>
            <a:ext cx="11019949" cy="11398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612220" y="1595755"/>
            <a:ext cx="11019949" cy="451339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12775" y="6338888"/>
            <a:ext cx="2855913" cy="3635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ct val="0"/>
              </a:spcBef>
              <a:spcAft>
                <a:spcPct val="0"/>
              </a:spcAft>
              <a:defRPr kumimoji="1">
                <a:latin typeface="+mn-lt"/>
                <a:ea typeface="+mn-ea"/>
              </a:defRPr>
            </a:lvl1pPr>
          </a:lstStyle>
          <a:p>
            <a:pPr>
              <a:defRPr/>
            </a:pPr>
            <a:fld id="{D623530D-190B-4A18-AE03-11660798ABA4}" type="datetimeFigureOut">
              <a:rPr lang="zh-CN" altLang="en-US"/>
              <a:pPr>
                <a:defRPr/>
              </a:pPr>
              <a:t>2016/2/19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83063" y="6338888"/>
            <a:ext cx="3878262" cy="3635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ct val="0"/>
              </a:spcBef>
              <a:spcAft>
                <a:spcPct val="0"/>
              </a:spcAft>
              <a:defRPr kumimoji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700" y="6338888"/>
            <a:ext cx="2855913" cy="3635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mtClean="0"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ECD6773A-4F62-44D4-976F-74F450E561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9279432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887261" y="273875"/>
            <a:ext cx="3688197" cy="5817856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20545" y="273875"/>
            <a:ext cx="10862643" cy="581785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12775" y="6338888"/>
            <a:ext cx="2855913" cy="3635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ct val="0"/>
              </a:spcBef>
              <a:spcAft>
                <a:spcPct val="0"/>
              </a:spcAft>
              <a:defRPr kumimoji="1">
                <a:latin typeface="+mn-lt"/>
                <a:ea typeface="+mn-ea"/>
              </a:defRPr>
            </a:lvl1pPr>
          </a:lstStyle>
          <a:p>
            <a:pPr>
              <a:defRPr/>
            </a:pPr>
            <a:fld id="{DEB76EE7-3D2D-45F2-8F84-29821F308462}" type="datetimeFigureOut">
              <a:rPr lang="zh-CN" altLang="en-US"/>
              <a:pPr>
                <a:defRPr/>
              </a:pPr>
              <a:t>2016/2/19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83063" y="6338888"/>
            <a:ext cx="3878262" cy="3635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ct val="0"/>
              </a:spcBef>
              <a:spcAft>
                <a:spcPct val="0"/>
              </a:spcAft>
              <a:defRPr kumimoji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700" y="6338888"/>
            <a:ext cx="2855913" cy="3635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mtClean="0"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67D61B31-E929-4BC0-899B-3A7D1E45C69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60218680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3_节标题">
    <p:bg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07975" y="6321425"/>
            <a:ext cx="1233488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val="307894916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4_节标题">
    <p:bg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07975" y="6321425"/>
            <a:ext cx="1233488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val="339393185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0_标题和内容">
    <p:bg>
      <p:bgPr>
        <a:blipFill dpi="0"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8728597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节标题">
    <p:bg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07975" y="6321425"/>
            <a:ext cx="1233488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val="1810327423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747" y="2124507"/>
            <a:ext cx="7805797" cy="146594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494" y="3875405"/>
            <a:ext cx="6428304" cy="1747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8788" y="6338888"/>
            <a:ext cx="2143125" cy="3635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DE5ABEA-4B5B-435E-A61C-05749624A675}" type="datetimeFigureOut">
              <a:rPr lang="en-US"/>
              <a:pPr>
                <a:defRPr/>
              </a:pPr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6900" y="6338888"/>
            <a:ext cx="2908300" cy="3635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1775" y="6338888"/>
            <a:ext cx="2143125" cy="3635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76678821-3867-46A7-915C-5518A9F44C7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val="1083100547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0549" y="1119245"/>
            <a:ext cx="9183291" cy="2380968"/>
          </a:xfrm>
        </p:spPr>
        <p:txBody>
          <a:bodyPr anchor="b"/>
          <a:lstStyle>
            <a:lvl1pPr algn="ctr">
              <a:defRPr sz="5983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0549" y="3592032"/>
            <a:ext cx="9183291" cy="1651163"/>
          </a:xfrm>
        </p:spPr>
        <p:txBody>
          <a:bodyPr/>
          <a:lstStyle>
            <a:lvl1pPr marL="0" indent="0" algn="ctr">
              <a:buNone/>
              <a:defRPr sz="2393"/>
            </a:lvl1pPr>
            <a:lvl2pPr marL="455920" indent="0" algn="ctr">
              <a:buNone/>
              <a:defRPr sz="1994"/>
            </a:lvl2pPr>
            <a:lvl3pPr marL="911840" indent="0" algn="ctr">
              <a:buNone/>
              <a:defRPr sz="1795"/>
            </a:lvl3pPr>
            <a:lvl4pPr marL="1367760" indent="0" algn="ctr">
              <a:buNone/>
              <a:defRPr sz="1596"/>
            </a:lvl4pPr>
            <a:lvl5pPr marL="1823679" indent="0" algn="ctr">
              <a:buNone/>
              <a:defRPr sz="1596"/>
            </a:lvl5pPr>
            <a:lvl6pPr marL="2279599" indent="0" algn="ctr">
              <a:buNone/>
              <a:defRPr sz="1596"/>
            </a:lvl6pPr>
            <a:lvl7pPr marL="2735519" indent="0" algn="ctr">
              <a:buNone/>
              <a:defRPr sz="1596"/>
            </a:lvl7pPr>
            <a:lvl8pPr marL="3191439" indent="0" algn="ctr">
              <a:buNone/>
              <a:defRPr sz="1596"/>
            </a:lvl8pPr>
            <a:lvl9pPr marL="3647359" indent="0" algn="ctr">
              <a:buNone/>
              <a:defRPr sz="1596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65077979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59992535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424" y="1704989"/>
            <a:ext cx="10560785" cy="2844813"/>
          </a:xfrm>
        </p:spPr>
        <p:txBody>
          <a:bodyPr anchor="b"/>
          <a:lstStyle>
            <a:lvl1pPr>
              <a:defRPr sz="5983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424" y="4576715"/>
            <a:ext cx="10560785" cy="1496020"/>
          </a:xfrm>
        </p:spPr>
        <p:txBody>
          <a:bodyPr/>
          <a:lstStyle>
            <a:lvl1pPr marL="0" indent="0">
              <a:buNone/>
              <a:defRPr sz="2393">
                <a:solidFill>
                  <a:schemeClr val="tx1">
                    <a:tint val="75000"/>
                  </a:schemeClr>
                </a:solidFill>
              </a:defRPr>
            </a:lvl1pPr>
            <a:lvl2pPr marL="455920" indent="0">
              <a:buNone/>
              <a:defRPr sz="1994">
                <a:solidFill>
                  <a:schemeClr val="tx1">
                    <a:tint val="75000"/>
                  </a:schemeClr>
                </a:solidFill>
              </a:defRPr>
            </a:lvl2pPr>
            <a:lvl3pPr marL="911840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7760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367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795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551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143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735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8844774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93984299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802" y="1820554"/>
            <a:ext cx="5203865" cy="433925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8721" y="1820554"/>
            <a:ext cx="5203865" cy="433925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22546739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396" y="364111"/>
            <a:ext cx="10560785" cy="132188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397" y="1676493"/>
            <a:ext cx="5179950" cy="821623"/>
          </a:xfrm>
        </p:spPr>
        <p:txBody>
          <a:bodyPr anchor="b"/>
          <a:lstStyle>
            <a:lvl1pPr marL="0" indent="0">
              <a:buNone/>
              <a:defRPr sz="2393" b="1"/>
            </a:lvl1pPr>
            <a:lvl2pPr marL="455920" indent="0">
              <a:buNone/>
              <a:defRPr sz="1994" b="1"/>
            </a:lvl2pPr>
            <a:lvl3pPr marL="911840" indent="0">
              <a:buNone/>
              <a:defRPr sz="1795" b="1"/>
            </a:lvl3pPr>
            <a:lvl4pPr marL="1367760" indent="0">
              <a:buNone/>
              <a:defRPr sz="1596" b="1"/>
            </a:lvl4pPr>
            <a:lvl5pPr marL="1823679" indent="0">
              <a:buNone/>
              <a:defRPr sz="1596" b="1"/>
            </a:lvl5pPr>
            <a:lvl6pPr marL="2279599" indent="0">
              <a:buNone/>
              <a:defRPr sz="1596" b="1"/>
            </a:lvl6pPr>
            <a:lvl7pPr marL="2735519" indent="0">
              <a:buNone/>
              <a:defRPr sz="1596" b="1"/>
            </a:lvl7pPr>
            <a:lvl8pPr marL="3191439" indent="0">
              <a:buNone/>
              <a:defRPr sz="1596" b="1"/>
            </a:lvl8pPr>
            <a:lvl9pPr marL="3647359" indent="0">
              <a:buNone/>
              <a:defRPr sz="1596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397" y="2498116"/>
            <a:ext cx="5179950" cy="367435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8721" y="1676493"/>
            <a:ext cx="5205460" cy="821623"/>
          </a:xfrm>
        </p:spPr>
        <p:txBody>
          <a:bodyPr anchor="b"/>
          <a:lstStyle>
            <a:lvl1pPr marL="0" indent="0">
              <a:buNone/>
              <a:defRPr sz="2393" b="1"/>
            </a:lvl1pPr>
            <a:lvl2pPr marL="455920" indent="0">
              <a:buNone/>
              <a:defRPr sz="1994" b="1"/>
            </a:lvl2pPr>
            <a:lvl3pPr marL="911840" indent="0">
              <a:buNone/>
              <a:defRPr sz="1795" b="1"/>
            </a:lvl3pPr>
            <a:lvl4pPr marL="1367760" indent="0">
              <a:buNone/>
              <a:defRPr sz="1596" b="1"/>
            </a:lvl4pPr>
            <a:lvl5pPr marL="1823679" indent="0">
              <a:buNone/>
              <a:defRPr sz="1596" b="1"/>
            </a:lvl5pPr>
            <a:lvl6pPr marL="2279599" indent="0">
              <a:buNone/>
              <a:defRPr sz="1596" b="1"/>
            </a:lvl6pPr>
            <a:lvl7pPr marL="2735519" indent="0">
              <a:buNone/>
              <a:defRPr sz="1596" b="1"/>
            </a:lvl7pPr>
            <a:lvl8pPr marL="3191439" indent="0">
              <a:buNone/>
              <a:defRPr sz="1596" b="1"/>
            </a:lvl8pPr>
            <a:lvl9pPr marL="3647359" indent="0">
              <a:buNone/>
              <a:defRPr sz="1596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8721" y="2498116"/>
            <a:ext cx="5205460" cy="367435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66799979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86964562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78679209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397" y="455930"/>
            <a:ext cx="3949133" cy="1595755"/>
          </a:xfrm>
        </p:spPr>
        <p:txBody>
          <a:bodyPr anchor="b"/>
          <a:lstStyle>
            <a:lvl1pPr>
              <a:defRPr sz="319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5460" y="984683"/>
            <a:ext cx="6198721" cy="4860087"/>
          </a:xfrm>
        </p:spPr>
        <p:txBody>
          <a:bodyPr/>
          <a:lstStyle>
            <a:lvl1pPr>
              <a:defRPr sz="3191"/>
            </a:lvl1pPr>
            <a:lvl2pPr>
              <a:defRPr sz="2792"/>
            </a:lvl2pPr>
            <a:lvl3pPr>
              <a:defRPr sz="2393"/>
            </a:lvl3pPr>
            <a:lvl4pPr>
              <a:defRPr sz="1994"/>
            </a:lvl4pPr>
            <a:lvl5pPr>
              <a:defRPr sz="1994"/>
            </a:lvl5pPr>
            <a:lvl6pPr>
              <a:defRPr sz="1994"/>
            </a:lvl6pPr>
            <a:lvl7pPr>
              <a:defRPr sz="1994"/>
            </a:lvl7pPr>
            <a:lvl8pPr>
              <a:defRPr sz="1994"/>
            </a:lvl8pPr>
            <a:lvl9pPr>
              <a:defRPr sz="1994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397" y="2051685"/>
            <a:ext cx="3949133" cy="3801000"/>
          </a:xfrm>
        </p:spPr>
        <p:txBody>
          <a:bodyPr/>
          <a:lstStyle>
            <a:lvl1pPr marL="0" indent="0">
              <a:buNone/>
              <a:defRPr sz="1596"/>
            </a:lvl1pPr>
            <a:lvl2pPr marL="455920" indent="0">
              <a:buNone/>
              <a:defRPr sz="1396"/>
            </a:lvl2pPr>
            <a:lvl3pPr marL="911840" indent="0">
              <a:buNone/>
              <a:defRPr sz="1197"/>
            </a:lvl3pPr>
            <a:lvl4pPr marL="1367760" indent="0">
              <a:buNone/>
              <a:defRPr sz="997"/>
            </a:lvl4pPr>
            <a:lvl5pPr marL="1823679" indent="0">
              <a:buNone/>
              <a:defRPr sz="997"/>
            </a:lvl5pPr>
            <a:lvl6pPr marL="2279599" indent="0">
              <a:buNone/>
              <a:defRPr sz="997"/>
            </a:lvl6pPr>
            <a:lvl7pPr marL="2735519" indent="0">
              <a:buNone/>
              <a:defRPr sz="997"/>
            </a:lvl7pPr>
            <a:lvl8pPr marL="3191439" indent="0">
              <a:buNone/>
              <a:defRPr sz="997"/>
            </a:lvl8pPr>
            <a:lvl9pPr marL="3647359" indent="0">
              <a:buNone/>
              <a:defRPr sz="99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82231607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397" y="455930"/>
            <a:ext cx="3949133" cy="1595755"/>
          </a:xfrm>
        </p:spPr>
        <p:txBody>
          <a:bodyPr anchor="b"/>
          <a:lstStyle>
            <a:lvl1pPr>
              <a:defRPr sz="319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5460" y="984683"/>
            <a:ext cx="6198721" cy="4860087"/>
          </a:xfrm>
        </p:spPr>
        <p:txBody>
          <a:bodyPr anchor="t"/>
          <a:lstStyle>
            <a:lvl1pPr marL="0" indent="0">
              <a:buNone/>
              <a:defRPr sz="3191"/>
            </a:lvl1pPr>
            <a:lvl2pPr marL="455920" indent="0">
              <a:buNone/>
              <a:defRPr sz="2792"/>
            </a:lvl2pPr>
            <a:lvl3pPr marL="911840" indent="0">
              <a:buNone/>
              <a:defRPr sz="2393"/>
            </a:lvl3pPr>
            <a:lvl4pPr marL="1367760" indent="0">
              <a:buNone/>
              <a:defRPr sz="1994"/>
            </a:lvl4pPr>
            <a:lvl5pPr marL="1823679" indent="0">
              <a:buNone/>
              <a:defRPr sz="1994"/>
            </a:lvl5pPr>
            <a:lvl6pPr marL="2279599" indent="0">
              <a:buNone/>
              <a:defRPr sz="1994"/>
            </a:lvl6pPr>
            <a:lvl7pPr marL="2735519" indent="0">
              <a:buNone/>
              <a:defRPr sz="1994"/>
            </a:lvl7pPr>
            <a:lvl8pPr marL="3191439" indent="0">
              <a:buNone/>
              <a:defRPr sz="1994"/>
            </a:lvl8pPr>
            <a:lvl9pPr marL="3647359" indent="0">
              <a:buNone/>
              <a:defRPr sz="1994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397" y="2051685"/>
            <a:ext cx="3949133" cy="3801000"/>
          </a:xfrm>
        </p:spPr>
        <p:txBody>
          <a:bodyPr/>
          <a:lstStyle>
            <a:lvl1pPr marL="0" indent="0">
              <a:buNone/>
              <a:defRPr sz="1596"/>
            </a:lvl1pPr>
            <a:lvl2pPr marL="455920" indent="0">
              <a:buNone/>
              <a:defRPr sz="1396"/>
            </a:lvl2pPr>
            <a:lvl3pPr marL="911840" indent="0">
              <a:buNone/>
              <a:defRPr sz="1197"/>
            </a:lvl3pPr>
            <a:lvl4pPr marL="1367760" indent="0">
              <a:buNone/>
              <a:defRPr sz="997"/>
            </a:lvl4pPr>
            <a:lvl5pPr marL="1823679" indent="0">
              <a:buNone/>
              <a:defRPr sz="997"/>
            </a:lvl5pPr>
            <a:lvl6pPr marL="2279599" indent="0">
              <a:buNone/>
              <a:defRPr sz="997"/>
            </a:lvl6pPr>
            <a:lvl7pPr marL="2735519" indent="0">
              <a:buNone/>
              <a:defRPr sz="997"/>
            </a:lvl7pPr>
            <a:lvl8pPr marL="3191439" indent="0">
              <a:buNone/>
              <a:defRPr sz="997"/>
            </a:lvl8pPr>
            <a:lvl9pPr marL="3647359" indent="0">
              <a:buNone/>
              <a:defRPr sz="99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4221982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13143552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2390" y="364111"/>
            <a:ext cx="2640196" cy="579569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801" y="364111"/>
            <a:ext cx="7767534" cy="579569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5234945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内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41213" cy="682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val="342025437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4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33805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val="1424856580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2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33805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val="55577876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3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33805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val="350503260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12775" y="6338888"/>
            <a:ext cx="2855913" cy="3635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ct val="0"/>
              </a:spcBef>
              <a:spcAft>
                <a:spcPct val="0"/>
              </a:spcAft>
              <a:defRPr kumimoji="1">
                <a:latin typeface="+mn-lt"/>
                <a:ea typeface="+mn-ea"/>
              </a:defRPr>
            </a:lvl1pPr>
          </a:lstStyle>
          <a:p>
            <a:pPr>
              <a:defRPr/>
            </a:pPr>
            <a:fld id="{0706B68F-211F-4CD2-A174-8039239469DB}" type="datetimeFigureOut">
              <a:rPr lang="zh-CN" altLang="en-US"/>
              <a:pPr>
                <a:defRPr/>
              </a:pPr>
              <a:t>2016/2/19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83063" y="6338888"/>
            <a:ext cx="3878262" cy="3635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ct val="0"/>
              </a:spcBef>
              <a:spcAft>
                <a:spcPct val="0"/>
              </a:spcAft>
              <a:defRPr kumimoji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75700" y="6338888"/>
            <a:ext cx="2855913" cy="3635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mtClean="0"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F68A3D46-BF1D-4943-A089-6226EDCD97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13821977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220" y="272292"/>
            <a:ext cx="4028319" cy="11588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87216" y="272292"/>
            <a:ext cx="6844953" cy="583685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12220" y="1431114"/>
            <a:ext cx="4028319" cy="467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12775" y="6338888"/>
            <a:ext cx="2855913" cy="3635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ct val="0"/>
              </a:spcBef>
              <a:spcAft>
                <a:spcPct val="0"/>
              </a:spcAft>
              <a:defRPr kumimoji="1">
                <a:latin typeface="+mn-lt"/>
                <a:ea typeface="+mn-ea"/>
              </a:defRPr>
            </a:lvl1pPr>
          </a:lstStyle>
          <a:p>
            <a:pPr>
              <a:defRPr/>
            </a:pPr>
            <a:fld id="{0011E65A-AB4A-45E5-A9A0-2568C5A69B47}" type="datetimeFigureOut">
              <a:rPr lang="zh-CN" altLang="en-US"/>
              <a:pPr>
                <a:defRPr/>
              </a:pPr>
              <a:t>2016/2/19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83063" y="6338888"/>
            <a:ext cx="3878262" cy="3635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ct val="0"/>
              </a:spcBef>
              <a:spcAft>
                <a:spcPct val="0"/>
              </a:spcAft>
              <a:defRPr kumimoji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75700" y="6338888"/>
            <a:ext cx="2855913" cy="3635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mtClean="0"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110FCFED-77EB-4383-9DF7-0D6171F93C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56416972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9986" y="4787265"/>
            <a:ext cx="7346633" cy="56516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9986" y="611073"/>
            <a:ext cx="7346633" cy="41033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9986" y="5352429"/>
            <a:ext cx="7346633" cy="8026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12775" y="6338888"/>
            <a:ext cx="2855913" cy="3635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ct val="0"/>
              </a:spcBef>
              <a:spcAft>
                <a:spcPct val="0"/>
              </a:spcAft>
              <a:defRPr kumimoji="1">
                <a:latin typeface="+mn-lt"/>
                <a:ea typeface="+mn-ea"/>
              </a:defRPr>
            </a:lvl1pPr>
          </a:lstStyle>
          <a:p>
            <a:pPr>
              <a:defRPr/>
            </a:pPr>
            <a:fld id="{A91BFDED-0941-4BE8-AB1F-103FCC9B9776}" type="datetimeFigureOut">
              <a:rPr lang="zh-CN" altLang="en-US"/>
              <a:pPr>
                <a:defRPr/>
              </a:pPr>
              <a:t>2016/2/19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83063" y="6338888"/>
            <a:ext cx="3878262" cy="3635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ct val="0"/>
              </a:spcBef>
              <a:spcAft>
                <a:spcPct val="0"/>
              </a:spcAft>
              <a:defRPr kumimoji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75700" y="6338888"/>
            <a:ext cx="2855913" cy="3635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mtClean="0"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D8A833CE-1B83-4B21-B591-5DB3A42514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20831157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slideLayouts/slideLayout14.xml" Type="http://schemas.openxmlformats.org/officeDocument/2006/relationships/slideLayout"/><Relationship Id="rId15" Target="../slideLayouts/slideLayout15.xml" Type="http://schemas.openxmlformats.org/officeDocument/2006/relationships/slideLayout"/><Relationship Id="rId16" Target="../slideLayouts/slideLayout16.xml" Type="http://schemas.openxmlformats.org/officeDocument/2006/relationships/slideLayout"/><Relationship Id="rId17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7.xml" Type="http://schemas.openxmlformats.org/officeDocument/2006/relationships/slideLayout"/><Relationship Id="rId10" Target="../slideLayouts/slideLayout26.xml" Type="http://schemas.openxmlformats.org/officeDocument/2006/relationships/slideLayout"/><Relationship Id="rId11" Target="../slideLayouts/slideLayout27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8.xml" Type="http://schemas.openxmlformats.org/officeDocument/2006/relationships/slideLayout"/><Relationship Id="rId3" Target="../slideLayouts/slideLayout19.xml" Type="http://schemas.openxmlformats.org/officeDocument/2006/relationships/slideLayout"/><Relationship Id="rId4" Target="../slideLayouts/slideLayout20.xml" Type="http://schemas.openxmlformats.org/officeDocument/2006/relationships/slideLayout"/><Relationship Id="rId5" Target="../slideLayouts/slideLayout21.xml" Type="http://schemas.openxmlformats.org/officeDocument/2006/relationships/slideLayout"/><Relationship Id="rId6" Target="../slideLayouts/slideLayout22.xml" Type="http://schemas.openxmlformats.org/officeDocument/2006/relationships/slideLayout"/><Relationship Id="rId7" Target="../slideLayouts/slideLayout23.xml" Type="http://schemas.openxmlformats.org/officeDocument/2006/relationships/slideLayout"/><Relationship Id="rId8" Target="../slideLayouts/slideLayout24.xml" Type="http://schemas.openxmlformats.org/officeDocument/2006/relationships/slideLayout"/><Relationship Id="rId9" Target="../slideLayouts/slideLayout25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3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ransition/>
  <p:timing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微软雅黑" panose="020b0503020204020204" pitchFamily="34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微软雅黑" panose="020b0503020204020204" pitchFamily="34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微软雅黑" panose="020b0503020204020204" pitchFamily="34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微软雅黑" panose="020b0503020204020204" pitchFamily="34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微软雅黑" panose="020b0503020204020204" pitchFamily="34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微软雅黑" panose="020b0503020204020204" pitchFamily="34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微软雅黑" panose="020b0503020204020204" pitchFamily="34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802" y="364111"/>
            <a:ext cx="10560785" cy="1321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802" y="1820554"/>
            <a:ext cx="10560785" cy="4339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802" y="6338694"/>
            <a:ext cx="2754987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840" eaLnBrk="1" fontAlgn="auto" hangingPunct="1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1840" eaLnBrk="1" fontAlgn="auto" hangingPunct="1">
                <a:spcBef>
                  <a:spcPct val="0"/>
                </a:spcBef>
                <a:spcAft>
                  <a:spcPct val="0"/>
                </a:spcAft>
              </a:pPr>
              <a:t>2016/2/19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5954" y="6338694"/>
            <a:ext cx="4132481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840" eaLnBrk="1" fontAlgn="auto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7599" y="6338694"/>
            <a:ext cx="2754987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840" eaLnBrk="1" fontAlgn="auto" hangingPunct="1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1840" eaLnBrk="1" fontAlgn="auto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val="112299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/>
  <p:timing/>
  <p:txStyles>
    <p:titleStyle>
      <a:lvl1pPr algn="l" defTabSz="911840" rtl="0" eaLnBrk="1" latinLnBrk="0" hangingPunct="1">
        <a:lnSpc>
          <a:spcPct val="90000"/>
        </a:lnSpc>
        <a:spcBef>
          <a:spcPct val="0"/>
        </a:spcBef>
        <a:buNone/>
        <a:defRPr sz="438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960" indent="-227960" algn="l" defTabSz="911840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2792" kern="1200">
          <a:solidFill>
            <a:schemeClr val="tx1"/>
          </a:solidFill>
          <a:latin typeface="+mn-lt"/>
          <a:ea typeface="+mn-ea"/>
          <a:cs typeface="+mn-cs"/>
        </a:defRPr>
      </a:lvl1pPr>
      <a:lvl2pPr marL="683880" indent="-227960" algn="l" defTabSz="91184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3" kern="1200">
          <a:solidFill>
            <a:schemeClr val="tx1"/>
          </a:solidFill>
          <a:latin typeface="+mn-lt"/>
          <a:ea typeface="+mn-ea"/>
          <a:cs typeface="+mn-cs"/>
        </a:defRPr>
      </a:lvl2pPr>
      <a:lvl3pPr marL="1139800" indent="-227960" algn="l" defTabSz="91184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4" kern="1200">
          <a:solidFill>
            <a:schemeClr val="tx1"/>
          </a:solidFill>
          <a:latin typeface="+mn-lt"/>
          <a:ea typeface="+mn-ea"/>
          <a:cs typeface="+mn-cs"/>
        </a:defRPr>
      </a:lvl3pPr>
      <a:lvl4pPr marL="1595719" indent="-227960" algn="l" defTabSz="91184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1639" indent="-227960" algn="l" defTabSz="91184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7559" indent="-227960" algn="l" defTabSz="91184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3479" indent="-227960" algn="l" defTabSz="91184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19399" indent="-227960" algn="l" defTabSz="91184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5319" indent="-227960" algn="l" defTabSz="91184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840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5920" algn="l" defTabSz="911840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1840" algn="l" defTabSz="911840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7760" algn="l" defTabSz="911840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3679" algn="l" defTabSz="911840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79599" algn="l" defTabSz="911840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5519" algn="l" defTabSz="911840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1439" algn="l" defTabSz="911840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7359" algn="l" defTabSz="911840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4.jpeg" Type="http://schemas.openxmlformats.org/officeDocument/2006/relationships/image"/><Relationship Id="rId4" Target="../media/image81.png" Type="http://schemas.openxmlformats.org/officeDocument/2006/relationships/image"/><Relationship Id="rId5" Target="../media/image8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83.jpeg" Type="http://schemas.openxmlformats.org/officeDocument/2006/relationships/image"/><Relationship Id="rId4" Target="../media/image84.png" Type="http://schemas.openxmlformats.org/officeDocument/2006/relationships/image"/><Relationship Id="rId5" Target="../media/image85.png" Type="http://schemas.openxmlformats.org/officeDocument/2006/relationships/image"/><Relationship Id="rId6" Target="../media/image86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87.jpeg" Type="http://schemas.openxmlformats.org/officeDocument/2006/relationships/image"/><Relationship Id="rId4" Target="../media/image88.png" Type="http://schemas.openxmlformats.org/officeDocument/2006/relationships/image"/><Relationship Id="rId5" Target="../media/image89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87.jpeg" Type="http://schemas.openxmlformats.org/officeDocument/2006/relationships/image"/><Relationship Id="rId4" Target="../media/image88.png" Type="http://schemas.openxmlformats.org/officeDocument/2006/relationships/image"/><Relationship Id="rId5" Target="../media/image90.png" Type="http://schemas.openxmlformats.org/officeDocument/2006/relationships/image"/><Relationship Id="rId6" Target="../media/image91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Relationship Id="rId3" Target="../media/image92.png" Type="http://schemas.openxmlformats.org/officeDocument/2006/relationships/image"/><Relationship Id="rId4" Target="../media/image93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100.png" Type="http://schemas.openxmlformats.org/officeDocument/2006/relationships/image"/><Relationship Id="rId11" Target="../drawings/vmlDrawing1.vml" Type="http://schemas.openxmlformats.org/officeDocument/2006/relationships/vmlDrawing"/><Relationship Id="rId2" Target="../notesSlides/notesSlide7.xml" Type="http://schemas.openxmlformats.org/officeDocument/2006/relationships/notesSlide"/><Relationship Id="rId3" Target="../media/image94.jpeg" Type="http://schemas.openxmlformats.org/officeDocument/2006/relationships/image"/><Relationship Id="rId4" Target="../embeddings/oleObject1.bin" Type="http://schemas.openxmlformats.org/officeDocument/2006/relationships/oleObject"/><Relationship Id="rId5" Target="../media/image95.png" Type="http://schemas.openxmlformats.org/officeDocument/2006/relationships/image"/><Relationship Id="rId6" Target="../media/image96.png" Type="http://schemas.openxmlformats.org/officeDocument/2006/relationships/image"/><Relationship Id="rId7" Target="../media/image97.png" Type="http://schemas.openxmlformats.org/officeDocument/2006/relationships/image"/><Relationship Id="rId8" Target="../media/image98.png" Type="http://schemas.openxmlformats.org/officeDocument/2006/relationships/image"/><Relationship Id="rId9" Target="../media/image99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drawings/vmlDrawing2.vml" Type="http://schemas.openxmlformats.org/officeDocument/2006/relationships/vmlDrawing"/><Relationship Id="rId2" Target="../notesSlides/notesSlide8.xml" Type="http://schemas.openxmlformats.org/officeDocument/2006/relationships/notesSlide"/><Relationship Id="rId3" Target="../media/image94.jpeg" Type="http://schemas.openxmlformats.org/officeDocument/2006/relationships/image"/><Relationship Id="rId4" Target="../embeddings/oleObject2.bin" Type="http://schemas.openxmlformats.org/officeDocument/2006/relationships/oleObject"/><Relationship Id="rId5" Target="../media/image101.png" Type="http://schemas.openxmlformats.org/officeDocument/2006/relationships/image"/><Relationship Id="rId6" Target="../embeddings/oleObject3.bin" Type="http://schemas.openxmlformats.org/officeDocument/2006/relationships/oleObject"/><Relationship Id="rId7" Target="../media/image102.png" Type="http://schemas.openxmlformats.org/officeDocument/2006/relationships/image"/><Relationship Id="rId8" Target="../media/image103.png" Type="http://schemas.openxmlformats.org/officeDocument/2006/relationships/image"/><Relationship Id="rId9" Target="../media/image104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111.png" Type="http://schemas.openxmlformats.org/officeDocument/2006/relationships/image"/><Relationship Id="rId11" Target="../media/image112.png" Type="http://schemas.openxmlformats.org/officeDocument/2006/relationships/image"/><Relationship Id="rId2" Target="../notesSlides/notesSlide9.xml" Type="http://schemas.openxmlformats.org/officeDocument/2006/relationships/notesSlide"/><Relationship Id="rId3" Target="../media/image94.jpeg" Type="http://schemas.openxmlformats.org/officeDocument/2006/relationships/image"/><Relationship Id="rId4" Target="../media/image105.png" Type="http://schemas.openxmlformats.org/officeDocument/2006/relationships/image"/><Relationship Id="rId5" Target="../media/image106.png" Type="http://schemas.openxmlformats.org/officeDocument/2006/relationships/image"/><Relationship Id="rId6" Target="../media/image107.png" Type="http://schemas.openxmlformats.org/officeDocument/2006/relationships/image"/><Relationship Id="rId7" Target="../media/image108.png" Type="http://schemas.openxmlformats.org/officeDocument/2006/relationships/image"/><Relationship Id="rId8" Target="../media/image109.png" Type="http://schemas.openxmlformats.org/officeDocument/2006/relationships/image"/><Relationship Id="rId9" Target="../media/image110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media/image113.jpeg" Type="http://schemas.openxmlformats.org/officeDocument/2006/relationships/image"/><Relationship Id="rId3" Target="../media/image114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media/image115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19.png" Type="http://schemas.openxmlformats.org/officeDocument/2006/relationships/image"/><Relationship Id="rId11" Target="../media/image20.png" Type="http://schemas.openxmlformats.org/officeDocument/2006/relationships/image"/><Relationship Id="rId12" Target="../media/image21.png" Type="http://schemas.openxmlformats.org/officeDocument/2006/relationships/image"/><Relationship Id="rId13" Target="../media/image9.png" Type="http://schemas.openxmlformats.org/officeDocument/2006/relationships/image"/><Relationship Id="rId2" Target="../media/image11.png" Type="http://schemas.openxmlformats.org/officeDocument/2006/relationships/image"/><Relationship Id="rId3" Target="../media/image12.png" Type="http://schemas.openxmlformats.org/officeDocument/2006/relationships/image"/><Relationship Id="rId4" Target="../media/image13.png" Type="http://schemas.openxmlformats.org/officeDocument/2006/relationships/image"/><Relationship Id="rId5" Target="../media/image14.png" Type="http://schemas.openxmlformats.org/officeDocument/2006/relationships/image"/><Relationship Id="rId6" Target="../media/image15.png" Type="http://schemas.openxmlformats.org/officeDocument/2006/relationships/image"/><Relationship Id="rId7" Target="../media/image16.png" Type="http://schemas.openxmlformats.org/officeDocument/2006/relationships/image"/><Relationship Id="rId8" Target="../media/image17.pn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media/image116.jpeg" Type="http://schemas.openxmlformats.org/officeDocument/2006/relationships/image"/><Relationship Id="rId3" Target="../media/image117.jpeg" Type="http://schemas.openxmlformats.org/officeDocument/2006/relationships/image"/><Relationship Id="rId4" Target="../media/image118.jpeg" Type="http://schemas.openxmlformats.org/officeDocument/2006/relationships/image"/><Relationship Id="rId5" Target="../media/image119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media/image120.jpeg" Type="http://schemas.openxmlformats.org/officeDocument/2006/relationships/image"/><Relationship Id="rId3" Target="../media/image121.jpeg" Type="http://schemas.openxmlformats.org/officeDocument/2006/relationships/image"/><Relationship Id="rId4" Target="../media/image122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media/image123.jpeg" Type="http://schemas.openxmlformats.org/officeDocument/2006/relationships/image"/><Relationship Id="rId3" Target="../media/image124.jpeg" Type="http://schemas.openxmlformats.org/officeDocument/2006/relationships/image"/><Relationship Id="rId4" Target="../media/image125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media/image126.jpeg" Type="http://schemas.openxmlformats.org/officeDocument/2006/relationships/image"/><Relationship Id="rId3" Target="../media/image127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media/image128.jpeg" Type="http://schemas.openxmlformats.org/officeDocument/2006/relationships/image"/><Relationship Id="rId3" Target="../media/image129.jpeg" Type="http://schemas.openxmlformats.org/officeDocument/2006/relationships/image"/><Relationship Id="rId4" Target="../media/image130.jpeg" Type="http://schemas.openxmlformats.org/officeDocument/2006/relationships/image"/><Relationship Id="rId5" Target="../media/image131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media/image132.jpeg" Type="http://schemas.openxmlformats.org/officeDocument/2006/relationships/image"/><Relationship Id="rId3" Target="../media/image133.jpeg" Type="http://schemas.openxmlformats.org/officeDocument/2006/relationships/image"/><Relationship Id="rId4" Target="../media/image134.jpeg" Type="http://schemas.openxmlformats.org/officeDocument/2006/relationships/image"/><Relationship Id="rId5" Target="../media/image135.jpeg" Type="http://schemas.openxmlformats.org/officeDocument/2006/relationships/image"/><Relationship Id="rId6" Target="../media/image136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media/image137.jpe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media/image138.jpeg" Type="http://schemas.openxmlformats.org/officeDocument/2006/relationships/image"/><Relationship Id="rId3" Target="../media/image139.jpeg" Type="http://schemas.openxmlformats.org/officeDocument/2006/relationships/image"/><Relationship Id="rId4" Target="../media/image140.jpeg" Type="http://schemas.openxmlformats.org/officeDocument/2006/relationships/image"/><Relationship Id="rId5" Target="../media/image141.jpeg" Type="http://schemas.openxmlformats.org/officeDocument/2006/relationships/image"/><Relationship Id="rId6" Target="../media/image142.jpe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media/image143.jpeg" Type="http://schemas.openxmlformats.org/officeDocument/2006/relationships/image"/><Relationship Id="rId3" Target="../media/image144.jpeg" Type="http://schemas.openxmlformats.org/officeDocument/2006/relationships/image"/><Relationship Id="rId4" Target="../media/image145.jpe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media/image146.jpeg" Type="http://schemas.openxmlformats.org/officeDocument/2006/relationships/image"/><Relationship Id="rId3" Target="../media/image147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2.png" Type="http://schemas.openxmlformats.org/officeDocument/2006/relationships/image"/><Relationship Id="rId4" Target="../media/image23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media/image148.jpeg" Type="http://schemas.openxmlformats.org/officeDocument/2006/relationships/image"/><Relationship Id="rId3" Target="../media/image149.jpe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media/image150.jpe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media/image151.jpeg" Type="http://schemas.openxmlformats.org/officeDocument/2006/relationships/image"/><Relationship Id="rId3" Target="../media/image152.jpe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media/image153.jpeg" Type="http://schemas.openxmlformats.org/officeDocument/2006/relationships/image"/><Relationship Id="rId3" Target="../media/image154.jpeg" Type="http://schemas.openxmlformats.org/officeDocument/2006/relationships/image"/><Relationship Id="rId4" Target="../media/image155.jpeg" Type="http://schemas.openxmlformats.org/officeDocument/2006/relationships/image"/><Relationship Id="rId5" Target="../media/image156.jpeg" Type="http://schemas.openxmlformats.org/officeDocument/2006/relationships/image"/><Relationship Id="rId6" Target="../media/image157.jpe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media/image158.jpe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media/image159.jpe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media/image160.jpeg" Type="http://schemas.openxmlformats.org/officeDocument/2006/relationships/image"/><Relationship Id="rId3" Target="../media/image161.jpeg" Type="http://schemas.openxmlformats.org/officeDocument/2006/relationships/image"/><Relationship Id="rId4" Target="../media/image162.jpeg" Type="http://schemas.openxmlformats.org/officeDocument/2006/relationships/image"/><Relationship Id="rId5" Target="../media/image163.jpeg" Type="http://schemas.openxmlformats.org/officeDocument/2006/relationships/image"/><Relationship Id="rId6" Target="../media/image164.jpeg" Type="http://schemas.openxmlformats.org/officeDocument/2006/relationships/image"/><Relationship Id="rId7" Target="../media/image165.jpeg" Type="http://schemas.openxmlformats.org/officeDocument/2006/relationships/image"/><Relationship Id="rId8" Target="../media/image166.jpeg" Type="http://schemas.openxmlformats.org/officeDocument/2006/relationships/image"/><Relationship Id="rId9" Target="../media/image167.jpeg" Type="http://schemas.openxmlformats.org/officeDocument/2006/relationships/image"/></Relationships>
</file>

<file path=ppt/slides/_rels/slide37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media/image168.jpeg" Type="http://schemas.openxmlformats.org/officeDocument/2006/relationships/image"/></Relationships>
</file>

<file path=ppt/slides/_rels/slide38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media/image169.jpeg" Type="http://schemas.openxmlformats.org/officeDocument/2006/relationships/image"/></Relationships>
</file>

<file path=ppt/slides/_rels/slide39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media/image170.jpeg" Type="http://schemas.openxmlformats.org/officeDocument/2006/relationships/image"/><Relationship Id="rId3" Target="../media/image171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4.png" Type="http://schemas.openxmlformats.org/officeDocument/2006/relationships/image"/><Relationship Id="rId3" Target="../media/image25.png" Type="http://schemas.openxmlformats.org/officeDocument/2006/relationships/image"/><Relationship Id="rId4" Target="../media/image26.png" Type="http://schemas.openxmlformats.org/officeDocument/2006/relationships/image"/><Relationship Id="rId5" Target="../media/image27.png" Type="http://schemas.openxmlformats.org/officeDocument/2006/relationships/image"/><Relationship Id="rId6" Target="../media/image28.png" Type="http://schemas.openxmlformats.org/officeDocument/2006/relationships/image"/><Relationship Id="rId7" Target="../media/image29.png" Type="http://schemas.openxmlformats.org/officeDocument/2006/relationships/image"/></Relationships>
</file>

<file path=ppt/slides/_rels/slide40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media/image172.jpeg" Type="http://schemas.openxmlformats.org/officeDocument/2006/relationships/image"/><Relationship Id="rId3" Target="../media/image173.jpeg" Type="http://schemas.openxmlformats.org/officeDocument/2006/relationships/image"/></Relationships>
</file>

<file path=ppt/slides/_rels/slide41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media/image174.jpeg" Type="http://schemas.openxmlformats.org/officeDocument/2006/relationships/image"/><Relationship Id="rId3" Target="../media/image175.jpeg" Type="http://schemas.openxmlformats.org/officeDocument/2006/relationships/image"/></Relationships>
</file>

<file path=ppt/slides/_rels/slide42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media/image176.jpeg" Type="http://schemas.openxmlformats.org/officeDocument/2006/relationships/image"/><Relationship Id="rId3" Target="../media/image177.jpeg" Type="http://schemas.openxmlformats.org/officeDocument/2006/relationships/image"/></Relationships>
</file>

<file path=ppt/slides/_rels/slide43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media/image178.jpeg" Type="http://schemas.openxmlformats.org/officeDocument/2006/relationships/image"/><Relationship Id="rId3" Target="../media/image179.jpeg" Type="http://schemas.openxmlformats.org/officeDocument/2006/relationships/image"/></Relationships>
</file>

<file path=ppt/slides/_rels/slide44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media/image180.jpeg" Type="http://schemas.openxmlformats.org/officeDocument/2006/relationships/image"/><Relationship Id="rId3" Target="../media/image181.jpeg" Type="http://schemas.openxmlformats.org/officeDocument/2006/relationships/image"/><Relationship Id="rId4" Target="../media/image182.jpeg" Type="http://schemas.openxmlformats.org/officeDocument/2006/relationships/image"/></Relationships>
</file>

<file path=ppt/slides/_rels/slide45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media/image183.jpeg" Type="http://schemas.openxmlformats.org/officeDocument/2006/relationships/image"/><Relationship Id="rId3" Target="../media/image184.jpeg" Type="http://schemas.openxmlformats.org/officeDocument/2006/relationships/image"/><Relationship Id="rId4" Target="../media/image185.jpeg" Type="http://schemas.openxmlformats.org/officeDocument/2006/relationships/image"/></Relationships>
</file>

<file path=ppt/slides/_rels/slide46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media/image186.jpeg" Type="http://schemas.openxmlformats.org/officeDocument/2006/relationships/image"/><Relationship Id="rId3" Target="../media/image187.jpeg" Type="http://schemas.openxmlformats.org/officeDocument/2006/relationships/image"/></Relationships>
</file>

<file path=ppt/slides/_rels/slide47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media/image188.jpeg" Type="http://schemas.openxmlformats.org/officeDocument/2006/relationships/image"/><Relationship Id="rId3" Target="../media/image189.jpeg" Type="http://schemas.openxmlformats.org/officeDocument/2006/relationships/image"/><Relationship Id="rId4" Target="../media/image190.jpeg" Type="http://schemas.openxmlformats.org/officeDocument/2006/relationships/image"/></Relationships>
</file>

<file path=ppt/slides/_rels/slide48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media/image191.jpeg" Type="http://schemas.openxmlformats.org/officeDocument/2006/relationships/image"/><Relationship Id="rId3" Target="../media/image192.jpeg" Type="http://schemas.openxmlformats.org/officeDocument/2006/relationships/image"/></Relationships>
</file>

<file path=ppt/slides/_rels/slide49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media/image193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5.xml" Type="http://schemas.openxmlformats.org/officeDocument/2006/relationships/slideLayout"/><Relationship Id="rId10" Target="../media/image37.jpeg" Type="http://schemas.openxmlformats.org/officeDocument/2006/relationships/image"/><Relationship Id="rId11" Target="../media/image38.jpeg" Type="http://schemas.openxmlformats.org/officeDocument/2006/relationships/image"/><Relationship Id="rId12" Target="../media/image39.png" Type="http://schemas.openxmlformats.org/officeDocument/2006/relationships/image"/><Relationship Id="rId13" Target="../media/image40.jpeg" Type="http://schemas.openxmlformats.org/officeDocument/2006/relationships/image"/><Relationship Id="rId14" Target="../media/image41.jpeg" Type="http://schemas.openxmlformats.org/officeDocument/2006/relationships/image"/><Relationship Id="rId15" Target="../media/image42.png" Type="http://schemas.openxmlformats.org/officeDocument/2006/relationships/image"/><Relationship Id="rId16" Target="../media/image43.jpeg" Type="http://schemas.openxmlformats.org/officeDocument/2006/relationships/image"/><Relationship Id="rId17" Target="../media/image44.jpeg" Type="http://schemas.openxmlformats.org/officeDocument/2006/relationships/image"/><Relationship Id="rId18" Target="../media/image45.png" Type="http://schemas.openxmlformats.org/officeDocument/2006/relationships/image"/><Relationship Id="rId19" Target="../media/image46.jpeg" Type="http://schemas.openxmlformats.org/officeDocument/2006/relationships/image"/><Relationship Id="rId2" Target="../notesSlides/notesSlide2.xml" Type="http://schemas.openxmlformats.org/officeDocument/2006/relationships/notesSlide"/><Relationship Id="rId20" Target="../media/image47.jpeg" Type="http://schemas.openxmlformats.org/officeDocument/2006/relationships/image"/><Relationship Id="rId21" Target="../media/image48.jpeg" Type="http://schemas.openxmlformats.org/officeDocument/2006/relationships/image"/><Relationship Id="rId22" Target="../media/image49.jpeg" Type="http://schemas.openxmlformats.org/officeDocument/2006/relationships/image"/><Relationship Id="rId23" Target="../media/image50.png" Type="http://schemas.openxmlformats.org/officeDocument/2006/relationships/image"/><Relationship Id="rId24" Target="../media/image51.jpeg" Type="http://schemas.openxmlformats.org/officeDocument/2006/relationships/image"/><Relationship Id="rId25" Target="../media/image52.jpeg" Type="http://schemas.openxmlformats.org/officeDocument/2006/relationships/image"/><Relationship Id="rId26" Target="../media/image53.jpeg" Type="http://schemas.openxmlformats.org/officeDocument/2006/relationships/image"/><Relationship Id="rId27" Target="../media/image54.png" Type="http://schemas.openxmlformats.org/officeDocument/2006/relationships/image"/><Relationship Id="rId28" Target="../media/image55.jpeg" Type="http://schemas.openxmlformats.org/officeDocument/2006/relationships/image"/><Relationship Id="rId29" Target="../media/image56.jpeg" Type="http://schemas.openxmlformats.org/officeDocument/2006/relationships/image"/><Relationship Id="rId3" Target="../media/image30.png" Type="http://schemas.openxmlformats.org/officeDocument/2006/relationships/image"/><Relationship Id="rId30" Target="../media/image57.jpeg" Type="http://schemas.openxmlformats.org/officeDocument/2006/relationships/image"/><Relationship Id="rId31" Target="../media/image58.png" Type="http://schemas.openxmlformats.org/officeDocument/2006/relationships/image"/><Relationship Id="rId32" Target="../media/image59.jpeg" Type="http://schemas.openxmlformats.org/officeDocument/2006/relationships/image"/><Relationship Id="rId33" Target="../media/image60.jpeg" Type="http://schemas.openxmlformats.org/officeDocument/2006/relationships/image"/><Relationship Id="rId34" Target="../media/image61.jpeg" Type="http://schemas.openxmlformats.org/officeDocument/2006/relationships/image"/><Relationship Id="rId35" Target="../media/image62.png" Type="http://schemas.openxmlformats.org/officeDocument/2006/relationships/image"/><Relationship Id="rId36" Target="../media/image63.png" Type="http://schemas.openxmlformats.org/officeDocument/2006/relationships/image"/><Relationship Id="rId37" Target="../media/image64.png" Type="http://schemas.openxmlformats.org/officeDocument/2006/relationships/image"/><Relationship Id="rId4" Target="../media/image31.jpeg" Type="http://schemas.openxmlformats.org/officeDocument/2006/relationships/image"/><Relationship Id="rId5" Target="../media/image32.jpeg" Type="http://schemas.openxmlformats.org/officeDocument/2006/relationships/image"/><Relationship Id="rId6" Target="../media/image33.jpeg" Type="http://schemas.openxmlformats.org/officeDocument/2006/relationships/image"/><Relationship Id="rId7" Target="../media/image34.jpeg" Type="http://schemas.openxmlformats.org/officeDocument/2006/relationships/image"/><Relationship Id="rId8" Target="../media/image35.jpeg" Type="http://schemas.openxmlformats.org/officeDocument/2006/relationships/image"/><Relationship Id="rId9" Target="../media/image36.jpeg" Type="http://schemas.openxmlformats.org/officeDocument/2006/relationships/image"/></Relationships>
</file>

<file path=ppt/slides/_rels/slide50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media/image194.jpeg" Type="http://schemas.openxmlformats.org/officeDocument/2006/relationships/image"/></Relationships>
</file>

<file path=ppt/slides/_rels/slide51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media/image195.jpeg" Type="http://schemas.openxmlformats.org/officeDocument/2006/relationships/image"/><Relationship Id="rId3" Target="../media/image196.jpeg" Type="http://schemas.openxmlformats.org/officeDocument/2006/relationships/image"/><Relationship Id="rId4" Target="../media/image197.jpeg" Type="http://schemas.openxmlformats.org/officeDocument/2006/relationships/image"/></Relationships>
</file>

<file path=ppt/slides/_rels/slide52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media/image198.jpeg" Type="http://schemas.openxmlformats.org/officeDocument/2006/relationships/image"/></Relationships>
</file>

<file path=ppt/slides/_rels/slide53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media/image199.jpeg" Type="http://schemas.openxmlformats.org/officeDocument/2006/relationships/image"/></Relationships>
</file>

<file path=ppt/slides/_rels/slide54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media/image200.jpeg" Type="http://schemas.openxmlformats.org/officeDocument/2006/relationships/image"/></Relationships>
</file>

<file path=ppt/slides/_rels/slide55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media/image201.jpeg" Type="http://schemas.openxmlformats.org/officeDocument/2006/relationships/image"/></Relationships>
</file>

<file path=ppt/slides/_rels/slide56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media/image202.jpeg" Type="http://schemas.openxmlformats.org/officeDocument/2006/relationships/image"/><Relationship Id="rId3" Target="../media/image203.jpeg" Type="http://schemas.openxmlformats.org/officeDocument/2006/relationships/image"/><Relationship Id="rId4" Target="../media/image204.jpeg" Type="http://schemas.openxmlformats.org/officeDocument/2006/relationships/image"/></Relationships>
</file>

<file path=ppt/slides/_rels/slide57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media/image205.jpeg" Type="http://schemas.openxmlformats.org/officeDocument/2006/relationships/image"/><Relationship Id="rId3" Target="../media/image206.jpeg" Type="http://schemas.openxmlformats.org/officeDocument/2006/relationships/image"/></Relationships>
</file>

<file path=ppt/slides/_rels/slide58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media/image207.jpeg" Type="http://schemas.openxmlformats.org/officeDocument/2006/relationships/image"/><Relationship Id="rId3" Target="../media/image208.jpeg" Type="http://schemas.openxmlformats.org/officeDocument/2006/relationships/image"/><Relationship Id="rId4" Target="../media/image209.jpeg" Type="http://schemas.openxmlformats.org/officeDocument/2006/relationships/image"/><Relationship Id="rId5" Target="../media/image210.jpeg" Type="http://schemas.openxmlformats.org/officeDocument/2006/relationships/image"/></Relationships>
</file>

<file path=ppt/slides/_rels/slide59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media/image211.jpeg" Type="http://schemas.openxmlformats.org/officeDocument/2006/relationships/image"/><Relationship Id="rId3" Target="../media/image212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5.jpeg" Type="http://schemas.openxmlformats.org/officeDocument/2006/relationships/image"/><Relationship Id="rId3" Target="../media/image66.jpeg" Type="http://schemas.openxmlformats.org/officeDocument/2006/relationships/image"/></Relationships>
</file>

<file path=ppt/slides/_rels/slide60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media/image213.jpeg" Type="http://schemas.openxmlformats.org/officeDocument/2006/relationships/image"/></Relationships>
</file>

<file path=ppt/slides/_rels/slide61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media/image214.jpeg" Type="http://schemas.openxmlformats.org/officeDocument/2006/relationships/image"/></Relationships>
</file>

<file path=ppt/slides/_rels/slide62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media/image215.jpeg" Type="http://schemas.openxmlformats.org/officeDocument/2006/relationships/image"/><Relationship Id="rId3" Target="../media/image216.jpeg" Type="http://schemas.openxmlformats.org/officeDocument/2006/relationships/image"/><Relationship Id="rId4" Target="../media/image217.jpeg" Type="http://schemas.openxmlformats.org/officeDocument/2006/relationships/image"/></Relationships>
</file>

<file path=ppt/slides/_rels/slide63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media/image218.jpeg" Type="http://schemas.openxmlformats.org/officeDocument/2006/relationships/image"/><Relationship Id="rId3" Target="../media/image219.jpeg" Type="http://schemas.openxmlformats.org/officeDocument/2006/relationships/image"/><Relationship Id="rId4" Target="../media/image220.jpeg" Type="http://schemas.openxmlformats.org/officeDocument/2006/relationships/image"/></Relationships>
</file>

<file path=ppt/slides/_rels/slide64.xml.rels><?xml version="1.0" encoding="UTF-8" standalone="yes"?><Relationships xmlns="http://schemas.openxmlformats.org/package/2006/relationships"><Relationship Id="rId1" Target="../slideLayouts/slideLayout14.xml" Type="http://schemas.openxmlformats.org/officeDocument/2006/relationships/slideLayout"/><Relationship Id="rId2" Target="../media/image221.jpeg" Type="http://schemas.openxmlformats.org/officeDocument/2006/relationships/image"/><Relationship Id="rId3" Target="../media/image222.png" Type="http://schemas.openxmlformats.org/officeDocument/2006/relationships/image"/><Relationship Id="rId4" Target="../media/image223.png" Type="http://schemas.openxmlformats.org/officeDocument/2006/relationships/image"/><Relationship Id="rId5" Target="../media/image224.png" Type="http://schemas.openxmlformats.org/officeDocument/2006/relationships/image"/><Relationship Id="rId6" Target="../media/image225.png" Type="http://schemas.openxmlformats.org/officeDocument/2006/relationships/image"/><Relationship Id="rId7" Target="../media/image22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65.jpeg" Type="http://schemas.openxmlformats.org/officeDocument/2006/relationships/image"/><Relationship Id="rId3" Target="../media/image67.png" Type="http://schemas.openxmlformats.org/officeDocument/2006/relationships/image"/><Relationship Id="rId4" Target="../media/image68.png" Type="http://schemas.openxmlformats.org/officeDocument/2006/relationships/image"/><Relationship Id="rId5" Target="../media/image69.png" Type="http://schemas.openxmlformats.org/officeDocument/2006/relationships/image"/><Relationship Id="rId6" Target="../media/image7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5.jpeg" Type="http://schemas.openxmlformats.org/officeDocument/2006/relationships/image"/><Relationship Id="rId3" Target="../media/image71.jpeg" Type="http://schemas.openxmlformats.org/officeDocument/2006/relationships/image"/><Relationship Id="rId4" Target="../media/image72.jpeg" Type="http://schemas.openxmlformats.org/officeDocument/2006/relationships/image"/><Relationship Id="rId5" Target="../media/image73.jpeg" Type="http://schemas.openxmlformats.org/officeDocument/2006/relationships/image"/><Relationship Id="rId6" Target="../media/image74.png" Type="http://schemas.openxmlformats.org/officeDocument/2006/relationships/image"/><Relationship Id="rId7" Target="../media/image7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5.jpeg" Type="http://schemas.openxmlformats.org/officeDocument/2006/relationships/image"/><Relationship Id="rId3" Target="../media/image76.png" Type="http://schemas.openxmlformats.org/officeDocument/2006/relationships/image"/><Relationship Id="rId4" Target="../media/image77.png" Type="http://schemas.openxmlformats.org/officeDocument/2006/relationships/image"/><Relationship Id="rId5" Target="../media/image78.png" Type="http://schemas.openxmlformats.org/officeDocument/2006/relationships/image"/><Relationship Id="rId6" Target="../media/image79.png" Type="http://schemas.openxmlformats.org/officeDocument/2006/relationships/image"/><Relationship Id="rId7" Target="../media/image80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直角三角形 8"/>
          <p:cNvSpPr/>
          <p:nvPr/>
        </p:nvSpPr>
        <p:spPr>
          <a:xfrm rot="9101503">
            <a:off x="8066088" y="854075"/>
            <a:ext cx="1300162" cy="2157413"/>
          </a:xfrm>
          <a:prstGeom prst="rtTriangle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kumimoji="1" lang="zh-CN"/>
          </a:p>
        </p:txBody>
      </p:sp>
      <p:sp>
        <p:nvSpPr>
          <p:cNvPr id="10" name="等腰三角形 9"/>
          <p:cNvSpPr/>
          <p:nvPr/>
        </p:nvSpPr>
        <p:spPr>
          <a:xfrm rot="20183086">
            <a:off x="8550275" y="1055688"/>
            <a:ext cx="2346325" cy="3005137"/>
          </a:xfrm>
          <a:prstGeom prst="triangle">
            <a:avLst>
              <a:gd fmla="val 31771" name="adj"/>
            </a:avLst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kumimoji="1" lang="zh-CN"/>
          </a:p>
        </p:txBody>
      </p:sp>
      <p:sp>
        <p:nvSpPr>
          <p:cNvPr id="12" name="等腰三角形 11"/>
          <p:cNvSpPr/>
          <p:nvPr/>
        </p:nvSpPr>
        <p:spPr>
          <a:xfrm rot="9335940">
            <a:off x="6657975" y="508000"/>
            <a:ext cx="2778125" cy="1473200"/>
          </a:xfrm>
          <a:prstGeom prst="triangle">
            <a:avLst>
              <a:gd fmla="val 31771" name="adj"/>
            </a:avLst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kumimoji="1" lang="zh-CN"/>
          </a:p>
        </p:txBody>
      </p:sp>
      <p:sp>
        <p:nvSpPr>
          <p:cNvPr id="14" name="等腰三角形 13"/>
          <p:cNvSpPr/>
          <p:nvPr/>
        </p:nvSpPr>
        <p:spPr>
          <a:xfrm rot="974722">
            <a:off x="3106738" y="5005388"/>
            <a:ext cx="2892425" cy="1258887"/>
          </a:xfrm>
          <a:prstGeom prst="triangle">
            <a:avLst>
              <a:gd fmla="val 31771" name="adj"/>
            </a:avLst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kumimoji="1" lang="zh-CN"/>
          </a:p>
        </p:txBody>
      </p:sp>
      <p:sp>
        <p:nvSpPr>
          <p:cNvPr id="15" name="等腰三角形 14"/>
          <p:cNvSpPr/>
          <p:nvPr/>
        </p:nvSpPr>
        <p:spPr>
          <a:xfrm rot="9650910">
            <a:off x="2605088" y="227013"/>
            <a:ext cx="2395537" cy="1258887"/>
          </a:xfrm>
          <a:prstGeom prst="triangle">
            <a:avLst>
              <a:gd fmla="val 31771" name="adj"/>
            </a:avLst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kumimoji="1" lang="zh-CN"/>
          </a:p>
        </p:txBody>
      </p:sp>
      <p:sp>
        <p:nvSpPr>
          <p:cNvPr id="16" name="等腰三角形 15"/>
          <p:cNvSpPr/>
          <p:nvPr/>
        </p:nvSpPr>
        <p:spPr>
          <a:xfrm rot="9650910">
            <a:off x="3582988" y="227013"/>
            <a:ext cx="2395537" cy="1258887"/>
          </a:xfrm>
          <a:prstGeom prst="triangle">
            <a:avLst>
              <a:gd fmla="val 31771" name="adj"/>
            </a:avLst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kumimoji="1" lang="zh-CN"/>
          </a:p>
        </p:txBody>
      </p:sp>
      <p:sp>
        <p:nvSpPr>
          <p:cNvPr id="17" name="等腰三角形 16"/>
          <p:cNvSpPr/>
          <p:nvPr/>
        </p:nvSpPr>
        <p:spPr>
          <a:xfrm rot="21040104">
            <a:off x="4757738" y="5664200"/>
            <a:ext cx="2720975" cy="1112838"/>
          </a:xfrm>
          <a:prstGeom prst="triangle">
            <a:avLst>
              <a:gd fmla="val 58982" name="adj"/>
            </a:avLst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kumimoji="1" lang="zh-CN"/>
          </a:p>
        </p:txBody>
      </p:sp>
      <p:sp>
        <p:nvSpPr>
          <p:cNvPr id="19" name="文本框 18"/>
          <p:cNvSpPr txBox="1"/>
          <p:nvPr/>
        </p:nvSpPr>
        <p:spPr>
          <a:xfrm>
            <a:off x="4222750" y="2220913"/>
            <a:ext cx="3230880" cy="19202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i="1" kumimoji="1" lang="zh-CN" sz="60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</a:rPr>
              <a:t>乐视网</a:t>
            </a: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i="1" kumimoji="1" lang="zh-CN" sz="60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</a:rPr>
              <a:t>精彩推荐</a:t>
            </a:r>
          </a:p>
        </p:txBody>
      </p:sp>
      <p:pic>
        <p:nvPicPr>
          <p:cNvPr descr="image002.png" id="16394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211763" y="4213225"/>
            <a:ext cx="18383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五屏.png" id="16395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253663" y="5567363"/>
            <a:ext cx="16906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等腰三角形 22"/>
          <p:cNvSpPr/>
          <p:nvPr/>
        </p:nvSpPr>
        <p:spPr>
          <a:xfrm rot="2126212">
            <a:off x="-1257300" y="2908300"/>
            <a:ext cx="4019550" cy="1319213"/>
          </a:xfrm>
          <a:prstGeom prst="triangle">
            <a:avLst>
              <a:gd fmla="val 31771" name="adj"/>
            </a:avLst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kumimoji="1" lang="zh-CN"/>
          </a:p>
        </p:txBody>
      </p:sp>
      <p:sp>
        <p:nvSpPr>
          <p:cNvPr id="24" name="等腰三角形 23"/>
          <p:cNvSpPr/>
          <p:nvPr/>
        </p:nvSpPr>
        <p:spPr>
          <a:xfrm rot="13574988">
            <a:off x="11302207" y="-829469"/>
            <a:ext cx="1365250" cy="2363787"/>
          </a:xfrm>
          <a:prstGeom prst="triangle">
            <a:avLst>
              <a:gd fmla="val 31771" name="adj"/>
            </a:avLst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kumimoji="1" lang="zh-CN"/>
          </a:p>
        </p:txBody>
      </p:sp>
      <p:sp>
        <p:nvSpPr>
          <p:cNvPr id="2" name="矩形 1"/>
          <p:cNvSpPr/>
          <p:nvPr/>
        </p:nvSpPr>
        <p:spPr>
          <a:xfrm>
            <a:off x="5139373" y="4735513"/>
            <a:ext cx="1964055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kern="0" lang="de-DE" sz="100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ea charset="-120" panose="00000900000000000000" pitchFamily="2" typeface="MStiffHei HKS UltraBold"/>
                <a:cs typeface="Rockwell"/>
              </a:rPr>
              <a:t>Prepared by LETV.com</a:t>
            </a: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kern="0" lang="de-DE" sz="100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ea charset="-120" panose="00000900000000000000" pitchFamily="2" typeface="MStiffHei HKS UltraBold"/>
                <a:cs typeface="Rockwell"/>
              </a:rPr>
              <a:t>Copyright Reserved 2013.10.23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2.jpg" id="27650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33805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艾瑞logo反白.png" id="27651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402013" y="3189288"/>
            <a:ext cx="1255712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5287962" y="2936875"/>
            <a:ext cx="6797675" cy="8229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4800">
                <a:solidFill>
                  <a:srgbClr val="404040"/>
                </a:solidFill>
                <a:latin typeface="+mn-ea"/>
                <a:ea typeface="+mn-ea"/>
              </a:rPr>
              <a:t>乐视最新优势数据分享</a:t>
            </a:r>
          </a:p>
        </p:txBody>
      </p:sp>
      <p:pic>
        <p:nvPicPr>
          <p:cNvPr id="27653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42875" y="2979738"/>
            <a:ext cx="369887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5438775" y="3744913"/>
            <a:ext cx="6632893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zh-CN" sz="1600">
                <a:latin typeface="+mn-ea"/>
                <a:ea typeface="+mn-ea"/>
              </a:rPr>
              <a:t>“科技+娱乐”双重基因的品牌优势；多屏一致体验，科技提升用户粘性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12.jpg" id="2969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-6350"/>
            <a:ext cx="12309475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699" name="组合 4"/>
          <p:cNvGrpSpPr/>
          <p:nvPr/>
        </p:nvGrpSpPr>
        <p:grpSpPr>
          <a:xfrm>
            <a:off x="5762625" y="1555750"/>
            <a:ext cx="6323013" cy="4540250"/>
            <a:chExt cx="6057143" cy="4409524"/>
          </a:xfrm>
        </p:grpSpPr>
        <p:pic>
          <p:nvPicPr>
            <p:cNvPr id="29717" name="图片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6057143" cy="4409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矩形 22"/>
            <p:cNvSpPr/>
            <p:nvPr/>
          </p:nvSpPr>
          <p:spPr>
            <a:xfrm>
              <a:off x="609821" y="838735"/>
              <a:ext cx="3867264" cy="27598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indent="0" marL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indent="0" marL="45720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indent="0" marL="91440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indent="0" marL="137160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indent="0" marL="182880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indent="0" marL="228600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indent="0" marL="274320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indent="0" marL="320040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indent="0" marL="365760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2" name="矩形 1"/>
          <p:cNvSpPr/>
          <p:nvPr/>
        </p:nvSpPr>
        <p:spPr>
          <a:xfrm>
            <a:off x="204788" y="6319838"/>
            <a:ext cx="6121400" cy="24384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000">
                <a:latin typeface="+mn-ea"/>
                <a:ea typeface="+mn-ea"/>
              </a:rPr>
              <a:t>comScore –Media Metrix8月Top10视频网站月度覆盖人数</a:t>
            </a:r>
          </a:p>
        </p:txBody>
      </p:sp>
      <p:pic>
        <p:nvPicPr>
          <p:cNvPr id="29701" name="图片 3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4788" y="2276475"/>
            <a:ext cx="52736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3625850" y="288925"/>
            <a:ext cx="3467418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zh-CN" sz="1400">
                <a:latin typeface="+mn-ea"/>
                <a:ea typeface="+mn-ea"/>
              </a:rPr>
              <a:t>视频媒体排名TOP2，视频播放时长TOP2 </a:t>
            </a:r>
          </a:p>
        </p:txBody>
      </p:sp>
      <p:pic>
        <p:nvPicPr>
          <p:cNvPr id="29703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4788" y="614363"/>
            <a:ext cx="3192462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6113462" y="6161088"/>
            <a:ext cx="3335655" cy="243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000">
                <a:latin typeface="+mn-ea"/>
                <a:ea typeface="+mn-ea"/>
              </a:rPr>
              <a:t>comScore –Video Metrix 8月TOP10视频媒体月度总时长</a:t>
            </a:r>
          </a:p>
        </p:txBody>
      </p:sp>
      <p:sp>
        <p:nvSpPr>
          <p:cNvPr id="9" name="矩形 8"/>
          <p:cNvSpPr/>
          <p:nvPr/>
        </p:nvSpPr>
        <p:spPr>
          <a:xfrm>
            <a:off x="3584575" y="546100"/>
            <a:ext cx="8150543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3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高收看时长带来用户的高粘性/高忠诚度</a:t>
            </a:r>
          </a:p>
        </p:txBody>
      </p:sp>
      <p:sp>
        <p:nvSpPr>
          <p:cNvPr id="24" name="矩形 23"/>
          <p:cNvSpPr/>
          <p:nvPr/>
        </p:nvSpPr>
        <p:spPr>
          <a:xfrm>
            <a:off x="358775" y="2933700"/>
            <a:ext cx="4500563" cy="2841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indent="0" marL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indent="0" marL="4572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indent="0" marL="9144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indent="0" marL="13716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indent="0" marL="18288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indent="0" marL="22860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indent="0" marL="27432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indent="0" marL="32004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indent="0" marL="36576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10" name="组 10"/>
          <p:cNvGrpSpPr/>
          <p:nvPr/>
        </p:nvGrpSpPr>
        <p:grpSpPr>
          <a:xfrm>
            <a:off x="82550" y="2928938"/>
            <a:ext cx="6784975" cy="612775"/>
            <a:chOff x="2532519" y="3113333"/>
            <a:chExt cx="6784443" cy="612283"/>
          </a:xfrm>
        </p:grpSpPr>
        <p:sp>
          <p:nvSpPr>
            <p:cNvPr id="12" name="圆角矩形 11"/>
            <p:cNvSpPr/>
            <p:nvPr/>
          </p:nvSpPr>
          <p:spPr>
            <a:xfrm>
              <a:off x="2532519" y="3113333"/>
              <a:ext cx="6784443" cy="612283"/>
            </a:xfrm>
            <a:prstGeom prst="roundRect">
              <a:avLst>
                <a:gd fmla="val 22279" name="adj"/>
              </a:avLst>
            </a:prstGeom>
            <a:solidFill>
              <a:schemeClr val="bg1"/>
            </a:solidFill>
            <a:ln cmpd="sng" w="28575">
              <a:solidFill>
                <a:schemeClr val="accent3">
                  <a:lumMod val="75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umimoji="1" lang="zh-CN"/>
            </a:p>
          </p:txBody>
        </p:sp>
        <p:sp>
          <p:nvSpPr>
            <p:cNvPr id="29714" name="文本框 12"/>
            <p:cNvSpPr txBox="1">
              <a:spLocks noChangeArrowheads="1"/>
            </p:cNvSpPr>
            <p:nvPr/>
          </p:nvSpPr>
          <p:spPr bwMode="auto">
            <a:xfrm>
              <a:off x="2579933" y="3248562"/>
              <a:ext cx="1545863" cy="365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4572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4572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4572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4572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kumimoji="1" lang="en-US">
                  <a:latin charset="0" panose="020b0502020202020204" pitchFamily="34" typeface="Century Gothic"/>
                  <a:ea charset="-122" panose="020b0503020204020204" pitchFamily="34" typeface="微软雅黑"/>
                </a:rPr>
                <a:t>LETV.COM[u] |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4205613" y="3289404"/>
              <a:ext cx="3492226" cy="287107"/>
            </a:xfrm>
            <a:prstGeom prst="rect">
              <a:avLst/>
            </a:prstGeom>
            <a:solidFill>
              <a:srgbClr val="3F6CA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umimoji="1" lang="zh-CN"/>
            </a:p>
          </p:txBody>
        </p:sp>
        <p:sp>
          <p:nvSpPr>
            <p:cNvPr id="29716" name="矩形 14"/>
            <p:cNvSpPr>
              <a:spLocks noChangeArrowheads="1"/>
            </p:cNvSpPr>
            <p:nvPr/>
          </p:nvSpPr>
          <p:spPr bwMode="auto">
            <a:xfrm>
              <a:off x="7711938" y="3140840"/>
              <a:ext cx="1587693" cy="578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4572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4572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4572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4572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b="1" lang="en-US" sz="3200">
                  <a:solidFill>
                    <a:srgbClr val="D9253E"/>
                  </a:solidFill>
                  <a:latin charset="0" panose="020b0806030902050204" pitchFamily="34" typeface="Impact"/>
                  <a:ea charset="-122" panose="020b0503020204020204" pitchFamily="34" typeface="微软雅黑"/>
                </a:rPr>
                <a:t>1.72亿人</a:t>
              </a:r>
            </a:p>
          </p:txBody>
        </p:sp>
      </p:grpSp>
      <p:grpSp>
        <p:nvGrpSpPr>
          <p:cNvPr id="11" name="组 15"/>
          <p:cNvGrpSpPr/>
          <p:nvPr/>
        </p:nvGrpSpPr>
        <p:grpSpPr>
          <a:xfrm>
            <a:off x="4699000" y="2203450"/>
            <a:ext cx="7545388" cy="611188"/>
            <a:chOff x="2532519" y="3113333"/>
            <a:chExt cx="7544875" cy="612283"/>
          </a:xfrm>
        </p:grpSpPr>
        <p:sp>
          <p:nvSpPr>
            <p:cNvPr id="17" name="圆角矩形 16"/>
            <p:cNvSpPr/>
            <p:nvPr/>
          </p:nvSpPr>
          <p:spPr>
            <a:xfrm>
              <a:off x="2532519" y="3113333"/>
              <a:ext cx="7544875" cy="612283"/>
            </a:xfrm>
            <a:prstGeom prst="roundRect">
              <a:avLst>
                <a:gd fmla="val 22279" name="adj"/>
              </a:avLst>
            </a:prstGeom>
            <a:solidFill>
              <a:schemeClr val="bg1"/>
            </a:solidFill>
            <a:ln cmpd="sng" w="28575">
              <a:solidFill>
                <a:schemeClr val="accent3">
                  <a:lumMod val="75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umimoji="1" lang="zh-CN"/>
            </a:p>
          </p:txBody>
        </p:sp>
        <p:sp>
          <p:nvSpPr>
            <p:cNvPr id="29710" name="文本框 17"/>
            <p:cNvSpPr txBox="1">
              <a:spLocks noChangeArrowheads="1"/>
            </p:cNvSpPr>
            <p:nvPr/>
          </p:nvSpPr>
          <p:spPr bwMode="auto">
            <a:xfrm>
              <a:off x="2579933" y="3248562"/>
              <a:ext cx="1545879" cy="366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4572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4572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4572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4572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kumimoji="1" lang="en-US">
                  <a:latin charset="0" panose="020b0502020202020204" pitchFamily="34" typeface="Century Gothic"/>
                  <a:ea charset="-122" panose="020b0503020204020204" pitchFamily="34" typeface="微软雅黑"/>
                </a:rPr>
                <a:t>LETV.COM[u] |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4205630" y="3289862"/>
              <a:ext cx="3736721" cy="287852"/>
            </a:xfrm>
            <a:prstGeom prst="rect">
              <a:avLst/>
            </a:prstGeom>
            <a:solidFill>
              <a:srgbClr val="3F6CA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umimoji="1" lang="zh-CN"/>
            </a:p>
          </p:txBody>
        </p:sp>
        <p:sp>
          <p:nvSpPr>
            <p:cNvPr id="29712" name="矩形 19"/>
            <p:cNvSpPr>
              <a:spLocks noChangeArrowheads="1"/>
            </p:cNvSpPr>
            <p:nvPr/>
          </p:nvSpPr>
          <p:spPr bwMode="auto">
            <a:xfrm>
              <a:off x="7976537" y="3140840"/>
              <a:ext cx="2052815" cy="580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4572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4572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4572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4572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b="1" lang="en-US" sz="3200">
                  <a:solidFill>
                    <a:srgbClr val="D9253E"/>
                  </a:solidFill>
                  <a:latin charset="0" panose="020b0806030902050204" pitchFamily="34" typeface="Impact"/>
                  <a:ea charset="-122" panose="020b0503020204020204" pitchFamily="34" typeface="微软雅黑"/>
                </a:rPr>
                <a:t>300亿分钟</a:t>
              </a:r>
            </a:p>
          </p:txBody>
        </p:sp>
      </p:grp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12.jpg" id="31746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44388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矩形 1"/>
          <p:cNvSpPr>
            <a:spLocks noChangeArrowheads="1"/>
          </p:cNvSpPr>
          <p:nvPr/>
        </p:nvSpPr>
        <p:spPr bwMode="auto">
          <a:xfrm>
            <a:off x="2532063" y="542925"/>
            <a:ext cx="3884906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zh-CN" sz="2800">
                <a:latin charset="0" panose="020b0502020202020204" pitchFamily="34" typeface="Century Gothic"/>
                <a:ea charset="-122" panose="020b0503020204020204" pitchFamily="34" typeface="微软雅黑"/>
              </a:rPr>
              <a:t>人均一周播放时长TOP1 </a:t>
            </a:r>
          </a:p>
        </p:txBody>
      </p:sp>
      <p:pic>
        <p:nvPicPr>
          <p:cNvPr id="31748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77888" y="542925"/>
            <a:ext cx="1485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图片 4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532063" y="1525588"/>
            <a:ext cx="6181725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矩形 5"/>
          <p:cNvSpPr>
            <a:spLocks noChangeArrowheads="1"/>
          </p:cNvSpPr>
          <p:nvPr/>
        </p:nvSpPr>
        <p:spPr bwMode="auto">
          <a:xfrm>
            <a:off x="2532063" y="6221413"/>
            <a:ext cx="612140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zh-CN" sz="1200">
                <a:latin charset="0" panose="020b0502020202020204" pitchFamily="34" typeface="Century Gothic"/>
                <a:ea charset="-122" panose="020b0503020204020204" pitchFamily="34" typeface="微软雅黑"/>
              </a:rPr>
              <a:t>艾瑞iUserTracker在线视频媒体人均一周有效浏览时长排名（2013.09.23—2013.09.29）</a:t>
            </a:r>
          </a:p>
        </p:txBody>
      </p:sp>
      <p:grpSp>
        <p:nvGrpSpPr>
          <p:cNvPr id="11" name="组 11"/>
          <p:cNvGrpSpPr/>
          <p:nvPr/>
        </p:nvGrpSpPr>
        <p:grpSpPr>
          <a:xfrm>
            <a:off x="2268538" y="2055813"/>
            <a:ext cx="7259637" cy="611187"/>
            <a:chOff x="2532519" y="3113333"/>
            <a:chExt cx="7260373" cy="612283"/>
          </a:xfrm>
        </p:grpSpPr>
        <p:sp>
          <p:nvSpPr>
            <p:cNvPr id="7" name="圆角矩形 6"/>
            <p:cNvSpPr/>
            <p:nvPr/>
          </p:nvSpPr>
          <p:spPr>
            <a:xfrm>
              <a:off x="2532519" y="3113333"/>
              <a:ext cx="7260373" cy="612283"/>
            </a:xfrm>
            <a:prstGeom prst="roundRect">
              <a:avLst>
                <a:gd fmla="val 11588" name="adj"/>
              </a:avLst>
            </a:prstGeom>
            <a:solidFill>
              <a:schemeClr val="bg1"/>
            </a:solidFill>
            <a:ln cmpd="sng" w="28575">
              <a:solidFill>
                <a:schemeClr val="accent3">
                  <a:lumMod val="75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umimoji="1" lang="zh-CN"/>
            </a:p>
          </p:txBody>
        </p:sp>
        <p:sp>
          <p:nvSpPr>
            <p:cNvPr id="31753" name="文本框 7"/>
            <p:cNvSpPr txBox="1">
              <a:spLocks noChangeArrowheads="1"/>
            </p:cNvSpPr>
            <p:nvPr/>
          </p:nvSpPr>
          <p:spPr bwMode="auto">
            <a:xfrm>
              <a:off x="2750129" y="3220351"/>
              <a:ext cx="1025946" cy="366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4572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4572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4572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4572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kumimoji="1" lang="zh-CN">
                  <a:latin charset="0" panose="020b0502020202020204" pitchFamily="34" typeface="Century Gothic"/>
                  <a:ea charset="-122" panose="020b0503020204020204" pitchFamily="34" typeface="微软雅黑"/>
                </a:rPr>
                <a:t>乐视网 |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3851865" y="3275548"/>
              <a:ext cx="4059650" cy="287852"/>
            </a:xfrm>
            <a:prstGeom prst="rect">
              <a:avLst/>
            </a:prstGeom>
            <a:solidFill>
              <a:srgbClr val="89C50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umimoji="1" lang="zh-CN"/>
            </a:p>
          </p:txBody>
        </p:sp>
        <p:sp>
          <p:nvSpPr>
            <p:cNvPr id="31755" name="矩形 9"/>
            <p:cNvSpPr>
              <a:spLocks noChangeArrowheads="1"/>
            </p:cNvSpPr>
            <p:nvPr/>
          </p:nvSpPr>
          <p:spPr bwMode="auto">
            <a:xfrm>
              <a:off x="7911078" y="3140841"/>
              <a:ext cx="1692764" cy="580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4572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4572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4572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4572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b="1" lang="en-US" sz="3200">
                  <a:solidFill>
                    <a:srgbClr val="D9253E"/>
                  </a:solidFill>
                  <a:latin charset="0" panose="020b0806030902050204" pitchFamily="34" typeface="Impact"/>
                  <a:ea charset="-122" panose="020b0503020204020204" pitchFamily="34" typeface="微软雅黑"/>
                </a:rPr>
                <a:t>5015.9秒</a:t>
              </a:r>
            </a:p>
          </p:txBody>
        </p:sp>
      </p:grp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12.jpg" id="33794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44388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77888" y="542925"/>
            <a:ext cx="1485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532063" y="477838"/>
            <a:ext cx="8620443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800">
                <a:latin typeface="+mn-ea"/>
                <a:ea typeface="+mn-ea"/>
              </a:rPr>
              <a:t>电影频道行业排名TOP2，电视剧频道行业排行TOP3 </a:t>
            </a:r>
          </a:p>
        </p:txBody>
      </p:sp>
      <p:pic>
        <p:nvPicPr>
          <p:cNvPr id="33797" name="图片 5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77888" y="1609725"/>
            <a:ext cx="5199062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877888" y="5543550"/>
            <a:ext cx="5199062" cy="39624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zh-CN" sz="1000">
                <a:latin typeface="+mn-ea"/>
                <a:ea typeface="+mn-ea"/>
              </a:rPr>
              <a:t>艾瑞iVideoTracker视频媒体电影频道月覆盖人数排名（2013.08）					</a:t>
            </a:r>
          </a:p>
        </p:txBody>
      </p:sp>
      <p:pic>
        <p:nvPicPr>
          <p:cNvPr id="33799" name="图片 7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380163" y="2208213"/>
            <a:ext cx="5510212" cy="373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6380162" y="6167438"/>
            <a:ext cx="4781550" cy="24384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zh-CN" sz="1000">
                <a:latin typeface="+mn-ea"/>
                <a:ea typeface="+mn-ea"/>
              </a:rPr>
              <a:t>艾瑞iVideoTracker视频媒体电视剧频道月覆盖人数排名（2013.08）		 </a:t>
            </a:r>
          </a:p>
        </p:txBody>
      </p:sp>
      <p:grpSp>
        <p:nvGrpSpPr>
          <p:cNvPr id="3" name="组 9"/>
          <p:cNvGrpSpPr/>
          <p:nvPr/>
        </p:nvGrpSpPr>
        <p:grpSpPr>
          <a:xfrm>
            <a:off x="257175" y="2198688"/>
            <a:ext cx="6415088" cy="612775"/>
            <a:chOff x="2532520" y="3113333"/>
            <a:chExt cx="6415278" cy="612283"/>
          </a:xfrm>
        </p:grpSpPr>
        <p:sp>
          <p:nvSpPr>
            <p:cNvPr id="11" name="圆角矩形 10"/>
            <p:cNvSpPr/>
            <p:nvPr/>
          </p:nvSpPr>
          <p:spPr>
            <a:xfrm>
              <a:off x="2532520" y="3113333"/>
              <a:ext cx="6415278" cy="612283"/>
            </a:xfrm>
            <a:prstGeom prst="roundRect">
              <a:avLst>
                <a:gd fmla="val 11588" name="adj"/>
              </a:avLst>
            </a:prstGeom>
            <a:solidFill>
              <a:schemeClr val="bg1"/>
            </a:solidFill>
            <a:ln cmpd="sng" w="28575">
              <a:solidFill>
                <a:schemeClr val="accent3">
                  <a:lumMod val="75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umimoji="1" lang="zh-CN"/>
            </a:p>
          </p:txBody>
        </p:sp>
        <p:sp>
          <p:nvSpPr>
            <p:cNvPr id="33808" name="文本框 11"/>
            <p:cNvSpPr txBox="1">
              <a:spLocks noChangeArrowheads="1"/>
            </p:cNvSpPr>
            <p:nvPr/>
          </p:nvSpPr>
          <p:spPr bwMode="auto">
            <a:xfrm>
              <a:off x="2750129" y="3220351"/>
              <a:ext cx="1025873" cy="365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4572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4572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4572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4572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kumimoji="1" lang="zh-CN">
                  <a:latin charset="0" panose="020b0502020202020204" pitchFamily="34" typeface="Century Gothic"/>
                  <a:ea charset="-122" panose="020b0503020204020204" pitchFamily="34" typeface="微软雅黑"/>
                </a:rPr>
                <a:t>乐视网 |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3851772" y="3275128"/>
              <a:ext cx="2881397" cy="288693"/>
            </a:xfrm>
            <a:prstGeom prst="rect">
              <a:avLst/>
            </a:prstGeom>
            <a:solidFill>
              <a:srgbClr val="89C50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umimoji="1" lang="zh-CN"/>
            </a:p>
          </p:txBody>
        </p:sp>
        <p:sp>
          <p:nvSpPr>
            <p:cNvPr id="33810" name="矩形 13"/>
            <p:cNvSpPr>
              <a:spLocks noChangeArrowheads="1"/>
            </p:cNvSpPr>
            <p:nvPr/>
          </p:nvSpPr>
          <p:spPr bwMode="auto">
            <a:xfrm>
              <a:off x="6732527" y="3140840"/>
              <a:ext cx="1900611" cy="578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4572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4572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4572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4572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b="1" lang="en-US" sz="3200">
                  <a:solidFill>
                    <a:srgbClr val="D9253E"/>
                  </a:solidFill>
                  <a:latin charset="0" panose="020b0806030902050204" pitchFamily="34" typeface="Impact"/>
                  <a:ea charset="-122" panose="020b0503020204020204" pitchFamily="34" typeface="微软雅黑"/>
                </a:rPr>
                <a:t>6.4千万人</a:t>
              </a:r>
            </a:p>
          </p:txBody>
        </p:sp>
      </p:grpSp>
      <p:grpSp>
        <p:nvGrpSpPr>
          <p:cNvPr id="10" name="组 14"/>
          <p:cNvGrpSpPr/>
          <p:nvPr/>
        </p:nvGrpSpPr>
        <p:grpSpPr>
          <a:xfrm>
            <a:off x="5748338" y="3106738"/>
            <a:ext cx="6415087" cy="625475"/>
            <a:chOff x="2532520" y="3113333"/>
            <a:chExt cx="6415278" cy="625510"/>
          </a:xfrm>
        </p:grpSpPr>
        <p:sp>
          <p:nvSpPr>
            <p:cNvPr id="16" name="圆角矩形 15"/>
            <p:cNvSpPr/>
            <p:nvPr/>
          </p:nvSpPr>
          <p:spPr>
            <a:xfrm>
              <a:off x="2532520" y="3113333"/>
              <a:ext cx="6415278" cy="612809"/>
            </a:xfrm>
            <a:prstGeom prst="roundRect">
              <a:avLst>
                <a:gd fmla="val 11588" name="adj"/>
              </a:avLst>
            </a:prstGeom>
            <a:solidFill>
              <a:schemeClr val="bg1"/>
            </a:solidFill>
            <a:ln cmpd="sng" w="28575">
              <a:solidFill>
                <a:schemeClr val="accent3">
                  <a:lumMod val="75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umimoji="1" lang="zh-CN"/>
            </a:p>
          </p:txBody>
        </p:sp>
        <p:sp>
          <p:nvSpPr>
            <p:cNvPr id="33804" name="文本框 16"/>
            <p:cNvSpPr txBox="1">
              <a:spLocks noChangeArrowheads="1"/>
            </p:cNvSpPr>
            <p:nvPr/>
          </p:nvSpPr>
          <p:spPr bwMode="auto">
            <a:xfrm>
              <a:off x="2604599" y="3246807"/>
              <a:ext cx="1025873" cy="365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4572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4572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4572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4572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kumimoji="1" lang="zh-CN">
                  <a:latin charset="0" panose="020b0502020202020204" pitchFamily="34" typeface="Century Gothic"/>
                  <a:ea charset="-122" panose="020b0503020204020204" pitchFamily="34" typeface="微软雅黑"/>
                </a:rPr>
                <a:t>乐视网 |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3707305" y="3302256"/>
              <a:ext cx="3240183" cy="287354"/>
            </a:xfrm>
            <a:prstGeom prst="rect">
              <a:avLst/>
            </a:prstGeom>
            <a:solidFill>
              <a:srgbClr val="89C50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umimoji="1" lang="zh-CN"/>
            </a:p>
          </p:txBody>
        </p:sp>
        <p:sp>
          <p:nvSpPr>
            <p:cNvPr id="33806" name="矩形 18"/>
            <p:cNvSpPr>
              <a:spLocks noChangeArrowheads="1"/>
            </p:cNvSpPr>
            <p:nvPr/>
          </p:nvSpPr>
          <p:spPr bwMode="auto">
            <a:xfrm>
              <a:off x="6917747" y="3154068"/>
              <a:ext cx="1646604" cy="579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4572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4572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4572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4572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b="1" lang="en-US" sz="3200">
                  <a:solidFill>
                    <a:srgbClr val="D9253E"/>
                  </a:solidFill>
                  <a:latin charset="0" panose="020b0806030902050204" pitchFamily="34" typeface="Impact"/>
                  <a:ea charset="-122" panose="020b0503020204020204" pitchFamily="34" typeface="微软雅黑"/>
                </a:rPr>
                <a:t>1.02亿人</a:t>
              </a:r>
            </a:p>
          </p:txBody>
        </p:sp>
      </p:grp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2.jpg" id="3584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33805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占位符 4"/>
          <p:cNvSpPr txBox="1"/>
          <p:nvPr/>
        </p:nvSpPr>
        <p:spPr>
          <a:xfrm>
            <a:off x="5473700" y="2986088"/>
            <a:ext cx="6770688" cy="1120775"/>
          </a:xfrm>
          <a:prstGeom prst="rect">
            <a:avLst/>
          </a:prstGeom>
        </p:spPr>
        <p:txBody>
          <a:bodyPr/>
          <a:lstStyle>
            <a:lvl1pPr algn="l" defTabSz="457200" eaLnBrk="1" hangingPunct="1" indent="-342900" latinLnBrk="0" marL="342900" rtl="0">
              <a:spcBef>
                <a:spcPct val="20000"/>
              </a:spcBef>
              <a:buFont typeface="Arial"/>
              <a:buChar char="•"/>
              <a:defRPr kern="1200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indent="-285750" latinLnBrk="0" marL="742950" rtl="0">
              <a:spcBef>
                <a:spcPct val="20000"/>
              </a:spcBef>
              <a:buFont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indent="-228600" latinLnBrk="0" marL="1143000" rtl="0">
              <a:spcBef>
                <a:spcPct val="20000"/>
              </a:spcBef>
              <a:buFont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indent="-228600" latinLnBrk="0" marL="1600200" rtl="0">
              <a:spcBef>
                <a:spcPct val="20000"/>
              </a:spcBef>
              <a:buFont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indent="-228600" latinLnBrk="0" marL="2057400" rtl="0">
              <a:spcBef>
                <a:spcPct val="20000"/>
              </a:spcBef>
              <a:buFont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indent="-228600" latinLnBrk="0" marL="25146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0" marL="0">
              <a:lnSpc>
                <a:spcPct val="80000"/>
              </a:lnSpc>
              <a:spcAft>
                <a:spcPct val="0"/>
              </a:spcAft>
              <a:buFont typeface="Arial"/>
              <a:buNone/>
              <a:defRPr/>
            </a:pPr>
            <a:r>
              <a:rPr altLang="zh-CN" kumimoji="1"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SurveyMaster 2.0 Solution</a:t>
            </a:r>
          </a:p>
          <a:p>
            <a:pPr fontAlgn="auto" indent="0" marL="0">
              <a:lnSpc>
                <a:spcPct val="80000"/>
              </a:lnSpc>
              <a:spcAft>
                <a:spcPct val="0"/>
              </a:spcAft>
              <a:buFont typeface="Arial"/>
              <a:buNone/>
              <a:defRPr/>
            </a:pPr>
            <a:r>
              <a:rPr altLang="zh-CN" kumimoji="1"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乐视四屏联动互联网调研报告</a:t>
            </a:r>
          </a:p>
        </p:txBody>
      </p:sp>
      <p:pic>
        <p:nvPicPr>
          <p:cNvPr descr="AdMaster_Logo_Inverse_Web.png" id="3584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697163" y="3292475"/>
            <a:ext cx="15097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200x51白.png" id="3584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38150" y="3297238"/>
            <a:ext cx="19939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13.jpg" id="36866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175" y="0"/>
            <a:ext cx="12241213" cy="682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867" name="图表 8"/>
          <p:cNvGraphicFramePr/>
          <p:nvPr/>
        </p:nvGraphicFramePr>
        <p:xfrm>
          <a:off x="1320800" y="1760538"/>
          <a:ext cx="6761163" cy="5822950"/>
        </p:xfrm>
        <a:graphic>
          <a:graphicData uri="http://schemas.openxmlformats.org/presentationml/2006/ole">
            <mc:AlternateContent>
              <mc:Choice xmlns:v="urn:schemas-microsoft-com:vml" Requires="v">
                <p:oleObj imgH="5828281" imgW="6767146" progId="" r:id="rId4" spid="_x0000_s1038">
                  <p:embed/>
                </p:oleObj>
              </mc:Choice>
              <mc:Fallback>
                <p:oleObj imgH="5828281" imgW="6767146" progId="" r:id="rId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320800" y="1760538"/>
                        <a:ext cx="6761163" cy="5822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543050" y="6553200"/>
            <a:ext cx="3343593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kumimoji="1" 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数据来源：AdMaster 调研系统 SurveyMaster</a:t>
            </a:r>
          </a:p>
        </p:txBody>
      </p:sp>
      <p:sp>
        <p:nvSpPr>
          <p:cNvPr id="3" name="燕尾形 2"/>
          <p:cNvSpPr/>
          <p:nvPr/>
        </p:nvSpPr>
        <p:spPr>
          <a:xfrm rot="10800000">
            <a:off x="-808038" y="288925"/>
            <a:ext cx="6097588" cy="847725"/>
          </a:xfrm>
          <a:prstGeom prst="chevron">
            <a:avLst/>
          </a:prstGeom>
          <a:solidFill>
            <a:srgbClr val="348FA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36870" name="文本框 3"/>
          <p:cNvSpPr txBox="1">
            <a:spLocks noChangeArrowheads="1"/>
          </p:cNvSpPr>
          <p:nvPr/>
        </p:nvSpPr>
        <p:spPr bwMode="auto">
          <a:xfrm>
            <a:off x="217488" y="354013"/>
            <a:ext cx="424688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kumimoji="1" lang="zh-CN" sz="4000">
                <a:solidFill>
                  <a:schemeClr val="bg1"/>
                </a:solidFill>
                <a:latin charset="0" panose="020b0502020202020204" pitchFamily="34" typeface="Century Gothic"/>
                <a:ea charset="-122" panose="020b0503020204020204" pitchFamily="34" typeface="微软雅黑"/>
              </a:rPr>
              <a:t>多屏用户属性特点</a:t>
            </a:r>
          </a:p>
        </p:txBody>
      </p:sp>
      <p:sp>
        <p:nvSpPr>
          <p:cNvPr id="8" name="直角三角形 7"/>
          <p:cNvSpPr/>
          <p:nvPr/>
        </p:nvSpPr>
        <p:spPr>
          <a:xfrm flipV="1">
            <a:off x="-6350" y="1130300"/>
            <a:ext cx="390525" cy="384175"/>
          </a:xfrm>
          <a:prstGeom prst="rtTriangle">
            <a:avLst/>
          </a:prstGeom>
          <a:solidFill>
            <a:srgbClr val="0E76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kumimoji="1" lang="zh-CN"/>
          </a:p>
        </p:txBody>
      </p:sp>
      <p:sp>
        <p:nvSpPr>
          <p:cNvPr id="10" name="椭圆 9"/>
          <p:cNvSpPr/>
          <p:nvPr/>
        </p:nvSpPr>
        <p:spPr>
          <a:xfrm>
            <a:off x="430213" y="1738313"/>
            <a:ext cx="641350" cy="6429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kumimoji="1" lang="zh-CN"/>
          </a:p>
        </p:txBody>
      </p:sp>
      <p:sp>
        <p:nvSpPr>
          <p:cNvPr id="12" name="椭圆 11"/>
          <p:cNvSpPr/>
          <p:nvPr/>
        </p:nvSpPr>
        <p:spPr>
          <a:xfrm>
            <a:off x="430213" y="2441575"/>
            <a:ext cx="641350" cy="642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kumimoji="1" lang="zh-CN"/>
          </a:p>
        </p:txBody>
      </p:sp>
      <p:sp>
        <p:nvSpPr>
          <p:cNvPr id="13" name="椭圆 12"/>
          <p:cNvSpPr/>
          <p:nvPr/>
        </p:nvSpPr>
        <p:spPr>
          <a:xfrm>
            <a:off x="430213" y="3144838"/>
            <a:ext cx="641350" cy="6413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kumimoji="1" lang="zh-CN"/>
          </a:p>
        </p:txBody>
      </p:sp>
      <p:sp>
        <p:nvSpPr>
          <p:cNvPr id="14" name="椭圆 13"/>
          <p:cNvSpPr/>
          <p:nvPr/>
        </p:nvSpPr>
        <p:spPr>
          <a:xfrm>
            <a:off x="430213" y="3848100"/>
            <a:ext cx="641350" cy="6413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kumimoji="1" lang="zh-CN"/>
          </a:p>
        </p:txBody>
      </p:sp>
      <p:sp>
        <p:nvSpPr>
          <p:cNvPr id="15" name="椭圆 14"/>
          <p:cNvSpPr/>
          <p:nvPr/>
        </p:nvSpPr>
        <p:spPr>
          <a:xfrm>
            <a:off x="430213" y="4551363"/>
            <a:ext cx="641350" cy="6413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kumimoji="1" lang="zh-CN"/>
          </a:p>
        </p:txBody>
      </p:sp>
      <p:sp>
        <p:nvSpPr>
          <p:cNvPr id="16" name="椭圆 15"/>
          <p:cNvSpPr/>
          <p:nvPr/>
        </p:nvSpPr>
        <p:spPr>
          <a:xfrm>
            <a:off x="430213" y="5253038"/>
            <a:ext cx="641350" cy="64293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kumimoji="1" lang="zh-CN"/>
          </a:p>
        </p:txBody>
      </p:sp>
      <p:pic>
        <p:nvPicPr>
          <p:cNvPr descr="11副本.png" id="36878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81013" y="2601913"/>
            <a:ext cx="53816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5屏生活ICON调电视.png" id="36879" name="图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60375" y="4751388"/>
            <a:ext cx="5810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5屏生活ICON调电视.png" id="36880" name="图片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14350" y="3225800"/>
            <a:ext cx="4730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5屏生活ICON调电视.png" id="36881" name="图片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81025" y="3870325"/>
            <a:ext cx="3397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5屏生活ICON调电视.png" id="36882" name="图片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39738" y="1812925"/>
            <a:ext cx="620712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83" name="组 22"/>
          <p:cNvGrpSpPr/>
          <p:nvPr/>
        </p:nvGrpSpPr>
        <p:grpSpPr>
          <a:xfrm>
            <a:off x="514350" y="5426075"/>
            <a:ext cx="473075" cy="314325"/>
            <a:chOff x="513840" y="4892180"/>
            <a:chExt cx="948894" cy="628477"/>
          </a:xfrm>
        </p:grpSpPr>
        <p:sp>
          <p:nvSpPr>
            <p:cNvPr id="21" name="圆角矩形 20"/>
            <p:cNvSpPr/>
            <p:nvPr/>
          </p:nvSpPr>
          <p:spPr>
            <a:xfrm>
              <a:off x="513840" y="5269902"/>
              <a:ext cx="948894" cy="250755"/>
            </a:xfrm>
            <a:prstGeom prst="roundRect">
              <a:avLst/>
            </a:prstGeom>
            <a:noFill/>
            <a:ln cmpd="sng" w="38100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umimoji="1" lang="zh-CN"/>
            </a:p>
          </p:txBody>
        </p:sp>
        <p:sp>
          <p:nvSpPr>
            <p:cNvPr id="22" name="梯形 21"/>
            <p:cNvSpPr/>
            <p:nvPr/>
          </p:nvSpPr>
          <p:spPr>
            <a:xfrm>
              <a:off x="571156" y="4892180"/>
              <a:ext cx="827894" cy="301543"/>
            </a:xfrm>
            <a:prstGeom prst="trapezoid">
              <a:avLst>
                <a:gd fmla="val 42288" name="adj"/>
              </a:avLst>
            </a:prstGeom>
            <a:noFill/>
            <a:ln cmpd="sng" w="38100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umimoji="1" lang="zh-CN"/>
            </a:p>
          </p:txBody>
        </p:sp>
      </p:grpSp>
      <p:sp>
        <p:nvSpPr>
          <p:cNvPr id="36884" name="文本框 24"/>
          <p:cNvSpPr txBox="1">
            <a:spLocks noChangeArrowheads="1"/>
          </p:cNvSpPr>
          <p:nvPr/>
        </p:nvSpPr>
        <p:spPr bwMode="auto">
          <a:xfrm>
            <a:off x="1562735" y="5462588"/>
            <a:ext cx="59245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kumimoji="1" lang="en-US">
                <a:latin charset="0" panose="020b0502020202020204" pitchFamily="34" typeface="Century Gothic"/>
                <a:ea charset="-122" panose="020b0503020204020204" pitchFamily="34" typeface="微软雅黑"/>
              </a:rPr>
              <a:t>0:00</a:t>
            </a:r>
          </a:p>
        </p:txBody>
      </p:sp>
      <p:sp>
        <p:nvSpPr>
          <p:cNvPr id="36885" name="文本框 25"/>
          <p:cNvSpPr txBox="1">
            <a:spLocks noChangeArrowheads="1"/>
          </p:cNvSpPr>
          <p:nvPr/>
        </p:nvSpPr>
        <p:spPr bwMode="auto">
          <a:xfrm>
            <a:off x="2888298" y="5462588"/>
            <a:ext cx="59245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kumimoji="1" lang="en-US">
                <a:latin charset="0" panose="020b0502020202020204" pitchFamily="34" typeface="Century Gothic"/>
                <a:ea charset="-122" panose="020b0503020204020204" pitchFamily="34" typeface="微软雅黑"/>
              </a:rPr>
              <a:t>6:00</a:t>
            </a:r>
          </a:p>
        </p:txBody>
      </p:sp>
      <p:sp>
        <p:nvSpPr>
          <p:cNvPr id="36886" name="文本框 26"/>
          <p:cNvSpPr txBox="1">
            <a:spLocks noChangeArrowheads="1"/>
          </p:cNvSpPr>
          <p:nvPr/>
        </p:nvSpPr>
        <p:spPr bwMode="auto">
          <a:xfrm>
            <a:off x="4220211" y="5462588"/>
            <a:ext cx="70834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kumimoji="1" lang="en-US">
                <a:latin charset="0" panose="020b0502020202020204" pitchFamily="34" typeface="Century Gothic"/>
                <a:ea charset="-122" panose="020b0503020204020204" pitchFamily="34" typeface="微软雅黑"/>
              </a:rPr>
              <a:t>12:00</a:t>
            </a:r>
          </a:p>
        </p:txBody>
      </p:sp>
      <p:sp>
        <p:nvSpPr>
          <p:cNvPr id="36887" name="文本框 27"/>
          <p:cNvSpPr txBox="1">
            <a:spLocks noChangeArrowheads="1"/>
          </p:cNvSpPr>
          <p:nvPr/>
        </p:nvSpPr>
        <p:spPr bwMode="auto">
          <a:xfrm>
            <a:off x="5674361" y="5462588"/>
            <a:ext cx="70834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kumimoji="1" lang="en-US">
                <a:latin charset="0" panose="020b0502020202020204" pitchFamily="34" typeface="Century Gothic"/>
                <a:ea charset="-122" panose="020b0503020204020204" pitchFamily="34" typeface="微软雅黑"/>
              </a:rPr>
              <a:t>18:00</a:t>
            </a:r>
          </a:p>
        </p:txBody>
      </p:sp>
      <p:sp>
        <p:nvSpPr>
          <p:cNvPr id="36888" name="文本框 28"/>
          <p:cNvSpPr txBox="1">
            <a:spLocks noChangeArrowheads="1"/>
          </p:cNvSpPr>
          <p:nvPr/>
        </p:nvSpPr>
        <p:spPr bwMode="auto">
          <a:xfrm>
            <a:off x="7126924" y="5462588"/>
            <a:ext cx="70834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kumimoji="1" lang="en-US">
                <a:latin charset="0" panose="020b0502020202020204" pitchFamily="34" typeface="Century Gothic"/>
                <a:ea charset="-122" panose="020b0503020204020204" pitchFamily="34" typeface="微软雅黑"/>
              </a:rPr>
              <a:t>24:00</a:t>
            </a:r>
          </a:p>
        </p:txBody>
      </p:sp>
      <p:sp>
        <p:nvSpPr>
          <p:cNvPr id="36889" name="矩形 29"/>
          <p:cNvSpPr>
            <a:spLocks noChangeArrowheads="1"/>
          </p:cNvSpPr>
          <p:nvPr/>
        </p:nvSpPr>
        <p:spPr bwMode="auto">
          <a:xfrm>
            <a:off x="8467724" y="1725613"/>
            <a:ext cx="3473450" cy="420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285750" marL="2857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buFont charset="2" panose="05000000000000000000" pitchFamily="2" typeface="Wingdings"/>
              <a:buChar char="n"/>
            </a:pPr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从用户使用不同时间段来看，晚间18:00-22:00点是用户使用高峰期，乐视超级电视和乐视盒子使用率高于其他平台；</a:t>
            </a:r>
          </a:p>
          <a:p>
            <a:pPr eaLnBrk="1" hangingPunct="1">
              <a:lnSpc>
                <a:spcPct val="150000"/>
              </a:lnSpc>
              <a:buFont charset="2" panose="05000000000000000000" pitchFamily="2" typeface="Wingdings"/>
              <a:buChar char="n"/>
            </a:pPr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用户在中午11:00-13:00期间通过PC台式电脑登陆乐视网出现一个小高峰</a:t>
            </a:r>
          </a:p>
          <a:p>
            <a:pPr eaLnBrk="1" hangingPunct="1">
              <a:lnSpc>
                <a:spcPct val="150000"/>
              </a:lnSpc>
              <a:buFont charset="2" panose="05000000000000000000" pitchFamily="2" typeface="Wingdings"/>
              <a:buChar char="n"/>
            </a:pPr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与其他平台相比，用户使用智能手机登陆乐视网的时间段较为平均，更为碎片化</a:t>
            </a:r>
          </a:p>
        </p:txBody>
      </p:sp>
      <p:sp>
        <p:nvSpPr>
          <p:cNvPr id="2" name="椭圆 1"/>
          <p:cNvSpPr/>
          <p:nvPr/>
        </p:nvSpPr>
        <p:spPr>
          <a:xfrm>
            <a:off x="6826250" y="2312988"/>
            <a:ext cx="493713" cy="493712"/>
          </a:xfrm>
          <a:prstGeom prst="ellipse">
            <a:avLst/>
          </a:prstGeom>
          <a:noFill/>
          <a:ln cmpd="sng" w="38100">
            <a:solidFill>
              <a:schemeClr val="accent3">
                <a:lumMod val="50000"/>
              </a:schemeClr>
            </a:solidFill>
          </a:ln>
          <a:effectLst>
            <a:outerShdw algn="bl" blurRad="76200" dir="18900000" kx="-1200000" rotWithShape="0" sy="2300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kumimoji="1" lang="zh-CN">
              <a:ln>
                <a:solidFill>
                  <a:srgbClr val="000000"/>
                </a:solidFill>
              </a:ln>
              <a:effectLst>
                <a:outerShdw algn="bl" blurRad="60007" dir="15000000" dist="200025" kx="-1800000" rotWithShape="0" sy="3000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4257675" y="4224338"/>
            <a:ext cx="493713" cy="493712"/>
          </a:xfrm>
          <a:prstGeom prst="ellipse">
            <a:avLst/>
          </a:prstGeom>
          <a:noFill/>
          <a:ln cmpd="sng" w="38100">
            <a:solidFill>
              <a:schemeClr val="accent3">
                <a:lumMod val="50000"/>
              </a:schemeClr>
            </a:solidFill>
          </a:ln>
          <a:effectLst>
            <a:outerShdw algn="bl" blurRad="76200" dir="18900000" kx="-1200000" rotWithShape="0" sy="2300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kumimoji="1" lang="zh-CN">
              <a:ln>
                <a:solidFill>
                  <a:srgbClr val="000000"/>
                </a:solidFill>
              </a:ln>
              <a:effectLst>
                <a:outerShdw algn="bl" blurRad="60007" dir="15000000" dist="200025" kx="-1800000" rotWithShape="0" sy="3000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1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13.jpg" id="38914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175" y="12700"/>
            <a:ext cx="12241213" cy="682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8010524" y="6553200"/>
            <a:ext cx="3343593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kumimoji="1" 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数据来源：AdMaster 调研系统 SurveyMaster</a:t>
            </a:r>
          </a:p>
        </p:txBody>
      </p:sp>
      <p:sp>
        <p:nvSpPr>
          <p:cNvPr id="3" name="燕尾形 2"/>
          <p:cNvSpPr/>
          <p:nvPr/>
        </p:nvSpPr>
        <p:spPr>
          <a:xfrm rot="10800000">
            <a:off x="-808038" y="288925"/>
            <a:ext cx="6861176" cy="847725"/>
          </a:xfrm>
          <a:prstGeom prst="chevron">
            <a:avLst/>
          </a:prstGeom>
          <a:solidFill>
            <a:srgbClr val="348FA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8" name="直角三角形 7"/>
          <p:cNvSpPr/>
          <p:nvPr/>
        </p:nvSpPr>
        <p:spPr>
          <a:xfrm flipV="1">
            <a:off x="-6350" y="1130300"/>
            <a:ext cx="390525" cy="384175"/>
          </a:xfrm>
          <a:prstGeom prst="rtTriangle">
            <a:avLst/>
          </a:prstGeom>
          <a:solidFill>
            <a:srgbClr val="0E76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kumimoji="1" lang="zh-CN"/>
          </a:p>
        </p:txBody>
      </p:sp>
      <p:sp>
        <p:nvSpPr>
          <p:cNvPr id="31" name="文本框 30"/>
          <p:cNvSpPr txBox="1"/>
          <p:nvPr/>
        </p:nvSpPr>
        <p:spPr>
          <a:xfrm>
            <a:off x="2001680" y="1492250"/>
            <a:ext cx="2848292" cy="762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kumimoji="1" lang="zh-CN" sz="44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</a:rPr>
              <a:t>下降近 6%</a:t>
            </a:r>
          </a:p>
        </p:txBody>
      </p:sp>
      <p:graphicFrame>
        <p:nvGraphicFramePr>
          <p:cNvPr id="38919" name="图表 35"/>
          <p:cNvGraphicFramePr/>
          <p:nvPr/>
        </p:nvGraphicFramePr>
        <p:xfrm>
          <a:off x="677863" y="2433638"/>
          <a:ext cx="5229225" cy="4130675"/>
        </p:xfrm>
        <a:graphic>
          <a:graphicData uri="http://schemas.openxmlformats.org/presentationml/2006/ole">
            <mc:AlternateContent>
              <mc:Choice xmlns:v="urn:schemas-microsoft-com:vml" Requires="v">
                <p:oleObj imgH="4133446" imgW="5236918" progId="" r:id="rId4" spid="_x0000_s1039">
                  <p:embed/>
                </p:oleObj>
              </mc:Choice>
              <mc:Fallback>
                <p:oleObj imgH="4133446" imgW="5236918" progId="" r:id="rId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77863" y="2433638"/>
                        <a:ext cx="5229225" cy="4130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0" name="图表 36"/>
          <p:cNvGraphicFramePr/>
          <p:nvPr/>
        </p:nvGraphicFramePr>
        <p:xfrm>
          <a:off x="6251575" y="2443163"/>
          <a:ext cx="5229225" cy="4132262"/>
        </p:xfrm>
        <a:graphic>
          <a:graphicData uri="http://schemas.openxmlformats.org/presentationml/2006/ole">
            <mc:AlternateContent>
              <mc:Choice xmlns:v="urn:schemas-microsoft-com:vml" Requires="v">
                <p:oleObj imgH="4139543" imgW="5236918" progId="" r:id="rId6" spid="_x0000_s1040">
                  <p:embed/>
                </p:oleObj>
              </mc:Choice>
              <mc:Fallback>
                <p:oleObj imgH="4139543" imgW="5236918" progId="" r:id="rId6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251575" y="2443163"/>
                        <a:ext cx="5229225" cy="41322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descr="12.png" id="38" name="图片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548938" y="1385888"/>
            <a:ext cx="1762125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2" name="文本框 39"/>
          <p:cNvSpPr txBox="1">
            <a:spLocks noChangeArrowheads="1"/>
          </p:cNvSpPr>
          <p:nvPr/>
        </p:nvSpPr>
        <p:spPr bwMode="auto">
          <a:xfrm>
            <a:off x="1852613" y="1298575"/>
            <a:ext cx="214503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kumimoji="1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上网2小时以上占比</a:t>
            </a:r>
          </a:p>
          <a:p>
            <a:pPr eaLnBrk="1" hangingPunct="1"/>
            <a:r>
              <a:rPr altLang="en-US" kumimoji="1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购买超级电视后</a:t>
            </a:r>
          </a:p>
        </p:txBody>
      </p:sp>
      <p:pic>
        <p:nvPicPr>
          <p:cNvPr descr="c2727cfde.png" id="42" name="图片 41"/>
          <p:cNvPicPr/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84175" y="1293813"/>
            <a:ext cx="112712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4" name="文本框 43"/>
          <p:cNvSpPr txBox="1">
            <a:spLocks noChangeArrowheads="1"/>
          </p:cNvSpPr>
          <p:nvPr/>
        </p:nvSpPr>
        <p:spPr bwMode="auto">
          <a:xfrm>
            <a:off x="217488" y="309563"/>
            <a:ext cx="526288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kumimoji="1" lang="zh-CN" sz="4000">
                <a:solidFill>
                  <a:schemeClr val="bg1"/>
                </a:solidFill>
                <a:latin charset="0" panose="020b0502020202020204" pitchFamily="34" typeface="Century Gothic"/>
                <a:ea charset="-122" panose="020b0503020204020204" pitchFamily="34" typeface="微软雅黑"/>
              </a:rPr>
              <a:t>四屏用户使用时长特征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274559" y="1454150"/>
            <a:ext cx="3175317" cy="762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kumimoji="1" lang="zh-CN" sz="44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</a:rPr>
              <a:t>上升近 20%</a:t>
            </a:r>
          </a:p>
        </p:txBody>
      </p:sp>
      <p:sp>
        <p:nvSpPr>
          <p:cNvPr id="38926" name="文本框 21"/>
          <p:cNvSpPr txBox="1">
            <a:spLocks noChangeArrowheads="1"/>
          </p:cNvSpPr>
          <p:nvPr/>
        </p:nvSpPr>
        <p:spPr bwMode="auto">
          <a:xfrm>
            <a:off x="7085014" y="1247775"/>
            <a:ext cx="2356167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kumimoji="1" lang="zh-CN">
                <a:latin charset="0" panose="020b0502020202020204" pitchFamily="34" typeface="Century Gothic"/>
                <a:ea charset="-122" panose="020b0503020204020204" pitchFamily="34" typeface="微软雅黑"/>
              </a:rPr>
              <a:t>看电视2小时以上占比</a:t>
            </a:r>
          </a:p>
          <a:p>
            <a:pPr eaLnBrk="1" hangingPunct="1"/>
            <a:r>
              <a:rPr altLang="en-US" kumimoji="1" lang="zh-CN">
                <a:latin charset="0" panose="020b0502020202020204" pitchFamily="34" typeface="Century Gothic"/>
                <a:ea charset="-122" panose="020b0503020204020204" pitchFamily="34" typeface="微软雅黑"/>
              </a:rPr>
              <a:t>购买超级电视后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13.jpg" id="40962" name="图片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175" y="0"/>
            <a:ext cx="12241213" cy="682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燕尾形 55"/>
          <p:cNvSpPr/>
          <p:nvPr/>
        </p:nvSpPr>
        <p:spPr>
          <a:xfrm rot="10800000">
            <a:off x="-808038" y="288925"/>
            <a:ext cx="6097588" cy="847725"/>
          </a:xfrm>
          <a:prstGeom prst="chevron">
            <a:avLst/>
          </a:prstGeom>
          <a:solidFill>
            <a:srgbClr val="348FA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57" name="直角三角形 56"/>
          <p:cNvSpPr/>
          <p:nvPr/>
        </p:nvSpPr>
        <p:spPr>
          <a:xfrm flipV="1">
            <a:off x="-6350" y="1130300"/>
            <a:ext cx="390525" cy="384175"/>
          </a:xfrm>
          <a:prstGeom prst="rtTriangle">
            <a:avLst/>
          </a:prstGeom>
          <a:solidFill>
            <a:srgbClr val="0E76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kumimoji="1" lang="zh-CN"/>
          </a:p>
        </p:txBody>
      </p:sp>
      <p:sp>
        <p:nvSpPr>
          <p:cNvPr id="40965" name="文本框 57"/>
          <p:cNvSpPr txBox="1">
            <a:spLocks noChangeArrowheads="1"/>
          </p:cNvSpPr>
          <p:nvPr/>
        </p:nvSpPr>
        <p:spPr bwMode="auto">
          <a:xfrm>
            <a:off x="217488" y="309563"/>
            <a:ext cx="424688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kumimoji="1" lang="zh-CN" sz="4000">
                <a:solidFill>
                  <a:srgbClr val="FFFFFF"/>
                </a:solidFill>
                <a:latin charset="0" panose="020b0502020202020204" pitchFamily="34" typeface="Century Gothic"/>
                <a:ea charset="-122" panose="020b0503020204020204" pitchFamily="34" typeface="微软雅黑"/>
              </a:rPr>
              <a:t>四屏广告效果特点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1785938" y="6526213"/>
            <a:ext cx="3343593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kumimoji="1" 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数据来源：AdMaster 调研系统 SurveyMaster</a:t>
            </a:r>
          </a:p>
        </p:txBody>
      </p:sp>
      <p:sp>
        <p:nvSpPr>
          <p:cNvPr id="2" name="矩形 1"/>
          <p:cNvSpPr/>
          <p:nvPr/>
        </p:nvSpPr>
        <p:spPr>
          <a:xfrm rot="16200000">
            <a:off x="2058194" y="4401344"/>
            <a:ext cx="393700" cy="1576388"/>
          </a:xfrm>
          <a:prstGeom prst="rect">
            <a:avLst/>
          </a:prstGeom>
          <a:solidFill>
            <a:srgbClr val="2A4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 rot="16200000">
            <a:off x="2080419" y="3856832"/>
            <a:ext cx="1260475" cy="395287"/>
          </a:xfrm>
          <a:prstGeom prst="rect">
            <a:avLst/>
          </a:prstGeom>
          <a:solidFill>
            <a:srgbClr val="0B9B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 rot="16200000">
            <a:off x="1588294" y="3756819"/>
            <a:ext cx="1476375" cy="379413"/>
          </a:xfrm>
          <a:prstGeom prst="rect">
            <a:avLst/>
          </a:prstGeom>
          <a:solidFill>
            <a:srgbClr val="F76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 rot="16200000">
            <a:off x="1173956" y="3720307"/>
            <a:ext cx="1547813" cy="381000"/>
          </a:xfrm>
          <a:prstGeom prst="rect">
            <a:avLst/>
          </a:prstGeom>
          <a:solidFill>
            <a:srgbClr val="8FA2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40971" name="组 47"/>
          <p:cNvGrpSpPr/>
          <p:nvPr/>
        </p:nvGrpSpPr>
        <p:grpSpPr>
          <a:xfrm>
            <a:off x="1468438" y="4683125"/>
            <a:ext cx="1574800" cy="309563"/>
            <a:chOff x="1860841" y="3344464"/>
            <a:chExt cx="3009958" cy="1834050"/>
          </a:xfrm>
        </p:grpSpPr>
        <p:sp>
          <p:nvSpPr>
            <p:cNvPr id="10" name="矩形 28"/>
            <p:cNvSpPr/>
            <p:nvPr/>
          </p:nvSpPr>
          <p:spPr>
            <a:xfrm rot="16200000">
              <a:off x="1588743" y="3625970"/>
              <a:ext cx="1824642" cy="1280446"/>
            </a:xfrm>
            <a:custGeom>
              <a:gdLst>
                <a:gd fmla="*/ 0 w 1826712" name="connsiteX0"/>
                <a:gd fmla="*/ 0 h 1280593" name="connsiteY0"/>
                <a:gd fmla="*/ 1826712 w 1826712" name="connsiteX1"/>
                <a:gd fmla="*/ 555625 h 1280593" name="connsiteY1"/>
                <a:gd fmla="*/ 1826712 w 1826712" name="connsiteX2"/>
                <a:gd fmla="*/ 1280593 h 1280593" name="connsiteY2"/>
                <a:gd fmla="*/ 0 w 1826712" name="connsiteX3"/>
                <a:gd fmla="*/ 1007543 h 1280593" name="connsiteY3"/>
                <a:gd fmla="*/ 0 w 1826712" name="connsiteX4"/>
                <a:gd fmla="*/ 0 h 1280593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280593" w="1826712">
                  <a:moveTo>
                    <a:pt x="0" y="0"/>
                  </a:moveTo>
                  <a:lnTo>
                    <a:pt x="1826712" y="555625"/>
                  </a:lnTo>
                  <a:lnTo>
                    <a:pt x="1826712" y="1280593"/>
                  </a:lnTo>
                  <a:lnTo>
                    <a:pt x="0" y="10075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A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1" name="矩形 28"/>
            <p:cNvSpPr/>
            <p:nvPr/>
          </p:nvSpPr>
          <p:spPr>
            <a:xfrm rot="16200000">
              <a:off x="2453345" y="3756292"/>
              <a:ext cx="1834050" cy="1010400"/>
            </a:xfrm>
            <a:custGeom>
              <a:gdLst>
                <a:gd fmla="*/ 0 w 1829887" name="connsiteX0"/>
                <a:gd fmla="*/ 0 h 1007543" name="connsiteY0"/>
                <a:gd fmla="*/ 1829887 w 1829887" name="connsiteX1"/>
                <a:gd fmla="*/ 273050 h 1007543" name="connsiteY1"/>
                <a:gd fmla="*/ 1829093 w 1829887" name="connsiteX2"/>
                <a:gd fmla="*/ 1003575 h 1007543" name="connsiteY2"/>
                <a:gd fmla="*/ 0 w 1829887" name="connsiteX3"/>
                <a:gd fmla="*/ 1007543 h 1007543" name="connsiteY3"/>
                <a:gd fmla="*/ 0 w 1829887" name="connsiteX4"/>
                <a:gd fmla="*/ 0 h 1007543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007543" w="1829887">
                  <a:moveTo>
                    <a:pt x="0" y="0"/>
                  </a:moveTo>
                  <a:lnTo>
                    <a:pt x="1829887" y="273050"/>
                  </a:lnTo>
                  <a:cubicBezTo>
                    <a:pt x="1828829" y="608898"/>
                    <a:pt x="1830151" y="667727"/>
                    <a:pt x="1829093" y="1003575"/>
                  </a:cubicBezTo>
                  <a:lnTo>
                    <a:pt x="0" y="10075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72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2" name="矩形 28"/>
            <p:cNvSpPr/>
            <p:nvPr/>
          </p:nvSpPr>
          <p:spPr>
            <a:xfrm rot="16200000">
              <a:off x="3451608" y="3759323"/>
              <a:ext cx="1834050" cy="1004332"/>
            </a:xfrm>
            <a:custGeom>
              <a:gdLst>
                <a:gd fmla="*/ 0 w 1834048" name="connsiteX0"/>
                <a:gd fmla="*/ 5556 h 1003574" name="connsiteY0"/>
                <a:gd fmla="*/ 1832268 w 1834048" name="connsiteX1"/>
                <a:gd fmla="*/ 0 h 1003574" name="connsiteY1"/>
                <a:gd fmla="*/ 1833856 w 1834048" name="connsiteX2"/>
                <a:gd fmla="*/ 720999 h 1003574" name="connsiteY2"/>
                <a:gd fmla="*/ 0 w 1834048" name="connsiteX3"/>
                <a:gd fmla="*/ 1003574 h 1003574" name="connsiteY3"/>
                <a:gd fmla="*/ 0 w 1834048" name="connsiteX4"/>
                <a:gd fmla="*/ 5556 h 1003574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003574" w="1834048">
                  <a:moveTo>
                    <a:pt x="0" y="5556"/>
                  </a:moveTo>
                  <a:lnTo>
                    <a:pt x="1832268" y="0"/>
                  </a:lnTo>
                  <a:cubicBezTo>
                    <a:pt x="1831210" y="335848"/>
                    <a:pt x="1834914" y="385151"/>
                    <a:pt x="1833856" y="720999"/>
                  </a:cubicBezTo>
                  <a:lnTo>
                    <a:pt x="0" y="1003574"/>
                  </a:lnTo>
                  <a:lnTo>
                    <a:pt x="0" y="5556"/>
                  </a:lnTo>
                  <a:close/>
                </a:path>
              </a:pathLst>
            </a:custGeom>
            <a:solidFill>
              <a:srgbClr val="0BA1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61" name="矩形 60"/>
          <p:cNvSpPr/>
          <p:nvPr/>
        </p:nvSpPr>
        <p:spPr>
          <a:xfrm rot="16200000">
            <a:off x="3807619" y="4401344"/>
            <a:ext cx="393700" cy="1576388"/>
          </a:xfrm>
          <a:prstGeom prst="rect">
            <a:avLst/>
          </a:prstGeom>
          <a:solidFill>
            <a:srgbClr val="2A4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2" name="矩形 61"/>
          <p:cNvSpPr/>
          <p:nvPr/>
        </p:nvSpPr>
        <p:spPr>
          <a:xfrm rot="16200000">
            <a:off x="3733006" y="3774282"/>
            <a:ext cx="1439863" cy="381000"/>
          </a:xfrm>
          <a:prstGeom prst="rect">
            <a:avLst/>
          </a:prstGeom>
          <a:solidFill>
            <a:srgbClr val="0B9B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3" name="矩形 62"/>
          <p:cNvSpPr/>
          <p:nvPr/>
        </p:nvSpPr>
        <p:spPr>
          <a:xfrm rot="16200000">
            <a:off x="3440112" y="3862388"/>
            <a:ext cx="1268413" cy="376238"/>
          </a:xfrm>
          <a:prstGeom prst="rect">
            <a:avLst/>
          </a:prstGeom>
          <a:solidFill>
            <a:srgbClr val="F76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4" name="矩形 63"/>
          <p:cNvSpPr/>
          <p:nvPr/>
        </p:nvSpPr>
        <p:spPr>
          <a:xfrm rot="16200000">
            <a:off x="2977356" y="3775869"/>
            <a:ext cx="1439863" cy="377825"/>
          </a:xfrm>
          <a:prstGeom prst="rect">
            <a:avLst/>
          </a:prstGeom>
          <a:solidFill>
            <a:srgbClr val="8FA2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40976" name="组 64"/>
          <p:cNvGrpSpPr/>
          <p:nvPr/>
        </p:nvGrpSpPr>
        <p:grpSpPr>
          <a:xfrm>
            <a:off x="3217863" y="4683125"/>
            <a:ext cx="1574800" cy="309563"/>
            <a:chOff x="1860841" y="3344464"/>
            <a:chExt cx="3009958" cy="1834050"/>
          </a:xfrm>
        </p:grpSpPr>
        <p:sp>
          <p:nvSpPr>
            <p:cNvPr id="66" name="矩形 28"/>
            <p:cNvSpPr/>
            <p:nvPr/>
          </p:nvSpPr>
          <p:spPr>
            <a:xfrm rot="16200000">
              <a:off x="1588743" y="3625970"/>
              <a:ext cx="1824642" cy="1280446"/>
            </a:xfrm>
            <a:custGeom>
              <a:gdLst>
                <a:gd fmla="*/ 0 w 1826712" name="connsiteX0"/>
                <a:gd fmla="*/ 0 h 1280593" name="connsiteY0"/>
                <a:gd fmla="*/ 1826712 w 1826712" name="connsiteX1"/>
                <a:gd fmla="*/ 555625 h 1280593" name="connsiteY1"/>
                <a:gd fmla="*/ 1826712 w 1826712" name="connsiteX2"/>
                <a:gd fmla="*/ 1280593 h 1280593" name="connsiteY2"/>
                <a:gd fmla="*/ 0 w 1826712" name="connsiteX3"/>
                <a:gd fmla="*/ 1007543 h 1280593" name="connsiteY3"/>
                <a:gd fmla="*/ 0 w 1826712" name="connsiteX4"/>
                <a:gd fmla="*/ 0 h 1280593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280593" w="1826712">
                  <a:moveTo>
                    <a:pt x="0" y="0"/>
                  </a:moveTo>
                  <a:lnTo>
                    <a:pt x="1826712" y="555625"/>
                  </a:lnTo>
                  <a:lnTo>
                    <a:pt x="1826712" y="1280593"/>
                  </a:lnTo>
                  <a:lnTo>
                    <a:pt x="0" y="10075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A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67" name="矩形 28"/>
            <p:cNvSpPr/>
            <p:nvPr/>
          </p:nvSpPr>
          <p:spPr>
            <a:xfrm rot="16200000">
              <a:off x="2453345" y="3756292"/>
              <a:ext cx="1834050" cy="1010400"/>
            </a:xfrm>
            <a:custGeom>
              <a:gdLst>
                <a:gd fmla="*/ 0 w 1829887" name="connsiteX0"/>
                <a:gd fmla="*/ 0 h 1007543" name="connsiteY0"/>
                <a:gd fmla="*/ 1829887 w 1829887" name="connsiteX1"/>
                <a:gd fmla="*/ 273050 h 1007543" name="connsiteY1"/>
                <a:gd fmla="*/ 1829093 w 1829887" name="connsiteX2"/>
                <a:gd fmla="*/ 1003575 h 1007543" name="connsiteY2"/>
                <a:gd fmla="*/ 0 w 1829887" name="connsiteX3"/>
                <a:gd fmla="*/ 1007543 h 1007543" name="connsiteY3"/>
                <a:gd fmla="*/ 0 w 1829887" name="connsiteX4"/>
                <a:gd fmla="*/ 0 h 1007543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007543" w="1829887">
                  <a:moveTo>
                    <a:pt x="0" y="0"/>
                  </a:moveTo>
                  <a:lnTo>
                    <a:pt x="1829887" y="273050"/>
                  </a:lnTo>
                  <a:cubicBezTo>
                    <a:pt x="1828829" y="608898"/>
                    <a:pt x="1830151" y="667727"/>
                    <a:pt x="1829093" y="1003575"/>
                  </a:cubicBezTo>
                  <a:lnTo>
                    <a:pt x="0" y="10075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72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68" name="矩形 28"/>
            <p:cNvSpPr/>
            <p:nvPr/>
          </p:nvSpPr>
          <p:spPr>
            <a:xfrm rot="16200000">
              <a:off x="3451608" y="3759323"/>
              <a:ext cx="1834050" cy="1004332"/>
            </a:xfrm>
            <a:custGeom>
              <a:gdLst>
                <a:gd fmla="*/ 0 w 1834048" name="connsiteX0"/>
                <a:gd fmla="*/ 5556 h 1003574" name="connsiteY0"/>
                <a:gd fmla="*/ 1832268 w 1834048" name="connsiteX1"/>
                <a:gd fmla="*/ 0 h 1003574" name="connsiteY1"/>
                <a:gd fmla="*/ 1833856 w 1834048" name="connsiteX2"/>
                <a:gd fmla="*/ 720999 h 1003574" name="connsiteY2"/>
                <a:gd fmla="*/ 0 w 1834048" name="connsiteX3"/>
                <a:gd fmla="*/ 1003574 h 1003574" name="connsiteY3"/>
                <a:gd fmla="*/ 0 w 1834048" name="connsiteX4"/>
                <a:gd fmla="*/ 5556 h 1003574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003574" w="1834048">
                  <a:moveTo>
                    <a:pt x="0" y="5556"/>
                  </a:moveTo>
                  <a:lnTo>
                    <a:pt x="1832268" y="0"/>
                  </a:lnTo>
                  <a:cubicBezTo>
                    <a:pt x="1831210" y="335848"/>
                    <a:pt x="1834914" y="385151"/>
                    <a:pt x="1833856" y="720999"/>
                  </a:cubicBezTo>
                  <a:lnTo>
                    <a:pt x="0" y="1003574"/>
                  </a:lnTo>
                  <a:lnTo>
                    <a:pt x="0" y="5556"/>
                  </a:lnTo>
                  <a:close/>
                </a:path>
              </a:pathLst>
            </a:custGeom>
            <a:solidFill>
              <a:srgbClr val="0BA1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70" name="矩形 69"/>
          <p:cNvSpPr/>
          <p:nvPr/>
        </p:nvSpPr>
        <p:spPr>
          <a:xfrm rot="16200000">
            <a:off x="5530057" y="4401344"/>
            <a:ext cx="393700" cy="1576387"/>
          </a:xfrm>
          <a:prstGeom prst="rect">
            <a:avLst/>
          </a:prstGeom>
          <a:solidFill>
            <a:srgbClr val="2A4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71" name="矩形 70"/>
          <p:cNvSpPr/>
          <p:nvPr/>
        </p:nvSpPr>
        <p:spPr>
          <a:xfrm rot="16200000">
            <a:off x="5454650" y="3775075"/>
            <a:ext cx="1439863" cy="379413"/>
          </a:xfrm>
          <a:prstGeom prst="rect">
            <a:avLst/>
          </a:prstGeom>
          <a:solidFill>
            <a:srgbClr val="0B9B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72" name="矩形 71"/>
          <p:cNvSpPr/>
          <p:nvPr/>
        </p:nvSpPr>
        <p:spPr>
          <a:xfrm rot="16200000">
            <a:off x="5173663" y="3873500"/>
            <a:ext cx="1246188" cy="376237"/>
          </a:xfrm>
          <a:prstGeom prst="rect">
            <a:avLst/>
          </a:prstGeom>
          <a:solidFill>
            <a:srgbClr val="F76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73" name="矩形 72"/>
          <p:cNvSpPr/>
          <p:nvPr/>
        </p:nvSpPr>
        <p:spPr>
          <a:xfrm rot="16200000">
            <a:off x="4735512" y="3810001"/>
            <a:ext cx="1368425" cy="381000"/>
          </a:xfrm>
          <a:prstGeom prst="rect">
            <a:avLst/>
          </a:prstGeom>
          <a:solidFill>
            <a:srgbClr val="8FA2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40981" name="组 73"/>
          <p:cNvGrpSpPr/>
          <p:nvPr/>
        </p:nvGrpSpPr>
        <p:grpSpPr>
          <a:xfrm>
            <a:off x="4940300" y="4683125"/>
            <a:ext cx="1574800" cy="309563"/>
            <a:chOff x="1860841" y="3344464"/>
            <a:chExt cx="3009958" cy="1834050"/>
          </a:xfrm>
        </p:grpSpPr>
        <p:sp>
          <p:nvSpPr>
            <p:cNvPr id="75" name="矩形 28"/>
            <p:cNvSpPr/>
            <p:nvPr/>
          </p:nvSpPr>
          <p:spPr>
            <a:xfrm rot="16200000">
              <a:off x="1588743" y="3625970"/>
              <a:ext cx="1824642" cy="1280446"/>
            </a:xfrm>
            <a:custGeom>
              <a:gdLst>
                <a:gd fmla="*/ 0 w 1826712" name="connsiteX0"/>
                <a:gd fmla="*/ 0 h 1280593" name="connsiteY0"/>
                <a:gd fmla="*/ 1826712 w 1826712" name="connsiteX1"/>
                <a:gd fmla="*/ 555625 h 1280593" name="connsiteY1"/>
                <a:gd fmla="*/ 1826712 w 1826712" name="connsiteX2"/>
                <a:gd fmla="*/ 1280593 h 1280593" name="connsiteY2"/>
                <a:gd fmla="*/ 0 w 1826712" name="connsiteX3"/>
                <a:gd fmla="*/ 1007543 h 1280593" name="connsiteY3"/>
                <a:gd fmla="*/ 0 w 1826712" name="connsiteX4"/>
                <a:gd fmla="*/ 0 h 1280593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280593" w="1826712">
                  <a:moveTo>
                    <a:pt x="0" y="0"/>
                  </a:moveTo>
                  <a:lnTo>
                    <a:pt x="1826712" y="555625"/>
                  </a:lnTo>
                  <a:lnTo>
                    <a:pt x="1826712" y="1280593"/>
                  </a:lnTo>
                  <a:lnTo>
                    <a:pt x="0" y="10075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A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76" name="矩形 28"/>
            <p:cNvSpPr/>
            <p:nvPr/>
          </p:nvSpPr>
          <p:spPr>
            <a:xfrm rot="16200000">
              <a:off x="2453347" y="3756290"/>
              <a:ext cx="1834050" cy="1010398"/>
            </a:xfrm>
            <a:custGeom>
              <a:gdLst>
                <a:gd fmla="*/ 0 w 1829887" name="connsiteX0"/>
                <a:gd fmla="*/ 0 h 1007543" name="connsiteY0"/>
                <a:gd fmla="*/ 1829887 w 1829887" name="connsiteX1"/>
                <a:gd fmla="*/ 273050 h 1007543" name="connsiteY1"/>
                <a:gd fmla="*/ 1829093 w 1829887" name="connsiteX2"/>
                <a:gd fmla="*/ 1003575 h 1007543" name="connsiteY2"/>
                <a:gd fmla="*/ 0 w 1829887" name="connsiteX3"/>
                <a:gd fmla="*/ 1007543 h 1007543" name="connsiteY3"/>
                <a:gd fmla="*/ 0 w 1829887" name="connsiteX4"/>
                <a:gd fmla="*/ 0 h 1007543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007543" w="1829887">
                  <a:moveTo>
                    <a:pt x="0" y="0"/>
                  </a:moveTo>
                  <a:lnTo>
                    <a:pt x="1829887" y="273050"/>
                  </a:lnTo>
                  <a:cubicBezTo>
                    <a:pt x="1828829" y="608898"/>
                    <a:pt x="1830151" y="667727"/>
                    <a:pt x="1829093" y="1003575"/>
                  </a:cubicBezTo>
                  <a:lnTo>
                    <a:pt x="0" y="10075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72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77" name="矩形 28"/>
            <p:cNvSpPr/>
            <p:nvPr/>
          </p:nvSpPr>
          <p:spPr>
            <a:xfrm rot="16200000">
              <a:off x="3451608" y="3759327"/>
              <a:ext cx="1834050" cy="1004330"/>
            </a:xfrm>
            <a:custGeom>
              <a:gdLst>
                <a:gd fmla="*/ 0 w 1834048" name="connsiteX0"/>
                <a:gd fmla="*/ 5556 h 1003574" name="connsiteY0"/>
                <a:gd fmla="*/ 1832268 w 1834048" name="connsiteX1"/>
                <a:gd fmla="*/ 0 h 1003574" name="connsiteY1"/>
                <a:gd fmla="*/ 1833856 w 1834048" name="connsiteX2"/>
                <a:gd fmla="*/ 720999 h 1003574" name="connsiteY2"/>
                <a:gd fmla="*/ 0 w 1834048" name="connsiteX3"/>
                <a:gd fmla="*/ 1003574 h 1003574" name="connsiteY3"/>
                <a:gd fmla="*/ 0 w 1834048" name="connsiteX4"/>
                <a:gd fmla="*/ 5556 h 1003574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003574" w="1834048">
                  <a:moveTo>
                    <a:pt x="0" y="5556"/>
                  </a:moveTo>
                  <a:lnTo>
                    <a:pt x="1832268" y="0"/>
                  </a:lnTo>
                  <a:cubicBezTo>
                    <a:pt x="1831210" y="335848"/>
                    <a:pt x="1834914" y="385151"/>
                    <a:pt x="1833856" y="720999"/>
                  </a:cubicBezTo>
                  <a:lnTo>
                    <a:pt x="0" y="1003574"/>
                  </a:lnTo>
                  <a:lnTo>
                    <a:pt x="0" y="5556"/>
                  </a:lnTo>
                  <a:close/>
                </a:path>
              </a:pathLst>
            </a:custGeom>
            <a:solidFill>
              <a:srgbClr val="0BA1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79" name="矩形 78"/>
          <p:cNvSpPr/>
          <p:nvPr/>
        </p:nvSpPr>
        <p:spPr>
          <a:xfrm rot="16200000">
            <a:off x="7265194" y="4401344"/>
            <a:ext cx="393700" cy="1576388"/>
          </a:xfrm>
          <a:prstGeom prst="rect">
            <a:avLst/>
          </a:prstGeom>
          <a:solidFill>
            <a:srgbClr val="2A4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80" name="矩形 79"/>
          <p:cNvSpPr/>
          <p:nvPr/>
        </p:nvSpPr>
        <p:spPr>
          <a:xfrm rot="16200000">
            <a:off x="7287419" y="3871119"/>
            <a:ext cx="1246188" cy="381000"/>
          </a:xfrm>
          <a:prstGeom prst="rect">
            <a:avLst/>
          </a:prstGeom>
          <a:solidFill>
            <a:srgbClr val="0B9B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81" name="矩形 80"/>
          <p:cNvSpPr/>
          <p:nvPr/>
        </p:nvSpPr>
        <p:spPr>
          <a:xfrm rot="16200000">
            <a:off x="6713537" y="3678238"/>
            <a:ext cx="1636713" cy="376238"/>
          </a:xfrm>
          <a:prstGeom prst="rect">
            <a:avLst/>
          </a:prstGeom>
          <a:solidFill>
            <a:srgbClr val="F76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82" name="矩形 81"/>
          <p:cNvSpPr/>
          <p:nvPr/>
        </p:nvSpPr>
        <p:spPr>
          <a:xfrm rot="16200000">
            <a:off x="6336506" y="3677444"/>
            <a:ext cx="1636713" cy="377825"/>
          </a:xfrm>
          <a:prstGeom prst="rect">
            <a:avLst/>
          </a:prstGeom>
          <a:solidFill>
            <a:srgbClr val="8FA2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40986" name="组 82"/>
          <p:cNvGrpSpPr/>
          <p:nvPr/>
        </p:nvGrpSpPr>
        <p:grpSpPr>
          <a:xfrm>
            <a:off x="6675438" y="4683125"/>
            <a:ext cx="1574800" cy="309563"/>
            <a:chOff x="1860841" y="3344464"/>
            <a:chExt cx="3009958" cy="1834050"/>
          </a:xfrm>
        </p:grpSpPr>
        <p:sp>
          <p:nvSpPr>
            <p:cNvPr id="84" name="矩形 28"/>
            <p:cNvSpPr/>
            <p:nvPr/>
          </p:nvSpPr>
          <p:spPr>
            <a:xfrm rot="16200000">
              <a:off x="1588743" y="3625970"/>
              <a:ext cx="1824642" cy="1280446"/>
            </a:xfrm>
            <a:custGeom>
              <a:gdLst>
                <a:gd fmla="*/ 0 w 1826712" name="connsiteX0"/>
                <a:gd fmla="*/ 0 h 1280593" name="connsiteY0"/>
                <a:gd fmla="*/ 1826712 w 1826712" name="connsiteX1"/>
                <a:gd fmla="*/ 555625 h 1280593" name="connsiteY1"/>
                <a:gd fmla="*/ 1826712 w 1826712" name="connsiteX2"/>
                <a:gd fmla="*/ 1280593 h 1280593" name="connsiteY2"/>
                <a:gd fmla="*/ 0 w 1826712" name="connsiteX3"/>
                <a:gd fmla="*/ 1007543 h 1280593" name="connsiteY3"/>
                <a:gd fmla="*/ 0 w 1826712" name="connsiteX4"/>
                <a:gd fmla="*/ 0 h 1280593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280593" w="1826712">
                  <a:moveTo>
                    <a:pt x="0" y="0"/>
                  </a:moveTo>
                  <a:lnTo>
                    <a:pt x="1826712" y="555625"/>
                  </a:lnTo>
                  <a:lnTo>
                    <a:pt x="1826712" y="1280593"/>
                  </a:lnTo>
                  <a:lnTo>
                    <a:pt x="0" y="10075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A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85" name="矩形 28"/>
            <p:cNvSpPr/>
            <p:nvPr/>
          </p:nvSpPr>
          <p:spPr>
            <a:xfrm rot="16200000">
              <a:off x="2453345" y="3756292"/>
              <a:ext cx="1834050" cy="1010400"/>
            </a:xfrm>
            <a:custGeom>
              <a:gdLst>
                <a:gd fmla="*/ 0 w 1829887" name="connsiteX0"/>
                <a:gd fmla="*/ 0 h 1007543" name="connsiteY0"/>
                <a:gd fmla="*/ 1829887 w 1829887" name="connsiteX1"/>
                <a:gd fmla="*/ 273050 h 1007543" name="connsiteY1"/>
                <a:gd fmla="*/ 1829093 w 1829887" name="connsiteX2"/>
                <a:gd fmla="*/ 1003575 h 1007543" name="connsiteY2"/>
                <a:gd fmla="*/ 0 w 1829887" name="connsiteX3"/>
                <a:gd fmla="*/ 1007543 h 1007543" name="connsiteY3"/>
                <a:gd fmla="*/ 0 w 1829887" name="connsiteX4"/>
                <a:gd fmla="*/ 0 h 1007543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007543" w="1829887">
                  <a:moveTo>
                    <a:pt x="0" y="0"/>
                  </a:moveTo>
                  <a:lnTo>
                    <a:pt x="1829887" y="273050"/>
                  </a:lnTo>
                  <a:cubicBezTo>
                    <a:pt x="1828829" y="608898"/>
                    <a:pt x="1830151" y="667727"/>
                    <a:pt x="1829093" y="1003575"/>
                  </a:cubicBezTo>
                  <a:lnTo>
                    <a:pt x="0" y="10075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72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86" name="矩形 28"/>
            <p:cNvSpPr/>
            <p:nvPr/>
          </p:nvSpPr>
          <p:spPr>
            <a:xfrm rot="16200000">
              <a:off x="3451608" y="3759323"/>
              <a:ext cx="1834050" cy="1004332"/>
            </a:xfrm>
            <a:custGeom>
              <a:gdLst>
                <a:gd fmla="*/ 0 w 1834048" name="connsiteX0"/>
                <a:gd fmla="*/ 5556 h 1003574" name="connsiteY0"/>
                <a:gd fmla="*/ 1832268 w 1834048" name="connsiteX1"/>
                <a:gd fmla="*/ 0 h 1003574" name="connsiteY1"/>
                <a:gd fmla="*/ 1833856 w 1834048" name="connsiteX2"/>
                <a:gd fmla="*/ 720999 h 1003574" name="connsiteY2"/>
                <a:gd fmla="*/ 0 w 1834048" name="connsiteX3"/>
                <a:gd fmla="*/ 1003574 h 1003574" name="connsiteY3"/>
                <a:gd fmla="*/ 0 w 1834048" name="connsiteX4"/>
                <a:gd fmla="*/ 5556 h 1003574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003574" w="1834048">
                  <a:moveTo>
                    <a:pt x="0" y="5556"/>
                  </a:moveTo>
                  <a:lnTo>
                    <a:pt x="1832268" y="0"/>
                  </a:lnTo>
                  <a:cubicBezTo>
                    <a:pt x="1831210" y="335848"/>
                    <a:pt x="1834914" y="385151"/>
                    <a:pt x="1833856" y="720999"/>
                  </a:cubicBezTo>
                  <a:lnTo>
                    <a:pt x="0" y="1003574"/>
                  </a:lnTo>
                  <a:lnTo>
                    <a:pt x="0" y="5556"/>
                  </a:lnTo>
                  <a:close/>
                </a:path>
              </a:pathLst>
            </a:custGeom>
            <a:solidFill>
              <a:srgbClr val="0BA1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88" name="矩形 87"/>
          <p:cNvSpPr/>
          <p:nvPr/>
        </p:nvSpPr>
        <p:spPr>
          <a:xfrm rot="16200000">
            <a:off x="9001919" y="4401344"/>
            <a:ext cx="393700" cy="1576388"/>
          </a:xfrm>
          <a:prstGeom prst="rect">
            <a:avLst/>
          </a:prstGeom>
          <a:solidFill>
            <a:srgbClr val="2A4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89" name="矩形 88"/>
          <p:cNvSpPr/>
          <p:nvPr/>
        </p:nvSpPr>
        <p:spPr>
          <a:xfrm rot="16200000">
            <a:off x="8646319" y="3494882"/>
            <a:ext cx="2000250" cy="379412"/>
          </a:xfrm>
          <a:prstGeom prst="rect">
            <a:avLst/>
          </a:prstGeom>
          <a:solidFill>
            <a:srgbClr val="0B9B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90" name="矩形 89"/>
          <p:cNvSpPr/>
          <p:nvPr/>
        </p:nvSpPr>
        <p:spPr>
          <a:xfrm rot="16200000">
            <a:off x="8208169" y="3432969"/>
            <a:ext cx="2124075" cy="379413"/>
          </a:xfrm>
          <a:prstGeom prst="rect">
            <a:avLst/>
          </a:prstGeom>
          <a:solidFill>
            <a:srgbClr val="F76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91" name="矩形 90"/>
          <p:cNvSpPr/>
          <p:nvPr/>
        </p:nvSpPr>
        <p:spPr>
          <a:xfrm rot="16200000">
            <a:off x="7890669" y="3494882"/>
            <a:ext cx="2000250" cy="379412"/>
          </a:xfrm>
          <a:prstGeom prst="rect">
            <a:avLst/>
          </a:prstGeom>
          <a:solidFill>
            <a:srgbClr val="8FA2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40991" name="组 91"/>
          <p:cNvGrpSpPr/>
          <p:nvPr/>
        </p:nvGrpSpPr>
        <p:grpSpPr>
          <a:xfrm>
            <a:off x="8412163" y="4683125"/>
            <a:ext cx="1574800" cy="309563"/>
            <a:chOff x="1860841" y="3344464"/>
            <a:chExt cx="3009958" cy="1834050"/>
          </a:xfrm>
        </p:grpSpPr>
        <p:sp>
          <p:nvSpPr>
            <p:cNvPr id="93" name="矩形 28"/>
            <p:cNvSpPr/>
            <p:nvPr/>
          </p:nvSpPr>
          <p:spPr>
            <a:xfrm rot="16200000">
              <a:off x="1588743" y="3625970"/>
              <a:ext cx="1824642" cy="1280446"/>
            </a:xfrm>
            <a:custGeom>
              <a:gdLst>
                <a:gd fmla="*/ 0 w 1826712" name="connsiteX0"/>
                <a:gd fmla="*/ 0 h 1280593" name="connsiteY0"/>
                <a:gd fmla="*/ 1826712 w 1826712" name="connsiteX1"/>
                <a:gd fmla="*/ 555625 h 1280593" name="connsiteY1"/>
                <a:gd fmla="*/ 1826712 w 1826712" name="connsiteX2"/>
                <a:gd fmla="*/ 1280593 h 1280593" name="connsiteY2"/>
                <a:gd fmla="*/ 0 w 1826712" name="connsiteX3"/>
                <a:gd fmla="*/ 1007543 h 1280593" name="connsiteY3"/>
                <a:gd fmla="*/ 0 w 1826712" name="connsiteX4"/>
                <a:gd fmla="*/ 0 h 1280593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280593" w="1826712">
                  <a:moveTo>
                    <a:pt x="0" y="0"/>
                  </a:moveTo>
                  <a:lnTo>
                    <a:pt x="1826712" y="555625"/>
                  </a:lnTo>
                  <a:lnTo>
                    <a:pt x="1826712" y="1280593"/>
                  </a:lnTo>
                  <a:lnTo>
                    <a:pt x="0" y="10075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A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94" name="矩形 28"/>
            <p:cNvSpPr/>
            <p:nvPr/>
          </p:nvSpPr>
          <p:spPr>
            <a:xfrm rot="16200000">
              <a:off x="2453345" y="3756292"/>
              <a:ext cx="1834050" cy="1010400"/>
            </a:xfrm>
            <a:custGeom>
              <a:gdLst>
                <a:gd fmla="*/ 0 w 1829887" name="connsiteX0"/>
                <a:gd fmla="*/ 0 h 1007543" name="connsiteY0"/>
                <a:gd fmla="*/ 1829887 w 1829887" name="connsiteX1"/>
                <a:gd fmla="*/ 273050 h 1007543" name="connsiteY1"/>
                <a:gd fmla="*/ 1829093 w 1829887" name="connsiteX2"/>
                <a:gd fmla="*/ 1003575 h 1007543" name="connsiteY2"/>
                <a:gd fmla="*/ 0 w 1829887" name="connsiteX3"/>
                <a:gd fmla="*/ 1007543 h 1007543" name="connsiteY3"/>
                <a:gd fmla="*/ 0 w 1829887" name="connsiteX4"/>
                <a:gd fmla="*/ 0 h 1007543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007543" w="1829887">
                  <a:moveTo>
                    <a:pt x="0" y="0"/>
                  </a:moveTo>
                  <a:lnTo>
                    <a:pt x="1829887" y="273050"/>
                  </a:lnTo>
                  <a:cubicBezTo>
                    <a:pt x="1828829" y="608898"/>
                    <a:pt x="1830151" y="667727"/>
                    <a:pt x="1829093" y="1003575"/>
                  </a:cubicBezTo>
                  <a:lnTo>
                    <a:pt x="0" y="10075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72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95" name="矩形 28"/>
            <p:cNvSpPr/>
            <p:nvPr/>
          </p:nvSpPr>
          <p:spPr>
            <a:xfrm rot="16200000">
              <a:off x="3451608" y="3759323"/>
              <a:ext cx="1834050" cy="1004332"/>
            </a:xfrm>
            <a:custGeom>
              <a:gdLst>
                <a:gd fmla="*/ 0 w 1834048" name="connsiteX0"/>
                <a:gd fmla="*/ 5556 h 1003574" name="connsiteY0"/>
                <a:gd fmla="*/ 1832268 w 1834048" name="connsiteX1"/>
                <a:gd fmla="*/ 0 h 1003574" name="connsiteY1"/>
                <a:gd fmla="*/ 1833856 w 1834048" name="connsiteX2"/>
                <a:gd fmla="*/ 720999 h 1003574" name="connsiteY2"/>
                <a:gd fmla="*/ 0 w 1834048" name="connsiteX3"/>
                <a:gd fmla="*/ 1003574 h 1003574" name="connsiteY3"/>
                <a:gd fmla="*/ 0 w 1834048" name="connsiteX4"/>
                <a:gd fmla="*/ 5556 h 1003574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003574" w="1834048">
                  <a:moveTo>
                    <a:pt x="0" y="5556"/>
                  </a:moveTo>
                  <a:lnTo>
                    <a:pt x="1832268" y="0"/>
                  </a:lnTo>
                  <a:cubicBezTo>
                    <a:pt x="1831210" y="335848"/>
                    <a:pt x="1834914" y="385151"/>
                    <a:pt x="1833856" y="720999"/>
                  </a:cubicBezTo>
                  <a:lnTo>
                    <a:pt x="0" y="1003574"/>
                  </a:lnTo>
                  <a:lnTo>
                    <a:pt x="0" y="5556"/>
                  </a:lnTo>
                  <a:close/>
                </a:path>
              </a:pathLst>
            </a:custGeom>
            <a:solidFill>
              <a:srgbClr val="0BA1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97" name="矩形 96"/>
          <p:cNvSpPr/>
          <p:nvPr/>
        </p:nvSpPr>
        <p:spPr>
          <a:xfrm rot="16200000">
            <a:off x="10862469" y="4401344"/>
            <a:ext cx="393700" cy="1576388"/>
          </a:xfrm>
          <a:prstGeom prst="rect">
            <a:avLst/>
          </a:prstGeom>
          <a:solidFill>
            <a:srgbClr val="2A4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98" name="矩形 97"/>
          <p:cNvSpPr/>
          <p:nvPr/>
        </p:nvSpPr>
        <p:spPr>
          <a:xfrm rot="16200000">
            <a:off x="10385425" y="3371851"/>
            <a:ext cx="2244725" cy="381000"/>
          </a:xfrm>
          <a:prstGeom prst="rect">
            <a:avLst/>
          </a:prstGeom>
          <a:solidFill>
            <a:srgbClr val="0B9B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99" name="矩形 98"/>
          <p:cNvSpPr/>
          <p:nvPr/>
        </p:nvSpPr>
        <p:spPr>
          <a:xfrm rot="16200000">
            <a:off x="9874250" y="3232150"/>
            <a:ext cx="2519363" cy="385763"/>
          </a:xfrm>
          <a:prstGeom prst="rect">
            <a:avLst/>
          </a:prstGeom>
          <a:solidFill>
            <a:srgbClr val="F76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00" name="矩形 99"/>
          <p:cNvSpPr/>
          <p:nvPr/>
        </p:nvSpPr>
        <p:spPr>
          <a:xfrm rot="16200000">
            <a:off x="9560719" y="3304381"/>
            <a:ext cx="2382838" cy="377825"/>
          </a:xfrm>
          <a:prstGeom prst="rect">
            <a:avLst/>
          </a:prstGeom>
          <a:solidFill>
            <a:srgbClr val="8FA2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40996" name="组 100"/>
          <p:cNvGrpSpPr/>
          <p:nvPr/>
        </p:nvGrpSpPr>
        <p:grpSpPr>
          <a:xfrm>
            <a:off x="10272713" y="4683125"/>
            <a:ext cx="1574800" cy="309563"/>
            <a:chOff x="1860841" y="3344464"/>
            <a:chExt cx="3009958" cy="1834050"/>
          </a:xfrm>
        </p:grpSpPr>
        <p:sp>
          <p:nvSpPr>
            <p:cNvPr id="102" name="矩形 28"/>
            <p:cNvSpPr/>
            <p:nvPr/>
          </p:nvSpPr>
          <p:spPr>
            <a:xfrm rot="16200000">
              <a:off x="1588743" y="3625970"/>
              <a:ext cx="1824642" cy="1280446"/>
            </a:xfrm>
            <a:custGeom>
              <a:gdLst>
                <a:gd fmla="*/ 0 w 1826712" name="connsiteX0"/>
                <a:gd fmla="*/ 0 h 1280593" name="connsiteY0"/>
                <a:gd fmla="*/ 1826712 w 1826712" name="connsiteX1"/>
                <a:gd fmla="*/ 555625 h 1280593" name="connsiteY1"/>
                <a:gd fmla="*/ 1826712 w 1826712" name="connsiteX2"/>
                <a:gd fmla="*/ 1280593 h 1280593" name="connsiteY2"/>
                <a:gd fmla="*/ 0 w 1826712" name="connsiteX3"/>
                <a:gd fmla="*/ 1007543 h 1280593" name="connsiteY3"/>
                <a:gd fmla="*/ 0 w 1826712" name="connsiteX4"/>
                <a:gd fmla="*/ 0 h 1280593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280593" w="1826712">
                  <a:moveTo>
                    <a:pt x="0" y="0"/>
                  </a:moveTo>
                  <a:lnTo>
                    <a:pt x="1826712" y="555625"/>
                  </a:lnTo>
                  <a:lnTo>
                    <a:pt x="1826712" y="1280593"/>
                  </a:lnTo>
                  <a:lnTo>
                    <a:pt x="0" y="10075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A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03" name="矩形 28"/>
            <p:cNvSpPr/>
            <p:nvPr/>
          </p:nvSpPr>
          <p:spPr>
            <a:xfrm rot="16200000">
              <a:off x="2453345" y="3756292"/>
              <a:ext cx="1834050" cy="1010400"/>
            </a:xfrm>
            <a:custGeom>
              <a:gdLst>
                <a:gd fmla="*/ 0 w 1829887" name="connsiteX0"/>
                <a:gd fmla="*/ 0 h 1007543" name="connsiteY0"/>
                <a:gd fmla="*/ 1829887 w 1829887" name="connsiteX1"/>
                <a:gd fmla="*/ 273050 h 1007543" name="connsiteY1"/>
                <a:gd fmla="*/ 1829093 w 1829887" name="connsiteX2"/>
                <a:gd fmla="*/ 1003575 h 1007543" name="connsiteY2"/>
                <a:gd fmla="*/ 0 w 1829887" name="connsiteX3"/>
                <a:gd fmla="*/ 1007543 h 1007543" name="connsiteY3"/>
                <a:gd fmla="*/ 0 w 1829887" name="connsiteX4"/>
                <a:gd fmla="*/ 0 h 1007543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007543" w="1829887">
                  <a:moveTo>
                    <a:pt x="0" y="0"/>
                  </a:moveTo>
                  <a:lnTo>
                    <a:pt x="1829887" y="273050"/>
                  </a:lnTo>
                  <a:cubicBezTo>
                    <a:pt x="1828829" y="608898"/>
                    <a:pt x="1830151" y="667727"/>
                    <a:pt x="1829093" y="1003575"/>
                  </a:cubicBezTo>
                  <a:lnTo>
                    <a:pt x="0" y="10075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72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04" name="矩形 28"/>
            <p:cNvSpPr/>
            <p:nvPr/>
          </p:nvSpPr>
          <p:spPr>
            <a:xfrm rot="16200000">
              <a:off x="3451608" y="3759323"/>
              <a:ext cx="1834050" cy="1004332"/>
            </a:xfrm>
            <a:custGeom>
              <a:gdLst>
                <a:gd fmla="*/ 0 w 1834048" name="connsiteX0"/>
                <a:gd fmla="*/ 5556 h 1003574" name="connsiteY0"/>
                <a:gd fmla="*/ 1832268 w 1834048" name="connsiteX1"/>
                <a:gd fmla="*/ 0 h 1003574" name="connsiteY1"/>
                <a:gd fmla="*/ 1833856 w 1834048" name="connsiteX2"/>
                <a:gd fmla="*/ 720999 h 1003574" name="connsiteY2"/>
                <a:gd fmla="*/ 0 w 1834048" name="connsiteX3"/>
                <a:gd fmla="*/ 1003574 h 1003574" name="connsiteY3"/>
                <a:gd fmla="*/ 0 w 1834048" name="connsiteX4"/>
                <a:gd fmla="*/ 5556 h 1003574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003574" w="1834048">
                  <a:moveTo>
                    <a:pt x="0" y="5556"/>
                  </a:moveTo>
                  <a:lnTo>
                    <a:pt x="1832268" y="0"/>
                  </a:lnTo>
                  <a:cubicBezTo>
                    <a:pt x="1831210" y="335848"/>
                    <a:pt x="1834914" y="385151"/>
                    <a:pt x="1833856" y="720999"/>
                  </a:cubicBezTo>
                  <a:lnTo>
                    <a:pt x="0" y="1003574"/>
                  </a:lnTo>
                  <a:lnTo>
                    <a:pt x="0" y="5556"/>
                  </a:lnTo>
                  <a:close/>
                </a:path>
              </a:pathLst>
            </a:custGeom>
            <a:solidFill>
              <a:srgbClr val="0BA1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40997" name="文本框 104"/>
          <p:cNvSpPr txBox="1">
            <a:spLocks noChangeArrowheads="1"/>
          </p:cNvSpPr>
          <p:nvPr/>
        </p:nvSpPr>
        <p:spPr bwMode="auto">
          <a:xfrm>
            <a:off x="1627188" y="5056188"/>
            <a:ext cx="124968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kumimoji="1" lang="zh-CN" sz="1200">
                <a:solidFill>
                  <a:srgbClr val="FFFFFF"/>
                </a:solidFill>
                <a:latin charset="0" panose="020b0502020202020204" pitchFamily="34" typeface="Century Gothic"/>
                <a:ea charset="-122" panose="020b0503020204020204" pitchFamily="34" typeface="微软雅黑"/>
              </a:rPr>
              <a:t>只通过传统电视</a:t>
            </a:r>
          </a:p>
        </p:txBody>
      </p:sp>
      <p:sp>
        <p:nvSpPr>
          <p:cNvPr id="40998" name="文本框 105"/>
          <p:cNvSpPr txBox="1">
            <a:spLocks noChangeArrowheads="1"/>
          </p:cNvSpPr>
          <p:nvPr/>
        </p:nvSpPr>
        <p:spPr bwMode="auto">
          <a:xfrm>
            <a:off x="3295650" y="5056188"/>
            <a:ext cx="140208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kumimoji="1" lang="zh-CN" sz="1200">
                <a:solidFill>
                  <a:srgbClr val="FFFFFF"/>
                </a:solidFill>
                <a:latin charset="0" panose="020b0502020202020204" pitchFamily="34" typeface="Century Gothic"/>
                <a:ea charset="-122" panose="020b0503020204020204" pitchFamily="34" typeface="微软雅黑"/>
              </a:rPr>
              <a:t>只通过传统互联网</a:t>
            </a:r>
          </a:p>
        </p:txBody>
      </p:sp>
      <p:sp>
        <p:nvSpPr>
          <p:cNvPr id="40999" name="文本框 106"/>
          <p:cNvSpPr txBox="1">
            <a:spLocks noChangeArrowheads="1"/>
          </p:cNvSpPr>
          <p:nvPr/>
        </p:nvSpPr>
        <p:spPr bwMode="auto">
          <a:xfrm>
            <a:off x="5037138" y="5056188"/>
            <a:ext cx="140208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kumimoji="1" lang="zh-CN" sz="1200">
                <a:solidFill>
                  <a:srgbClr val="FFFFFF"/>
                </a:solidFill>
                <a:latin charset="0" panose="020b0502020202020204" pitchFamily="34" typeface="Century Gothic"/>
                <a:ea charset="-122" panose="020b0503020204020204" pitchFamily="34" typeface="微软雅黑"/>
              </a:rPr>
              <a:t>只通过平板电脑端</a:t>
            </a:r>
          </a:p>
        </p:txBody>
      </p:sp>
      <p:sp>
        <p:nvSpPr>
          <p:cNvPr id="41000" name="文本框 107"/>
          <p:cNvSpPr txBox="1">
            <a:spLocks noChangeArrowheads="1"/>
          </p:cNvSpPr>
          <p:nvPr/>
        </p:nvSpPr>
        <p:spPr bwMode="auto">
          <a:xfrm>
            <a:off x="6823074" y="5056188"/>
            <a:ext cx="124968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kumimoji="1" lang="zh-CN" sz="1200">
                <a:solidFill>
                  <a:srgbClr val="FFFFFF"/>
                </a:solidFill>
                <a:latin charset="0" panose="020b0502020202020204" pitchFamily="34" typeface="Century Gothic"/>
                <a:ea charset="-122" panose="020b0503020204020204" pitchFamily="34" typeface="微软雅黑"/>
              </a:rPr>
              <a:t>只通过智能手机</a:t>
            </a:r>
          </a:p>
        </p:txBody>
      </p:sp>
      <p:sp>
        <p:nvSpPr>
          <p:cNvPr id="41001" name="文本框 108"/>
          <p:cNvSpPr txBox="1">
            <a:spLocks noChangeArrowheads="1"/>
          </p:cNvSpPr>
          <p:nvPr/>
        </p:nvSpPr>
        <p:spPr bwMode="auto">
          <a:xfrm>
            <a:off x="8570914" y="5056188"/>
            <a:ext cx="124968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kumimoji="1" lang="zh-CN" sz="1200">
                <a:solidFill>
                  <a:srgbClr val="FFFFFF"/>
                </a:solidFill>
                <a:latin charset="0" panose="020b0502020202020204" pitchFamily="34" typeface="Century Gothic"/>
                <a:ea charset="-122" panose="020b0503020204020204" pitchFamily="34" typeface="微软雅黑"/>
              </a:rPr>
              <a:t>只通过超级电视</a:t>
            </a:r>
          </a:p>
        </p:txBody>
      </p:sp>
      <p:sp>
        <p:nvSpPr>
          <p:cNvPr id="41002" name="文本框 109"/>
          <p:cNvSpPr txBox="1">
            <a:spLocks noChangeArrowheads="1"/>
          </p:cNvSpPr>
          <p:nvPr/>
        </p:nvSpPr>
        <p:spPr bwMode="auto">
          <a:xfrm>
            <a:off x="10269539" y="5056188"/>
            <a:ext cx="155448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kumimoji="1" lang="zh-CN" sz="1200">
                <a:solidFill>
                  <a:srgbClr val="FFFFFF"/>
                </a:solidFill>
                <a:latin charset="0" panose="020b0502020202020204" pitchFamily="34" typeface="Century Gothic"/>
                <a:ea charset="-122" panose="020b0503020204020204" pitchFamily="34" typeface="微软雅黑"/>
              </a:rPr>
              <a:t>互联网+移动端+大屏</a:t>
            </a:r>
          </a:p>
        </p:txBody>
      </p:sp>
      <p:sp>
        <p:nvSpPr>
          <p:cNvPr id="41003" name="文本框 110"/>
          <p:cNvSpPr txBox="1">
            <a:spLocks noChangeArrowheads="1"/>
          </p:cNvSpPr>
          <p:nvPr/>
        </p:nvSpPr>
        <p:spPr bwMode="auto">
          <a:xfrm>
            <a:off x="1752600" y="2774950"/>
            <a:ext cx="41465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kumimoji="1" lang="en-US">
                <a:latin charset="0" panose="020b0502020202020204" pitchFamily="34" typeface="Century Gothic"/>
                <a:ea charset="-122" panose="020b0503020204020204" pitchFamily="34" typeface="微软雅黑"/>
              </a:rPr>
              <a:t>27</a:t>
            </a:r>
          </a:p>
        </p:txBody>
      </p:sp>
      <p:sp>
        <p:nvSpPr>
          <p:cNvPr id="41004" name="文本框 111"/>
          <p:cNvSpPr txBox="1">
            <a:spLocks noChangeArrowheads="1"/>
          </p:cNvSpPr>
          <p:nvPr/>
        </p:nvSpPr>
        <p:spPr bwMode="auto">
          <a:xfrm>
            <a:off x="2100263" y="2830513"/>
            <a:ext cx="41465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kumimoji="1" lang="en-US">
                <a:latin charset="0" panose="020b0502020202020204" pitchFamily="34" typeface="Century Gothic"/>
                <a:ea charset="-122" panose="020b0503020204020204" pitchFamily="34" typeface="微软雅黑"/>
              </a:rPr>
              <a:t>26</a:t>
            </a:r>
          </a:p>
        </p:txBody>
      </p:sp>
      <p:sp>
        <p:nvSpPr>
          <p:cNvPr id="41005" name="文本框 112"/>
          <p:cNvSpPr txBox="1">
            <a:spLocks noChangeArrowheads="1"/>
          </p:cNvSpPr>
          <p:nvPr/>
        </p:nvSpPr>
        <p:spPr bwMode="auto">
          <a:xfrm>
            <a:off x="2463800" y="3048000"/>
            <a:ext cx="41465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kumimoji="1" lang="en-US">
                <a:latin charset="0" panose="020b0502020202020204" pitchFamily="34" typeface="Century Gothic"/>
                <a:ea charset="-122" panose="020b0503020204020204" pitchFamily="34" typeface="微软雅黑"/>
              </a:rPr>
              <a:t>23</a:t>
            </a:r>
          </a:p>
        </p:txBody>
      </p:sp>
      <p:sp>
        <p:nvSpPr>
          <p:cNvPr id="41006" name="文本框 114"/>
          <p:cNvSpPr txBox="1">
            <a:spLocks noChangeArrowheads="1"/>
          </p:cNvSpPr>
          <p:nvPr/>
        </p:nvSpPr>
        <p:spPr bwMode="auto">
          <a:xfrm>
            <a:off x="3489325" y="2884488"/>
            <a:ext cx="41465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kumimoji="1" lang="en-US">
                <a:latin charset="0" panose="020b0502020202020204" pitchFamily="34" typeface="Century Gothic"/>
                <a:ea charset="-122" panose="020b0503020204020204" pitchFamily="34" typeface="微软雅黑"/>
              </a:rPr>
              <a:t>25</a:t>
            </a:r>
          </a:p>
        </p:txBody>
      </p:sp>
      <p:sp>
        <p:nvSpPr>
          <p:cNvPr id="41007" name="文本框 115"/>
          <p:cNvSpPr txBox="1">
            <a:spLocks noChangeArrowheads="1"/>
          </p:cNvSpPr>
          <p:nvPr/>
        </p:nvSpPr>
        <p:spPr bwMode="auto">
          <a:xfrm>
            <a:off x="3868738" y="3068638"/>
            <a:ext cx="41465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kumimoji="1" lang="en-US">
                <a:latin charset="0" panose="020b0502020202020204" pitchFamily="34" typeface="Century Gothic"/>
                <a:ea charset="-122" panose="020b0503020204020204" pitchFamily="34" typeface="微软雅黑"/>
              </a:rPr>
              <a:t>23</a:t>
            </a:r>
          </a:p>
        </p:txBody>
      </p:sp>
      <p:sp>
        <p:nvSpPr>
          <p:cNvPr id="41008" name="文本框 116"/>
          <p:cNvSpPr txBox="1">
            <a:spLocks noChangeArrowheads="1"/>
          </p:cNvSpPr>
          <p:nvPr/>
        </p:nvSpPr>
        <p:spPr bwMode="auto">
          <a:xfrm>
            <a:off x="4210050" y="2890838"/>
            <a:ext cx="41465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kumimoji="1" lang="en-US">
                <a:latin charset="0" panose="020b0502020202020204" pitchFamily="34" typeface="Century Gothic"/>
                <a:ea charset="-122" panose="020b0503020204020204" pitchFamily="34" typeface="微软雅黑"/>
              </a:rPr>
              <a:t>25</a:t>
            </a:r>
          </a:p>
        </p:txBody>
      </p:sp>
      <p:sp>
        <p:nvSpPr>
          <p:cNvPr id="41009" name="文本框 117"/>
          <p:cNvSpPr txBox="1">
            <a:spLocks noChangeArrowheads="1"/>
          </p:cNvSpPr>
          <p:nvPr/>
        </p:nvSpPr>
        <p:spPr bwMode="auto">
          <a:xfrm>
            <a:off x="5194300" y="2873375"/>
            <a:ext cx="41465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kumimoji="1" lang="en-US">
                <a:latin charset="0" panose="020b0502020202020204" pitchFamily="34" typeface="Century Gothic"/>
                <a:ea charset="-122" panose="020b0503020204020204" pitchFamily="34" typeface="微软雅黑"/>
              </a:rPr>
              <a:t>24</a:t>
            </a:r>
          </a:p>
        </p:txBody>
      </p:sp>
      <p:sp>
        <p:nvSpPr>
          <p:cNvPr id="41010" name="文本框 118"/>
          <p:cNvSpPr txBox="1">
            <a:spLocks noChangeArrowheads="1"/>
          </p:cNvSpPr>
          <p:nvPr/>
        </p:nvSpPr>
        <p:spPr bwMode="auto">
          <a:xfrm>
            <a:off x="5575300" y="3059113"/>
            <a:ext cx="41465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kumimoji="1" lang="en-US">
                <a:latin charset="0" panose="020b0502020202020204" pitchFamily="34" typeface="Century Gothic"/>
                <a:ea charset="-122" panose="020b0503020204020204" pitchFamily="34" typeface="微软雅黑"/>
              </a:rPr>
              <a:t>23</a:t>
            </a:r>
          </a:p>
        </p:txBody>
      </p:sp>
      <p:sp>
        <p:nvSpPr>
          <p:cNvPr id="41011" name="文本框 119"/>
          <p:cNvSpPr txBox="1">
            <a:spLocks noChangeArrowheads="1"/>
          </p:cNvSpPr>
          <p:nvPr/>
        </p:nvSpPr>
        <p:spPr bwMode="auto">
          <a:xfrm>
            <a:off x="5916613" y="2879725"/>
            <a:ext cx="41465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kumimoji="1" lang="en-US">
                <a:latin charset="0" panose="020b0502020202020204" pitchFamily="34" typeface="Century Gothic"/>
                <a:ea charset="-122" panose="020b0503020204020204" pitchFamily="34" typeface="微软雅黑"/>
              </a:rPr>
              <a:t>25</a:t>
            </a:r>
          </a:p>
        </p:txBody>
      </p:sp>
      <p:sp>
        <p:nvSpPr>
          <p:cNvPr id="41012" name="文本框 120"/>
          <p:cNvSpPr txBox="1">
            <a:spLocks noChangeArrowheads="1"/>
          </p:cNvSpPr>
          <p:nvPr/>
        </p:nvSpPr>
        <p:spPr bwMode="auto">
          <a:xfrm>
            <a:off x="6932614" y="2678113"/>
            <a:ext cx="41465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kumimoji="1" lang="en-US">
                <a:latin charset="0" panose="020b0502020202020204" pitchFamily="34" typeface="Century Gothic"/>
                <a:ea charset="-122" panose="020b0503020204020204" pitchFamily="34" typeface="微软雅黑"/>
              </a:rPr>
              <a:t>29</a:t>
            </a:r>
          </a:p>
        </p:txBody>
      </p:sp>
      <p:sp>
        <p:nvSpPr>
          <p:cNvPr id="41013" name="文本框 121"/>
          <p:cNvSpPr txBox="1">
            <a:spLocks noChangeArrowheads="1"/>
          </p:cNvSpPr>
          <p:nvPr/>
        </p:nvSpPr>
        <p:spPr bwMode="auto">
          <a:xfrm>
            <a:off x="7313614" y="2684463"/>
            <a:ext cx="41465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kumimoji="1" lang="en-US">
                <a:latin charset="0" panose="020b0502020202020204" pitchFamily="34" typeface="Century Gothic"/>
                <a:ea charset="-122" panose="020b0503020204020204" pitchFamily="34" typeface="微软雅黑"/>
              </a:rPr>
              <a:t>29</a:t>
            </a:r>
          </a:p>
        </p:txBody>
      </p:sp>
      <p:sp>
        <p:nvSpPr>
          <p:cNvPr id="41014" name="文本框 122"/>
          <p:cNvSpPr txBox="1">
            <a:spLocks noChangeArrowheads="1"/>
          </p:cNvSpPr>
          <p:nvPr/>
        </p:nvSpPr>
        <p:spPr bwMode="auto">
          <a:xfrm>
            <a:off x="7677149" y="3065463"/>
            <a:ext cx="41465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kumimoji="1" lang="en-US">
                <a:latin charset="0" panose="020b0502020202020204" pitchFamily="34" typeface="Century Gothic"/>
                <a:ea charset="-122" panose="020b0503020204020204" pitchFamily="34" typeface="微软雅黑"/>
              </a:rPr>
              <a:t>23</a:t>
            </a:r>
          </a:p>
        </p:txBody>
      </p:sp>
      <p:sp>
        <p:nvSpPr>
          <p:cNvPr id="41015" name="文本框 123"/>
          <p:cNvSpPr txBox="1">
            <a:spLocks noChangeArrowheads="1"/>
          </p:cNvSpPr>
          <p:nvPr/>
        </p:nvSpPr>
        <p:spPr bwMode="auto">
          <a:xfrm>
            <a:off x="8685214" y="2312988"/>
            <a:ext cx="41465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kumimoji="1" lang="en-US">
                <a:latin charset="0" panose="020b0502020202020204" pitchFamily="34" typeface="Century Gothic"/>
                <a:ea charset="-122" panose="020b0503020204020204" pitchFamily="34" typeface="微软雅黑"/>
              </a:rPr>
              <a:t>38</a:t>
            </a:r>
          </a:p>
        </p:txBody>
      </p:sp>
      <p:sp>
        <p:nvSpPr>
          <p:cNvPr id="41016" name="文本框 124"/>
          <p:cNvSpPr txBox="1">
            <a:spLocks noChangeArrowheads="1"/>
          </p:cNvSpPr>
          <p:nvPr/>
        </p:nvSpPr>
        <p:spPr bwMode="auto">
          <a:xfrm>
            <a:off x="9032874" y="2187575"/>
            <a:ext cx="41465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kumimoji="1" lang="en-US">
                <a:latin charset="0" panose="020b0502020202020204" pitchFamily="34" typeface="Century Gothic"/>
                <a:ea charset="-122" panose="020b0503020204020204" pitchFamily="34" typeface="微软雅黑"/>
              </a:rPr>
              <a:t>40</a:t>
            </a:r>
          </a:p>
        </p:txBody>
      </p:sp>
      <p:sp>
        <p:nvSpPr>
          <p:cNvPr id="41017" name="文本框 125"/>
          <p:cNvSpPr txBox="1">
            <a:spLocks noChangeArrowheads="1"/>
          </p:cNvSpPr>
          <p:nvPr/>
        </p:nvSpPr>
        <p:spPr bwMode="auto">
          <a:xfrm>
            <a:off x="9439274" y="2301875"/>
            <a:ext cx="41465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kumimoji="1" lang="en-US">
                <a:latin charset="0" panose="020b0502020202020204" pitchFamily="34" typeface="Century Gothic"/>
                <a:ea charset="-122" panose="020b0503020204020204" pitchFamily="34" typeface="微软雅黑"/>
              </a:rPr>
              <a:t>38</a:t>
            </a:r>
          </a:p>
        </p:txBody>
      </p:sp>
      <p:sp>
        <p:nvSpPr>
          <p:cNvPr id="41018" name="文本框 126"/>
          <p:cNvSpPr txBox="1">
            <a:spLocks noChangeArrowheads="1"/>
          </p:cNvSpPr>
          <p:nvPr/>
        </p:nvSpPr>
        <p:spPr bwMode="auto">
          <a:xfrm>
            <a:off x="10555289" y="1938338"/>
            <a:ext cx="41465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kumimoji="1" lang="en-US">
                <a:latin charset="0" panose="020b0502020202020204" pitchFamily="34" typeface="Century Gothic"/>
                <a:ea charset="-122" panose="020b0503020204020204" pitchFamily="34" typeface="微软雅黑"/>
              </a:rPr>
              <a:t>49</a:t>
            </a:r>
          </a:p>
        </p:txBody>
      </p:sp>
      <p:sp>
        <p:nvSpPr>
          <p:cNvPr id="41019" name="文本框 127"/>
          <p:cNvSpPr txBox="1">
            <a:spLocks noChangeArrowheads="1"/>
          </p:cNvSpPr>
          <p:nvPr/>
        </p:nvSpPr>
        <p:spPr bwMode="auto">
          <a:xfrm>
            <a:off x="11114089" y="1812925"/>
            <a:ext cx="41465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kumimoji="1" lang="en-US">
                <a:latin charset="0" panose="020b0502020202020204" pitchFamily="34" typeface="Century Gothic"/>
                <a:ea charset="-122" panose="020b0503020204020204" pitchFamily="34" typeface="微软雅黑"/>
              </a:rPr>
              <a:t>50</a:t>
            </a:r>
          </a:p>
        </p:txBody>
      </p:sp>
      <p:sp>
        <p:nvSpPr>
          <p:cNvPr id="41020" name="文本框 128"/>
          <p:cNvSpPr txBox="1">
            <a:spLocks noChangeArrowheads="1"/>
          </p:cNvSpPr>
          <p:nvPr/>
        </p:nvSpPr>
        <p:spPr bwMode="auto">
          <a:xfrm>
            <a:off x="11282364" y="2063750"/>
            <a:ext cx="41465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kumimoji="1" lang="en-US">
                <a:latin charset="0" panose="020b0502020202020204" pitchFamily="34" typeface="Century Gothic"/>
                <a:ea charset="-122" panose="020b0503020204020204" pitchFamily="34" typeface="微软雅黑"/>
              </a:rPr>
              <a:t>46</a:t>
            </a:r>
          </a:p>
        </p:txBody>
      </p:sp>
      <p:sp>
        <p:nvSpPr>
          <p:cNvPr id="130" name="矩形 129"/>
          <p:cNvSpPr>
            <a:spLocks noChangeAspect="1"/>
          </p:cNvSpPr>
          <p:nvPr/>
        </p:nvSpPr>
        <p:spPr>
          <a:xfrm rot="16200000">
            <a:off x="11525250" y="1033463"/>
            <a:ext cx="288925" cy="288925"/>
          </a:xfrm>
          <a:prstGeom prst="rect">
            <a:avLst/>
          </a:prstGeom>
          <a:solidFill>
            <a:srgbClr val="0B9B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31" name="矩形 130"/>
          <p:cNvSpPr>
            <a:spLocks noChangeAspect="1"/>
          </p:cNvSpPr>
          <p:nvPr/>
        </p:nvSpPr>
        <p:spPr>
          <a:xfrm rot="16200000">
            <a:off x="11525250" y="628650"/>
            <a:ext cx="288925" cy="288925"/>
          </a:xfrm>
          <a:prstGeom prst="rect">
            <a:avLst/>
          </a:prstGeom>
          <a:solidFill>
            <a:srgbClr val="F76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32" name="矩形 131"/>
          <p:cNvSpPr>
            <a:spLocks noChangeAspect="1"/>
          </p:cNvSpPr>
          <p:nvPr/>
        </p:nvSpPr>
        <p:spPr>
          <a:xfrm rot="16200000">
            <a:off x="11526044" y="224631"/>
            <a:ext cx="287338" cy="288925"/>
          </a:xfrm>
          <a:prstGeom prst="rect">
            <a:avLst/>
          </a:prstGeom>
          <a:solidFill>
            <a:srgbClr val="8FA2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41024" name="文本框 132"/>
          <p:cNvSpPr txBox="1">
            <a:spLocks noChangeArrowheads="1"/>
          </p:cNvSpPr>
          <p:nvPr/>
        </p:nvSpPr>
        <p:spPr bwMode="auto">
          <a:xfrm>
            <a:off x="10428244" y="206375"/>
            <a:ext cx="109859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r" eaLnBrk="1" hangingPunct="1"/>
            <a:r>
              <a:rPr altLang="en-US" kumimoji="1" lang="zh-CN" sz="1400">
                <a:latin charset="0" panose="020b0502020202020204" pitchFamily="34" typeface="Century Gothic"/>
                <a:ea charset="-122" panose="020b0503020204020204" pitchFamily="34" typeface="微软雅黑"/>
              </a:rPr>
              <a:t>喜爱度TOP2</a:t>
            </a:r>
          </a:p>
        </p:txBody>
      </p:sp>
      <p:sp>
        <p:nvSpPr>
          <p:cNvPr id="41025" name="文本框 133"/>
          <p:cNvSpPr txBox="1">
            <a:spLocks noChangeArrowheads="1"/>
          </p:cNvSpPr>
          <p:nvPr/>
        </p:nvSpPr>
        <p:spPr bwMode="auto">
          <a:xfrm>
            <a:off x="10250443" y="620713"/>
            <a:ext cx="127639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r" eaLnBrk="1" hangingPunct="1"/>
            <a:r>
              <a:rPr altLang="en-US" kumimoji="1" lang="zh-CN" sz="1400">
                <a:latin charset="0" panose="020b0502020202020204" pitchFamily="34" typeface="Century Gothic"/>
                <a:ea charset="-122" panose="020b0503020204020204" pitchFamily="34" typeface="微软雅黑"/>
              </a:rPr>
              <a:t>推荐意愿TOP2</a:t>
            </a:r>
          </a:p>
        </p:txBody>
      </p:sp>
      <p:sp>
        <p:nvSpPr>
          <p:cNvPr id="41026" name="文本框 134"/>
          <p:cNvSpPr txBox="1">
            <a:spLocks noChangeArrowheads="1"/>
          </p:cNvSpPr>
          <p:nvPr/>
        </p:nvSpPr>
        <p:spPr bwMode="auto">
          <a:xfrm>
            <a:off x="10242505" y="1033463"/>
            <a:ext cx="127639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r" eaLnBrk="1" hangingPunct="1"/>
            <a:r>
              <a:rPr altLang="en-US" kumimoji="1" lang="zh-CN" sz="1400">
                <a:latin charset="0" panose="020b0502020202020204" pitchFamily="34" typeface="Century Gothic"/>
                <a:ea charset="-122" panose="020b0503020204020204" pitchFamily="34" typeface="微软雅黑"/>
              </a:rPr>
              <a:t>购买意愿TOP2</a:t>
            </a:r>
          </a:p>
        </p:txBody>
      </p:sp>
      <p:pic>
        <p:nvPicPr>
          <p:cNvPr descr="television.png" id="4102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60550" y="5548313"/>
            <a:ext cx="89376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11副本.png" id="41028" name="图片 136"/>
          <p:cNvPicPr>
            <a:picLocks noChangeAspect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486150" y="5529263"/>
            <a:ext cx="1189038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Untitled-2.png" id="41029" name="图片 1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210800" y="5386388"/>
            <a:ext cx="11763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Untitled-2.png" id="41030" name="图片 1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445500" y="5441950"/>
            <a:ext cx="14732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ipad.png" id="41031" name="图片 143"/>
          <p:cNvPicPr>
            <a:picLocks noChangeAspect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35763" y="5549900"/>
            <a:ext cx="9921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ih.png" id="41032" name="图片 144"/>
          <p:cNvPicPr>
            <a:picLocks noChangeAspect="1"/>
          </p:cNvPicPr>
          <p:nvPr/>
        </p:nvPicPr>
        <p:blipFill>
          <a:blip r:embed="rId9">
            <a:grayscl/>
            <a:biLevel thresh="5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380038" y="5470525"/>
            <a:ext cx="6381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" name="矩形 145"/>
          <p:cNvSpPr/>
          <p:nvPr/>
        </p:nvSpPr>
        <p:spPr>
          <a:xfrm flipV="1">
            <a:off x="11066463" y="5822950"/>
            <a:ext cx="503237" cy="327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kumimoji="1" lang="zh-CN"/>
          </a:p>
        </p:txBody>
      </p:sp>
      <p:pic>
        <p:nvPicPr>
          <p:cNvPr descr="or set 25 (1).png" id="41034" name="图片 1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563225" y="5757863"/>
            <a:ext cx="1535113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" name="圆角矩形 146"/>
          <p:cNvSpPr/>
          <p:nvPr/>
        </p:nvSpPr>
        <p:spPr>
          <a:xfrm>
            <a:off x="10129838" y="1693863"/>
            <a:ext cx="1908175" cy="4981575"/>
          </a:xfrm>
          <a:prstGeom prst="roundRect">
            <a:avLst>
              <a:gd fmla="val 11588" name="adj"/>
            </a:avLst>
          </a:prstGeom>
          <a:noFill/>
          <a:ln cmpd="sng" w="28575">
            <a:solidFill>
              <a:schemeClr val="accent3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kumimoji="1" lang="zh-CN"/>
          </a:p>
        </p:txBody>
      </p:sp>
      <p:sp>
        <p:nvSpPr>
          <p:cNvPr id="41036" name="矩形 147"/>
          <p:cNvSpPr>
            <a:spLocks noChangeArrowheads="1"/>
          </p:cNvSpPr>
          <p:nvPr/>
        </p:nvSpPr>
        <p:spPr bwMode="auto">
          <a:xfrm>
            <a:off x="9825039" y="1363663"/>
            <a:ext cx="201168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z="1000">
                <a:latin charset="0" panose="020b0502020202020204" pitchFamily="34" typeface="Century Gothic"/>
                <a:ea charset="-122" panose="020b0503020204020204" pitchFamily="34" typeface="微软雅黑"/>
              </a:rPr>
              <a:t>TOP2 代表：非常喜欢和比较喜欢</a:t>
            </a:r>
          </a:p>
        </p:txBody>
      </p:sp>
      <p:pic>
        <p:nvPicPr>
          <p:cNvPr descr="04.png" id="41037" name="图片 1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66700" y="1693863"/>
            <a:ext cx="156527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8" name="文本框 149"/>
          <p:cNvSpPr txBox="1">
            <a:spLocks noChangeArrowheads="1"/>
          </p:cNvSpPr>
          <p:nvPr/>
        </p:nvSpPr>
        <p:spPr bwMode="auto">
          <a:xfrm>
            <a:off x="1592263" y="1812925"/>
            <a:ext cx="45262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kumimoji="1" lang="zh-CN">
                <a:latin charset="0" panose="020b0502020202020204" pitchFamily="34" typeface="Century Gothic"/>
                <a:ea charset="-122" panose="020b0503020204020204" pitchFamily="34" typeface="微软雅黑"/>
              </a:rPr>
              <a:t>针对未看过广告的用户，跨屏组合效果完胜！</a:t>
            </a:r>
          </a:p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6858000 h 6858000" name="connsiteY0"/>
              <a:gd fmla="*/ 12192000 w 12192000" name="connsiteX1"/>
              <a:gd fmla="*/ 6858000 h 6858000" name="connsiteY1"/>
              <a:gd fmla="*/ 12192000 w 12192000" name="connsiteX2"/>
              <a:gd fmla="*/ 0 h 6858000" name="connsiteY2"/>
              <a:gd fmla="*/ 0 w 12192000" name="connsiteX3"/>
              <a:gd fmla="*/ 0 h 6858000" name="connsiteY3"/>
              <a:gd fmla="*/ 0 w 12192000" name="connsiteX4"/>
              <a:gd fmla="*/ 685800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0 h 6858000" name="connsiteY0"/>
              <a:gd fmla="*/ 12192000 w 12192000" name="connsiteX1"/>
              <a:gd fmla="*/ 0 h 6858000" name="connsiteY1"/>
              <a:gd fmla="*/ 12192000 w 12192000" name="connsiteX2"/>
              <a:gd fmla="*/ 6858000 h 6858000" name="connsiteY2"/>
              <a:gd fmla="*/ 0 w 12192000" name="connsiteX3"/>
              <a:gd fmla="*/ 6858000 h 6858000" name="connsiteY3"/>
              <a:gd fmla="*/ 0 w 12192000" name="connsiteX4"/>
              <a:gd fmla="*/ 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pic>
        <p:nvPicPr>
          <p:cNvPr id="43012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193925" y="1735138"/>
            <a:ext cx="7856538" cy="39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44388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4034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44388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Box 1"/>
          <p:cNvSpPr txBox="1">
            <a:spLocks noChangeArrowheads="1"/>
          </p:cNvSpPr>
          <p:nvPr/>
        </p:nvSpPr>
        <p:spPr bwMode="auto">
          <a:xfrm>
            <a:off x="625475" y="747713"/>
            <a:ext cx="22812375" cy="339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tabLst>
                <a:tab pos="266700"/>
                <a:tab pos="11049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tabLst>
                <a:tab pos="266700"/>
                <a:tab pos="11049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tabLst>
                <a:tab pos="266700"/>
                <a:tab pos="11049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tabLst>
                <a:tab pos="266700"/>
                <a:tab pos="11049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tabLst>
                <a:tab pos="266700"/>
                <a:tab pos="11049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tabLst>
                <a:tab pos="266700"/>
                <a:tab pos="11049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tabLst>
                <a:tab pos="266700"/>
                <a:tab pos="11049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tabLst>
                <a:tab pos="266700"/>
                <a:tab pos="11049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tabLst>
                <a:tab pos="266700"/>
                <a:tab pos="11049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8800"/>
              </a:lnSpc>
            </a:pPr>
            <a:r>
              <a:rPr altLang="zh-CN" lang="en-US" sz="8800">
                <a:solidFill>
                  <a:srgbClr val="5A8A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阿宪走着瞧</a:t>
            </a:r>
          </a:p>
          <a:p>
            <a:pPr eaLnBrk="1" hangingPunct="1">
              <a:lnSpc>
                <a:spcPts val="8800"/>
              </a:lnSpc>
            </a:pPr>
            <a:r>
              <a:rPr altLang="zh-CN" lang="en-US" sz="8800">
                <a:solidFill>
                  <a:srgbClr val="5A8A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		吴宗宪自编自导自演强劲喜剧，</a:t>
            </a:r>
          </a:p>
          <a:p>
            <a:pPr eaLnBrk="1" hangingPunct="1">
              <a:lnSpc>
                <a:spcPts val="8800"/>
              </a:lnSpc>
            </a:pPr>
            <a:r>
              <a:rPr altLang="zh-CN" lang="en-US" sz="8800">
                <a:solidFill>
                  <a:srgbClr val="5A8A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	上班族小人物狂想曲15秒一笑点，笑死不偿命！</a:t>
            </a:r>
          </a:p>
        </p:txBody>
      </p:sp>
      <p:sp>
        <p:nvSpPr>
          <p:cNvPr id="44036" name="TextBox 1"/>
          <p:cNvSpPr txBox="1">
            <a:spLocks noChangeArrowheads="1"/>
          </p:cNvSpPr>
          <p:nvPr/>
        </p:nvSpPr>
        <p:spPr bwMode="auto">
          <a:xfrm>
            <a:off x="752475" y="3508375"/>
            <a:ext cx="647700" cy="26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700"/>
              </a:lnSpc>
            </a:pPr>
            <a:r>
              <a:rPr altLang="zh-CN" lang="en-US" sz="17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林心如</a:t>
            </a:r>
          </a:p>
        </p:txBody>
      </p:sp>
      <p:sp>
        <p:nvSpPr>
          <p:cNvPr id="44037" name="TextBox 1"/>
          <p:cNvSpPr txBox="1">
            <a:spLocks noChangeArrowheads="1"/>
          </p:cNvSpPr>
          <p:nvPr/>
        </p:nvSpPr>
        <p:spPr bwMode="auto">
          <a:xfrm>
            <a:off x="1862138" y="2963863"/>
            <a:ext cx="431800" cy="26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700"/>
              </a:lnSpc>
            </a:pPr>
            <a:r>
              <a:rPr altLang="zh-CN" lang="en-US" sz="17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欧弟</a:t>
            </a:r>
          </a:p>
        </p:txBody>
      </p:sp>
      <p:sp>
        <p:nvSpPr>
          <p:cNvPr id="44038" name="TextBox 1"/>
          <p:cNvSpPr txBox="1">
            <a:spLocks noChangeArrowheads="1"/>
          </p:cNvSpPr>
          <p:nvPr/>
        </p:nvSpPr>
        <p:spPr bwMode="auto">
          <a:xfrm>
            <a:off x="5178425" y="2989263"/>
            <a:ext cx="558800" cy="26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700"/>
              </a:lnSpc>
            </a:pPr>
            <a:r>
              <a:rPr altLang="zh-CN" lang="en-US" sz="17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何  炅</a:t>
            </a:r>
          </a:p>
        </p:txBody>
      </p:sp>
      <p:sp>
        <p:nvSpPr>
          <p:cNvPr id="44039" name="TextBox 1"/>
          <p:cNvSpPr txBox="1">
            <a:spLocks noChangeArrowheads="1"/>
          </p:cNvSpPr>
          <p:nvPr/>
        </p:nvSpPr>
        <p:spPr bwMode="auto">
          <a:xfrm>
            <a:off x="3813175" y="3178175"/>
            <a:ext cx="558800" cy="26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700"/>
              </a:lnSpc>
            </a:pPr>
            <a:r>
              <a:rPr altLang="zh-CN" lang="en-US" sz="17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谢  娜</a:t>
            </a:r>
          </a:p>
        </p:txBody>
      </p:sp>
      <p:sp>
        <p:nvSpPr>
          <p:cNvPr id="44040" name="TextBox 1"/>
          <p:cNvSpPr txBox="1">
            <a:spLocks noChangeArrowheads="1"/>
          </p:cNvSpPr>
          <p:nvPr/>
        </p:nvSpPr>
        <p:spPr bwMode="auto">
          <a:xfrm>
            <a:off x="6772275" y="3635375"/>
            <a:ext cx="647700" cy="26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700"/>
              </a:lnSpc>
            </a:pPr>
            <a:r>
              <a:rPr altLang="zh-CN" lang="en-US" sz="17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贾静雯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7410" name="组 1"/>
          <p:cNvGrpSpPr/>
          <p:nvPr/>
        </p:nvGrpSpPr>
        <p:grpSpPr>
          <a:xfrm>
            <a:off x="5122863" y="808038"/>
            <a:ext cx="5211762" cy="5210175"/>
            <a:chOff x="5970100" y="1699551"/>
            <a:chExt cx="3450346" cy="3450346"/>
          </a:xfrm>
        </p:grpSpPr>
        <p:sp>
          <p:nvSpPr>
            <p:cNvPr id="3" name="空心弧 2"/>
            <p:cNvSpPr/>
            <p:nvPr/>
          </p:nvSpPr>
          <p:spPr>
            <a:xfrm>
              <a:off x="6145612" y="1875117"/>
              <a:ext cx="3099321" cy="3099214"/>
            </a:xfrm>
            <a:prstGeom prst="blockArc">
              <a:avLst>
                <a:gd fmla="val 13799086" name="adj1"/>
                <a:gd fmla="val 6940123" name="adj2"/>
                <a:gd fmla="val 3473" name="adj3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umimoji="1" lang="zh-CN">
                <a:solidFill>
                  <a:schemeClr val="tx1"/>
                </a:solidFill>
              </a:endParaRPr>
            </a:p>
          </p:txBody>
        </p:sp>
        <p:sp>
          <p:nvSpPr>
            <p:cNvPr id="4" name="空心弧 3"/>
            <p:cNvSpPr/>
            <p:nvPr/>
          </p:nvSpPr>
          <p:spPr>
            <a:xfrm>
              <a:off x="6299054" y="2028606"/>
              <a:ext cx="2792437" cy="2792236"/>
            </a:xfrm>
            <a:prstGeom prst="blockArc">
              <a:avLst>
                <a:gd fmla="val 9964405" name="adj1"/>
                <a:gd fmla="val 824768" name="adj2"/>
                <a:gd fmla="val 3195" name="adj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umimoji="1" lang="zh-CN">
                <a:solidFill>
                  <a:schemeClr val="tx1"/>
                </a:solidFill>
              </a:endParaRPr>
            </a:p>
          </p:txBody>
        </p:sp>
        <p:sp>
          <p:nvSpPr>
            <p:cNvPr id="5" name="空心弧 4"/>
            <p:cNvSpPr/>
            <p:nvPr/>
          </p:nvSpPr>
          <p:spPr>
            <a:xfrm>
              <a:off x="6459854" y="2189454"/>
              <a:ext cx="2470839" cy="2470540"/>
            </a:xfrm>
            <a:prstGeom prst="blockArc">
              <a:avLst>
                <a:gd fmla="val 15856388" name="adj1"/>
                <a:gd fmla="val 6530187" name="adj2"/>
                <a:gd fmla="val 5372" name="adj3"/>
              </a:avLst>
            </a:prstGeom>
            <a:solidFill>
              <a:srgbClr val="0089E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umimoji="1" lang="zh-CN">
                <a:solidFill>
                  <a:schemeClr val="tx1"/>
                </a:solidFill>
              </a:endParaRPr>
            </a:p>
          </p:txBody>
        </p:sp>
        <p:sp>
          <p:nvSpPr>
            <p:cNvPr id="6" name="空心弧 5"/>
            <p:cNvSpPr/>
            <p:nvPr/>
          </p:nvSpPr>
          <p:spPr>
            <a:xfrm>
              <a:off x="5970100" y="1699551"/>
              <a:ext cx="3450346" cy="3450346"/>
            </a:xfrm>
            <a:prstGeom prst="blockArc">
              <a:avLst>
                <a:gd fmla="val 3538359" name="adj1"/>
                <a:gd fmla="val 18935643" name="adj2"/>
                <a:gd fmla="val 1437" name="adj3"/>
              </a:avLst>
            </a:prstGeom>
            <a:noFill/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umimoji="1" lang="zh-CN">
                <a:solidFill>
                  <a:schemeClr val="tx1"/>
                </a:solidFill>
              </a:endParaRPr>
            </a:p>
          </p:txBody>
        </p:sp>
      </p:grpSp>
      <p:sp>
        <p:nvSpPr>
          <p:cNvPr id="7" name="椭圆 6"/>
          <p:cNvSpPr/>
          <p:nvPr/>
        </p:nvSpPr>
        <p:spPr>
          <a:xfrm>
            <a:off x="881063" y="3092450"/>
            <a:ext cx="720725" cy="720725"/>
          </a:xfrm>
          <a:prstGeom prst="ellipse">
            <a:avLst/>
          </a:prstGeom>
          <a:solidFill>
            <a:srgbClr val="DF81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8" name="椭圆 7"/>
          <p:cNvSpPr/>
          <p:nvPr/>
        </p:nvSpPr>
        <p:spPr>
          <a:xfrm>
            <a:off x="1852613" y="3092450"/>
            <a:ext cx="720725" cy="720725"/>
          </a:xfrm>
          <a:prstGeom prst="ellipse">
            <a:avLst/>
          </a:prstGeom>
          <a:solidFill>
            <a:srgbClr val="E4D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9" name="椭圆 8"/>
          <p:cNvSpPr/>
          <p:nvPr/>
        </p:nvSpPr>
        <p:spPr>
          <a:xfrm>
            <a:off x="2825750" y="3092450"/>
            <a:ext cx="719138" cy="720725"/>
          </a:xfrm>
          <a:prstGeom prst="ellipse">
            <a:avLst/>
          </a:prstGeom>
          <a:solidFill>
            <a:srgbClr val="A5CC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0" name="椭圆 9"/>
          <p:cNvSpPr/>
          <p:nvPr/>
        </p:nvSpPr>
        <p:spPr>
          <a:xfrm>
            <a:off x="3797300" y="3092450"/>
            <a:ext cx="720725" cy="720725"/>
          </a:xfrm>
          <a:prstGeom prst="ellipse">
            <a:avLst/>
          </a:prstGeom>
          <a:solidFill>
            <a:srgbClr val="95B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1" name="椭圆 10"/>
          <p:cNvSpPr/>
          <p:nvPr/>
        </p:nvSpPr>
        <p:spPr>
          <a:xfrm>
            <a:off x="4768850" y="3092450"/>
            <a:ext cx="720725" cy="72072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pic>
        <p:nvPicPr>
          <p:cNvPr descr="east-ep-a01-706184.png"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936163" y="4041775"/>
            <a:ext cx="22558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乐视TV.png"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326563" y="5362575"/>
            <a:ext cx="1893887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乐视 STORE.png"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616700" y="6138863"/>
            <a:ext cx="201136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200X51.png"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550400" y="895350"/>
            <a:ext cx="19431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乐视云视频.png"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86538" y="58738"/>
            <a:ext cx="199548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/>
          <p:cNvSpPr/>
          <p:nvPr/>
        </p:nvSpPr>
        <p:spPr>
          <a:xfrm>
            <a:off x="10179049" y="4433888"/>
            <a:ext cx="1778317" cy="259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100">
                <a:latin typeface="+mn-ea"/>
                <a:ea typeface="+mn-ea"/>
              </a:rPr>
              <a:t>互联网时代的2.0电影公司</a:t>
            </a:r>
          </a:p>
        </p:txBody>
      </p:sp>
      <p:sp>
        <p:nvSpPr>
          <p:cNvPr id="19" name="矩形 18"/>
          <p:cNvSpPr/>
          <p:nvPr/>
        </p:nvSpPr>
        <p:spPr>
          <a:xfrm>
            <a:off x="9321799" y="5846763"/>
            <a:ext cx="1719580" cy="259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100">
                <a:latin typeface="+mn-ea"/>
                <a:ea typeface="+mn-ea"/>
              </a:rPr>
              <a:t>重新定义大屏互联网生活</a:t>
            </a:r>
          </a:p>
        </p:txBody>
      </p:sp>
      <p:sp>
        <p:nvSpPr>
          <p:cNvPr id="20" name="矩形 19"/>
          <p:cNvSpPr/>
          <p:nvPr/>
        </p:nvSpPr>
        <p:spPr>
          <a:xfrm>
            <a:off x="9666289" y="1257300"/>
            <a:ext cx="1719580" cy="259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100">
                <a:latin typeface="+mn-ea"/>
                <a:ea typeface="+mn-ea"/>
              </a:rPr>
              <a:t>中国第一影视剧视频网站</a:t>
            </a:r>
          </a:p>
        </p:txBody>
      </p:sp>
      <p:sp>
        <p:nvSpPr>
          <p:cNvPr id="21" name="矩形 20"/>
          <p:cNvSpPr/>
          <p:nvPr/>
        </p:nvSpPr>
        <p:spPr>
          <a:xfrm>
            <a:off x="6908799" y="652463"/>
            <a:ext cx="1440180" cy="259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100">
                <a:latin typeface="+mn-ea"/>
                <a:ea typeface="+mn-ea"/>
              </a:rPr>
              <a:t>最专业的视频服务商</a:t>
            </a:r>
          </a:p>
        </p:txBody>
      </p:sp>
      <p:pic>
        <p:nvPicPr>
          <p:cNvPr descr="S64014T1341571275234.png" id="22" name="图片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467975" y="1943100"/>
            <a:ext cx="147955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10196514" y="3195638"/>
            <a:ext cx="1966912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lang="zh-CN" sz="1000">
                <a:latin charset="0" panose="020b0502020202020204" pitchFamily="34" typeface="Century Gothic"/>
                <a:ea charset="-122" panose="020b0503020204020204" pitchFamily="34" typeface="微软雅黑"/>
              </a:rPr>
              <a:t>集投资、策划、制作、发行于一体的专业性影视制作公司。</a:t>
            </a: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6711949" y="6489698"/>
            <a:ext cx="1859280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kumimoji="1" lang="zh-CN" sz="1100">
                <a:latin charset="0" panose="020b0502020202020204" pitchFamily="34" typeface="Century Gothic"/>
                <a:ea charset="-122" panose="020b0503020204020204" pitchFamily="34" typeface="微软雅黑"/>
              </a:rPr>
              <a:t>中国第一智能电视应用市场</a:t>
            </a:r>
          </a:p>
        </p:txBody>
      </p:sp>
      <p:pic>
        <p:nvPicPr>
          <p:cNvPr descr="1.png" id="25" name="图片 24"/>
          <p:cNvPicPr>
            <a:picLocks noChangeAspect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922588" y="3259138"/>
            <a:ext cx="5143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2.png" id="26" name="图片 25"/>
          <p:cNvPicPr>
            <a:picLocks noChangeAspect="1"/>
          </p:cNvPicPr>
          <p:nvPr/>
        </p:nvPicPr>
        <p:blipFill>
          <a:blip r:embed="rId9">
            <a:grayscl/>
            <a:biLevel thresh="5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973263" y="3241675"/>
            <a:ext cx="48418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3.png" id="27" name="图片 26"/>
          <p:cNvPicPr>
            <a:picLocks noChangeAspect="1"/>
          </p:cNvPicPr>
          <p:nvPr/>
        </p:nvPicPr>
        <p:blipFill>
          <a:blip r:embed="rId10">
            <a:grayscl/>
            <a:biLevel thresh="5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870325" y="3263900"/>
            <a:ext cx="5889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5.png" id="28" name="图片 27"/>
          <p:cNvPicPr>
            <a:picLocks noChangeAspect="1"/>
          </p:cNvPicPr>
          <p:nvPr/>
        </p:nvPicPr>
        <p:blipFill>
          <a:blip r:embed="rId11">
            <a:grayscl/>
            <a:biLevel thresh="5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830763" y="3271838"/>
            <a:ext cx="561975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4.png" id="29" name="图片 28"/>
          <p:cNvPicPr>
            <a:picLocks noChangeAspect="1"/>
          </p:cNvPicPr>
          <p:nvPr/>
        </p:nvPicPr>
        <p:blipFill>
          <a:blip r:embed="rId12">
            <a:grayscl/>
            <a:biLevel thresh="5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76325" y="3168650"/>
            <a:ext cx="30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文本框 29"/>
          <p:cNvSpPr txBox="1"/>
          <p:nvPr/>
        </p:nvSpPr>
        <p:spPr>
          <a:xfrm>
            <a:off x="6778468" y="3600450"/>
            <a:ext cx="1605280" cy="518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kumimoji="1" lang="zh-CN" sz="2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乐视集团</a:t>
            </a:r>
          </a:p>
        </p:txBody>
      </p:sp>
      <p:pic>
        <p:nvPicPr>
          <p:cNvPr descr="image002.png" id="17434" name="图片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265863" y="2857500"/>
            <a:ext cx="2630487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4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42" nodeType="after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4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45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4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4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5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5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5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5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57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5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5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6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63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6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6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6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69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7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7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2" nodeType="with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75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7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7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8" nodeType="with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8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8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8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8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4" nodeType="with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86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87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8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8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0" nodeType="with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9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93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9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9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6" nodeType="with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98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99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0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9"/>
      <p:bldP grpId="0" spid="10"/>
      <p:bldP grpId="0" spid="11"/>
      <p:bldP grpId="0" spid="18"/>
      <p:bldP grpId="0" spid="19"/>
      <p:bldP grpId="0" spid="20"/>
      <p:bldP grpId="0" spid="21"/>
      <p:bldP grpId="0" spid="23"/>
      <p:bldP grpId="0" spid="24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6858000 h 6858000" name="connsiteY0"/>
              <a:gd fmla="*/ 12192000 w 12192000" name="connsiteX1"/>
              <a:gd fmla="*/ 6858000 h 6858000" name="connsiteY1"/>
              <a:gd fmla="*/ 12192000 w 12192000" name="connsiteX2"/>
              <a:gd fmla="*/ 0 h 6858000" name="connsiteY2"/>
              <a:gd fmla="*/ 0 w 12192000" name="connsiteX3"/>
              <a:gd fmla="*/ 0 h 6858000" name="connsiteY3"/>
              <a:gd fmla="*/ 0 w 12192000" name="connsiteX4"/>
              <a:gd fmla="*/ 685800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0 h 6858000" name="connsiteY0"/>
              <a:gd fmla="*/ 12192000 w 12192000" name="connsiteX1"/>
              <a:gd fmla="*/ 0 h 6858000" name="connsiteY1"/>
              <a:gd fmla="*/ 12192000 w 12192000" name="connsiteX2"/>
              <a:gd fmla="*/ 6858000 h 6858000" name="connsiteY2"/>
              <a:gd fmla="*/ 0 w 12192000" name="connsiteX3"/>
              <a:gd fmla="*/ 6858000 h 6858000" name="connsiteY3"/>
              <a:gd fmla="*/ 0 w 12192000" name="connsiteX4"/>
              <a:gd fmla="*/ 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5" name="Freeform 3"/>
          <p:cNvSpPr/>
          <p:nvPr/>
        </p:nvSpPr>
        <p:spPr>
          <a:xfrm>
            <a:off x="8824913" y="3702050"/>
            <a:ext cx="2319337" cy="2303463"/>
          </a:xfrm>
          <a:custGeom>
            <a:gdLst>
              <a:gd fmla="*/ 2309219 w 2309219" name="connsiteX0"/>
              <a:gd fmla="*/ 1127332 h 2309712" name="connsiteY0"/>
              <a:gd fmla="*/ 1168304 w 2309219" name="connsiteX1"/>
              <a:gd fmla="*/ 2309712 h 2309712" name="connsiteY1"/>
              <a:gd fmla="*/ 0 w 2309219" name="connsiteX2"/>
              <a:gd fmla="*/ 1182378 h 2309712" name="connsiteY2"/>
              <a:gd fmla="*/ 1140915 w 2309219" name="connsiteX3"/>
              <a:gd fmla="*/ 0 h 2309712" name="connsiteY3"/>
              <a:gd fmla="*/ 2309219 w 2309219" name="connsiteX4"/>
              <a:gd fmla="*/ 1127332 h 2309712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2309712" w="2309219">
                <a:moveTo>
                  <a:pt x="2309219" y="1127332"/>
                </a:moveTo>
                <a:lnTo>
                  <a:pt x="1168304" y="2309712"/>
                </a:lnTo>
                <a:lnTo>
                  <a:pt x="0" y="1182378"/>
                </a:lnTo>
                <a:lnTo>
                  <a:pt x="1140915" y="0"/>
                </a:lnTo>
                <a:lnTo>
                  <a:pt x="2309219" y="112733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" name="Freeform 3"/>
          <p:cNvSpPr/>
          <p:nvPr/>
        </p:nvSpPr>
        <p:spPr>
          <a:xfrm>
            <a:off x="9275763" y="4008438"/>
            <a:ext cx="1414462" cy="1979612"/>
          </a:xfrm>
          <a:custGeom>
            <a:gdLst>
              <a:gd fmla="*/ 1193028 w 1408129" name="connsiteX0"/>
              <a:gd fmla="*/ 197329 h 1984500" name="connsiteY0"/>
              <a:gd fmla="*/ 1210798 w 1408129" name="connsiteX1"/>
              <a:gd fmla="*/ 1193027 h 1984500" name="connsiteY1"/>
              <a:gd fmla="*/ 726916 w 1408129" name="connsiteX2"/>
              <a:gd fmla="*/ 1984501 h 1984500" name="connsiteY2"/>
              <a:gd fmla="*/ 215100 w 1408129" name="connsiteX3"/>
              <a:gd fmla="*/ 1210798 h 1984500" name="connsiteY3"/>
              <a:gd fmla="*/ 197330 w 1408129" name="connsiteX4"/>
              <a:gd fmla="*/ 215100 h 1984500" name="connsiteY4"/>
              <a:gd fmla="*/ 1193028 w 1408129" name="connsiteX5"/>
              <a:gd fmla="*/ 197329 h 1984500" name="connsiteY5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b="b" l="l" r="r" t="t"/>
            <a:pathLst>
              <a:path h="1984500" w="1408129">
                <a:moveTo>
                  <a:pt x="1193028" y="197329"/>
                </a:moveTo>
                <a:cubicBezTo>
                  <a:pt x="1472889" y="467377"/>
                  <a:pt x="1480846" y="913166"/>
                  <a:pt x="1210798" y="1193027"/>
                </a:cubicBezTo>
                <a:cubicBezTo>
                  <a:pt x="1001201" y="1410243"/>
                  <a:pt x="839907" y="1674067"/>
                  <a:pt x="726916" y="1984501"/>
                </a:cubicBezTo>
                <a:cubicBezTo>
                  <a:pt x="602922" y="1678297"/>
                  <a:pt x="432316" y="1420397"/>
                  <a:pt x="215100" y="1210798"/>
                </a:cubicBezTo>
                <a:cubicBezTo>
                  <a:pt x="-64760" y="940752"/>
                  <a:pt x="-72716" y="494963"/>
                  <a:pt x="197330" y="215100"/>
                </a:cubicBezTo>
                <a:cubicBezTo>
                  <a:pt x="467377" y="-64760"/>
                  <a:pt x="913166" y="-72716"/>
                  <a:pt x="1193028" y="197329"/>
                </a:cubicBezTo>
              </a:path>
            </a:pathLst>
          </a:custGeom>
          <a:solidFill>
            <a:srgbClr val="3384D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7" name="Freeform 3"/>
          <p:cNvSpPr/>
          <p:nvPr/>
        </p:nvSpPr>
        <p:spPr>
          <a:xfrm>
            <a:off x="9236075" y="6132513"/>
            <a:ext cx="1498600" cy="330200"/>
          </a:xfrm>
          <a:custGeom>
            <a:gdLst>
              <a:gd fmla="*/ 0 w 1492504" name="connsiteX0"/>
              <a:gd fmla="*/ 0 h 330401" name="connsiteY0"/>
              <a:gd fmla="*/ 1492504 w 1492504" name="connsiteX1"/>
              <a:gd fmla="*/ 0 h 330401" name="connsiteY1"/>
              <a:gd fmla="*/ 1492504 w 1492504" name="connsiteX2"/>
              <a:gd fmla="*/ 330401 h 330401" name="connsiteY2"/>
              <a:gd fmla="*/ 0 w 1492504" name="connsiteX3"/>
              <a:gd fmla="*/ 330401 h 330401" name="connsiteY3"/>
              <a:gd fmla="*/ 0 w 1492504" name="connsiteX4"/>
              <a:gd fmla="*/ 0 h 330401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330401" w="1492504">
                <a:moveTo>
                  <a:pt x="0" y="0"/>
                </a:moveTo>
                <a:lnTo>
                  <a:pt x="1492504" y="0"/>
                </a:lnTo>
                <a:lnTo>
                  <a:pt x="1492504" y="330401"/>
                </a:lnTo>
                <a:lnTo>
                  <a:pt x="0" y="330401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8" name="Freeform 3"/>
          <p:cNvSpPr/>
          <p:nvPr/>
        </p:nvSpPr>
        <p:spPr>
          <a:xfrm>
            <a:off x="4711700" y="3702050"/>
            <a:ext cx="2319338" cy="2303463"/>
          </a:xfrm>
          <a:custGeom>
            <a:gdLst>
              <a:gd fmla="*/ 2309219 w 2309219" name="connsiteX0"/>
              <a:gd fmla="*/ 1127332 h 2309712" name="connsiteY0"/>
              <a:gd fmla="*/ 1168303 w 2309219" name="connsiteX1"/>
              <a:gd fmla="*/ 2309712 h 2309712" name="connsiteY1"/>
              <a:gd fmla="*/ 0 w 2309219" name="connsiteX2"/>
              <a:gd fmla="*/ 1182378 h 2309712" name="connsiteY2"/>
              <a:gd fmla="*/ 1140914 w 2309219" name="connsiteX3"/>
              <a:gd fmla="*/ 0 h 2309712" name="connsiteY3"/>
              <a:gd fmla="*/ 2309219 w 2309219" name="connsiteX4"/>
              <a:gd fmla="*/ 1127332 h 2309712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2309712" w="2309219">
                <a:moveTo>
                  <a:pt x="2309219" y="1127332"/>
                </a:moveTo>
                <a:lnTo>
                  <a:pt x="1168303" y="2309712"/>
                </a:lnTo>
                <a:lnTo>
                  <a:pt x="0" y="1182378"/>
                </a:lnTo>
                <a:lnTo>
                  <a:pt x="1140914" y="0"/>
                </a:lnTo>
                <a:lnTo>
                  <a:pt x="2309219" y="112733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9" name="Freeform 3"/>
          <p:cNvSpPr/>
          <p:nvPr/>
        </p:nvSpPr>
        <p:spPr>
          <a:xfrm>
            <a:off x="5162550" y="4008438"/>
            <a:ext cx="1412875" cy="1979612"/>
          </a:xfrm>
          <a:custGeom>
            <a:gdLst>
              <a:gd fmla="*/ 1193027 w 1408129" name="connsiteX0"/>
              <a:gd fmla="*/ 197329 h 1984500" name="connsiteY0"/>
              <a:gd fmla="*/ 1210798 w 1408129" name="connsiteX1"/>
              <a:gd fmla="*/ 1193027 h 1984500" name="connsiteY1"/>
              <a:gd fmla="*/ 726917 w 1408129" name="connsiteX2"/>
              <a:gd fmla="*/ 1984501 h 1984500" name="connsiteY2"/>
              <a:gd fmla="*/ 215101 w 1408129" name="connsiteX3"/>
              <a:gd fmla="*/ 1210798 h 1984500" name="connsiteY3"/>
              <a:gd fmla="*/ 197330 w 1408129" name="connsiteX4"/>
              <a:gd fmla="*/ 215100 h 1984500" name="connsiteY4"/>
              <a:gd fmla="*/ 1193027 w 1408129" name="connsiteX5"/>
              <a:gd fmla="*/ 197329 h 1984500" name="connsiteY5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b="b" l="l" r="r" t="t"/>
            <a:pathLst>
              <a:path h="1984500" w="1408129">
                <a:moveTo>
                  <a:pt x="1193027" y="197329"/>
                </a:moveTo>
                <a:cubicBezTo>
                  <a:pt x="1472890" y="467377"/>
                  <a:pt x="1480845" y="913166"/>
                  <a:pt x="1210798" y="1193027"/>
                </a:cubicBezTo>
                <a:cubicBezTo>
                  <a:pt x="1001200" y="1410243"/>
                  <a:pt x="839906" y="1674067"/>
                  <a:pt x="726917" y="1984501"/>
                </a:cubicBezTo>
                <a:cubicBezTo>
                  <a:pt x="602921" y="1678297"/>
                  <a:pt x="432315" y="1420397"/>
                  <a:pt x="215101" y="1210798"/>
                </a:cubicBezTo>
                <a:cubicBezTo>
                  <a:pt x="-64760" y="940752"/>
                  <a:pt x="-72716" y="494963"/>
                  <a:pt x="197330" y="215100"/>
                </a:cubicBezTo>
                <a:cubicBezTo>
                  <a:pt x="467378" y="-64760"/>
                  <a:pt x="913167" y="-72716"/>
                  <a:pt x="1193027" y="197329"/>
                </a:cubicBezTo>
              </a:path>
            </a:pathLst>
          </a:custGeom>
          <a:solidFill>
            <a:srgbClr val="3384D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0" name="Freeform 3"/>
          <p:cNvSpPr/>
          <p:nvPr/>
        </p:nvSpPr>
        <p:spPr>
          <a:xfrm>
            <a:off x="6769100" y="3702050"/>
            <a:ext cx="2319338" cy="2303463"/>
          </a:xfrm>
          <a:custGeom>
            <a:gdLst>
              <a:gd fmla="*/ 2309219 w 2309219" name="connsiteX0"/>
              <a:gd fmla="*/ 1127332 h 2309712" name="connsiteY0"/>
              <a:gd fmla="*/ 1168304 w 2309219" name="connsiteX1"/>
              <a:gd fmla="*/ 2309712 h 2309712" name="connsiteY1"/>
              <a:gd fmla="*/ 0 w 2309219" name="connsiteX2"/>
              <a:gd fmla="*/ 1182378 h 2309712" name="connsiteY2"/>
              <a:gd fmla="*/ 1140915 w 2309219" name="connsiteX3"/>
              <a:gd fmla="*/ 0 h 2309712" name="connsiteY3"/>
              <a:gd fmla="*/ 2309219 w 2309219" name="connsiteX4"/>
              <a:gd fmla="*/ 1127332 h 2309712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2309712" w="2309219">
                <a:moveTo>
                  <a:pt x="2309219" y="1127332"/>
                </a:moveTo>
                <a:lnTo>
                  <a:pt x="1168304" y="2309712"/>
                </a:lnTo>
                <a:lnTo>
                  <a:pt x="0" y="1182378"/>
                </a:lnTo>
                <a:lnTo>
                  <a:pt x="1140915" y="0"/>
                </a:lnTo>
                <a:lnTo>
                  <a:pt x="2309219" y="112733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1" name="Freeform 3"/>
          <p:cNvSpPr/>
          <p:nvPr/>
        </p:nvSpPr>
        <p:spPr>
          <a:xfrm>
            <a:off x="7218363" y="4008438"/>
            <a:ext cx="1414462" cy="1979612"/>
          </a:xfrm>
          <a:custGeom>
            <a:gdLst>
              <a:gd fmla="*/ 1193028 w 1408129" name="connsiteX0"/>
              <a:gd fmla="*/ 197329 h 1984500" name="connsiteY0"/>
              <a:gd fmla="*/ 1210798 w 1408129" name="connsiteX1"/>
              <a:gd fmla="*/ 1193027 h 1984500" name="connsiteY1"/>
              <a:gd fmla="*/ 726916 w 1408129" name="connsiteX2"/>
              <a:gd fmla="*/ 1984501 h 1984500" name="connsiteY2"/>
              <a:gd fmla="*/ 215100 w 1408129" name="connsiteX3"/>
              <a:gd fmla="*/ 1210798 h 1984500" name="connsiteY3"/>
              <a:gd fmla="*/ 197331 w 1408129" name="connsiteX4"/>
              <a:gd fmla="*/ 215100 h 1984500" name="connsiteY4"/>
              <a:gd fmla="*/ 1193028 w 1408129" name="connsiteX5"/>
              <a:gd fmla="*/ 197329 h 1984500" name="connsiteY5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b="b" l="l" r="r" t="t"/>
            <a:pathLst>
              <a:path h="1984500" w="1408129">
                <a:moveTo>
                  <a:pt x="1193028" y="197329"/>
                </a:moveTo>
                <a:cubicBezTo>
                  <a:pt x="1472889" y="467377"/>
                  <a:pt x="1480846" y="913166"/>
                  <a:pt x="1210798" y="1193027"/>
                </a:cubicBezTo>
                <a:cubicBezTo>
                  <a:pt x="1001201" y="1410243"/>
                  <a:pt x="839907" y="1674067"/>
                  <a:pt x="726916" y="1984501"/>
                </a:cubicBezTo>
                <a:cubicBezTo>
                  <a:pt x="602922" y="1678297"/>
                  <a:pt x="432316" y="1420397"/>
                  <a:pt x="215100" y="1210798"/>
                </a:cubicBezTo>
                <a:cubicBezTo>
                  <a:pt x="-64760" y="940752"/>
                  <a:pt x="-72716" y="494963"/>
                  <a:pt x="197331" y="215100"/>
                </a:cubicBezTo>
                <a:cubicBezTo>
                  <a:pt x="467377" y="-64760"/>
                  <a:pt x="913166" y="-72716"/>
                  <a:pt x="1193028" y="197329"/>
                </a:cubicBezTo>
              </a:path>
            </a:pathLst>
          </a:custGeom>
          <a:solidFill>
            <a:srgbClr val="3384D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2" name="Freeform 3"/>
          <p:cNvSpPr/>
          <p:nvPr/>
        </p:nvSpPr>
        <p:spPr>
          <a:xfrm>
            <a:off x="4019550" y="3219450"/>
            <a:ext cx="7599363" cy="266700"/>
          </a:xfrm>
          <a:custGeom>
            <a:gdLst>
              <a:gd fmla="*/ 0 w 7567469" name="connsiteX0"/>
              <a:gd fmla="*/ 0 h 266700" name="connsiteY0"/>
              <a:gd fmla="*/ 7567469 w 7567469" name="connsiteX1"/>
              <a:gd fmla="*/ 0 h 266700" name="connsiteY1"/>
              <a:gd fmla="*/ 7567469 w 7567469" name="connsiteX2"/>
              <a:gd fmla="*/ 266700 h 266700" name="connsiteY2"/>
              <a:gd fmla="*/ 0 w 7567469" name="connsiteX3"/>
              <a:gd fmla="*/ 266700 h 266700" name="connsiteY3"/>
              <a:gd fmla="*/ 0 w 7567469" name="connsiteX4"/>
              <a:gd fmla="*/ 0 h 2667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266700" w="7567469">
                <a:moveTo>
                  <a:pt x="0" y="0"/>
                </a:moveTo>
                <a:lnTo>
                  <a:pt x="7567469" y="0"/>
                </a:lnTo>
                <a:lnTo>
                  <a:pt x="7567469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3" name="Freeform 3"/>
          <p:cNvSpPr/>
          <p:nvPr/>
        </p:nvSpPr>
        <p:spPr>
          <a:xfrm>
            <a:off x="52388" y="695325"/>
            <a:ext cx="3932237" cy="6142038"/>
          </a:xfrm>
          <a:custGeom>
            <a:gdLst>
              <a:gd fmla="*/ 0 w 3915017" name="connsiteX0"/>
              <a:gd fmla="*/ 0 h 6159500" name="connsiteY0"/>
              <a:gd fmla="*/ 3915017 w 3915017" name="connsiteX1"/>
              <a:gd fmla="*/ 0 h 6159500" name="connsiteY1"/>
              <a:gd fmla="*/ 3915017 w 3915017" name="connsiteX2"/>
              <a:gd fmla="*/ 6159499 h 6159500" name="connsiteY2"/>
              <a:gd fmla="*/ 0 w 3915017" name="connsiteX3"/>
              <a:gd fmla="*/ 6159499 h 6159500" name="connsiteY3"/>
              <a:gd fmla="*/ 0 w 3915017" name="connsiteX4"/>
              <a:gd fmla="*/ 0 h 61595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159500" w="3915017">
                <a:moveTo>
                  <a:pt x="0" y="0"/>
                </a:moveTo>
                <a:lnTo>
                  <a:pt x="3915017" y="0"/>
                </a:lnTo>
                <a:lnTo>
                  <a:pt x="3915017" y="6159499"/>
                </a:lnTo>
                <a:lnTo>
                  <a:pt x="0" y="61594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4" name="Freeform 3"/>
          <p:cNvSpPr/>
          <p:nvPr/>
        </p:nvSpPr>
        <p:spPr>
          <a:xfrm>
            <a:off x="8183563" y="519113"/>
            <a:ext cx="3448050" cy="671512"/>
          </a:xfrm>
          <a:custGeom>
            <a:gdLst>
              <a:gd fmla="*/ 272256 w 3433468" name="connsiteX0"/>
              <a:gd fmla="*/ 6350 h 673100" name="connsiteY0"/>
              <a:gd fmla="*/ 137818 w 3433468" name="connsiteX1"/>
              <a:gd fmla="*/ 135440 h 673100" name="connsiteY1"/>
              <a:gd fmla="*/ 137818 w 3433468" name="connsiteX2"/>
              <a:gd fmla="*/ 408490 h 673100" name="connsiteY2"/>
              <a:gd fmla="*/ 6350 w 3433468" name="connsiteX3"/>
              <a:gd fmla="*/ 498978 h 673100" name="connsiteY3"/>
              <a:gd fmla="*/ 160337 w 3433468" name="connsiteX4"/>
              <a:gd fmla="*/ 605340 h 673100" name="connsiteY4"/>
              <a:gd fmla="*/ 272256 w 3433468" name="connsiteX5"/>
              <a:gd fmla="*/ 666750 h 673100" name="connsiteY5"/>
              <a:gd fmla="*/ 3292078 w 3433468" name="connsiteX6"/>
              <a:gd fmla="*/ 666750 h 673100" name="connsiteY6"/>
              <a:gd fmla="*/ 3427118 w 3433468" name="connsiteX7"/>
              <a:gd fmla="*/ 533903 h 673100" name="connsiteY7"/>
              <a:gd fmla="*/ 3427118 w 3433468" name="connsiteX8"/>
              <a:gd fmla="*/ 135440 h 673100" name="connsiteY8"/>
              <a:gd fmla="*/ 3292078 w 3433468" name="connsiteX9"/>
              <a:gd fmla="*/ 6350 h 673100" name="connsiteY9"/>
              <a:gd fmla="*/ 272256 w 3433468" name="connsiteX10"/>
              <a:gd fmla="*/ 6350 h 673100" name="connsiteY10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b="b" l="l" r="r" t="t"/>
            <a:pathLst>
              <a:path h="673100" w="3433467">
                <a:moveTo>
                  <a:pt x="272256" y="6350"/>
                </a:moveTo>
                <a:cubicBezTo>
                  <a:pt x="197571" y="106"/>
                  <a:pt x="137818" y="60755"/>
                  <a:pt x="137818" y="135440"/>
                </a:cubicBezTo>
                <a:lnTo>
                  <a:pt x="137818" y="408490"/>
                </a:lnTo>
                <a:lnTo>
                  <a:pt x="6350" y="498978"/>
                </a:lnTo>
                <a:lnTo>
                  <a:pt x="160337" y="605340"/>
                </a:lnTo>
                <a:cubicBezTo>
                  <a:pt x="184386" y="642780"/>
                  <a:pt x="224453" y="666750"/>
                  <a:pt x="272256" y="666750"/>
                </a:cubicBezTo>
                <a:lnTo>
                  <a:pt x="3292078" y="666750"/>
                </a:lnTo>
                <a:cubicBezTo>
                  <a:pt x="3366763" y="666750"/>
                  <a:pt x="3427118" y="608587"/>
                  <a:pt x="3427118" y="533903"/>
                </a:cubicBezTo>
                <a:lnTo>
                  <a:pt x="3427118" y="135440"/>
                </a:lnTo>
                <a:cubicBezTo>
                  <a:pt x="3427118" y="60755"/>
                  <a:pt x="3366763" y="6350"/>
                  <a:pt x="3292078" y="6350"/>
                </a:cubicBezTo>
                <a:lnTo>
                  <a:pt x="272256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4472C4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pic>
        <p:nvPicPr>
          <p:cNvPr id="45070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0800" y="696913"/>
            <a:ext cx="3941763" cy="614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1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681538" y="12700"/>
            <a:ext cx="695007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2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283450" y="6078538"/>
            <a:ext cx="12874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3" name="Picture 3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234488" y="6116638"/>
            <a:ext cx="15049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4" name="TextBox 1"/>
          <p:cNvSpPr txBox="1">
            <a:spLocks noChangeArrowheads="1"/>
          </p:cNvSpPr>
          <p:nvPr/>
        </p:nvSpPr>
        <p:spPr bwMode="auto">
          <a:xfrm>
            <a:off x="7346950" y="4521200"/>
            <a:ext cx="114300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tabLst>
                <a:tab pos="1143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tabLst>
                <a:tab pos="1143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tabLst>
                <a:tab pos="1143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tabLst>
                <a:tab pos="1143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tabLst>
                <a:tab pos="1143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tabLst>
                <a:tab pos="1143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tabLst>
                <a:tab pos="1143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tabLst>
                <a:tab pos="1143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tabLst>
                <a:tab pos="1143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altLang="zh-CN" lang="en-US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首部冷姿势</a:t>
            </a:r>
          </a:p>
          <a:p>
            <a:pPr eaLnBrk="1" hangingPunct="1">
              <a:lnSpc>
                <a:spcPts val="1800"/>
              </a:lnSpc>
            </a:pPr>
            <a:r>
              <a:rPr altLang="zh-CN" lang="en-US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	爆笑喜剧</a:t>
            </a:r>
          </a:p>
        </p:txBody>
      </p:sp>
      <p:sp>
        <p:nvSpPr>
          <p:cNvPr id="45075" name="TextBox 1"/>
          <p:cNvSpPr txBox="1">
            <a:spLocks noChangeArrowheads="1"/>
          </p:cNvSpPr>
          <p:nvPr/>
        </p:nvSpPr>
        <p:spPr bwMode="auto">
          <a:xfrm>
            <a:off x="9399588" y="4521200"/>
            <a:ext cx="114300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altLang="zh-CN" lang="en-US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开创移动端</a:t>
            </a:r>
          </a:p>
          <a:p>
            <a:pPr eaLnBrk="1" hangingPunct="1">
              <a:lnSpc>
                <a:spcPts val="1800"/>
              </a:lnSpc>
            </a:pPr>
            <a:r>
              <a:rPr altLang="zh-CN" lang="en-US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百科段子剧</a:t>
            </a:r>
          </a:p>
        </p:txBody>
      </p:sp>
      <p:sp>
        <p:nvSpPr>
          <p:cNvPr id="45076" name="TextBox 1"/>
          <p:cNvSpPr txBox="1">
            <a:spLocks noChangeArrowheads="1"/>
          </p:cNvSpPr>
          <p:nvPr/>
        </p:nvSpPr>
        <p:spPr bwMode="auto">
          <a:xfrm>
            <a:off x="4094163" y="3254375"/>
            <a:ext cx="88900" cy="2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</a:pPr>
            <a:r>
              <a:rPr altLang="zh-CN" lang="en-US" sz="12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</a:t>
            </a:r>
          </a:p>
        </p:txBody>
      </p:sp>
      <p:sp>
        <p:nvSpPr>
          <p:cNvPr id="45077" name="TextBox 1"/>
          <p:cNvSpPr txBox="1">
            <a:spLocks noChangeArrowheads="1"/>
          </p:cNvSpPr>
          <p:nvPr/>
        </p:nvSpPr>
        <p:spPr bwMode="auto">
          <a:xfrm>
            <a:off x="4337050" y="3254375"/>
            <a:ext cx="88900" cy="2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</a:pPr>
            <a:r>
              <a:rPr altLang="zh-CN" lang="en-US" sz="12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</a:t>
            </a:r>
          </a:p>
        </p:txBody>
      </p:sp>
      <p:sp>
        <p:nvSpPr>
          <p:cNvPr id="45078" name="TextBox 1"/>
          <p:cNvSpPr txBox="1">
            <a:spLocks noChangeArrowheads="1"/>
          </p:cNvSpPr>
          <p:nvPr/>
        </p:nvSpPr>
        <p:spPr bwMode="auto">
          <a:xfrm>
            <a:off x="4578350" y="3254375"/>
            <a:ext cx="88900" cy="2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</a:pPr>
            <a:r>
              <a:rPr altLang="zh-CN" lang="en-US" sz="12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sp>
        <p:nvSpPr>
          <p:cNvPr id="45079" name="TextBox 1"/>
          <p:cNvSpPr txBox="1">
            <a:spLocks noChangeArrowheads="1"/>
          </p:cNvSpPr>
          <p:nvPr/>
        </p:nvSpPr>
        <p:spPr bwMode="auto">
          <a:xfrm>
            <a:off x="4821238" y="3254375"/>
            <a:ext cx="88900" cy="2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</a:pPr>
            <a:r>
              <a:rPr altLang="zh-CN" lang="en-US" sz="12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4</a:t>
            </a:r>
          </a:p>
        </p:txBody>
      </p:sp>
      <p:sp>
        <p:nvSpPr>
          <p:cNvPr id="45080" name="TextBox 1"/>
          <p:cNvSpPr txBox="1">
            <a:spLocks noChangeArrowheads="1"/>
          </p:cNvSpPr>
          <p:nvPr/>
        </p:nvSpPr>
        <p:spPr bwMode="auto">
          <a:xfrm>
            <a:off x="5076825" y="3254375"/>
            <a:ext cx="152400" cy="2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</a:pPr>
            <a:r>
              <a:rPr altLang="zh-CN" lang="en-US" sz="12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年</a:t>
            </a:r>
          </a:p>
        </p:txBody>
      </p:sp>
      <p:sp>
        <p:nvSpPr>
          <p:cNvPr id="45081" name="TextBox 1"/>
          <p:cNvSpPr txBox="1">
            <a:spLocks noChangeArrowheads="1"/>
          </p:cNvSpPr>
          <p:nvPr/>
        </p:nvSpPr>
        <p:spPr bwMode="auto">
          <a:xfrm>
            <a:off x="5383213" y="3254375"/>
            <a:ext cx="88900" cy="2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</a:pPr>
            <a:r>
              <a:rPr altLang="zh-CN" lang="en-US" sz="12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7</a:t>
            </a:r>
          </a:p>
        </p:txBody>
      </p:sp>
      <p:sp>
        <p:nvSpPr>
          <p:cNvPr id="45082" name="TextBox 1"/>
          <p:cNvSpPr txBox="1">
            <a:spLocks noChangeArrowheads="1"/>
          </p:cNvSpPr>
          <p:nvPr/>
        </p:nvSpPr>
        <p:spPr bwMode="auto">
          <a:xfrm>
            <a:off x="5624513" y="3254375"/>
            <a:ext cx="152400" cy="2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</a:pPr>
            <a:r>
              <a:rPr altLang="zh-CN" lang="en-US" sz="12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月</a:t>
            </a:r>
          </a:p>
        </p:txBody>
      </p:sp>
      <p:sp>
        <p:nvSpPr>
          <p:cNvPr id="45083" name="TextBox 1"/>
          <p:cNvSpPr txBox="1">
            <a:spLocks noChangeArrowheads="1"/>
          </p:cNvSpPr>
          <p:nvPr/>
        </p:nvSpPr>
        <p:spPr bwMode="auto">
          <a:xfrm>
            <a:off x="5930900" y="3254375"/>
            <a:ext cx="88900" cy="2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</a:pPr>
            <a:r>
              <a:rPr altLang="zh-CN" lang="en-US" sz="12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</a:t>
            </a:r>
          </a:p>
        </p:txBody>
      </p:sp>
      <p:sp>
        <p:nvSpPr>
          <p:cNvPr id="45084" name="TextBox 1"/>
          <p:cNvSpPr txBox="1">
            <a:spLocks noChangeArrowheads="1"/>
          </p:cNvSpPr>
          <p:nvPr/>
        </p:nvSpPr>
        <p:spPr bwMode="auto">
          <a:xfrm>
            <a:off x="6186488" y="3254375"/>
            <a:ext cx="88900" cy="2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</a:pPr>
            <a:r>
              <a:rPr altLang="zh-CN" lang="en-US" sz="12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</a:t>
            </a:r>
          </a:p>
        </p:txBody>
      </p:sp>
      <p:sp>
        <p:nvSpPr>
          <p:cNvPr id="45085" name="TextBox 1"/>
          <p:cNvSpPr txBox="1">
            <a:spLocks noChangeArrowheads="1"/>
          </p:cNvSpPr>
          <p:nvPr/>
        </p:nvSpPr>
        <p:spPr bwMode="auto">
          <a:xfrm>
            <a:off x="6427788" y="3254375"/>
            <a:ext cx="152400" cy="2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</a:pPr>
            <a:r>
              <a:rPr altLang="zh-CN" lang="en-US" sz="12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日</a:t>
            </a:r>
          </a:p>
        </p:txBody>
      </p:sp>
      <p:sp>
        <p:nvSpPr>
          <p:cNvPr id="45086" name="TextBox 1"/>
          <p:cNvSpPr txBox="1">
            <a:spLocks noChangeArrowheads="1"/>
          </p:cNvSpPr>
          <p:nvPr/>
        </p:nvSpPr>
        <p:spPr bwMode="auto">
          <a:xfrm>
            <a:off x="6734175" y="3254375"/>
            <a:ext cx="152400" cy="2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</a:pPr>
            <a:r>
              <a:rPr altLang="zh-CN" lang="en-US" sz="12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上</a:t>
            </a:r>
          </a:p>
        </p:txBody>
      </p:sp>
      <p:sp>
        <p:nvSpPr>
          <p:cNvPr id="45087" name="TextBox 1"/>
          <p:cNvSpPr txBox="1">
            <a:spLocks noChangeArrowheads="1"/>
          </p:cNvSpPr>
          <p:nvPr/>
        </p:nvSpPr>
        <p:spPr bwMode="auto">
          <a:xfrm>
            <a:off x="7040563" y="3254375"/>
            <a:ext cx="371475" cy="2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</a:pPr>
            <a:r>
              <a:rPr altLang="zh-CN" lang="en-US" sz="12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线    |</a:t>
            </a:r>
          </a:p>
        </p:txBody>
      </p:sp>
      <p:sp>
        <p:nvSpPr>
          <p:cNvPr id="45088" name="TextBox 1"/>
          <p:cNvSpPr txBox="1">
            <a:spLocks noChangeArrowheads="1"/>
          </p:cNvSpPr>
          <p:nvPr/>
        </p:nvSpPr>
        <p:spPr bwMode="auto">
          <a:xfrm>
            <a:off x="7615238" y="3254375"/>
            <a:ext cx="88900" cy="2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</a:pPr>
            <a:r>
              <a:rPr altLang="zh-CN" lang="en-US" sz="12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sp>
        <p:nvSpPr>
          <p:cNvPr id="45089" name="TextBox 1"/>
          <p:cNvSpPr txBox="1">
            <a:spLocks noChangeArrowheads="1"/>
          </p:cNvSpPr>
          <p:nvPr/>
        </p:nvSpPr>
        <p:spPr bwMode="auto">
          <a:xfrm>
            <a:off x="7869238" y="3254375"/>
            <a:ext cx="88900" cy="2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</a:pPr>
            <a:r>
              <a:rPr altLang="zh-CN" lang="en-US" sz="12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</a:t>
            </a:r>
          </a:p>
        </p:txBody>
      </p:sp>
      <p:sp>
        <p:nvSpPr>
          <p:cNvPr id="45090" name="TextBox 1"/>
          <p:cNvSpPr txBox="1">
            <a:spLocks noChangeArrowheads="1"/>
          </p:cNvSpPr>
          <p:nvPr/>
        </p:nvSpPr>
        <p:spPr bwMode="auto">
          <a:xfrm>
            <a:off x="8112125" y="3254375"/>
            <a:ext cx="152400" cy="2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</a:pPr>
            <a:r>
              <a:rPr altLang="zh-CN" lang="en-US" sz="12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集</a:t>
            </a:r>
          </a:p>
        </p:txBody>
      </p:sp>
      <p:sp>
        <p:nvSpPr>
          <p:cNvPr id="45091" name="TextBox 1"/>
          <p:cNvSpPr txBox="1">
            <a:spLocks noChangeArrowheads="1"/>
          </p:cNvSpPr>
          <p:nvPr/>
        </p:nvSpPr>
        <p:spPr bwMode="auto">
          <a:xfrm>
            <a:off x="8418513" y="3254375"/>
            <a:ext cx="77788" cy="2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</a:pPr>
            <a:r>
              <a:rPr altLang="zh-CN" lang="en-US" sz="12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x</a:t>
            </a:r>
          </a:p>
        </p:txBody>
      </p:sp>
      <p:sp>
        <p:nvSpPr>
          <p:cNvPr id="45092" name="TextBox 1"/>
          <p:cNvSpPr txBox="1">
            <a:spLocks noChangeArrowheads="1"/>
          </p:cNvSpPr>
          <p:nvPr/>
        </p:nvSpPr>
        <p:spPr bwMode="auto">
          <a:xfrm>
            <a:off x="8659813" y="3254375"/>
            <a:ext cx="88900" cy="2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</a:pPr>
            <a:r>
              <a:rPr altLang="zh-CN" lang="en-US" sz="12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sp>
        <p:nvSpPr>
          <p:cNvPr id="45093" name="TextBox 1"/>
          <p:cNvSpPr txBox="1">
            <a:spLocks noChangeArrowheads="1"/>
          </p:cNvSpPr>
          <p:nvPr/>
        </p:nvSpPr>
        <p:spPr bwMode="auto">
          <a:xfrm>
            <a:off x="8902700" y="3254375"/>
            <a:ext cx="88900" cy="2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</a:pPr>
            <a:r>
              <a:rPr altLang="zh-CN" lang="en-US" sz="12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</a:t>
            </a:r>
          </a:p>
        </p:txBody>
      </p:sp>
      <p:sp>
        <p:nvSpPr>
          <p:cNvPr id="45094" name="TextBox 1"/>
          <p:cNvSpPr txBox="1">
            <a:spLocks noChangeArrowheads="1"/>
          </p:cNvSpPr>
          <p:nvPr/>
        </p:nvSpPr>
        <p:spPr bwMode="auto">
          <a:xfrm>
            <a:off x="9145588" y="3254375"/>
            <a:ext cx="142875" cy="2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</a:pPr>
            <a:r>
              <a:rPr altLang="zh-CN" lang="en-US" sz="12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m</a:t>
            </a:r>
          </a:p>
        </p:txBody>
      </p:sp>
      <p:sp>
        <p:nvSpPr>
          <p:cNvPr id="45095" name="TextBox 1"/>
          <p:cNvSpPr txBox="1">
            <a:spLocks noChangeArrowheads="1"/>
          </p:cNvSpPr>
          <p:nvPr/>
        </p:nvSpPr>
        <p:spPr bwMode="auto">
          <a:xfrm>
            <a:off x="9450388" y="3254375"/>
            <a:ext cx="41275" cy="2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</a:pPr>
            <a:r>
              <a:rPr altLang="zh-CN" lang="en-US" sz="12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i</a:t>
            </a:r>
          </a:p>
        </p:txBody>
      </p:sp>
      <p:sp>
        <p:nvSpPr>
          <p:cNvPr id="45096" name="TextBox 1"/>
          <p:cNvSpPr txBox="1">
            <a:spLocks noChangeArrowheads="1"/>
          </p:cNvSpPr>
          <p:nvPr/>
        </p:nvSpPr>
        <p:spPr bwMode="auto">
          <a:xfrm>
            <a:off x="9642475" y="3254375"/>
            <a:ext cx="312738" cy="2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</a:pPr>
            <a:r>
              <a:rPr altLang="zh-CN" lang="en-US" sz="12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n    |</a:t>
            </a:r>
          </a:p>
        </p:txBody>
      </p:sp>
      <p:sp>
        <p:nvSpPr>
          <p:cNvPr id="45097" name="TextBox 1"/>
          <p:cNvSpPr txBox="1">
            <a:spLocks noChangeArrowheads="1"/>
          </p:cNvSpPr>
          <p:nvPr/>
        </p:nvSpPr>
        <p:spPr bwMode="auto">
          <a:xfrm>
            <a:off x="10164763" y="3254375"/>
            <a:ext cx="152400" cy="2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</a:pPr>
            <a:r>
              <a:rPr altLang="zh-CN" lang="en-US" sz="12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每</a:t>
            </a:r>
          </a:p>
        </p:txBody>
      </p:sp>
      <p:sp>
        <p:nvSpPr>
          <p:cNvPr id="45098" name="TextBox 1"/>
          <p:cNvSpPr txBox="1">
            <a:spLocks noChangeArrowheads="1"/>
          </p:cNvSpPr>
          <p:nvPr/>
        </p:nvSpPr>
        <p:spPr bwMode="auto">
          <a:xfrm>
            <a:off x="10471150" y="3254375"/>
            <a:ext cx="152400" cy="2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</a:pPr>
            <a:r>
              <a:rPr altLang="zh-CN" lang="en-US" sz="12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周</a:t>
            </a:r>
          </a:p>
        </p:txBody>
      </p:sp>
      <p:sp>
        <p:nvSpPr>
          <p:cNvPr id="45099" name="TextBox 1"/>
          <p:cNvSpPr txBox="1">
            <a:spLocks noChangeArrowheads="1"/>
          </p:cNvSpPr>
          <p:nvPr/>
        </p:nvSpPr>
        <p:spPr bwMode="auto">
          <a:xfrm>
            <a:off x="10777538" y="3254375"/>
            <a:ext cx="152400" cy="2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</a:pPr>
            <a:r>
              <a:rPr altLang="zh-CN" lang="en-US" sz="12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三</a:t>
            </a:r>
          </a:p>
        </p:txBody>
      </p:sp>
      <p:sp>
        <p:nvSpPr>
          <p:cNvPr id="45100" name="TextBox 1"/>
          <p:cNvSpPr txBox="1">
            <a:spLocks noChangeArrowheads="1"/>
          </p:cNvSpPr>
          <p:nvPr/>
        </p:nvSpPr>
        <p:spPr bwMode="auto">
          <a:xfrm>
            <a:off x="11083925" y="3254375"/>
            <a:ext cx="152400" cy="2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</a:pPr>
            <a:r>
              <a:rPr altLang="zh-CN" lang="en-US" sz="12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播</a:t>
            </a:r>
          </a:p>
        </p:txBody>
      </p:sp>
      <p:sp>
        <p:nvSpPr>
          <p:cNvPr id="45101" name="TextBox 1"/>
          <p:cNvSpPr txBox="1">
            <a:spLocks noChangeArrowheads="1"/>
          </p:cNvSpPr>
          <p:nvPr/>
        </p:nvSpPr>
        <p:spPr bwMode="auto">
          <a:xfrm>
            <a:off x="11390313" y="3254375"/>
            <a:ext cx="152400" cy="2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</a:pPr>
            <a:r>
              <a:rPr altLang="zh-CN" lang="en-US" sz="12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出</a:t>
            </a:r>
          </a:p>
        </p:txBody>
      </p:sp>
      <p:sp>
        <p:nvSpPr>
          <p:cNvPr id="45102" name="TextBox 1"/>
          <p:cNvSpPr txBox="1">
            <a:spLocks noChangeArrowheads="1"/>
          </p:cNvSpPr>
          <p:nvPr/>
        </p:nvSpPr>
        <p:spPr bwMode="auto">
          <a:xfrm>
            <a:off x="5229225" y="4572000"/>
            <a:ext cx="1168400" cy="278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tabLst>
                <a:tab pos="25400"/>
                <a:tab pos="139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tabLst>
                <a:tab pos="25400"/>
                <a:tab pos="139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tabLst>
                <a:tab pos="25400"/>
                <a:tab pos="139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tabLst>
                <a:tab pos="25400"/>
                <a:tab pos="139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tabLst>
                <a:tab pos="25400"/>
                <a:tab pos="139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tabLst>
                <a:tab pos="25400"/>
                <a:tab pos="139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tabLst>
                <a:tab pos="25400"/>
                <a:tab pos="139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tabLst>
                <a:tab pos="25400"/>
                <a:tab pos="139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tabLst>
                <a:tab pos="25400"/>
                <a:tab pos="139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altLang="zh-CN" lang="en-US">
                <a:latin charset="0" panose="020b0502020202020204" pitchFamily="34" typeface="Century Gothic"/>
                <a:ea charset="-122" panose="020b0503020204020204" pitchFamily="34" typeface="微软雅黑"/>
              </a:rPr>
              <a:t>		叫兽亲导</a:t>
            </a:r>
          </a:p>
          <a:p>
            <a:pPr eaLnBrk="1" hangingPunct="1">
              <a:lnSpc>
                <a:spcPts val="1800"/>
              </a:lnSpc>
            </a:pPr>
            <a:r>
              <a:rPr altLang="zh-CN" lang="en-US">
                <a:latin charset="0" panose="020b0502020202020204" pitchFamily="34" typeface="Century Gothic"/>
                <a:ea charset="-122" panose="020b0503020204020204" pitchFamily="34" typeface="微软雅黑"/>
              </a:rPr>
              <a:t>	第二部力作</a:t>
            </a:r>
          </a:p>
          <a:p>
            <a:pPr eaLnBrk="1" hangingPunct="1">
              <a:lnSpc>
                <a:spcPts val="18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18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18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18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18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18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18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18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18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1800"/>
              </a:lnSpc>
            </a:pPr>
            <a:r>
              <a:rPr altLang="zh-CN" lang="en-US">
                <a:latin charset="0" panose="020b0502020202020204" pitchFamily="34" typeface="Century Gothic"/>
                <a:ea charset="-122" panose="020b0503020204020204" pitchFamily="34" typeface="微软雅黑"/>
              </a:rPr>
              <a:t>叫兽易小星</a:t>
            </a:r>
          </a:p>
        </p:txBody>
      </p:sp>
      <p:sp>
        <p:nvSpPr>
          <p:cNvPr id="45103" name="TextBox 1"/>
          <p:cNvSpPr txBox="1">
            <a:spLocks noChangeArrowheads="1"/>
          </p:cNvSpPr>
          <p:nvPr/>
        </p:nvSpPr>
        <p:spPr bwMode="auto">
          <a:xfrm>
            <a:off x="8659813" y="684213"/>
            <a:ext cx="2593975" cy="40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2800"/>
              </a:lnSpc>
            </a:pPr>
            <a:r>
              <a:rPr altLang="zh-CN" lang="en-US" sz="28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叫兽易小星 导演</a:t>
            </a:r>
          </a:p>
        </p:txBody>
      </p: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6858000 h 6858000" name="connsiteY0"/>
              <a:gd fmla="*/ 12192000 w 12192000" name="connsiteX1"/>
              <a:gd fmla="*/ 6858000 h 6858000" name="connsiteY1"/>
              <a:gd fmla="*/ 12192000 w 12192000" name="connsiteX2"/>
              <a:gd fmla="*/ 0 h 6858000" name="connsiteY2"/>
              <a:gd fmla="*/ 0 w 12192000" name="connsiteX3"/>
              <a:gd fmla="*/ 0 h 6858000" name="connsiteY3"/>
              <a:gd fmla="*/ 0 w 12192000" name="connsiteX4"/>
              <a:gd fmla="*/ 685800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0 h 6858000" name="connsiteY0"/>
              <a:gd fmla="*/ 12192000 w 12192000" name="connsiteX1"/>
              <a:gd fmla="*/ 0 h 6858000" name="connsiteY1"/>
              <a:gd fmla="*/ 12192000 w 12192000" name="connsiteX2"/>
              <a:gd fmla="*/ 6858000 h 6858000" name="connsiteY2"/>
              <a:gd fmla="*/ 0 w 12192000" name="connsiteX3"/>
              <a:gd fmla="*/ 6858000 h 6858000" name="connsiteY3"/>
              <a:gd fmla="*/ 0 w 12192000" name="connsiteX4"/>
              <a:gd fmla="*/ 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5" name="Freeform 3"/>
          <p:cNvSpPr/>
          <p:nvPr/>
        </p:nvSpPr>
        <p:spPr>
          <a:xfrm>
            <a:off x="6415088" y="3219450"/>
            <a:ext cx="4017962" cy="3571875"/>
          </a:xfrm>
          <a:custGeom>
            <a:gdLst>
              <a:gd fmla="*/ 0 w 4000500" name="connsiteX0"/>
              <a:gd fmla="*/ 0 h 3581400" name="connsiteY0"/>
              <a:gd fmla="*/ 4000500 w 4000500" name="connsiteX1"/>
              <a:gd fmla="*/ 0 h 3581400" name="connsiteY1"/>
              <a:gd fmla="*/ 4000500 w 4000500" name="connsiteX2"/>
              <a:gd fmla="*/ 3581399 h 3581400" name="connsiteY2"/>
              <a:gd fmla="*/ 0 w 4000500" name="connsiteX3"/>
              <a:gd fmla="*/ 3581399 h 3581400" name="connsiteY3"/>
              <a:gd fmla="*/ 0 w 4000500" name="connsiteX4"/>
              <a:gd fmla="*/ 0 h 35814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3581400" w="4000500">
                <a:moveTo>
                  <a:pt x="0" y="0"/>
                </a:moveTo>
                <a:lnTo>
                  <a:pt x="4000500" y="0"/>
                </a:lnTo>
                <a:lnTo>
                  <a:pt x="4000500" y="3581399"/>
                </a:lnTo>
                <a:lnTo>
                  <a:pt x="0" y="35813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pic>
        <p:nvPicPr>
          <p:cNvPr id="46085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55588" y="354013"/>
            <a:ext cx="4922837" cy="648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575550" y="620713"/>
            <a:ext cx="1697038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402388" y="3203575"/>
            <a:ext cx="4043362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TextBox 1"/>
          <p:cNvSpPr txBox="1">
            <a:spLocks noChangeArrowheads="1"/>
          </p:cNvSpPr>
          <p:nvPr/>
        </p:nvSpPr>
        <p:spPr bwMode="auto">
          <a:xfrm>
            <a:off x="6173788" y="1216025"/>
            <a:ext cx="5207000" cy="160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2300"/>
              </a:lnSpc>
            </a:pPr>
            <a:r>
              <a:rPr altLang="zh-CN" lang="en-US" sz="8800">
                <a:solidFill>
                  <a:srgbClr val="C11D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鸡        王 </a:t>
            </a:r>
          </a:p>
        </p:txBody>
      </p:sp>
      <p:sp>
        <p:nvSpPr>
          <p:cNvPr id="46089" name="TextBox 1"/>
          <p:cNvSpPr txBox="1">
            <a:spLocks noChangeArrowheads="1"/>
          </p:cNvSpPr>
          <p:nvPr/>
        </p:nvSpPr>
        <p:spPr bwMode="auto">
          <a:xfrm>
            <a:off x="7296150" y="1266825"/>
            <a:ext cx="2235200" cy="116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8800"/>
              </a:lnSpc>
            </a:pPr>
            <a:r>
              <a:rPr altLang="zh-CN" lang="en-US" sz="8800">
                <a:solidFill>
                  <a:srgbClr val="C11D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血女</a:t>
            </a:r>
          </a:p>
        </p:txBody>
      </p:sp>
      <p:sp>
        <p:nvSpPr>
          <p:cNvPr id="46090" name="TextBox 1"/>
          <p:cNvSpPr txBox="1">
            <a:spLocks noChangeArrowheads="1"/>
          </p:cNvSpPr>
          <p:nvPr/>
        </p:nvSpPr>
        <p:spPr bwMode="auto">
          <a:xfrm>
            <a:off x="5892800" y="2951163"/>
            <a:ext cx="5029200" cy="19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200"/>
              </a:lnSpc>
            </a:pPr>
            <a:r>
              <a:rPr altLang="zh-CN" lang="en-US" sz="12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中国第一档移动互联网时尚剧，屌丝混时尚，表面时尚光鲜，后台鸡血满仓</a:t>
            </a:r>
          </a:p>
        </p:txBody>
      </p:sp>
      <p:sp>
        <p:nvSpPr>
          <p:cNvPr id="46091" name="矩形 9"/>
          <p:cNvSpPr>
            <a:spLocks noChangeArrowheads="1"/>
          </p:cNvSpPr>
          <p:nvPr/>
        </p:nvSpPr>
        <p:spPr bwMode="auto">
          <a:xfrm>
            <a:off x="7610474" y="1457325"/>
            <a:ext cx="1710055" cy="165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2300"/>
              </a:lnSpc>
            </a:pPr>
            <a:r>
              <a:rPr altLang="zh-CN" lang="en-US">
                <a:solidFill>
                  <a:srgbClr val="A1173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Drama Queen</a:t>
            </a:r>
          </a:p>
        </p:txBody>
      </p:sp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6858000 h 6858000" name="connsiteY0"/>
              <a:gd fmla="*/ 12192000 w 12192000" name="connsiteX1"/>
              <a:gd fmla="*/ 6858000 h 6858000" name="connsiteY1"/>
              <a:gd fmla="*/ 12192000 w 12192000" name="connsiteX2"/>
              <a:gd fmla="*/ 0 h 6858000" name="connsiteY2"/>
              <a:gd fmla="*/ 0 w 12192000" name="connsiteX3"/>
              <a:gd fmla="*/ 0 h 6858000" name="connsiteY3"/>
              <a:gd fmla="*/ 0 w 12192000" name="connsiteX4"/>
              <a:gd fmla="*/ 685800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0 h 6858000" name="connsiteY0"/>
              <a:gd fmla="*/ 12192000 w 12192000" name="connsiteX1"/>
              <a:gd fmla="*/ 0 h 6858000" name="connsiteY1"/>
              <a:gd fmla="*/ 12192000 w 12192000" name="connsiteX2"/>
              <a:gd fmla="*/ 6858000 h 6858000" name="connsiteY2"/>
              <a:gd fmla="*/ 0 w 12192000" name="connsiteX3"/>
              <a:gd fmla="*/ 6858000 h 6858000" name="connsiteY3"/>
              <a:gd fmla="*/ 0 w 12192000" name="connsiteX4"/>
              <a:gd fmla="*/ 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pic>
        <p:nvPicPr>
          <p:cNvPr id="47108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606550" y="127000"/>
            <a:ext cx="7716838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425950" y="5775325"/>
            <a:ext cx="7704138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44388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48075" y="442913"/>
            <a:ext cx="2032000" cy="604520"/>
          </a:xfrm>
          <a:prstGeom prst="rect">
            <a:avLst/>
          </a:prstGeom>
          <a:noFill/>
        </p:spPr>
        <p:txBody>
          <a:bodyPr lIns="0" rIns="0" tIns="0" wrap="none">
            <a:spAutoFit/>
          </a:bodyPr>
          <a:lstStyle/>
          <a:p>
            <a:pPr eaLnBrk="1" fontAlgn="auto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3199">
                <a:solidFill>
                  <a:srgbClr val="D72B26"/>
                </a:solidFill>
                <a:latin charset="0" pitchFamily="18" typeface="微软雅黑"/>
                <a:ea typeface="+mn-ea"/>
                <a:cs charset="0" pitchFamily="18" typeface="微软雅黑"/>
              </a:rPr>
              <a:t>部网络热血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240088" y="646113"/>
            <a:ext cx="406400" cy="439420"/>
          </a:xfrm>
          <a:prstGeom prst="rect">
            <a:avLst/>
          </a:prstGeom>
          <a:noFill/>
        </p:spPr>
        <p:txBody>
          <a:bodyPr lIns="0" rIns="0" tIns="0" wrap="none">
            <a:spAutoFit/>
          </a:bodyPr>
          <a:lstStyle/>
          <a:p>
            <a:pPr eaLnBrk="1" fontAlgn="auto" hangingPunct="1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3199">
                <a:solidFill>
                  <a:srgbClr val="D72B26"/>
                </a:solidFill>
                <a:latin charset="0" pitchFamily="18" typeface="微软雅黑"/>
                <a:ea typeface="+mn-ea"/>
                <a:cs charset="0" pitchFamily="18" typeface="微软雅黑"/>
              </a:rPr>
              <a:t>首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675312" y="266700"/>
            <a:ext cx="2032000" cy="604520"/>
          </a:xfrm>
          <a:prstGeom prst="rect">
            <a:avLst/>
          </a:prstGeom>
          <a:noFill/>
        </p:spPr>
        <p:txBody>
          <a:bodyPr lIns="0" rIns="0" tIns="0" wrap="none">
            <a:spAutoFit/>
          </a:bodyPr>
          <a:lstStyle/>
          <a:p>
            <a:pPr eaLnBrk="1" fontAlgn="auto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3199">
                <a:solidFill>
                  <a:srgbClr val="D72B26"/>
                </a:solidFill>
                <a:latin charset="0" pitchFamily="18" typeface="微软雅黑"/>
                <a:ea typeface="+mn-ea"/>
                <a:cs charset="0" pitchFamily="18" typeface="微软雅黑"/>
              </a:rPr>
              <a:t>校园励志剧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6045200" y="6103938"/>
            <a:ext cx="2438400" cy="642620"/>
          </a:xfrm>
          <a:prstGeom prst="rect">
            <a:avLst/>
          </a:prstGeom>
          <a:noFill/>
        </p:spPr>
        <p:txBody>
          <a:bodyPr lIns="0" rIns="0" tIns="0" wrap="none">
            <a:spAutoFit/>
          </a:bodyPr>
          <a:lstStyle/>
          <a:p>
            <a:pPr eaLnBrk="1" fontAlgn="auto" hangingPunct="1">
              <a:lnSpc>
                <a:spcPts val="47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3199">
                <a:solidFill>
                  <a:srgbClr val="D72B26"/>
                </a:solidFill>
                <a:latin charset="0" pitchFamily="18" typeface="微软雅黑"/>
                <a:ea typeface="+mn-ea"/>
                <a:cs charset="0" pitchFamily="18" typeface="微软雅黑"/>
              </a:rPr>
              <a:t>看不良老师调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8482013" y="6103938"/>
            <a:ext cx="2032000" cy="604520"/>
          </a:xfrm>
          <a:prstGeom prst="rect">
            <a:avLst/>
          </a:prstGeom>
          <a:noFill/>
        </p:spPr>
        <p:txBody>
          <a:bodyPr lIns="0" rIns="0" tIns="0" wrap="none">
            <a:spAutoFit/>
          </a:bodyPr>
          <a:lstStyle/>
          <a:p>
            <a:pPr eaLnBrk="1" fontAlgn="auto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3199">
                <a:solidFill>
                  <a:srgbClr val="D72B26"/>
                </a:solidFill>
                <a:latin charset="0" pitchFamily="18" typeface="微软雅黑"/>
                <a:ea typeface="+mn-ea"/>
                <a:cs charset="0" pitchFamily="18" typeface="微软雅黑"/>
              </a:rPr>
              <a:t>教极品学生</a:t>
            </a:r>
          </a:p>
        </p:txBody>
      </p:sp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6858000 h 6858000" name="connsiteY0"/>
              <a:gd fmla="*/ 12192000 w 12192000" name="connsiteX1"/>
              <a:gd fmla="*/ 6858000 h 6858000" name="connsiteY1"/>
              <a:gd fmla="*/ 12192000 w 12192000" name="connsiteX2"/>
              <a:gd fmla="*/ 0 h 6858000" name="connsiteY2"/>
              <a:gd fmla="*/ 0 w 12192000" name="connsiteX3"/>
              <a:gd fmla="*/ 0 h 6858000" name="connsiteY3"/>
              <a:gd fmla="*/ 0 w 12192000" name="connsiteX4"/>
              <a:gd fmla="*/ 685800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0 h 6858000" name="connsiteY0"/>
              <a:gd fmla="*/ 12192000 w 12192000" name="connsiteX1"/>
              <a:gd fmla="*/ 0 h 6858000" name="connsiteY1"/>
              <a:gd fmla="*/ 12192000 w 12192000" name="connsiteX2"/>
              <a:gd fmla="*/ 6858000 h 6858000" name="connsiteY2"/>
              <a:gd fmla="*/ 0 w 12192000" name="connsiteX3"/>
              <a:gd fmla="*/ 6858000 h 6858000" name="connsiteY3"/>
              <a:gd fmla="*/ 0 w 12192000" name="connsiteX4"/>
              <a:gd fmla="*/ 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pic>
        <p:nvPicPr>
          <p:cNvPr id="48132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66925" y="1773238"/>
            <a:ext cx="8545513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44388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6858000 h 6858000" name="connsiteY0"/>
              <a:gd fmla="*/ 12192000 w 12192000" name="connsiteX1"/>
              <a:gd fmla="*/ 6858000 h 6858000" name="connsiteY1"/>
              <a:gd fmla="*/ 12192000 w 12192000" name="connsiteX2"/>
              <a:gd fmla="*/ 0 h 6858000" name="connsiteY2"/>
              <a:gd fmla="*/ 0 w 12192000" name="connsiteX3"/>
              <a:gd fmla="*/ 0 h 6858000" name="connsiteY3"/>
              <a:gd fmla="*/ 0 w 12192000" name="connsiteX4"/>
              <a:gd fmla="*/ 685800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0 h 6858000" name="connsiteY0"/>
              <a:gd fmla="*/ 12192000 w 12192000" name="connsiteX1"/>
              <a:gd fmla="*/ 0 h 6858000" name="connsiteY1"/>
              <a:gd fmla="*/ 12192000 w 12192000" name="connsiteX2"/>
              <a:gd fmla="*/ 6858000 h 6858000" name="connsiteY2"/>
              <a:gd fmla="*/ 0 w 12192000" name="connsiteX3"/>
              <a:gd fmla="*/ 6858000 h 6858000" name="connsiteY3"/>
              <a:gd fmla="*/ 0 w 12192000" name="connsiteX4"/>
              <a:gd fmla="*/ 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5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0 h 6858000" name="connsiteY0"/>
              <a:gd fmla="*/ 12192000 w 12192000" name="connsiteX1"/>
              <a:gd fmla="*/ 0 h 6858000" name="connsiteY1"/>
              <a:gd fmla="*/ 12192000 w 12192000" name="connsiteX2"/>
              <a:gd fmla="*/ 6858000 h 6858000" name="connsiteY2"/>
              <a:gd fmla="*/ 0 w 12192000" name="connsiteX3"/>
              <a:gd fmla="*/ 6858000 h 6858000" name="connsiteY3"/>
              <a:gd fmla="*/ 0 w 12192000" name="connsiteX4"/>
              <a:gd fmla="*/ 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" name="Freeform 3"/>
          <p:cNvSpPr/>
          <p:nvPr/>
        </p:nvSpPr>
        <p:spPr>
          <a:xfrm>
            <a:off x="4183063" y="3635375"/>
            <a:ext cx="2219325" cy="328613"/>
          </a:xfrm>
          <a:custGeom>
            <a:gdLst>
              <a:gd fmla="*/ 0 w 2209800" name="connsiteX0"/>
              <a:gd fmla="*/ 0 h 330200" name="connsiteY0"/>
              <a:gd fmla="*/ 2209800 w 2209800" name="connsiteX1"/>
              <a:gd fmla="*/ 0 h 330200" name="connsiteY1"/>
              <a:gd fmla="*/ 2209800 w 2209800" name="connsiteX2"/>
              <a:gd fmla="*/ 330200 h 330200" name="connsiteY2"/>
              <a:gd fmla="*/ 0 w 2209800" name="connsiteX3"/>
              <a:gd fmla="*/ 330200 h 330200" name="connsiteY3"/>
              <a:gd fmla="*/ 0 w 2209800" name="connsiteX4"/>
              <a:gd fmla="*/ 0 h 3302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330200" w="2209800">
                <a:moveTo>
                  <a:pt x="0" y="0"/>
                </a:moveTo>
                <a:lnTo>
                  <a:pt x="2209800" y="0"/>
                </a:lnTo>
                <a:lnTo>
                  <a:pt x="2209800" y="330200"/>
                </a:lnTo>
                <a:lnTo>
                  <a:pt x="0" y="33020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7" name="Freeform 3"/>
          <p:cNvSpPr/>
          <p:nvPr/>
        </p:nvSpPr>
        <p:spPr>
          <a:xfrm>
            <a:off x="4183063" y="4078288"/>
            <a:ext cx="5013325" cy="328612"/>
          </a:xfrm>
          <a:custGeom>
            <a:gdLst>
              <a:gd fmla="*/ 0 w 4991100" name="connsiteX0"/>
              <a:gd fmla="*/ 0 h 330200" name="connsiteY0"/>
              <a:gd fmla="*/ 4991100 w 4991100" name="connsiteX1"/>
              <a:gd fmla="*/ 0 h 330200" name="connsiteY1"/>
              <a:gd fmla="*/ 4991100 w 4991100" name="connsiteX2"/>
              <a:gd fmla="*/ 330200 h 330200" name="connsiteY2"/>
              <a:gd fmla="*/ 0 w 4991100" name="connsiteX3"/>
              <a:gd fmla="*/ 330200 h 330200" name="connsiteY3"/>
              <a:gd fmla="*/ 0 w 4991100" name="connsiteX4"/>
              <a:gd fmla="*/ 0 h 3302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330200" w="4991100">
                <a:moveTo>
                  <a:pt x="0" y="0"/>
                </a:moveTo>
                <a:lnTo>
                  <a:pt x="4991100" y="0"/>
                </a:lnTo>
                <a:lnTo>
                  <a:pt x="4991100" y="330200"/>
                </a:lnTo>
                <a:lnTo>
                  <a:pt x="0" y="33020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8" name="Freeform 3"/>
          <p:cNvSpPr/>
          <p:nvPr/>
        </p:nvSpPr>
        <p:spPr>
          <a:xfrm>
            <a:off x="4183063" y="4533900"/>
            <a:ext cx="5254625" cy="328613"/>
          </a:xfrm>
          <a:custGeom>
            <a:gdLst>
              <a:gd fmla="*/ 0 w 5232400" name="connsiteX0"/>
              <a:gd fmla="*/ 0 h 330200" name="connsiteY0"/>
              <a:gd fmla="*/ 5232400 w 5232400" name="connsiteX1"/>
              <a:gd fmla="*/ 0 h 330200" name="connsiteY1"/>
              <a:gd fmla="*/ 5232400 w 5232400" name="connsiteX2"/>
              <a:gd fmla="*/ 330200 h 330200" name="connsiteY2"/>
              <a:gd fmla="*/ 0 w 5232400" name="connsiteX3"/>
              <a:gd fmla="*/ 330200 h 330200" name="connsiteY3"/>
              <a:gd fmla="*/ 0 w 5232400" name="connsiteX4"/>
              <a:gd fmla="*/ 0 h 3302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330200" w="5232400">
                <a:moveTo>
                  <a:pt x="0" y="0"/>
                </a:moveTo>
                <a:lnTo>
                  <a:pt x="5232400" y="0"/>
                </a:lnTo>
                <a:lnTo>
                  <a:pt x="5232400" y="330200"/>
                </a:lnTo>
                <a:lnTo>
                  <a:pt x="0" y="33020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pic>
        <p:nvPicPr>
          <p:cNvPr id="49160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0800" y="38100"/>
            <a:ext cx="429895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1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18275" y="1684338"/>
            <a:ext cx="79057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2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847263" y="6116638"/>
            <a:ext cx="1887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3" name="Picture 3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44388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4" name="TextBox 1"/>
          <p:cNvSpPr txBox="1">
            <a:spLocks noChangeArrowheads="1"/>
          </p:cNvSpPr>
          <p:nvPr/>
        </p:nvSpPr>
        <p:spPr bwMode="auto">
          <a:xfrm>
            <a:off x="4119563" y="1912938"/>
            <a:ext cx="2159000" cy="47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3400"/>
              </a:lnSpc>
            </a:pPr>
            <a:r>
              <a:rPr altLang="zh-CN" lang="en-US" sz="3400">
                <a:solidFill>
                  <a:srgbClr val="DDDDD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认识田朴珺</a:t>
            </a:r>
          </a:p>
        </p:txBody>
      </p:sp>
      <p:sp>
        <p:nvSpPr>
          <p:cNvPr id="49165" name="TextBox 1"/>
          <p:cNvSpPr txBox="1">
            <a:spLocks noChangeArrowheads="1"/>
          </p:cNvSpPr>
          <p:nvPr/>
        </p:nvSpPr>
        <p:spPr bwMode="auto">
          <a:xfrm>
            <a:off x="7448550" y="1912938"/>
            <a:ext cx="2590800" cy="47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3400"/>
              </a:lnSpc>
            </a:pPr>
            <a:r>
              <a:rPr altLang="zh-CN" lang="en-US" sz="3400">
                <a:solidFill>
                  <a:srgbClr val="DDDDD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里的纽约名流</a:t>
            </a:r>
          </a:p>
        </p:txBody>
      </p:sp>
      <p:sp>
        <p:nvSpPr>
          <p:cNvPr id="49166" name="TextBox 1"/>
          <p:cNvSpPr txBox="1">
            <a:spLocks noChangeArrowheads="1"/>
          </p:cNvSpPr>
          <p:nvPr/>
        </p:nvSpPr>
        <p:spPr bwMode="auto">
          <a:xfrm>
            <a:off x="4144962" y="2570163"/>
            <a:ext cx="13843000" cy="652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tabLst>
                <a:tab pos="228600"/>
                <a:tab pos="2413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tabLst>
                <a:tab pos="228600"/>
                <a:tab pos="2413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tabLst>
                <a:tab pos="228600"/>
                <a:tab pos="2413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tabLst>
                <a:tab pos="228600"/>
                <a:tab pos="2413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tabLst>
                <a:tab pos="228600"/>
                <a:tab pos="2413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tabLst>
                <a:tab pos="228600"/>
                <a:tab pos="2413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tabLst>
                <a:tab pos="228600"/>
                <a:tab pos="2413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tabLst>
                <a:tab pos="228600"/>
                <a:tab pos="2413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tabLst>
                <a:tab pos="228600"/>
                <a:tab pos="2413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5100"/>
              </a:lnSpc>
            </a:pPr>
            <a:r>
              <a:rPr altLang="zh-CN" lang="en-US" sz="5100" u="sng">
                <a:solidFill>
                  <a:srgbClr val="FFDF8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微记录片《谢谢你，纽约》</a:t>
            </a:r>
          </a:p>
          <a:p>
            <a:pPr eaLnBrk="1" hangingPunct="1">
              <a:lnSpc>
                <a:spcPts val="5100"/>
              </a:lnSpc>
            </a:pPr>
            <a:endParaRPr altLang="zh-CN" lang="en-US" sz="5100" u="sng">
              <a:solidFill>
                <a:srgbClr val="FFDF8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eaLnBrk="1" hangingPunct="1">
              <a:lnSpc>
                <a:spcPts val="5100"/>
              </a:lnSpc>
            </a:pPr>
            <a:endParaRPr altLang="zh-CN" lang="en-US" sz="5100" u="sng">
              <a:solidFill>
                <a:srgbClr val="FFDF8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eaLnBrk="1" hangingPunct="1">
              <a:lnSpc>
                <a:spcPts val="5100"/>
              </a:lnSpc>
            </a:pPr>
            <a:endParaRPr altLang="zh-CN" lang="en-US" sz="5100" u="sng">
              <a:solidFill>
                <a:srgbClr val="FFDF8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eaLnBrk="1" hangingPunct="1">
              <a:lnSpc>
                <a:spcPts val="5100"/>
              </a:lnSpc>
            </a:pPr>
            <a:endParaRPr altLang="zh-CN" lang="en-US" sz="5100" u="sng">
              <a:solidFill>
                <a:srgbClr val="FFDF8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eaLnBrk="1" hangingPunct="1">
              <a:lnSpc>
                <a:spcPts val="5100"/>
              </a:lnSpc>
            </a:pPr>
            <a:r>
              <a:rPr altLang="zh-CN" lang="en-US" sz="5100" u="sng">
                <a:solidFill>
                  <a:srgbClr val="FFDF8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	首部女性微纪录片</a:t>
            </a:r>
          </a:p>
          <a:p>
            <a:pPr eaLnBrk="1" hangingPunct="1">
              <a:lnSpc>
                <a:spcPts val="5100"/>
              </a:lnSpc>
            </a:pPr>
            <a:endParaRPr altLang="zh-CN" lang="en-US" sz="5100" u="sng">
              <a:solidFill>
                <a:srgbClr val="FFDF8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eaLnBrk="1" hangingPunct="1">
              <a:lnSpc>
                <a:spcPts val="5100"/>
              </a:lnSpc>
            </a:pPr>
            <a:r>
              <a:rPr altLang="zh-CN" lang="en-US" sz="5100" u="sng">
                <a:solidFill>
                  <a:srgbClr val="FFDF8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		田朴珺亲自寻访纽约讲述自己一路的成长过程</a:t>
            </a:r>
          </a:p>
          <a:p>
            <a:pPr eaLnBrk="1" hangingPunct="1">
              <a:lnSpc>
                <a:spcPts val="5100"/>
              </a:lnSpc>
            </a:pPr>
            <a:endParaRPr altLang="zh-CN" lang="en-US" sz="5100" u="sng">
              <a:solidFill>
                <a:srgbClr val="FFDF8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eaLnBrk="1" hangingPunct="1">
              <a:lnSpc>
                <a:spcPts val="5100"/>
              </a:lnSpc>
            </a:pPr>
            <a:r>
              <a:rPr altLang="zh-CN" lang="en-US" sz="5100" u="sng">
                <a:solidFill>
                  <a:srgbClr val="FFDF8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		中国互联网话题女性＋顶尖制作团队＋同名书刊</a:t>
            </a:r>
          </a:p>
        </p:txBody>
      </p:sp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6858000 h 6858000" name="connsiteY0"/>
              <a:gd fmla="*/ 12192000 w 12192000" name="connsiteX1"/>
              <a:gd fmla="*/ 6858000 h 6858000" name="connsiteY1"/>
              <a:gd fmla="*/ 12192000 w 12192000" name="connsiteX2"/>
              <a:gd fmla="*/ 0 h 6858000" name="connsiteY2"/>
              <a:gd fmla="*/ 0 w 12192000" name="connsiteX3"/>
              <a:gd fmla="*/ 0 h 6858000" name="connsiteY3"/>
              <a:gd fmla="*/ 0 w 12192000" name="connsiteX4"/>
              <a:gd fmla="*/ 685800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0 h 6858000" name="connsiteY0"/>
              <a:gd fmla="*/ 12192000 w 12192000" name="connsiteX1"/>
              <a:gd fmla="*/ 0 h 6858000" name="connsiteY1"/>
              <a:gd fmla="*/ 12192000 w 12192000" name="connsiteX2"/>
              <a:gd fmla="*/ 6858000 h 6858000" name="connsiteY2"/>
              <a:gd fmla="*/ 0 w 12192000" name="connsiteX3"/>
              <a:gd fmla="*/ 6858000 h 6858000" name="connsiteY3"/>
              <a:gd fmla="*/ 0 w 12192000" name="connsiteX4"/>
              <a:gd fmla="*/ 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5" name="Freeform 3"/>
          <p:cNvSpPr/>
          <p:nvPr/>
        </p:nvSpPr>
        <p:spPr>
          <a:xfrm>
            <a:off x="3657600" y="506413"/>
            <a:ext cx="741363" cy="760412"/>
          </a:xfrm>
          <a:custGeom>
            <a:gdLst>
              <a:gd fmla="*/ 630571 w 738761" name="connsiteX0"/>
              <a:gd fmla="*/ 111823 h 763578" name="connsiteY0"/>
              <a:gd fmla="*/ 630571 w 738761" name="connsiteX1"/>
              <a:gd fmla="*/ 651755 h 763578" name="connsiteY1"/>
              <a:gd fmla="*/ 108188 w 738761" name="connsiteX2"/>
              <a:gd fmla="*/ 651755 h 763578" name="connsiteY2"/>
              <a:gd fmla="*/ 108188 w 738761" name="connsiteX3"/>
              <a:gd fmla="*/ 111823 h 763578" name="connsiteY3"/>
              <a:gd fmla="*/ 630571 w 738761" name="connsiteX4"/>
              <a:gd fmla="*/ 111823 h 763578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763578" w="738761">
                <a:moveTo>
                  <a:pt x="630571" y="111823"/>
                </a:moveTo>
                <a:cubicBezTo>
                  <a:pt x="774824" y="260921"/>
                  <a:pt x="774824" y="502657"/>
                  <a:pt x="630571" y="651755"/>
                </a:cubicBezTo>
                <a:cubicBezTo>
                  <a:pt x="486319" y="800853"/>
                  <a:pt x="252440" y="800853"/>
                  <a:pt x="108188" y="651755"/>
                </a:cubicBezTo>
                <a:cubicBezTo>
                  <a:pt x="-36062" y="502657"/>
                  <a:pt x="-36062" y="260921"/>
                  <a:pt x="108188" y="111823"/>
                </a:cubicBezTo>
                <a:cubicBezTo>
                  <a:pt x="252440" y="-37274"/>
                  <a:pt x="486319" y="-37274"/>
                  <a:pt x="630571" y="111823"/>
                </a:cubicBezTo>
              </a:path>
            </a:pathLst>
          </a:custGeom>
          <a:solidFill>
            <a:srgbClr val="FD561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" name="Freeform 3"/>
          <p:cNvSpPr/>
          <p:nvPr/>
        </p:nvSpPr>
        <p:spPr>
          <a:xfrm>
            <a:off x="2271713" y="1927225"/>
            <a:ext cx="742950" cy="762000"/>
          </a:xfrm>
          <a:custGeom>
            <a:gdLst>
              <a:gd fmla="*/ 630572 w 738762" name="connsiteX0"/>
              <a:gd fmla="*/ 111823 h 763578" name="connsiteY0"/>
              <a:gd fmla="*/ 630572 w 738762" name="connsiteX1"/>
              <a:gd fmla="*/ 651755 h 763578" name="connsiteY1"/>
              <a:gd fmla="*/ 108189 w 738762" name="connsiteX2"/>
              <a:gd fmla="*/ 651755 h 763578" name="connsiteY2"/>
              <a:gd fmla="*/ 108189 w 738762" name="connsiteX3"/>
              <a:gd fmla="*/ 111823 h 763578" name="connsiteY3"/>
              <a:gd fmla="*/ 630572 w 738762" name="connsiteX4"/>
              <a:gd fmla="*/ 111823 h 763578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763578" w="738762">
                <a:moveTo>
                  <a:pt x="630572" y="111823"/>
                </a:moveTo>
                <a:cubicBezTo>
                  <a:pt x="774825" y="260921"/>
                  <a:pt x="774825" y="502657"/>
                  <a:pt x="630572" y="651755"/>
                </a:cubicBezTo>
                <a:cubicBezTo>
                  <a:pt x="486320" y="800853"/>
                  <a:pt x="252441" y="800853"/>
                  <a:pt x="108189" y="651755"/>
                </a:cubicBezTo>
                <a:cubicBezTo>
                  <a:pt x="-36063" y="502657"/>
                  <a:pt x="-36063" y="260921"/>
                  <a:pt x="108189" y="111823"/>
                </a:cubicBezTo>
                <a:cubicBezTo>
                  <a:pt x="252441" y="-37274"/>
                  <a:pt x="486320" y="-37274"/>
                  <a:pt x="630572" y="111823"/>
                </a:cubicBezTo>
              </a:path>
            </a:pathLst>
          </a:custGeom>
          <a:solidFill>
            <a:srgbClr val="FD561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7" name="Freeform 3"/>
          <p:cNvSpPr/>
          <p:nvPr/>
        </p:nvSpPr>
        <p:spPr>
          <a:xfrm>
            <a:off x="3657600" y="3348038"/>
            <a:ext cx="741363" cy="762000"/>
          </a:xfrm>
          <a:custGeom>
            <a:gdLst>
              <a:gd fmla="*/ 630571 w 738761" name="connsiteX0"/>
              <a:gd fmla="*/ 111823 h 763578" name="connsiteY0"/>
              <a:gd fmla="*/ 630571 w 738761" name="connsiteX1"/>
              <a:gd fmla="*/ 651755 h 763578" name="connsiteY1"/>
              <a:gd fmla="*/ 108188 w 738761" name="connsiteX2"/>
              <a:gd fmla="*/ 651755 h 763578" name="connsiteY2"/>
              <a:gd fmla="*/ 108188 w 738761" name="connsiteX3"/>
              <a:gd fmla="*/ 111823 h 763578" name="connsiteY3"/>
              <a:gd fmla="*/ 630571 w 738761" name="connsiteX4"/>
              <a:gd fmla="*/ 111823 h 763578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763578" w="738761">
                <a:moveTo>
                  <a:pt x="630571" y="111823"/>
                </a:moveTo>
                <a:cubicBezTo>
                  <a:pt x="774824" y="260921"/>
                  <a:pt x="774824" y="502656"/>
                  <a:pt x="630571" y="651755"/>
                </a:cubicBezTo>
                <a:cubicBezTo>
                  <a:pt x="486319" y="800853"/>
                  <a:pt x="252440" y="800853"/>
                  <a:pt x="108188" y="651755"/>
                </a:cubicBezTo>
                <a:cubicBezTo>
                  <a:pt x="-36062" y="502656"/>
                  <a:pt x="-36062" y="260921"/>
                  <a:pt x="108188" y="111823"/>
                </a:cubicBezTo>
                <a:cubicBezTo>
                  <a:pt x="252440" y="-37274"/>
                  <a:pt x="486319" y="-37274"/>
                  <a:pt x="630571" y="111823"/>
                </a:cubicBezTo>
              </a:path>
            </a:pathLst>
          </a:custGeom>
          <a:solidFill>
            <a:srgbClr val="FD561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8" name="Freeform 3"/>
          <p:cNvSpPr/>
          <p:nvPr/>
        </p:nvSpPr>
        <p:spPr>
          <a:xfrm>
            <a:off x="2643188" y="944563"/>
            <a:ext cx="741362" cy="762000"/>
          </a:xfrm>
          <a:custGeom>
            <a:gdLst>
              <a:gd fmla="*/ 630571 w 738761" name="connsiteX0"/>
              <a:gd fmla="*/ 111823 h 763578" name="connsiteY0"/>
              <a:gd fmla="*/ 630571 w 738761" name="connsiteX1"/>
              <a:gd fmla="*/ 651755 h 763578" name="connsiteY1"/>
              <a:gd fmla="*/ 108188 w 738761" name="connsiteX2"/>
              <a:gd fmla="*/ 651755 h 763578" name="connsiteY2"/>
              <a:gd fmla="*/ 108188 w 738761" name="connsiteX3"/>
              <a:gd fmla="*/ 111823 h 763578" name="connsiteY3"/>
              <a:gd fmla="*/ 630571 w 738761" name="connsiteX4"/>
              <a:gd fmla="*/ 111823 h 763578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763578" w="738761">
                <a:moveTo>
                  <a:pt x="630571" y="111823"/>
                </a:moveTo>
                <a:cubicBezTo>
                  <a:pt x="774824" y="260921"/>
                  <a:pt x="774824" y="502657"/>
                  <a:pt x="630571" y="651755"/>
                </a:cubicBezTo>
                <a:cubicBezTo>
                  <a:pt x="486319" y="800853"/>
                  <a:pt x="252440" y="800853"/>
                  <a:pt x="108188" y="651755"/>
                </a:cubicBezTo>
                <a:cubicBezTo>
                  <a:pt x="-36062" y="502657"/>
                  <a:pt x="-36062" y="260921"/>
                  <a:pt x="108188" y="111823"/>
                </a:cubicBezTo>
                <a:cubicBezTo>
                  <a:pt x="252440" y="-37274"/>
                  <a:pt x="486319" y="-37274"/>
                  <a:pt x="630571" y="111823"/>
                </a:cubicBezTo>
              </a:path>
            </a:pathLst>
          </a:custGeom>
          <a:solidFill>
            <a:srgbClr val="FD561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9" name="Freeform 3"/>
          <p:cNvSpPr/>
          <p:nvPr/>
        </p:nvSpPr>
        <p:spPr>
          <a:xfrm>
            <a:off x="2643188" y="2898775"/>
            <a:ext cx="741362" cy="762000"/>
          </a:xfrm>
          <a:custGeom>
            <a:gdLst>
              <a:gd fmla="*/ 630571 w 738761" name="connsiteX0"/>
              <a:gd fmla="*/ 111823 h 763577" name="connsiteY0"/>
              <a:gd fmla="*/ 630571 w 738761" name="connsiteX1"/>
              <a:gd fmla="*/ 651753 h 763577" name="connsiteY1"/>
              <a:gd fmla="*/ 108188 w 738761" name="connsiteX2"/>
              <a:gd fmla="*/ 651753 h 763577" name="connsiteY2"/>
              <a:gd fmla="*/ 108188 w 738761" name="connsiteX3"/>
              <a:gd fmla="*/ 111823 h 763577" name="connsiteY3"/>
              <a:gd fmla="*/ 630571 w 738761" name="connsiteX4"/>
              <a:gd fmla="*/ 111823 h 763577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763577" w="738761">
                <a:moveTo>
                  <a:pt x="630571" y="111823"/>
                </a:moveTo>
                <a:cubicBezTo>
                  <a:pt x="774824" y="260921"/>
                  <a:pt x="774824" y="502655"/>
                  <a:pt x="630571" y="651753"/>
                </a:cubicBezTo>
                <a:cubicBezTo>
                  <a:pt x="486319" y="800852"/>
                  <a:pt x="252440" y="800852"/>
                  <a:pt x="108188" y="651753"/>
                </a:cubicBezTo>
                <a:cubicBezTo>
                  <a:pt x="-36062" y="502655"/>
                  <a:pt x="-36062" y="260921"/>
                  <a:pt x="108188" y="111823"/>
                </a:cubicBezTo>
                <a:cubicBezTo>
                  <a:pt x="252440" y="-37274"/>
                  <a:pt x="486319" y="-37274"/>
                  <a:pt x="630571" y="111823"/>
                </a:cubicBezTo>
              </a:path>
            </a:pathLst>
          </a:custGeom>
          <a:solidFill>
            <a:srgbClr val="FD561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0" name="Freeform 3"/>
          <p:cNvSpPr/>
          <p:nvPr/>
        </p:nvSpPr>
        <p:spPr>
          <a:xfrm>
            <a:off x="5041900" y="1927225"/>
            <a:ext cx="742950" cy="762000"/>
          </a:xfrm>
          <a:custGeom>
            <a:gdLst>
              <a:gd fmla="*/ 630572 w 738761" name="connsiteX0"/>
              <a:gd fmla="*/ 111823 h 763578" name="connsiteY0"/>
              <a:gd fmla="*/ 630572 w 738761" name="connsiteX1"/>
              <a:gd fmla="*/ 651755 h 763578" name="connsiteY1"/>
              <a:gd fmla="*/ 108189 w 738761" name="connsiteX2"/>
              <a:gd fmla="*/ 651755 h 763578" name="connsiteY2"/>
              <a:gd fmla="*/ 108189 w 738761" name="connsiteX3"/>
              <a:gd fmla="*/ 111823 h 763578" name="connsiteY3"/>
              <a:gd fmla="*/ 630572 w 738761" name="connsiteX4"/>
              <a:gd fmla="*/ 111823 h 763578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763578" w="738761">
                <a:moveTo>
                  <a:pt x="630572" y="111823"/>
                </a:moveTo>
                <a:cubicBezTo>
                  <a:pt x="774824" y="260921"/>
                  <a:pt x="774824" y="502657"/>
                  <a:pt x="630572" y="651755"/>
                </a:cubicBezTo>
                <a:cubicBezTo>
                  <a:pt x="486320" y="800853"/>
                  <a:pt x="252441" y="800853"/>
                  <a:pt x="108189" y="651755"/>
                </a:cubicBezTo>
                <a:cubicBezTo>
                  <a:pt x="-36063" y="502657"/>
                  <a:pt x="-36063" y="260921"/>
                  <a:pt x="108189" y="111823"/>
                </a:cubicBezTo>
                <a:cubicBezTo>
                  <a:pt x="252441" y="-37274"/>
                  <a:pt x="486320" y="-37274"/>
                  <a:pt x="630572" y="111823"/>
                </a:cubicBezTo>
              </a:path>
            </a:pathLst>
          </a:custGeom>
          <a:solidFill>
            <a:srgbClr val="FD561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1" name="Freeform 3"/>
          <p:cNvSpPr/>
          <p:nvPr/>
        </p:nvSpPr>
        <p:spPr>
          <a:xfrm>
            <a:off x="4672013" y="944563"/>
            <a:ext cx="741362" cy="762000"/>
          </a:xfrm>
          <a:custGeom>
            <a:gdLst>
              <a:gd fmla="*/ 630572 w 738761" name="connsiteX0"/>
              <a:gd fmla="*/ 111823 h 763578" name="connsiteY0"/>
              <a:gd fmla="*/ 630572 w 738761" name="connsiteX1"/>
              <a:gd fmla="*/ 651755 h 763578" name="connsiteY1"/>
              <a:gd fmla="*/ 108188 w 738761" name="connsiteX2"/>
              <a:gd fmla="*/ 651755 h 763578" name="connsiteY2"/>
              <a:gd fmla="*/ 108188 w 738761" name="connsiteX3"/>
              <a:gd fmla="*/ 111823 h 763578" name="connsiteY3"/>
              <a:gd fmla="*/ 630572 w 738761" name="connsiteX4"/>
              <a:gd fmla="*/ 111823 h 763578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763578" w="738761">
                <a:moveTo>
                  <a:pt x="630572" y="111823"/>
                </a:moveTo>
                <a:cubicBezTo>
                  <a:pt x="774824" y="260921"/>
                  <a:pt x="774824" y="502657"/>
                  <a:pt x="630572" y="651755"/>
                </a:cubicBezTo>
                <a:cubicBezTo>
                  <a:pt x="486319" y="800853"/>
                  <a:pt x="252441" y="800853"/>
                  <a:pt x="108188" y="651755"/>
                </a:cubicBezTo>
                <a:cubicBezTo>
                  <a:pt x="-36062" y="502657"/>
                  <a:pt x="-36062" y="260921"/>
                  <a:pt x="108188" y="111823"/>
                </a:cubicBezTo>
                <a:cubicBezTo>
                  <a:pt x="252441" y="-37274"/>
                  <a:pt x="486319" y="-37274"/>
                  <a:pt x="630572" y="111823"/>
                </a:cubicBezTo>
              </a:path>
            </a:pathLst>
          </a:custGeom>
          <a:solidFill>
            <a:srgbClr val="FD561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2" name="Freeform 3"/>
          <p:cNvSpPr/>
          <p:nvPr/>
        </p:nvSpPr>
        <p:spPr>
          <a:xfrm>
            <a:off x="4672013" y="2898775"/>
            <a:ext cx="741362" cy="762000"/>
          </a:xfrm>
          <a:custGeom>
            <a:gdLst>
              <a:gd fmla="*/ 630572 w 738761" name="connsiteX0"/>
              <a:gd fmla="*/ 111823 h 763577" name="connsiteY0"/>
              <a:gd fmla="*/ 630572 w 738761" name="connsiteX1"/>
              <a:gd fmla="*/ 651753 h 763577" name="connsiteY1"/>
              <a:gd fmla="*/ 108188 w 738761" name="connsiteX2"/>
              <a:gd fmla="*/ 651753 h 763577" name="connsiteY2"/>
              <a:gd fmla="*/ 108188 w 738761" name="connsiteX3"/>
              <a:gd fmla="*/ 111823 h 763577" name="connsiteY3"/>
              <a:gd fmla="*/ 630572 w 738761" name="connsiteX4"/>
              <a:gd fmla="*/ 111823 h 763577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763577" w="738761">
                <a:moveTo>
                  <a:pt x="630572" y="111823"/>
                </a:moveTo>
                <a:cubicBezTo>
                  <a:pt x="774824" y="260921"/>
                  <a:pt x="774824" y="502655"/>
                  <a:pt x="630572" y="651753"/>
                </a:cubicBezTo>
                <a:cubicBezTo>
                  <a:pt x="486319" y="800852"/>
                  <a:pt x="252441" y="800852"/>
                  <a:pt x="108188" y="651753"/>
                </a:cubicBezTo>
                <a:cubicBezTo>
                  <a:pt x="-36062" y="502655"/>
                  <a:pt x="-36062" y="260921"/>
                  <a:pt x="108188" y="111823"/>
                </a:cubicBezTo>
                <a:cubicBezTo>
                  <a:pt x="252441" y="-37274"/>
                  <a:pt x="486319" y="-37274"/>
                  <a:pt x="630572" y="111823"/>
                </a:cubicBezTo>
              </a:path>
            </a:pathLst>
          </a:custGeom>
          <a:solidFill>
            <a:srgbClr val="FD561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3" name="Freeform 3"/>
          <p:cNvSpPr/>
          <p:nvPr/>
        </p:nvSpPr>
        <p:spPr>
          <a:xfrm>
            <a:off x="5948363" y="1184275"/>
            <a:ext cx="274637" cy="280988"/>
          </a:xfrm>
          <a:custGeom>
            <a:gdLst>
              <a:gd fmla="*/ 233170 w 273176" name="connsiteX0"/>
              <a:gd fmla="*/ 41349 h 282353" name="connsiteY0"/>
              <a:gd fmla="*/ 233170 w 273176" name="connsiteX1"/>
              <a:gd fmla="*/ 241004 h 282353" name="connsiteY1"/>
              <a:gd fmla="*/ 40005 w 273176" name="connsiteX2"/>
              <a:gd fmla="*/ 241004 h 282353" name="connsiteY2"/>
              <a:gd fmla="*/ 40005 w 273176" name="connsiteX3"/>
              <a:gd fmla="*/ 41349 h 282353" name="connsiteY3"/>
              <a:gd fmla="*/ 233170 w 273176" name="connsiteX4"/>
              <a:gd fmla="*/ 41349 h 282353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282353" w="273176">
                <a:moveTo>
                  <a:pt x="233170" y="41349"/>
                </a:moveTo>
                <a:cubicBezTo>
                  <a:pt x="286511" y="96483"/>
                  <a:pt x="286511" y="185872"/>
                  <a:pt x="233170" y="241004"/>
                </a:cubicBezTo>
                <a:cubicBezTo>
                  <a:pt x="179828" y="296137"/>
                  <a:pt x="93345" y="296137"/>
                  <a:pt x="40005" y="241004"/>
                </a:cubicBezTo>
                <a:cubicBezTo>
                  <a:pt x="-13335" y="185872"/>
                  <a:pt x="-13335" y="96483"/>
                  <a:pt x="40005" y="41349"/>
                </a:cubicBezTo>
                <a:cubicBezTo>
                  <a:pt x="93345" y="-13783"/>
                  <a:pt x="179828" y="-13783"/>
                  <a:pt x="233170" y="41349"/>
                </a:cubicBezTo>
              </a:path>
            </a:pathLst>
          </a:custGeom>
          <a:solidFill>
            <a:srgbClr val="FD561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4" name="Freeform 3"/>
          <p:cNvSpPr/>
          <p:nvPr/>
        </p:nvSpPr>
        <p:spPr>
          <a:xfrm>
            <a:off x="5948363" y="2998788"/>
            <a:ext cx="274637" cy="280987"/>
          </a:xfrm>
          <a:custGeom>
            <a:gdLst>
              <a:gd fmla="*/ 233170 w 273176" name="connsiteX0"/>
              <a:gd fmla="*/ 41349 h 282354" name="connsiteY0"/>
              <a:gd fmla="*/ 233170 w 273176" name="connsiteX1"/>
              <a:gd fmla="*/ 241004 h 282354" name="connsiteY1"/>
              <a:gd fmla="*/ 40005 w 273176" name="connsiteX2"/>
              <a:gd fmla="*/ 241004 h 282354" name="connsiteY2"/>
              <a:gd fmla="*/ 40005 w 273176" name="connsiteX3"/>
              <a:gd fmla="*/ 41349 h 282354" name="connsiteY3"/>
              <a:gd fmla="*/ 233170 w 273176" name="connsiteX4"/>
              <a:gd fmla="*/ 41349 h 282354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282354" w="273176">
                <a:moveTo>
                  <a:pt x="233170" y="41349"/>
                </a:moveTo>
                <a:cubicBezTo>
                  <a:pt x="286511" y="96483"/>
                  <a:pt x="286511" y="185870"/>
                  <a:pt x="233170" y="241004"/>
                </a:cubicBezTo>
                <a:cubicBezTo>
                  <a:pt x="179828" y="296137"/>
                  <a:pt x="93345" y="296137"/>
                  <a:pt x="40005" y="241004"/>
                </a:cubicBezTo>
                <a:cubicBezTo>
                  <a:pt x="-13335" y="185870"/>
                  <a:pt x="-13335" y="96483"/>
                  <a:pt x="40005" y="41349"/>
                </a:cubicBezTo>
                <a:cubicBezTo>
                  <a:pt x="93345" y="-13783"/>
                  <a:pt x="179828" y="-13783"/>
                  <a:pt x="233170" y="41349"/>
                </a:cubicBezTo>
              </a:path>
            </a:pathLst>
          </a:custGeom>
          <a:solidFill>
            <a:srgbClr val="FD561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5" name="Freeform 3"/>
          <p:cNvSpPr/>
          <p:nvPr/>
        </p:nvSpPr>
        <p:spPr>
          <a:xfrm>
            <a:off x="4905375" y="4100513"/>
            <a:ext cx="274638" cy="282575"/>
          </a:xfrm>
          <a:custGeom>
            <a:gdLst>
              <a:gd fmla="*/ 233171 w 273177" name="connsiteX0"/>
              <a:gd fmla="*/ 41350 h 282354" name="connsiteY0"/>
              <a:gd fmla="*/ 233171 w 273177" name="connsiteX1"/>
              <a:gd fmla="*/ 241004 h 282354" name="connsiteY1"/>
              <a:gd fmla="*/ 40005 w 273177" name="connsiteX2"/>
              <a:gd fmla="*/ 241004 h 282354" name="connsiteY2"/>
              <a:gd fmla="*/ 40005 w 273177" name="connsiteX3"/>
              <a:gd fmla="*/ 41350 h 282354" name="connsiteY3"/>
              <a:gd fmla="*/ 233171 w 273177" name="connsiteX4"/>
              <a:gd fmla="*/ 41350 h 282354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282354" w="273177">
                <a:moveTo>
                  <a:pt x="233171" y="41350"/>
                </a:moveTo>
                <a:cubicBezTo>
                  <a:pt x="286512" y="96482"/>
                  <a:pt x="286512" y="185870"/>
                  <a:pt x="233171" y="241004"/>
                </a:cubicBezTo>
                <a:cubicBezTo>
                  <a:pt x="179830" y="296137"/>
                  <a:pt x="93347" y="296137"/>
                  <a:pt x="40005" y="241004"/>
                </a:cubicBezTo>
                <a:cubicBezTo>
                  <a:pt x="-13335" y="185870"/>
                  <a:pt x="-13335" y="96482"/>
                  <a:pt x="40005" y="41350"/>
                </a:cubicBezTo>
                <a:cubicBezTo>
                  <a:pt x="93347" y="-13783"/>
                  <a:pt x="179830" y="-13783"/>
                  <a:pt x="233171" y="41350"/>
                </a:cubicBezTo>
              </a:path>
            </a:pathLst>
          </a:custGeom>
          <a:solidFill>
            <a:srgbClr val="FD561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6" name="Freeform 3"/>
          <p:cNvSpPr/>
          <p:nvPr/>
        </p:nvSpPr>
        <p:spPr>
          <a:xfrm>
            <a:off x="2828925" y="4100513"/>
            <a:ext cx="274638" cy="282575"/>
          </a:xfrm>
          <a:custGeom>
            <a:gdLst>
              <a:gd fmla="*/ 233171 w 273177" name="connsiteX0"/>
              <a:gd fmla="*/ 41350 h 282354" name="connsiteY0"/>
              <a:gd fmla="*/ 233171 w 273177" name="connsiteX1"/>
              <a:gd fmla="*/ 241004 h 282354" name="connsiteY1"/>
              <a:gd fmla="*/ 40006 w 273177" name="connsiteX2"/>
              <a:gd fmla="*/ 241004 h 282354" name="connsiteY2"/>
              <a:gd fmla="*/ 40006 w 273177" name="connsiteX3"/>
              <a:gd fmla="*/ 41350 h 282354" name="connsiteY3"/>
              <a:gd fmla="*/ 233171 w 273177" name="connsiteX4"/>
              <a:gd fmla="*/ 41350 h 282354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282354" w="273177">
                <a:moveTo>
                  <a:pt x="233171" y="41350"/>
                </a:moveTo>
                <a:cubicBezTo>
                  <a:pt x="286513" y="96482"/>
                  <a:pt x="286513" y="185870"/>
                  <a:pt x="233171" y="241004"/>
                </a:cubicBezTo>
                <a:cubicBezTo>
                  <a:pt x="179830" y="296137"/>
                  <a:pt x="93347" y="296137"/>
                  <a:pt x="40006" y="241004"/>
                </a:cubicBezTo>
                <a:cubicBezTo>
                  <a:pt x="-13335" y="185870"/>
                  <a:pt x="-13335" y="96482"/>
                  <a:pt x="40006" y="41350"/>
                </a:cubicBezTo>
                <a:cubicBezTo>
                  <a:pt x="93347" y="-13783"/>
                  <a:pt x="179830" y="-13783"/>
                  <a:pt x="233171" y="41350"/>
                </a:cubicBezTo>
              </a:path>
            </a:pathLst>
          </a:custGeom>
          <a:solidFill>
            <a:srgbClr val="FD561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7" name="Freeform 3"/>
          <p:cNvSpPr/>
          <p:nvPr/>
        </p:nvSpPr>
        <p:spPr>
          <a:xfrm>
            <a:off x="1787525" y="2998788"/>
            <a:ext cx="274638" cy="280987"/>
          </a:xfrm>
          <a:custGeom>
            <a:gdLst>
              <a:gd fmla="*/ 233170 w 273176" name="connsiteX0"/>
              <a:gd fmla="*/ 41349 h 282354" name="connsiteY0"/>
              <a:gd fmla="*/ 233170 w 273176" name="connsiteX1"/>
              <a:gd fmla="*/ 241004 h 282354" name="connsiteY1"/>
              <a:gd fmla="*/ 40006 w 273176" name="connsiteX2"/>
              <a:gd fmla="*/ 241004 h 282354" name="connsiteY2"/>
              <a:gd fmla="*/ 40006 w 273176" name="connsiteX3"/>
              <a:gd fmla="*/ 41349 h 282354" name="connsiteY3"/>
              <a:gd fmla="*/ 233170 w 273176" name="connsiteX4"/>
              <a:gd fmla="*/ 41349 h 282354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282354" w="273176">
                <a:moveTo>
                  <a:pt x="233170" y="41349"/>
                </a:moveTo>
                <a:cubicBezTo>
                  <a:pt x="286511" y="96483"/>
                  <a:pt x="286511" y="185870"/>
                  <a:pt x="233170" y="241004"/>
                </a:cubicBezTo>
                <a:cubicBezTo>
                  <a:pt x="179829" y="296137"/>
                  <a:pt x="93347" y="296137"/>
                  <a:pt x="40006" y="241004"/>
                </a:cubicBezTo>
                <a:cubicBezTo>
                  <a:pt x="-13335" y="185870"/>
                  <a:pt x="-13335" y="96483"/>
                  <a:pt x="40006" y="41349"/>
                </a:cubicBezTo>
                <a:cubicBezTo>
                  <a:pt x="93347" y="-13783"/>
                  <a:pt x="179829" y="-13783"/>
                  <a:pt x="233170" y="41349"/>
                </a:cubicBezTo>
              </a:path>
            </a:pathLst>
          </a:custGeom>
          <a:solidFill>
            <a:srgbClr val="FD561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8" name="Freeform 3"/>
          <p:cNvSpPr/>
          <p:nvPr/>
        </p:nvSpPr>
        <p:spPr>
          <a:xfrm>
            <a:off x="1787525" y="1184275"/>
            <a:ext cx="274638" cy="280988"/>
          </a:xfrm>
          <a:custGeom>
            <a:gdLst>
              <a:gd fmla="*/ 233170 w 273176" name="connsiteX0"/>
              <a:gd fmla="*/ 41349 h 282353" name="connsiteY0"/>
              <a:gd fmla="*/ 233170 w 273176" name="connsiteX1"/>
              <a:gd fmla="*/ 241004 h 282353" name="connsiteY1"/>
              <a:gd fmla="*/ 40006 w 273176" name="connsiteX2"/>
              <a:gd fmla="*/ 241004 h 282353" name="connsiteY2"/>
              <a:gd fmla="*/ 40006 w 273176" name="connsiteX3"/>
              <a:gd fmla="*/ 41349 h 282353" name="connsiteY3"/>
              <a:gd fmla="*/ 233170 w 273176" name="connsiteX4"/>
              <a:gd fmla="*/ 41349 h 282353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282353" w="273176">
                <a:moveTo>
                  <a:pt x="233170" y="41349"/>
                </a:moveTo>
                <a:cubicBezTo>
                  <a:pt x="286511" y="96483"/>
                  <a:pt x="286511" y="185872"/>
                  <a:pt x="233170" y="241004"/>
                </a:cubicBezTo>
                <a:cubicBezTo>
                  <a:pt x="179829" y="296137"/>
                  <a:pt x="93347" y="296137"/>
                  <a:pt x="40006" y="241004"/>
                </a:cubicBezTo>
                <a:cubicBezTo>
                  <a:pt x="-13335" y="185872"/>
                  <a:pt x="-13335" y="96483"/>
                  <a:pt x="40006" y="41349"/>
                </a:cubicBezTo>
                <a:cubicBezTo>
                  <a:pt x="93347" y="-13783"/>
                  <a:pt x="179829" y="-13783"/>
                  <a:pt x="233170" y="41349"/>
                </a:cubicBezTo>
              </a:path>
            </a:pathLst>
          </a:custGeom>
          <a:solidFill>
            <a:srgbClr val="FD561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9" name="Freeform 3"/>
          <p:cNvSpPr/>
          <p:nvPr/>
        </p:nvSpPr>
        <p:spPr>
          <a:xfrm>
            <a:off x="2828925" y="223838"/>
            <a:ext cx="274638" cy="282575"/>
          </a:xfrm>
          <a:custGeom>
            <a:gdLst>
              <a:gd fmla="*/ 233171 w 273177" name="connsiteX0"/>
              <a:gd fmla="*/ 41349 h 282354" name="connsiteY0"/>
              <a:gd fmla="*/ 233171 w 273177" name="connsiteX1"/>
              <a:gd fmla="*/ 241004 h 282354" name="connsiteY1"/>
              <a:gd fmla="*/ 40006 w 273177" name="connsiteX2"/>
              <a:gd fmla="*/ 241004 h 282354" name="connsiteY2"/>
              <a:gd fmla="*/ 40006 w 273177" name="connsiteX3"/>
              <a:gd fmla="*/ 41349 h 282354" name="connsiteY3"/>
              <a:gd fmla="*/ 233171 w 273177" name="connsiteX4"/>
              <a:gd fmla="*/ 41349 h 282354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282354" w="273177">
                <a:moveTo>
                  <a:pt x="233171" y="41349"/>
                </a:moveTo>
                <a:cubicBezTo>
                  <a:pt x="286513" y="96483"/>
                  <a:pt x="286513" y="185870"/>
                  <a:pt x="233171" y="241004"/>
                </a:cubicBezTo>
                <a:cubicBezTo>
                  <a:pt x="179830" y="296137"/>
                  <a:pt x="93347" y="296137"/>
                  <a:pt x="40006" y="241004"/>
                </a:cubicBezTo>
                <a:cubicBezTo>
                  <a:pt x="-13335" y="185870"/>
                  <a:pt x="-13335" y="96483"/>
                  <a:pt x="40006" y="41349"/>
                </a:cubicBezTo>
                <a:cubicBezTo>
                  <a:pt x="93347" y="-13783"/>
                  <a:pt x="179830" y="-13783"/>
                  <a:pt x="233171" y="41349"/>
                </a:cubicBezTo>
              </a:path>
            </a:pathLst>
          </a:custGeom>
          <a:solidFill>
            <a:srgbClr val="FD561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0" name="Freeform 3"/>
          <p:cNvSpPr/>
          <p:nvPr/>
        </p:nvSpPr>
        <p:spPr>
          <a:xfrm>
            <a:off x="4775200" y="223838"/>
            <a:ext cx="274638" cy="282575"/>
          </a:xfrm>
          <a:custGeom>
            <a:gdLst>
              <a:gd fmla="*/ 233170 w 273176" name="connsiteX0"/>
              <a:gd fmla="*/ 41349 h 282354" name="connsiteY0"/>
              <a:gd fmla="*/ 233170 w 273176" name="connsiteX1"/>
              <a:gd fmla="*/ 241004 h 282354" name="connsiteY1"/>
              <a:gd fmla="*/ 40006 w 273176" name="connsiteX2"/>
              <a:gd fmla="*/ 241004 h 282354" name="connsiteY2"/>
              <a:gd fmla="*/ 40006 w 273176" name="connsiteX3"/>
              <a:gd fmla="*/ 41349 h 282354" name="connsiteY3"/>
              <a:gd fmla="*/ 233170 w 273176" name="connsiteX4"/>
              <a:gd fmla="*/ 41349 h 282354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282354" w="273176">
                <a:moveTo>
                  <a:pt x="233170" y="41349"/>
                </a:moveTo>
                <a:cubicBezTo>
                  <a:pt x="286511" y="96483"/>
                  <a:pt x="286511" y="185870"/>
                  <a:pt x="233170" y="241004"/>
                </a:cubicBezTo>
                <a:cubicBezTo>
                  <a:pt x="179830" y="296137"/>
                  <a:pt x="93347" y="296137"/>
                  <a:pt x="40006" y="241004"/>
                </a:cubicBezTo>
                <a:cubicBezTo>
                  <a:pt x="-13335" y="185870"/>
                  <a:pt x="-13335" y="96483"/>
                  <a:pt x="40006" y="41349"/>
                </a:cubicBezTo>
                <a:cubicBezTo>
                  <a:pt x="93347" y="-13783"/>
                  <a:pt x="179830" y="-13783"/>
                  <a:pt x="233170" y="41349"/>
                </a:cubicBezTo>
              </a:path>
            </a:pathLst>
          </a:custGeom>
          <a:solidFill>
            <a:srgbClr val="FD561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1" name="Freeform 3"/>
          <p:cNvSpPr/>
          <p:nvPr/>
        </p:nvSpPr>
        <p:spPr>
          <a:xfrm>
            <a:off x="3625850" y="477838"/>
            <a:ext cx="798513" cy="819150"/>
          </a:xfrm>
          <a:custGeom>
            <a:gdLst>
              <a:gd fmla="*/ 678550 w 794970" name="connsiteX0"/>
              <a:gd fmla="*/ 120332 h 821675" name="connsiteY0"/>
              <a:gd fmla="*/ 678550 w 794970" name="connsiteX1"/>
              <a:gd fmla="*/ 701344 h 821675" name="connsiteY1"/>
              <a:gd fmla="*/ 116421 w 794970" name="connsiteX2"/>
              <a:gd fmla="*/ 701344 h 821675" name="connsiteY2"/>
              <a:gd fmla="*/ 116421 w 794970" name="connsiteX3"/>
              <a:gd fmla="*/ 120332 h 821675" name="connsiteY3"/>
              <a:gd fmla="*/ 678550 w 794970" name="connsiteX4"/>
              <a:gd fmla="*/ 120332 h 821675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821675" w="794970">
                <a:moveTo>
                  <a:pt x="678550" y="120332"/>
                </a:moveTo>
                <a:cubicBezTo>
                  <a:pt x="833777" y="280773"/>
                  <a:pt x="833777" y="540902"/>
                  <a:pt x="678550" y="701344"/>
                </a:cubicBezTo>
                <a:cubicBezTo>
                  <a:pt x="523321" y="861786"/>
                  <a:pt x="271648" y="861786"/>
                  <a:pt x="116421" y="701344"/>
                </a:cubicBezTo>
                <a:cubicBezTo>
                  <a:pt x="-38806" y="540902"/>
                  <a:pt x="-38806" y="280773"/>
                  <a:pt x="116421" y="120332"/>
                </a:cubicBezTo>
                <a:cubicBezTo>
                  <a:pt x="271648" y="-40110"/>
                  <a:pt x="523321" y="-40110"/>
                  <a:pt x="678550" y="120332"/>
                </a:cubicBezTo>
              </a:path>
            </a:pathLst>
          </a:custGeom>
          <a:solidFill>
            <a:srgbClr val="E6E6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2" name="Freeform 3"/>
          <p:cNvSpPr/>
          <p:nvPr/>
        </p:nvSpPr>
        <p:spPr>
          <a:xfrm>
            <a:off x="2614613" y="915988"/>
            <a:ext cx="798512" cy="819150"/>
          </a:xfrm>
          <a:custGeom>
            <a:gdLst>
              <a:gd fmla="*/ 678548 w 794970" name="connsiteX0"/>
              <a:gd fmla="*/ 120331 h 821675" name="connsiteY0"/>
              <a:gd fmla="*/ 678548 w 794970" name="connsiteX1"/>
              <a:gd fmla="*/ 701343 h 821675" name="connsiteY1"/>
              <a:gd fmla="*/ 116420 w 794970" name="connsiteX2"/>
              <a:gd fmla="*/ 701343 h 821675" name="connsiteY2"/>
              <a:gd fmla="*/ 116420 w 794970" name="connsiteX3"/>
              <a:gd fmla="*/ 120331 h 821675" name="connsiteY3"/>
              <a:gd fmla="*/ 678548 w 794970" name="connsiteX4"/>
              <a:gd fmla="*/ 120331 h 821675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821675" w="794970">
                <a:moveTo>
                  <a:pt x="678548" y="120331"/>
                </a:moveTo>
                <a:cubicBezTo>
                  <a:pt x="833777" y="280774"/>
                  <a:pt x="833777" y="540901"/>
                  <a:pt x="678548" y="701343"/>
                </a:cubicBezTo>
                <a:cubicBezTo>
                  <a:pt x="523321" y="861786"/>
                  <a:pt x="271648" y="861786"/>
                  <a:pt x="116420" y="701343"/>
                </a:cubicBezTo>
                <a:cubicBezTo>
                  <a:pt x="-38806" y="540901"/>
                  <a:pt x="-38806" y="280774"/>
                  <a:pt x="116420" y="120331"/>
                </a:cubicBezTo>
                <a:cubicBezTo>
                  <a:pt x="271648" y="-40110"/>
                  <a:pt x="523321" y="-40110"/>
                  <a:pt x="678548" y="120331"/>
                </a:cubicBezTo>
              </a:path>
            </a:pathLst>
          </a:custGeom>
          <a:solidFill>
            <a:srgbClr val="E6E6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3" name="Freeform 3"/>
          <p:cNvSpPr/>
          <p:nvPr/>
        </p:nvSpPr>
        <p:spPr>
          <a:xfrm>
            <a:off x="2244725" y="1897063"/>
            <a:ext cx="796925" cy="819150"/>
          </a:xfrm>
          <a:custGeom>
            <a:gdLst>
              <a:gd fmla="*/ 678549 w 794970" name="connsiteX0"/>
              <a:gd fmla="*/ 120331 h 821674" name="connsiteY0"/>
              <a:gd fmla="*/ 678549 w 794970" name="connsiteX1"/>
              <a:gd fmla="*/ 701343 h 821674" name="connsiteY1"/>
              <a:gd fmla="*/ 116421 w 794970" name="connsiteX2"/>
              <a:gd fmla="*/ 701343 h 821674" name="connsiteY2"/>
              <a:gd fmla="*/ 116421 w 794970" name="connsiteX3"/>
              <a:gd fmla="*/ 120331 h 821674" name="connsiteY3"/>
              <a:gd fmla="*/ 678549 w 794970" name="connsiteX4"/>
              <a:gd fmla="*/ 120331 h 821674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821674" w="794970">
                <a:moveTo>
                  <a:pt x="678549" y="120331"/>
                </a:moveTo>
                <a:cubicBezTo>
                  <a:pt x="833777" y="280772"/>
                  <a:pt x="833777" y="540901"/>
                  <a:pt x="678549" y="701343"/>
                </a:cubicBezTo>
                <a:cubicBezTo>
                  <a:pt x="523321" y="861785"/>
                  <a:pt x="271648" y="861785"/>
                  <a:pt x="116421" y="701343"/>
                </a:cubicBezTo>
                <a:cubicBezTo>
                  <a:pt x="-38807" y="540901"/>
                  <a:pt x="-38807" y="280772"/>
                  <a:pt x="116421" y="120331"/>
                </a:cubicBezTo>
                <a:cubicBezTo>
                  <a:pt x="271648" y="-40110"/>
                  <a:pt x="523321" y="-40110"/>
                  <a:pt x="678549" y="120331"/>
                </a:cubicBezTo>
              </a:path>
            </a:pathLst>
          </a:custGeom>
          <a:solidFill>
            <a:srgbClr val="E6E6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4" name="Freeform 3"/>
          <p:cNvSpPr/>
          <p:nvPr/>
        </p:nvSpPr>
        <p:spPr>
          <a:xfrm>
            <a:off x="2614613" y="2870200"/>
            <a:ext cx="798512" cy="819150"/>
          </a:xfrm>
          <a:custGeom>
            <a:gdLst>
              <a:gd fmla="*/ 678548 w 794970" name="connsiteX0"/>
              <a:gd fmla="*/ 120332 h 821675" name="connsiteY0"/>
              <a:gd fmla="*/ 678548 w 794970" name="connsiteX1"/>
              <a:gd fmla="*/ 701344 h 821675" name="connsiteY1"/>
              <a:gd fmla="*/ 116420 w 794970" name="connsiteX2"/>
              <a:gd fmla="*/ 701344 h 821675" name="connsiteY2"/>
              <a:gd fmla="*/ 116420 w 794970" name="connsiteX3"/>
              <a:gd fmla="*/ 120332 h 821675" name="connsiteY3"/>
              <a:gd fmla="*/ 678548 w 794970" name="connsiteX4"/>
              <a:gd fmla="*/ 120332 h 821675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821675" w="794970">
                <a:moveTo>
                  <a:pt x="678548" y="120332"/>
                </a:moveTo>
                <a:cubicBezTo>
                  <a:pt x="833777" y="280773"/>
                  <a:pt x="833777" y="540903"/>
                  <a:pt x="678548" y="701344"/>
                </a:cubicBezTo>
                <a:cubicBezTo>
                  <a:pt x="523321" y="861786"/>
                  <a:pt x="271648" y="861786"/>
                  <a:pt x="116420" y="701344"/>
                </a:cubicBezTo>
                <a:cubicBezTo>
                  <a:pt x="-38806" y="540903"/>
                  <a:pt x="-38806" y="280773"/>
                  <a:pt x="116420" y="120332"/>
                </a:cubicBezTo>
                <a:cubicBezTo>
                  <a:pt x="271648" y="-40110"/>
                  <a:pt x="523321" y="-40110"/>
                  <a:pt x="678548" y="120332"/>
                </a:cubicBezTo>
              </a:path>
            </a:pathLst>
          </a:custGeom>
          <a:solidFill>
            <a:srgbClr val="E6E6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5" name="Freeform 3"/>
          <p:cNvSpPr/>
          <p:nvPr/>
        </p:nvSpPr>
        <p:spPr>
          <a:xfrm>
            <a:off x="3625850" y="3319463"/>
            <a:ext cx="798513" cy="819150"/>
          </a:xfrm>
          <a:custGeom>
            <a:gdLst>
              <a:gd fmla="*/ 678550 w 794970" name="connsiteX0"/>
              <a:gd fmla="*/ 120332 h 821675" name="connsiteY0"/>
              <a:gd fmla="*/ 678550 w 794970" name="connsiteX1"/>
              <a:gd fmla="*/ 701344 h 821675" name="connsiteY1"/>
              <a:gd fmla="*/ 116421 w 794970" name="connsiteX2"/>
              <a:gd fmla="*/ 701344 h 821675" name="connsiteY2"/>
              <a:gd fmla="*/ 116421 w 794970" name="connsiteX3"/>
              <a:gd fmla="*/ 120332 h 821675" name="connsiteY3"/>
              <a:gd fmla="*/ 678550 w 794970" name="connsiteX4"/>
              <a:gd fmla="*/ 120332 h 821675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821675" w="794970">
                <a:moveTo>
                  <a:pt x="678550" y="120332"/>
                </a:moveTo>
                <a:cubicBezTo>
                  <a:pt x="833777" y="280773"/>
                  <a:pt x="833777" y="540901"/>
                  <a:pt x="678550" y="701344"/>
                </a:cubicBezTo>
                <a:cubicBezTo>
                  <a:pt x="523321" y="861786"/>
                  <a:pt x="271648" y="861786"/>
                  <a:pt x="116421" y="701344"/>
                </a:cubicBezTo>
                <a:cubicBezTo>
                  <a:pt x="-38806" y="540901"/>
                  <a:pt x="-38806" y="280773"/>
                  <a:pt x="116421" y="120332"/>
                </a:cubicBezTo>
                <a:cubicBezTo>
                  <a:pt x="271648" y="-40110"/>
                  <a:pt x="523321" y="-40110"/>
                  <a:pt x="678550" y="120332"/>
                </a:cubicBezTo>
              </a:path>
            </a:pathLst>
          </a:custGeom>
          <a:solidFill>
            <a:srgbClr val="E6E6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6" name="Freeform 3"/>
          <p:cNvSpPr/>
          <p:nvPr/>
        </p:nvSpPr>
        <p:spPr>
          <a:xfrm>
            <a:off x="4643438" y="2870200"/>
            <a:ext cx="798512" cy="819150"/>
          </a:xfrm>
          <a:custGeom>
            <a:gdLst>
              <a:gd fmla="*/ 678550 w 794970" name="connsiteX0"/>
              <a:gd fmla="*/ 120332 h 821675" name="connsiteY0"/>
              <a:gd fmla="*/ 678550 w 794970" name="connsiteX1"/>
              <a:gd fmla="*/ 701344 h 821675" name="connsiteY1"/>
              <a:gd fmla="*/ 116421 w 794970" name="connsiteX2"/>
              <a:gd fmla="*/ 701344 h 821675" name="connsiteY2"/>
              <a:gd fmla="*/ 116421 w 794970" name="connsiteX3"/>
              <a:gd fmla="*/ 120332 h 821675" name="connsiteY3"/>
              <a:gd fmla="*/ 678550 w 794970" name="connsiteX4"/>
              <a:gd fmla="*/ 120332 h 821675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821675" w="794970">
                <a:moveTo>
                  <a:pt x="678550" y="120332"/>
                </a:moveTo>
                <a:cubicBezTo>
                  <a:pt x="833777" y="280773"/>
                  <a:pt x="833777" y="540903"/>
                  <a:pt x="678550" y="701344"/>
                </a:cubicBezTo>
                <a:cubicBezTo>
                  <a:pt x="523321" y="861786"/>
                  <a:pt x="271648" y="861786"/>
                  <a:pt x="116421" y="701344"/>
                </a:cubicBezTo>
                <a:cubicBezTo>
                  <a:pt x="-38806" y="540903"/>
                  <a:pt x="-38806" y="280773"/>
                  <a:pt x="116421" y="120332"/>
                </a:cubicBezTo>
                <a:cubicBezTo>
                  <a:pt x="271648" y="-40110"/>
                  <a:pt x="523321" y="-40110"/>
                  <a:pt x="678550" y="120332"/>
                </a:cubicBezTo>
              </a:path>
            </a:pathLst>
          </a:custGeom>
          <a:solidFill>
            <a:srgbClr val="E6E6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7" name="Freeform 3"/>
          <p:cNvSpPr/>
          <p:nvPr/>
        </p:nvSpPr>
        <p:spPr>
          <a:xfrm>
            <a:off x="5013325" y="1901825"/>
            <a:ext cx="798513" cy="820738"/>
          </a:xfrm>
          <a:custGeom>
            <a:gdLst>
              <a:gd fmla="*/ 678548 w 794970" name="connsiteX0"/>
              <a:gd fmla="*/ 120332 h 821675" name="connsiteY0"/>
              <a:gd fmla="*/ 678548 w 794970" name="connsiteX1"/>
              <a:gd fmla="*/ 701344 h 821675" name="connsiteY1"/>
              <a:gd fmla="*/ 116420 w 794970" name="connsiteX2"/>
              <a:gd fmla="*/ 701344 h 821675" name="connsiteY2"/>
              <a:gd fmla="*/ 116420 w 794970" name="connsiteX3"/>
              <a:gd fmla="*/ 120332 h 821675" name="connsiteY3"/>
              <a:gd fmla="*/ 678548 w 794970" name="connsiteX4"/>
              <a:gd fmla="*/ 120332 h 821675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821675" w="794970">
                <a:moveTo>
                  <a:pt x="678548" y="120332"/>
                </a:moveTo>
                <a:cubicBezTo>
                  <a:pt x="833777" y="280773"/>
                  <a:pt x="833777" y="540901"/>
                  <a:pt x="678548" y="701344"/>
                </a:cubicBezTo>
                <a:cubicBezTo>
                  <a:pt x="523321" y="861786"/>
                  <a:pt x="271648" y="861786"/>
                  <a:pt x="116420" y="701344"/>
                </a:cubicBezTo>
                <a:cubicBezTo>
                  <a:pt x="-38806" y="540901"/>
                  <a:pt x="-38806" y="280773"/>
                  <a:pt x="116420" y="120332"/>
                </a:cubicBezTo>
                <a:cubicBezTo>
                  <a:pt x="271648" y="-40110"/>
                  <a:pt x="523321" y="-40110"/>
                  <a:pt x="678548" y="120332"/>
                </a:cubicBezTo>
              </a:path>
            </a:pathLst>
          </a:custGeom>
          <a:solidFill>
            <a:srgbClr val="E6E6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8" name="Freeform 3"/>
          <p:cNvSpPr/>
          <p:nvPr/>
        </p:nvSpPr>
        <p:spPr>
          <a:xfrm>
            <a:off x="4637088" y="915988"/>
            <a:ext cx="798512" cy="820737"/>
          </a:xfrm>
          <a:custGeom>
            <a:gdLst>
              <a:gd fmla="*/ 678548 w 794970" name="connsiteX0"/>
              <a:gd fmla="*/ 120332 h 821675" name="connsiteY0"/>
              <a:gd fmla="*/ 678548 w 794970" name="connsiteX1"/>
              <a:gd fmla="*/ 701344 h 821675" name="connsiteY1"/>
              <a:gd fmla="*/ 116420 w 794970" name="connsiteX2"/>
              <a:gd fmla="*/ 701344 h 821675" name="connsiteY2"/>
              <a:gd fmla="*/ 116420 w 794970" name="connsiteX3"/>
              <a:gd fmla="*/ 120332 h 821675" name="connsiteY3"/>
              <a:gd fmla="*/ 678548 w 794970" name="connsiteX4"/>
              <a:gd fmla="*/ 120332 h 821675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821675" w="794970">
                <a:moveTo>
                  <a:pt x="678548" y="120332"/>
                </a:moveTo>
                <a:cubicBezTo>
                  <a:pt x="833777" y="280773"/>
                  <a:pt x="833777" y="540901"/>
                  <a:pt x="678548" y="701344"/>
                </a:cubicBezTo>
                <a:cubicBezTo>
                  <a:pt x="523321" y="861786"/>
                  <a:pt x="271648" y="861786"/>
                  <a:pt x="116420" y="701344"/>
                </a:cubicBezTo>
                <a:cubicBezTo>
                  <a:pt x="-38806" y="540901"/>
                  <a:pt x="-38806" y="280773"/>
                  <a:pt x="116420" y="120332"/>
                </a:cubicBezTo>
                <a:cubicBezTo>
                  <a:pt x="271648" y="-40110"/>
                  <a:pt x="523321" y="-40110"/>
                  <a:pt x="678548" y="120332"/>
                </a:cubicBezTo>
              </a:path>
            </a:pathLst>
          </a:custGeom>
          <a:solidFill>
            <a:srgbClr val="E6E6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9" name="Freeform 3"/>
          <p:cNvSpPr/>
          <p:nvPr/>
        </p:nvSpPr>
        <p:spPr>
          <a:xfrm>
            <a:off x="3657600" y="506413"/>
            <a:ext cx="741363" cy="760412"/>
          </a:xfrm>
          <a:custGeom>
            <a:gdLst>
              <a:gd fmla="*/ 630570 w 738759" name="connsiteX0"/>
              <a:gd fmla="*/ 111823 h 763577" name="connsiteY0"/>
              <a:gd fmla="*/ 630570 w 738759" name="connsiteX1"/>
              <a:gd fmla="*/ 651753 h 763577" name="connsiteY1"/>
              <a:gd fmla="*/ 108188 w 738759" name="connsiteX2"/>
              <a:gd fmla="*/ 651753 h 763577" name="connsiteY2"/>
              <a:gd fmla="*/ 108188 w 738759" name="connsiteX3"/>
              <a:gd fmla="*/ 111823 h 763577" name="connsiteY3"/>
              <a:gd fmla="*/ 630570 w 738759" name="connsiteX4"/>
              <a:gd fmla="*/ 111823 h 763577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763577" w="738759">
                <a:moveTo>
                  <a:pt x="630570" y="111823"/>
                </a:moveTo>
                <a:cubicBezTo>
                  <a:pt x="774822" y="260921"/>
                  <a:pt x="774822" y="502655"/>
                  <a:pt x="630570" y="651753"/>
                </a:cubicBezTo>
                <a:cubicBezTo>
                  <a:pt x="486318" y="800851"/>
                  <a:pt x="252440" y="800851"/>
                  <a:pt x="108188" y="651753"/>
                </a:cubicBezTo>
                <a:cubicBezTo>
                  <a:pt x="-36062" y="502655"/>
                  <a:pt x="-36062" y="260921"/>
                  <a:pt x="108188" y="111823"/>
                </a:cubicBezTo>
                <a:cubicBezTo>
                  <a:pt x="252440" y="-37274"/>
                  <a:pt x="486318" y="-37274"/>
                  <a:pt x="630570" y="111823"/>
                </a:cubicBezTo>
              </a:path>
            </a:pathLst>
          </a:custGeom>
          <a:solidFill>
            <a:srgbClr val="FD561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0" name="Freeform 3"/>
          <p:cNvSpPr/>
          <p:nvPr/>
        </p:nvSpPr>
        <p:spPr>
          <a:xfrm>
            <a:off x="2271713" y="1927225"/>
            <a:ext cx="742950" cy="762000"/>
          </a:xfrm>
          <a:custGeom>
            <a:gdLst>
              <a:gd fmla="*/ 630571 w 738759" name="connsiteX0"/>
              <a:gd fmla="*/ 111823 h 763577" name="connsiteY0"/>
              <a:gd fmla="*/ 630571 w 738759" name="connsiteX1"/>
              <a:gd fmla="*/ 651753 h 763577" name="connsiteY1"/>
              <a:gd fmla="*/ 108189 w 738759" name="connsiteX2"/>
              <a:gd fmla="*/ 651753 h 763577" name="connsiteY2"/>
              <a:gd fmla="*/ 108189 w 738759" name="connsiteX3"/>
              <a:gd fmla="*/ 111823 h 763577" name="connsiteY3"/>
              <a:gd fmla="*/ 630571 w 738759" name="connsiteX4"/>
              <a:gd fmla="*/ 111823 h 763577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763577" w="738759">
                <a:moveTo>
                  <a:pt x="630571" y="111823"/>
                </a:moveTo>
                <a:cubicBezTo>
                  <a:pt x="774822" y="260921"/>
                  <a:pt x="774822" y="502657"/>
                  <a:pt x="630571" y="651753"/>
                </a:cubicBezTo>
                <a:cubicBezTo>
                  <a:pt x="486319" y="800851"/>
                  <a:pt x="252441" y="800851"/>
                  <a:pt x="108189" y="651753"/>
                </a:cubicBezTo>
                <a:cubicBezTo>
                  <a:pt x="-36063" y="502657"/>
                  <a:pt x="-36063" y="260921"/>
                  <a:pt x="108189" y="111823"/>
                </a:cubicBezTo>
                <a:cubicBezTo>
                  <a:pt x="252441" y="-37274"/>
                  <a:pt x="486319" y="-37274"/>
                  <a:pt x="630571" y="111823"/>
                </a:cubicBezTo>
              </a:path>
            </a:pathLst>
          </a:custGeom>
          <a:solidFill>
            <a:srgbClr val="FD561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1" name="Freeform 3"/>
          <p:cNvSpPr/>
          <p:nvPr/>
        </p:nvSpPr>
        <p:spPr>
          <a:xfrm>
            <a:off x="3657600" y="3348038"/>
            <a:ext cx="741363" cy="762000"/>
          </a:xfrm>
          <a:custGeom>
            <a:gdLst>
              <a:gd fmla="*/ 630570 w 738759" name="connsiteX0"/>
              <a:gd fmla="*/ 111823 h 763578" name="connsiteY0"/>
              <a:gd fmla="*/ 630570 w 738759" name="connsiteX1"/>
              <a:gd fmla="*/ 651755 h 763578" name="connsiteY1"/>
              <a:gd fmla="*/ 108188 w 738759" name="connsiteX2"/>
              <a:gd fmla="*/ 651755 h 763578" name="connsiteY2"/>
              <a:gd fmla="*/ 108188 w 738759" name="connsiteX3"/>
              <a:gd fmla="*/ 111823 h 763578" name="connsiteY3"/>
              <a:gd fmla="*/ 630570 w 738759" name="connsiteX4"/>
              <a:gd fmla="*/ 111823 h 763578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763578" w="738759">
                <a:moveTo>
                  <a:pt x="630570" y="111823"/>
                </a:moveTo>
                <a:cubicBezTo>
                  <a:pt x="774822" y="260921"/>
                  <a:pt x="774822" y="502656"/>
                  <a:pt x="630570" y="651755"/>
                </a:cubicBezTo>
                <a:cubicBezTo>
                  <a:pt x="486318" y="800853"/>
                  <a:pt x="252440" y="800853"/>
                  <a:pt x="108188" y="651755"/>
                </a:cubicBezTo>
                <a:cubicBezTo>
                  <a:pt x="-36062" y="502656"/>
                  <a:pt x="-36062" y="260921"/>
                  <a:pt x="108188" y="111823"/>
                </a:cubicBezTo>
                <a:cubicBezTo>
                  <a:pt x="252440" y="-37274"/>
                  <a:pt x="486318" y="-37274"/>
                  <a:pt x="630570" y="111823"/>
                </a:cubicBezTo>
              </a:path>
            </a:pathLst>
          </a:custGeom>
          <a:solidFill>
            <a:srgbClr val="FD561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024" name="Freeform 3"/>
          <p:cNvSpPr/>
          <p:nvPr/>
        </p:nvSpPr>
        <p:spPr>
          <a:xfrm>
            <a:off x="2643188" y="944563"/>
            <a:ext cx="741362" cy="762000"/>
          </a:xfrm>
          <a:custGeom>
            <a:gdLst>
              <a:gd fmla="*/ 630571 w 738760" name="connsiteX0"/>
              <a:gd fmla="*/ 111823 h 763578" name="connsiteY0"/>
              <a:gd fmla="*/ 630571 w 738760" name="connsiteX1"/>
              <a:gd fmla="*/ 651755 h 763578" name="connsiteY1"/>
              <a:gd fmla="*/ 108188 w 738760" name="connsiteX2"/>
              <a:gd fmla="*/ 651755 h 763578" name="connsiteY2"/>
              <a:gd fmla="*/ 108188 w 738760" name="connsiteX3"/>
              <a:gd fmla="*/ 111823 h 763578" name="connsiteY3"/>
              <a:gd fmla="*/ 630571 w 738760" name="connsiteX4"/>
              <a:gd fmla="*/ 111823 h 763578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763578" w="738760">
                <a:moveTo>
                  <a:pt x="630571" y="111823"/>
                </a:moveTo>
                <a:cubicBezTo>
                  <a:pt x="774823" y="260921"/>
                  <a:pt x="774823" y="502657"/>
                  <a:pt x="630571" y="651755"/>
                </a:cubicBezTo>
                <a:cubicBezTo>
                  <a:pt x="486318" y="800853"/>
                  <a:pt x="252440" y="800853"/>
                  <a:pt x="108188" y="651755"/>
                </a:cubicBezTo>
                <a:cubicBezTo>
                  <a:pt x="-36062" y="502657"/>
                  <a:pt x="-36062" y="260921"/>
                  <a:pt x="108188" y="111823"/>
                </a:cubicBezTo>
                <a:cubicBezTo>
                  <a:pt x="252440" y="-37274"/>
                  <a:pt x="486318" y="-37274"/>
                  <a:pt x="630571" y="111823"/>
                </a:cubicBezTo>
              </a:path>
            </a:pathLst>
          </a:custGeom>
          <a:solidFill>
            <a:srgbClr val="FD561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025" name="Freeform 3"/>
          <p:cNvSpPr/>
          <p:nvPr/>
        </p:nvSpPr>
        <p:spPr>
          <a:xfrm>
            <a:off x="2643188" y="2898775"/>
            <a:ext cx="741362" cy="762000"/>
          </a:xfrm>
          <a:custGeom>
            <a:gdLst>
              <a:gd fmla="*/ 630571 w 738760" name="connsiteX0"/>
              <a:gd fmla="*/ 111823 h 763578" name="connsiteY0"/>
              <a:gd fmla="*/ 630571 w 738760" name="connsiteX1"/>
              <a:gd fmla="*/ 651755 h 763578" name="connsiteY1"/>
              <a:gd fmla="*/ 108188 w 738760" name="connsiteX2"/>
              <a:gd fmla="*/ 651755 h 763578" name="connsiteY2"/>
              <a:gd fmla="*/ 108188 w 738760" name="connsiteX3"/>
              <a:gd fmla="*/ 111823 h 763578" name="connsiteY3"/>
              <a:gd fmla="*/ 630571 w 738760" name="connsiteX4"/>
              <a:gd fmla="*/ 111823 h 763578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763578" w="738760">
                <a:moveTo>
                  <a:pt x="630571" y="111823"/>
                </a:moveTo>
                <a:cubicBezTo>
                  <a:pt x="774823" y="260921"/>
                  <a:pt x="774823" y="502657"/>
                  <a:pt x="630571" y="651755"/>
                </a:cubicBezTo>
                <a:cubicBezTo>
                  <a:pt x="486318" y="800853"/>
                  <a:pt x="252440" y="800853"/>
                  <a:pt x="108188" y="651755"/>
                </a:cubicBezTo>
                <a:cubicBezTo>
                  <a:pt x="-36062" y="502657"/>
                  <a:pt x="-36062" y="260921"/>
                  <a:pt x="108188" y="111823"/>
                </a:cubicBezTo>
                <a:cubicBezTo>
                  <a:pt x="252440" y="-37274"/>
                  <a:pt x="486318" y="-37274"/>
                  <a:pt x="630571" y="111823"/>
                </a:cubicBezTo>
              </a:path>
            </a:pathLst>
          </a:custGeom>
          <a:solidFill>
            <a:srgbClr val="FD561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026" name="Freeform 3"/>
          <p:cNvSpPr/>
          <p:nvPr/>
        </p:nvSpPr>
        <p:spPr>
          <a:xfrm>
            <a:off x="5041900" y="1927225"/>
            <a:ext cx="742950" cy="762000"/>
          </a:xfrm>
          <a:custGeom>
            <a:gdLst>
              <a:gd fmla="*/ 630571 w 738760" name="connsiteX0"/>
              <a:gd fmla="*/ 111823 h 763577" name="connsiteY0"/>
              <a:gd fmla="*/ 630571 w 738760" name="connsiteX1"/>
              <a:gd fmla="*/ 651753 h 763577" name="connsiteY1"/>
              <a:gd fmla="*/ 108188 w 738760" name="connsiteX2"/>
              <a:gd fmla="*/ 651753 h 763577" name="connsiteY2"/>
              <a:gd fmla="*/ 108188 w 738760" name="connsiteX3"/>
              <a:gd fmla="*/ 111823 h 763577" name="connsiteY3"/>
              <a:gd fmla="*/ 630571 w 738760" name="connsiteX4"/>
              <a:gd fmla="*/ 111823 h 763577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763577" w="738760">
                <a:moveTo>
                  <a:pt x="630571" y="111823"/>
                </a:moveTo>
                <a:cubicBezTo>
                  <a:pt x="774823" y="260921"/>
                  <a:pt x="774823" y="502657"/>
                  <a:pt x="630571" y="651753"/>
                </a:cubicBezTo>
                <a:cubicBezTo>
                  <a:pt x="486319" y="800851"/>
                  <a:pt x="252441" y="800851"/>
                  <a:pt x="108188" y="651753"/>
                </a:cubicBezTo>
                <a:cubicBezTo>
                  <a:pt x="-36062" y="502657"/>
                  <a:pt x="-36062" y="260921"/>
                  <a:pt x="108188" y="111823"/>
                </a:cubicBezTo>
                <a:cubicBezTo>
                  <a:pt x="252441" y="-37274"/>
                  <a:pt x="486319" y="-37274"/>
                  <a:pt x="630571" y="111823"/>
                </a:cubicBezTo>
              </a:path>
            </a:pathLst>
          </a:custGeom>
          <a:solidFill>
            <a:srgbClr val="FD561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028" name="Freeform 3"/>
          <p:cNvSpPr/>
          <p:nvPr/>
        </p:nvSpPr>
        <p:spPr>
          <a:xfrm>
            <a:off x="4672013" y="944563"/>
            <a:ext cx="741362" cy="762000"/>
          </a:xfrm>
          <a:custGeom>
            <a:gdLst>
              <a:gd fmla="*/ 630571 w 738759" name="connsiteX0"/>
              <a:gd fmla="*/ 111823 h 763578" name="connsiteY0"/>
              <a:gd fmla="*/ 630571 w 738759" name="connsiteX1"/>
              <a:gd fmla="*/ 651755 h 763578" name="connsiteY1"/>
              <a:gd fmla="*/ 108188 w 738759" name="connsiteX2"/>
              <a:gd fmla="*/ 651755 h 763578" name="connsiteY2"/>
              <a:gd fmla="*/ 108188 w 738759" name="connsiteX3"/>
              <a:gd fmla="*/ 111823 h 763578" name="connsiteY3"/>
              <a:gd fmla="*/ 630571 w 738759" name="connsiteX4"/>
              <a:gd fmla="*/ 111823 h 763578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763578" w="738759">
                <a:moveTo>
                  <a:pt x="630571" y="111823"/>
                </a:moveTo>
                <a:cubicBezTo>
                  <a:pt x="774822" y="260921"/>
                  <a:pt x="774822" y="502657"/>
                  <a:pt x="630571" y="651755"/>
                </a:cubicBezTo>
                <a:cubicBezTo>
                  <a:pt x="486318" y="800853"/>
                  <a:pt x="252440" y="800853"/>
                  <a:pt x="108188" y="651755"/>
                </a:cubicBezTo>
                <a:cubicBezTo>
                  <a:pt x="-36062" y="502657"/>
                  <a:pt x="-36062" y="260921"/>
                  <a:pt x="108188" y="111823"/>
                </a:cubicBezTo>
                <a:cubicBezTo>
                  <a:pt x="252440" y="-37274"/>
                  <a:pt x="486318" y="-37274"/>
                  <a:pt x="630571" y="111823"/>
                </a:cubicBezTo>
              </a:path>
            </a:pathLst>
          </a:custGeom>
          <a:solidFill>
            <a:srgbClr val="FD561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029" name="Freeform 3"/>
          <p:cNvSpPr/>
          <p:nvPr/>
        </p:nvSpPr>
        <p:spPr>
          <a:xfrm>
            <a:off x="4672013" y="2898775"/>
            <a:ext cx="741362" cy="762000"/>
          </a:xfrm>
          <a:custGeom>
            <a:gdLst>
              <a:gd fmla="*/ 630571 w 738759" name="connsiteX0"/>
              <a:gd fmla="*/ 111823 h 763578" name="connsiteY0"/>
              <a:gd fmla="*/ 630571 w 738759" name="connsiteX1"/>
              <a:gd fmla="*/ 651755 h 763578" name="connsiteY1"/>
              <a:gd fmla="*/ 108188 w 738759" name="connsiteX2"/>
              <a:gd fmla="*/ 651755 h 763578" name="connsiteY2"/>
              <a:gd fmla="*/ 108188 w 738759" name="connsiteX3"/>
              <a:gd fmla="*/ 111823 h 763578" name="connsiteY3"/>
              <a:gd fmla="*/ 630571 w 738759" name="connsiteX4"/>
              <a:gd fmla="*/ 111823 h 763578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763578" w="738759">
                <a:moveTo>
                  <a:pt x="630571" y="111823"/>
                </a:moveTo>
                <a:cubicBezTo>
                  <a:pt x="774822" y="260921"/>
                  <a:pt x="774822" y="502657"/>
                  <a:pt x="630571" y="651755"/>
                </a:cubicBezTo>
                <a:cubicBezTo>
                  <a:pt x="486318" y="800853"/>
                  <a:pt x="252440" y="800853"/>
                  <a:pt x="108188" y="651755"/>
                </a:cubicBezTo>
                <a:cubicBezTo>
                  <a:pt x="-36062" y="502657"/>
                  <a:pt x="-36062" y="260921"/>
                  <a:pt x="108188" y="111823"/>
                </a:cubicBezTo>
                <a:cubicBezTo>
                  <a:pt x="252440" y="-37274"/>
                  <a:pt x="486318" y="-37274"/>
                  <a:pt x="630571" y="111823"/>
                </a:cubicBezTo>
              </a:path>
            </a:pathLst>
          </a:custGeom>
          <a:solidFill>
            <a:srgbClr val="FD561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030" name="Freeform 3"/>
          <p:cNvSpPr/>
          <p:nvPr/>
        </p:nvSpPr>
        <p:spPr>
          <a:xfrm>
            <a:off x="2465388" y="704850"/>
            <a:ext cx="3125787" cy="3206750"/>
          </a:xfrm>
          <a:custGeom>
            <a:gdLst>
              <a:gd fmla="*/ 2656230 w 3111967" name="connsiteX0"/>
              <a:gd fmla="*/ 471047 h 3216510" name="connsiteY0"/>
              <a:gd fmla="*/ 2656230 w 3111967" name="connsiteX1"/>
              <a:gd fmla="*/ 2745463 h 3216510" name="connsiteY1"/>
              <a:gd fmla="*/ 455736 w 3111967" name="connsiteX2"/>
              <a:gd fmla="*/ 2745463 h 3216510" name="connsiteY2"/>
              <a:gd fmla="*/ 455736 w 3111967" name="connsiteX3"/>
              <a:gd fmla="*/ 471047 h 3216510" name="connsiteY3"/>
              <a:gd fmla="*/ 2656230 w 3111967" name="connsiteX4"/>
              <a:gd fmla="*/ 471047 h 321651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3216510" w="3111967">
                <a:moveTo>
                  <a:pt x="2656230" y="471047"/>
                </a:moveTo>
                <a:cubicBezTo>
                  <a:pt x="3263879" y="1099109"/>
                  <a:pt x="3263879" y="2117400"/>
                  <a:pt x="2656230" y="2745463"/>
                </a:cubicBezTo>
                <a:cubicBezTo>
                  <a:pt x="2048581" y="3373525"/>
                  <a:pt x="1063386" y="3373525"/>
                  <a:pt x="455736" y="2745463"/>
                </a:cubicBezTo>
                <a:cubicBezTo>
                  <a:pt x="-151912" y="2117400"/>
                  <a:pt x="-151912" y="1099109"/>
                  <a:pt x="455736" y="471047"/>
                </a:cubicBezTo>
                <a:cubicBezTo>
                  <a:pt x="1063386" y="-157015"/>
                  <a:pt x="2048581" y="-157015"/>
                  <a:pt x="2656230" y="471047"/>
                </a:cubicBezTo>
              </a:path>
            </a:pathLst>
          </a:custGeom>
          <a:solidFill>
            <a:srgbClr val="FD561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031" name="Freeform 3"/>
          <p:cNvSpPr/>
          <p:nvPr/>
        </p:nvSpPr>
        <p:spPr>
          <a:xfrm>
            <a:off x="2225675" y="4725988"/>
            <a:ext cx="884238" cy="928687"/>
          </a:xfrm>
          <a:custGeom>
            <a:gdLst>
              <a:gd fmla="*/ 440531 w 881062" name="connsiteX0"/>
              <a:gd fmla="*/ 0 h 931465" name="connsiteY0"/>
              <a:gd fmla="*/ 0 w 881062" name="connsiteX1"/>
              <a:gd fmla="*/ 440531 h 931465" name="connsiteY1"/>
              <a:gd fmla="*/ 87312 w 881062" name="connsiteX2"/>
              <a:gd fmla="*/ 701675 h 931465" name="connsiteY2"/>
              <a:gd fmla="*/ 70246 w 881062" name="connsiteX3"/>
              <a:gd fmla="*/ 931465 h 931465" name="connsiteY3"/>
              <a:gd fmla="*/ 286146 w 881062" name="connsiteX4"/>
              <a:gd fmla="*/ 851693 h 931465" name="connsiteY4"/>
              <a:gd fmla="*/ 440531 w 881062" name="connsiteX5"/>
              <a:gd fmla="*/ 881458 h 931465" name="connsiteY5"/>
              <a:gd fmla="*/ 881062 w 881062" name="connsiteX6"/>
              <a:gd fmla="*/ 440531 h 931465" name="connsiteY6"/>
              <a:gd fmla="*/ 440531 w 881062" name="connsiteX7"/>
              <a:gd fmla="*/ 0 h 931465" name="connsiteY7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b="b" l="l" r="r" t="t"/>
            <a:pathLst>
              <a:path h="931465" w="881062">
                <a:moveTo>
                  <a:pt x="440531" y="0"/>
                </a:moveTo>
                <a:cubicBezTo>
                  <a:pt x="197215" y="0"/>
                  <a:pt x="0" y="197166"/>
                  <a:pt x="0" y="440531"/>
                </a:cubicBezTo>
                <a:cubicBezTo>
                  <a:pt x="0" y="538614"/>
                  <a:pt x="33130" y="628459"/>
                  <a:pt x="87312" y="701675"/>
                </a:cubicBezTo>
                <a:lnTo>
                  <a:pt x="70246" y="931465"/>
                </a:lnTo>
                <a:lnTo>
                  <a:pt x="286146" y="851693"/>
                </a:lnTo>
                <a:cubicBezTo>
                  <a:pt x="334368" y="869827"/>
                  <a:pt x="385970" y="881458"/>
                  <a:pt x="440531" y="881458"/>
                </a:cubicBezTo>
                <a:cubicBezTo>
                  <a:pt x="683845" y="881458"/>
                  <a:pt x="881062" y="683894"/>
                  <a:pt x="881062" y="440531"/>
                </a:cubicBezTo>
                <a:cubicBezTo>
                  <a:pt x="881062" y="197166"/>
                  <a:pt x="683845" y="0"/>
                  <a:pt x="440531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032" name="Freeform 3"/>
          <p:cNvSpPr/>
          <p:nvPr/>
        </p:nvSpPr>
        <p:spPr>
          <a:xfrm>
            <a:off x="2174875" y="4675188"/>
            <a:ext cx="985838" cy="1030287"/>
          </a:xfrm>
          <a:custGeom>
            <a:gdLst>
              <a:gd fmla="*/ 491331 w 982662" name="connsiteX0"/>
              <a:gd fmla="*/ 50800 h 1033065" name="connsiteY0"/>
              <a:gd fmla="*/ 50800 w 982662" name="connsiteX1"/>
              <a:gd fmla="*/ 491331 h 1033065" name="connsiteY1"/>
              <a:gd fmla="*/ 138112 w 982662" name="connsiteX2"/>
              <a:gd fmla="*/ 752475 h 1033065" name="connsiteY2"/>
              <a:gd fmla="*/ 121046 w 982662" name="connsiteX3"/>
              <a:gd fmla="*/ 982265 h 1033065" name="connsiteY3"/>
              <a:gd fmla="*/ 336946 w 982662" name="connsiteX4"/>
              <a:gd fmla="*/ 902493 h 1033065" name="connsiteY4"/>
              <a:gd fmla="*/ 491331 w 982662" name="connsiteX5"/>
              <a:gd fmla="*/ 932259 h 1033065" name="connsiteY5"/>
              <a:gd fmla="*/ 931862 w 982662" name="connsiteX6"/>
              <a:gd fmla="*/ 491331 h 1033065" name="connsiteY6"/>
              <a:gd fmla="*/ 491331 w 982662" name="connsiteX7"/>
              <a:gd fmla="*/ 50800 h 1033065" name="connsiteY7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b="b" l="l" r="r" t="t"/>
            <a:pathLst>
              <a:path h="1033065" w="982662">
                <a:moveTo>
                  <a:pt x="491331" y="50800"/>
                </a:moveTo>
                <a:cubicBezTo>
                  <a:pt x="248017" y="50800"/>
                  <a:pt x="50800" y="247966"/>
                  <a:pt x="50800" y="491331"/>
                </a:cubicBezTo>
                <a:cubicBezTo>
                  <a:pt x="50800" y="589414"/>
                  <a:pt x="83930" y="679259"/>
                  <a:pt x="138112" y="752475"/>
                </a:cubicBezTo>
                <a:lnTo>
                  <a:pt x="121046" y="982265"/>
                </a:lnTo>
                <a:lnTo>
                  <a:pt x="336946" y="902493"/>
                </a:lnTo>
                <a:cubicBezTo>
                  <a:pt x="385168" y="920628"/>
                  <a:pt x="436772" y="932259"/>
                  <a:pt x="491331" y="932259"/>
                </a:cubicBezTo>
                <a:cubicBezTo>
                  <a:pt x="734645" y="932259"/>
                  <a:pt x="931862" y="734695"/>
                  <a:pt x="931862" y="491331"/>
                </a:cubicBezTo>
                <a:cubicBezTo>
                  <a:pt x="931862" y="247966"/>
                  <a:pt x="734645" y="50800"/>
                  <a:pt x="491331" y="50800"/>
                </a:cubicBezTo>
              </a:path>
            </a:pathLst>
          </a:custGeom>
          <a:solidFill>
            <a:srgbClr val="000000">
              <a:alpha val="0"/>
            </a:srgbClr>
          </a:solidFill>
          <a:ln w="101600">
            <a:solidFill>
              <a:srgbClr val="ED7D31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033" name="Freeform 3"/>
          <p:cNvSpPr/>
          <p:nvPr/>
        </p:nvSpPr>
        <p:spPr>
          <a:xfrm>
            <a:off x="5880100" y="4725988"/>
            <a:ext cx="884238" cy="928687"/>
          </a:xfrm>
          <a:custGeom>
            <a:gdLst>
              <a:gd fmla="*/ 440531 w 881062" name="connsiteX0"/>
              <a:gd fmla="*/ 0 h 931465" name="connsiteY0"/>
              <a:gd fmla="*/ 0 w 881062" name="connsiteX1"/>
              <a:gd fmla="*/ 440531 h 931465" name="connsiteY1"/>
              <a:gd fmla="*/ 87312 w 881062" name="connsiteX2"/>
              <a:gd fmla="*/ 701675 h 931465" name="connsiteY2"/>
              <a:gd fmla="*/ 70246 w 881062" name="connsiteX3"/>
              <a:gd fmla="*/ 931465 h 931465" name="connsiteY3"/>
              <a:gd fmla="*/ 286146 w 881062" name="connsiteX4"/>
              <a:gd fmla="*/ 851693 h 931465" name="connsiteY4"/>
              <a:gd fmla="*/ 440531 w 881062" name="connsiteX5"/>
              <a:gd fmla="*/ 881458 h 931465" name="connsiteY5"/>
              <a:gd fmla="*/ 881062 w 881062" name="connsiteX6"/>
              <a:gd fmla="*/ 440531 h 931465" name="connsiteY6"/>
              <a:gd fmla="*/ 440531 w 881062" name="connsiteX7"/>
              <a:gd fmla="*/ 0 h 931465" name="connsiteY7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b="b" l="l" r="r" t="t"/>
            <a:pathLst>
              <a:path h="931465" w="881062">
                <a:moveTo>
                  <a:pt x="440531" y="0"/>
                </a:moveTo>
                <a:cubicBezTo>
                  <a:pt x="197215" y="0"/>
                  <a:pt x="0" y="197166"/>
                  <a:pt x="0" y="440531"/>
                </a:cubicBezTo>
                <a:cubicBezTo>
                  <a:pt x="0" y="538614"/>
                  <a:pt x="33130" y="628459"/>
                  <a:pt x="87312" y="701675"/>
                </a:cubicBezTo>
                <a:lnTo>
                  <a:pt x="70246" y="931465"/>
                </a:lnTo>
                <a:lnTo>
                  <a:pt x="286146" y="851693"/>
                </a:lnTo>
                <a:cubicBezTo>
                  <a:pt x="334367" y="869827"/>
                  <a:pt x="385971" y="881458"/>
                  <a:pt x="440531" y="881458"/>
                </a:cubicBezTo>
                <a:cubicBezTo>
                  <a:pt x="683845" y="881458"/>
                  <a:pt x="881062" y="683894"/>
                  <a:pt x="881062" y="440531"/>
                </a:cubicBezTo>
                <a:cubicBezTo>
                  <a:pt x="881062" y="197166"/>
                  <a:pt x="683845" y="0"/>
                  <a:pt x="440531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034" name="Freeform 3"/>
          <p:cNvSpPr/>
          <p:nvPr/>
        </p:nvSpPr>
        <p:spPr>
          <a:xfrm>
            <a:off x="5827713" y="4675188"/>
            <a:ext cx="987425" cy="1030287"/>
          </a:xfrm>
          <a:custGeom>
            <a:gdLst>
              <a:gd fmla="*/ 491331 w 982662" name="connsiteX0"/>
              <a:gd fmla="*/ 50800 h 1033065" name="connsiteY0"/>
              <a:gd fmla="*/ 50800 w 982662" name="connsiteX1"/>
              <a:gd fmla="*/ 491331 h 1033065" name="connsiteY1"/>
              <a:gd fmla="*/ 138112 w 982662" name="connsiteX2"/>
              <a:gd fmla="*/ 752475 h 1033065" name="connsiteY2"/>
              <a:gd fmla="*/ 121046 w 982662" name="connsiteX3"/>
              <a:gd fmla="*/ 982265 h 1033065" name="connsiteY3"/>
              <a:gd fmla="*/ 336946 w 982662" name="connsiteX4"/>
              <a:gd fmla="*/ 902493 h 1033065" name="connsiteY4"/>
              <a:gd fmla="*/ 491331 w 982662" name="connsiteX5"/>
              <a:gd fmla="*/ 932259 h 1033065" name="connsiteY5"/>
              <a:gd fmla="*/ 931862 w 982662" name="connsiteX6"/>
              <a:gd fmla="*/ 491331 h 1033065" name="connsiteY6"/>
              <a:gd fmla="*/ 491331 w 982662" name="connsiteX7"/>
              <a:gd fmla="*/ 50800 h 1033065" name="connsiteY7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b="b" l="l" r="r" t="t"/>
            <a:pathLst>
              <a:path h="1033065" w="982662">
                <a:moveTo>
                  <a:pt x="491331" y="50800"/>
                </a:moveTo>
                <a:cubicBezTo>
                  <a:pt x="248016" y="50800"/>
                  <a:pt x="50800" y="247966"/>
                  <a:pt x="50800" y="491331"/>
                </a:cubicBezTo>
                <a:cubicBezTo>
                  <a:pt x="50800" y="589414"/>
                  <a:pt x="83930" y="679259"/>
                  <a:pt x="138112" y="752475"/>
                </a:cubicBezTo>
                <a:lnTo>
                  <a:pt x="121046" y="982265"/>
                </a:lnTo>
                <a:lnTo>
                  <a:pt x="336946" y="902493"/>
                </a:lnTo>
                <a:cubicBezTo>
                  <a:pt x="385168" y="920628"/>
                  <a:pt x="436771" y="932259"/>
                  <a:pt x="491331" y="932259"/>
                </a:cubicBezTo>
                <a:cubicBezTo>
                  <a:pt x="734645" y="932259"/>
                  <a:pt x="931862" y="734695"/>
                  <a:pt x="931862" y="491331"/>
                </a:cubicBezTo>
                <a:cubicBezTo>
                  <a:pt x="931862" y="247966"/>
                  <a:pt x="734645" y="50800"/>
                  <a:pt x="491331" y="50800"/>
                </a:cubicBezTo>
              </a:path>
            </a:pathLst>
          </a:custGeom>
          <a:solidFill>
            <a:srgbClr val="000000">
              <a:alpha val="0"/>
            </a:srgbClr>
          </a:solidFill>
          <a:ln w="101600">
            <a:solidFill>
              <a:srgbClr val="ED7D31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035" name="Freeform 3"/>
          <p:cNvSpPr/>
          <p:nvPr/>
        </p:nvSpPr>
        <p:spPr>
          <a:xfrm>
            <a:off x="9532938" y="4725988"/>
            <a:ext cx="885825" cy="928687"/>
          </a:xfrm>
          <a:custGeom>
            <a:gdLst>
              <a:gd fmla="*/ 440531 w 881062" name="connsiteX0"/>
              <a:gd fmla="*/ 0 h 931465" name="connsiteY0"/>
              <a:gd fmla="*/ 0 w 881062" name="connsiteX1"/>
              <a:gd fmla="*/ 440531 h 931465" name="connsiteY1"/>
              <a:gd fmla="*/ 87312 w 881062" name="connsiteX2"/>
              <a:gd fmla="*/ 701675 h 931465" name="connsiteY2"/>
              <a:gd fmla="*/ 70246 w 881062" name="connsiteX3"/>
              <a:gd fmla="*/ 931465 h 931465" name="connsiteY3"/>
              <a:gd fmla="*/ 286146 w 881062" name="connsiteX4"/>
              <a:gd fmla="*/ 851693 h 931465" name="connsiteY4"/>
              <a:gd fmla="*/ 440531 w 881062" name="connsiteX5"/>
              <a:gd fmla="*/ 881458 h 931465" name="connsiteY5"/>
              <a:gd fmla="*/ 881062 w 881062" name="connsiteX6"/>
              <a:gd fmla="*/ 440531 h 931465" name="connsiteY6"/>
              <a:gd fmla="*/ 440531 w 881062" name="connsiteX7"/>
              <a:gd fmla="*/ 0 h 931465" name="connsiteY7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b="b" l="l" r="r" t="t"/>
            <a:pathLst>
              <a:path h="931465" w="881062">
                <a:moveTo>
                  <a:pt x="440531" y="0"/>
                </a:moveTo>
                <a:cubicBezTo>
                  <a:pt x="197215" y="0"/>
                  <a:pt x="0" y="197166"/>
                  <a:pt x="0" y="440531"/>
                </a:cubicBezTo>
                <a:cubicBezTo>
                  <a:pt x="0" y="538614"/>
                  <a:pt x="33130" y="628459"/>
                  <a:pt x="87312" y="701675"/>
                </a:cubicBezTo>
                <a:lnTo>
                  <a:pt x="70246" y="931465"/>
                </a:lnTo>
                <a:lnTo>
                  <a:pt x="286146" y="851693"/>
                </a:lnTo>
                <a:cubicBezTo>
                  <a:pt x="334367" y="869827"/>
                  <a:pt x="385971" y="881458"/>
                  <a:pt x="440531" y="881458"/>
                </a:cubicBezTo>
                <a:cubicBezTo>
                  <a:pt x="683845" y="881458"/>
                  <a:pt x="881062" y="683894"/>
                  <a:pt x="881062" y="440531"/>
                </a:cubicBezTo>
                <a:cubicBezTo>
                  <a:pt x="881062" y="197166"/>
                  <a:pt x="683845" y="0"/>
                  <a:pt x="440531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036" name="Freeform 3"/>
          <p:cNvSpPr/>
          <p:nvPr/>
        </p:nvSpPr>
        <p:spPr>
          <a:xfrm>
            <a:off x="9482138" y="4675188"/>
            <a:ext cx="987425" cy="1030287"/>
          </a:xfrm>
          <a:custGeom>
            <a:gdLst>
              <a:gd fmla="*/ 491331 w 982662" name="connsiteX0"/>
              <a:gd fmla="*/ 50800 h 1033065" name="connsiteY0"/>
              <a:gd fmla="*/ 50800 w 982662" name="connsiteX1"/>
              <a:gd fmla="*/ 491331 h 1033065" name="connsiteY1"/>
              <a:gd fmla="*/ 138112 w 982662" name="connsiteX2"/>
              <a:gd fmla="*/ 752475 h 1033065" name="connsiteY2"/>
              <a:gd fmla="*/ 121046 w 982662" name="connsiteX3"/>
              <a:gd fmla="*/ 982265 h 1033065" name="connsiteY3"/>
              <a:gd fmla="*/ 336946 w 982662" name="connsiteX4"/>
              <a:gd fmla="*/ 902493 h 1033065" name="connsiteY4"/>
              <a:gd fmla="*/ 491331 w 982662" name="connsiteX5"/>
              <a:gd fmla="*/ 932259 h 1033065" name="connsiteY5"/>
              <a:gd fmla="*/ 931862 w 982662" name="connsiteX6"/>
              <a:gd fmla="*/ 491331 h 1033065" name="connsiteY6"/>
              <a:gd fmla="*/ 491331 w 982662" name="connsiteX7"/>
              <a:gd fmla="*/ 50800 h 1033065" name="connsiteY7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b="b" l="l" r="r" t="t"/>
            <a:pathLst>
              <a:path h="1033065" w="982662">
                <a:moveTo>
                  <a:pt x="491331" y="50800"/>
                </a:moveTo>
                <a:cubicBezTo>
                  <a:pt x="248016" y="50800"/>
                  <a:pt x="50800" y="247966"/>
                  <a:pt x="50800" y="491331"/>
                </a:cubicBezTo>
                <a:cubicBezTo>
                  <a:pt x="50800" y="589414"/>
                  <a:pt x="83930" y="679259"/>
                  <a:pt x="138112" y="752475"/>
                </a:cubicBezTo>
                <a:lnTo>
                  <a:pt x="121046" y="982265"/>
                </a:lnTo>
                <a:lnTo>
                  <a:pt x="336946" y="902493"/>
                </a:lnTo>
                <a:cubicBezTo>
                  <a:pt x="385168" y="920628"/>
                  <a:pt x="436771" y="932259"/>
                  <a:pt x="491331" y="932259"/>
                </a:cubicBezTo>
                <a:cubicBezTo>
                  <a:pt x="734645" y="932259"/>
                  <a:pt x="931862" y="734695"/>
                  <a:pt x="931862" y="491331"/>
                </a:cubicBezTo>
                <a:cubicBezTo>
                  <a:pt x="931862" y="247966"/>
                  <a:pt x="734645" y="50800"/>
                  <a:pt x="491331" y="50800"/>
                </a:cubicBezTo>
              </a:path>
            </a:pathLst>
          </a:custGeom>
          <a:solidFill>
            <a:srgbClr val="000000">
              <a:alpha val="0"/>
            </a:srgbClr>
          </a:solidFill>
          <a:ln w="101600">
            <a:solidFill>
              <a:srgbClr val="ED7D31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037" name="Freeform 3"/>
          <p:cNvSpPr/>
          <p:nvPr/>
        </p:nvSpPr>
        <p:spPr>
          <a:xfrm>
            <a:off x="9145588" y="1595438"/>
            <a:ext cx="101600" cy="950912"/>
          </a:xfrm>
          <a:custGeom>
            <a:gdLst>
              <a:gd fmla="*/ 25400 w 101600" name="connsiteX0"/>
              <a:gd fmla="*/ 927100 h 952500" name="connsiteY0"/>
              <a:gd fmla="*/ 25400 w 101600" name="connsiteX1"/>
              <a:gd fmla="*/ 25400 h 952500" name="connsiteY1"/>
            </a:gdLst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b="b" l="l" r="r" t="t"/>
            <a:pathLst>
              <a:path h="952500" w="101600">
                <a:moveTo>
                  <a:pt x="25400" y="927100"/>
                </a:moveTo>
                <a:lnTo>
                  <a:pt x="25400" y="25400"/>
                </a:lnTo>
              </a:path>
            </a:pathLst>
          </a:custGeom>
          <a:ln w="508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pic>
        <p:nvPicPr>
          <p:cNvPr id="50220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371725" y="620713"/>
            <a:ext cx="3328988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21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410450" y="3533775"/>
            <a:ext cx="130016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22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247188" y="3533775"/>
            <a:ext cx="14668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23" name="Picture 3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5357813"/>
            <a:ext cx="12244388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24" name="Picture 3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44388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225" name="TextBox 1"/>
          <p:cNvSpPr txBox="1">
            <a:spLocks noChangeArrowheads="1"/>
          </p:cNvSpPr>
          <p:nvPr/>
        </p:nvSpPr>
        <p:spPr bwMode="auto">
          <a:xfrm>
            <a:off x="7116763" y="1620838"/>
            <a:ext cx="1905000" cy="99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7500"/>
              </a:lnSpc>
            </a:pPr>
            <a:r>
              <a:rPr altLang="zh-CN" lang="en-US" sz="75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脱壳</a:t>
            </a:r>
          </a:p>
        </p:txBody>
      </p:sp>
      <p:sp>
        <p:nvSpPr>
          <p:cNvPr id="50226" name="TextBox 1"/>
          <p:cNvSpPr txBox="1">
            <a:spLocks noChangeArrowheads="1"/>
          </p:cNvSpPr>
          <p:nvPr/>
        </p:nvSpPr>
        <p:spPr bwMode="auto">
          <a:xfrm>
            <a:off x="9272588" y="1608138"/>
            <a:ext cx="1801812" cy="101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3800"/>
              </a:lnSpc>
            </a:pPr>
            <a:r>
              <a:rPr altLang="zh-CN" lang="en-US" sz="29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全球社会  </a:t>
            </a:r>
          </a:p>
          <a:p>
            <a:pPr eaLnBrk="1" hangingPunct="1">
              <a:lnSpc>
                <a:spcPts val="3800"/>
              </a:lnSpc>
            </a:pPr>
            <a:r>
              <a:rPr altLang="zh-CN" lang="en-US" sz="29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创新大会</a:t>
            </a:r>
          </a:p>
        </p:txBody>
      </p:sp>
      <p:sp>
        <p:nvSpPr>
          <p:cNvPr id="50227" name="TextBox 1"/>
          <p:cNvSpPr txBox="1">
            <a:spLocks noChangeArrowheads="1"/>
          </p:cNvSpPr>
          <p:nvPr/>
        </p:nvSpPr>
        <p:spPr bwMode="auto">
          <a:xfrm>
            <a:off x="1287463" y="4976814"/>
            <a:ext cx="2053183" cy="182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tabLst>
                <a:tab pos="457200"/>
                <a:tab pos="1117600"/>
                <a:tab pos="12446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tabLst>
                <a:tab pos="457200"/>
                <a:tab pos="1117600"/>
                <a:tab pos="12446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tabLst>
                <a:tab pos="457200"/>
                <a:tab pos="1117600"/>
                <a:tab pos="12446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tabLst>
                <a:tab pos="457200"/>
                <a:tab pos="1117600"/>
                <a:tab pos="12446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tabLst>
                <a:tab pos="457200"/>
                <a:tab pos="1117600"/>
                <a:tab pos="12446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tabLst>
                <a:tab pos="457200"/>
                <a:tab pos="1117600"/>
                <a:tab pos="12446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tabLst>
                <a:tab pos="457200"/>
                <a:tab pos="1117600"/>
                <a:tab pos="12446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tabLst>
                <a:tab pos="457200"/>
                <a:tab pos="1117600"/>
                <a:tab pos="12446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tabLst>
                <a:tab pos="457200"/>
                <a:tab pos="1117600"/>
                <a:tab pos="12446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altLang="zh-CN" lang="en-US">
                <a:latin charset="0" panose="020b0502020202020204" pitchFamily="34" typeface="Century Gothic"/>
                <a:ea charset="-122" panose="020b0503020204020204" pitchFamily="34" typeface="微软雅黑"/>
              </a:rPr>
              <a:t>		亮点</a:t>
            </a:r>
          </a:p>
          <a:p>
            <a:pPr eaLnBrk="1" hangingPunct="1">
              <a:lnSpc>
                <a:spcPts val="2000"/>
              </a:lnSpc>
            </a:pPr>
            <a:r>
              <a:rPr altLang="zh-CN" lang="en-US">
                <a:latin charset="0" panose="020b0502020202020204" pitchFamily="34" typeface="Century Gothic"/>
                <a:ea charset="-122" panose="020b0503020204020204" pitchFamily="34" typeface="微软雅黑"/>
              </a:rPr>
              <a:t>			一</a:t>
            </a:r>
          </a:p>
          <a:p>
            <a:pPr eaLnBrk="1" hangingPunct="1">
              <a:lnSpc>
                <a:spcPts val="20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0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0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000"/>
              </a:lnSpc>
            </a:pPr>
            <a:r>
              <a:rPr altLang="zh-CN" lang="en-US">
                <a:latin charset="0" panose="020b0502020202020204" pitchFamily="34" typeface="Century Gothic"/>
                <a:ea charset="-122" panose="020b0503020204020204" pitchFamily="34" typeface="微软雅黑"/>
              </a:rPr>
              <a:t>BIG  DAY5场尖峰对话</a:t>
            </a:r>
          </a:p>
          <a:p>
            <a:pPr eaLnBrk="1" hangingPunct="1">
              <a:lnSpc>
                <a:spcPts val="2000"/>
              </a:lnSpc>
            </a:pPr>
            <a:r>
              <a:rPr altLang="zh-CN" lang="en-US">
                <a:latin charset="0" panose="020b0502020202020204" pitchFamily="34" typeface="Century Gothic"/>
                <a:ea charset="-122" panose="020b0503020204020204" pitchFamily="34" typeface="微软雅黑"/>
              </a:rPr>
              <a:t>	4x4k四屏直播</a:t>
            </a:r>
          </a:p>
        </p:txBody>
      </p:sp>
      <p:sp>
        <p:nvSpPr>
          <p:cNvPr id="50228" name="TextBox 1"/>
          <p:cNvSpPr txBox="1">
            <a:spLocks noChangeArrowheads="1"/>
          </p:cNvSpPr>
          <p:nvPr/>
        </p:nvSpPr>
        <p:spPr bwMode="auto">
          <a:xfrm>
            <a:off x="5165725" y="5002214"/>
            <a:ext cx="1733835" cy="182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tabLst>
                <a:tab pos="228600"/>
                <a:tab pos="889000"/>
                <a:tab pos="10160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tabLst>
                <a:tab pos="228600"/>
                <a:tab pos="889000"/>
                <a:tab pos="10160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tabLst>
                <a:tab pos="228600"/>
                <a:tab pos="889000"/>
                <a:tab pos="10160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tabLst>
                <a:tab pos="228600"/>
                <a:tab pos="889000"/>
                <a:tab pos="10160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tabLst>
                <a:tab pos="228600"/>
                <a:tab pos="889000"/>
                <a:tab pos="10160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tabLst>
                <a:tab pos="228600"/>
                <a:tab pos="889000"/>
                <a:tab pos="10160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tabLst>
                <a:tab pos="228600"/>
                <a:tab pos="889000"/>
                <a:tab pos="10160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tabLst>
                <a:tab pos="228600"/>
                <a:tab pos="889000"/>
                <a:tab pos="10160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tabLst>
                <a:tab pos="228600"/>
                <a:tab pos="889000"/>
                <a:tab pos="10160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altLang="zh-CN" lang="en-US">
                <a:latin charset="0" panose="020b0502020202020204" pitchFamily="34" typeface="Century Gothic"/>
                <a:ea charset="-122" panose="020b0503020204020204" pitchFamily="34" typeface="微软雅黑"/>
              </a:rPr>
              <a:t>		亮点</a:t>
            </a:r>
          </a:p>
          <a:p>
            <a:pPr eaLnBrk="1" hangingPunct="1">
              <a:lnSpc>
                <a:spcPts val="2000"/>
              </a:lnSpc>
            </a:pPr>
            <a:r>
              <a:rPr altLang="zh-CN" lang="en-US">
                <a:latin charset="0" panose="020b0502020202020204" pitchFamily="34" typeface="Century Gothic"/>
                <a:ea charset="-122" panose="020b0503020204020204" pitchFamily="34" typeface="微软雅黑"/>
              </a:rPr>
              <a:t>			二</a:t>
            </a:r>
          </a:p>
          <a:p>
            <a:pPr eaLnBrk="1" hangingPunct="1">
              <a:lnSpc>
                <a:spcPts val="20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0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0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000"/>
              </a:lnSpc>
            </a:pPr>
            <a:r>
              <a:rPr altLang="zh-CN" lang="en-US">
                <a:latin charset="0" panose="020b0502020202020204" pitchFamily="34" typeface="Century Gothic"/>
                <a:ea charset="-122" panose="020b0503020204020204" pitchFamily="34" typeface="微软雅黑"/>
              </a:rPr>
              <a:t>10周10位KOL拷问</a:t>
            </a:r>
          </a:p>
          <a:p>
            <a:pPr eaLnBrk="1" hangingPunct="1">
              <a:lnSpc>
                <a:spcPts val="2000"/>
              </a:lnSpc>
            </a:pPr>
            <a:r>
              <a:rPr altLang="zh-CN" lang="en-US">
                <a:latin charset="0" panose="020b0502020202020204" pitchFamily="34" typeface="Century Gothic"/>
                <a:ea charset="-122" panose="020b0503020204020204" pitchFamily="34" typeface="微软雅黑"/>
              </a:rPr>
              <a:t>	10位顶尖人物</a:t>
            </a:r>
          </a:p>
        </p:txBody>
      </p:sp>
      <p:sp>
        <p:nvSpPr>
          <p:cNvPr id="50229" name="TextBox 1"/>
          <p:cNvSpPr txBox="1">
            <a:spLocks noChangeArrowheads="1"/>
          </p:cNvSpPr>
          <p:nvPr/>
        </p:nvSpPr>
        <p:spPr bwMode="auto">
          <a:xfrm>
            <a:off x="8750300" y="4976813"/>
            <a:ext cx="1828800" cy="182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tabLst>
                <a:tab pos="152400"/>
                <a:tab pos="965200"/>
                <a:tab pos="1092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tabLst>
                <a:tab pos="152400"/>
                <a:tab pos="965200"/>
                <a:tab pos="1092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tabLst>
                <a:tab pos="152400"/>
                <a:tab pos="965200"/>
                <a:tab pos="1092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tabLst>
                <a:tab pos="152400"/>
                <a:tab pos="965200"/>
                <a:tab pos="1092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tabLst>
                <a:tab pos="152400"/>
                <a:tab pos="965200"/>
                <a:tab pos="1092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tabLst>
                <a:tab pos="152400"/>
                <a:tab pos="965200"/>
                <a:tab pos="1092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tabLst>
                <a:tab pos="152400"/>
                <a:tab pos="965200"/>
                <a:tab pos="1092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tabLst>
                <a:tab pos="152400"/>
                <a:tab pos="965200"/>
                <a:tab pos="1092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tabLst>
                <a:tab pos="152400"/>
                <a:tab pos="965200"/>
                <a:tab pos="1092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altLang="zh-CN" lang="en-US">
                <a:latin charset="0" panose="020b0502020202020204" pitchFamily="34" typeface="Century Gothic"/>
                <a:ea charset="-122" panose="020b0503020204020204" pitchFamily="34" typeface="微软雅黑"/>
              </a:rPr>
              <a:t>		亮点</a:t>
            </a:r>
          </a:p>
          <a:p>
            <a:pPr eaLnBrk="1" hangingPunct="1">
              <a:lnSpc>
                <a:spcPts val="2000"/>
              </a:lnSpc>
            </a:pPr>
            <a:r>
              <a:rPr altLang="zh-CN" lang="en-US">
                <a:latin charset="0" panose="020b0502020202020204" pitchFamily="34" typeface="Century Gothic"/>
                <a:ea charset="-122" panose="020b0503020204020204" pitchFamily="34" typeface="微软雅黑"/>
              </a:rPr>
              <a:t>			三</a:t>
            </a:r>
          </a:p>
          <a:p>
            <a:pPr eaLnBrk="1" hangingPunct="1">
              <a:lnSpc>
                <a:spcPts val="20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0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0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000"/>
              </a:lnSpc>
            </a:pPr>
            <a:r>
              <a:rPr altLang="zh-CN" lang="en-US">
                <a:latin charset="0" panose="020b0502020202020204" pitchFamily="34" typeface="Century Gothic"/>
                <a:ea charset="-122" panose="020b0503020204020204" pitchFamily="34" typeface="微软雅黑"/>
              </a:rPr>
              <a:t>最独特的话题碰撞</a:t>
            </a:r>
          </a:p>
          <a:p>
            <a:pPr eaLnBrk="1" hangingPunct="1">
              <a:lnSpc>
                <a:spcPts val="2000"/>
              </a:lnSpc>
            </a:pPr>
            <a:r>
              <a:rPr altLang="zh-CN" lang="en-US">
                <a:latin charset="0" panose="020b0502020202020204" pitchFamily="34" typeface="Century Gothic"/>
                <a:ea charset="-122" panose="020b0503020204020204" pitchFamily="34" typeface="微软雅黑"/>
              </a:rPr>
              <a:t>	源自中西方思想</a:t>
            </a:r>
          </a:p>
        </p:txBody>
      </p:sp>
      <p:sp>
        <p:nvSpPr>
          <p:cNvPr id="50230" name="TextBox 1"/>
          <p:cNvSpPr txBox="1">
            <a:spLocks noChangeArrowheads="1"/>
          </p:cNvSpPr>
          <p:nvPr/>
        </p:nvSpPr>
        <p:spPr bwMode="auto">
          <a:xfrm>
            <a:off x="7346950" y="2633663"/>
            <a:ext cx="320040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altLang="zh-CN" lang="en-US" sz="36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改变世界的对话</a:t>
            </a:r>
          </a:p>
        </p:txBody>
      </p:sp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6858000 h 6858000" name="connsiteY0"/>
              <a:gd fmla="*/ 12192000 w 12192000" name="connsiteX1"/>
              <a:gd fmla="*/ 6858000 h 6858000" name="connsiteY1"/>
              <a:gd fmla="*/ 12192000 w 12192000" name="connsiteX2"/>
              <a:gd fmla="*/ 0 h 6858000" name="connsiteY2"/>
              <a:gd fmla="*/ 0 w 12192000" name="connsiteX3"/>
              <a:gd fmla="*/ 0 h 6858000" name="connsiteY3"/>
              <a:gd fmla="*/ 0 w 12192000" name="connsiteX4"/>
              <a:gd fmla="*/ 685800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0 h 6858000" name="connsiteY0"/>
              <a:gd fmla="*/ 12192000 w 12192000" name="connsiteX1"/>
              <a:gd fmla="*/ 0 h 6858000" name="connsiteY1"/>
              <a:gd fmla="*/ 12192000 w 12192000" name="connsiteX2"/>
              <a:gd fmla="*/ 6858000 h 6858000" name="connsiteY2"/>
              <a:gd fmla="*/ 0 w 12192000" name="connsiteX3"/>
              <a:gd fmla="*/ 6858000 h 6858000" name="connsiteY3"/>
              <a:gd fmla="*/ 0 w 12192000" name="connsiteX4"/>
              <a:gd fmla="*/ 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5" name="Freeform 3"/>
          <p:cNvSpPr/>
          <p:nvPr/>
        </p:nvSpPr>
        <p:spPr>
          <a:xfrm>
            <a:off x="4251325" y="1333500"/>
            <a:ext cx="5746750" cy="368300"/>
          </a:xfrm>
          <a:custGeom>
            <a:gdLst>
              <a:gd fmla="*/ 12700 w 5722298" name="connsiteX0"/>
              <a:gd fmla="*/ 339861 h 369702" name="connsiteY0"/>
              <a:gd fmla="*/ 5709598 w 5722298" name="connsiteX1"/>
              <a:gd fmla="*/ 357002 h 369702" name="connsiteY1"/>
            </a:gdLst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b="b" l="l" r="r" t="t"/>
            <a:pathLst>
              <a:path h="369702" w="5722298">
                <a:moveTo>
                  <a:pt x="12700" y="339861"/>
                </a:moveTo>
                <a:cubicBezTo>
                  <a:pt x="1911666" y="-101998"/>
                  <a:pt x="3810632" y="-96284"/>
                  <a:pt x="5709598" y="357002"/>
                </a:cubicBez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" name="Freeform 3"/>
          <p:cNvSpPr/>
          <p:nvPr/>
        </p:nvSpPr>
        <p:spPr>
          <a:xfrm>
            <a:off x="2525713" y="4395788"/>
            <a:ext cx="5341937" cy="457200"/>
          </a:xfrm>
          <a:custGeom>
            <a:gdLst>
              <a:gd fmla="*/ 12700 w 5319575" name="connsiteX0"/>
              <a:gd fmla="*/ 253336 h 457670" name="connsiteY0"/>
              <a:gd fmla="*/ 5306875 w 5319575" name="connsiteX1"/>
              <a:gd fmla="*/ 444970 h 457670" name="connsiteY1"/>
            </a:gdLst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b="b" l="l" r="r" t="t"/>
            <a:pathLst>
              <a:path h="457670" w="5319575">
                <a:moveTo>
                  <a:pt x="12700" y="253336"/>
                </a:moveTo>
                <a:cubicBezTo>
                  <a:pt x="1793995" y="-122111"/>
                  <a:pt x="3558721" y="-58234"/>
                  <a:pt x="5306875" y="444970"/>
                </a:cubicBez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7" name="Freeform 3"/>
          <p:cNvSpPr/>
          <p:nvPr/>
        </p:nvSpPr>
        <p:spPr>
          <a:xfrm>
            <a:off x="2127250" y="2265363"/>
            <a:ext cx="5249863" cy="365125"/>
          </a:xfrm>
          <a:custGeom>
            <a:gdLst>
              <a:gd fmla="*/ 12700 w 5226653" name="connsiteX0"/>
              <a:gd fmla="*/ 352940 h 365640" name="connsiteY0"/>
              <a:gd fmla="*/ 5213952 w 5226653" name="connsiteX1"/>
              <a:gd fmla="*/ 318115 h 365640" name="connsiteY1"/>
            </a:gdLst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b="b" l="l" r="r" t="t"/>
            <a:pathLst>
              <a:path h="365640" w="5226653">
                <a:moveTo>
                  <a:pt x="12700" y="352940"/>
                </a:moveTo>
                <a:cubicBezTo>
                  <a:pt x="1739554" y="-88799"/>
                  <a:pt x="3473305" y="-100408"/>
                  <a:pt x="5213952" y="318115"/>
                </a:cubicBez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8" name="Freeform 3"/>
          <p:cNvSpPr/>
          <p:nvPr/>
        </p:nvSpPr>
        <p:spPr>
          <a:xfrm>
            <a:off x="5183188" y="3384550"/>
            <a:ext cx="4287837" cy="349250"/>
          </a:xfrm>
          <a:custGeom>
            <a:gdLst>
              <a:gd fmla="*/ 12700 w 4269846" name="connsiteX0"/>
              <a:gd fmla="*/ 279534 h 350658" name="connsiteY0"/>
              <a:gd fmla="*/ 4257146 w 4269846" name="connsiteX1"/>
              <a:gd fmla="*/ 337958 h 350658" name="connsiteY1"/>
            </a:gdLst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b="b" l="l" r="r" t="t"/>
            <a:pathLst>
              <a:path h="350658" w="4269846">
                <a:moveTo>
                  <a:pt x="12700" y="279534"/>
                </a:moveTo>
                <a:cubicBezTo>
                  <a:pt x="1432936" y="-94823"/>
                  <a:pt x="2847754" y="-75349"/>
                  <a:pt x="4257146" y="337958"/>
                </a:cubicBez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9" name="Freeform 3"/>
          <p:cNvSpPr/>
          <p:nvPr/>
        </p:nvSpPr>
        <p:spPr>
          <a:xfrm>
            <a:off x="4610100" y="5181600"/>
            <a:ext cx="5516563" cy="423863"/>
          </a:xfrm>
          <a:custGeom>
            <a:gdLst>
              <a:gd fmla="*/ 12700 w 5493057" name="connsiteX0"/>
              <a:gd fmla="*/ 411325 h 424025" name="connsiteY0"/>
              <a:gd fmla="*/ 5480357 w 5493057" name="connsiteX1"/>
              <a:gd fmla="*/ 256047 h 424025" name="connsiteY1"/>
            </a:gdLst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b="b" l="l" r="r" t="t"/>
            <a:pathLst>
              <a:path h="424024" w="5493057">
                <a:moveTo>
                  <a:pt x="12700" y="411325"/>
                </a:moveTo>
                <a:cubicBezTo>
                  <a:pt x="1822320" y="-62064"/>
                  <a:pt x="3644873" y="-113823"/>
                  <a:pt x="5480357" y="256047"/>
                </a:cubicBez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0" name="Freeform 3"/>
          <p:cNvSpPr/>
          <p:nvPr/>
        </p:nvSpPr>
        <p:spPr>
          <a:xfrm>
            <a:off x="4986338" y="1317625"/>
            <a:ext cx="4005262" cy="379413"/>
          </a:xfrm>
          <a:custGeom>
            <a:gdLst>
              <a:gd fmla="*/ 6350 w 3987800" name="connsiteX0"/>
              <a:gd fmla="*/ 6350 h 381000" name="connsiteY0"/>
              <a:gd fmla="*/ 3981450 w 3987800" name="connsiteX1"/>
              <a:gd fmla="*/ 6350 h 381000" name="connsiteY1"/>
              <a:gd fmla="*/ 3981450 w 3987800" name="connsiteX2"/>
              <a:gd fmla="*/ 374650 h 381000" name="connsiteY2"/>
              <a:gd fmla="*/ 6350 w 3987800" name="connsiteX3"/>
              <a:gd fmla="*/ 374650 h 381000" name="connsiteY3"/>
              <a:gd fmla="*/ 6350 w 3987800" name="connsiteX4"/>
              <a:gd fmla="*/ 6350 h 381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381000" w="3987800">
                <a:moveTo>
                  <a:pt x="6350" y="6350"/>
                </a:moveTo>
                <a:lnTo>
                  <a:pt x="3981450" y="6350"/>
                </a:lnTo>
                <a:lnTo>
                  <a:pt x="3981450" y="374650"/>
                </a:lnTo>
                <a:lnTo>
                  <a:pt x="6350" y="3746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4472C4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1" name="Freeform 3"/>
          <p:cNvSpPr/>
          <p:nvPr/>
        </p:nvSpPr>
        <p:spPr>
          <a:xfrm>
            <a:off x="3341688" y="2620963"/>
            <a:ext cx="2832100" cy="381000"/>
          </a:xfrm>
          <a:custGeom>
            <a:gdLst>
              <a:gd fmla="*/ 6350 w 2819399" name="connsiteX0"/>
              <a:gd fmla="*/ 6350 h 381000" name="connsiteY0"/>
              <a:gd fmla="*/ 2813049 w 2819399" name="connsiteX1"/>
              <a:gd fmla="*/ 6350 h 381000" name="connsiteY1"/>
              <a:gd fmla="*/ 2813049 w 2819399" name="connsiteX2"/>
              <a:gd fmla="*/ 374650 h 381000" name="connsiteY2"/>
              <a:gd fmla="*/ 6350 w 2819399" name="connsiteX3"/>
              <a:gd fmla="*/ 374650 h 381000" name="connsiteY3"/>
              <a:gd fmla="*/ 6350 w 2819399" name="connsiteX4"/>
              <a:gd fmla="*/ 6350 h 381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381000" w="2819399">
                <a:moveTo>
                  <a:pt x="6350" y="6350"/>
                </a:moveTo>
                <a:lnTo>
                  <a:pt x="2813049" y="6350"/>
                </a:lnTo>
                <a:lnTo>
                  <a:pt x="2813049" y="374650"/>
                </a:lnTo>
                <a:lnTo>
                  <a:pt x="6350" y="3746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4472C4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2" name="Freeform 3"/>
          <p:cNvSpPr/>
          <p:nvPr/>
        </p:nvSpPr>
        <p:spPr>
          <a:xfrm>
            <a:off x="5930900" y="3698875"/>
            <a:ext cx="2984500" cy="366713"/>
          </a:xfrm>
          <a:custGeom>
            <a:gdLst>
              <a:gd fmla="*/ 6350 w 2971799" name="connsiteX0"/>
              <a:gd fmla="*/ 6350 h 368300" name="connsiteY0"/>
              <a:gd fmla="*/ 2965449 w 2971799" name="connsiteX1"/>
              <a:gd fmla="*/ 6350 h 368300" name="connsiteY1"/>
              <a:gd fmla="*/ 2965449 w 2971799" name="connsiteX2"/>
              <a:gd fmla="*/ 361950 h 368300" name="connsiteY2"/>
              <a:gd fmla="*/ 6350 w 2971799" name="connsiteX3"/>
              <a:gd fmla="*/ 361950 h 368300" name="connsiteY3"/>
              <a:gd fmla="*/ 6350 w 2971799" name="connsiteX4"/>
              <a:gd fmla="*/ 6350 h 3683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368300" w="2971799">
                <a:moveTo>
                  <a:pt x="6350" y="6350"/>
                </a:moveTo>
                <a:lnTo>
                  <a:pt x="2965449" y="6350"/>
                </a:lnTo>
                <a:lnTo>
                  <a:pt x="2965449" y="361950"/>
                </a:lnTo>
                <a:lnTo>
                  <a:pt x="6350" y="3619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4472C4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3" name="Freeform 3"/>
          <p:cNvSpPr/>
          <p:nvPr/>
        </p:nvSpPr>
        <p:spPr>
          <a:xfrm>
            <a:off x="4144963" y="4622800"/>
            <a:ext cx="2640012" cy="366713"/>
          </a:xfrm>
          <a:custGeom>
            <a:gdLst>
              <a:gd fmla="*/ 6350 w 2628900" name="connsiteX0"/>
              <a:gd fmla="*/ 6350 h 368300" name="connsiteY0"/>
              <a:gd fmla="*/ 2622550 w 2628900" name="connsiteX1"/>
              <a:gd fmla="*/ 6350 h 368300" name="connsiteY1"/>
              <a:gd fmla="*/ 2622550 w 2628900" name="connsiteX2"/>
              <a:gd fmla="*/ 361950 h 368300" name="connsiteY2"/>
              <a:gd fmla="*/ 6350 w 2628900" name="connsiteX3"/>
              <a:gd fmla="*/ 361950 h 368300" name="connsiteY3"/>
              <a:gd fmla="*/ 6350 w 2628900" name="connsiteX4"/>
              <a:gd fmla="*/ 6350 h 3683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368300" w="2628900">
                <a:moveTo>
                  <a:pt x="6350" y="6350"/>
                </a:moveTo>
                <a:lnTo>
                  <a:pt x="2622550" y="6350"/>
                </a:lnTo>
                <a:lnTo>
                  <a:pt x="2622550" y="361950"/>
                </a:lnTo>
                <a:lnTo>
                  <a:pt x="6350" y="3619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4472C4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4" name="Freeform 3"/>
          <p:cNvSpPr/>
          <p:nvPr/>
        </p:nvSpPr>
        <p:spPr>
          <a:xfrm>
            <a:off x="5038725" y="5851525"/>
            <a:ext cx="2971800" cy="366713"/>
          </a:xfrm>
          <a:custGeom>
            <a:gdLst>
              <a:gd fmla="*/ 6350 w 2959100" name="connsiteX0"/>
              <a:gd fmla="*/ 6350 h 368300" name="connsiteY0"/>
              <a:gd fmla="*/ 2952750 w 2959100" name="connsiteX1"/>
              <a:gd fmla="*/ 6350 h 368300" name="connsiteY1"/>
              <a:gd fmla="*/ 2952750 w 2959100" name="connsiteX2"/>
              <a:gd fmla="*/ 361950 h 368300" name="connsiteY2"/>
              <a:gd fmla="*/ 6350 w 2959100" name="connsiteX3"/>
              <a:gd fmla="*/ 361950 h 368300" name="connsiteY3"/>
              <a:gd fmla="*/ 6350 w 2959100" name="connsiteX4"/>
              <a:gd fmla="*/ 6350 h 3683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368300" w="2959100">
                <a:moveTo>
                  <a:pt x="6350" y="6350"/>
                </a:moveTo>
                <a:lnTo>
                  <a:pt x="2952750" y="6350"/>
                </a:lnTo>
                <a:lnTo>
                  <a:pt x="2952750" y="361950"/>
                </a:lnTo>
                <a:lnTo>
                  <a:pt x="6350" y="3619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4472C4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pic>
        <p:nvPicPr>
          <p:cNvPr id="51214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68288" y="974725"/>
            <a:ext cx="11618912" cy="586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5" name="TextBox 1"/>
          <p:cNvSpPr txBox="1">
            <a:spLocks noChangeArrowheads="1"/>
          </p:cNvSpPr>
          <p:nvPr/>
        </p:nvSpPr>
        <p:spPr bwMode="auto">
          <a:xfrm>
            <a:off x="2819400" y="279400"/>
            <a:ext cx="1270000" cy="6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5000"/>
              </a:lnSpc>
            </a:pPr>
            <a:r>
              <a:rPr altLang="zh-CN" lang="en-US" sz="5000">
                <a:solidFill>
                  <a:srgbClr val="4472C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西方</a:t>
            </a:r>
          </a:p>
        </p:txBody>
      </p:sp>
      <p:sp>
        <p:nvSpPr>
          <p:cNvPr id="51216" name="TextBox 1"/>
          <p:cNvSpPr txBox="1">
            <a:spLocks noChangeArrowheads="1"/>
          </p:cNvSpPr>
          <p:nvPr/>
        </p:nvSpPr>
        <p:spPr bwMode="auto">
          <a:xfrm>
            <a:off x="7958138" y="279400"/>
            <a:ext cx="1270000" cy="6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5000"/>
              </a:lnSpc>
            </a:pPr>
            <a:r>
              <a:rPr altLang="zh-CN" lang="en-US" sz="5000">
                <a:solidFill>
                  <a:srgbClr val="4472C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中方</a:t>
            </a:r>
          </a:p>
        </p:txBody>
      </p:sp>
      <p:sp>
        <p:nvSpPr>
          <p:cNvPr id="51217" name="TextBox 1"/>
          <p:cNvSpPr txBox="1">
            <a:spLocks noChangeArrowheads="1"/>
          </p:cNvSpPr>
          <p:nvPr/>
        </p:nvSpPr>
        <p:spPr bwMode="auto">
          <a:xfrm>
            <a:off x="5791200" y="341313"/>
            <a:ext cx="633412" cy="55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4000"/>
              </a:lnSpc>
            </a:pPr>
            <a:r>
              <a:rPr altLang="zh-CN" lang="en-US" sz="4000">
                <a:solidFill>
                  <a:srgbClr val="4472C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PK</a:t>
            </a:r>
          </a:p>
        </p:txBody>
      </p:sp>
      <p:sp>
        <p:nvSpPr>
          <p:cNvPr id="51218" name="TextBox 1"/>
          <p:cNvSpPr txBox="1">
            <a:spLocks noChangeArrowheads="1"/>
          </p:cNvSpPr>
          <p:nvPr/>
        </p:nvSpPr>
        <p:spPr bwMode="auto">
          <a:xfrm>
            <a:off x="3392488" y="2684463"/>
            <a:ext cx="2822575" cy="31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2100"/>
              </a:lnSpc>
            </a:pPr>
            <a:r>
              <a:rPr altLang="zh-CN" lang="en-US" sz="16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【创新动力：重回绿色地球  】</a:t>
            </a:r>
          </a:p>
        </p:txBody>
      </p:sp>
      <p:sp>
        <p:nvSpPr>
          <p:cNvPr id="51219" name="TextBox 1"/>
          <p:cNvSpPr txBox="1">
            <a:spLocks noChangeArrowheads="1"/>
          </p:cNvSpPr>
          <p:nvPr/>
        </p:nvSpPr>
        <p:spPr bwMode="auto">
          <a:xfrm>
            <a:off x="4208463" y="4673600"/>
            <a:ext cx="2619375" cy="31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2100"/>
              </a:lnSpc>
            </a:pPr>
            <a:r>
              <a:rPr altLang="zh-CN" lang="en-US" sz="16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【  女性力量推动社会创新】</a:t>
            </a:r>
          </a:p>
        </p:txBody>
      </p:sp>
      <p:sp>
        <p:nvSpPr>
          <p:cNvPr id="51220" name="TextBox 1"/>
          <p:cNvSpPr txBox="1">
            <a:spLocks noChangeArrowheads="1"/>
          </p:cNvSpPr>
          <p:nvPr/>
        </p:nvSpPr>
        <p:spPr bwMode="auto">
          <a:xfrm>
            <a:off x="5089525" y="5902325"/>
            <a:ext cx="2844800" cy="31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2100"/>
              </a:lnSpc>
            </a:pPr>
            <a:r>
              <a:rPr altLang="zh-CN" lang="en-US" sz="16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【小巨人与钢铁侠的颠覆之战】</a:t>
            </a:r>
          </a:p>
        </p:txBody>
      </p:sp>
      <p:sp>
        <p:nvSpPr>
          <p:cNvPr id="51221" name="TextBox 1"/>
          <p:cNvSpPr txBox="1">
            <a:spLocks noChangeArrowheads="1"/>
          </p:cNvSpPr>
          <p:nvPr/>
        </p:nvSpPr>
        <p:spPr bwMode="auto">
          <a:xfrm>
            <a:off x="2921000" y="1406525"/>
            <a:ext cx="6464300" cy="191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tabLst>
                <a:tab pos="114300"/>
                <a:tab pos="21209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tabLst>
                <a:tab pos="114300"/>
                <a:tab pos="21209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tabLst>
                <a:tab pos="114300"/>
                <a:tab pos="21209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tabLst>
                <a:tab pos="114300"/>
                <a:tab pos="21209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tabLst>
                <a:tab pos="114300"/>
                <a:tab pos="21209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tabLst>
                <a:tab pos="114300"/>
                <a:tab pos="21209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tabLst>
                <a:tab pos="114300"/>
                <a:tab pos="21209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tabLst>
                <a:tab pos="114300"/>
                <a:tab pos="21209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tabLst>
                <a:tab pos="114300"/>
                <a:tab pos="21209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2100"/>
              </a:lnSpc>
            </a:pPr>
            <a:r>
              <a:rPr altLang="zh-CN" lang="en-US">
                <a:latin charset="0" panose="020b0502020202020204" pitchFamily="34" typeface="Century Gothic"/>
                <a:ea charset="-122" panose="020b0503020204020204" pitchFamily="34" typeface="微软雅黑"/>
              </a:rPr>
              <a:t>		【共享价值：实现商业和社会价值的平衡】</a:t>
            </a:r>
          </a:p>
          <a:p>
            <a:pPr eaLnBrk="1" hangingPunct="1">
              <a:lnSpc>
                <a:spcPts val="21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1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1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1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100"/>
              </a:lnSpc>
            </a:pPr>
            <a:r>
              <a:rPr altLang="zh-CN" lang="en-US">
                <a:latin charset="0" panose="020b0502020202020204" pitchFamily="34" typeface="Century Gothic"/>
                <a:ea charset="-122" panose="020b0503020204020204" pitchFamily="34" typeface="微软雅黑"/>
              </a:rPr>
              <a:t>Michael  Porter  </a:t>
            </a:r>
          </a:p>
          <a:p>
            <a:pPr eaLnBrk="1" hangingPunct="1">
              <a:lnSpc>
                <a:spcPts val="2100"/>
              </a:lnSpc>
            </a:pPr>
            <a:r>
              <a:rPr altLang="zh-CN" lang="en-US">
                <a:latin charset="0" panose="020b0502020202020204" pitchFamily="34" typeface="Century Gothic"/>
                <a:ea charset="-122" panose="020b0503020204020204" pitchFamily="34" typeface="微软雅黑"/>
              </a:rPr>
              <a:t>	迈克尔•波特</a:t>
            </a:r>
          </a:p>
        </p:txBody>
      </p:sp>
      <p:sp>
        <p:nvSpPr>
          <p:cNvPr id="51222" name="TextBox 1"/>
          <p:cNvSpPr txBox="1">
            <a:spLocks noChangeArrowheads="1"/>
          </p:cNvSpPr>
          <p:nvPr/>
        </p:nvSpPr>
        <p:spPr bwMode="auto">
          <a:xfrm>
            <a:off x="10471150" y="2709863"/>
            <a:ext cx="457200" cy="2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</a:pPr>
            <a:r>
              <a:rPr altLang="zh-CN" lang="en-US" sz="1200">
                <a:solidFill>
                  <a:srgbClr val="365B9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柳传志</a:t>
            </a:r>
          </a:p>
        </p:txBody>
      </p:sp>
      <p:sp>
        <p:nvSpPr>
          <p:cNvPr id="51223" name="TextBox 1"/>
          <p:cNvSpPr txBox="1">
            <a:spLocks noChangeArrowheads="1"/>
          </p:cNvSpPr>
          <p:nvPr/>
        </p:nvSpPr>
        <p:spPr bwMode="auto">
          <a:xfrm>
            <a:off x="10037763" y="4849813"/>
            <a:ext cx="304800" cy="2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</a:pPr>
            <a:r>
              <a:rPr altLang="zh-CN" lang="en-US" sz="1200">
                <a:solidFill>
                  <a:srgbClr val="365B9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王石</a:t>
            </a:r>
          </a:p>
        </p:txBody>
      </p:sp>
      <p:sp>
        <p:nvSpPr>
          <p:cNvPr id="51224" name="TextBox 1"/>
          <p:cNvSpPr txBox="1">
            <a:spLocks noChangeArrowheads="1"/>
          </p:cNvSpPr>
          <p:nvPr/>
        </p:nvSpPr>
        <p:spPr bwMode="auto">
          <a:xfrm>
            <a:off x="8443913" y="5940425"/>
            <a:ext cx="304800" cy="2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</a:pPr>
            <a:r>
              <a:rPr altLang="zh-CN" lang="en-US" sz="1200">
                <a:solidFill>
                  <a:srgbClr val="365B9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杨澜</a:t>
            </a:r>
          </a:p>
        </p:txBody>
      </p:sp>
      <p:sp>
        <p:nvSpPr>
          <p:cNvPr id="51225" name="TextBox 1"/>
          <p:cNvSpPr txBox="1">
            <a:spLocks noChangeArrowheads="1"/>
          </p:cNvSpPr>
          <p:nvPr/>
        </p:nvSpPr>
        <p:spPr bwMode="auto">
          <a:xfrm>
            <a:off x="10777538" y="6548438"/>
            <a:ext cx="304800" cy="2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</a:pPr>
            <a:r>
              <a:rPr altLang="zh-CN" lang="en-US" sz="1200">
                <a:solidFill>
                  <a:srgbClr val="365B9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姚明</a:t>
            </a:r>
          </a:p>
        </p:txBody>
      </p:sp>
      <p:sp>
        <p:nvSpPr>
          <p:cNvPr id="51226" name="TextBox 1"/>
          <p:cNvSpPr txBox="1">
            <a:spLocks noChangeArrowheads="1"/>
          </p:cNvSpPr>
          <p:nvPr/>
        </p:nvSpPr>
        <p:spPr bwMode="auto">
          <a:xfrm>
            <a:off x="7869238" y="3470275"/>
            <a:ext cx="304800" cy="2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</a:pPr>
            <a:r>
              <a:rPr altLang="zh-CN" lang="en-US" sz="1200">
                <a:solidFill>
                  <a:srgbClr val="365B9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张跃</a:t>
            </a:r>
          </a:p>
        </p:txBody>
      </p:sp>
      <p:sp>
        <p:nvSpPr>
          <p:cNvPr id="51227" name="TextBox 1"/>
          <p:cNvSpPr txBox="1">
            <a:spLocks noChangeArrowheads="1"/>
          </p:cNvSpPr>
          <p:nvPr/>
        </p:nvSpPr>
        <p:spPr bwMode="auto">
          <a:xfrm>
            <a:off x="752475" y="3216275"/>
            <a:ext cx="1357312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tabLst>
                <a:tab pos="1016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tabLst>
                <a:tab pos="1016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tabLst>
                <a:tab pos="1016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tabLst>
                <a:tab pos="1016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tabLst>
                <a:tab pos="1016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tabLst>
                <a:tab pos="1016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tabLst>
                <a:tab pos="1016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tabLst>
                <a:tab pos="1016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tabLst>
                <a:tab pos="1016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</a:pPr>
            <a:r>
              <a:rPr altLang="zh-CN" lang="en-US" sz="12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Albert  Gore  Jr.  </a:t>
            </a:r>
          </a:p>
          <a:p>
            <a:pPr eaLnBrk="1" hangingPunct="1">
              <a:lnSpc>
                <a:spcPts val="1500"/>
              </a:lnSpc>
            </a:pPr>
            <a:r>
              <a:rPr altLang="zh-CN" lang="en-US" sz="12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	艾伯特•戈尔</a:t>
            </a:r>
          </a:p>
        </p:txBody>
      </p:sp>
      <p:sp>
        <p:nvSpPr>
          <p:cNvPr id="51228" name="TextBox 1"/>
          <p:cNvSpPr txBox="1">
            <a:spLocks noChangeArrowheads="1"/>
          </p:cNvSpPr>
          <p:nvPr/>
        </p:nvSpPr>
        <p:spPr bwMode="auto">
          <a:xfrm>
            <a:off x="1416050" y="5635625"/>
            <a:ext cx="1025525" cy="2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</a:pPr>
            <a:r>
              <a:rPr altLang="zh-CN" lang="en-US" sz="1200">
                <a:solidFill>
                  <a:srgbClr val="1D487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Jacqueline    </a:t>
            </a:r>
          </a:p>
        </p:txBody>
      </p:sp>
      <p:sp>
        <p:nvSpPr>
          <p:cNvPr id="51229" name="TextBox 1"/>
          <p:cNvSpPr txBox="1">
            <a:spLocks noChangeArrowheads="1"/>
          </p:cNvSpPr>
          <p:nvPr/>
        </p:nvSpPr>
        <p:spPr bwMode="auto">
          <a:xfrm>
            <a:off x="1416050" y="5838825"/>
            <a:ext cx="901700" cy="2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</a:pPr>
            <a:r>
              <a:rPr altLang="zh-CN" lang="en-US" sz="1200">
                <a:solidFill>
                  <a:srgbClr val="1D487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Novogratz  </a:t>
            </a:r>
          </a:p>
        </p:txBody>
      </p:sp>
      <p:sp>
        <p:nvSpPr>
          <p:cNvPr id="51230" name="TextBox 1"/>
          <p:cNvSpPr txBox="1">
            <a:spLocks noChangeArrowheads="1"/>
          </p:cNvSpPr>
          <p:nvPr/>
        </p:nvSpPr>
        <p:spPr bwMode="auto">
          <a:xfrm>
            <a:off x="3941762" y="3760788"/>
            <a:ext cx="5232400" cy="111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tabLst>
                <a:tab pos="20320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tabLst>
                <a:tab pos="20320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tabLst>
                <a:tab pos="20320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tabLst>
                <a:tab pos="20320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tabLst>
                <a:tab pos="20320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tabLst>
                <a:tab pos="20320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tabLst>
                <a:tab pos="20320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tabLst>
                <a:tab pos="20320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tabLst>
                <a:tab pos="20320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2100"/>
              </a:lnSpc>
            </a:pPr>
            <a:r>
              <a:rPr altLang="zh-CN" lang="en-US">
                <a:latin charset="0" panose="020b0502020202020204" pitchFamily="34" typeface="Century Gothic"/>
                <a:ea charset="-122" panose="020b0503020204020204" pitchFamily="34" typeface="微软雅黑"/>
              </a:rPr>
              <a:t>	【全球教育经验对中国的启示】</a:t>
            </a:r>
          </a:p>
          <a:p>
            <a:pPr eaLnBrk="1" hangingPunct="1">
              <a:lnSpc>
                <a:spcPts val="21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1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100"/>
              </a:lnSpc>
            </a:pPr>
            <a:r>
              <a:rPr altLang="zh-CN" lang="en-US">
                <a:latin charset="0" panose="020b0502020202020204" pitchFamily="34" typeface="Century Gothic"/>
                <a:ea charset="-122" panose="020b0503020204020204" pitchFamily="34" typeface="微软雅黑"/>
              </a:rPr>
              <a:t>Bill Drayton</a:t>
            </a:r>
          </a:p>
        </p:txBody>
      </p:sp>
      <p:sp>
        <p:nvSpPr>
          <p:cNvPr id="51231" name="TextBox 1"/>
          <p:cNvSpPr txBox="1">
            <a:spLocks noChangeArrowheads="1"/>
          </p:cNvSpPr>
          <p:nvPr/>
        </p:nvSpPr>
        <p:spPr bwMode="auto">
          <a:xfrm>
            <a:off x="3367088" y="6345238"/>
            <a:ext cx="844550" cy="2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</a:pPr>
            <a:r>
              <a:rPr altLang="zh-CN" lang="en-US" sz="12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Elon  Musk</a:t>
            </a:r>
          </a:p>
        </p:txBody>
      </p:sp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6858000 h 6858000" name="connsiteY0"/>
              <a:gd fmla="*/ 12192000 w 12192000" name="connsiteX1"/>
              <a:gd fmla="*/ 6858000 h 6858000" name="connsiteY1"/>
              <a:gd fmla="*/ 12192000 w 12192000" name="connsiteX2"/>
              <a:gd fmla="*/ 0 h 6858000" name="connsiteY2"/>
              <a:gd fmla="*/ 0 w 12192000" name="connsiteX3"/>
              <a:gd fmla="*/ 0 h 6858000" name="connsiteY3"/>
              <a:gd fmla="*/ 0 w 12192000" name="connsiteX4"/>
              <a:gd fmla="*/ 685800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0 h 6858000" name="connsiteY0"/>
              <a:gd fmla="*/ 12192000 w 12192000" name="connsiteX1"/>
              <a:gd fmla="*/ 0 h 6858000" name="connsiteY1"/>
              <a:gd fmla="*/ 12192000 w 12192000" name="connsiteX2"/>
              <a:gd fmla="*/ 6858000 h 6858000" name="connsiteY2"/>
              <a:gd fmla="*/ 0 w 12192000" name="connsiteX3"/>
              <a:gd fmla="*/ 6858000 h 6858000" name="connsiteY3"/>
              <a:gd fmla="*/ 0 w 12192000" name="connsiteX4"/>
              <a:gd fmla="*/ 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pic>
        <p:nvPicPr>
          <p:cNvPr id="52228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44963" y="127000"/>
            <a:ext cx="170973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389688" y="328613"/>
            <a:ext cx="170973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525713" y="1304925"/>
            <a:ext cx="2627312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3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231063" y="1443038"/>
            <a:ext cx="19399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3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3394075"/>
            <a:ext cx="12244388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3" name="TextBox 1"/>
          <p:cNvSpPr txBox="1">
            <a:spLocks noChangeArrowheads="1"/>
          </p:cNvSpPr>
          <p:nvPr/>
        </p:nvSpPr>
        <p:spPr bwMode="auto">
          <a:xfrm>
            <a:off x="2551113" y="1355725"/>
            <a:ext cx="2540000" cy="131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0000"/>
              </a:lnSpc>
            </a:pPr>
            <a:r>
              <a:rPr altLang="zh-CN" lang="en-US" sz="10000">
                <a:solidFill>
                  <a:srgbClr val="4472C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交锋</a:t>
            </a:r>
          </a:p>
        </p:txBody>
      </p:sp>
      <p:sp>
        <p:nvSpPr>
          <p:cNvPr id="52234" name="TextBox 1"/>
          <p:cNvSpPr txBox="1">
            <a:spLocks noChangeArrowheads="1"/>
          </p:cNvSpPr>
          <p:nvPr/>
        </p:nvSpPr>
        <p:spPr bwMode="auto">
          <a:xfrm>
            <a:off x="5624512" y="1531938"/>
            <a:ext cx="6553200" cy="131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tabLst>
                <a:tab pos="736600"/>
                <a:tab pos="901700"/>
                <a:tab pos="1663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tabLst>
                <a:tab pos="736600"/>
                <a:tab pos="901700"/>
                <a:tab pos="1663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tabLst>
                <a:tab pos="736600"/>
                <a:tab pos="901700"/>
                <a:tab pos="1663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tabLst>
                <a:tab pos="736600"/>
                <a:tab pos="901700"/>
                <a:tab pos="1663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tabLst>
                <a:tab pos="736600"/>
                <a:tab pos="901700"/>
                <a:tab pos="1663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tabLst>
                <a:tab pos="736600"/>
                <a:tab pos="901700"/>
                <a:tab pos="1663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tabLst>
                <a:tab pos="736600"/>
                <a:tab pos="901700"/>
                <a:tab pos="1663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tabLst>
                <a:tab pos="736600"/>
                <a:tab pos="901700"/>
                <a:tab pos="1663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tabLst>
                <a:tab pos="736600"/>
                <a:tab pos="901700"/>
                <a:tab pos="1663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altLang="zh-CN" lang="en-US">
                <a:latin charset="0" panose="020b0502020202020204" pitchFamily="34" typeface="Century Gothic"/>
                <a:ea charset="-122" panose="020b0503020204020204" pitchFamily="34" typeface="微软雅黑"/>
              </a:rPr>
              <a:t>			一五一十话创业</a:t>
            </a:r>
          </a:p>
          <a:p>
            <a:pPr eaLnBrk="1" hangingPunct="1">
              <a:lnSpc>
                <a:spcPts val="20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000"/>
              </a:lnSpc>
            </a:pPr>
            <a:r>
              <a:rPr altLang="zh-CN" lang="en-US">
                <a:latin charset="0" panose="020b0502020202020204" pitchFamily="34" typeface="Century Gothic"/>
                <a:ea charset="-122" panose="020b0503020204020204" pitchFamily="34" typeface="微软雅黑"/>
              </a:rPr>
              <a:t>	《第一财经日报》创办十周年，乐视网开播十周年</a:t>
            </a:r>
          </a:p>
          <a:p>
            <a:pPr eaLnBrk="1" hangingPunct="1">
              <a:lnSpc>
                <a:spcPts val="2000"/>
              </a:lnSpc>
            </a:pPr>
            <a:r>
              <a:rPr altLang="zh-CN" lang="en-US">
                <a:latin charset="0" panose="020b0502020202020204" pitchFamily="34" typeface="Century Gothic"/>
                <a:ea charset="-122" panose="020b0503020204020204" pitchFamily="34" typeface="微软雅黑"/>
              </a:rPr>
              <a:t>		创业板五周年，“84派”企业家创业三十周年</a:t>
            </a:r>
          </a:p>
          <a:p>
            <a:pPr eaLnBrk="1" hangingPunct="1">
              <a:lnSpc>
                <a:spcPts val="2000"/>
              </a:lnSpc>
            </a:pPr>
            <a:r>
              <a:rPr altLang="zh-CN" lang="en-US">
                <a:latin charset="0" panose="020b0502020202020204" pitchFamily="34" typeface="Century Gothic"/>
                <a:ea charset="-122" panose="020b0503020204020204" pitchFamily="34" typeface="微软雅黑"/>
              </a:rPr>
              <a:t>当“老企业家”遇上“新颠覆者”，必将电光石火，为创业人照亮前程</a:t>
            </a:r>
          </a:p>
        </p:txBody>
      </p:sp>
    </p:spTree>
  </p:cSld>
  <p:clrMapOvr>
    <a:masterClrMapping/>
  </p:clrMapOvr>
  <p:transition/>
  <p:timing/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6858000 h 6858000" name="connsiteY0"/>
              <a:gd fmla="*/ 12192000 w 12192000" name="connsiteX1"/>
              <a:gd fmla="*/ 6858000 h 6858000" name="connsiteY1"/>
              <a:gd fmla="*/ 12192000 w 12192000" name="connsiteX2"/>
              <a:gd fmla="*/ 0 h 6858000" name="connsiteY2"/>
              <a:gd fmla="*/ 0 w 12192000" name="connsiteX3"/>
              <a:gd fmla="*/ 0 h 6858000" name="connsiteY3"/>
              <a:gd fmla="*/ 0 w 12192000" name="connsiteX4"/>
              <a:gd fmla="*/ 685800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0 h 6858000" name="connsiteY0"/>
              <a:gd fmla="*/ 12192000 w 12192000" name="connsiteX1"/>
              <a:gd fmla="*/ 0 h 6858000" name="connsiteY1"/>
              <a:gd fmla="*/ 12192000 w 12192000" name="connsiteX2"/>
              <a:gd fmla="*/ 6858000 h 6858000" name="connsiteY2"/>
              <a:gd fmla="*/ 0 w 12192000" name="connsiteX3"/>
              <a:gd fmla="*/ 6858000 h 6858000" name="connsiteY3"/>
              <a:gd fmla="*/ 0 w 12192000" name="connsiteX4"/>
              <a:gd fmla="*/ 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5" name="Freeform 3"/>
          <p:cNvSpPr/>
          <p:nvPr/>
        </p:nvSpPr>
        <p:spPr>
          <a:xfrm>
            <a:off x="4506913" y="3732213"/>
            <a:ext cx="4354512" cy="1104900"/>
          </a:xfrm>
          <a:custGeom>
            <a:gdLst>
              <a:gd fmla="*/ 483203 w 4335367" name="connsiteX0"/>
              <a:gd fmla="*/ 0 h 1107729" name="connsiteY0"/>
              <a:gd fmla="*/ 321453 w 4335367" name="connsiteX1"/>
              <a:gd fmla="*/ 156019 h 1107729" name="connsiteY1"/>
              <a:gd fmla="*/ 186387 w 4335367" name="connsiteX2"/>
              <a:gd fmla="*/ 147499 h 1107729" name="connsiteY2"/>
              <a:gd fmla="*/ 25537 w 4335367" name="connsiteX3"/>
              <a:gd fmla="*/ 289260 h 1107729" name="connsiteY3"/>
              <a:gd fmla="*/ 0 w 4335367" name="connsiteX4"/>
              <a:gd fmla="*/ 694061 h 1107729" name="connsiteY4"/>
              <a:gd fmla="*/ 141761 w 4335367" name="connsiteX5"/>
              <a:gd fmla="*/ 854911 h 1107729" name="connsiteY5"/>
              <a:gd fmla="*/ 4149375 w 4335367" name="connsiteX6"/>
              <a:gd fmla="*/ 1107729 h 1107729" name="connsiteY6"/>
              <a:gd fmla="*/ 4309830 w 4335367" name="connsiteX7"/>
              <a:gd fmla="*/ 965944 h 1107729" name="connsiteY7"/>
              <a:gd fmla="*/ 4335367 w 4335367" name="connsiteX8"/>
              <a:gd fmla="*/ 561141 h 1107729" name="connsiteY8"/>
              <a:gd fmla="*/ 4194002 w 4335367" name="connsiteX9"/>
              <a:gd fmla="*/ 400316 h 1107729" name="connsiteY9"/>
              <a:gd fmla="*/ 623668 w 4335367" name="connsiteX10"/>
              <a:gd fmla="*/ 175084 h 1107729" name="connsiteY10"/>
              <a:gd fmla="*/ 483203 w 4335367" name="connsiteX11"/>
              <a:gd fmla="*/ 0 h 1107729" name="connsiteY11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b="b" l="l" r="r" t="t"/>
            <a:pathLst>
              <a:path h="1107729" w="4335367">
                <a:moveTo>
                  <a:pt x="483203" y="0"/>
                </a:moveTo>
                <a:lnTo>
                  <a:pt x="321453" y="156019"/>
                </a:lnTo>
                <a:lnTo>
                  <a:pt x="186387" y="147499"/>
                </a:lnTo>
                <a:cubicBezTo>
                  <a:pt x="102843" y="142228"/>
                  <a:pt x="30807" y="205714"/>
                  <a:pt x="25537" y="289260"/>
                </a:cubicBezTo>
                <a:lnTo>
                  <a:pt x="0" y="694061"/>
                </a:lnTo>
                <a:cubicBezTo>
                  <a:pt x="-5269" y="777605"/>
                  <a:pt x="58216" y="849641"/>
                  <a:pt x="141761" y="854911"/>
                </a:cubicBezTo>
                <a:lnTo>
                  <a:pt x="4149375" y="1107729"/>
                </a:lnTo>
                <a:cubicBezTo>
                  <a:pt x="4232921" y="1112999"/>
                  <a:pt x="4304559" y="1049488"/>
                  <a:pt x="4309830" y="965944"/>
                </a:cubicBezTo>
                <a:lnTo>
                  <a:pt x="4335367" y="561141"/>
                </a:lnTo>
                <a:cubicBezTo>
                  <a:pt x="4340636" y="477597"/>
                  <a:pt x="4277547" y="405587"/>
                  <a:pt x="4194002" y="400316"/>
                </a:cubicBezTo>
                <a:lnTo>
                  <a:pt x="623668" y="175084"/>
                </a:lnTo>
                <a:lnTo>
                  <a:pt x="483203" y="0"/>
                </a:lnTo>
              </a:path>
            </a:pathLst>
          </a:custGeom>
          <a:solidFill>
            <a:srgbClr val="FFD04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" name="Freeform 3"/>
          <p:cNvSpPr/>
          <p:nvPr/>
        </p:nvSpPr>
        <p:spPr>
          <a:xfrm>
            <a:off x="7035800" y="2659063"/>
            <a:ext cx="4352925" cy="1135062"/>
          </a:xfrm>
          <a:custGeom>
            <a:gdLst>
              <a:gd fmla="*/ 421899 w 4335365" name="connsiteX0"/>
              <a:gd fmla="*/ 0 h 1138240" name="connsiteY0"/>
              <a:gd fmla="*/ 258474 w 4335365" name="connsiteX1"/>
              <a:gd fmla="*/ 182557 h 1138240" name="connsiteY1"/>
              <a:gd fmla="*/ 186386 w 4335365" name="connsiteX2"/>
              <a:gd fmla="*/ 178009 h 1138240" name="connsiteY2"/>
              <a:gd fmla="*/ 25535 w 4335365" name="connsiteX3"/>
              <a:gd fmla="*/ 319770 h 1138240" name="connsiteY3"/>
              <a:gd fmla="*/ 0 w 4335365" name="connsiteX4"/>
              <a:gd fmla="*/ 724571 h 1138240" name="connsiteY4"/>
              <a:gd fmla="*/ 141759 w 4335365" name="connsiteX5"/>
              <a:gd fmla="*/ 885422 h 1138240" name="connsiteY5"/>
              <a:gd fmla="*/ 4149373 w 4335365" name="connsiteX6"/>
              <a:gd fmla="*/ 1138240 h 1138240" name="connsiteY6"/>
              <a:gd fmla="*/ 4309828 w 4335365" name="connsiteX7"/>
              <a:gd fmla="*/ 996454 h 1138240" name="connsiteY7"/>
              <a:gd fmla="*/ 4335365 w 4335365" name="connsiteX8"/>
              <a:gd fmla="*/ 591652 h 1138240" name="connsiteY8"/>
              <a:gd fmla="*/ 4194000 w 4335365" name="connsiteX9"/>
              <a:gd fmla="*/ 430826 h 1138240" name="connsiteY9"/>
              <a:gd fmla="*/ 561085 w 4335365" name="connsiteX10"/>
              <a:gd fmla="*/ 201646 h 1138240" name="connsiteY10"/>
              <a:gd fmla="*/ 421899 w 4335365" name="connsiteX11"/>
              <a:gd fmla="*/ 0 h 1138240" name="connsiteY11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b="b" l="l" r="r" t="t"/>
            <a:pathLst>
              <a:path h="1138240" w="4335365">
                <a:moveTo>
                  <a:pt x="421899" y="0"/>
                </a:moveTo>
                <a:lnTo>
                  <a:pt x="258474" y="182557"/>
                </a:lnTo>
                <a:lnTo>
                  <a:pt x="186386" y="178009"/>
                </a:lnTo>
                <a:cubicBezTo>
                  <a:pt x="102841" y="172738"/>
                  <a:pt x="30805" y="236224"/>
                  <a:pt x="25535" y="319770"/>
                </a:cubicBezTo>
                <a:lnTo>
                  <a:pt x="0" y="724571"/>
                </a:lnTo>
                <a:cubicBezTo>
                  <a:pt x="-5270" y="808115"/>
                  <a:pt x="58215" y="880151"/>
                  <a:pt x="141759" y="885422"/>
                </a:cubicBezTo>
                <a:lnTo>
                  <a:pt x="4149373" y="1138240"/>
                </a:lnTo>
                <a:cubicBezTo>
                  <a:pt x="4232919" y="1143510"/>
                  <a:pt x="4304558" y="1079999"/>
                  <a:pt x="4309828" y="996454"/>
                </a:cubicBezTo>
                <a:lnTo>
                  <a:pt x="4335365" y="591652"/>
                </a:lnTo>
                <a:cubicBezTo>
                  <a:pt x="4340635" y="508107"/>
                  <a:pt x="4277546" y="436097"/>
                  <a:pt x="4194000" y="430826"/>
                </a:cubicBezTo>
                <a:lnTo>
                  <a:pt x="561085" y="201646"/>
                </a:lnTo>
                <a:lnTo>
                  <a:pt x="421899" y="0"/>
                </a:lnTo>
              </a:path>
            </a:pathLst>
          </a:custGeom>
          <a:solidFill>
            <a:srgbClr val="FFD04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7" name="Freeform 3"/>
          <p:cNvSpPr/>
          <p:nvPr/>
        </p:nvSpPr>
        <p:spPr>
          <a:xfrm>
            <a:off x="1908175" y="4792663"/>
            <a:ext cx="4494213" cy="1103312"/>
          </a:xfrm>
          <a:custGeom>
            <a:gdLst>
              <a:gd fmla="*/ 639211 w 4473996" name="connsiteX0"/>
              <a:gd fmla="*/ 0 h 1105812" name="connsiteY0"/>
              <a:gd fmla="*/ 477511 w 4473996" name="connsiteX1"/>
              <a:gd fmla="*/ 155227 h 1105812" name="connsiteY1"/>
              <a:gd fmla="*/ 186386 w 4473996" name="connsiteX2"/>
              <a:gd fmla="*/ 136861 h 1105812" name="connsiteY2"/>
              <a:gd fmla="*/ 25535 w 4473996" name="connsiteX3"/>
              <a:gd fmla="*/ 278622 h 1105812" name="connsiteY3"/>
              <a:gd fmla="*/ 0 w 4473996" name="connsiteX4"/>
              <a:gd fmla="*/ 683423 h 1105812" name="connsiteY4"/>
              <a:gd fmla="*/ 141759 w 4473996" name="connsiteX5"/>
              <a:gd fmla="*/ 844274 h 1105812" name="connsiteY5"/>
              <a:gd fmla="*/ 4287610 w 4473996" name="connsiteX6"/>
              <a:gd fmla="*/ 1105812 h 1105812" name="connsiteY6"/>
              <a:gd fmla="*/ 4448459 w 4473996" name="connsiteX7"/>
              <a:gd fmla="*/ 964052 h 1105812" name="connsiteY7"/>
              <a:gd fmla="*/ 4473996 w 4473996" name="connsiteX8"/>
              <a:gd fmla="*/ 559251 h 1105812" name="connsiteY8"/>
              <a:gd fmla="*/ 4332236 w 4473996" name="connsiteX9"/>
              <a:gd fmla="*/ 398400 h 1105812" name="connsiteY9"/>
              <a:gd fmla="*/ 780121 w 4473996" name="connsiteX10"/>
              <a:gd fmla="*/ 174317 h 1105812" name="connsiteY10"/>
              <a:gd fmla="*/ 639211 w 4473996" name="connsiteX11"/>
              <a:gd fmla="*/ 0 h 1105812" name="connsiteY11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b="b" l="l" r="r" t="t"/>
            <a:pathLst>
              <a:path h="1105812" w="4473996">
                <a:moveTo>
                  <a:pt x="639211" y="0"/>
                </a:moveTo>
                <a:lnTo>
                  <a:pt x="477511" y="155227"/>
                </a:lnTo>
                <a:lnTo>
                  <a:pt x="186386" y="136861"/>
                </a:lnTo>
                <a:cubicBezTo>
                  <a:pt x="102842" y="131591"/>
                  <a:pt x="30806" y="195077"/>
                  <a:pt x="25535" y="278622"/>
                </a:cubicBezTo>
                <a:lnTo>
                  <a:pt x="0" y="683423"/>
                </a:lnTo>
                <a:cubicBezTo>
                  <a:pt x="-5270" y="766968"/>
                  <a:pt x="58215" y="839004"/>
                  <a:pt x="141759" y="844274"/>
                </a:cubicBezTo>
                <a:lnTo>
                  <a:pt x="4287610" y="1105812"/>
                </a:lnTo>
                <a:cubicBezTo>
                  <a:pt x="4371154" y="1111082"/>
                  <a:pt x="4443190" y="1047596"/>
                  <a:pt x="4448459" y="964052"/>
                </a:cubicBezTo>
                <a:lnTo>
                  <a:pt x="4473996" y="559251"/>
                </a:lnTo>
                <a:cubicBezTo>
                  <a:pt x="4479267" y="475705"/>
                  <a:pt x="4415781" y="403669"/>
                  <a:pt x="4332236" y="398400"/>
                </a:cubicBezTo>
                <a:lnTo>
                  <a:pt x="780121" y="174317"/>
                </a:lnTo>
                <a:lnTo>
                  <a:pt x="639211" y="0"/>
                </a:lnTo>
              </a:path>
            </a:pathLst>
          </a:custGeom>
          <a:solidFill>
            <a:srgbClr val="FFD04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pic>
        <p:nvPicPr>
          <p:cNvPr id="53255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68288" y="315913"/>
            <a:ext cx="641508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847263" y="6116638"/>
            <a:ext cx="1887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44388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8" name="TextBox 1"/>
          <p:cNvSpPr txBox="1">
            <a:spLocks noChangeArrowheads="1"/>
          </p:cNvSpPr>
          <p:nvPr/>
        </p:nvSpPr>
        <p:spPr bwMode="auto">
          <a:xfrm>
            <a:off x="344488" y="417513"/>
            <a:ext cx="6375400" cy="10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8000"/>
              </a:lnSpc>
            </a:pPr>
            <a:r>
              <a:rPr altLang="zh-CN" lang="en-US" sz="8000">
                <a:solidFill>
                  <a:srgbClr val="FFD0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#每周一都见#</a:t>
            </a:r>
          </a:p>
        </p:txBody>
      </p:sp>
      <p:sp>
        <p:nvSpPr>
          <p:cNvPr id="53259" name="TextBox 1"/>
          <p:cNvSpPr txBox="1">
            <a:spLocks noChangeArrowheads="1"/>
          </p:cNvSpPr>
          <p:nvPr/>
        </p:nvSpPr>
        <p:spPr bwMode="auto">
          <a:xfrm>
            <a:off x="4833938" y="4052888"/>
            <a:ext cx="243840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4200"/>
              </a:lnSpc>
            </a:pPr>
            <a:r>
              <a:rPr altLang="zh-CN" lang="en-US" sz="2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《焦点访谈》的全</a:t>
            </a:r>
          </a:p>
        </p:txBody>
      </p:sp>
      <p:sp>
        <p:nvSpPr>
          <p:cNvPr id="53260" name="TextBox 1"/>
          <p:cNvSpPr txBox="1">
            <a:spLocks noChangeArrowheads="1"/>
          </p:cNvSpPr>
          <p:nvPr/>
        </p:nvSpPr>
        <p:spPr bwMode="auto">
          <a:xfrm>
            <a:off x="7283450" y="4205288"/>
            <a:ext cx="121920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altLang="zh-CN" lang="en-US" sz="2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球娱乐版</a:t>
            </a:r>
          </a:p>
        </p:txBody>
      </p:sp>
      <p:sp>
        <p:nvSpPr>
          <p:cNvPr id="53261" name="TextBox 1"/>
          <p:cNvSpPr txBox="1">
            <a:spLocks noChangeArrowheads="1"/>
          </p:cNvSpPr>
          <p:nvPr/>
        </p:nvSpPr>
        <p:spPr bwMode="auto">
          <a:xfrm>
            <a:off x="7512050" y="3027363"/>
            <a:ext cx="243840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4200"/>
              </a:lnSpc>
            </a:pPr>
            <a:r>
              <a:rPr altLang="zh-CN" lang="en-US" sz="2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《百变大咖秀》的</a:t>
            </a:r>
          </a:p>
        </p:txBody>
      </p:sp>
      <p:sp>
        <p:nvSpPr>
          <p:cNvPr id="53262" name="TextBox 1"/>
          <p:cNvSpPr txBox="1">
            <a:spLocks noChangeArrowheads="1"/>
          </p:cNvSpPr>
          <p:nvPr/>
        </p:nvSpPr>
        <p:spPr bwMode="auto">
          <a:xfrm>
            <a:off x="9961563" y="3165475"/>
            <a:ext cx="914400" cy="47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3400"/>
              </a:lnSpc>
            </a:pPr>
            <a:r>
              <a:rPr altLang="zh-CN" lang="en-US" sz="2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剧情版</a:t>
            </a:r>
          </a:p>
        </p:txBody>
      </p:sp>
      <p:sp>
        <p:nvSpPr>
          <p:cNvPr id="53263" name="TextBox 1"/>
          <p:cNvSpPr txBox="1">
            <a:spLocks noChangeArrowheads="1"/>
          </p:cNvSpPr>
          <p:nvPr/>
        </p:nvSpPr>
        <p:spPr bwMode="auto">
          <a:xfrm>
            <a:off x="2155825" y="5103813"/>
            <a:ext cx="3962400" cy="66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4900"/>
              </a:lnSpc>
            </a:pPr>
            <a:r>
              <a:rPr altLang="zh-CN" lang="en-US" sz="2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《全民大闷锅》的实力演绎版</a:t>
            </a:r>
          </a:p>
        </p:txBody>
      </p:sp>
    </p:spTree>
  </p:cSld>
  <p:clrMapOvr>
    <a:masterClrMapping/>
  </p:clrMapOvr>
  <p:transition/>
  <p:timing/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6858000 h 6858000" name="connsiteY0"/>
              <a:gd fmla="*/ 12192000 w 12192000" name="connsiteX1"/>
              <a:gd fmla="*/ 6858000 h 6858000" name="connsiteY1"/>
              <a:gd fmla="*/ 12192000 w 12192000" name="connsiteX2"/>
              <a:gd fmla="*/ 0 h 6858000" name="connsiteY2"/>
              <a:gd fmla="*/ 0 w 12192000" name="connsiteX3"/>
              <a:gd fmla="*/ 0 h 6858000" name="connsiteY3"/>
              <a:gd fmla="*/ 0 w 12192000" name="connsiteX4"/>
              <a:gd fmla="*/ 685800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0 h 6858000" name="connsiteY0"/>
              <a:gd fmla="*/ 12192000 w 12192000" name="connsiteX1"/>
              <a:gd fmla="*/ 0 h 6858000" name="connsiteY1"/>
              <a:gd fmla="*/ 12192000 w 12192000" name="connsiteX2"/>
              <a:gd fmla="*/ 6858000 h 6858000" name="connsiteY2"/>
              <a:gd fmla="*/ 0 w 12192000" name="connsiteX3"/>
              <a:gd fmla="*/ 6858000 h 6858000" name="connsiteY3"/>
              <a:gd fmla="*/ 0 w 12192000" name="connsiteX4"/>
              <a:gd fmla="*/ 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pic>
        <p:nvPicPr>
          <p:cNvPr id="54276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41525" y="1671638"/>
            <a:ext cx="816292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44388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矢量智能对象.png"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473450" y="728663"/>
            <a:ext cx="5175250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乐视生态彩图.png"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706813" y="1030288"/>
            <a:ext cx="4813300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 11"/>
          <p:cNvGrpSpPr/>
          <p:nvPr/>
        </p:nvGrpSpPr>
        <p:grpSpPr>
          <a:xfrm>
            <a:off x="7926388" y="450850"/>
            <a:ext cx="3363912" cy="1200150"/>
            <a:chOff x="8317138" y="610240"/>
            <a:chExt cx="3364001" cy="1200306"/>
          </a:xfrm>
        </p:grpSpPr>
        <p:sp>
          <p:nvSpPr>
            <p:cNvPr id="10" name="任意形状 9"/>
            <p:cNvSpPr/>
            <p:nvPr/>
          </p:nvSpPr>
          <p:spPr>
            <a:xfrm rot="21325158">
              <a:off x="8317138" y="1308831"/>
              <a:ext cx="2581343" cy="501715"/>
            </a:xfrm>
            <a:custGeom>
              <a:gdLst>
                <a:gd fmla="*/ 1060634 w 2581806" name="connsiteX0"/>
                <a:gd fmla="*/ 0 h 502453" name="connsiteY0"/>
                <a:gd fmla="*/ 0 w 2581806" name="connsiteX1"/>
                <a:gd fmla="*/ 502453 h 502453" name="connsiteY1"/>
                <a:gd fmla="*/ 2581806 w 2581806" name="connsiteX2"/>
                <a:gd fmla="*/ 334969 h 502453" name="connsiteY2"/>
                <a:gd fmla="*/ 1102501 w 2581806" name="connsiteX3"/>
                <a:gd fmla="*/ 27914 h 502453" name="connsiteY3"/>
                <a:gd fmla="*/ 1060634 w 2581806" name="connsiteX4"/>
                <a:gd fmla="*/ 0 h 502453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502452" w="2581806">
                  <a:moveTo>
                    <a:pt x="1060634" y="0"/>
                  </a:moveTo>
                  <a:lnTo>
                    <a:pt x="0" y="502453"/>
                  </a:lnTo>
                  <a:lnTo>
                    <a:pt x="2581806" y="334969"/>
                  </a:lnTo>
                  <a:lnTo>
                    <a:pt x="1102501" y="27914"/>
                  </a:lnTo>
                  <a:lnTo>
                    <a:pt x="1060634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umimoji="1" lang="zh-CN"/>
            </a:p>
          </p:txBody>
        </p:sp>
        <p:sp>
          <p:nvSpPr>
            <p:cNvPr id="5" name="任意形状 4"/>
            <p:cNvSpPr/>
            <p:nvPr/>
          </p:nvSpPr>
          <p:spPr>
            <a:xfrm>
              <a:off x="9336340" y="708678"/>
              <a:ext cx="1617705" cy="909756"/>
            </a:xfrm>
            <a:custGeom>
              <a:gdLst>
                <a:gd fmla="*/ 83734 w 1618862" name="connsiteX0"/>
                <a:gd fmla="*/ 0 h 809508" name="connsiteY0"/>
                <a:gd fmla="*/ 0 w 1618862" name="connsiteX1"/>
                <a:gd fmla="*/ 795551 h 809508" name="connsiteY1"/>
                <a:gd fmla="*/ 1618862 w 1618862" name="connsiteX2"/>
                <a:gd fmla="*/ 809508 h 809508" name="connsiteY2"/>
                <a:gd fmla="*/ 83734 w 1618862" name="connsiteX3"/>
                <a:gd fmla="*/ 0 h 80950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809508" w="1618862">
                  <a:moveTo>
                    <a:pt x="83734" y="0"/>
                  </a:moveTo>
                  <a:lnTo>
                    <a:pt x="0" y="795551"/>
                  </a:lnTo>
                  <a:lnTo>
                    <a:pt x="1618862" y="809508"/>
                  </a:lnTo>
                  <a:lnTo>
                    <a:pt x="8373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umimoji="1" lang="zh-CN"/>
            </a:p>
          </p:txBody>
        </p:sp>
        <p:sp>
          <p:nvSpPr>
            <p:cNvPr id="2" name="任意形状 1"/>
            <p:cNvSpPr/>
            <p:nvPr/>
          </p:nvSpPr>
          <p:spPr>
            <a:xfrm>
              <a:off x="9433180" y="610240"/>
              <a:ext cx="2247959" cy="1020896"/>
            </a:xfrm>
            <a:custGeom>
              <a:gdLst>
                <a:gd fmla="*/ 0 w 2065444" name="connsiteX0"/>
                <a:gd fmla="*/ 97700 h 893251" name="connsiteY0"/>
                <a:gd fmla="*/ 1228102 w 2065444" name="connsiteX1"/>
                <a:gd fmla="*/ 0 h 893251" name="connsiteY1"/>
                <a:gd fmla="*/ 2065444 w 2065444" name="connsiteX2"/>
                <a:gd fmla="*/ 348926 h 893251" name="connsiteY2"/>
                <a:gd fmla="*/ 1535127 w 2065444" name="connsiteX3"/>
                <a:gd fmla="*/ 893251 h 893251" name="connsiteY3"/>
                <a:gd fmla="*/ 41867 w 2065444" name="connsiteX4"/>
                <a:gd fmla="*/ 753680 h 893251" name="connsiteY4"/>
                <a:gd fmla="*/ 0 w 2065444" name="connsiteX5"/>
                <a:gd fmla="*/ 97700 h 893251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893251" w="2065443">
                  <a:moveTo>
                    <a:pt x="0" y="97700"/>
                  </a:moveTo>
                  <a:lnTo>
                    <a:pt x="1228102" y="0"/>
                  </a:lnTo>
                  <a:lnTo>
                    <a:pt x="2065444" y="348926"/>
                  </a:lnTo>
                  <a:lnTo>
                    <a:pt x="1535127" y="893251"/>
                  </a:lnTo>
                  <a:lnTo>
                    <a:pt x="41867" y="753680"/>
                  </a:lnTo>
                  <a:lnTo>
                    <a:pt x="0" y="9770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umimoji="1" lang="zh-CN"/>
            </a:p>
          </p:txBody>
        </p:sp>
        <p:sp>
          <p:nvSpPr>
            <p:cNvPr id="11" name="矩形 10"/>
            <p:cNvSpPr/>
            <p:nvPr/>
          </p:nvSpPr>
          <p:spPr>
            <a:xfrm>
              <a:off x="9461754" y="686450"/>
              <a:ext cx="1828848" cy="192049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2400">
                  <a:solidFill>
                    <a:srgbClr val="FFFF00"/>
                  </a:solidFill>
                  <a:latin typeface="+mn-ea"/>
                  <a:ea typeface="+mn-ea"/>
                </a:rPr>
                <a:t>内容</a:t>
              </a:r>
            </a:p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2400">
                  <a:solidFill>
                    <a:srgbClr val="FFFF00"/>
                  </a:solidFill>
                  <a:latin typeface="+mn-ea"/>
                  <a:ea typeface="+mn-ea"/>
                </a:rPr>
                <a:t>行业第一影视剧、体育、动漫、自制等多元内容</a:t>
              </a:r>
            </a:p>
          </p:txBody>
        </p:sp>
      </p:grpSp>
      <p:grpSp>
        <p:nvGrpSpPr>
          <p:cNvPr id="7" name="组 31"/>
          <p:cNvGrpSpPr/>
          <p:nvPr/>
        </p:nvGrpSpPr>
        <p:grpSpPr>
          <a:xfrm>
            <a:off x="719138" y="974725"/>
            <a:ext cx="3151187" cy="1839913"/>
            <a:chOff x="718716" y="974494"/>
            <a:chExt cx="3151905" cy="1840138"/>
          </a:xfrm>
        </p:grpSpPr>
        <p:sp>
          <p:nvSpPr>
            <p:cNvPr id="19" name="任意形状 18"/>
            <p:cNvSpPr/>
            <p:nvPr/>
          </p:nvSpPr>
          <p:spPr>
            <a:xfrm flipV="1" rot="13301462">
              <a:off x="1566634" y="1744526"/>
              <a:ext cx="2303987" cy="1070106"/>
            </a:xfrm>
            <a:custGeom>
              <a:gdLst>
                <a:gd fmla="*/ 1256013 w 2079400" name="connsiteX0"/>
                <a:gd fmla="*/ 0 h 1158434" name="connsiteY0"/>
                <a:gd fmla="*/ 1870065 w 2079400" name="connsiteX1"/>
                <a:gd fmla="*/ 809508 h 1158434" name="connsiteY1"/>
                <a:gd fmla="*/ 2079400 w 2079400" name="connsiteX2"/>
                <a:gd fmla="*/ 1158434 h 1158434" name="connsiteY2"/>
                <a:gd fmla="*/ 1297881 w 2079400" name="connsiteX3"/>
                <a:gd fmla="*/ 488496 h 1158434" name="connsiteY3"/>
                <a:gd fmla="*/ 0 w 2079400" name="connsiteX4"/>
                <a:gd fmla="*/ 404754 h 1158434" name="connsiteY4"/>
                <a:gd fmla="*/ 1200191 w 2079400" name="connsiteX5"/>
                <a:gd fmla="*/ 0 h 1158434" name="connsiteY5"/>
                <a:gd fmla="*/ 1256013 w 2079400" name="connsiteX6"/>
                <a:gd fmla="*/ 0 h 1158434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1158434" w="2079400">
                  <a:moveTo>
                    <a:pt x="1256013" y="0"/>
                  </a:moveTo>
                  <a:lnTo>
                    <a:pt x="1870065" y="809508"/>
                  </a:lnTo>
                  <a:lnTo>
                    <a:pt x="2079400" y="1158434"/>
                  </a:lnTo>
                  <a:lnTo>
                    <a:pt x="1297881" y="488496"/>
                  </a:lnTo>
                  <a:lnTo>
                    <a:pt x="0" y="404754"/>
                  </a:lnTo>
                  <a:lnTo>
                    <a:pt x="1200191" y="0"/>
                  </a:lnTo>
                  <a:lnTo>
                    <a:pt x="1256013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umimoji="1" lang="zh-CN"/>
            </a:p>
          </p:txBody>
        </p:sp>
        <p:sp>
          <p:nvSpPr>
            <p:cNvPr id="18" name="任意形状 17"/>
            <p:cNvSpPr/>
            <p:nvPr/>
          </p:nvSpPr>
          <p:spPr>
            <a:xfrm>
              <a:off x="1082336" y="1268218"/>
              <a:ext cx="1883204" cy="641428"/>
            </a:xfrm>
            <a:custGeom>
              <a:gdLst>
                <a:gd fmla="*/ 1646773 w 1884020" name="connsiteX0"/>
                <a:gd fmla="*/ 0 h 642024" name="connsiteY0"/>
                <a:gd fmla="*/ 1884020 w 1884020" name="connsiteX1"/>
                <a:gd fmla="*/ 628067 h 642024" name="connsiteY1"/>
                <a:gd fmla="*/ 0 w 1884020" name="connsiteX2"/>
                <a:gd fmla="*/ 642024 h 642024" name="connsiteY2"/>
                <a:gd fmla="*/ 1604906 w 1884020" name="connsiteX3"/>
                <a:gd fmla="*/ 27914 h 642024" name="connsiteY3"/>
                <a:gd fmla="*/ 1646773 w 1884020" name="connsiteX4"/>
                <a:gd fmla="*/ 0 h 642024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642024" w="1884020">
                  <a:moveTo>
                    <a:pt x="1646773" y="0"/>
                  </a:moveTo>
                  <a:lnTo>
                    <a:pt x="1884020" y="628067"/>
                  </a:lnTo>
                  <a:lnTo>
                    <a:pt x="0" y="642024"/>
                  </a:lnTo>
                  <a:lnTo>
                    <a:pt x="1604906" y="27914"/>
                  </a:lnTo>
                  <a:lnTo>
                    <a:pt x="1646773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umimoji="1" lang="zh-CN"/>
            </a:p>
          </p:txBody>
        </p:sp>
        <p:sp>
          <p:nvSpPr>
            <p:cNvPr id="17" name="任意形状 16"/>
            <p:cNvSpPr/>
            <p:nvPr/>
          </p:nvSpPr>
          <p:spPr>
            <a:xfrm>
              <a:off x="718716" y="974494"/>
              <a:ext cx="2065808" cy="920863"/>
            </a:xfrm>
            <a:custGeom>
              <a:gdLst>
                <a:gd fmla="*/ 1995666 w 2065444" name="connsiteX0"/>
                <a:gd fmla="*/ 293098 h 921165" name="connsiteY0"/>
                <a:gd fmla="*/ 600095 w 2065444" name="connsiteX1"/>
                <a:gd fmla="*/ 0 h 921165" name="connsiteY1"/>
                <a:gd fmla="*/ 0 w 2065444" name="connsiteX2"/>
                <a:gd fmla="*/ 279141 h 921165" name="connsiteY2"/>
                <a:gd fmla="*/ 376804 w 2065444" name="connsiteX3"/>
                <a:gd fmla="*/ 921165 h 921165" name="connsiteY3"/>
                <a:gd fmla="*/ 2065444 w 2065444" name="connsiteX4"/>
                <a:gd fmla="*/ 837423 h 921165" name="connsiteY4"/>
                <a:gd fmla="*/ 1995666 w 2065444" name="connsiteX5"/>
                <a:gd fmla="*/ 293098 h 921165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921165" w="2065443">
                  <a:moveTo>
                    <a:pt x="1995666" y="293098"/>
                  </a:moveTo>
                  <a:lnTo>
                    <a:pt x="600095" y="0"/>
                  </a:lnTo>
                  <a:lnTo>
                    <a:pt x="0" y="279141"/>
                  </a:lnTo>
                  <a:lnTo>
                    <a:pt x="376804" y="921165"/>
                  </a:lnTo>
                  <a:lnTo>
                    <a:pt x="2065444" y="837423"/>
                  </a:lnTo>
                  <a:lnTo>
                    <a:pt x="1995666" y="29309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umimoji="1" lang="zh-CN"/>
            </a:p>
          </p:txBody>
        </p:sp>
        <p:sp>
          <p:nvSpPr>
            <p:cNvPr id="20" name="矩形 19"/>
            <p:cNvSpPr/>
            <p:nvPr/>
          </p:nvSpPr>
          <p:spPr>
            <a:xfrm>
              <a:off x="1012470" y="1033239"/>
              <a:ext cx="1851447" cy="19204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2400">
                  <a:solidFill>
                    <a:schemeClr val="bg1"/>
                  </a:solidFill>
                  <a:latin typeface="+mn-ea"/>
                  <a:ea typeface="+mn-ea"/>
                </a:rPr>
                <a:t>应用</a:t>
              </a:r>
            </a:p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2400">
                  <a:solidFill>
                    <a:schemeClr val="bg1"/>
                  </a:solidFill>
                  <a:latin typeface="+mn-ea"/>
                  <a:ea typeface="+mn-ea"/>
                </a:rPr>
                <a:t>开放平台超2000款，</a:t>
              </a:r>
            </a:p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2400">
                  <a:solidFill>
                    <a:schemeClr val="bg1"/>
                  </a:solidFill>
                  <a:latin typeface="+mn-ea"/>
                  <a:ea typeface="+mn-ea"/>
                </a:rPr>
                <a:t>全面渗透家庭生活</a:t>
              </a:r>
            </a:p>
          </p:txBody>
        </p:sp>
      </p:grpSp>
      <p:grpSp>
        <p:nvGrpSpPr>
          <p:cNvPr id="8" name="组 30"/>
          <p:cNvGrpSpPr/>
          <p:nvPr/>
        </p:nvGrpSpPr>
        <p:grpSpPr>
          <a:xfrm>
            <a:off x="1144588" y="5205413"/>
            <a:ext cx="3240087" cy="1230312"/>
            <a:chOff x="1144368" y="5206177"/>
            <a:chExt cx="3240286" cy="1229669"/>
          </a:xfrm>
        </p:grpSpPr>
        <p:sp>
          <p:nvSpPr>
            <p:cNvPr id="24" name="任意形状 23"/>
            <p:cNvSpPr/>
            <p:nvPr/>
          </p:nvSpPr>
          <p:spPr>
            <a:xfrm rot="21112720">
              <a:off x="1896889" y="5206177"/>
              <a:ext cx="2487765" cy="725108"/>
            </a:xfrm>
            <a:custGeom>
              <a:gdLst>
                <a:gd fmla="*/ 1088545 w 2065444" name="connsiteX0"/>
                <a:gd fmla="*/ 725767 h 725767" name="connsiteY0"/>
                <a:gd fmla="*/ 2065444 w 2065444" name="connsiteX1"/>
                <a:gd fmla="*/ 13957 h 725767" name="connsiteY1"/>
                <a:gd fmla="*/ 1144368 w 2065444" name="connsiteX2"/>
                <a:gd fmla="*/ 223313 h 725767" name="connsiteY2"/>
                <a:gd fmla="*/ 0 w 2065444" name="connsiteX3"/>
                <a:gd fmla="*/ 0 h 725767" name="connsiteY3"/>
                <a:gd fmla="*/ 1144368 w 2065444" name="connsiteX4"/>
                <a:gd fmla="*/ 711810 h 725767" name="connsiteY4"/>
                <a:gd fmla="*/ 1144368 w 2065444" name="connsiteX5"/>
                <a:gd fmla="*/ 711810 h 725767" name="connsiteY5"/>
                <a:gd fmla="*/ 1144368 w 2065444" name="connsiteX6"/>
                <a:gd fmla="*/ 711810 h 725767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725767" w="2065443">
                  <a:moveTo>
                    <a:pt x="1088545" y="725767"/>
                  </a:moveTo>
                  <a:lnTo>
                    <a:pt x="2065444" y="13957"/>
                  </a:lnTo>
                  <a:lnTo>
                    <a:pt x="1144368" y="223313"/>
                  </a:lnTo>
                  <a:lnTo>
                    <a:pt x="0" y="0"/>
                  </a:lnTo>
                  <a:lnTo>
                    <a:pt x="1144368" y="711810"/>
                  </a:lnTo>
                  <a:lnTo>
                    <a:pt x="1144368" y="711810"/>
                  </a:lnTo>
                  <a:lnTo>
                    <a:pt x="1144368" y="711810"/>
                  </a:ln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umimoji="1" lang="zh-CN"/>
            </a:p>
          </p:txBody>
        </p:sp>
        <p:sp>
          <p:nvSpPr>
            <p:cNvPr id="23" name="任意形状 22"/>
            <p:cNvSpPr/>
            <p:nvPr/>
          </p:nvSpPr>
          <p:spPr>
            <a:xfrm>
              <a:off x="1981031" y="5261710"/>
              <a:ext cx="1508218" cy="1074176"/>
            </a:xfrm>
            <a:custGeom>
              <a:gdLst>
                <a:gd fmla="*/ 921077 w 1507216" name="connsiteX0"/>
                <a:gd fmla="*/ 1074693 h 1074693" name="connsiteY0"/>
                <a:gd fmla="*/ 1507216 w 1507216" name="connsiteX1"/>
                <a:gd fmla="*/ 390798 h 1074693" name="connsiteY1"/>
                <a:gd fmla="*/ 223292 w 1507216" name="connsiteX2"/>
                <a:gd fmla="*/ 0 h 1074693" name="connsiteY2"/>
                <a:gd fmla="*/ 0 w 1507216" name="connsiteX3"/>
                <a:gd fmla="*/ 460583 h 1074693" name="connsiteY3"/>
                <a:gd fmla="*/ 921077 w 1507216" name="connsiteX4"/>
                <a:gd fmla="*/ 1074693 h 1074693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074693" w="1507216">
                  <a:moveTo>
                    <a:pt x="921077" y="1074693"/>
                  </a:moveTo>
                  <a:lnTo>
                    <a:pt x="1507216" y="390798"/>
                  </a:lnTo>
                  <a:lnTo>
                    <a:pt x="223292" y="0"/>
                  </a:lnTo>
                  <a:lnTo>
                    <a:pt x="0" y="460583"/>
                  </a:lnTo>
                  <a:lnTo>
                    <a:pt x="921077" y="107469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umimoji="1" lang="zh-CN"/>
            </a:p>
          </p:txBody>
        </p:sp>
        <p:sp>
          <p:nvSpPr>
            <p:cNvPr id="22" name="任意形状 21"/>
            <p:cNvSpPr/>
            <p:nvPr/>
          </p:nvSpPr>
          <p:spPr>
            <a:xfrm>
              <a:off x="1144368" y="5247430"/>
              <a:ext cx="2065464" cy="1188416"/>
            </a:xfrm>
            <a:custGeom>
              <a:gdLst>
                <a:gd fmla="*/ 1409526 w 2065444" name="connsiteX0"/>
                <a:gd fmla="*/ 1004907 h 1088650" name="connsiteY0"/>
                <a:gd fmla="*/ 97690 w 2065444" name="connsiteX1"/>
                <a:gd fmla="*/ 823466 h 1088650" name="connsiteY1"/>
                <a:gd fmla="*/ 0 w 2065444" name="connsiteX2"/>
                <a:gd fmla="*/ 209356 h 1088650" name="connsiteY2"/>
                <a:gd fmla="*/ 1074589 w 2065444" name="connsiteX3"/>
                <a:gd fmla="*/ 0 h 1088650" name="connsiteY3"/>
                <a:gd fmla="*/ 2065444 w 2065444" name="connsiteX4"/>
                <a:gd fmla="*/ 474540 h 1088650" name="connsiteY4"/>
                <a:gd fmla="*/ 1716551 w 2065444" name="connsiteX5"/>
                <a:gd fmla="*/ 1088650 h 1088650" name="connsiteY5"/>
                <a:gd fmla="*/ 1353703 w 2065444" name="connsiteX6"/>
                <a:gd fmla="*/ 990950 h 1088650" name="connsiteY6"/>
                <a:gd fmla="*/ 1353703 w 2065444" name="connsiteX7"/>
                <a:gd fmla="*/ 990950 h 1088650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088650" w="2065443">
                  <a:moveTo>
                    <a:pt x="1409526" y="1004907"/>
                  </a:moveTo>
                  <a:lnTo>
                    <a:pt x="97690" y="823466"/>
                  </a:lnTo>
                  <a:lnTo>
                    <a:pt x="0" y="209356"/>
                  </a:lnTo>
                  <a:lnTo>
                    <a:pt x="1074589" y="0"/>
                  </a:lnTo>
                  <a:lnTo>
                    <a:pt x="2065444" y="474540"/>
                  </a:lnTo>
                  <a:lnTo>
                    <a:pt x="1716551" y="1088650"/>
                  </a:lnTo>
                  <a:lnTo>
                    <a:pt x="1353703" y="990950"/>
                  </a:lnTo>
                  <a:lnTo>
                    <a:pt x="1353703" y="990950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umimoji="1" lang="zh-CN"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18453" name="矩形 24"/>
            <p:cNvSpPr>
              <a:spLocks noChangeArrowheads="1"/>
            </p:cNvSpPr>
            <p:nvPr/>
          </p:nvSpPr>
          <p:spPr bwMode="auto">
            <a:xfrm>
              <a:off x="1269788" y="5379123"/>
              <a:ext cx="1851139" cy="1919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4572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4572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4572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4572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 sz="24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平台</a:t>
              </a:r>
            </a:p>
            <a:p>
              <a:pPr eaLnBrk="1" hangingPunct="1"/>
              <a:r>
                <a:rPr altLang="en-US" b="1" lang="zh-CN" sz="24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乐视云平台形成生态联盟，营销触点全面延伸！</a:t>
              </a:r>
            </a:p>
          </p:txBody>
        </p:sp>
      </p:grpSp>
      <p:grpSp>
        <p:nvGrpSpPr>
          <p:cNvPr id="12" name="组 29"/>
          <p:cNvGrpSpPr/>
          <p:nvPr/>
        </p:nvGrpSpPr>
        <p:grpSpPr>
          <a:xfrm>
            <a:off x="8118475" y="4313238"/>
            <a:ext cx="3590925" cy="1235075"/>
            <a:chOff x="8119106" y="4312726"/>
            <a:chExt cx="3589731" cy="1235630"/>
          </a:xfrm>
        </p:grpSpPr>
        <p:sp>
          <p:nvSpPr>
            <p:cNvPr id="28" name="任意形状 27"/>
            <p:cNvSpPr/>
            <p:nvPr/>
          </p:nvSpPr>
          <p:spPr>
            <a:xfrm rot="188815">
              <a:off x="8119106" y="4851130"/>
              <a:ext cx="2886703" cy="697226"/>
            </a:xfrm>
            <a:custGeom>
              <a:gdLst>
                <a:gd fmla="*/ 1409527 w 2763230" name="connsiteX0"/>
                <a:gd fmla="*/ 41871 h 697852" name="connsiteY0"/>
                <a:gd fmla="*/ 1088545 w 2763230" name="connsiteX1"/>
                <a:gd fmla="*/ 293098 h 697852" name="connsiteY1"/>
                <a:gd fmla="*/ 0 w 2763230" name="connsiteX2"/>
                <a:gd fmla="*/ 0 h 697852" name="connsiteY2"/>
                <a:gd fmla="*/ 1730508 w 2763230" name="connsiteX3"/>
                <a:gd fmla="*/ 697852 h 697852" name="connsiteY3"/>
                <a:gd fmla="*/ 2763230 w 2763230" name="connsiteX4"/>
                <a:gd fmla="*/ 307055 h 697852" name="connsiteY4"/>
                <a:gd fmla="*/ 1409527 w 2763230" name="connsiteX5"/>
                <a:gd fmla="*/ 41871 h 697852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697852" w="2763230">
                  <a:moveTo>
                    <a:pt x="1409527" y="41871"/>
                  </a:moveTo>
                  <a:lnTo>
                    <a:pt x="1088545" y="293098"/>
                  </a:lnTo>
                  <a:lnTo>
                    <a:pt x="0" y="0"/>
                  </a:lnTo>
                  <a:lnTo>
                    <a:pt x="1730508" y="697852"/>
                  </a:lnTo>
                  <a:lnTo>
                    <a:pt x="2763230" y="307055"/>
                  </a:lnTo>
                  <a:lnTo>
                    <a:pt x="1409527" y="4187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umimoji="1" lang="zh-CN"/>
            </a:p>
          </p:txBody>
        </p:sp>
        <p:sp>
          <p:nvSpPr>
            <p:cNvPr id="27" name="任意形状 26"/>
            <p:cNvSpPr/>
            <p:nvPr/>
          </p:nvSpPr>
          <p:spPr>
            <a:xfrm>
              <a:off x="9420423" y="4479488"/>
              <a:ext cx="1842475" cy="824283"/>
            </a:xfrm>
            <a:custGeom>
              <a:gdLst>
                <a:gd fmla="*/ 404715 w 1842153" name="connsiteX0"/>
                <a:gd fmla="*/ 0 h 823466" name="connsiteY0"/>
                <a:gd fmla="*/ 0 w 1842153" name="connsiteX1"/>
                <a:gd fmla="*/ 809508 h 823466" name="connsiteY1"/>
                <a:gd fmla="*/ 1842153 w 1842153" name="connsiteX2"/>
                <a:gd fmla="*/ 823466 h 823466" name="connsiteY2"/>
                <a:gd fmla="*/ 404715 w 1842153" name="connsiteX3"/>
                <a:gd fmla="*/ 0 h 823466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823466" w="1842153">
                  <a:moveTo>
                    <a:pt x="404715" y="0"/>
                  </a:moveTo>
                  <a:lnTo>
                    <a:pt x="0" y="809508"/>
                  </a:lnTo>
                  <a:lnTo>
                    <a:pt x="1842153" y="823466"/>
                  </a:lnTo>
                  <a:lnTo>
                    <a:pt x="4047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umimoji="1" lang="zh-CN"/>
            </a:p>
          </p:txBody>
        </p:sp>
        <p:sp>
          <p:nvSpPr>
            <p:cNvPr id="26" name="任意形状 25"/>
            <p:cNvSpPr/>
            <p:nvPr/>
          </p:nvSpPr>
          <p:spPr>
            <a:xfrm>
              <a:off x="9656883" y="4312726"/>
              <a:ext cx="2051954" cy="1046632"/>
            </a:xfrm>
            <a:custGeom>
              <a:gdLst>
                <a:gd fmla="*/ 558228 w 2051488" name="connsiteX0"/>
                <a:gd fmla="*/ 0 h 1046778" name="connsiteY0"/>
                <a:gd fmla="*/ 2051488 w 2051488" name="connsiteX1"/>
                <a:gd fmla="*/ 460582 h 1046778" name="connsiteY1"/>
                <a:gd fmla="*/ 1660729 w 2051488" name="connsiteX2"/>
                <a:gd fmla="*/ 1046778 h 1046778" name="connsiteY2"/>
                <a:gd fmla="*/ 0 w 2051488" name="connsiteX3"/>
                <a:gd fmla="*/ 879293 h 1046778" name="connsiteY3"/>
                <a:gd fmla="*/ 83734 w 2051488" name="connsiteX4"/>
                <a:gd fmla="*/ 153527 h 1046778" name="connsiteY4"/>
                <a:gd fmla="*/ 558228 w 2051488" name="connsiteX5"/>
                <a:gd fmla="*/ 0 h 1046778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046777" w="2051488">
                  <a:moveTo>
                    <a:pt x="558228" y="0"/>
                  </a:moveTo>
                  <a:lnTo>
                    <a:pt x="2051488" y="460582"/>
                  </a:lnTo>
                  <a:lnTo>
                    <a:pt x="1660729" y="1046778"/>
                  </a:lnTo>
                  <a:lnTo>
                    <a:pt x="0" y="879293"/>
                  </a:lnTo>
                  <a:lnTo>
                    <a:pt x="83734" y="153527"/>
                  </a:lnTo>
                  <a:lnTo>
                    <a:pt x="558228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umimoji="1" lang="zh-CN"/>
            </a:p>
          </p:txBody>
        </p:sp>
        <p:sp>
          <p:nvSpPr>
            <p:cNvPr id="29" name="矩形 28"/>
            <p:cNvSpPr/>
            <p:nvPr/>
          </p:nvSpPr>
          <p:spPr>
            <a:xfrm>
              <a:off x="9712427" y="4430255"/>
              <a:ext cx="1829779" cy="155517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2400">
                  <a:solidFill>
                    <a:srgbClr val="262626"/>
                  </a:solidFill>
                  <a:latin typeface="+mn-ea"/>
                  <a:ea typeface="+mn-ea"/>
                </a:rPr>
                <a:t>终端</a:t>
              </a:r>
            </a:p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2400">
                  <a:solidFill>
                    <a:srgbClr val="262626"/>
                  </a:solidFill>
                  <a:latin typeface="+mn-ea"/>
                  <a:ea typeface="+mn-ea"/>
                </a:rPr>
                <a:t>五屏跨界，真正完整覆盖所有屏幕</a:t>
              </a:r>
            </a:p>
          </p:txBody>
        </p:sp>
      </p:grpSp>
      <p:sp>
        <p:nvSpPr>
          <p:cNvPr id="18440" name="TextBox 8"/>
          <p:cNvSpPr txBox="1">
            <a:spLocks noChangeArrowheads="1"/>
          </p:cNvSpPr>
          <p:nvPr/>
        </p:nvSpPr>
        <p:spPr bwMode="auto">
          <a:xfrm>
            <a:off x="8643939" y="1865313"/>
            <a:ext cx="3189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1200">
                <a:latin charset="0" panose="020b0502020202020204" pitchFamily="34" typeface="Century Gothic"/>
                <a:ea charset="-122" panose="020b0503020204020204" pitchFamily="34" typeface="微软雅黑"/>
              </a:rPr>
              <a:t>收购郑晓龙导演领衔的花儿影视，周迅加盟《红高粱》</a:t>
            </a:r>
          </a:p>
        </p:txBody>
      </p:sp>
      <p:sp>
        <p:nvSpPr>
          <p:cNvPr id="18441" name="TextBox 32"/>
          <p:cNvSpPr txBox="1">
            <a:spLocks noChangeArrowheads="1"/>
          </p:cNvSpPr>
          <p:nvPr/>
        </p:nvSpPr>
        <p:spPr bwMode="auto">
          <a:xfrm>
            <a:off x="8643939" y="2493963"/>
            <a:ext cx="3189287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1200">
                <a:latin charset="0" panose="020b0502020202020204" pitchFamily="34" typeface="Century Gothic"/>
                <a:ea charset="-122" panose="020b0503020204020204" pitchFamily="34" typeface="微软雅黑"/>
              </a:rPr>
              <a:t>乐视影业发行的《小时代》票房近8亿 ,签约张艺谋导演。 </a:t>
            </a:r>
          </a:p>
          <a:p>
            <a:pPr eaLnBrk="1" hangingPunct="1"/>
            <a:r>
              <a:rPr altLang="en-US" lang="zh-CN" sz="1200">
                <a:latin charset="0" panose="020b0502020202020204" pitchFamily="34" typeface="Century Gothic"/>
                <a:ea charset="-122" panose="020b0503020204020204" pitchFamily="34" typeface="微软雅黑"/>
              </a:rPr>
              <a:t>5月16日Imax  4K《归来》</a:t>
            </a:r>
          </a:p>
        </p:txBody>
      </p:sp>
      <p:sp>
        <p:nvSpPr>
          <p:cNvPr id="18442" name="TextBox 33"/>
          <p:cNvSpPr txBox="1">
            <a:spLocks noChangeArrowheads="1"/>
          </p:cNvSpPr>
          <p:nvPr/>
        </p:nvSpPr>
        <p:spPr bwMode="auto">
          <a:xfrm>
            <a:off x="8643939" y="5689600"/>
            <a:ext cx="3189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1200">
                <a:latin charset="0" panose="020b0502020202020204" pitchFamily="34" typeface="Century Gothic"/>
                <a:ea charset="-122" panose="020b0503020204020204" pitchFamily="34" typeface="微软雅黑"/>
              </a:rPr>
              <a:t>乐视TV·超级电视 在70寸、60寸、50寸、40寸 都拿到了市场份额第一</a:t>
            </a:r>
          </a:p>
        </p:txBody>
      </p:sp>
      <p:sp>
        <p:nvSpPr>
          <p:cNvPr id="18443" name="TextBox 34"/>
          <p:cNvSpPr txBox="1">
            <a:spLocks noChangeArrowheads="1"/>
          </p:cNvSpPr>
          <p:nvPr/>
        </p:nvSpPr>
        <p:spPr bwMode="auto">
          <a:xfrm>
            <a:off x="61913" y="2678113"/>
            <a:ext cx="3189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1200">
                <a:latin charset="0" panose="020b0502020202020204" pitchFamily="34" typeface="Century Gothic"/>
                <a:ea charset="-122" panose="020b0503020204020204" pitchFamily="34" typeface="微软雅黑"/>
              </a:rPr>
              <a:t>	超过2000款应用，最大TV应用市场  		</a:t>
            </a:r>
          </a:p>
        </p:txBody>
      </p:sp>
      <p:sp>
        <p:nvSpPr>
          <p:cNvPr id="18444" name="TextBox 35"/>
          <p:cNvSpPr txBox="1">
            <a:spLocks noChangeArrowheads="1"/>
          </p:cNvSpPr>
          <p:nvPr/>
        </p:nvSpPr>
        <p:spPr bwMode="auto">
          <a:xfrm>
            <a:off x="519113" y="3016250"/>
            <a:ext cx="318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1200">
                <a:latin charset="0" panose="020b0502020202020204" pitchFamily="34" typeface="Century Gothic"/>
                <a:ea charset="-122" panose="020b0503020204020204" pitchFamily="34" typeface="微软雅黑"/>
              </a:rPr>
              <a:t>宝马MINI《PACEMAN城市微旅行》        			</a:t>
            </a:r>
          </a:p>
        </p:txBody>
      </p:sp>
      <p:sp>
        <p:nvSpPr>
          <p:cNvPr id="18445" name="TextBox 36"/>
          <p:cNvSpPr txBox="1">
            <a:spLocks noChangeArrowheads="1"/>
          </p:cNvSpPr>
          <p:nvPr/>
        </p:nvSpPr>
        <p:spPr bwMode="auto">
          <a:xfrm>
            <a:off x="519113" y="4256088"/>
            <a:ext cx="318770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1200">
                <a:latin charset="0" panose="020b0502020202020204" pitchFamily="34" typeface="Century Gothic"/>
                <a:ea charset="-122" panose="020b0503020204020204" pitchFamily="34" typeface="微软雅黑"/>
              </a:rPr>
              <a:t>支持1000+网站视频化运营  		</a:t>
            </a:r>
          </a:p>
          <a:p>
            <a:pPr eaLnBrk="1" hangingPunct="1"/>
            <a:r>
              <a:rPr altLang="en-US" lang="zh-CN" sz="1200">
                <a:latin charset="0" panose="020b0502020202020204" pitchFamily="34" typeface="Century Gothic"/>
                <a:ea charset="-122" panose="020b0503020204020204" pitchFamily="34" typeface="微软雅黑"/>
              </a:rPr>
              <a:t>乐视商城进入B2C  Top7 定位于‘基于兴趣人群进行社会化运营的垂直电商平台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6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2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8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4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6858000 h 6858000" name="connsiteY0"/>
              <a:gd fmla="*/ 12192000 w 12192000" name="connsiteX1"/>
              <a:gd fmla="*/ 6858000 h 6858000" name="connsiteY1"/>
              <a:gd fmla="*/ 12192000 w 12192000" name="connsiteX2"/>
              <a:gd fmla="*/ 0 h 6858000" name="connsiteY2"/>
              <a:gd fmla="*/ 0 w 12192000" name="connsiteX3"/>
              <a:gd fmla="*/ 0 h 6858000" name="connsiteY3"/>
              <a:gd fmla="*/ 0 w 12192000" name="connsiteX4"/>
              <a:gd fmla="*/ 685800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" name="Freeform 3"/>
          <p:cNvSpPr/>
          <p:nvPr/>
        </p:nvSpPr>
        <p:spPr>
          <a:xfrm>
            <a:off x="3990975" y="1444625"/>
            <a:ext cx="4262438" cy="361950"/>
          </a:xfrm>
          <a:custGeom>
            <a:gdLst>
              <a:gd fmla="*/ 2773 w 4243187" name="connsiteX0"/>
              <a:gd fmla="*/ 0 h 362052" name="connsiteY0"/>
              <a:gd fmla="*/ 4243187 w 4243187" name="connsiteX1"/>
              <a:gd fmla="*/ 36070 h 362052" name="connsiteY1"/>
              <a:gd fmla="*/ 4240414 w 4243187" name="connsiteX2"/>
              <a:gd fmla="*/ 362052 h 362052" name="connsiteY2"/>
              <a:gd fmla="*/ 0 w 4243187" name="connsiteX3"/>
              <a:gd fmla="*/ 325982 h 362052" name="connsiteY3"/>
              <a:gd fmla="*/ 2773 w 4243187" name="connsiteX4"/>
              <a:gd fmla="*/ 0 h 362052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362052" w="4243187">
                <a:moveTo>
                  <a:pt x="2773" y="0"/>
                </a:moveTo>
                <a:lnTo>
                  <a:pt x="4243187" y="36070"/>
                </a:lnTo>
                <a:lnTo>
                  <a:pt x="4240414" y="362052"/>
                </a:lnTo>
                <a:lnTo>
                  <a:pt x="0" y="325982"/>
                </a:lnTo>
                <a:lnTo>
                  <a:pt x="2773" y="0"/>
                </a:lnTo>
              </a:path>
            </a:pathLst>
          </a:custGeom>
          <a:solidFill>
            <a:srgbClr val="30303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5" name="Freeform 3"/>
          <p:cNvSpPr/>
          <p:nvPr/>
        </p:nvSpPr>
        <p:spPr>
          <a:xfrm>
            <a:off x="3251200" y="1866900"/>
            <a:ext cx="5741988" cy="374650"/>
          </a:xfrm>
          <a:custGeom>
            <a:gdLst>
              <a:gd fmla="*/ 2772 w 5717001" name="connsiteX0"/>
              <a:gd fmla="*/ 0 h 374589" name="connsiteY0"/>
              <a:gd fmla="*/ 5717001 w 5717001" name="connsiteX1"/>
              <a:gd fmla="*/ 48608 h 374589" name="connsiteY1"/>
              <a:gd fmla="*/ 5714228 w 5717001" name="connsiteX2"/>
              <a:gd fmla="*/ 374589 h 374589" name="connsiteY2"/>
              <a:gd fmla="*/ 0 w 5717001" name="connsiteX3"/>
              <a:gd fmla="*/ 325982 h 374589" name="connsiteY3"/>
              <a:gd fmla="*/ 2772 w 5717001" name="connsiteX4"/>
              <a:gd fmla="*/ 0 h 374589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374589" w="5717001">
                <a:moveTo>
                  <a:pt x="2772" y="0"/>
                </a:moveTo>
                <a:lnTo>
                  <a:pt x="5717001" y="48608"/>
                </a:lnTo>
                <a:lnTo>
                  <a:pt x="5714228" y="374589"/>
                </a:lnTo>
                <a:lnTo>
                  <a:pt x="0" y="325982"/>
                </a:lnTo>
                <a:lnTo>
                  <a:pt x="2772" y="0"/>
                </a:lnTo>
              </a:path>
            </a:pathLst>
          </a:custGeom>
          <a:solidFill>
            <a:srgbClr val="30303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pic>
        <p:nvPicPr>
          <p:cNvPr id="55301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2203450"/>
            <a:ext cx="12244388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44388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TextBox 1"/>
          <p:cNvSpPr txBox="1">
            <a:spLocks noChangeArrowheads="1"/>
          </p:cNvSpPr>
          <p:nvPr/>
        </p:nvSpPr>
        <p:spPr bwMode="auto">
          <a:xfrm>
            <a:off x="2538413" y="228600"/>
            <a:ext cx="7112000" cy="10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8000"/>
              </a:lnSpc>
            </a:pPr>
            <a:r>
              <a:rPr altLang="zh-CN" lang="en-US" sz="8000">
                <a:solidFill>
                  <a:srgbClr val="FFD0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十个礼拜嫁出去</a:t>
            </a:r>
          </a:p>
        </p:txBody>
      </p:sp>
      <p:sp>
        <p:nvSpPr>
          <p:cNvPr id="55304" name="TextBox 1"/>
          <p:cNvSpPr txBox="1">
            <a:spLocks noChangeArrowheads="1"/>
          </p:cNvSpPr>
          <p:nvPr/>
        </p:nvSpPr>
        <p:spPr bwMode="auto">
          <a:xfrm>
            <a:off x="4795838" y="1506538"/>
            <a:ext cx="2971800" cy="28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900"/>
              </a:lnSpc>
            </a:pPr>
            <a:r>
              <a:rPr altLang="zh-CN" lang="en-US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中国第一档真正的互联网节目</a:t>
            </a:r>
          </a:p>
        </p:txBody>
      </p:sp>
      <p:sp>
        <p:nvSpPr>
          <p:cNvPr id="55305" name="TextBox 1"/>
          <p:cNvSpPr txBox="1">
            <a:spLocks noChangeArrowheads="1"/>
          </p:cNvSpPr>
          <p:nvPr/>
        </p:nvSpPr>
        <p:spPr bwMode="auto">
          <a:xfrm>
            <a:off x="3992563" y="1925638"/>
            <a:ext cx="4572000" cy="29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altLang="zh-CN" lang="en-US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大龄单身女明星找到爱的归属，发起全球征婚</a:t>
            </a:r>
          </a:p>
        </p:txBody>
      </p:sp>
    </p:spTree>
  </p:cSld>
  <p:clrMapOvr>
    <a:masterClrMapping/>
  </p:clrMapOvr>
  <p:transition/>
  <p:timing/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6858000 h 6858000" name="connsiteY0"/>
              <a:gd fmla="*/ 12192000 w 12192000" name="connsiteX1"/>
              <a:gd fmla="*/ 6858000 h 6858000" name="connsiteY1"/>
              <a:gd fmla="*/ 12192000 w 12192000" name="connsiteX2"/>
              <a:gd fmla="*/ 0 h 6858000" name="connsiteY2"/>
              <a:gd fmla="*/ 0 w 12192000" name="connsiteX3"/>
              <a:gd fmla="*/ 0 h 6858000" name="connsiteY3"/>
              <a:gd fmla="*/ 0 w 12192000" name="connsiteX4"/>
              <a:gd fmla="*/ 685800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0 h 6858000" name="connsiteY0"/>
              <a:gd fmla="*/ 12192000 w 12192000" name="connsiteX1"/>
              <a:gd fmla="*/ 0 h 6858000" name="connsiteY1"/>
              <a:gd fmla="*/ 12192000 w 12192000" name="connsiteX2"/>
              <a:gd fmla="*/ 6858000 h 6858000" name="connsiteY2"/>
              <a:gd fmla="*/ 0 w 12192000" name="connsiteX3"/>
              <a:gd fmla="*/ 6858000 h 6858000" name="connsiteY3"/>
              <a:gd fmla="*/ 0 w 12192000" name="connsiteX4"/>
              <a:gd fmla="*/ 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5" name="Freeform 3"/>
          <p:cNvSpPr/>
          <p:nvPr/>
        </p:nvSpPr>
        <p:spPr>
          <a:xfrm>
            <a:off x="2892425" y="831850"/>
            <a:ext cx="1055688" cy="1285875"/>
          </a:xfrm>
          <a:custGeom>
            <a:gdLst>
              <a:gd fmla="*/ 0 w 1052057" name="connsiteX0"/>
              <a:gd fmla="*/ 83165 h 1289454" name="connsiteY0"/>
              <a:gd fmla="*/ 968892 w 1052057" name="connsiteX1"/>
              <a:gd fmla="*/ 1052057 h 1289454" name="connsiteY1"/>
              <a:gd fmla="*/ 731494 w 1052057" name="connsiteX2"/>
              <a:gd fmla="*/ 1289454 h 1289454" name="connsiteY2"/>
              <a:gd fmla="*/ 899326 w 1052057" name="connsiteX3"/>
              <a:gd fmla="*/ 447603 h 1289454" name="connsiteY3"/>
              <a:gd fmla="*/ 0 w 1052057" name="connsiteX4"/>
              <a:gd fmla="*/ 83165 h 1289454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1289454" w="1052057">
                <a:moveTo>
                  <a:pt x="0" y="83165"/>
                </a:moveTo>
                <a:cubicBezTo>
                  <a:pt x="622452" y="-237942"/>
                  <a:pt x="1289999" y="429604"/>
                  <a:pt x="968892" y="1052057"/>
                </a:cubicBezTo>
                <a:cubicBezTo>
                  <a:pt x="916340" y="1153927"/>
                  <a:pt x="833365" y="1236901"/>
                  <a:pt x="731494" y="1289454"/>
                </a:cubicBezTo>
                <a:cubicBezTo>
                  <a:pt x="969892" y="1078224"/>
                  <a:pt x="1038496" y="734105"/>
                  <a:pt x="899326" y="447603"/>
                </a:cubicBezTo>
                <a:cubicBezTo>
                  <a:pt x="737138" y="113715"/>
                  <a:pt x="348870" y="-43625"/>
                  <a:pt x="0" y="83165"/>
                </a:cubicBezTo>
              </a:path>
            </a:pathLst>
          </a:custGeom>
          <a:solidFill>
            <a:srgbClr val="ED7D3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pic>
        <p:nvPicPr>
          <p:cNvPr id="56325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25400"/>
            <a:ext cx="12193588" cy="675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TextBox 1"/>
          <p:cNvSpPr txBox="1">
            <a:spLocks noChangeArrowheads="1"/>
          </p:cNvSpPr>
          <p:nvPr/>
        </p:nvSpPr>
        <p:spPr bwMode="auto">
          <a:xfrm>
            <a:off x="8532813" y="1012825"/>
            <a:ext cx="2489200" cy="40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2800"/>
              </a:lnSpc>
            </a:pPr>
            <a:r>
              <a:rPr altLang="zh-CN" lang="en-US" sz="28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明星群体爱情秀</a:t>
            </a:r>
          </a:p>
        </p:txBody>
      </p:sp>
      <p:sp>
        <p:nvSpPr>
          <p:cNvPr id="56327" name="TextBox 1"/>
          <p:cNvSpPr txBox="1">
            <a:spLocks noChangeArrowheads="1"/>
          </p:cNvSpPr>
          <p:nvPr/>
        </p:nvSpPr>
        <p:spPr bwMode="auto">
          <a:xfrm>
            <a:off x="192088" y="152400"/>
            <a:ext cx="776288" cy="99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7500"/>
              </a:lnSpc>
            </a:pPr>
            <a:r>
              <a:rPr altLang="zh-CN" lang="en-US" sz="7500">
                <a:solidFill>
                  <a:srgbClr val="ED7D3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Q</a:t>
            </a:r>
          </a:p>
        </p:txBody>
      </p:sp>
      <p:sp>
        <p:nvSpPr>
          <p:cNvPr id="56328" name="TextBox 1"/>
          <p:cNvSpPr txBox="1">
            <a:spLocks noChangeArrowheads="1"/>
          </p:cNvSpPr>
          <p:nvPr/>
        </p:nvSpPr>
        <p:spPr bwMode="auto">
          <a:xfrm>
            <a:off x="815975" y="-12700"/>
            <a:ext cx="6908800" cy="200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tabLst>
                <a:tab pos="2413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tabLst>
                <a:tab pos="2413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tabLst>
                <a:tab pos="2413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tabLst>
                <a:tab pos="2413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tabLst>
                <a:tab pos="2413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tabLst>
                <a:tab pos="2413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tabLst>
                <a:tab pos="2413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tabLst>
                <a:tab pos="2413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tabLst>
                <a:tab pos="2413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7700"/>
              </a:lnSpc>
            </a:pPr>
            <a:r>
              <a:rPr altLang="zh-CN" lang="en-US" sz="7500">
                <a:solidFill>
                  <a:srgbClr val="ED7D3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 《我是歌手》 </a:t>
            </a:r>
          </a:p>
          <a:p>
            <a:pPr eaLnBrk="1" hangingPunct="1">
              <a:lnSpc>
                <a:spcPts val="7700"/>
              </a:lnSpc>
            </a:pPr>
            <a:r>
              <a:rPr altLang="zh-CN" lang="en-US" sz="7500">
                <a:solidFill>
                  <a:srgbClr val="ED7D3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	明星群体演唱秀</a:t>
            </a:r>
          </a:p>
        </p:txBody>
      </p:sp>
      <p:sp>
        <p:nvSpPr>
          <p:cNvPr id="56329" name="TextBox 1"/>
          <p:cNvSpPr txBox="1">
            <a:spLocks noChangeArrowheads="1"/>
          </p:cNvSpPr>
          <p:nvPr/>
        </p:nvSpPr>
        <p:spPr bwMode="auto">
          <a:xfrm>
            <a:off x="7091363" y="290513"/>
            <a:ext cx="776288" cy="99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7500"/>
              </a:lnSpc>
            </a:pPr>
            <a:r>
              <a:rPr altLang="zh-CN" lang="en-US" sz="7500">
                <a:solidFill>
                  <a:srgbClr val="E5260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Q</a:t>
            </a:r>
          </a:p>
        </p:txBody>
      </p:sp>
      <p:sp>
        <p:nvSpPr>
          <p:cNvPr id="56330" name="TextBox 1"/>
          <p:cNvSpPr txBox="1">
            <a:spLocks noChangeArrowheads="1"/>
          </p:cNvSpPr>
          <p:nvPr/>
        </p:nvSpPr>
        <p:spPr bwMode="auto">
          <a:xfrm>
            <a:off x="7716838" y="101600"/>
            <a:ext cx="9413875" cy="99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7500"/>
              </a:lnSpc>
            </a:pPr>
            <a:r>
              <a:rPr altLang="zh-CN" lang="en-US" sz="7500">
                <a:solidFill>
                  <a:srgbClr val="E5260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3《十个礼拜嫁出去》 </a:t>
            </a:r>
          </a:p>
        </p:txBody>
      </p:sp>
      <p:sp>
        <p:nvSpPr>
          <p:cNvPr id="56331" name="TextBox 1"/>
          <p:cNvSpPr txBox="1">
            <a:spLocks noChangeArrowheads="1"/>
          </p:cNvSpPr>
          <p:nvPr/>
        </p:nvSpPr>
        <p:spPr bwMode="auto">
          <a:xfrm>
            <a:off x="4362450" y="4699000"/>
            <a:ext cx="9821862" cy="172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tabLst>
                <a:tab pos="3073400"/>
                <a:tab pos="38735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tabLst>
                <a:tab pos="3073400"/>
                <a:tab pos="38735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tabLst>
                <a:tab pos="3073400"/>
                <a:tab pos="38735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tabLst>
                <a:tab pos="3073400"/>
                <a:tab pos="38735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tabLst>
                <a:tab pos="3073400"/>
                <a:tab pos="38735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tabLst>
                <a:tab pos="3073400"/>
                <a:tab pos="38735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tabLst>
                <a:tab pos="3073400"/>
                <a:tab pos="38735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tabLst>
                <a:tab pos="3073400"/>
                <a:tab pos="38735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tabLst>
                <a:tab pos="3073400"/>
                <a:tab pos="38735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200"/>
              </a:lnSpc>
            </a:pPr>
            <a:r>
              <a:rPr altLang="zh-CN" lang="en-US">
                <a:latin charset="0" panose="020b0502020202020204" pitchFamily="34" typeface="Century Gothic"/>
                <a:ea charset="-122" panose="020b0503020204020204" pitchFamily="34" typeface="微软雅黑"/>
              </a:rPr>
              <a:t>		明星+闺蜜团+粉丝团，出谋划策价值观大PK</a:t>
            </a:r>
          </a:p>
          <a:p>
            <a:pPr eaLnBrk="1" hangingPunct="1">
              <a:lnSpc>
                <a:spcPts val="1200"/>
              </a:lnSpc>
            </a:pPr>
            <a:r>
              <a:rPr altLang="zh-CN" lang="en-US">
                <a:latin charset="0" panose="020b0502020202020204" pitchFamily="34" typeface="Century Gothic"/>
                <a:ea charset="-122" panose="020b0503020204020204" pitchFamily="34" typeface="微软雅黑"/>
              </a:rPr>
              <a:t>	十周嫁出去、十个礼拜约会不断、5小时事件直播、24小时互动交流</a:t>
            </a:r>
          </a:p>
          <a:p>
            <a:pPr eaLnBrk="1" hangingPunct="1">
              <a:lnSpc>
                <a:spcPts val="12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12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12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12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12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12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12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1200"/>
              </a:lnSpc>
            </a:pPr>
            <a:r>
              <a:rPr altLang="zh-CN" lang="en-US">
                <a:latin charset="0" panose="020b0502020202020204" pitchFamily="34" typeface="Century Gothic"/>
                <a:ea charset="-122" panose="020b0503020204020204" pitchFamily="34" typeface="微软雅黑"/>
              </a:rPr>
              <a:t>《爸爸去哪儿》 </a:t>
            </a:r>
          </a:p>
          <a:p>
            <a:pPr eaLnBrk="1" hangingPunct="1">
              <a:lnSpc>
                <a:spcPts val="1200"/>
              </a:lnSpc>
            </a:pPr>
            <a:r>
              <a:rPr altLang="zh-CN" lang="en-US">
                <a:latin charset="0" panose="020b0502020202020204" pitchFamily="34" typeface="Century Gothic"/>
                <a:ea charset="-122" panose="020b0503020204020204" pitchFamily="34" typeface="微软雅黑"/>
              </a:rPr>
              <a:t>明星群体亲子秀</a:t>
            </a:r>
          </a:p>
        </p:txBody>
      </p:sp>
    </p:spTree>
  </p:cSld>
  <p:clrMapOvr>
    <a:masterClrMapping/>
  </p:clrMapOvr>
  <p:transition/>
  <p:timing/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6858000 h 6858000" name="connsiteY0"/>
              <a:gd fmla="*/ 12192000 w 12192000" name="connsiteX1"/>
              <a:gd fmla="*/ 6858000 h 6858000" name="connsiteY1"/>
              <a:gd fmla="*/ 12192000 w 12192000" name="connsiteX2"/>
              <a:gd fmla="*/ 0 h 6858000" name="connsiteY2"/>
              <a:gd fmla="*/ 0 w 12192000" name="connsiteX3"/>
              <a:gd fmla="*/ 0 h 6858000" name="connsiteY3"/>
              <a:gd fmla="*/ 0 w 12192000" name="connsiteX4"/>
              <a:gd fmla="*/ 685800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0 h 6858000" name="connsiteY0"/>
              <a:gd fmla="*/ 12192000 w 12192000" name="connsiteX1"/>
              <a:gd fmla="*/ 0 h 6858000" name="connsiteY1"/>
              <a:gd fmla="*/ 12192000 w 12192000" name="connsiteX2"/>
              <a:gd fmla="*/ 6858000 h 6858000" name="connsiteY2"/>
              <a:gd fmla="*/ 0 w 12192000" name="connsiteX3"/>
              <a:gd fmla="*/ 6858000 h 6858000" name="connsiteY3"/>
              <a:gd fmla="*/ 0 w 12192000" name="connsiteX4"/>
              <a:gd fmla="*/ 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pic>
        <p:nvPicPr>
          <p:cNvPr id="57348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815638" y="6319838"/>
            <a:ext cx="108426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44388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TextBox 1"/>
          <p:cNvSpPr txBox="1">
            <a:spLocks noChangeArrowheads="1"/>
          </p:cNvSpPr>
          <p:nvPr/>
        </p:nvSpPr>
        <p:spPr bwMode="auto">
          <a:xfrm>
            <a:off x="433388" y="3014663"/>
            <a:ext cx="6908800" cy="9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6800"/>
              </a:lnSpc>
            </a:pPr>
            <a:r>
              <a:rPr altLang="zh-CN" lang="en-US" sz="6800">
                <a:solidFill>
                  <a:srgbClr val="CA1D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《舌尖上的饭局》</a:t>
            </a:r>
          </a:p>
        </p:txBody>
      </p:sp>
      <p:sp>
        <p:nvSpPr>
          <p:cNvPr id="57351" name="TextBox 1"/>
          <p:cNvSpPr txBox="1">
            <a:spLocks noChangeArrowheads="1"/>
          </p:cNvSpPr>
          <p:nvPr/>
        </p:nvSpPr>
        <p:spPr bwMode="auto">
          <a:xfrm>
            <a:off x="944563" y="2266950"/>
            <a:ext cx="284480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4200"/>
              </a:lnSpc>
            </a:pPr>
            <a:r>
              <a:rPr altLang="zh-CN" lang="en-US" sz="3200">
                <a:solidFill>
                  <a:srgbClr val="53535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史上最馋人喜剧</a:t>
            </a:r>
          </a:p>
        </p:txBody>
      </p:sp>
      <p:sp>
        <p:nvSpPr>
          <p:cNvPr id="57352" name="TextBox 1"/>
          <p:cNvSpPr txBox="1">
            <a:spLocks noChangeArrowheads="1"/>
          </p:cNvSpPr>
          <p:nvPr/>
        </p:nvSpPr>
        <p:spPr bwMode="auto">
          <a:xfrm>
            <a:off x="944563" y="4065588"/>
            <a:ext cx="4191000" cy="21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300"/>
              </a:lnSpc>
            </a:pPr>
            <a:r>
              <a:rPr altLang="zh-CN" lang="en-US" sz="10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京城“流水席”传奇人物黄珂独家授权，众多知名网络作家首度集团化作战</a:t>
            </a:r>
          </a:p>
        </p:txBody>
      </p:sp>
    </p:spTree>
  </p:cSld>
  <p:clrMapOvr>
    <a:masterClrMapping/>
  </p:clrMapOvr>
  <p:transition/>
  <p:timing/>
</p:sld>
</file>

<file path=ppt/slides/slide3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6858000 h 6858000" name="connsiteY0"/>
              <a:gd fmla="*/ 12192000 w 12192000" name="connsiteX1"/>
              <a:gd fmla="*/ 6858000 h 6858000" name="connsiteY1"/>
              <a:gd fmla="*/ 12192000 w 12192000" name="connsiteX2"/>
              <a:gd fmla="*/ 0 h 6858000" name="connsiteY2"/>
              <a:gd fmla="*/ 0 w 12192000" name="connsiteX3"/>
              <a:gd fmla="*/ 0 h 6858000" name="connsiteY3"/>
              <a:gd fmla="*/ 0 w 12192000" name="connsiteX4"/>
              <a:gd fmla="*/ 685800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0 h 6858000" name="connsiteY0"/>
              <a:gd fmla="*/ 12192000 w 12192000" name="connsiteX1"/>
              <a:gd fmla="*/ 0 h 6858000" name="connsiteY1"/>
              <a:gd fmla="*/ 12192000 w 12192000" name="connsiteX2"/>
              <a:gd fmla="*/ 6858000 h 6858000" name="connsiteY2"/>
              <a:gd fmla="*/ 0 w 12192000" name="connsiteX3"/>
              <a:gd fmla="*/ 6858000 h 6858000" name="connsiteY3"/>
              <a:gd fmla="*/ 0 w 12192000" name="connsiteX4"/>
              <a:gd fmla="*/ 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pic>
        <p:nvPicPr>
          <p:cNvPr id="58372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688638" y="203200"/>
            <a:ext cx="1211262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583613" y="1493838"/>
            <a:ext cx="1836737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782175" y="3165475"/>
            <a:ext cx="1824038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3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570913" y="4826000"/>
            <a:ext cx="267811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Picture 3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44388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7" name="TextBox 1"/>
          <p:cNvSpPr txBox="1">
            <a:spLocks noChangeArrowheads="1"/>
          </p:cNvSpPr>
          <p:nvPr/>
        </p:nvSpPr>
        <p:spPr bwMode="auto">
          <a:xfrm>
            <a:off x="6351588" y="2671763"/>
            <a:ext cx="3962400" cy="37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2600"/>
              </a:lnSpc>
            </a:pPr>
            <a:r>
              <a:rPr altLang="zh-CN" lang="en-US" sz="2600">
                <a:solidFill>
                  <a:srgbClr val="0D0D0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每人一道菜，每桌一个故事</a:t>
            </a:r>
          </a:p>
        </p:txBody>
      </p:sp>
      <p:sp>
        <p:nvSpPr>
          <p:cNvPr id="58378" name="TextBox 1"/>
          <p:cNvSpPr txBox="1">
            <a:spLocks noChangeArrowheads="1"/>
          </p:cNvSpPr>
          <p:nvPr/>
        </p:nvSpPr>
        <p:spPr bwMode="auto">
          <a:xfrm>
            <a:off x="6108700" y="4205288"/>
            <a:ext cx="4445000" cy="22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altLang="zh-CN" lang="en-US" sz="1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饭局天下，快意舌尖。以饭局为背景，众生群像栩栩如生</a:t>
            </a:r>
          </a:p>
        </p:txBody>
      </p:sp>
      <p:sp>
        <p:nvSpPr>
          <p:cNvPr id="58379" name="TextBox 1"/>
          <p:cNvSpPr txBox="1">
            <a:spLocks noChangeArrowheads="1"/>
          </p:cNvSpPr>
          <p:nvPr/>
        </p:nvSpPr>
        <p:spPr bwMode="auto">
          <a:xfrm>
            <a:off x="6734175" y="5876925"/>
            <a:ext cx="4089400" cy="22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altLang="zh-CN" lang="en-US" sz="1400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小彩蛋模式贯穿始终，每集教授一道川味美食的做法</a:t>
            </a:r>
          </a:p>
        </p:txBody>
      </p:sp>
      <p:sp>
        <p:nvSpPr>
          <p:cNvPr id="58380" name="TextBox 1"/>
          <p:cNvSpPr txBox="1">
            <a:spLocks noChangeArrowheads="1"/>
          </p:cNvSpPr>
          <p:nvPr/>
        </p:nvSpPr>
        <p:spPr bwMode="auto">
          <a:xfrm>
            <a:off x="5791200" y="4533900"/>
            <a:ext cx="5287962" cy="22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altLang="zh-CN" lang="en-US" sz="1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当红网络作家+媒体创意总监级编剧，倾力创作拳拳到肉，招招见笑。</a:t>
            </a:r>
          </a:p>
        </p:txBody>
      </p:sp>
      <p:sp>
        <p:nvSpPr>
          <p:cNvPr id="58381" name="TextBox 1"/>
          <p:cNvSpPr txBox="1">
            <a:spLocks noChangeArrowheads="1"/>
          </p:cNvSpPr>
          <p:nvPr/>
        </p:nvSpPr>
        <p:spPr bwMode="auto">
          <a:xfrm>
            <a:off x="8634413" y="1557338"/>
            <a:ext cx="1727200" cy="9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6800"/>
              </a:lnSpc>
            </a:pPr>
            <a:r>
              <a:rPr altLang="zh-CN" lang="en-US" sz="6800">
                <a:solidFill>
                  <a:srgbClr val="CA1D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做局</a:t>
            </a:r>
          </a:p>
        </p:txBody>
      </p:sp>
      <p:sp>
        <p:nvSpPr>
          <p:cNvPr id="58382" name="TextBox 1"/>
          <p:cNvSpPr txBox="1">
            <a:spLocks noChangeArrowheads="1"/>
          </p:cNvSpPr>
          <p:nvPr/>
        </p:nvSpPr>
        <p:spPr bwMode="auto">
          <a:xfrm>
            <a:off x="9820275" y="3241675"/>
            <a:ext cx="1727200" cy="9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6800"/>
              </a:lnSpc>
            </a:pPr>
            <a:r>
              <a:rPr altLang="zh-CN" lang="en-US" sz="6800">
                <a:solidFill>
                  <a:srgbClr val="CA1D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释局</a:t>
            </a:r>
          </a:p>
        </p:txBody>
      </p:sp>
      <p:sp>
        <p:nvSpPr>
          <p:cNvPr id="58383" name="TextBox 1"/>
          <p:cNvSpPr txBox="1">
            <a:spLocks noChangeArrowheads="1"/>
          </p:cNvSpPr>
          <p:nvPr/>
        </p:nvSpPr>
        <p:spPr bwMode="auto">
          <a:xfrm>
            <a:off x="8609013" y="4887913"/>
            <a:ext cx="2590800" cy="9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6800"/>
              </a:lnSpc>
            </a:pPr>
            <a:r>
              <a:rPr altLang="zh-CN" lang="en-US" sz="6800">
                <a:solidFill>
                  <a:srgbClr val="CA1D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局中局</a:t>
            </a:r>
          </a:p>
        </p:txBody>
      </p:sp>
    </p:spTree>
  </p:cSld>
  <p:clrMapOvr>
    <a:masterClrMapping/>
  </p:clrMapOvr>
  <p:transition/>
  <p:timing/>
</p:sld>
</file>

<file path=ppt/slides/slide3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6858000 h 6858000" name="connsiteY0"/>
              <a:gd fmla="*/ 12192000 w 12192000" name="connsiteX1"/>
              <a:gd fmla="*/ 6858000 h 6858000" name="connsiteY1"/>
              <a:gd fmla="*/ 12192000 w 12192000" name="connsiteX2"/>
              <a:gd fmla="*/ 0 h 6858000" name="connsiteY2"/>
              <a:gd fmla="*/ 0 w 12192000" name="connsiteX3"/>
              <a:gd fmla="*/ 0 h 6858000" name="connsiteY3"/>
              <a:gd fmla="*/ 0 w 12192000" name="connsiteX4"/>
              <a:gd fmla="*/ 685800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0 h 6858000" name="connsiteY0"/>
              <a:gd fmla="*/ 12192000 w 12192000" name="connsiteX1"/>
              <a:gd fmla="*/ 0 h 6858000" name="connsiteY1"/>
              <a:gd fmla="*/ 12192000 w 12192000" name="connsiteX2"/>
              <a:gd fmla="*/ 6858000 h 6858000" name="connsiteY2"/>
              <a:gd fmla="*/ 0 w 12192000" name="connsiteX3"/>
              <a:gd fmla="*/ 6858000 h 6858000" name="connsiteY3"/>
              <a:gd fmla="*/ 0 w 12192000" name="connsiteX4"/>
              <a:gd fmla="*/ 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pic>
        <p:nvPicPr>
          <p:cNvPr id="59396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20763" y="203200"/>
            <a:ext cx="4400550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TextBox 1"/>
          <p:cNvSpPr txBox="1">
            <a:spLocks noChangeArrowheads="1"/>
          </p:cNvSpPr>
          <p:nvPr/>
        </p:nvSpPr>
        <p:spPr bwMode="auto">
          <a:xfrm>
            <a:off x="7435850" y="328613"/>
            <a:ext cx="2424112" cy="659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z="43000">
                <a:solidFill>
                  <a:srgbClr val="FFFFFF"/>
                </a:solidFill>
                <a:latin charset="0" panose="02020603050405020304" pitchFamily="18" typeface="Times New Roman"/>
                <a:ea charset="-122" panose="020b0503020204020204" pitchFamily="34" typeface="微软雅黑"/>
                <a:cs charset="0" panose="02020603050405020304" pitchFamily="18" typeface="Times New Roman"/>
              </a:rPr>
              <a:t>?</a:t>
            </a:r>
          </a:p>
        </p:txBody>
      </p:sp>
      <p:sp>
        <p:nvSpPr>
          <p:cNvPr id="59398" name="TextBox 1"/>
          <p:cNvSpPr txBox="1">
            <a:spLocks noChangeArrowheads="1"/>
          </p:cNvSpPr>
          <p:nvPr/>
        </p:nvSpPr>
        <p:spPr bwMode="auto">
          <a:xfrm>
            <a:off x="7218363" y="5851525"/>
            <a:ext cx="3209925" cy="35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2400"/>
              </a:lnSpc>
            </a:pPr>
            <a:r>
              <a:rPr altLang="zh-CN" lang="en-US" sz="2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郭景泽  what’s  next?</a:t>
            </a:r>
          </a:p>
        </p:txBody>
      </p:sp>
    </p:spTree>
  </p:cSld>
  <p:clrMapOvr>
    <a:masterClrMapping/>
  </p:clrMapOvr>
  <p:transition/>
  <p:timing/>
</p:sld>
</file>

<file path=ppt/slides/slide3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6858000 h 6858000" name="connsiteY0"/>
              <a:gd fmla="*/ 12192000 w 12192000" name="connsiteX1"/>
              <a:gd fmla="*/ 6858000 h 6858000" name="connsiteY1"/>
              <a:gd fmla="*/ 12192000 w 12192000" name="connsiteX2"/>
              <a:gd fmla="*/ 0 h 6858000" name="connsiteY2"/>
              <a:gd fmla="*/ 0 w 12192000" name="connsiteX3"/>
              <a:gd fmla="*/ 0 h 6858000" name="connsiteY3"/>
              <a:gd fmla="*/ 0 w 12192000" name="connsiteX4"/>
              <a:gd fmla="*/ 685800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0 h 6858000" name="connsiteY0"/>
              <a:gd fmla="*/ 12192000 w 12192000" name="connsiteX1"/>
              <a:gd fmla="*/ 0 h 6858000" name="connsiteY1"/>
              <a:gd fmla="*/ 12192000 w 12192000" name="connsiteX2"/>
              <a:gd fmla="*/ 6858000 h 6858000" name="connsiteY2"/>
              <a:gd fmla="*/ 0 w 12192000" name="connsiteX3"/>
              <a:gd fmla="*/ 6858000 h 6858000" name="connsiteY3"/>
              <a:gd fmla="*/ 0 w 12192000" name="connsiteX4"/>
              <a:gd fmla="*/ 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pic>
        <p:nvPicPr>
          <p:cNvPr id="60420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44388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Box 1"/>
          <p:cNvSpPr txBox="1">
            <a:spLocks noChangeArrowheads="1"/>
          </p:cNvSpPr>
          <p:nvPr/>
        </p:nvSpPr>
        <p:spPr bwMode="auto">
          <a:xfrm>
            <a:off x="547688" y="620713"/>
            <a:ext cx="1320800" cy="6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5000"/>
              </a:lnSpc>
            </a:pPr>
            <a:r>
              <a:rPr altLang="zh-CN" lang="en-US" sz="3600">
                <a:solidFill>
                  <a:srgbClr val="FFC000"/>
                </a:solidFill>
                <a:latin charset="0" panose="020b0a04020102020204" pitchFamily="34" typeface="Arial Black"/>
                <a:ea charset="-122" panose="020b0503020204020204" pitchFamily="34" typeface="微软雅黑"/>
              </a:rPr>
              <a:t>LETV</a:t>
            </a:r>
          </a:p>
        </p:txBody>
      </p:sp>
      <p:sp>
        <p:nvSpPr>
          <p:cNvPr id="60422" name="TextBox 1"/>
          <p:cNvSpPr txBox="1">
            <a:spLocks noChangeArrowheads="1"/>
          </p:cNvSpPr>
          <p:nvPr/>
        </p:nvSpPr>
        <p:spPr bwMode="auto">
          <a:xfrm>
            <a:off x="547688" y="1292225"/>
            <a:ext cx="2463080" cy="131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5000"/>
              </a:lnSpc>
            </a:pPr>
            <a:r>
              <a:rPr altLang="zh-CN" lang="en-US" sz="3600">
                <a:solidFill>
                  <a:srgbClr val="FFC000"/>
                </a:solidFill>
                <a:latin charset="0" panose="020b0a04020102020204" pitchFamily="34" typeface="Arial Black"/>
                <a:ea charset="-122" panose="020b0503020204020204" pitchFamily="34" typeface="微软雅黑"/>
              </a:rPr>
              <a:t>FESTIVAL</a:t>
            </a:r>
          </a:p>
          <a:p>
            <a:pPr eaLnBrk="1" hangingPunct="1">
              <a:lnSpc>
                <a:spcPts val="5000"/>
              </a:lnSpc>
            </a:pPr>
            <a:r>
              <a:rPr altLang="zh-CN" lang="en-US" sz="3600">
                <a:solidFill>
                  <a:srgbClr val="FFC000"/>
                </a:solidFill>
                <a:latin charset="0" panose="020b0a04020102020204" pitchFamily="34" typeface="Arial Black"/>
                <a:ea charset="-122" panose="020b0503020204020204" pitchFamily="34" typeface="微软雅黑"/>
              </a:rPr>
              <a:t>2014</a:t>
            </a:r>
          </a:p>
        </p:txBody>
      </p:sp>
      <p:sp>
        <p:nvSpPr>
          <p:cNvPr id="60423" name="TextBox 1"/>
          <p:cNvSpPr txBox="1">
            <a:spLocks noChangeArrowheads="1"/>
          </p:cNvSpPr>
          <p:nvPr/>
        </p:nvSpPr>
        <p:spPr bwMode="auto">
          <a:xfrm flipH="1">
            <a:off x="547688" y="2811463"/>
            <a:ext cx="0" cy="36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2500"/>
              </a:lnSpc>
            </a:pPr>
            <a:r>
              <a:rPr altLang="zh-CN" lang="en-US" sz="2500">
                <a:solidFill>
                  <a:srgbClr val="000000"/>
                </a:solidFill>
                <a:latin charset="0" panose="02020603050405020304" pitchFamily="18" typeface="Times New Roman"/>
                <a:ea charset="-122" panose="020b0503020204020204" pitchFamily="34" typeface="微软雅黑"/>
                <a:cs charset="0" panose="02020603050405020304" pitchFamily="18" typeface="Times New Roman"/>
              </a:rPr>
              <a:t>!</a:t>
            </a:r>
          </a:p>
        </p:txBody>
      </p:sp>
      <p:sp>
        <p:nvSpPr>
          <p:cNvPr id="60424" name="TextBox 1"/>
          <p:cNvSpPr txBox="1">
            <a:spLocks noChangeArrowheads="1"/>
          </p:cNvSpPr>
          <p:nvPr/>
        </p:nvSpPr>
        <p:spPr bwMode="auto">
          <a:xfrm flipH="1">
            <a:off x="547688" y="3457575"/>
            <a:ext cx="0" cy="36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2500"/>
              </a:lnSpc>
            </a:pPr>
            <a:r>
              <a:rPr altLang="zh-CN" lang="en-US" sz="2500">
                <a:solidFill>
                  <a:srgbClr val="000000"/>
                </a:solidFill>
                <a:latin charset="0" panose="02020603050405020304" pitchFamily="18" typeface="Times New Roman"/>
                <a:ea charset="-122" panose="020b0503020204020204" pitchFamily="34" typeface="微软雅黑"/>
                <a:cs charset="0" panose="02020603050405020304" pitchFamily="18" typeface="Times New Roman"/>
              </a:rPr>
              <a:t>!</a:t>
            </a:r>
          </a:p>
        </p:txBody>
      </p:sp>
      <p:sp>
        <p:nvSpPr>
          <p:cNvPr id="60425" name="TextBox 1"/>
          <p:cNvSpPr txBox="1">
            <a:spLocks noChangeArrowheads="1"/>
          </p:cNvSpPr>
          <p:nvPr/>
        </p:nvSpPr>
        <p:spPr bwMode="auto">
          <a:xfrm flipH="1">
            <a:off x="547688" y="4103688"/>
            <a:ext cx="0" cy="36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2500"/>
              </a:lnSpc>
            </a:pPr>
            <a:r>
              <a:rPr altLang="zh-CN" lang="en-US" sz="2500">
                <a:solidFill>
                  <a:srgbClr val="000000"/>
                </a:solidFill>
                <a:latin charset="0" panose="02020603050405020304" pitchFamily="18" typeface="Times New Roman"/>
                <a:ea charset="-122" panose="020b0503020204020204" pitchFamily="34" typeface="微软雅黑"/>
                <a:cs charset="0" panose="02020603050405020304" pitchFamily="18" typeface="Times New Roman"/>
              </a:rPr>
              <a:t>!</a:t>
            </a:r>
          </a:p>
        </p:txBody>
      </p:sp>
      <p:sp>
        <p:nvSpPr>
          <p:cNvPr id="60426" name="TextBox 1"/>
          <p:cNvSpPr txBox="1">
            <a:spLocks noChangeArrowheads="1"/>
          </p:cNvSpPr>
          <p:nvPr/>
        </p:nvSpPr>
        <p:spPr bwMode="auto">
          <a:xfrm flipH="1">
            <a:off x="547688" y="4749800"/>
            <a:ext cx="0" cy="36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2500"/>
              </a:lnSpc>
            </a:pPr>
            <a:r>
              <a:rPr altLang="zh-CN" lang="en-US" sz="2500">
                <a:solidFill>
                  <a:srgbClr val="000000"/>
                </a:solidFill>
                <a:latin charset="0" panose="02020603050405020304" pitchFamily="18" typeface="Times New Roman"/>
                <a:ea charset="-122" panose="020b0503020204020204" pitchFamily="34" typeface="微软雅黑"/>
                <a:cs charset="0" panose="02020603050405020304" pitchFamily="18" typeface="Times New Roman"/>
              </a:rPr>
              <a:t>!</a:t>
            </a:r>
          </a:p>
        </p:txBody>
      </p:sp>
      <p:sp>
        <p:nvSpPr>
          <p:cNvPr id="60427" name="TextBox 1"/>
          <p:cNvSpPr txBox="1">
            <a:spLocks noChangeArrowheads="1"/>
          </p:cNvSpPr>
          <p:nvPr/>
        </p:nvSpPr>
        <p:spPr bwMode="auto">
          <a:xfrm flipH="1">
            <a:off x="547688" y="5395913"/>
            <a:ext cx="0" cy="36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2500"/>
              </a:lnSpc>
            </a:pPr>
            <a:r>
              <a:rPr altLang="zh-CN" lang="en-US" sz="2500">
                <a:solidFill>
                  <a:srgbClr val="000000"/>
                </a:solidFill>
                <a:latin charset="0" panose="02020603050405020304" pitchFamily="18" typeface="Times New Roman"/>
                <a:ea charset="-122" panose="020b0503020204020204" pitchFamily="34" typeface="微软雅黑"/>
                <a:cs charset="0" panose="02020603050405020304" pitchFamily="18" typeface="Times New Roman"/>
              </a:rPr>
              <a:t>!</a:t>
            </a:r>
          </a:p>
        </p:txBody>
      </p:sp>
      <p:sp>
        <p:nvSpPr>
          <p:cNvPr id="60428" name="TextBox 1"/>
          <p:cNvSpPr txBox="1">
            <a:spLocks noChangeArrowheads="1"/>
          </p:cNvSpPr>
          <p:nvPr/>
        </p:nvSpPr>
        <p:spPr bwMode="auto">
          <a:xfrm>
            <a:off x="547688" y="5788025"/>
            <a:ext cx="8943975" cy="71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5300"/>
              </a:lnSpc>
            </a:pPr>
            <a:r>
              <a:rPr altLang="zh-CN" lang="en-US" sz="5300">
                <a:solidFill>
                  <a:srgbClr val="FFC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顶级乐队X青春激昂X奢侈科技</a:t>
            </a:r>
          </a:p>
        </p:txBody>
      </p:sp>
    </p:spTree>
  </p:cSld>
  <p:clrMapOvr>
    <a:masterClrMapping/>
  </p:clrMapOvr>
  <p:transition/>
  <p:timing/>
</p:sld>
</file>

<file path=ppt/slides/slide3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6858000 h 6858000" name="connsiteY0"/>
              <a:gd fmla="*/ 12192000 w 12192000" name="connsiteX1"/>
              <a:gd fmla="*/ 6858000 h 6858000" name="connsiteY1"/>
              <a:gd fmla="*/ 12192000 w 12192000" name="connsiteX2"/>
              <a:gd fmla="*/ 0 h 6858000" name="connsiteY2"/>
              <a:gd fmla="*/ 0 w 12192000" name="connsiteX3"/>
              <a:gd fmla="*/ 0 h 6858000" name="connsiteY3"/>
              <a:gd fmla="*/ 0 w 12192000" name="connsiteX4"/>
              <a:gd fmla="*/ 685800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0 h 6858000" name="connsiteY0"/>
              <a:gd fmla="*/ 12192000 w 12192000" name="connsiteX1"/>
              <a:gd fmla="*/ 0 h 6858000" name="connsiteY1"/>
              <a:gd fmla="*/ 12192000 w 12192000" name="connsiteX2"/>
              <a:gd fmla="*/ 6858000 h 6858000" name="connsiteY2"/>
              <a:gd fmla="*/ 0 w 12192000" name="connsiteX3"/>
              <a:gd fmla="*/ 6858000 h 6858000" name="connsiteY3"/>
              <a:gd fmla="*/ 0 w 12192000" name="connsiteX4"/>
              <a:gd fmla="*/ 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pic>
        <p:nvPicPr>
          <p:cNvPr id="61444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4094163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2266950"/>
            <a:ext cx="409416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4673600"/>
            <a:ext cx="4106863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3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19563" y="0"/>
            <a:ext cx="4106862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8" name="Picture 3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19563" y="4673600"/>
            <a:ext cx="4106862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9" name="Picture 3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239125" y="0"/>
            <a:ext cx="4005263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0" name="Picture 3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239125" y="2254250"/>
            <a:ext cx="4005263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1" name="Picture 3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239125" y="4673600"/>
            <a:ext cx="4005263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2" name="TextBox 1"/>
          <p:cNvSpPr txBox="1">
            <a:spLocks noChangeArrowheads="1"/>
          </p:cNvSpPr>
          <p:nvPr/>
        </p:nvSpPr>
        <p:spPr bwMode="auto">
          <a:xfrm>
            <a:off x="1697038" y="1798638"/>
            <a:ext cx="735012" cy="37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2600"/>
              </a:lnSpc>
            </a:pPr>
            <a:r>
              <a:rPr altLang="zh-CN" lang="en-US" sz="2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Fun.  </a:t>
            </a:r>
          </a:p>
        </p:txBody>
      </p:sp>
      <p:sp>
        <p:nvSpPr>
          <p:cNvPr id="61453" name="TextBox 1"/>
          <p:cNvSpPr txBox="1">
            <a:spLocks noChangeArrowheads="1"/>
          </p:cNvSpPr>
          <p:nvPr/>
        </p:nvSpPr>
        <p:spPr bwMode="auto">
          <a:xfrm>
            <a:off x="4259263" y="1938338"/>
            <a:ext cx="2519933" cy="731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tabLst>
                <a:tab pos="1244600"/>
                <a:tab pos="13208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tabLst>
                <a:tab pos="1244600"/>
                <a:tab pos="13208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tabLst>
                <a:tab pos="1244600"/>
                <a:tab pos="13208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tabLst>
                <a:tab pos="1244600"/>
                <a:tab pos="13208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tabLst>
                <a:tab pos="1244600"/>
                <a:tab pos="13208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tabLst>
                <a:tab pos="1244600"/>
                <a:tab pos="13208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tabLst>
                <a:tab pos="1244600"/>
                <a:tab pos="13208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tabLst>
                <a:tab pos="1244600"/>
                <a:tab pos="13208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tabLst>
                <a:tab pos="1244600"/>
                <a:tab pos="13208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2600"/>
              </a:lnSpc>
            </a:pPr>
            <a:r>
              <a:rPr altLang="zh-CN" lang="en-US">
                <a:latin charset="0" panose="020b0502020202020204" pitchFamily="34" typeface="Century Gothic"/>
                <a:ea charset="-122" panose="020b0503020204020204" pitchFamily="34" typeface="微软雅黑"/>
              </a:rPr>
              <a:t>		Jake  Bugg  </a:t>
            </a: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r>
              <a:rPr altLang="zh-CN" lang="en-US">
                <a:latin charset="0" panose="020b0502020202020204" pitchFamily="34" typeface="Century Gothic"/>
                <a:ea charset="-122" panose="020b0503020204020204" pitchFamily="34" typeface="微软雅黑"/>
              </a:rPr>
              <a:t>LETV</a:t>
            </a:r>
          </a:p>
          <a:p>
            <a:pPr eaLnBrk="1" hangingPunct="1">
              <a:lnSpc>
                <a:spcPts val="2600"/>
              </a:lnSpc>
            </a:pPr>
            <a:r>
              <a:rPr altLang="zh-CN" lang="en-US">
                <a:latin charset="0" panose="020b0502020202020204" pitchFamily="34" typeface="Century Gothic"/>
                <a:ea charset="-122" panose="020b0503020204020204" pitchFamily="34" typeface="微软雅黑"/>
              </a:rPr>
              <a:t>FESTIVAL’s</a:t>
            </a:r>
          </a:p>
          <a:p>
            <a:pPr eaLnBrk="1" hangingPunct="1">
              <a:lnSpc>
                <a:spcPts val="2600"/>
              </a:lnSpc>
            </a:pPr>
            <a:r>
              <a:rPr altLang="zh-CN" lang="en-US">
                <a:latin charset="0" panose="020b0502020202020204" pitchFamily="34" typeface="Century Gothic"/>
                <a:ea charset="-122" panose="020b0503020204020204" pitchFamily="34" typeface="微软雅黑"/>
              </a:rPr>
              <a:t>Artist</a:t>
            </a: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r>
              <a:rPr altLang="zh-CN" lang="en-US">
                <a:latin charset="0" panose="020b0502020202020204" pitchFamily="34" typeface="Century Gothic"/>
                <a:ea charset="-122" panose="020b0503020204020204" pitchFamily="34" typeface="微软雅黑"/>
              </a:rPr>
              <a:t>	Arcade  Fire</a:t>
            </a:r>
          </a:p>
        </p:txBody>
      </p:sp>
      <p:sp>
        <p:nvSpPr>
          <p:cNvPr id="61454" name="TextBox 1"/>
          <p:cNvSpPr txBox="1">
            <a:spLocks noChangeArrowheads="1"/>
          </p:cNvSpPr>
          <p:nvPr/>
        </p:nvSpPr>
        <p:spPr bwMode="auto">
          <a:xfrm>
            <a:off x="1122363" y="1900238"/>
            <a:ext cx="1500262" cy="112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tabLst>
                <a:tab pos="215900"/>
                <a:tab pos="3048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tabLst>
                <a:tab pos="215900"/>
                <a:tab pos="3048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tabLst>
                <a:tab pos="215900"/>
                <a:tab pos="3048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tabLst>
                <a:tab pos="215900"/>
                <a:tab pos="3048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tabLst>
                <a:tab pos="215900"/>
                <a:tab pos="3048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tabLst>
                <a:tab pos="215900"/>
                <a:tab pos="3048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tabLst>
                <a:tab pos="215900"/>
                <a:tab pos="3048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tabLst>
                <a:tab pos="215900"/>
                <a:tab pos="3048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tabLst>
                <a:tab pos="215900"/>
                <a:tab pos="3048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2600"/>
              </a:lnSpc>
            </a:pPr>
            <a:r>
              <a:rPr altLang="zh-CN" lang="en-US">
                <a:latin charset="0" panose="020b0502020202020204" pitchFamily="34" typeface="Century Gothic"/>
                <a:ea charset="-122" panose="020b0503020204020204" pitchFamily="34" typeface="微软雅黑"/>
              </a:rPr>
              <a:t>		Portishead</a:t>
            </a: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r>
              <a:rPr altLang="zh-CN" lang="en-US">
                <a:latin charset="0" panose="020b0502020202020204" pitchFamily="34" typeface="Century Gothic"/>
                <a:ea charset="-122" panose="020b0503020204020204" pitchFamily="34" typeface="微软雅黑"/>
              </a:rPr>
              <a:t>	Jack  White</a:t>
            </a: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r>
              <a:rPr altLang="zh-CN" lang="en-US">
                <a:latin charset="0" panose="020b0502020202020204" pitchFamily="34" typeface="Century Gothic"/>
                <a:ea charset="-122" panose="020b0503020204020204" pitchFamily="34" typeface="微软雅黑"/>
              </a:rPr>
              <a:t>Massive  Attack</a:t>
            </a:r>
          </a:p>
        </p:txBody>
      </p:sp>
      <p:sp>
        <p:nvSpPr>
          <p:cNvPr id="61455" name="TextBox 1"/>
          <p:cNvSpPr txBox="1">
            <a:spLocks noChangeArrowheads="1"/>
          </p:cNvSpPr>
          <p:nvPr/>
        </p:nvSpPr>
        <p:spPr bwMode="auto">
          <a:xfrm>
            <a:off x="9094788" y="1976438"/>
            <a:ext cx="1817725" cy="1094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tabLst>
                <a:tab pos="317500"/>
                <a:tab pos="6350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tabLst>
                <a:tab pos="317500"/>
                <a:tab pos="6350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tabLst>
                <a:tab pos="317500"/>
                <a:tab pos="6350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tabLst>
                <a:tab pos="317500"/>
                <a:tab pos="6350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tabLst>
                <a:tab pos="317500"/>
                <a:tab pos="6350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tabLst>
                <a:tab pos="317500"/>
                <a:tab pos="6350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tabLst>
                <a:tab pos="317500"/>
                <a:tab pos="6350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tabLst>
                <a:tab pos="317500"/>
                <a:tab pos="6350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tabLst>
                <a:tab pos="317500"/>
                <a:tab pos="6350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2600"/>
              </a:lnSpc>
            </a:pPr>
            <a:r>
              <a:rPr altLang="zh-CN" lang="en-US">
                <a:latin charset="0" panose="020b0502020202020204" pitchFamily="34" typeface="Century Gothic"/>
                <a:ea charset="-122" panose="020b0503020204020204" pitchFamily="34" typeface="微软雅黑"/>
              </a:rPr>
              <a:t>		Kasabian</a:t>
            </a: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r>
              <a:rPr altLang="zh-CN" lang="en-US">
                <a:latin charset="0" panose="020b0502020202020204" pitchFamily="34" typeface="Century Gothic"/>
                <a:ea charset="-122" panose="020b0503020204020204" pitchFamily="34" typeface="微软雅黑"/>
              </a:rPr>
              <a:t>Chemical  Brothers</a:t>
            </a: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600"/>
              </a:lnSpc>
            </a:pPr>
            <a:r>
              <a:rPr altLang="zh-CN" lang="en-US">
                <a:latin charset="0" panose="020b0502020202020204" pitchFamily="34" typeface="Century Gothic"/>
                <a:ea charset="-122" panose="020b0503020204020204" pitchFamily="34" typeface="微软雅黑"/>
              </a:rPr>
              <a:t>	Stereophonics</a:t>
            </a:r>
          </a:p>
        </p:txBody>
      </p:sp>
    </p:spTree>
  </p:cSld>
  <p:clrMapOvr>
    <a:masterClrMapping/>
  </p:clrMapOvr>
  <p:transition/>
  <p:timing/>
</p:sld>
</file>

<file path=ppt/slides/slide3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6858000 h 6858000" name="connsiteY0"/>
              <a:gd fmla="*/ 12192000 w 12192000" name="connsiteX1"/>
              <a:gd fmla="*/ 6858000 h 6858000" name="connsiteY1"/>
              <a:gd fmla="*/ 12192000 w 12192000" name="connsiteX2"/>
              <a:gd fmla="*/ 0 h 6858000" name="connsiteY2"/>
              <a:gd fmla="*/ 0 w 12192000" name="connsiteX3"/>
              <a:gd fmla="*/ 0 h 6858000" name="connsiteY3"/>
              <a:gd fmla="*/ 0 w 12192000" name="connsiteX4"/>
              <a:gd fmla="*/ 685800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0 h 6858000" name="connsiteY0"/>
              <a:gd fmla="*/ 12192000 w 12192000" name="connsiteX1"/>
              <a:gd fmla="*/ 0 h 6858000" name="connsiteY1"/>
              <a:gd fmla="*/ 12192000 w 12192000" name="connsiteX2"/>
              <a:gd fmla="*/ 6858000 h 6858000" name="connsiteY2"/>
              <a:gd fmla="*/ 0 w 12192000" name="connsiteX3"/>
              <a:gd fmla="*/ 6858000 h 6858000" name="connsiteY3"/>
              <a:gd fmla="*/ 0 w 12192000" name="connsiteX4"/>
              <a:gd fmla="*/ 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pic>
        <p:nvPicPr>
          <p:cNvPr id="62468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44388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3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6858000 h 6858000" name="connsiteY0"/>
              <a:gd fmla="*/ 12192000 w 12192000" name="connsiteX1"/>
              <a:gd fmla="*/ 6858000 h 6858000" name="connsiteY1"/>
              <a:gd fmla="*/ 12192000 w 12192000" name="connsiteX2"/>
              <a:gd fmla="*/ 0 h 6858000" name="connsiteY2"/>
              <a:gd fmla="*/ 0 w 12192000" name="connsiteX3"/>
              <a:gd fmla="*/ 0 h 6858000" name="connsiteY3"/>
              <a:gd fmla="*/ 0 w 12192000" name="connsiteX4"/>
              <a:gd fmla="*/ 685800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0 h 6858000" name="connsiteY0"/>
              <a:gd fmla="*/ 12192000 w 12192000" name="connsiteX1"/>
              <a:gd fmla="*/ 0 h 6858000" name="connsiteY1"/>
              <a:gd fmla="*/ 12192000 w 12192000" name="connsiteX2"/>
              <a:gd fmla="*/ 6858000 h 6858000" name="connsiteY2"/>
              <a:gd fmla="*/ 0 w 12192000" name="connsiteX3"/>
              <a:gd fmla="*/ 6858000 h 6858000" name="connsiteY3"/>
              <a:gd fmla="*/ 0 w 12192000" name="connsiteX4"/>
              <a:gd fmla="*/ 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pic>
        <p:nvPicPr>
          <p:cNvPr id="63492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44388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3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6858000 h 6858000" name="connsiteY0"/>
              <a:gd fmla="*/ 12192000 w 12192000" name="connsiteX1"/>
              <a:gd fmla="*/ 6858000 h 6858000" name="connsiteY1"/>
              <a:gd fmla="*/ 12192000 w 12192000" name="connsiteX2"/>
              <a:gd fmla="*/ 0 h 6858000" name="connsiteY2"/>
              <a:gd fmla="*/ 0 w 12192000" name="connsiteX3"/>
              <a:gd fmla="*/ 0 h 6858000" name="connsiteY3"/>
              <a:gd fmla="*/ 0 w 12192000" name="connsiteX4"/>
              <a:gd fmla="*/ 685800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anose="020b0503020204020204" pitchFamily="34" typeface="微软雅黑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0 h 6858000" name="connsiteY0"/>
              <a:gd fmla="*/ 12192000 w 12192000" name="connsiteX1"/>
              <a:gd fmla="*/ 0 h 6858000" name="connsiteY1"/>
              <a:gd fmla="*/ 12192000 w 12192000" name="connsiteX2"/>
              <a:gd fmla="*/ 6858000 h 6858000" name="connsiteY2"/>
              <a:gd fmla="*/ 0 w 12192000" name="connsiteX3"/>
              <a:gd fmla="*/ 6858000 h 6858000" name="connsiteY3"/>
              <a:gd fmla="*/ 0 w 12192000" name="connsiteX4"/>
              <a:gd fmla="*/ 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anose="020b0503020204020204" pitchFamily="34" typeface="微软雅黑"/>
            </a:endParaRPr>
          </a:p>
        </p:txBody>
      </p:sp>
      <p:pic>
        <p:nvPicPr>
          <p:cNvPr id="64516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65100" y="1570038"/>
            <a:ext cx="11914188" cy="409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44388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8" name="TextBox 1"/>
          <p:cNvSpPr txBox="1">
            <a:spLocks noChangeArrowheads="1"/>
          </p:cNvSpPr>
          <p:nvPr/>
        </p:nvSpPr>
        <p:spPr bwMode="auto">
          <a:xfrm>
            <a:off x="2219325" y="2419350"/>
            <a:ext cx="7924800" cy="88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6600"/>
              </a:lnSpc>
            </a:pPr>
            <a:r>
              <a:rPr altLang="zh-CN" lang="en-US" sz="6600">
                <a:solidFill>
                  <a:srgbClr val="FFD0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人均周浏览时长NO.1</a:t>
            </a:r>
          </a:p>
        </p:txBody>
      </p:sp>
      <p:sp>
        <p:nvSpPr>
          <p:cNvPr id="64519" name="TextBox 1"/>
          <p:cNvSpPr txBox="1">
            <a:spLocks noChangeArrowheads="1"/>
          </p:cNvSpPr>
          <p:nvPr/>
        </p:nvSpPr>
        <p:spPr bwMode="auto">
          <a:xfrm>
            <a:off x="3559175" y="3648075"/>
            <a:ext cx="5126038" cy="116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8800"/>
              </a:lnSpc>
            </a:pPr>
            <a:r>
              <a:rPr altLang="zh-CN" lang="en-US" sz="8800">
                <a:solidFill>
                  <a:srgbClr val="FFD0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92:32分钟</a:t>
            </a:r>
          </a:p>
        </p:txBody>
      </p:sp>
      <p:sp>
        <p:nvSpPr>
          <p:cNvPr id="64520" name="TextBox 1"/>
          <p:cNvSpPr txBox="1">
            <a:spLocks noChangeArrowheads="1"/>
          </p:cNvSpPr>
          <p:nvPr/>
        </p:nvSpPr>
        <p:spPr bwMode="auto">
          <a:xfrm>
            <a:off x="4540250" y="6053138"/>
            <a:ext cx="3162300" cy="2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</a:pPr>
            <a:r>
              <a:rPr altLang="zh-CN" lang="en-US" sz="12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数据来源：iVideoTracker.14.06.02至14.06.08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4" name="矩形 53"/>
          <p:cNvSpPr/>
          <p:nvPr/>
        </p:nvSpPr>
        <p:spPr>
          <a:xfrm>
            <a:off x="8104189" y="3735388"/>
            <a:ext cx="3209925" cy="3657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502020202020204" pitchFamily="34" typeface="Century Gothic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502020202020204" pitchFamily="34" typeface="Century Gothic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502020202020204" pitchFamily="34" typeface="Century Gothic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502020202020204" pitchFamily="34" typeface="Century Gothic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502020202020204" pitchFamily="34" typeface="Century Gothic"/>
                <a:ea charset="-122" panose="020b0503020204020204" pitchFamily="34" typeface="微软雅黑"/>
              </a:defRPr>
            </a:lvl5pPr>
            <a:lvl6pPr defTabSz="457200"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502020202020204" pitchFamily="34" typeface="Century Gothic"/>
                <a:ea charset="-122" panose="020b0503020204020204" pitchFamily="34" typeface="微软雅黑"/>
              </a:defRPr>
            </a:lvl6pPr>
            <a:lvl7pPr defTabSz="457200"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502020202020204" pitchFamily="34" typeface="Century Gothic"/>
                <a:ea charset="-122" panose="020b0503020204020204" pitchFamily="34" typeface="微软雅黑"/>
              </a:defRPr>
            </a:lvl7pPr>
            <a:lvl8pPr defTabSz="457200"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502020202020204" pitchFamily="34" typeface="Century Gothic"/>
                <a:ea charset="-122" panose="020b0503020204020204" pitchFamily="34" typeface="微软雅黑"/>
              </a:defRPr>
            </a:lvl8pPr>
            <a:lvl9pPr defTabSz="457200"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502020202020204" pitchFamily="34" typeface="Century Gothic"/>
                <a:ea charset="-122" panose="020b0503020204020204" pitchFamily="34" typeface="微软雅黑"/>
              </a:defRPr>
            </a:lvl9pPr>
          </a:lstStyle>
          <a:p>
            <a:pPr algn="r" eaLnBrk="1" hangingPunct="1">
              <a:defRPr/>
            </a:pPr>
            <a:r>
              <a:rPr altLang="en-US" lang="zh-TW" smtClean="0">
                <a:solidFill>
                  <a:schemeClr val="bg1"/>
                </a:solidFill>
                <a:latin charset="-120" panose="020b0604030504040204" pitchFamily="34" typeface="Microsoft JhengHei"/>
                <a:ea charset="-120" panose="020b0604030504040204" pitchFamily="34" typeface="Microsoft JhengHei"/>
              </a:rPr>
              <a:t>传统”多屏”= PC+移动端</a:t>
            </a:r>
          </a:p>
        </p:txBody>
      </p:sp>
      <p:sp>
        <p:nvSpPr>
          <p:cNvPr id="55" name="矩形 54"/>
          <p:cNvSpPr/>
          <p:nvPr/>
        </p:nvSpPr>
        <p:spPr>
          <a:xfrm>
            <a:off x="6294437" y="4175125"/>
            <a:ext cx="5076825" cy="5791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PC端网页覆盖人数=4.6亿</a:t>
            </a:r>
          </a:p>
        </p:txBody>
      </p:sp>
      <p:sp>
        <p:nvSpPr>
          <p:cNvPr id="56" name="矩形 55"/>
          <p:cNvSpPr>
            <a:spLocks noChangeArrowheads="1"/>
          </p:cNvSpPr>
          <p:nvPr/>
        </p:nvSpPr>
        <p:spPr bwMode="auto">
          <a:xfrm>
            <a:off x="6115049" y="4803775"/>
            <a:ext cx="532447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r" eaLnBrk="1" hangingPunct="1"/>
            <a:r>
              <a:rPr altLang="en-US" lang="zh-CN" sz="1000">
                <a:latin charset="0" panose="020b0502020202020204" pitchFamily="34" typeface="Century Gothic"/>
                <a:ea charset="-122" panose="020b0503020204020204" pitchFamily="34" typeface="微软雅黑"/>
              </a:rPr>
              <a:t>数据来源：艾瑞咨询推出2013年8月《中国在线视频PC端与PC客户端月度覆盖用户规模》</a:t>
            </a:r>
          </a:p>
        </p:txBody>
      </p:sp>
      <p:grpSp>
        <p:nvGrpSpPr>
          <p:cNvPr id="2" name="组 66"/>
          <p:cNvGrpSpPr/>
          <p:nvPr/>
        </p:nvGrpSpPr>
        <p:grpSpPr>
          <a:xfrm>
            <a:off x="7926388" y="2514600"/>
            <a:ext cx="3403600" cy="1179513"/>
            <a:chOff x="7671987" y="2425501"/>
            <a:chExt cx="3658362" cy="1268170"/>
          </a:xfrm>
        </p:grpSpPr>
        <p:pic>
          <p:nvPicPr>
            <p:cNvPr descr="11副本.png" id="20646" name="图片 5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7671987" y="2425501"/>
              <a:ext cx="1978345" cy="1268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descr="ih.png" id="20647" name="图片 57"/>
            <p:cNvPicPr>
              <a:picLocks noChangeAspect="1"/>
            </p:cNvPicPr>
            <p:nvPr/>
          </p:nvPicPr>
          <p:blipFill>
            <a:blip r:embed="rId3">
              <a:grayscl/>
              <a:biLevel thresh="50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9584531" y="2699586"/>
              <a:ext cx="448186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descr="ipad.png" id="20648" name="图片 58"/>
            <p:cNvPicPr>
              <a:picLocks noChangeAspect="1"/>
            </p:cNvPicPr>
            <p:nvPr/>
          </p:nvPicPr>
          <p:blipFill>
            <a:blip r:embed="rId4">
              <a:grayscl/>
              <a:biLevel thresh="50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5400000">
              <a:off x="10322007" y="2466469"/>
              <a:ext cx="830450" cy="1186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descr="F:\视觉要素\PNG\man_person_mens_room.png" id="224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3188" y="123825"/>
            <a:ext cx="481012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225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30238" y="123825"/>
            <a:ext cx="481012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226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157288" y="123825"/>
            <a:ext cx="47942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227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682750" y="123825"/>
            <a:ext cx="481013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228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209800" y="123825"/>
            <a:ext cx="481013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229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736850" y="123825"/>
            <a:ext cx="47942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230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262313" y="123825"/>
            <a:ext cx="481012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231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789363" y="123825"/>
            <a:ext cx="481012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232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3188" y="1436688"/>
            <a:ext cx="481012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233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30238" y="1436688"/>
            <a:ext cx="481012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234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157288" y="1436688"/>
            <a:ext cx="4794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235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682750" y="1436688"/>
            <a:ext cx="48101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236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209800" y="1436688"/>
            <a:ext cx="48101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237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736850" y="1436688"/>
            <a:ext cx="4794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238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262313" y="1436688"/>
            <a:ext cx="481012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239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789363" y="1436688"/>
            <a:ext cx="481012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240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3188" y="2768600"/>
            <a:ext cx="481012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241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30238" y="2768600"/>
            <a:ext cx="481012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242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157288" y="2768600"/>
            <a:ext cx="47942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243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682750" y="2768600"/>
            <a:ext cx="481013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244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209800" y="2768600"/>
            <a:ext cx="481013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245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736850" y="2768600"/>
            <a:ext cx="47942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246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262313" y="2768600"/>
            <a:ext cx="481012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247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789363" y="2768600"/>
            <a:ext cx="481012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248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3188" y="4132263"/>
            <a:ext cx="481012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249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30238" y="4132263"/>
            <a:ext cx="481012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250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157288" y="4132263"/>
            <a:ext cx="4794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251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682750" y="4132263"/>
            <a:ext cx="48101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252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209800" y="4132263"/>
            <a:ext cx="48101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253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736850" y="4132263"/>
            <a:ext cx="4794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254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262313" y="4132263"/>
            <a:ext cx="481012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255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789363" y="4132263"/>
            <a:ext cx="481012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256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3188" y="5437188"/>
            <a:ext cx="481012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257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30238" y="5437188"/>
            <a:ext cx="481012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258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157288" y="5437188"/>
            <a:ext cx="4794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259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682750" y="5437188"/>
            <a:ext cx="48101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260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209800" y="5437188"/>
            <a:ext cx="48101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261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736850" y="5437188"/>
            <a:ext cx="4794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262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262313" y="5437188"/>
            <a:ext cx="481012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263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789363" y="5437188"/>
            <a:ext cx="481012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264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763838" y="119063"/>
            <a:ext cx="45243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265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57163" y="119063"/>
            <a:ext cx="4540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266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9450" y="119063"/>
            <a:ext cx="45243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267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200150" y="119063"/>
            <a:ext cx="45243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268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20850" y="119063"/>
            <a:ext cx="45243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269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241550" y="119063"/>
            <a:ext cx="4540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270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284538" y="119063"/>
            <a:ext cx="45243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271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805238" y="119063"/>
            <a:ext cx="45243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272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325938" y="119063"/>
            <a:ext cx="4540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273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848225" y="119063"/>
            <a:ext cx="45243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274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368925" y="119063"/>
            <a:ext cx="45243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275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889625" y="119063"/>
            <a:ext cx="45243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276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410325" y="119063"/>
            <a:ext cx="4540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277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932613" y="119063"/>
            <a:ext cx="45243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278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453313" y="119063"/>
            <a:ext cx="45243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279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974013" y="119063"/>
            <a:ext cx="45243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280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494713" y="119063"/>
            <a:ext cx="4540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281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1622088" y="119063"/>
            <a:ext cx="45243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282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017000" y="119063"/>
            <a:ext cx="45243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283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537700" y="119063"/>
            <a:ext cx="45243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284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058400" y="119063"/>
            <a:ext cx="45243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285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579100" y="119063"/>
            <a:ext cx="4540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05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1101388" y="119063"/>
            <a:ext cx="45243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06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695575" y="1473200"/>
            <a:ext cx="45243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08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8900" y="1473200"/>
            <a:ext cx="45243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09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11188" y="1473200"/>
            <a:ext cx="452437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10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131888" y="1473200"/>
            <a:ext cx="452437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11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652588" y="1473200"/>
            <a:ext cx="452437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12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173288" y="1473200"/>
            <a:ext cx="452437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13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216275" y="1473200"/>
            <a:ext cx="45243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14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736975" y="1473200"/>
            <a:ext cx="45243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15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257675" y="1473200"/>
            <a:ext cx="45243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16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779963" y="1473200"/>
            <a:ext cx="452437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17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300663" y="1473200"/>
            <a:ext cx="452437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18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821363" y="1473200"/>
            <a:ext cx="452437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19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342063" y="1473200"/>
            <a:ext cx="452437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20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864350" y="1473200"/>
            <a:ext cx="45243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21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385050" y="1473200"/>
            <a:ext cx="45243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22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905750" y="1473200"/>
            <a:ext cx="45243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23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426450" y="1473200"/>
            <a:ext cx="45243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24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1553825" y="1473200"/>
            <a:ext cx="45243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25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948738" y="1473200"/>
            <a:ext cx="452437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26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469438" y="1473200"/>
            <a:ext cx="452437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27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990138" y="1473200"/>
            <a:ext cx="452437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28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510838" y="1473200"/>
            <a:ext cx="452437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29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1033125" y="1473200"/>
            <a:ext cx="45243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30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763838" y="2789238"/>
            <a:ext cx="45243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31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57163" y="2789238"/>
            <a:ext cx="4540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32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9450" y="2789238"/>
            <a:ext cx="45243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33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200150" y="2789238"/>
            <a:ext cx="45243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34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20850" y="2789238"/>
            <a:ext cx="45243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35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241550" y="2789238"/>
            <a:ext cx="4540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36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284538" y="2789238"/>
            <a:ext cx="45243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37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805238" y="2789238"/>
            <a:ext cx="45243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38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325938" y="2789238"/>
            <a:ext cx="4540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39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848225" y="2789238"/>
            <a:ext cx="45243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40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368925" y="2789238"/>
            <a:ext cx="45243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41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889625" y="2789238"/>
            <a:ext cx="45243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42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410325" y="2789238"/>
            <a:ext cx="4540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43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932613" y="2789238"/>
            <a:ext cx="45243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44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453313" y="2789238"/>
            <a:ext cx="45243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45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974013" y="2789238"/>
            <a:ext cx="45243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46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494713" y="2789238"/>
            <a:ext cx="4540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47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1622088" y="2789238"/>
            <a:ext cx="45243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48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017000" y="2789238"/>
            <a:ext cx="45243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49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537700" y="2789238"/>
            <a:ext cx="45243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50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058400" y="2789238"/>
            <a:ext cx="45243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51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579100" y="2789238"/>
            <a:ext cx="4540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52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1101388" y="2789238"/>
            <a:ext cx="45243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53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736850" y="4129088"/>
            <a:ext cx="45243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54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31763" y="4129088"/>
            <a:ext cx="45243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55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2463" y="4129088"/>
            <a:ext cx="45243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56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173163" y="4129088"/>
            <a:ext cx="45243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57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693863" y="4129088"/>
            <a:ext cx="45243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58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214563" y="4129088"/>
            <a:ext cx="4540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59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257550" y="4129088"/>
            <a:ext cx="45243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60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778250" y="4129088"/>
            <a:ext cx="45243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61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298950" y="4129088"/>
            <a:ext cx="4540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62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821238" y="4129088"/>
            <a:ext cx="45243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63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341938" y="4129088"/>
            <a:ext cx="45243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64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862638" y="4129088"/>
            <a:ext cx="45243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65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383338" y="4129088"/>
            <a:ext cx="4540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66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905625" y="4129088"/>
            <a:ext cx="45243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67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426325" y="4129088"/>
            <a:ext cx="45243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68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947025" y="4129088"/>
            <a:ext cx="45243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69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467725" y="4129088"/>
            <a:ext cx="4540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70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1595100" y="4129088"/>
            <a:ext cx="45243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71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990013" y="4129088"/>
            <a:ext cx="45243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72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510713" y="4129088"/>
            <a:ext cx="45243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73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031413" y="4129088"/>
            <a:ext cx="45243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74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552113" y="4129088"/>
            <a:ext cx="4540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75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1074400" y="4129088"/>
            <a:ext cx="45243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76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736850" y="5456238"/>
            <a:ext cx="45243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77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31763" y="5456238"/>
            <a:ext cx="45243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78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2463" y="5456238"/>
            <a:ext cx="45243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79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173163" y="5456238"/>
            <a:ext cx="45243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80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693863" y="5456238"/>
            <a:ext cx="45243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81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214563" y="5456238"/>
            <a:ext cx="4540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82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257550" y="5456238"/>
            <a:ext cx="45243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83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778250" y="5456238"/>
            <a:ext cx="45243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84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298950" y="5456238"/>
            <a:ext cx="4540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85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821238" y="5456238"/>
            <a:ext cx="45243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86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341938" y="5456238"/>
            <a:ext cx="45243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87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862638" y="5456238"/>
            <a:ext cx="45243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88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383338" y="5456238"/>
            <a:ext cx="4540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89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905625" y="5456238"/>
            <a:ext cx="45243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90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426325" y="5456238"/>
            <a:ext cx="45243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91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947025" y="5456238"/>
            <a:ext cx="45243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92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467725" y="5456238"/>
            <a:ext cx="4540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93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1595100" y="5456238"/>
            <a:ext cx="45243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94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990013" y="5456238"/>
            <a:ext cx="45243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95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510713" y="5456238"/>
            <a:ext cx="45243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96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031413" y="5456238"/>
            <a:ext cx="45243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97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552113" y="5456238"/>
            <a:ext cx="4540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视觉要素\PNG\man_person_mens_room.png" id="498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1074400" y="5456238"/>
            <a:ext cx="45243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9" name="圆角矩形 498"/>
          <p:cNvSpPr/>
          <p:nvPr/>
        </p:nvSpPr>
        <p:spPr>
          <a:xfrm>
            <a:off x="3421063" y="2120900"/>
            <a:ext cx="8269287" cy="3175000"/>
          </a:xfrm>
          <a:prstGeom prst="roundRect">
            <a:avLst>
              <a:gd fmla="val 8120" name="adj"/>
            </a:avLst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kumimoji="1" lang="zh-CN"/>
          </a:p>
        </p:txBody>
      </p:sp>
      <p:sp>
        <p:nvSpPr>
          <p:cNvPr id="500" name="矩形 499"/>
          <p:cNvSpPr>
            <a:spLocks noChangeArrowheads="1"/>
          </p:cNvSpPr>
          <p:nvPr/>
        </p:nvSpPr>
        <p:spPr bwMode="auto">
          <a:xfrm>
            <a:off x="8335963" y="3735388"/>
            <a:ext cx="3211512" cy="39624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r" eaLnBrk="1" hangingPunct="1"/>
            <a:r>
              <a:rPr altLang="en-US" lang="zh-TW" sz="2000">
                <a:latin charset="-120" panose="020b0604030504040204" pitchFamily="34" typeface="Microsoft JhengHei"/>
                <a:ea charset="-120" panose="020b0604030504040204" pitchFamily="34" typeface="Microsoft JhengHei"/>
              </a:rPr>
              <a:t>乐视生态独有五屏终端</a:t>
            </a:r>
          </a:p>
        </p:txBody>
      </p:sp>
      <p:sp>
        <p:nvSpPr>
          <p:cNvPr id="501" name="矩形 500"/>
          <p:cNvSpPr/>
          <p:nvPr/>
        </p:nvSpPr>
        <p:spPr>
          <a:xfrm>
            <a:off x="2038349" y="4175125"/>
            <a:ext cx="9509125" cy="5791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PC+PHONE+PAD+TV+MOVIE覆盖14亿</a:t>
            </a:r>
          </a:p>
        </p:txBody>
      </p:sp>
      <p:sp>
        <p:nvSpPr>
          <p:cNvPr id="502" name="矩形 501"/>
          <p:cNvSpPr>
            <a:spLocks noChangeArrowheads="1"/>
          </p:cNvSpPr>
          <p:nvPr/>
        </p:nvSpPr>
        <p:spPr bwMode="auto">
          <a:xfrm>
            <a:off x="6221412" y="4803775"/>
            <a:ext cx="5326062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r" eaLnBrk="1" hangingPunct="1"/>
            <a:r>
              <a:rPr altLang="zh-CN" lang="en-US" sz="1000">
                <a:latin charset="0" panose="020b0502020202020204" pitchFamily="34" typeface="Century Gothic"/>
                <a:ea charset="-122" panose="020b0503020204020204" pitchFamily="34" typeface="微软雅黑"/>
              </a:rPr>
              <a:t>PC端单一屏在线视频用户规模已经趋于稳定，智能大屏重新定义互联网生活。</a:t>
            </a:r>
          </a:p>
        </p:txBody>
      </p:sp>
      <p:pic>
        <p:nvPicPr>
          <p:cNvPr descr="5屏生活ICON调电视.png" id="503" name="图片 50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146800" y="2633663"/>
            <a:ext cx="540067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7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1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5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9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fill="hold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23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27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31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fill="hold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35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39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id="4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43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4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47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id="4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51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id="5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55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id="5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59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id="6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63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6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67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id="6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71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fill="hold" id="7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75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id="7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79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id="8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83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8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87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id="8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91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fill="hold" id="9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95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id="9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99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id="10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03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10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" id="107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8" nodeType="afterGroup">
                            <p:stCondLst>
                              <p:cond delay="2610"/>
                            </p:stCondLst>
                            <p:childTnLst>
                              <p:par>
                                <p:cTn fill="hold" id="10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11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2" nodeType="afterGroup">
                            <p:stCondLst>
                              <p:cond delay="2710"/>
                            </p:stCondLst>
                            <p:childTnLst>
                              <p:par>
                                <p:cTn fill="hold" id="1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15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2810"/>
                            </p:stCondLst>
                            <p:childTnLst>
                              <p:par>
                                <p:cTn fill="hold" id="1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19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0" nodeType="afterGroup">
                            <p:stCondLst>
                              <p:cond delay="2910"/>
                            </p:stCondLst>
                            <p:childTnLst>
                              <p:par>
                                <p:cTn fill="hold" id="1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23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4" nodeType="afterGroup">
                            <p:stCondLst>
                              <p:cond delay="3010"/>
                            </p:stCondLst>
                            <p:childTnLst>
                              <p:par>
                                <p:cTn fill="hold" id="1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27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8" nodeType="afterGroup">
                            <p:stCondLst>
                              <p:cond delay="3110"/>
                            </p:stCondLst>
                            <p:childTnLst>
                              <p:par>
                                <p:cTn fill="hold" id="1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31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2" nodeType="afterGroup">
                            <p:stCondLst>
                              <p:cond delay="3210"/>
                            </p:stCondLst>
                            <p:childTnLst>
                              <p:par>
                                <p:cTn fill="hold" id="1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35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6" nodeType="afterGroup">
                            <p:stCondLst>
                              <p:cond delay="3310"/>
                            </p:stCondLst>
                            <p:childTnLst>
                              <p:par>
                                <p:cTn fill="hold" id="1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39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0" nodeType="afterGroup">
                            <p:stCondLst>
                              <p:cond delay="3410"/>
                            </p:stCondLst>
                            <p:childTnLst>
                              <p:par>
                                <p:cTn fill="hold" id="14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43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4" nodeType="afterGroup">
                            <p:stCondLst>
                              <p:cond delay="3510"/>
                            </p:stCondLst>
                            <p:childTnLst>
                              <p:par>
                                <p:cTn fill="hold" id="14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47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8" nodeType="afterGroup">
                            <p:stCondLst>
                              <p:cond delay="3610"/>
                            </p:stCondLst>
                            <p:childTnLst>
                              <p:par>
                                <p:cTn fill="hold" id="14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51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2" nodeType="afterGroup">
                            <p:stCondLst>
                              <p:cond delay="3710"/>
                            </p:stCondLst>
                            <p:childTnLst>
                              <p:par>
                                <p:cTn fill="hold" id="15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55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6" nodeType="afterGroup">
                            <p:stCondLst>
                              <p:cond delay="3810"/>
                            </p:stCondLst>
                            <p:childTnLst>
                              <p:par>
                                <p:cTn fill="hold" id="15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59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0" nodeType="afterGroup">
                            <p:stCondLst>
                              <p:cond delay="3910"/>
                            </p:stCondLst>
                            <p:childTnLst>
                              <p:par>
                                <p:cTn fill="hold" id="16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63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4" nodeType="afterGroup">
                            <p:stCondLst>
                              <p:cond delay="4010"/>
                            </p:stCondLst>
                            <p:childTnLst>
                              <p:par>
                                <p:cTn fill="hold" grpId="0" id="165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66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6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68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69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7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71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72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7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74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7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7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7" nodeType="afterGroup">
                            <p:stCondLst>
                              <p:cond delay="4510"/>
                            </p:stCondLst>
                            <p:childTnLst>
                              <p:par>
                                <p:cTn fill="hold" id="17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18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1" nodeType="afterGroup">
                            <p:stCondLst>
                              <p:cond delay="4530"/>
                            </p:stCondLst>
                            <p:childTnLst>
                              <p:par>
                                <p:cTn fill="hold" id="18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184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5" nodeType="afterGroup">
                            <p:stCondLst>
                              <p:cond delay="4550"/>
                            </p:stCondLst>
                            <p:childTnLst>
                              <p:par>
                                <p:cTn fill="hold" id="18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188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9" nodeType="afterGroup">
                            <p:stCondLst>
                              <p:cond delay="4570"/>
                            </p:stCondLst>
                            <p:childTnLst>
                              <p:par>
                                <p:cTn fill="hold" id="19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192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3" nodeType="afterGroup">
                            <p:stCondLst>
                              <p:cond delay="4590"/>
                            </p:stCondLst>
                            <p:childTnLst>
                              <p:par>
                                <p:cTn fill="hold" id="19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196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7" nodeType="afterGroup">
                            <p:stCondLst>
                              <p:cond delay="4610"/>
                            </p:stCondLst>
                            <p:childTnLst>
                              <p:par>
                                <p:cTn fill="hold" id="19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2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1" nodeType="afterGroup">
                            <p:stCondLst>
                              <p:cond delay="4630"/>
                            </p:stCondLst>
                            <p:childTnLst>
                              <p:par>
                                <p:cTn fill="hold" id="20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204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5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fill="hold" id="20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208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9" nodeType="afterGroup">
                            <p:stCondLst>
                              <p:cond delay="4670"/>
                            </p:stCondLst>
                            <p:childTnLst>
                              <p:par>
                                <p:cTn fill="hold" id="21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212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3" nodeType="afterGroup">
                            <p:stCondLst>
                              <p:cond delay="4690"/>
                            </p:stCondLst>
                            <p:childTnLst>
                              <p:par>
                                <p:cTn fill="hold" id="2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216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7" nodeType="afterGroup">
                            <p:stCondLst>
                              <p:cond delay="4710"/>
                            </p:stCondLst>
                            <p:childTnLst>
                              <p:par>
                                <p:cTn fill="hold" id="2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22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1" nodeType="afterGroup">
                            <p:stCondLst>
                              <p:cond delay="4730"/>
                            </p:stCondLst>
                            <p:childTnLst>
                              <p:par>
                                <p:cTn fill="hold" id="22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224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5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22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228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9" nodeType="afterGroup">
                            <p:stCondLst>
                              <p:cond delay="4770"/>
                            </p:stCondLst>
                            <p:childTnLst>
                              <p:par>
                                <p:cTn fill="hold" id="2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232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3" nodeType="afterGroup">
                            <p:stCondLst>
                              <p:cond delay="4790"/>
                            </p:stCondLst>
                            <p:childTnLst>
                              <p:par>
                                <p:cTn fill="hold" id="23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236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7" nodeType="afterGroup">
                            <p:stCondLst>
                              <p:cond delay="4810"/>
                            </p:stCondLst>
                            <p:childTnLst>
                              <p:par>
                                <p:cTn fill="hold" id="23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24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1" nodeType="afterGroup">
                            <p:stCondLst>
                              <p:cond delay="4830"/>
                            </p:stCondLst>
                            <p:childTnLst>
                              <p:par>
                                <p:cTn fill="hold" id="24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244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5" nodeType="afterGroup">
                            <p:stCondLst>
                              <p:cond delay="4850"/>
                            </p:stCondLst>
                            <p:childTnLst>
                              <p:par>
                                <p:cTn fill="hold" id="24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248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9" nodeType="afterGroup">
                            <p:stCondLst>
                              <p:cond delay="4870"/>
                            </p:stCondLst>
                            <p:childTnLst>
                              <p:par>
                                <p:cTn fill="hold" id="25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252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3" nodeType="afterGroup">
                            <p:stCondLst>
                              <p:cond delay="4890"/>
                            </p:stCondLst>
                            <p:childTnLst>
                              <p:par>
                                <p:cTn fill="hold" id="25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256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7" nodeType="afterGroup">
                            <p:stCondLst>
                              <p:cond delay="4910"/>
                            </p:stCondLst>
                            <p:childTnLst>
                              <p:par>
                                <p:cTn fill="hold" id="25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26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1" nodeType="afterGroup">
                            <p:stCondLst>
                              <p:cond delay="4930"/>
                            </p:stCondLst>
                            <p:childTnLst>
                              <p:par>
                                <p:cTn fill="hold" id="26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264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5" nodeType="afterGroup">
                            <p:stCondLst>
                              <p:cond delay="4950"/>
                            </p:stCondLst>
                            <p:childTnLst>
                              <p:par>
                                <p:cTn fill="hold" id="26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268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9" nodeType="afterGroup">
                            <p:stCondLst>
                              <p:cond delay="4970"/>
                            </p:stCondLst>
                            <p:childTnLst>
                              <p:par>
                                <p:cTn fill="hold" id="27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272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3" nodeType="afterGroup">
                            <p:stCondLst>
                              <p:cond delay="4990"/>
                            </p:stCondLst>
                            <p:childTnLst>
                              <p:par>
                                <p:cTn fill="hold" id="27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276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7" nodeType="afterGroup">
                            <p:stCondLst>
                              <p:cond delay="5010"/>
                            </p:stCondLst>
                            <p:childTnLst>
                              <p:par>
                                <p:cTn fill="hold" id="27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28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1" nodeType="afterGroup">
                            <p:stCondLst>
                              <p:cond delay="5030"/>
                            </p:stCondLst>
                            <p:childTnLst>
                              <p:par>
                                <p:cTn fill="hold" id="28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284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5" nodeType="afterGroup">
                            <p:stCondLst>
                              <p:cond delay="5050"/>
                            </p:stCondLst>
                            <p:childTnLst>
                              <p:par>
                                <p:cTn fill="hold" id="28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288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9" nodeType="afterGroup">
                            <p:stCondLst>
                              <p:cond delay="5070"/>
                            </p:stCondLst>
                            <p:childTnLst>
                              <p:par>
                                <p:cTn fill="hold" id="29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292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3" nodeType="afterGroup">
                            <p:stCondLst>
                              <p:cond delay="5090"/>
                            </p:stCondLst>
                            <p:childTnLst>
                              <p:par>
                                <p:cTn fill="hold" id="29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296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7" nodeType="afterGroup">
                            <p:stCondLst>
                              <p:cond delay="5110"/>
                            </p:stCondLst>
                            <p:childTnLst>
                              <p:par>
                                <p:cTn fill="hold" id="29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3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1" nodeType="afterGroup">
                            <p:stCondLst>
                              <p:cond delay="5130"/>
                            </p:stCondLst>
                            <p:childTnLst>
                              <p:par>
                                <p:cTn fill="hold" id="30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304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5" nodeType="afterGroup">
                            <p:stCondLst>
                              <p:cond delay="5150"/>
                            </p:stCondLst>
                            <p:childTnLst>
                              <p:par>
                                <p:cTn fill="hold" id="30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308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9" nodeType="afterGroup">
                            <p:stCondLst>
                              <p:cond delay="5170"/>
                            </p:stCondLst>
                            <p:childTnLst>
                              <p:par>
                                <p:cTn fill="hold" id="31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312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3" nodeType="afterGroup">
                            <p:stCondLst>
                              <p:cond delay="5190"/>
                            </p:stCondLst>
                            <p:childTnLst>
                              <p:par>
                                <p:cTn fill="hold" id="3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316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7" nodeType="afterGroup">
                            <p:stCondLst>
                              <p:cond delay="5210"/>
                            </p:stCondLst>
                            <p:childTnLst>
                              <p:par>
                                <p:cTn fill="hold" id="3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32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1" nodeType="afterGroup">
                            <p:stCondLst>
                              <p:cond delay="5230"/>
                            </p:stCondLst>
                            <p:childTnLst>
                              <p:par>
                                <p:cTn fill="hold" id="32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324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5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32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328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9" nodeType="afterGroup">
                            <p:stCondLst>
                              <p:cond delay="5270"/>
                            </p:stCondLst>
                            <p:childTnLst>
                              <p:par>
                                <p:cTn fill="hold" id="3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332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3" nodeType="afterGroup">
                            <p:stCondLst>
                              <p:cond delay="5290"/>
                            </p:stCondLst>
                            <p:childTnLst>
                              <p:par>
                                <p:cTn fill="hold" id="33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336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7" nodeType="afterGroup">
                            <p:stCondLst>
                              <p:cond delay="5310"/>
                            </p:stCondLst>
                            <p:childTnLst>
                              <p:par>
                                <p:cTn fill="hold" id="33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34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1" nodeType="afterGroup">
                            <p:stCondLst>
                              <p:cond delay="5330"/>
                            </p:stCondLst>
                            <p:childTnLst>
                              <p:par>
                                <p:cTn fill="hold" id="34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344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5" nodeType="afterGroup">
                            <p:stCondLst>
                              <p:cond delay="5350"/>
                            </p:stCondLst>
                            <p:childTnLst>
                              <p:par>
                                <p:cTn fill="hold" id="34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348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9" nodeType="afterGroup">
                            <p:stCondLst>
                              <p:cond delay="5370"/>
                            </p:stCondLst>
                            <p:childTnLst>
                              <p:par>
                                <p:cTn fill="hold" id="35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352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3" nodeType="afterGroup">
                            <p:stCondLst>
                              <p:cond delay="5390"/>
                            </p:stCondLst>
                            <p:childTnLst>
                              <p:par>
                                <p:cTn fill="hold" id="35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356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7" nodeType="afterGroup">
                            <p:stCondLst>
                              <p:cond delay="5410"/>
                            </p:stCondLst>
                            <p:childTnLst>
                              <p:par>
                                <p:cTn fill="hold" id="35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36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1" nodeType="afterGroup">
                            <p:stCondLst>
                              <p:cond delay="5430"/>
                            </p:stCondLst>
                            <p:childTnLst>
                              <p:par>
                                <p:cTn fill="hold" id="36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364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5" nodeType="afterGroup">
                            <p:stCondLst>
                              <p:cond delay="5450"/>
                            </p:stCondLst>
                            <p:childTnLst>
                              <p:par>
                                <p:cTn fill="hold" id="36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368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9" nodeType="afterGroup">
                            <p:stCondLst>
                              <p:cond delay="5470"/>
                            </p:stCondLst>
                            <p:childTnLst>
                              <p:par>
                                <p:cTn fill="hold" id="37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372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3" nodeType="afterGroup">
                            <p:stCondLst>
                              <p:cond delay="5490"/>
                            </p:stCondLst>
                            <p:childTnLst>
                              <p:par>
                                <p:cTn fill="hold" id="37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376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7" nodeType="afterGroup">
                            <p:stCondLst>
                              <p:cond delay="5510"/>
                            </p:stCondLst>
                            <p:childTnLst>
                              <p:par>
                                <p:cTn fill="hold" id="37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38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1" nodeType="afterGroup">
                            <p:stCondLst>
                              <p:cond delay="5530"/>
                            </p:stCondLst>
                            <p:childTnLst>
                              <p:par>
                                <p:cTn fill="hold" id="38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384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5" nodeType="afterGroup">
                            <p:stCondLst>
                              <p:cond delay="5550"/>
                            </p:stCondLst>
                            <p:childTnLst>
                              <p:par>
                                <p:cTn fill="hold" id="38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388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9" nodeType="afterGroup">
                            <p:stCondLst>
                              <p:cond delay="5570"/>
                            </p:stCondLst>
                            <p:childTnLst>
                              <p:par>
                                <p:cTn fill="hold" id="39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392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3" nodeType="afterGroup">
                            <p:stCondLst>
                              <p:cond delay="5590"/>
                            </p:stCondLst>
                            <p:childTnLst>
                              <p:par>
                                <p:cTn fill="hold" id="39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396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7" nodeType="afterGroup">
                            <p:stCondLst>
                              <p:cond delay="5610"/>
                            </p:stCondLst>
                            <p:childTnLst>
                              <p:par>
                                <p:cTn fill="hold" id="39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4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1" nodeType="afterGroup">
                            <p:stCondLst>
                              <p:cond delay="5630"/>
                            </p:stCondLst>
                            <p:childTnLst>
                              <p:par>
                                <p:cTn fill="hold" id="40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404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5" nodeType="afterGroup">
                            <p:stCondLst>
                              <p:cond delay="5650"/>
                            </p:stCondLst>
                            <p:childTnLst>
                              <p:par>
                                <p:cTn fill="hold" id="40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408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9" nodeType="afterGroup">
                            <p:stCondLst>
                              <p:cond delay="5670"/>
                            </p:stCondLst>
                            <p:childTnLst>
                              <p:par>
                                <p:cTn fill="hold" id="41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412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3" nodeType="afterGroup">
                            <p:stCondLst>
                              <p:cond delay="5690"/>
                            </p:stCondLst>
                            <p:childTnLst>
                              <p:par>
                                <p:cTn fill="hold" id="4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416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7" nodeType="afterGroup">
                            <p:stCondLst>
                              <p:cond delay="5710"/>
                            </p:stCondLst>
                            <p:childTnLst>
                              <p:par>
                                <p:cTn fill="hold" id="4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42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1" nodeType="afterGroup">
                            <p:stCondLst>
                              <p:cond delay="5730"/>
                            </p:stCondLst>
                            <p:childTnLst>
                              <p:par>
                                <p:cTn fill="hold" id="42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424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5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42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428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9" nodeType="afterGroup">
                            <p:stCondLst>
                              <p:cond delay="5770"/>
                            </p:stCondLst>
                            <p:childTnLst>
                              <p:par>
                                <p:cTn fill="hold" id="4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432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3" nodeType="afterGroup">
                            <p:stCondLst>
                              <p:cond delay="5790"/>
                            </p:stCondLst>
                            <p:childTnLst>
                              <p:par>
                                <p:cTn fill="hold" id="43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436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7" nodeType="afterGroup">
                            <p:stCondLst>
                              <p:cond delay="5810"/>
                            </p:stCondLst>
                            <p:childTnLst>
                              <p:par>
                                <p:cTn fill="hold" id="43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44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1" nodeType="afterGroup">
                            <p:stCondLst>
                              <p:cond delay="5830"/>
                            </p:stCondLst>
                            <p:childTnLst>
                              <p:par>
                                <p:cTn fill="hold" id="44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444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5" nodeType="afterGroup">
                            <p:stCondLst>
                              <p:cond delay="5850"/>
                            </p:stCondLst>
                            <p:childTnLst>
                              <p:par>
                                <p:cTn fill="hold" id="44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448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9" nodeType="afterGroup">
                            <p:stCondLst>
                              <p:cond delay="5870"/>
                            </p:stCondLst>
                            <p:childTnLst>
                              <p:par>
                                <p:cTn fill="hold" id="45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452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3" nodeType="afterGroup">
                            <p:stCondLst>
                              <p:cond delay="5890"/>
                            </p:stCondLst>
                            <p:childTnLst>
                              <p:par>
                                <p:cTn fill="hold" id="45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456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7" nodeType="afterGroup">
                            <p:stCondLst>
                              <p:cond delay="5910"/>
                            </p:stCondLst>
                            <p:childTnLst>
                              <p:par>
                                <p:cTn fill="hold" id="45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46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1" nodeType="afterGroup">
                            <p:stCondLst>
                              <p:cond delay="5930"/>
                            </p:stCondLst>
                            <p:childTnLst>
                              <p:par>
                                <p:cTn fill="hold" id="46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464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5" nodeType="afterGroup">
                            <p:stCondLst>
                              <p:cond delay="5950"/>
                            </p:stCondLst>
                            <p:childTnLst>
                              <p:par>
                                <p:cTn fill="hold" id="46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468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9" nodeType="afterGroup">
                            <p:stCondLst>
                              <p:cond delay="5970"/>
                            </p:stCondLst>
                            <p:childTnLst>
                              <p:par>
                                <p:cTn fill="hold" id="47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472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3" nodeType="afterGroup">
                            <p:stCondLst>
                              <p:cond delay="5990"/>
                            </p:stCondLst>
                            <p:childTnLst>
                              <p:par>
                                <p:cTn fill="hold" id="47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476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7" nodeType="afterGroup">
                            <p:stCondLst>
                              <p:cond delay="6010"/>
                            </p:stCondLst>
                            <p:childTnLst>
                              <p:par>
                                <p:cTn fill="hold" id="47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48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1" nodeType="afterGroup">
                            <p:stCondLst>
                              <p:cond delay="6030"/>
                            </p:stCondLst>
                            <p:childTnLst>
                              <p:par>
                                <p:cTn fill="hold" id="48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484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5" nodeType="afterGroup">
                            <p:stCondLst>
                              <p:cond delay="6050"/>
                            </p:stCondLst>
                            <p:childTnLst>
                              <p:par>
                                <p:cTn fill="hold" id="48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488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9" nodeType="afterGroup">
                            <p:stCondLst>
                              <p:cond delay="6070"/>
                            </p:stCondLst>
                            <p:childTnLst>
                              <p:par>
                                <p:cTn fill="hold" id="49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492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3" nodeType="afterGroup">
                            <p:stCondLst>
                              <p:cond delay="6090"/>
                            </p:stCondLst>
                            <p:childTnLst>
                              <p:par>
                                <p:cTn fill="hold" id="49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496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7" nodeType="afterGroup">
                            <p:stCondLst>
                              <p:cond delay="6110"/>
                            </p:stCondLst>
                            <p:childTnLst>
                              <p:par>
                                <p:cTn fill="hold" id="49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1" nodeType="afterGroup">
                            <p:stCondLst>
                              <p:cond delay="6130"/>
                            </p:stCondLst>
                            <p:childTnLst>
                              <p:par>
                                <p:cTn fill="hold" id="50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504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5" nodeType="afterGroup">
                            <p:stCondLst>
                              <p:cond delay="6150"/>
                            </p:stCondLst>
                            <p:childTnLst>
                              <p:par>
                                <p:cTn fill="hold" id="50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508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9" nodeType="afterGroup">
                            <p:stCondLst>
                              <p:cond delay="6170"/>
                            </p:stCondLst>
                            <p:childTnLst>
                              <p:par>
                                <p:cTn fill="hold" id="51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512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3" nodeType="afterGroup">
                            <p:stCondLst>
                              <p:cond delay="6190"/>
                            </p:stCondLst>
                            <p:childTnLst>
                              <p:par>
                                <p:cTn fill="hold" id="5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516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7" nodeType="afterGroup">
                            <p:stCondLst>
                              <p:cond delay="6210"/>
                            </p:stCondLst>
                            <p:childTnLst>
                              <p:par>
                                <p:cTn fill="hold" id="5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52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1" nodeType="afterGroup">
                            <p:stCondLst>
                              <p:cond delay="6230"/>
                            </p:stCondLst>
                            <p:childTnLst>
                              <p:par>
                                <p:cTn fill="hold" id="52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524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5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52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528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9" nodeType="afterGroup">
                            <p:stCondLst>
                              <p:cond delay="6270"/>
                            </p:stCondLst>
                            <p:childTnLst>
                              <p:par>
                                <p:cTn fill="hold" id="5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532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3" nodeType="afterGroup">
                            <p:stCondLst>
                              <p:cond delay="6290"/>
                            </p:stCondLst>
                            <p:childTnLst>
                              <p:par>
                                <p:cTn fill="hold" id="53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536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7" nodeType="afterGroup">
                            <p:stCondLst>
                              <p:cond delay="6310"/>
                            </p:stCondLst>
                            <p:childTnLst>
                              <p:par>
                                <p:cTn fill="hold" id="53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54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1" nodeType="afterGroup">
                            <p:stCondLst>
                              <p:cond delay="6330"/>
                            </p:stCondLst>
                            <p:childTnLst>
                              <p:par>
                                <p:cTn fill="hold" id="54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544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5" nodeType="afterGroup">
                            <p:stCondLst>
                              <p:cond delay="6350"/>
                            </p:stCondLst>
                            <p:childTnLst>
                              <p:par>
                                <p:cTn fill="hold" id="54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548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9" nodeType="afterGroup">
                            <p:stCondLst>
                              <p:cond delay="6370"/>
                            </p:stCondLst>
                            <p:childTnLst>
                              <p:par>
                                <p:cTn fill="hold" id="55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552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3" nodeType="afterGroup">
                            <p:stCondLst>
                              <p:cond delay="6390"/>
                            </p:stCondLst>
                            <p:childTnLst>
                              <p:par>
                                <p:cTn fill="hold" id="55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556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7" nodeType="afterGroup">
                            <p:stCondLst>
                              <p:cond delay="6410"/>
                            </p:stCondLst>
                            <p:childTnLst>
                              <p:par>
                                <p:cTn fill="hold" id="55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56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1" nodeType="afterGroup">
                            <p:stCondLst>
                              <p:cond delay="6430"/>
                            </p:stCondLst>
                            <p:childTnLst>
                              <p:par>
                                <p:cTn fill="hold" id="56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564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5" nodeType="afterGroup">
                            <p:stCondLst>
                              <p:cond delay="6450"/>
                            </p:stCondLst>
                            <p:childTnLst>
                              <p:par>
                                <p:cTn fill="hold" id="56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568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9" nodeType="afterGroup">
                            <p:stCondLst>
                              <p:cond delay="6470"/>
                            </p:stCondLst>
                            <p:childTnLst>
                              <p:par>
                                <p:cTn fill="hold" id="57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572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3" nodeType="afterGroup">
                            <p:stCondLst>
                              <p:cond delay="6490"/>
                            </p:stCondLst>
                            <p:childTnLst>
                              <p:par>
                                <p:cTn fill="hold" id="57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576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7" nodeType="afterGroup">
                            <p:stCondLst>
                              <p:cond delay="6510"/>
                            </p:stCondLst>
                            <p:childTnLst>
                              <p:par>
                                <p:cTn fill="hold" id="57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58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1" nodeType="afterGroup">
                            <p:stCondLst>
                              <p:cond delay="6530"/>
                            </p:stCondLst>
                            <p:childTnLst>
                              <p:par>
                                <p:cTn fill="hold" id="58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584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5" nodeType="afterGroup">
                            <p:stCondLst>
                              <p:cond delay="6550"/>
                            </p:stCondLst>
                            <p:childTnLst>
                              <p:par>
                                <p:cTn fill="hold" id="58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588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9" nodeType="afterGroup">
                            <p:stCondLst>
                              <p:cond delay="6570"/>
                            </p:stCondLst>
                            <p:childTnLst>
                              <p:par>
                                <p:cTn fill="hold" id="59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592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3" nodeType="afterGroup">
                            <p:stCondLst>
                              <p:cond delay="6590"/>
                            </p:stCondLst>
                            <p:childTnLst>
                              <p:par>
                                <p:cTn fill="hold" id="59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596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7" nodeType="afterGroup">
                            <p:stCondLst>
                              <p:cond delay="6610"/>
                            </p:stCondLst>
                            <p:childTnLst>
                              <p:par>
                                <p:cTn fill="hold" id="59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6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1" nodeType="afterGroup">
                            <p:stCondLst>
                              <p:cond delay="6630"/>
                            </p:stCondLst>
                            <p:childTnLst>
                              <p:par>
                                <p:cTn fill="hold" id="60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604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5" nodeType="afterGroup">
                            <p:stCondLst>
                              <p:cond delay="6650"/>
                            </p:stCondLst>
                            <p:childTnLst>
                              <p:par>
                                <p:cTn fill="hold" id="60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608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9" nodeType="afterGroup">
                            <p:stCondLst>
                              <p:cond delay="6670"/>
                            </p:stCondLst>
                            <p:childTnLst>
                              <p:par>
                                <p:cTn fill="hold" id="61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612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3" nodeType="afterGroup">
                            <p:stCondLst>
                              <p:cond delay="6690"/>
                            </p:stCondLst>
                            <p:childTnLst>
                              <p:par>
                                <p:cTn fill="hold" id="6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616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7" nodeType="afterGroup">
                            <p:stCondLst>
                              <p:cond delay="6710"/>
                            </p:stCondLst>
                            <p:childTnLst>
                              <p:par>
                                <p:cTn fill="hold" id="6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62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1" nodeType="afterGroup">
                            <p:stCondLst>
                              <p:cond delay="6730"/>
                            </p:stCondLst>
                            <p:childTnLst>
                              <p:par>
                                <p:cTn fill="hold" id="62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624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5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id="62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628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9" nodeType="afterGroup">
                            <p:stCondLst>
                              <p:cond delay="6770"/>
                            </p:stCondLst>
                            <p:childTnLst>
                              <p:par>
                                <p:cTn fill="hold" id="6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632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3" nodeType="afterGroup">
                            <p:stCondLst>
                              <p:cond delay="6790"/>
                            </p:stCondLst>
                            <p:childTnLst>
                              <p:par>
                                <p:cTn fill="hold" id="63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636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7" nodeType="afterGroup">
                            <p:stCondLst>
                              <p:cond delay="6810"/>
                            </p:stCondLst>
                            <p:childTnLst>
                              <p:par>
                                <p:cTn fill="hold" grpId="0" id="63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4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3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6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9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2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4"/>
      <p:bldP grpId="0" spid="55"/>
      <p:bldP grpId="0" spid="56"/>
      <p:bldP grpId="0" spid="499"/>
      <p:bldP grpId="0" spid="500"/>
      <p:bldP grpId="0" spid="501"/>
      <p:bldP grpId="0" spid="502"/>
    </p:bldLst>
  </p:timing>
</p:sld>
</file>

<file path=ppt/slides/slide4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6858000 h 6858000" name="connsiteY0"/>
              <a:gd fmla="*/ 12192000 w 12192000" name="connsiteX1"/>
              <a:gd fmla="*/ 6858000 h 6858000" name="connsiteY1"/>
              <a:gd fmla="*/ 12192000 w 12192000" name="connsiteX2"/>
              <a:gd fmla="*/ 0 h 6858000" name="connsiteY2"/>
              <a:gd fmla="*/ 0 w 12192000" name="connsiteX3"/>
              <a:gd fmla="*/ 0 h 6858000" name="connsiteY3"/>
              <a:gd fmla="*/ 0 w 12192000" name="connsiteX4"/>
              <a:gd fmla="*/ 685800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anose="020b0503020204020204" pitchFamily="34" typeface="微软雅黑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0 h 6858000" name="connsiteY0"/>
              <a:gd fmla="*/ 12192000 w 12192000" name="connsiteX1"/>
              <a:gd fmla="*/ 0 h 6858000" name="connsiteY1"/>
              <a:gd fmla="*/ 12192000 w 12192000" name="connsiteX2"/>
              <a:gd fmla="*/ 6858000 h 6858000" name="connsiteY2"/>
              <a:gd fmla="*/ 0 w 12192000" name="connsiteX3"/>
              <a:gd fmla="*/ 6858000 h 6858000" name="connsiteY3"/>
              <a:gd fmla="*/ 0 w 12192000" name="connsiteX4"/>
              <a:gd fmla="*/ 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anose="020b0503020204020204" pitchFamily="34" typeface="微软雅黑"/>
            </a:endParaRPr>
          </a:p>
        </p:txBody>
      </p:sp>
      <p:pic>
        <p:nvPicPr>
          <p:cNvPr id="65540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65100" y="1570038"/>
            <a:ext cx="11914188" cy="409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44388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TextBox 1"/>
          <p:cNvSpPr txBox="1">
            <a:spLocks noChangeArrowheads="1"/>
          </p:cNvSpPr>
          <p:nvPr/>
        </p:nvSpPr>
        <p:spPr bwMode="auto">
          <a:xfrm>
            <a:off x="1798638" y="2419350"/>
            <a:ext cx="8763000" cy="88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6600"/>
              </a:lnSpc>
            </a:pPr>
            <a:r>
              <a:rPr altLang="zh-CN" lang="en-US" sz="6600">
                <a:solidFill>
                  <a:srgbClr val="FFD0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人均单日浏览时长NO.1</a:t>
            </a:r>
          </a:p>
        </p:txBody>
      </p:sp>
      <p:sp>
        <p:nvSpPr>
          <p:cNvPr id="65543" name="TextBox 1"/>
          <p:cNvSpPr txBox="1">
            <a:spLocks noChangeArrowheads="1"/>
          </p:cNvSpPr>
          <p:nvPr/>
        </p:nvSpPr>
        <p:spPr bwMode="auto">
          <a:xfrm>
            <a:off x="3559175" y="3648075"/>
            <a:ext cx="5126038" cy="116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8800"/>
              </a:lnSpc>
            </a:pPr>
            <a:r>
              <a:rPr altLang="zh-CN" lang="en-US" sz="8800">
                <a:solidFill>
                  <a:srgbClr val="FFD0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48:17分钟</a:t>
            </a:r>
          </a:p>
        </p:txBody>
      </p:sp>
      <p:sp>
        <p:nvSpPr>
          <p:cNvPr id="65544" name="TextBox 1"/>
          <p:cNvSpPr txBox="1">
            <a:spLocks noChangeArrowheads="1"/>
          </p:cNvSpPr>
          <p:nvPr/>
        </p:nvSpPr>
        <p:spPr bwMode="auto">
          <a:xfrm>
            <a:off x="4540250" y="6053138"/>
            <a:ext cx="3162300" cy="2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</a:pPr>
            <a:r>
              <a:rPr altLang="zh-CN" lang="en-US" sz="12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数据来源：iVideoTracker.14.06.02至14.06.08</a:t>
            </a:r>
          </a:p>
        </p:txBody>
      </p:sp>
    </p:spTree>
  </p:cSld>
  <p:clrMapOvr>
    <a:masterClrMapping/>
  </p:clrMapOvr>
  <p:transition/>
  <p:timing/>
</p:sld>
</file>

<file path=ppt/slides/slide4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6858000 h 6858000" name="connsiteY0"/>
              <a:gd fmla="*/ 12192000 w 12192000" name="connsiteX1"/>
              <a:gd fmla="*/ 6858000 h 6858000" name="connsiteY1"/>
              <a:gd fmla="*/ 12192000 w 12192000" name="connsiteX2"/>
              <a:gd fmla="*/ 0 h 6858000" name="connsiteY2"/>
              <a:gd fmla="*/ 0 w 12192000" name="connsiteX3"/>
              <a:gd fmla="*/ 0 h 6858000" name="connsiteY3"/>
              <a:gd fmla="*/ 0 w 12192000" name="connsiteX4"/>
              <a:gd fmla="*/ 685800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anose="020b0503020204020204" pitchFamily="34" typeface="微软雅黑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0 h 6858000" name="connsiteY0"/>
              <a:gd fmla="*/ 12192000 w 12192000" name="connsiteX1"/>
              <a:gd fmla="*/ 0 h 6858000" name="connsiteY1"/>
              <a:gd fmla="*/ 12192000 w 12192000" name="connsiteX2"/>
              <a:gd fmla="*/ 6858000 h 6858000" name="connsiteY2"/>
              <a:gd fmla="*/ 0 w 12192000" name="connsiteX3"/>
              <a:gd fmla="*/ 6858000 h 6858000" name="connsiteY3"/>
              <a:gd fmla="*/ 0 w 12192000" name="connsiteX4"/>
              <a:gd fmla="*/ 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anose="020b0503020204020204" pitchFamily="34" typeface="微软雅黑"/>
            </a:endParaRPr>
          </a:p>
        </p:txBody>
      </p:sp>
      <p:pic>
        <p:nvPicPr>
          <p:cNvPr id="66564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1317625"/>
            <a:ext cx="12244388" cy="384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44388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TextBox 1"/>
          <p:cNvSpPr txBox="1">
            <a:spLocks noChangeArrowheads="1"/>
          </p:cNvSpPr>
          <p:nvPr/>
        </p:nvSpPr>
        <p:spPr bwMode="auto">
          <a:xfrm>
            <a:off x="534988" y="2419350"/>
            <a:ext cx="11525250" cy="88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6600"/>
              </a:lnSpc>
            </a:pPr>
            <a:r>
              <a:rPr altLang="zh-CN" lang="en-US" sz="6600">
                <a:solidFill>
                  <a:srgbClr val="FFD0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电视剧频道播放覆盖人数NO.1 </a:t>
            </a:r>
          </a:p>
        </p:txBody>
      </p:sp>
      <p:sp>
        <p:nvSpPr>
          <p:cNvPr id="66567" name="TextBox 1"/>
          <p:cNvSpPr txBox="1">
            <a:spLocks noChangeArrowheads="1"/>
          </p:cNvSpPr>
          <p:nvPr/>
        </p:nvSpPr>
        <p:spPr bwMode="auto">
          <a:xfrm>
            <a:off x="3954462" y="3330575"/>
            <a:ext cx="18026061" cy="1429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tabLst>
                <a:tab pos="584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tabLst>
                <a:tab pos="584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tabLst>
                <a:tab pos="584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tabLst>
                <a:tab pos="584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tabLst>
                <a:tab pos="584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tabLst>
                <a:tab pos="584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tabLst>
                <a:tab pos="584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tabLst>
                <a:tab pos="584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tabLst>
                <a:tab pos="584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6600"/>
              </a:lnSpc>
            </a:pPr>
            <a:r>
              <a:rPr altLang="zh-CN" lang="en-US" sz="6600">
                <a:solidFill>
                  <a:srgbClr val="FFD0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3538.2万人</a:t>
            </a:r>
          </a:p>
          <a:p>
            <a:pPr eaLnBrk="1" hangingPunct="1">
              <a:lnSpc>
                <a:spcPts val="6600"/>
              </a:lnSpc>
            </a:pPr>
            <a:endParaRPr altLang="zh-CN" lang="en-US" sz="6600">
              <a:solidFill>
                <a:srgbClr val="FFD04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eaLnBrk="1" hangingPunct="1">
              <a:lnSpc>
                <a:spcPts val="6600"/>
              </a:lnSpc>
            </a:pPr>
            <a:endParaRPr altLang="zh-CN" lang="en-US" sz="6600">
              <a:solidFill>
                <a:srgbClr val="FFD04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eaLnBrk="1" hangingPunct="1">
              <a:lnSpc>
                <a:spcPts val="6600"/>
              </a:lnSpc>
            </a:pPr>
            <a:endParaRPr altLang="zh-CN" lang="en-US" sz="6600">
              <a:solidFill>
                <a:srgbClr val="FFD04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eaLnBrk="1" hangingPunct="1">
              <a:lnSpc>
                <a:spcPts val="6600"/>
              </a:lnSpc>
            </a:pPr>
            <a:endParaRPr altLang="zh-CN" lang="en-US" sz="6600">
              <a:solidFill>
                <a:srgbClr val="FFD04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eaLnBrk="1" hangingPunct="1">
              <a:lnSpc>
                <a:spcPts val="6600"/>
              </a:lnSpc>
            </a:pPr>
            <a:endParaRPr altLang="zh-CN" lang="en-US" sz="6600">
              <a:solidFill>
                <a:srgbClr val="FFD04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eaLnBrk="1" hangingPunct="1">
              <a:lnSpc>
                <a:spcPts val="6600"/>
              </a:lnSpc>
            </a:pPr>
            <a:endParaRPr altLang="zh-CN" lang="en-US" sz="6600">
              <a:solidFill>
                <a:srgbClr val="FFD04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eaLnBrk="1" hangingPunct="1">
              <a:lnSpc>
                <a:spcPts val="6600"/>
              </a:lnSpc>
            </a:pPr>
            <a:endParaRPr altLang="zh-CN" lang="en-US" sz="6600">
              <a:solidFill>
                <a:srgbClr val="FFD04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eaLnBrk="1" hangingPunct="1">
              <a:lnSpc>
                <a:spcPts val="6600"/>
              </a:lnSpc>
            </a:pPr>
            <a:endParaRPr altLang="zh-CN" lang="en-US" sz="6600">
              <a:solidFill>
                <a:srgbClr val="FFD04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eaLnBrk="1" hangingPunct="1">
              <a:lnSpc>
                <a:spcPts val="6600"/>
              </a:lnSpc>
            </a:pPr>
            <a:endParaRPr altLang="zh-CN" lang="en-US" sz="6600">
              <a:solidFill>
                <a:srgbClr val="FFD04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eaLnBrk="1" hangingPunct="1">
              <a:lnSpc>
                <a:spcPts val="6600"/>
              </a:lnSpc>
            </a:pPr>
            <a:endParaRPr altLang="zh-CN" lang="en-US" sz="6600">
              <a:solidFill>
                <a:srgbClr val="FFD04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eaLnBrk="1" hangingPunct="1">
              <a:lnSpc>
                <a:spcPts val="6600"/>
              </a:lnSpc>
            </a:pPr>
            <a:endParaRPr altLang="zh-CN" lang="en-US" sz="6600">
              <a:solidFill>
                <a:srgbClr val="FFD04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eaLnBrk="1" hangingPunct="1">
              <a:lnSpc>
                <a:spcPts val="6600"/>
              </a:lnSpc>
            </a:pPr>
            <a:endParaRPr altLang="zh-CN" lang="en-US" sz="6600">
              <a:solidFill>
                <a:srgbClr val="FFD04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eaLnBrk="1" hangingPunct="1">
              <a:lnSpc>
                <a:spcPts val="6600"/>
              </a:lnSpc>
            </a:pPr>
            <a:endParaRPr altLang="zh-CN" lang="en-US" sz="6600">
              <a:solidFill>
                <a:srgbClr val="FFD04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eaLnBrk="1" hangingPunct="1">
              <a:lnSpc>
                <a:spcPts val="6600"/>
              </a:lnSpc>
            </a:pPr>
            <a:endParaRPr altLang="zh-CN" lang="en-US" sz="6600">
              <a:solidFill>
                <a:srgbClr val="FFD04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eaLnBrk="1" hangingPunct="1">
              <a:lnSpc>
                <a:spcPts val="6600"/>
              </a:lnSpc>
            </a:pPr>
            <a:endParaRPr altLang="zh-CN" lang="en-US" sz="6600">
              <a:solidFill>
                <a:srgbClr val="FFD04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eaLnBrk="1" hangingPunct="1">
              <a:lnSpc>
                <a:spcPts val="6600"/>
              </a:lnSpc>
            </a:pPr>
            <a:r>
              <a:rPr altLang="zh-CN" lang="en-US" sz="6600">
                <a:solidFill>
                  <a:srgbClr val="FFD0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	数据来源：iVideoTracker.14.05.26至14.06.01</a:t>
            </a:r>
          </a:p>
        </p:txBody>
      </p:sp>
    </p:spTree>
  </p:cSld>
  <p:clrMapOvr>
    <a:masterClrMapping/>
  </p:clrMapOvr>
  <p:transition/>
  <p:timing/>
</p:sld>
</file>

<file path=ppt/slides/slide4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6858000 h 6858000" name="connsiteY0"/>
              <a:gd fmla="*/ 12192000 w 12192000" name="connsiteX1"/>
              <a:gd fmla="*/ 6858000 h 6858000" name="connsiteY1"/>
              <a:gd fmla="*/ 12192000 w 12192000" name="connsiteX2"/>
              <a:gd fmla="*/ 0 h 6858000" name="connsiteY2"/>
              <a:gd fmla="*/ 0 w 12192000" name="connsiteX3"/>
              <a:gd fmla="*/ 0 h 6858000" name="connsiteY3"/>
              <a:gd fmla="*/ 0 w 12192000" name="connsiteX4"/>
              <a:gd fmla="*/ 685800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anose="020b0503020204020204" pitchFamily="34" typeface="微软雅黑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0 h 6858000" name="connsiteY0"/>
              <a:gd fmla="*/ 12192000 w 12192000" name="connsiteX1"/>
              <a:gd fmla="*/ 0 h 6858000" name="connsiteY1"/>
              <a:gd fmla="*/ 12192000 w 12192000" name="connsiteX2"/>
              <a:gd fmla="*/ 6858000 h 6858000" name="connsiteY2"/>
              <a:gd fmla="*/ 0 w 12192000" name="connsiteX3"/>
              <a:gd fmla="*/ 6858000 h 6858000" name="connsiteY3"/>
              <a:gd fmla="*/ 0 w 12192000" name="connsiteX4"/>
              <a:gd fmla="*/ 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anose="020b0503020204020204" pitchFamily="34" typeface="微软雅黑"/>
            </a:endParaRPr>
          </a:p>
        </p:txBody>
      </p:sp>
      <p:pic>
        <p:nvPicPr>
          <p:cNvPr id="67588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4749800"/>
            <a:ext cx="1224438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44388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TextBox 1"/>
          <p:cNvSpPr txBox="1">
            <a:spLocks noChangeArrowheads="1"/>
          </p:cNvSpPr>
          <p:nvPr/>
        </p:nvSpPr>
        <p:spPr bwMode="auto">
          <a:xfrm>
            <a:off x="6326188" y="5699125"/>
            <a:ext cx="5781675" cy="116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8800"/>
              </a:lnSpc>
            </a:pPr>
            <a:r>
              <a:rPr altLang="zh-CN" lang="en-US" sz="8800">
                <a:solidFill>
                  <a:srgbClr val="FFD0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688.62万人</a:t>
            </a:r>
          </a:p>
        </p:txBody>
      </p:sp>
      <p:sp>
        <p:nvSpPr>
          <p:cNvPr id="67591" name="TextBox 1"/>
          <p:cNvSpPr txBox="1">
            <a:spLocks noChangeArrowheads="1"/>
          </p:cNvSpPr>
          <p:nvPr/>
        </p:nvSpPr>
        <p:spPr bwMode="auto">
          <a:xfrm>
            <a:off x="230188" y="5762625"/>
            <a:ext cx="14925675" cy="121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tabLst>
                <a:tab pos="27686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tabLst>
                <a:tab pos="27686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tabLst>
                <a:tab pos="27686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tabLst>
                <a:tab pos="27686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tabLst>
                <a:tab pos="27686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tabLst>
                <a:tab pos="27686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tabLst>
                <a:tab pos="27686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tabLst>
                <a:tab pos="27686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tabLst>
                <a:tab pos="27686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4600"/>
              </a:lnSpc>
            </a:pPr>
            <a:r>
              <a:rPr altLang="zh-CN" lang="en-US" sz="4600">
                <a:solidFill>
                  <a:srgbClr val="FEEE2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视频播放覆盖人数NO.1</a:t>
            </a:r>
          </a:p>
          <a:p>
            <a:pPr eaLnBrk="1" hangingPunct="1">
              <a:lnSpc>
                <a:spcPts val="4600"/>
              </a:lnSpc>
            </a:pPr>
            <a:r>
              <a:rPr altLang="zh-CN" lang="en-US" sz="4600">
                <a:solidFill>
                  <a:srgbClr val="FEEE2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	数据来源：iVideoTracker.14.05.26至14.06.01</a:t>
            </a:r>
          </a:p>
        </p:txBody>
      </p:sp>
    </p:spTree>
  </p:cSld>
  <p:clrMapOvr>
    <a:masterClrMapping/>
  </p:clrMapOvr>
  <p:transition/>
  <p:timing/>
</p:sld>
</file>

<file path=ppt/slides/slide4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6858000 h 6858000" name="connsiteY0"/>
              <a:gd fmla="*/ 12192000 w 12192000" name="connsiteX1"/>
              <a:gd fmla="*/ 6858000 h 6858000" name="connsiteY1"/>
              <a:gd fmla="*/ 12192000 w 12192000" name="connsiteX2"/>
              <a:gd fmla="*/ 0 h 6858000" name="connsiteY2"/>
              <a:gd fmla="*/ 0 w 12192000" name="connsiteX3"/>
              <a:gd fmla="*/ 0 h 6858000" name="connsiteY3"/>
              <a:gd fmla="*/ 0 w 12192000" name="connsiteX4"/>
              <a:gd fmla="*/ 685800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anose="020b0503020204020204" pitchFamily="34" typeface="微软雅黑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0 h 6858000" name="connsiteY0"/>
              <a:gd fmla="*/ 12192000 w 12192000" name="connsiteX1"/>
              <a:gd fmla="*/ 0 h 6858000" name="connsiteY1"/>
              <a:gd fmla="*/ 12192000 w 12192000" name="connsiteX2"/>
              <a:gd fmla="*/ 6858000 h 6858000" name="connsiteY2"/>
              <a:gd fmla="*/ 0 w 12192000" name="connsiteX3"/>
              <a:gd fmla="*/ 6858000 h 6858000" name="connsiteY3"/>
              <a:gd fmla="*/ 0 w 12192000" name="connsiteX4"/>
              <a:gd fmla="*/ 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anose="020b0503020204020204" pitchFamily="34" typeface="微软雅黑"/>
            </a:endParaRPr>
          </a:p>
        </p:txBody>
      </p:sp>
      <p:pic>
        <p:nvPicPr>
          <p:cNvPr id="68612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954463" y="3279775"/>
            <a:ext cx="8289925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44388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44388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5" name="TextBox 1"/>
          <p:cNvSpPr txBox="1">
            <a:spLocks noChangeArrowheads="1"/>
          </p:cNvSpPr>
          <p:nvPr/>
        </p:nvSpPr>
        <p:spPr bwMode="auto">
          <a:xfrm>
            <a:off x="4514850" y="5648325"/>
            <a:ext cx="7435850" cy="75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5600"/>
              </a:lnSpc>
            </a:pPr>
            <a:r>
              <a:rPr altLang="zh-CN" lang="en-US" sz="5600">
                <a:solidFill>
                  <a:srgbClr val="FFC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视频播放覆盖人数NO.1</a:t>
            </a:r>
          </a:p>
        </p:txBody>
      </p:sp>
      <p:sp>
        <p:nvSpPr>
          <p:cNvPr id="68616" name="TextBox 1"/>
          <p:cNvSpPr txBox="1">
            <a:spLocks noChangeArrowheads="1"/>
          </p:cNvSpPr>
          <p:nvPr/>
        </p:nvSpPr>
        <p:spPr bwMode="auto">
          <a:xfrm>
            <a:off x="6148388" y="4268788"/>
            <a:ext cx="5710237" cy="129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9800"/>
              </a:lnSpc>
            </a:pPr>
            <a:r>
              <a:rPr altLang="zh-CN" lang="en-US" sz="9800">
                <a:solidFill>
                  <a:srgbClr val="FFC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534.9万人</a:t>
            </a:r>
          </a:p>
        </p:txBody>
      </p:sp>
      <p:sp>
        <p:nvSpPr>
          <p:cNvPr id="68617" name="TextBox 1"/>
          <p:cNvSpPr txBox="1">
            <a:spLocks noChangeArrowheads="1"/>
          </p:cNvSpPr>
          <p:nvPr/>
        </p:nvSpPr>
        <p:spPr bwMode="auto">
          <a:xfrm>
            <a:off x="8558213" y="6408738"/>
            <a:ext cx="3162300" cy="2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</a:pPr>
            <a:r>
              <a:rPr altLang="zh-CN" lang="en-US" sz="12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数据来源：iVideoTracker.14.05.26至14.06.01</a:t>
            </a:r>
          </a:p>
        </p:txBody>
      </p:sp>
      <p:sp>
        <p:nvSpPr>
          <p:cNvPr id="68618" name="TextBox 1"/>
          <p:cNvSpPr txBox="1">
            <a:spLocks noChangeArrowheads="1"/>
          </p:cNvSpPr>
          <p:nvPr/>
        </p:nvSpPr>
        <p:spPr bwMode="auto">
          <a:xfrm>
            <a:off x="4170363" y="2722563"/>
            <a:ext cx="2009775" cy="33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2300"/>
              </a:lnSpc>
            </a:pPr>
            <a:r>
              <a:rPr altLang="zh-CN" lang="en-US">
                <a:solidFill>
                  <a:srgbClr val="000000"/>
                </a:solidFill>
                <a:latin charset="-122" panose="020b0503020204020204" pitchFamily="34" typeface="微软雅黑"/>
                <a:ea charset="-122" panose="02010600040101010101" pitchFamily="2" typeface="华文中宋"/>
              </a:rPr>
              <a:t>治 大 国 若 烹 小 鲜</a:t>
            </a:r>
          </a:p>
        </p:txBody>
      </p:sp>
    </p:spTree>
  </p:cSld>
  <p:clrMapOvr>
    <a:masterClrMapping/>
  </p:clrMapOvr>
  <p:transition/>
  <p:timing/>
</p:sld>
</file>

<file path=ppt/slides/slide4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6858000 h 6858000" name="connsiteY0"/>
              <a:gd fmla="*/ 12192000 w 12192000" name="connsiteX1"/>
              <a:gd fmla="*/ 6858000 h 6858000" name="connsiteY1"/>
              <a:gd fmla="*/ 12192000 w 12192000" name="connsiteX2"/>
              <a:gd fmla="*/ 0 h 6858000" name="connsiteY2"/>
              <a:gd fmla="*/ 0 w 12192000" name="connsiteX3"/>
              <a:gd fmla="*/ 0 h 6858000" name="connsiteY3"/>
              <a:gd fmla="*/ 0 w 12192000" name="connsiteX4"/>
              <a:gd fmla="*/ 685800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anose="020b0503020204020204" pitchFamily="34" typeface="微软雅黑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0 h 6858000" name="connsiteY0"/>
              <a:gd fmla="*/ 12192000 w 12192000" name="connsiteX1"/>
              <a:gd fmla="*/ 0 h 6858000" name="connsiteY1"/>
              <a:gd fmla="*/ 12192000 w 12192000" name="connsiteX2"/>
              <a:gd fmla="*/ 6858000 h 6858000" name="connsiteY2"/>
              <a:gd fmla="*/ 0 w 12192000" name="connsiteX3"/>
              <a:gd fmla="*/ 6858000 h 6858000" name="connsiteY3"/>
              <a:gd fmla="*/ 0 w 12192000" name="connsiteX4"/>
              <a:gd fmla="*/ 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anose="020b0503020204020204" pitchFamily="34" typeface="微软雅黑"/>
            </a:endParaRPr>
          </a:p>
        </p:txBody>
      </p:sp>
      <p:pic>
        <p:nvPicPr>
          <p:cNvPr id="69636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01838" y="6116638"/>
            <a:ext cx="8228012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407650" y="241300"/>
            <a:ext cx="15303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44388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TextBox 1"/>
          <p:cNvSpPr txBox="1">
            <a:spLocks noChangeArrowheads="1"/>
          </p:cNvSpPr>
          <p:nvPr/>
        </p:nvSpPr>
        <p:spPr bwMode="auto">
          <a:xfrm>
            <a:off x="2079625" y="6218238"/>
            <a:ext cx="8115300" cy="49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3500"/>
              </a:lnSpc>
            </a:pPr>
            <a:r>
              <a:rPr altLang="zh-CN" lang="en-US" sz="36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电视台重播率 网络历史累计播放量NO.1</a:t>
            </a:r>
          </a:p>
        </p:txBody>
      </p:sp>
    </p:spTree>
  </p:cSld>
  <p:clrMapOvr>
    <a:masterClrMapping/>
  </p:clrMapOvr>
  <p:transition/>
  <p:timing/>
</p:sld>
</file>

<file path=ppt/slides/slide4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6858000 h 6858000" name="connsiteY0"/>
              <a:gd fmla="*/ 12192000 w 12192000" name="connsiteX1"/>
              <a:gd fmla="*/ 6858000 h 6858000" name="connsiteY1"/>
              <a:gd fmla="*/ 12192000 w 12192000" name="connsiteX2"/>
              <a:gd fmla="*/ 0 h 6858000" name="connsiteY2"/>
              <a:gd fmla="*/ 0 w 12192000" name="connsiteX3"/>
              <a:gd fmla="*/ 0 h 6858000" name="connsiteY3"/>
              <a:gd fmla="*/ 0 w 12192000" name="connsiteX4"/>
              <a:gd fmla="*/ 685800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anose="020b0503020204020204" pitchFamily="34" typeface="微软雅黑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0 h 6858000" name="connsiteY0"/>
              <a:gd fmla="*/ 12192000 w 12192000" name="connsiteX1"/>
              <a:gd fmla="*/ 0 h 6858000" name="connsiteY1"/>
              <a:gd fmla="*/ 12192000 w 12192000" name="connsiteX2"/>
              <a:gd fmla="*/ 6858000 h 6858000" name="connsiteY2"/>
              <a:gd fmla="*/ 0 w 12192000" name="connsiteX3"/>
              <a:gd fmla="*/ 6858000 h 6858000" name="connsiteY3"/>
              <a:gd fmla="*/ 0 w 12192000" name="connsiteX4"/>
              <a:gd fmla="*/ 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anose="020b0503020204020204" pitchFamily="34" typeface="微软雅黑"/>
            </a:endParaRPr>
          </a:p>
        </p:txBody>
      </p:sp>
      <p:sp>
        <p:nvSpPr>
          <p:cNvPr id="5" name="Freeform 3"/>
          <p:cNvSpPr/>
          <p:nvPr/>
        </p:nvSpPr>
        <p:spPr>
          <a:xfrm>
            <a:off x="0" y="0"/>
            <a:ext cx="12244388" cy="6826250"/>
          </a:xfrm>
          <a:custGeom>
            <a:gdLst>
              <a:gd fmla="*/ 0 w 12192000" name="connsiteX0"/>
              <a:gd fmla="*/ 0 h 6845300" name="connsiteY0"/>
              <a:gd fmla="*/ 12192000 w 12192000" name="connsiteX1"/>
              <a:gd fmla="*/ 0 h 6845300" name="connsiteY1"/>
              <a:gd fmla="*/ 12192000 w 12192000" name="connsiteX2"/>
              <a:gd fmla="*/ 6845300 h 6845300" name="connsiteY2"/>
              <a:gd fmla="*/ 0 w 12192000" name="connsiteX3"/>
              <a:gd fmla="*/ 6845300 h 6845300" name="connsiteY3"/>
              <a:gd fmla="*/ 0 w 12192000" name="connsiteX4"/>
              <a:gd fmla="*/ 0 h 68453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45300" w="12192000">
                <a:moveTo>
                  <a:pt x="0" y="0"/>
                </a:moveTo>
                <a:lnTo>
                  <a:pt x="12192000" y="0"/>
                </a:lnTo>
                <a:lnTo>
                  <a:pt x="12192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anose="020b0503020204020204" pitchFamily="34" typeface="微软雅黑"/>
            </a:endParaRPr>
          </a:p>
        </p:txBody>
      </p:sp>
      <p:pic>
        <p:nvPicPr>
          <p:cNvPr id="70661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15975" y="3482975"/>
            <a:ext cx="433705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39700" y="6383338"/>
            <a:ext cx="1531938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44388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4" name="TextBox 1"/>
          <p:cNvSpPr txBox="1">
            <a:spLocks noChangeArrowheads="1"/>
          </p:cNvSpPr>
          <p:nvPr/>
        </p:nvSpPr>
        <p:spPr bwMode="auto">
          <a:xfrm>
            <a:off x="854075" y="3597275"/>
            <a:ext cx="1770062" cy="121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tabLst>
                <a:tab pos="330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tabLst>
                <a:tab pos="330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tabLst>
                <a:tab pos="330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tabLst>
                <a:tab pos="330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tabLst>
                <a:tab pos="330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tabLst>
                <a:tab pos="330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tabLst>
                <a:tab pos="330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tabLst>
                <a:tab pos="330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tabLst>
                <a:tab pos="330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4600"/>
              </a:lnSpc>
            </a:pPr>
            <a:r>
              <a:rPr altLang="zh-CN" lang="en-US">
                <a:latin charset="-122" panose="020b0503020204020204" pitchFamily="34" typeface="微软雅黑"/>
                <a:ea charset="-122" panose="020b0503020204020204" pitchFamily="34" typeface="微软雅黑"/>
              </a:rPr>
              <a:t>	周迅阔别荧屏 </a:t>
            </a:r>
          </a:p>
          <a:p>
            <a:pPr eaLnBrk="1" hangingPunct="1">
              <a:lnSpc>
                <a:spcPts val="4600"/>
              </a:lnSpc>
            </a:pPr>
            <a:r>
              <a:rPr altLang="zh-CN" lang="en-US">
                <a:latin charset="-122" panose="020b0503020204020204" pitchFamily="34" typeface="微软雅黑"/>
                <a:ea charset="-122" panose="020b0503020204020204" pitchFamily="34" typeface="微软雅黑"/>
              </a:rPr>
              <a:t>10年后复出之作</a:t>
            </a:r>
          </a:p>
        </p:txBody>
      </p:sp>
    </p:spTree>
  </p:cSld>
  <p:clrMapOvr>
    <a:masterClrMapping/>
  </p:clrMapOvr>
  <p:transition/>
  <p:timing/>
</p:sld>
</file>

<file path=ppt/slides/slide4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6858000 h 6858000" name="connsiteY0"/>
              <a:gd fmla="*/ 12192000 w 12192000" name="connsiteX1"/>
              <a:gd fmla="*/ 6858000 h 6858000" name="connsiteY1"/>
              <a:gd fmla="*/ 12192000 w 12192000" name="connsiteX2"/>
              <a:gd fmla="*/ 0 h 6858000" name="connsiteY2"/>
              <a:gd fmla="*/ 0 w 12192000" name="connsiteX3"/>
              <a:gd fmla="*/ 0 h 6858000" name="connsiteY3"/>
              <a:gd fmla="*/ 0 w 12192000" name="connsiteX4"/>
              <a:gd fmla="*/ 685800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anose="020b0503020204020204" pitchFamily="34" typeface="微软雅黑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0 h 6858000" name="connsiteY0"/>
              <a:gd fmla="*/ 12192000 w 12192000" name="connsiteX1"/>
              <a:gd fmla="*/ 0 h 6858000" name="connsiteY1"/>
              <a:gd fmla="*/ 12192000 w 12192000" name="connsiteX2"/>
              <a:gd fmla="*/ 6858000 h 6858000" name="connsiteY2"/>
              <a:gd fmla="*/ 0 w 12192000" name="connsiteX3"/>
              <a:gd fmla="*/ 6858000 h 6858000" name="connsiteY3"/>
              <a:gd fmla="*/ 0 w 12192000" name="connsiteX4"/>
              <a:gd fmla="*/ 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anose="020b0503020204020204" pitchFamily="34" typeface="微软雅黑"/>
            </a:endParaRPr>
          </a:p>
        </p:txBody>
      </p:sp>
      <p:pic>
        <p:nvPicPr>
          <p:cNvPr id="71684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126172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44388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6" name="TextBox 1"/>
          <p:cNvSpPr txBox="1">
            <a:spLocks noChangeArrowheads="1"/>
          </p:cNvSpPr>
          <p:nvPr/>
        </p:nvSpPr>
        <p:spPr bwMode="auto">
          <a:xfrm>
            <a:off x="5076825" y="5724525"/>
            <a:ext cx="6096000" cy="80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6000"/>
              </a:lnSpc>
            </a:pPr>
            <a:r>
              <a:rPr altLang="zh-CN" lang="en-US" sz="6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再造电视收视高峰</a:t>
            </a:r>
          </a:p>
        </p:txBody>
      </p:sp>
      <p:sp>
        <p:nvSpPr>
          <p:cNvPr id="71687" name="TextBox 1"/>
          <p:cNvSpPr txBox="1">
            <a:spLocks noChangeArrowheads="1"/>
          </p:cNvSpPr>
          <p:nvPr/>
        </p:nvSpPr>
        <p:spPr bwMode="auto">
          <a:xfrm>
            <a:off x="6032500" y="4926013"/>
            <a:ext cx="4183062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altLang="zh-CN" lang="en-US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屡创收视第一的郑晓龙 孙俪视后复出力作</a:t>
            </a:r>
          </a:p>
        </p:txBody>
      </p:sp>
      <p:sp>
        <p:nvSpPr>
          <p:cNvPr id="71688" name="TextBox 1"/>
          <p:cNvSpPr txBox="1">
            <a:spLocks noChangeArrowheads="1"/>
          </p:cNvSpPr>
          <p:nvPr/>
        </p:nvSpPr>
        <p:spPr bwMode="auto">
          <a:xfrm>
            <a:off x="5038725" y="5307013"/>
            <a:ext cx="6032500" cy="36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2500"/>
              </a:lnSpc>
            </a:pPr>
            <a:r>
              <a:rPr altLang="zh-CN" lang="en-US" sz="25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《甄嬛传》原班人马苦心打造历史古装大戏</a:t>
            </a:r>
          </a:p>
        </p:txBody>
      </p:sp>
    </p:spTree>
  </p:cSld>
  <p:clrMapOvr>
    <a:masterClrMapping/>
  </p:clrMapOvr>
  <p:transition/>
  <p:timing/>
</p:sld>
</file>

<file path=ppt/slides/slide4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6858000 h 6858000" name="connsiteY0"/>
              <a:gd fmla="*/ 12192000 w 12192000" name="connsiteX1"/>
              <a:gd fmla="*/ 6858000 h 6858000" name="connsiteY1"/>
              <a:gd fmla="*/ 12192000 w 12192000" name="connsiteX2"/>
              <a:gd fmla="*/ 0 h 6858000" name="connsiteY2"/>
              <a:gd fmla="*/ 0 w 12192000" name="connsiteX3"/>
              <a:gd fmla="*/ 0 h 6858000" name="connsiteY3"/>
              <a:gd fmla="*/ 0 w 12192000" name="connsiteX4"/>
              <a:gd fmla="*/ 685800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anose="020b0503020204020204" pitchFamily="34" typeface="微软雅黑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0 h 6858000" name="connsiteY0"/>
              <a:gd fmla="*/ 12192000 w 12192000" name="connsiteX1"/>
              <a:gd fmla="*/ 0 h 6858000" name="connsiteY1"/>
              <a:gd fmla="*/ 12192000 w 12192000" name="connsiteX2"/>
              <a:gd fmla="*/ 6858000 h 6858000" name="connsiteY2"/>
              <a:gd fmla="*/ 0 w 12192000" name="connsiteX3"/>
              <a:gd fmla="*/ 6858000 h 6858000" name="connsiteY3"/>
              <a:gd fmla="*/ 0 w 12192000" name="connsiteX4"/>
              <a:gd fmla="*/ 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anose="020b0503020204020204" pitchFamily="34" typeface="微软雅黑"/>
            </a:endParaRPr>
          </a:p>
        </p:txBody>
      </p:sp>
      <p:sp>
        <p:nvSpPr>
          <p:cNvPr id="5" name="Freeform 3"/>
          <p:cNvSpPr/>
          <p:nvPr/>
        </p:nvSpPr>
        <p:spPr>
          <a:xfrm>
            <a:off x="2767013" y="6256338"/>
            <a:ext cx="6697662" cy="392112"/>
          </a:xfrm>
          <a:custGeom>
            <a:gdLst>
              <a:gd fmla="*/ 0 w 6667500" name="connsiteX0"/>
              <a:gd fmla="*/ 0 h 393700" name="connsiteY0"/>
              <a:gd fmla="*/ 6667500 w 6667500" name="connsiteX1"/>
              <a:gd fmla="*/ 0 h 393700" name="connsiteY1"/>
              <a:gd fmla="*/ 6667500 w 6667500" name="connsiteX2"/>
              <a:gd fmla="*/ 393700 h 393700" name="connsiteY2"/>
              <a:gd fmla="*/ 0 w 6667500" name="connsiteX3"/>
              <a:gd fmla="*/ 393700 h 393700" name="connsiteY3"/>
              <a:gd fmla="*/ 0 w 6667500" name="connsiteX4"/>
              <a:gd fmla="*/ 0 h 3937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393700" w="6667500">
                <a:moveTo>
                  <a:pt x="0" y="0"/>
                </a:moveTo>
                <a:lnTo>
                  <a:pt x="6667500" y="0"/>
                </a:lnTo>
                <a:lnTo>
                  <a:pt x="6667500" y="393700"/>
                </a:lnTo>
                <a:lnTo>
                  <a:pt x="0" y="393700"/>
                </a:lnTo>
                <a:lnTo>
                  <a:pt x="0" y="0"/>
                </a:lnTo>
              </a:path>
            </a:pathLst>
          </a:custGeom>
          <a:solidFill>
            <a:srgbClr val="53535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anose="020b0503020204020204" pitchFamily="34" typeface="微软雅黑"/>
            </a:endParaRPr>
          </a:p>
        </p:txBody>
      </p:sp>
      <p:pic>
        <p:nvPicPr>
          <p:cNvPr id="72709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06388" y="328613"/>
            <a:ext cx="15303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652713" y="6167438"/>
            <a:ext cx="6926262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44388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2" name="TextBox 1"/>
          <p:cNvSpPr txBox="1">
            <a:spLocks noChangeArrowheads="1"/>
          </p:cNvSpPr>
          <p:nvPr/>
        </p:nvSpPr>
        <p:spPr bwMode="auto">
          <a:xfrm>
            <a:off x="3571875" y="6307138"/>
            <a:ext cx="5056188" cy="35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2400"/>
              </a:lnSpc>
            </a:pPr>
            <a:r>
              <a:rPr altLang="zh-CN" lang="en-US" sz="2400">
                <a:solidFill>
                  <a:srgbClr val="FFCA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范冰冰阔别荧幕6年美艳演绎一代女皇</a:t>
            </a:r>
          </a:p>
        </p:txBody>
      </p:sp>
    </p:spTree>
  </p:cSld>
  <p:clrMapOvr>
    <a:masterClrMapping/>
  </p:clrMapOvr>
  <p:transition/>
  <p:timing/>
</p:sld>
</file>

<file path=ppt/slides/slide4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6858000 h 6858000" name="connsiteY0"/>
              <a:gd fmla="*/ 12192000 w 12192000" name="connsiteX1"/>
              <a:gd fmla="*/ 6858000 h 6858000" name="connsiteY1"/>
              <a:gd fmla="*/ 12192000 w 12192000" name="connsiteX2"/>
              <a:gd fmla="*/ 0 h 6858000" name="connsiteY2"/>
              <a:gd fmla="*/ 0 w 12192000" name="connsiteX3"/>
              <a:gd fmla="*/ 0 h 6858000" name="connsiteY3"/>
              <a:gd fmla="*/ 0 w 12192000" name="connsiteX4"/>
              <a:gd fmla="*/ 685800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anose="020b0503020204020204" pitchFamily="34" typeface="微软雅黑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0 h 6858000" name="connsiteY0"/>
              <a:gd fmla="*/ 12192000 w 12192000" name="connsiteX1"/>
              <a:gd fmla="*/ 0 h 6858000" name="connsiteY1"/>
              <a:gd fmla="*/ 12192000 w 12192000" name="connsiteX2"/>
              <a:gd fmla="*/ 6858000 h 6858000" name="connsiteY2"/>
              <a:gd fmla="*/ 0 w 12192000" name="connsiteX3"/>
              <a:gd fmla="*/ 6858000 h 6858000" name="connsiteY3"/>
              <a:gd fmla="*/ 0 w 12192000" name="connsiteX4"/>
              <a:gd fmla="*/ 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anose="020b0503020204020204" pitchFamily="34" typeface="微软雅黑"/>
            </a:endParaRPr>
          </a:p>
        </p:txBody>
      </p:sp>
      <p:pic>
        <p:nvPicPr>
          <p:cNvPr id="73732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075863" y="177800"/>
            <a:ext cx="18621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44388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4" name="TextBox 1"/>
          <p:cNvSpPr txBox="1">
            <a:spLocks noChangeArrowheads="1"/>
          </p:cNvSpPr>
          <p:nvPr/>
        </p:nvSpPr>
        <p:spPr bwMode="auto">
          <a:xfrm>
            <a:off x="4719638" y="6002338"/>
            <a:ext cx="7112000" cy="55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4000"/>
              </a:lnSpc>
            </a:pPr>
            <a:r>
              <a:rPr altLang="zh-CN" lang="en-US" sz="4000">
                <a:solidFill>
                  <a:srgbClr val="9C131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酷炫特效缔造最强古装奇幻大剧</a:t>
            </a:r>
          </a:p>
        </p:txBody>
      </p:sp>
    </p:spTree>
  </p:cSld>
  <p:clrMapOvr>
    <a:masterClrMapping/>
  </p:clrMapOvr>
  <p:transition/>
  <p:timing/>
</p:sld>
</file>

<file path=ppt/slides/slide4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6858000 h 6858000" name="connsiteY0"/>
              <a:gd fmla="*/ 12192000 w 12192000" name="connsiteX1"/>
              <a:gd fmla="*/ 6858000 h 6858000" name="connsiteY1"/>
              <a:gd fmla="*/ 12192000 w 12192000" name="connsiteX2"/>
              <a:gd fmla="*/ 0 h 6858000" name="connsiteY2"/>
              <a:gd fmla="*/ 0 w 12192000" name="connsiteX3"/>
              <a:gd fmla="*/ 0 h 6858000" name="connsiteY3"/>
              <a:gd fmla="*/ 0 w 12192000" name="connsiteX4"/>
              <a:gd fmla="*/ 685800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0 h 6858000" name="connsiteY0"/>
              <a:gd fmla="*/ 12192000 w 12192000" name="connsiteX1"/>
              <a:gd fmla="*/ 0 h 6858000" name="connsiteY1"/>
              <a:gd fmla="*/ 12192000 w 12192000" name="connsiteX2"/>
              <a:gd fmla="*/ 6858000 h 6858000" name="connsiteY2"/>
              <a:gd fmla="*/ 0 w 12192000" name="connsiteX3"/>
              <a:gd fmla="*/ 6858000 h 6858000" name="connsiteY3"/>
              <a:gd fmla="*/ 0 w 12192000" name="connsiteX4"/>
              <a:gd fmla="*/ 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DDDDD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pic>
        <p:nvPicPr>
          <p:cNvPr id="74756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266700"/>
            <a:ext cx="12244388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04" name="直接连接符 103"/>
          <p:cNvCxnSpPr/>
          <p:nvPr/>
        </p:nvCxnSpPr>
        <p:spPr>
          <a:xfrm flipH="1">
            <a:off x="6565900" y="3157538"/>
            <a:ext cx="3540125" cy="2738437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740150" y="3186113"/>
            <a:ext cx="2843213" cy="2678112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93"/>
          <p:cNvGrpSpPr/>
          <p:nvPr/>
        </p:nvGrpSpPr>
        <p:grpSpPr>
          <a:xfrm>
            <a:off x="2914650" y="2998788"/>
            <a:ext cx="3789363" cy="2020887"/>
            <a:chOff x="3195618" y="3549441"/>
            <a:chExt cx="3773672" cy="2025283"/>
          </a:xfrm>
        </p:grpSpPr>
        <p:grpSp>
          <p:nvGrpSpPr>
            <p:cNvPr id="21561" name="组合 80"/>
            <p:cNvGrpSpPr/>
            <p:nvPr/>
          </p:nvGrpSpPr>
          <p:grpSpPr>
            <a:xfrm>
              <a:off x="3195618" y="3549441"/>
              <a:ext cx="3773672" cy="2025283"/>
              <a:chOff x="3163963" y="1300016"/>
              <a:chExt cx="3773672" cy="2025283"/>
            </a:xfrm>
          </p:grpSpPr>
          <p:pic>
            <p:nvPicPr>
              <p:cNvPr id="48" name="图片 4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63963" y="1300016"/>
                <a:ext cx="3773672" cy="2025283"/>
              </a:xfrm>
              <a:prstGeom prst="rect">
                <a:avLst/>
              </a:prstGeom>
              <a:effectLst>
                <a:outerShdw algn="ctr" blurRad="139700" dir="5400000" dist="50800" rotWithShape="0">
                  <a:srgbClr val="000000">
                    <a:alpha val="29000"/>
                  </a:srgbClr>
                </a:outerShdw>
              </a:effectLst>
            </p:spPr>
          </p:pic>
          <p:pic>
            <p:nvPicPr>
              <p:cNvPr descr="屏幕快照 2013-07-30 下午2.00.14.png" id="21" name="图片 20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4295939" y="1972964"/>
                <a:ext cx="717960" cy="237998"/>
              </a:xfrm>
              <a:prstGeom prst="roundRect">
                <a:avLst/>
              </a:prstGeom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descr="屏幕快照 2013-07-30 下午2.10.56.png" id="26" name="图片 25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4877313" y="1621216"/>
                <a:ext cx="717964" cy="312856"/>
              </a:xfrm>
              <a:prstGeom prst="roundRect">
                <a:avLst/>
              </a:prstGeom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descr="屏幕快照 2013-07-30 下午2.19.07.png" id="34" name="图片 33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4626402" y="2265457"/>
                <a:ext cx="698888" cy="222834"/>
              </a:xfrm>
              <a:prstGeom prst="roundRect">
                <a:avLst/>
              </a:prstGeom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descr="屏幕快照 2013-07-30 下午2.24.31.png" id="37" name="图片 36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3686954" y="2556971"/>
                <a:ext cx="534309" cy="276366"/>
              </a:xfrm>
              <a:prstGeom prst="roundRect">
                <a:avLst/>
              </a:prstGeom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descr="屏幕快照 2013-07-30 下午2.24.05.png" id="38" name="图片 37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5416138" y="2245876"/>
                <a:ext cx="865735" cy="234985"/>
              </a:xfrm>
              <a:prstGeom prst="roundRect">
                <a:avLst/>
              </a:prstGeom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descr="屏幕快照 2013-07-30 下午2.23.35.png" id="39" name="图片 38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4285417" y="2566380"/>
                <a:ext cx="549257" cy="255540"/>
              </a:xfrm>
              <a:prstGeom prst="roundRect">
                <a:avLst/>
              </a:prstGeom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descr="屏幕快照 2013-07-30 下午2.29.58.png" id="43" name="图片 42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3952073" y="2260073"/>
                <a:ext cx="589254" cy="249225"/>
              </a:xfrm>
              <a:prstGeom prst="roundRect">
                <a:avLst/>
              </a:prstGeom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descr="屏幕快照 2013-07-30 下午2.15.14.png" id="29" name="图片 28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5081914" y="1965100"/>
                <a:ext cx="630584" cy="241395"/>
              </a:xfrm>
              <a:prstGeom prst="roundRect">
                <a:avLst/>
              </a:prstGeom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84" name="圆角矩形 83"/>
            <p:cNvSpPr/>
            <p:nvPr/>
          </p:nvSpPr>
          <p:spPr>
            <a:xfrm>
              <a:off x="4955190" y="4852431"/>
              <a:ext cx="1342206" cy="21637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综合+垂直电商</a:t>
              </a:r>
            </a:p>
          </p:txBody>
        </p:sp>
      </p:grpSp>
      <p:grpSp>
        <p:nvGrpSpPr>
          <p:cNvPr id="6" name="组合 96"/>
          <p:cNvGrpSpPr/>
          <p:nvPr/>
        </p:nvGrpSpPr>
        <p:grpSpPr>
          <a:xfrm>
            <a:off x="6872288" y="3055938"/>
            <a:ext cx="2443162" cy="1470025"/>
            <a:chOff x="6500492" y="3173364"/>
            <a:chExt cx="2433560" cy="1474370"/>
          </a:xfrm>
        </p:grpSpPr>
        <p:grpSp>
          <p:nvGrpSpPr>
            <p:cNvPr id="21556" name="组合 78"/>
            <p:cNvGrpSpPr/>
            <p:nvPr/>
          </p:nvGrpSpPr>
          <p:grpSpPr>
            <a:xfrm>
              <a:off x="6500492" y="3173364"/>
              <a:ext cx="2433560" cy="1474370"/>
              <a:chOff x="4815750" y="4217076"/>
              <a:chExt cx="2433560" cy="1474370"/>
            </a:xfrm>
          </p:grpSpPr>
          <p:pic>
            <p:nvPicPr>
              <p:cNvPr id="55" name="图片 54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15750" y="4217076"/>
                <a:ext cx="2433560" cy="1474370"/>
              </a:xfrm>
              <a:prstGeom prst="rect">
                <a:avLst/>
              </a:prstGeom>
              <a:effectLst>
                <a:outerShdw algn="ctr" blurRad="139700" dir="5400000" dist="50800" rotWithShape="0">
                  <a:srgbClr val="000000">
                    <a:alpha val="29000"/>
                  </a:srgbClr>
                </a:outerShdw>
              </a:effectLst>
            </p:spPr>
          </p:pic>
          <p:pic>
            <p:nvPicPr>
              <p:cNvPr descr="屏幕快照 2013-07-30 下午2.15.28.png" id="30" name="图片 29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tretch>
                <a:fillRect/>
              </a:stretch>
            </p:blipFill>
            <p:spPr>
              <a:xfrm>
                <a:off x="6093543" y="4993106"/>
                <a:ext cx="825208" cy="276314"/>
              </a:xfrm>
              <a:prstGeom prst="roundRect">
                <a:avLst/>
              </a:prstGeom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descr="屏幕快照 2013-07-30 下午2.29.24.png" id="44" name="图片 43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tretch>
                <a:fillRect/>
              </a:stretch>
            </p:blipFill>
            <p:spPr>
              <a:xfrm>
                <a:off x="5306302" y="4982782"/>
                <a:ext cx="692908" cy="296961"/>
              </a:xfrm>
              <a:prstGeom prst="roundRect">
                <a:avLst/>
              </a:prstGeom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85" name="圆角矩形 84"/>
            <p:cNvSpPr/>
            <p:nvPr/>
          </p:nvSpPr>
          <p:spPr>
            <a:xfrm>
              <a:off x="7223128" y="3658982"/>
              <a:ext cx="1132183" cy="186287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生活信息门户</a:t>
              </a:r>
            </a:p>
          </p:txBody>
        </p:sp>
      </p:grpSp>
      <p:grpSp>
        <p:nvGrpSpPr>
          <p:cNvPr id="8" name="组合 90"/>
          <p:cNvGrpSpPr/>
          <p:nvPr/>
        </p:nvGrpSpPr>
        <p:grpSpPr>
          <a:xfrm>
            <a:off x="10174288" y="3790950"/>
            <a:ext cx="1882775" cy="1319213"/>
            <a:chOff x="9191462" y="3990157"/>
            <a:chExt cx="1874569" cy="1322734"/>
          </a:xfrm>
        </p:grpSpPr>
        <p:grpSp>
          <p:nvGrpSpPr>
            <p:cNvPr id="21551" name="组合 45"/>
            <p:cNvGrpSpPr/>
            <p:nvPr/>
          </p:nvGrpSpPr>
          <p:grpSpPr>
            <a:xfrm>
              <a:off x="9191462" y="3990157"/>
              <a:ext cx="1874569" cy="1322734"/>
              <a:chOff x="5496241" y="3074030"/>
              <a:chExt cx="1874569" cy="1322734"/>
            </a:xfrm>
          </p:grpSpPr>
          <p:pic>
            <p:nvPicPr>
              <p:cNvPr id="56" name="图片 55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96241" y="3074030"/>
                <a:ext cx="1874569" cy="1322734"/>
              </a:xfrm>
              <a:prstGeom prst="rect">
                <a:avLst/>
              </a:prstGeom>
              <a:effectLst>
                <a:outerShdw algn="ctr" blurRad="139700" dir="5400000" dist="50800" rotWithShape="0">
                  <a:srgbClr val="000000">
                    <a:alpha val="29000"/>
                  </a:srgbClr>
                </a:outerShdw>
              </a:effectLst>
            </p:spPr>
          </p:pic>
          <p:pic>
            <p:nvPicPr>
              <p:cNvPr descr="屏幕快照 2013-07-30 下午2.07.22.png" id="22" name="图片 21"/>
              <p:cNvPicPr>
                <a:picLocks noChangeAspect="1"/>
              </p:cNvPicPr>
              <p:nvPr/>
            </p:nvPicPr>
            <p:blipFill>
              <a:blip r:embed="rId16">
                <a:extLst/>
              </a:blip>
              <a:stretch>
                <a:fillRect/>
              </a:stretch>
            </p:blipFill>
            <p:spPr>
              <a:xfrm>
                <a:off x="5900503" y="3655798"/>
                <a:ext cx="675112" cy="230778"/>
              </a:xfrm>
              <a:prstGeom prst="roundRect">
                <a:avLst/>
              </a:prstGeom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descr="屏幕快照 2013-07-30 下午2.10.37.png" id="27" name="图片 26"/>
              <p:cNvPicPr>
                <a:picLocks noChangeAspect="1"/>
              </p:cNvPicPr>
              <p:nvPr/>
            </p:nvPicPr>
            <p:blipFill>
              <a:blip r:embed="rId17">
                <a:extLst/>
              </a:blip>
              <a:stretch>
                <a:fillRect/>
              </a:stretch>
            </p:blipFill>
            <p:spPr>
              <a:xfrm>
                <a:off x="6180119" y="3384546"/>
                <a:ext cx="738632" cy="223496"/>
              </a:xfrm>
              <a:prstGeom prst="roundRect">
                <a:avLst/>
              </a:prstGeom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86" name="圆角矩形 85"/>
            <p:cNvSpPr/>
            <p:nvPr/>
          </p:nvSpPr>
          <p:spPr>
            <a:xfrm>
              <a:off x="9670378" y="4851287"/>
              <a:ext cx="1131696" cy="187825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卫视/影视</a:t>
              </a:r>
            </a:p>
          </p:txBody>
        </p:sp>
      </p:grpSp>
      <p:grpSp>
        <p:nvGrpSpPr>
          <p:cNvPr id="10" name="组合 92"/>
          <p:cNvGrpSpPr/>
          <p:nvPr/>
        </p:nvGrpSpPr>
        <p:grpSpPr>
          <a:xfrm>
            <a:off x="5715000" y="1543050"/>
            <a:ext cx="2917825" cy="1755775"/>
            <a:chOff x="6114140" y="1231444"/>
            <a:chExt cx="2904634" cy="1759770"/>
          </a:xfrm>
        </p:grpSpPr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114140" y="1231444"/>
              <a:ext cx="2904634" cy="1759770"/>
            </a:xfrm>
            <a:prstGeom prst="rect">
              <a:avLst/>
            </a:prstGeom>
            <a:effectLst>
              <a:outerShdw algn="ctr" blurRad="139700" dir="5400000" dist="50800" rotWithShape="0">
                <a:srgbClr val="000000">
                  <a:alpha val="29000"/>
                </a:srgbClr>
              </a:outerShdw>
            </a:effectLst>
          </p:spPr>
        </p:pic>
        <p:pic>
          <p:nvPicPr>
            <p:cNvPr descr="屏幕快照 2013-07-30 下午2.09.26.png" id="24" name="图片 23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981772" y="1835492"/>
              <a:ext cx="606497" cy="230468"/>
            </a:xfrm>
            <a:prstGeom prst="round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descr="屏幕快照 2013-07-30 下午2.11.16.png" id="25" name="图片 24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468584" y="2095087"/>
              <a:ext cx="712477" cy="251973"/>
            </a:xfrm>
            <a:prstGeom prst="round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descr="屏幕快照 2013-07-30 下午2.19.46.png" id="33" name="图片 32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451193" y="1544404"/>
              <a:ext cx="612737" cy="251745"/>
            </a:xfrm>
            <a:prstGeom prst="round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descr="屏幕快照 2013-07-30 下午2.18.36.png" id="35" name="图片 34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7681786" y="2104934"/>
              <a:ext cx="615569" cy="227862"/>
            </a:xfrm>
            <a:prstGeom prst="round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8" name="圆角矩形 87"/>
            <p:cNvSpPr/>
            <p:nvPr/>
          </p:nvSpPr>
          <p:spPr>
            <a:xfrm>
              <a:off x="6689378" y="2394547"/>
              <a:ext cx="1817372" cy="217982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财经/新闻/IT/健康门户</a:t>
              </a:r>
            </a:p>
          </p:txBody>
        </p:sp>
      </p:grpSp>
      <p:grpSp>
        <p:nvGrpSpPr>
          <p:cNvPr id="12" name="组合 94"/>
          <p:cNvGrpSpPr/>
          <p:nvPr/>
        </p:nvGrpSpPr>
        <p:grpSpPr>
          <a:xfrm>
            <a:off x="2413000" y="1722438"/>
            <a:ext cx="2443163" cy="1628775"/>
            <a:chOff x="2693452" y="2245574"/>
            <a:chExt cx="2433560" cy="1632135"/>
          </a:xfrm>
        </p:grpSpPr>
        <p:grpSp>
          <p:nvGrpSpPr>
            <p:cNvPr id="21539" name="组合 81"/>
            <p:cNvGrpSpPr/>
            <p:nvPr/>
          </p:nvGrpSpPr>
          <p:grpSpPr>
            <a:xfrm>
              <a:off x="2693452" y="2245574"/>
              <a:ext cx="2433560" cy="1632135"/>
              <a:chOff x="2891292" y="3749695"/>
              <a:chExt cx="2433560" cy="1474370"/>
            </a:xfrm>
          </p:grpSpPr>
          <p:pic>
            <p:nvPicPr>
              <p:cNvPr id="49" name="图片 48"/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91292" y="3749695"/>
                <a:ext cx="2433560" cy="1474370"/>
              </a:xfrm>
              <a:prstGeom prst="rect">
                <a:avLst/>
              </a:prstGeom>
              <a:effectLst>
                <a:outerShdw algn="ctr" blurRad="139700" dir="5400000" dist="50800" rotWithShape="0">
                  <a:srgbClr val="000000">
                    <a:alpha val="29000"/>
                  </a:srgbClr>
                </a:outerShdw>
              </a:effectLst>
            </p:spPr>
          </p:pic>
          <p:pic>
            <p:nvPicPr>
              <p:cNvPr descr="屏幕快照 2013-07-30 下午2.23.11.png" id="40" name="图片 39"/>
              <p:cNvPicPr>
                <a:picLocks noChangeAspect="1"/>
              </p:cNvPicPr>
              <p:nvPr/>
            </p:nvPicPr>
            <p:blipFill>
              <a:blip r:embed="rId24">
                <a:extLst/>
              </a:blip>
              <a:stretch>
                <a:fillRect/>
              </a:stretch>
            </p:blipFill>
            <p:spPr>
              <a:xfrm>
                <a:off x="4007127" y="4073237"/>
                <a:ext cx="619956" cy="351309"/>
              </a:xfrm>
              <a:prstGeom prst="roundRect">
                <a:avLst/>
              </a:prstGeom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descr="屏幕快照 2013-07-30 下午2.22.48.png" id="41" name="图片 40"/>
              <p:cNvPicPr>
                <a:picLocks noChangeAspect="1"/>
              </p:cNvPicPr>
              <p:nvPr/>
            </p:nvPicPr>
            <p:blipFill>
              <a:blip r:embed="rId25">
                <a:extLst/>
              </a:blip>
              <a:stretch>
                <a:fillRect/>
              </a:stretch>
            </p:blipFill>
            <p:spPr>
              <a:xfrm>
                <a:off x="4302689" y="4448443"/>
                <a:ext cx="562513" cy="238119"/>
              </a:xfrm>
              <a:prstGeom prst="roundRect">
                <a:avLst/>
              </a:prstGeom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descr="C:\Documents and Settings\Administrator\Application Data\Tencent\Users\48242641\QQ\WinTemp\RichOle\Y5[_U61V{H{Q$A~%2R24@MU.jpg" id="45" name="Picture 1"/>
              <p:cNvPicPr>
                <a:picLocks noChangeArrowheads="1" noChangeAspect="1"/>
              </p:cNvPicPr>
              <p:nvPr/>
            </p:nvPicPr>
            <p:blipFill>
              <a:blip r:embed="rId26"/>
              <a:stretch>
                <a:fillRect/>
              </a:stretch>
            </p:blipFill>
            <p:spPr bwMode="auto">
              <a:xfrm>
                <a:off x="3378320" y="4449517"/>
                <a:ext cx="610366" cy="222737"/>
              </a:xfrm>
              <a:prstGeom prst="rect">
                <a:avLst/>
              </a:prstGeom>
              <a:noFill/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89" name="圆角矩形 88"/>
            <p:cNvSpPr/>
            <p:nvPr/>
          </p:nvSpPr>
          <p:spPr>
            <a:xfrm>
              <a:off x="3362326" y="3351162"/>
              <a:ext cx="1132182" cy="187711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母婴/儿童</a:t>
              </a:r>
            </a:p>
          </p:txBody>
        </p:sp>
      </p:grpSp>
      <p:grpSp>
        <p:nvGrpSpPr>
          <p:cNvPr id="14" name="组合 91"/>
          <p:cNvGrpSpPr/>
          <p:nvPr/>
        </p:nvGrpSpPr>
        <p:grpSpPr>
          <a:xfrm>
            <a:off x="8636000" y="1809750"/>
            <a:ext cx="2633663" cy="1541463"/>
            <a:chOff x="8737990" y="2437423"/>
            <a:chExt cx="2621230" cy="1544698"/>
          </a:xfrm>
        </p:grpSpPr>
        <p:grpSp>
          <p:nvGrpSpPr>
            <p:cNvPr id="21533" name="组合 8"/>
            <p:cNvGrpSpPr/>
            <p:nvPr/>
          </p:nvGrpSpPr>
          <p:grpSpPr>
            <a:xfrm>
              <a:off x="8737990" y="2437423"/>
              <a:ext cx="2621230" cy="1544698"/>
              <a:chOff x="9075439" y="1195302"/>
              <a:chExt cx="2216918" cy="1343118"/>
            </a:xfrm>
          </p:grpSpPr>
          <p:pic>
            <p:nvPicPr>
              <p:cNvPr id="57" name="图片 56"/>
              <p:cNvPicPr>
                <a:picLocks noChangeAspect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075439" y="1195302"/>
                <a:ext cx="2216918" cy="1343118"/>
              </a:xfrm>
              <a:prstGeom prst="rect">
                <a:avLst/>
              </a:prstGeom>
              <a:effectLst>
                <a:outerShdw algn="ctr" blurRad="139700" dir="5400000" dist="50800" rotWithShape="0">
                  <a:srgbClr val="000000">
                    <a:alpha val="29000"/>
                  </a:srgbClr>
                </a:outerShdw>
              </a:effectLst>
            </p:spPr>
          </p:pic>
          <p:pic>
            <p:nvPicPr>
              <p:cNvPr descr="屏幕快照 2013-07-30 下午2.17.43.png" id="36" name="图片 35"/>
              <p:cNvPicPr>
                <a:picLocks noChangeAspect="1"/>
              </p:cNvPicPr>
              <p:nvPr/>
            </p:nvPicPr>
            <p:blipFill>
              <a:blip r:embed="rId28">
                <a:extLst/>
              </a:blip>
              <a:stretch>
                <a:fillRect/>
              </a:stretch>
            </p:blipFill>
            <p:spPr>
              <a:xfrm>
                <a:off x="9434707" y="1974497"/>
                <a:ext cx="626106" cy="262183"/>
              </a:xfrm>
              <a:prstGeom prst="roundRect">
                <a:avLst/>
              </a:prstGeom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descr="屏幕快照 2013-07-30 下午2.08.36.png" id="23" name="图片 22"/>
              <p:cNvPicPr>
                <a:picLocks noChangeAspect="1"/>
              </p:cNvPicPr>
              <p:nvPr/>
            </p:nvPicPr>
            <p:blipFill>
              <a:blip r:embed="rId29">
                <a:extLst/>
              </a:blip>
              <a:stretch>
                <a:fillRect/>
              </a:stretch>
            </p:blipFill>
            <p:spPr>
              <a:xfrm>
                <a:off x="10394342" y="1937643"/>
                <a:ext cx="545542" cy="253005"/>
              </a:xfrm>
              <a:prstGeom prst="roundRect">
                <a:avLst/>
              </a:prstGeom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87" name="圆角矩形 86"/>
            <p:cNvSpPr/>
            <p:nvPr/>
          </p:nvSpPr>
          <p:spPr>
            <a:xfrm>
              <a:off x="9725494" y="2817632"/>
              <a:ext cx="952743" cy="208398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游戏/彩票</a:t>
              </a:r>
            </a:p>
          </p:txBody>
        </p:sp>
        <p:pic>
          <p:nvPicPr>
            <p:cNvPr descr="屏幕快照 2013-07-30 下午2.20.09.png" id="32" name="图片 31"/>
            <p:cNvPicPr>
              <a:picLocks noChangeAspect="1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9628741" y="3073143"/>
              <a:ext cx="710277" cy="221522"/>
            </a:xfrm>
            <a:prstGeom prst="round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6" name="组合 95"/>
          <p:cNvGrpSpPr/>
          <p:nvPr/>
        </p:nvGrpSpPr>
        <p:grpSpPr>
          <a:xfrm>
            <a:off x="458788" y="3217863"/>
            <a:ext cx="2686050" cy="1490662"/>
            <a:chOff x="772122" y="3442958"/>
            <a:chExt cx="2673981" cy="1494594"/>
          </a:xfrm>
        </p:grpSpPr>
        <p:grpSp>
          <p:nvGrpSpPr>
            <p:cNvPr id="21527" name="组合 79"/>
            <p:cNvGrpSpPr/>
            <p:nvPr/>
          </p:nvGrpSpPr>
          <p:grpSpPr>
            <a:xfrm>
              <a:off x="772122" y="3442958"/>
              <a:ext cx="2673981" cy="1494594"/>
              <a:chOff x="1281302" y="2569493"/>
              <a:chExt cx="2673981" cy="1494594"/>
            </a:xfrm>
          </p:grpSpPr>
          <p:pic>
            <p:nvPicPr>
              <p:cNvPr id="47" name="图片 46"/>
              <p:cNvPicPr>
                <a:picLocks noChangeAspect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81302" y="2569493"/>
                <a:ext cx="2673981" cy="1494594"/>
              </a:xfrm>
              <a:prstGeom prst="rect">
                <a:avLst/>
              </a:prstGeom>
              <a:effectLst>
                <a:outerShdw algn="ctr" blurRad="139700" dir="5400000" dist="50800" rotWithShape="0">
                  <a:srgbClr val="000000">
                    <a:alpha val="29000"/>
                  </a:srgbClr>
                </a:outerShdw>
              </a:effectLst>
            </p:spPr>
          </p:pic>
          <p:pic>
            <p:nvPicPr>
              <p:cNvPr descr="屏幕快照 2013-07-30 下午1.59.20.png" id="20" name="图片 19"/>
              <p:cNvPicPr>
                <a:picLocks noChangeAspect="1"/>
              </p:cNvPicPr>
              <p:nvPr/>
            </p:nvPicPr>
            <p:blipFill>
              <a:blip r:embed="rId32">
                <a:extLst/>
              </a:blip>
              <a:stretch>
                <a:fillRect/>
              </a:stretch>
            </p:blipFill>
            <p:spPr>
              <a:xfrm>
                <a:off x="2418884" y="2878753"/>
                <a:ext cx="745079" cy="253534"/>
              </a:xfrm>
              <a:prstGeom prst="roundRect">
                <a:avLst/>
              </a:prstGeom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descr="屏幕快照 2013-07-30 下午2.16.44.png" id="31" name="图片 30"/>
              <p:cNvPicPr>
                <a:picLocks noChangeAspect="1"/>
              </p:cNvPicPr>
              <p:nvPr/>
            </p:nvPicPr>
            <p:blipFill>
              <a:blip r:embed="rId33">
                <a:extLst/>
              </a:blip>
              <a:stretch>
                <a:fillRect/>
              </a:stretch>
            </p:blipFill>
            <p:spPr>
              <a:xfrm>
                <a:off x="2800427" y="3226987"/>
                <a:ext cx="545546" cy="259036"/>
              </a:xfrm>
              <a:prstGeom prst="roundRect">
                <a:avLst/>
              </a:prstGeom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descr="屏幕快照 2013-07-30 下午2.30.11.png" id="42" name="图片 41"/>
              <p:cNvPicPr>
                <a:picLocks noChangeAspect="1"/>
              </p:cNvPicPr>
              <p:nvPr/>
            </p:nvPicPr>
            <p:blipFill>
              <a:blip r:embed="rId34">
                <a:extLst/>
              </a:blip>
              <a:stretch>
                <a:fillRect/>
              </a:stretch>
            </p:blipFill>
            <p:spPr>
              <a:xfrm>
                <a:off x="1776625" y="3250244"/>
                <a:ext cx="855830" cy="280676"/>
              </a:xfrm>
              <a:prstGeom prst="roundRect">
                <a:avLst/>
              </a:prstGeom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90" name="圆角矩形 89"/>
            <p:cNvSpPr/>
            <p:nvPr/>
          </p:nvSpPr>
          <p:spPr>
            <a:xfrm>
              <a:off x="1924209" y="4463229"/>
              <a:ext cx="990891" cy="170311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汽车</a:t>
              </a: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6565900" y="4378325"/>
            <a:ext cx="1450975" cy="1495425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 flipH="1">
            <a:off x="6529388" y="4849813"/>
            <a:ext cx="3817937" cy="1014412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 flipH="1">
            <a:off x="6604000" y="3403600"/>
            <a:ext cx="346075" cy="247015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/>
        </p:nvCxnSpPr>
        <p:spPr>
          <a:xfrm>
            <a:off x="4956175" y="4841875"/>
            <a:ext cx="1635125" cy="10541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1912938" y="4610100"/>
            <a:ext cx="4632325" cy="1254125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07"/>
          <p:cNvGrpSpPr/>
          <p:nvPr/>
        </p:nvGrpSpPr>
        <p:grpSpPr>
          <a:xfrm>
            <a:off x="4137025" y="4451350"/>
            <a:ext cx="4600575" cy="2451100"/>
            <a:chOff x="4029319" y="4399208"/>
            <a:chExt cx="4580920" cy="2458523"/>
          </a:xfrm>
        </p:grpSpPr>
        <p:pic>
          <p:nvPicPr>
            <p:cNvPr id="103" name="图片 102"/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4029319" y="4399208"/>
              <a:ext cx="4580920" cy="2458523"/>
            </a:xfrm>
            <a:prstGeom prst="rect">
              <a:avLst/>
            </a:prstGeom>
            <a:effectLst>
              <a:outerShdw algn="ctr" blurRad="139700" dir="5400000" dist="50800" rotWithShape="0">
                <a:srgbClr val="000000">
                  <a:alpha val="29000"/>
                </a:srgbClr>
              </a:outerShdw>
            </a:effectLst>
          </p:spPr>
        </p:pic>
        <p:pic>
          <p:nvPicPr>
            <p:cNvPr descr="530X135.png" id="21526" name="图片 82"/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5332362" y="5526094"/>
              <a:ext cx="2027658" cy="51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矩形 1"/>
          <p:cNvSpPr/>
          <p:nvPr/>
        </p:nvSpPr>
        <p:spPr>
          <a:xfrm>
            <a:off x="3689349" y="619125"/>
            <a:ext cx="72948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云平台覆盖各类垂直网站，营销触点全面延伸</a:t>
            </a:r>
          </a:p>
        </p:txBody>
      </p:sp>
      <p:pic>
        <p:nvPicPr>
          <p:cNvPr id="74" name="图片 73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887413" y="231775"/>
            <a:ext cx="2917825" cy="1620838"/>
          </a:xfrm>
          <a:prstGeom prst="rect">
            <a:avLst/>
          </a:prstGeom>
          <a:effectLst>
            <a:outerShdw algn="ctr" blurRad="139700" dir="5400000" dist="50800" rotWithShape="0">
              <a:srgbClr val="000000">
                <a:alpha val="29000"/>
              </a:srgbClr>
            </a:outerShdw>
          </a:effectLst>
        </p:spPr>
      </p:pic>
      <p:sp>
        <p:nvSpPr>
          <p:cNvPr id="69" name="矩形 68"/>
          <p:cNvSpPr/>
          <p:nvPr/>
        </p:nvSpPr>
        <p:spPr>
          <a:xfrm>
            <a:off x="1247775" y="1266825"/>
            <a:ext cx="226695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1200">
                <a:solidFill>
                  <a:schemeClr val="bg1"/>
                </a:solidFill>
                <a:latin typeface="+mn-ea"/>
                <a:ea typeface="+mn-ea"/>
              </a:rPr>
              <a:t>视频网站只是视频集合平台？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373188" y="619125"/>
            <a:ext cx="201168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kumimoji="1" lang="zh-CN" sz="3600">
                <a:latin charset="0" panose="020b0502020202020204" pitchFamily="34" typeface="Century Gothic"/>
                <a:ea charset="-122" panose="020b0503020204020204" pitchFamily="34" typeface="微软雅黑"/>
              </a:rPr>
              <a:t>乐视生态</a:t>
            </a:r>
          </a:p>
        </p:txBody>
      </p:sp>
    </p:spTree>
  </p:cSld>
  <p:clrMapOvr>
    <a:masterClrMapping/>
  </p:clrMapOvr>
  <p:transition spd="slow">
    <p:push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2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23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26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29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3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35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38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9"/>
      <p:bldP grpId="0" spid="3"/>
    </p:bldLst>
  </p:timing>
</p:sld>
</file>

<file path=ppt/slides/slide5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6858000 h 6858000" name="connsiteY0"/>
              <a:gd fmla="*/ 12192000 w 12192000" name="connsiteX1"/>
              <a:gd fmla="*/ 6858000 h 6858000" name="connsiteY1"/>
              <a:gd fmla="*/ 12192000 w 12192000" name="connsiteX2"/>
              <a:gd fmla="*/ 0 h 6858000" name="connsiteY2"/>
              <a:gd fmla="*/ 0 w 12192000" name="connsiteX3"/>
              <a:gd fmla="*/ 0 h 6858000" name="connsiteY3"/>
              <a:gd fmla="*/ 0 w 12192000" name="connsiteX4"/>
              <a:gd fmla="*/ 685800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0 h 6858000" name="connsiteY0"/>
              <a:gd fmla="*/ 12192000 w 12192000" name="connsiteX1"/>
              <a:gd fmla="*/ 0 h 6858000" name="connsiteY1"/>
              <a:gd fmla="*/ 12192000 w 12192000" name="connsiteX2"/>
              <a:gd fmla="*/ 6858000 h 6858000" name="connsiteY2"/>
              <a:gd fmla="*/ 0 w 12192000" name="connsiteX3"/>
              <a:gd fmla="*/ 6858000 h 6858000" name="connsiteY3"/>
              <a:gd fmla="*/ 0 w 12192000" name="connsiteX4"/>
              <a:gd fmla="*/ 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pic>
        <p:nvPicPr>
          <p:cNvPr id="75780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44388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5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6858000 h 6858000" name="connsiteY0"/>
              <a:gd fmla="*/ 12192000 w 12192000" name="connsiteX1"/>
              <a:gd fmla="*/ 6858000 h 6858000" name="connsiteY1"/>
              <a:gd fmla="*/ 12192000 w 12192000" name="connsiteX2"/>
              <a:gd fmla="*/ 0 h 6858000" name="connsiteY2"/>
              <a:gd fmla="*/ 0 w 12192000" name="connsiteX3"/>
              <a:gd fmla="*/ 0 h 6858000" name="connsiteY3"/>
              <a:gd fmla="*/ 0 w 12192000" name="connsiteX4"/>
              <a:gd fmla="*/ 685800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anose="020b0503020204020204" pitchFamily="34" typeface="微软雅黑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0 h 6858000" name="connsiteY0"/>
              <a:gd fmla="*/ 12192000 w 12192000" name="connsiteX1"/>
              <a:gd fmla="*/ 0 h 6858000" name="connsiteY1"/>
              <a:gd fmla="*/ 12192000 w 12192000" name="connsiteX2"/>
              <a:gd fmla="*/ 6858000 h 6858000" name="connsiteY2"/>
              <a:gd fmla="*/ 0 w 12192000" name="connsiteX3"/>
              <a:gd fmla="*/ 6858000 h 6858000" name="connsiteY3"/>
              <a:gd fmla="*/ 0 w 12192000" name="connsiteX4"/>
              <a:gd fmla="*/ 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anose="020b0503020204020204" pitchFamily="34" typeface="微软雅黑"/>
            </a:endParaRPr>
          </a:p>
        </p:txBody>
      </p:sp>
      <p:pic>
        <p:nvPicPr>
          <p:cNvPr id="76804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292725" y="254000"/>
            <a:ext cx="1658938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644650" y="5129213"/>
            <a:ext cx="89281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44388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7" name="TextBox 1"/>
          <p:cNvSpPr txBox="1">
            <a:spLocks noChangeArrowheads="1"/>
          </p:cNvSpPr>
          <p:nvPr/>
        </p:nvSpPr>
        <p:spPr bwMode="auto">
          <a:xfrm>
            <a:off x="4565650" y="5281613"/>
            <a:ext cx="3097212" cy="9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6800"/>
              </a:lnSpc>
            </a:pPr>
            <a:r>
              <a:rPr altLang="zh-CN" lang="en-US" sz="68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太平轮2</a:t>
            </a:r>
          </a:p>
        </p:txBody>
      </p:sp>
      <p:sp>
        <p:nvSpPr>
          <p:cNvPr id="76808" name="TextBox 1"/>
          <p:cNvSpPr txBox="1">
            <a:spLocks noChangeArrowheads="1"/>
          </p:cNvSpPr>
          <p:nvPr/>
        </p:nvSpPr>
        <p:spPr bwMode="auto">
          <a:xfrm>
            <a:off x="1773238" y="6269038"/>
            <a:ext cx="8624888" cy="35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2400"/>
              </a:lnSpc>
            </a:pPr>
            <a:r>
              <a:rPr altLang="zh-CN" lang="en-US" sz="2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导演：吴宇森 主演：章子怡、黄晓明、宋慧乔、金城武、佟大为</a:t>
            </a:r>
          </a:p>
        </p:txBody>
      </p:sp>
    </p:spTree>
  </p:cSld>
  <p:clrMapOvr>
    <a:masterClrMapping/>
  </p:clrMapOvr>
  <p:transition/>
  <p:timing/>
</p:sld>
</file>

<file path=ppt/slides/slide5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6858000 h 6858000" name="connsiteY0"/>
              <a:gd fmla="*/ 12192000 w 12192000" name="connsiteX1"/>
              <a:gd fmla="*/ 6858000 h 6858000" name="connsiteY1"/>
              <a:gd fmla="*/ 12192000 w 12192000" name="connsiteX2"/>
              <a:gd fmla="*/ 0 h 6858000" name="connsiteY2"/>
              <a:gd fmla="*/ 0 w 12192000" name="connsiteX3"/>
              <a:gd fmla="*/ 0 h 6858000" name="connsiteY3"/>
              <a:gd fmla="*/ 0 w 12192000" name="connsiteX4"/>
              <a:gd fmla="*/ 685800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anose="020b0503020204020204" pitchFamily="34" typeface="微软雅黑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0 h 6858000" name="connsiteY0"/>
              <a:gd fmla="*/ 12192000 w 12192000" name="connsiteX1"/>
              <a:gd fmla="*/ 0 h 6858000" name="connsiteY1"/>
              <a:gd fmla="*/ 12192000 w 12192000" name="connsiteX2"/>
              <a:gd fmla="*/ 6858000 h 6858000" name="connsiteY2"/>
              <a:gd fmla="*/ 0 w 12192000" name="connsiteX3"/>
              <a:gd fmla="*/ 6858000 h 6858000" name="connsiteY3"/>
              <a:gd fmla="*/ 0 w 12192000" name="connsiteX4"/>
              <a:gd fmla="*/ 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anose="020b0503020204020204" pitchFamily="34" typeface="微软雅黑"/>
            </a:endParaRPr>
          </a:p>
        </p:txBody>
      </p:sp>
      <p:sp>
        <p:nvSpPr>
          <p:cNvPr id="5" name="Freeform 3"/>
          <p:cNvSpPr/>
          <p:nvPr/>
        </p:nvSpPr>
        <p:spPr>
          <a:xfrm>
            <a:off x="3163888" y="4432300"/>
            <a:ext cx="6630987" cy="1482725"/>
          </a:xfrm>
          <a:custGeom>
            <a:gdLst>
              <a:gd fmla="*/ 0 w 6604000" name="connsiteX0"/>
              <a:gd fmla="*/ 0 h 1485900" name="connsiteY0"/>
              <a:gd fmla="*/ 6604000 w 6604000" name="connsiteX1"/>
              <a:gd fmla="*/ 0 h 1485900" name="connsiteY1"/>
              <a:gd fmla="*/ 6604000 w 6604000" name="connsiteX2"/>
              <a:gd fmla="*/ 1485900 h 1485900" name="connsiteY2"/>
              <a:gd fmla="*/ 0 w 6604000" name="connsiteX3"/>
              <a:gd fmla="*/ 1485900 h 1485900" name="connsiteY3"/>
              <a:gd fmla="*/ 0 w 6604000" name="connsiteX4"/>
              <a:gd fmla="*/ 0 h 14859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1485900" w="6604000">
                <a:moveTo>
                  <a:pt x="0" y="0"/>
                </a:moveTo>
                <a:lnTo>
                  <a:pt x="6604000" y="0"/>
                </a:lnTo>
                <a:lnTo>
                  <a:pt x="6604000" y="1485900"/>
                </a:lnTo>
                <a:lnTo>
                  <a:pt x="0" y="1485900"/>
                </a:lnTo>
                <a:lnTo>
                  <a:pt x="0" y="0"/>
                </a:lnTo>
              </a:path>
            </a:pathLst>
          </a:custGeom>
          <a:solidFill>
            <a:srgbClr val="FFD04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anose="020b0503020204020204" pitchFamily="34" typeface="微软雅黑"/>
            </a:endParaRPr>
          </a:p>
        </p:txBody>
      </p:sp>
      <p:pic>
        <p:nvPicPr>
          <p:cNvPr id="77829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44388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TextBox 1"/>
          <p:cNvSpPr txBox="1">
            <a:spLocks noChangeArrowheads="1"/>
          </p:cNvSpPr>
          <p:nvPr/>
        </p:nvSpPr>
        <p:spPr bwMode="auto">
          <a:xfrm>
            <a:off x="3622675" y="4699000"/>
            <a:ext cx="5854700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2900"/>
              </a:lnSpc>
            </a:pPr>
            <a:r>
              <a:rPr altLang="zh-CN" lang="en-US" sz="29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小时代3刺金时代/小时代4鸣钻时代 </a:t>
            </a:r>
          </a:p>
        </p:txBody>
      </p:sp>
      <p:sp>
        <p:nvSpPr>
          <p:cNvPr id="77831" name="TextBox 1"/>
          <p:cNvSpPr txBox="1">
            <a:spLocks noChangeArrowheads="1"/>
          </p:cNvSpPr>
          <p:nvPr/>
        </p:nvSpPr>
        <p:spPr bwMode="auto">
          <a:xfrm>
            <a:off x="4132262" y="5078413"/>
            <a:ext cx="4673600" cy="62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4600"/>
              </a:lnSpc>
            </a:pPr>
            <a:r>
              <a:rPr altLang="zh-CN" lang="en-US" sz="46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最华丽的青春舞曲</a:t>
            </a:r>
          </a:p>
        </p:txBody>
      </p:sp>
    </p:spTree>
  </p:cSld>
  <p:clrMapOvr>
    <a:masterClrMapping/>
  </p:clrMapOvr>
  <p:transition/>
  <p:timing/>
</p:sld>
</file>

<file path=ppt/slides/slide5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8850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44388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TextBox 1"/>
          <p:cNvSpPr txBox="1">
            <a:spLocks noChangeArrowheads="1"/>
          </p:cNvSpPr>
          <p:nvPr/>
        </p:nvSpPr>
        <p:spPr bwMode="auto">
          <a:xfrm>
            <a:off x="7448550" y="76200"/>
            <a:ext cx="3505200" cy="62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4600"/>
              </a:lnSpc>
            </a:pPr>
            <a:r>
              <a:rPr altLang="zh-CN" lang="en-US" sz="46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《机器兵团》</a:t>
            </a:r>
          </a:p>
        </p:txBody>
      </p:sp>
      <p:sp>
        <p:nvSpPr>
          <p:cNvPr id="78852" name="TextBox 1"/>
          <p:cNvSpPr txBox="1">
            <a:spLocks noChangeArrowheads="1"/>
          </p:cNvSpPr>
          <p:nvPr/>
        </p:nvSpPr>
        <p:spPr bwMode="auto">
          <a:xfrm>
            <a:off x="1517650" y="6192838"/>
            <a:ext cx="3263900" cy="62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4600"/>
              </a:lnSpc>
            </a:pPr>
            <a:r>
              <a:rPr altLang="zh-CN" lang="en-US" sz="46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《敢死队3》</a:t>
            </a:r>
          </a:p>
        </p:txBody>
      </p:sp>
    </p:spTree>
  </p:cSld>
  <p:clrMapOvr>
    <a:masterClrMapping/>
  </p:clrMapOvr>
  <p:transition/>
  <p:timing/>
</p:sld>
</file>

<file path=ppt/slides/slide5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6858000 h 6858000" name="connsiteY0"/>
              <a:gd fmla="*/ 12192000 w 12192000" name="connsiteX1"/>
              <a:gd fmla="*/ 6858000 h 6858000" name="connsiteY1"/>
              <a:gd fmla="*/ 12192000 w 12192000" name="connsiteX2"/>
              <a:gd fmla="*/ 0 h 6858000" name="connsiteY2"/>
              <a:gd fmla="*/ 0 w 12192000" name="connsiteX3"/>
              <a:gd fmla="*/ 0 h 6858000" name="connsiteY3"/>
              <a:gd fmla="*/ 0 w 12192000" name="connsiteX4"/>
              <a:gd fmla="*/ 685800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0 h 6858000" name="connsiteY0"/>
              <a:gd fmla="*/ 12192000 w 12192000" name="connsiteX1"/>
              <a:gd fmla="*/ 0 h 6858000" name="connsiteY1"/>
              <a:gd fmla="*/ 12192000 w 12192000" name="connsiteX2"/>
              <a:gd fmla="*/ 6858000 h 6858000" name="connsiteY2"/>
              <a:gd fmla="*/ 0 w 12192000" name="connsiteX3"/>
              <a:gd fmla="*/ 6858000 h 6858000" name="connsiteY3"/>
              <a:gd fmla="*/ 0 w 12192000" name="connsiteX4"/>
              <a:gd fmla="*/ 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5" name="Freeform 3"/>
          <p:cNvSpPr/>
          <p:nvPr/>
        </p:nvSpPr>
        <p:spPr>
          <a:xfrm>
            <a:off x="3354388" y="5661025"/>
            <a:ext cx="5535612" cy="455613"/>
          </a:xfrm>
          <a:custGeom>
            <a:gdLst>
              <a:gd fmla="*/ 0 w 5511800" name="connsiteX0"/>
              <a:gd fmla="*/ 0 h 457200" name="connsiteY0"/>
              <a:gd fmla="*/ 5511800 w 5511800" name="connsiteX1"/>
              <a:gd fmla="*/ 0 h 457200" name="connsiteY1"/>
              <a:gd fmla="*/ 5511800 w 5511800" name="connsiteX2"/>
              <a:gd fmla="*/ 457200 h 457200" name="connsiteY2"/>
              <a:gd fmla="*/ 0 w 5511800" name="connsiteX3"/>
              <a:gd fmla="*/ 457200 h 457200" name="connsiteY3"/>
              <a:gd fmla="*/ 0 w 5511800" name="connsiteX4"/>
              <a:gd fmla="*/ 0 h 4572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457200" w="5511800">
                <a:moveTo>
                  <a:pt x="0" y="0"/>
                </a:moveTo>
                <a:lnTo>
                  <a:pt x="5511800" y="0"/>
                </a:lnTo>
                <a:lnTo>
                  <a:pt x="5511800" y="457200"/>
                </a:lnTo>
                <a:lnTo>
                  <a:pt x="0" y="457200"/>
                </a:lnTo>
                <a:lnTo>
                  <a:pt x="0" y="0"/>
                </a:lnTo>
              </a:path>
            </a:pathLst>
          </a:custGeom>
          <a:solidFill>
            <a:srgbClr val="00BCD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pic>
        <p:nvPicPr>
          <p:cNvPr id="79877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44388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8" name="TextBox 1"/>
          <p:cNvSpPr txBox="1">
            <a:spLocks noChangeArrowheads="1"/>
          </p:cNvSpPr>
          <p:nvPr/>
        </p:nvSpPr>
        <p:spPr bwMode="auto">
          <a:xfrm>
            <a:off x="4157663" y="5762625"/>
            <a:ext cx="3892550" cy="31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2100"/>
              </a:lnSpc>
            </a:pPr>
            <a:r>
              <a:rPr altLang="zh-CN" lang="en-US" sz="21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导演：陆川 主演：赵又廷 、姚晨</a:t>
            </a:r>
          </a:p>
        </p:txBody>
      </p:sp>
    </p:spTree>
  </p:cSld>
  <p:clrMapOvr>
    <a:masterClrMapping/>
  </p:clrMapOvr>
  <p:transition/>
  <p:timing/>
</p:sld>
</file>

<file path=ppt/slides/slide5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6858000 h 6858000" name="connsiteY0"/>
              <a:gd fmla="*/ 12192000 w 12192000" name="connsiteX1"/>
              <a:gd fmla="*/ 6858000 h 6858000" name="connsiteY1"/>
              <a:gd fmla="*/ 12192000 w 12192000" name="connsiteX2"/>
              <a:gd fmla="*/ 0 h 6858000" name="connsiteY2"/>
              <a:gd fmla="*/ 0 w 12192000" name="connsiteX3"/>
              <a:gd fmla="*/ 0 h 6858000" name="connsiteY3"/>
              <a:gd fmla="*/ 0 w 12192000" name="connsiteX4"/>
              <a:gd fmla="*/ 685800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anose="020b0503020204020204" pitchFamily="34" typeface="微软雅黑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0 h 6858000" name="connsiteY0"/>
              <a:gd fmla="*/ 12192000 w 12192000" name="connsiteX1"/>
              <a:gd fmla="*/ 0 h 6858000" name="connsiteY1"/>
              <a:gd fmla="*/ 12192000 w 12192000" name="connsiteX2"/>
              <a:gd fmla="*/ 6858000 h 6858000" name="connsiteY2"/>
              <a:gd fmla="*/ 0 w 12192000" name="connsiteX3"/>
              <a:gd fmla="*/ 6858000 h 6858000" name="connsiteY3"/>
              <a:gd fmla="*/ 0 w 12192000" name="connsiteX4"/>
              <a:gd fmla="*/ 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anose="020b0503020204020204" pitchFamily="34" typeface="微软雅黑"/>
            </a:endParaRPr>
          </a:p>
        </p:txBody>
      </p:sp>
      <p:sp>
        <p:nvSpPr>
          <p:cNvPr id="5" name="Freeform 3"/>
          <p:cNvSpPr/>
          <p:nvPr/>
        </p:nvSpPr>
        <p:spPr>
          <a:xfrm>
            <a:off x="5510213" y="1773238"/>
            <a:ext cx="4770437" cy="1279525"/>
          </a:xfrm>
          <a:custGeom>
            <a:gdLst>
              <a:gd fmla="*/ 0 w 4749800" name="connsiteX0"/>
              <a:gd fmla="*/ 0 h 1282700" name="connsiteY0"/>
              <a:gd fmla="*/ 4749800 w 4749800" name="connsiteX1"/>
              <a:gd fmla="*/ 0 h 1282700" name="connsiteY1"/>
              <a:gd fmla="*/ 4749800 w 4749800" name="connsiteX2"/>
              <a:gd fmla="*/ 1282700 h 1282700" name="connsiteY2"/>
              <a:gd fmla="*/ 0 w 4749800" name="connsiteX3"/>
              <a:gd fmla="*/ 1282700 h 1282700" name="connsiteY3"/>
              <a:gd fmla="*/ 0 w 4749800" name="connsiteX4"/>
              <a:gd fmla="*/ 0 h 12827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1282700" w="4749800">
                <a:moveTo>
                  <a:pt x="0" y="0"/>
                </a:moveTo>
                <a:lnTo>
                  <a:pt x="4749800" y="0"/>
                </a:lnTo>
                <a:lnTo>
                  <a:pt x="4749800" y="1282700"/>
                </a:lnTo>
                <a:lnTo>
                  <a:pt x="0" y="1282700"/>
                </a:lnTo>
                <a:lnTo>
                  <a:pt x="0" y="0"/>
                </a:lnTo>
              </a:path>
            </a:pathLst>
          </a:custGeom>
          <a:solidFill>
            <a:srgbClr val="E921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anose="020b0503020204020204" pitchFamily="34" typeface="微软雅黑"/>
            </a:endParaRPr>
          </a:p>
        </p:txBody>
      </p:sp>
      <p:pic>
        <p:nvPicPr>
          <p:cNvPr id="80901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44388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TextBox 1"/>
          <p:cNvSpPr txBox="1">
            <a:spLocks noChangeArrowheads="1"/>
          </p:cNvSpPr>
          <p:nvPr/>
        </p:nvSpPr>
        <p:spPr bwMode="auto">
          <a:xfrm>
            <a:off x="5867400" y="2051050"/>
            <a:ext cx="4070350" cy="80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6000"/>
              </a:lnSpc>
            </a:pPr>
            <a:r>
              <a:rPr altLang="zh-CN" lang="en-US" sz="6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2015第二季</a:t>
            </a:r>
          </a:p>
        </p:txBody>
      </p:sp>
    </p:spTree>
  </p:cSld>
  <p:clrMapOvr>
    <a:masterClrMapping/>
  </p:clrMapOvr>
  <p:transition/>
  <p:timing/>
</p:sld>
</file>

<file path=ppt/slides/slide5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6858000 h 6858000" name="connsiteY0"/>
              <a:gd fmla="*/ 12192000 w 12192000" name="connsiteX1"/>
              <a:gd fmla="*/ 6858000 h 6858000" name="connsiteY1"/>
              <a:gd fmla="*/ 12192000 w 12192000" name="connsiteX2"/>
              <a:gd fmla="*/ 0 h 6858000" name="connsiteY2"/>
              <a:gd fmla="*/ 0 w 12192000" name="connsiteX3"/>
              <a:gd fmla="*/ 0 h 6858000" name="connsiteY3"/>
              <a:gd fmla="*/ 0 w 12192000" name="connsiteX4"/>
              <a:gd fmla="*/ 685800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0 h 6858000" name="connsiteY0"/>
              <a:gd fmla="*/ 12192000 w 12192000" name="connsiteX1"/>
              <a:gd fmla="*/ 0 h 6858000" name="connsiteY1"/>
              <a:gd fmla="*/ 12192000 w 12192000" name="connsiteX2"/>
              <a:gd fmla="*/ 6858000 h 6858000" name="connsiteY2"/>
              <a:gd fmla="*/ 0 w 12192000" name="connsiteX3"/>
              <a:gd fmla="*/ 6858000 h 6858000" name="connsiteY3"/>
              <a:gd fmla="*/ 0 w 12192000" name="connsiteX4"/>
              <a:gd fmla="*/ 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pic>
        <p:nvPicPr>
          <p:cNvPr id="81924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07988" y="6269038"/>
            <a:ext cx="1671637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960938" y="898525"/>
            <a:ext cx="7283450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44388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7" name="TextBox 1"/>
          <p:cNvSpPr txBox="1">
            <a:spLocks noChangeArrowheads="1"/>
          </p:cNvSpPr>
          <p:nvPr/>
        </p:nvSpPr>
        <p:spPr bwMode="auto">
          <a:xfrm>
            <a:off x="7435850" y="468313"/>
            <a:ext cx="4573588" cy="9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6800"/>
              </a:lnSpc>
            </a:pPr>
            <a:r>
              <a:rPr altLang="zh-CN" lang="en-US" sz="6800">
                <a:solidFill>
                  <a:srgbClr val="5A8A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皮绳上的魂 </a:t>
            </a:r>
          </a:p>
        </p:txBody>
      </p:sp>
      <p:sp>
        <p:nvSpPr>
          <p:cNvPr id="81928" name="TextBox 1"/>
          <p:cNvSpPr txBox="1">
            <a:spLocks noChangeArrowheads="1"/>
          </p:cNvSpPr>
          <p:nvPr/>
        </p:nvSpPr>
        <p:spPr bwMode="auto">
          <a:xfrm>
            <a:off x="9731375" y="1317625"/>
            <a:ext cx="2032000" cy="55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4000"/>
              </a:lnSpc>
            </a:pPr>
            <a:r>
              <a:rPr altLang="zh-CN" lang="en-US" sz="4000">
                <a:solidFill>
                  <a:srgbClr val="5A8A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张扬作品</a:t>
            </a:r>
          </a:p>
        </p:txBody>
      </p:sp>
    </p:spTree>
  </p:cSld>
  <p:clrMapOvr>
    <a:masterClrMapping/>
  </p:clrMapOvr>
  <p:transition/>
  <p:timing/>
</p:sld>
</file>

<file path=ppt/slides/slide5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6858000 h 6858000" name="connsiteY0"/>
              <a:gd fmla="*/ 12192000 w 12192000" name="connsiteX1"/>
              <a:gd fmla="*/ 6858000 h 6858000" name="connsiteY1"/>
              <a:gd fmla="*/ 12192000 w 12192000" name="connsiteX2"/>
              <a:gd fmla="*/ 0 h 6858000" name="connsiteY2"/>
              <a:gd fmla="*/ 0 w 12192000" name="connsiteX3"/>
              <a:gd fmla="*/ 0 h 6858000" name="connsiteY3"/>
              <a:gd fmla="*/ 0 w 12192000" name="connsiteX4"/>
              <a:gd fmla="*/ 685800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0 h 6858000" name="connsiteY0"/>
              <a:gd fmla="*/ 12192000 w 12192000" name="connsiteX1"/>
              <a:gd fmla="*/ 0 h 6858000" name="connsiteY1"/>
              <a:gd fmla="*/ 12192000 w 12192000" name="connsiteX2"/>
              <a:gd fmla="*/ 6858000 h 6858000" name="connsiteY2"/>
              <a:gd fmla="*/ 0 w 12192000" name="connsiteX3"/>
              <a:gd fmla="*/ 6858000 h 6858000" name="connsiteY3"/>
              <a:gd fmla="*/ 0 w 12192000" name="connsiteX4"/>
              <a:gd fmla="*/ 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pic>
        <p:nvPicPr>
          <p:cNvPr id="82948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408613" y="6281738"/>
            <a:ext cx="16954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44388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5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6858000 h 6858000" name="connsiteY0"/>
              <a:gd fmla="*/ 12192000 w 12192000" name="connsiteX1"/>
              <a:gd fmla="*/ 6858000 h 6858000" name="connsiteY1"/>
              <a:gd fmla="*/ 12192000 w 12192000" name="connsiteX2"/>
              <a:gd fmla="*/ 0 h 6858000" name="connsiteY2"/>
              <a:gd fmla="*/ 0 w 12192000" name="connsiteX3"/>
              <a:gd fmla="*/ 0 h 6858000" name="connsiteY3"/>
              <a:gd fmla="*/ 0 w 12192000" name="connsiteX4"/>
              <a:gd fmla="*/ 685800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anose="020b0503020204020204" pitchFamily="34" typeface="微软雅黑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0 h 6858000" name="connsiteY0"/>
              <a:gd fmla="*/ 12192000 w 12192000" name="connsiteX1"/>
              <a:gd fmla="*/ 0 h 6858000" name="connsiteY1"/>
              <a:gd fmla="*/ 12192000 w 12192000" name="connsiteX2"/>
              <a:gd fmla="*/ 6858000 h 6858000" name="connsiteY2"/>
              <a:gd fmla="*/ 0 w 12192000" name="connsiteX3"/>
              <a:gd fmla="*/ 6858000 h 6858000" name="connsiteY3"/>
              <a:gd fmla="*/ 0 w 12192000" name="connsiteX4"/>
              <a:gd fmla="*/ 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anose="020b0503020204020204" pitchFamily="34" typeface="微软雅黑"/>
            </a:endParaRPr>
          </a:p>
        </p:txBody>
      </p:sp>
      <p:sp>
        <p:nvSpPr>
          <p:cNvPr id="5" name="Freeform 3"/>
          <p:cNvSpPr/>
          <p:nvPr/>
        </p:nvSpPr>
        <p:spPr>
          <a:xfrm>
            <a:off x="98425" y="444500"/>
            <a:ext cx="9859963" cy="2798763"/>
          </a:xfrm>
          <a:custGeom>
            <a:gdLst>
              <a:gd fmla="*/ 1101820 w 9818199" name="connsiteX0"/>
              <a:gd fmla="*/ 839509 h 2807896" name="connsiteY0"/>
              <a:gd fmla="*/ 0 w 9818199" name="connsiteX1"/>
              <a:gd fmla="*/ 2807896 h 2807896" name="connsiteY1"/>
              <a:gd fmla="*/ 9818200 w 9818199" name="connsiteX2"/>
              <a:gd fmla="*/ 449913 h 2807896" name="connsiteY2"/>
              <a:gd fmla="*/ 7924105 w 9818199" name="connsiteX3"/>
              <a:gd fmla="*/ 0 h 2807896" name="connsiteY3"/>
              <a:gd fmla="*/ 1101820 w 9818199" name="connsiteX4"/>
              <a:gd fmla="*/ 839509 h 2807896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2807896" w="9818199">
                <a:moveTo>
                  <a:pt x="1101820" y="839509"/>
                </a:moveTo>
                <a:lnTo>
                  <a:pt x="0" y="2807896"/>
                </a:lnTo>
                <a:lnTo>
                  <a:pt x="9818200" y="449913"/>
                </a:lnTo>
                <a:lnTo>
                  <a:pt x="7924105" y="0"/>
                </a:lnTo>
                <a:lnTo>
                  <a:pt x="1101820" y="839509"/>
                </a:lnTo>
              </a:path>
            </a:pathLst>
          </a:custGeom>
          <a:solidFill>
            <a:srgbClr val="4CA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anose="020b0503020204020204" pitchFamily="34" typeface="微软雅黑"/>
            </a:endParaRPr>
          </a:p>
        </p:txBody>
      </p:sp>
      <p:pic>
        <p:nvPicPr>
          <p:cNvPr id="83973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215900"/>
            <a:ext cx="10190163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534650" y="315913"/>
            <a:ext cx="13906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5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34175" y="4027488"/>
            <a:ext cx="5472113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6" name="Picture 3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44388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7" name="TextBox 1"/>
          <p:cNvSpPr txBox="1">
            <a:spLocks noChangeArrowheads="1"/>
          </p:cNvSpPr>
          <p:nvPr/>
        </p:nvSpPr>
        <p:spPr bwMode="auto">
          <a:xfrm flipH="1">
            <a:off x="12052300" y="5470525"/>
            <a:ext cx="0" cy="36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2500"/>
              </a:lnSpc>
            </a:pPr>
            <a:r>
              <a:rPr altLang="zh-CN" lang="en-US" sz="25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20603050405020304" pitchFamily="18" typeface="Times New Roman"/>
              </a:rPr>
              <a:t>!</a:t>
            </a:r>
          </a:p>
        </p:txBody>
      </p:sp>
      <p:sp>
        <p:nvSpPr>
          <p:cNvPr id="83978" name="TextBox 1"/>
          <p:cNvSpPr txBox="1">
            <a:spLocks noChangeArrowheads="1"/>
          </p:cNvSpPr>
          <p:nvPr/>
        </p:nvSpPr>
        <p:spPr bwMode="auto">
          <a:xfrm>
            <a:off x="7678738" y="5103813"/>
            <a:ext cx="5467350" cy="134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tabLst>
                <a:tab pos="1651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tabLst>
                <a:tab pos="1651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tabLst>
                <a:tab pos="1651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tabLst>
                <a:tab pos="1651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tabLst>
                <a:tab pos="1651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tabLst>
                <a:tab pos="1651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tabLst>
                <a:tab pos="1651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tabLst>
                <a:tab pos="1651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tabLst>
                <a:tab pos="1651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3400"/>
              </a:lnSpc>
            </a:pPr>
            <a:r>
              <a:rPr altLang="zh-CN" lang="en-US">
                <a:latin charset="-122" panose="020b0503020204020204" pitchFamily="34" typeface="微软雅黑"/>
                <a:ea charset="-122" panose="020b0503020204020204" pitchFamily="34" typeface="微软雅黑"/>
              </a:rPr>
              <a:t>	明星&amp;少年成长真人秀</a:t>
            </a:r>
          </a:p>
          <a:p>
            <a:pPr eaLnBrk="1" hangingPunct="1">
              <a:lnSpc>
                <a:spcPts val="3400"/>
              </a:lnSpc>
            </a:pPr>
            <a:endParaRPr altLang="zh-CN" lang="en-US"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eaLnBrk="1" hangingPunct="1">
              <a:lnSpc>
                <a:spcPts val="3400"/>
              </a:lnSpc>
            </a:pPr>
            <a:r>
              <a:rPr altLang="zh-CN" lang="en-US">
                <a:latin charset="-122" panose="020b0503020204020204" pitchFamily="34" typeface="微软雅黑"/>
                <a:ea charset="-122" panose="020b0503020204020204" pitchFamily="34" typeface="微软雅黑"/>
              </a:rPr>
              <a:t>12位明星出任6个班级队教练，10周时间训练超强战队！</a:t>
            </a:r>
          </a:p>
        </p:txBody>
      </p:sp>
      <p:sp>
        <p:nvSpPr>
          <p:cNvPr id="83979" name="TextBox 1"/>
          <p:cNvSpPr txBox="1">
            <a:spLocks noChangeArrowheads="1"/>
          </p:cNvSpPr>
          <p:nvPr/>
        </p:nvSpPr>
        <p:spPr bwMode="auto">
          <a:xfrm>
            <a:off x="8035925" y="5965825"/>
            <a:ext cx="3870325" cy="40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tabLst>
                <a:tab pos="9779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tabLst>
                <a:tab pos="9779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tabLst>
                <a:tab pos="9779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tabLst>
                <a:tab pos="9779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tabLst>
                <a:tab pos="9779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tabLst>
                <a:tab pos="9779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tabLst>
                <a:tab pos="9779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tabLst>
                <a:tab pos="9779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tabLst>
                <a:tab pos="9779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altLang="zh-CN" lang="en-US" sz="1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全国34个名校强队、2支网络直通队加入热血角逐！</a:t>
            </a:r>
          </a:p>
          <a:p>
            <a:pPr eaLnBrk="1" hangingPunct="1">
              <a:lnSpc>
                <a:spcPts val="1400"/>
              </a:lnSpc>
            </a:pPr>
            <a:r>
              <a:rPr altLang="zh-CN" lang="en-US" sz="1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	四场总决赛决出“史上最快初中班”！</a:t>
            </a:r>
          </a:p>
        </p:txBody>
      </p:sp>
      <p:sp>
        <p:nvSpPr>
          <p:cNvPr id="83980" name="TextBox 1"/>
          <p:cNvSpPr txBox="1">
            <a:spLocks noChangeArrowheads="1"/>
          </p:cNvSpPr>
          <p:nvPr/>
        </p:nvSpPr>
        <p:spPr bwMode="auto">
          <a:xfrm>
            <a:off x="4719638" y="898525"/>
            <a:ext cx="6997700" cy="1406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tabLst>
                <a:tab pos="50800"/>
                <a:tab pos="2146300"/>
                <a:tab pos="4711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tabLst>
                <a:tab pos="50800"/>
                <a:tab pos="2146300"/>
                <a:tab pos="4711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tabLst>
                <a:tab pos="50800"/>
                <a:tab pos="2146300"/>
                <a:tab pos="4711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tabLst>
                <a:tab pos="50800"/>
                <a:tab pos="2146300"/>
                <a:tab pos="4711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tabLst>
                <a:tab pos="50800"/>
                <a:tab pos="2146300"/>
                <a:tab pos="4711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tabLst>
                <a:tab pos="50800"/>
                <a:tab pos="2146300"/>
                <a:tab pos="4711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tabLst>
                <a:tab pos="50800"/>
                <a:tab pos="2146300"/>
                <a:tab pos="4711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tabLst>
                <a:tab pos="50800"/>
                <a:tab pos="2146300"/>
                <a:tab pos="4711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tabLst>
                <a:tab pos="50800"/>
                <a:tab pos="2146300"/>
                <a:tab pos="4711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4800"/>
              </a:lnSpc>
            </a:pPr>
            <a:r>
              <a:rPr altLang="zh-CN" lang="en-US" sz="3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携手东方卫视</a:t>
            </a:r>
          </a:p>
          <a:p>
            <a:pPr eaLnBrk="1" hangingPunct="1">
              <a:lnSpc>
                <a:spcPts val="4800"/>
              </a:lnSpc>
            </a:pPr>
            <a:r>
              <a:rPr altLang="zh-CN" lang="en-US" sz="3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	孵化新型网</a:t>
            </a:r>
          </a:p>
          <a:p>
            <a:pPr eaLnBrk="1" hangingPunct="1">
              <a:lnSpc>
                <a:spcPts val="4800"/>
              </a:lnSpc>
            </a:pPr>
            <a:endParaRPr altLang="zh-CN" lang="en-US" sz="30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eaLnBrk="1" hangingPunct="1">
              <a:lnSpc>
                <a:spcPts val="4800"/>
              </a:lnSpc>
            </a:pPr>
            <a:endParaRPr altLang="zh-CN" lang="en-US" sz="30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eaLnBrk="1" hangingPunct="1">
              <a:lnSpc>
                <a:spcPts val="4800"/>
              </a:lnSpc>
            </a:pPr>
            <a:endParaRPr altLang="zh-CN" lang="en-US" sz="30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eaLnBrk="1" hangingPunct="1">
              <a:lnSpc>
                <a:spcPts val="4800"/>
              </a:lnSpc>
            </a:pPr>
            <a:endParaRPr altLang="zh-CN" lang="en-US" sz="30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eaLnBrk="1" hangingPunct="1">
              <a:lnSpc>
                <a:spcPts val="4800"/>
              </a:lnSpc>
            </a:pPr>
            <a:endParaRPr altLang="zh-CN" lang="en-US" sz="30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eaLnBrk="1" hangingPunct="1">
              <a:lnSpc>
                <a:spcPts val="4800"/>
              </a:lnSpc>
            </a:pPr>
            <a:endParaRPr altLang="zh-CN" lang="en-US" sz="30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eaLnBrk="1" hangingPunct="1">
              <a:lnSpc>
                <a:spcPts val="4800"/>
              </a:lnSpc>
            </a:pPr>
            <a:endParaRPr altLang="zh-CN" lang="en-US" sz="30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eaLnBrk="1" hangingPunct="1">
              <a:lnSpc>
                <a:spcPts val="4800"/>
              </a:lnSpc>
            </a:pPr>
            <a:endParaRPr altLang="zh-CN" lang="en-US" sz="30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eaLnBrk="1" hangingPunct="1">
              <a:lnSpc>
                <a:spcPts val="4800"/>
              </a:lnSpc>
            </a:pPr>
            <a:endParaRPr altLang="zh-CN" lang="en-US" sz="30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eaLnBrk="1" hangingPunct="1">
              <a:lnSpc>
                <a:spcPts val="4800"/>
              </a:lnSpc>
            </a:pPr>
            <a:endParaRPr altLang="zh-CN" lang="en-US" sz="30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eaLnBrk="1" hangingPunct="1">
              <a:lnSpc>
                <a:spcPts val="4800"/>
              </a:lnSpc>
            </a:pPr>
            <a:endParaRPr altLang="zh-CN" lang="en-US" sz="30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eaLnBrk="1" hangingPunct="1">
              <a:lnSpc>
                <a:spcPts val="4800"/>
              </a:lnSpc>
            </a:pPr>
            <a:endParaRPr altLang="zh-CN" lang="en-US" sz="30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eaLnBrk="1" hangingPunct="1">
              <a:lnSpc>
                <a:spcPts val="4800"/>
              </a:lnSpc>
            </a:pPr>
            <a:endParaRPr altLang="zh-CN" lang="en-US" sz="30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eaLnBrk="1" hangingPunct="1">
              <a:lnSpc>
                <a:spcPts val="4800"/>
              </a:lnSpc>
            </a:pPr>
            <a:endParaRPr altLang="zh-CN" lang="en-US" sz="30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eaLnBrk="1" hangingPunct="1">
              <a:lnSpc>
                <a:spcPts val="4800"/>
              </a:lnSpc>
            </a:pPr>
            <a:endParaRPr altLang="zh-CN" lang="en-US" sz="30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eaLnBrk="1" hangingPunct="1">
              <a:lnSpc>
                <a:spcPts val="4800"/>
              </a:lnSpc>
            </a:pPr>
            <a:endParaRPr altLang="zh-CN" lang="en-US" sz="30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eaLnBrk="1" hangingPunct="1">
              <a:lnSpc>
                <a:spcPts val="4800"/>
              </a:lnSpc>
            </a:pPr>
            <a:endParaRPr altLang="zh-CN" lang="en-US" sz="30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eaLnBrk="1" hangingPunct="1">
              <a:lnSpc>
                <a:spcPts val="4800"/>
              </a:lnSpc>
            </a:pPr>
            <a:endParaRPr altLang="zh-CN" lang="en-US" sz="30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eaLnBrk="1" hangingPunct="1">
              <a:lnSpc>
                <a:spcPts val="4800"/>
              </a:lnSpc>
            </a:pPr>
            <a:endParaRPr altLang="zh-CN" lang="en-US" sz="30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eaLnBrk="1" hangingPunct="1">
              <a:lnSpc>
                <a:spcPts val="4800"/>
              </a:lnSpc>
            </a:pPr>
            <a:r>
              <a:rPr altLang="zh-CN" lang="en-US" sz="3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		两人三足赛   少年成长秀</a:t>
            </a:r>
          </a:p>
          <a:p>
            <a:pPr eaLnBrk="1" hangingPunct="1">
              <a:lnSpc>
                <a:spcPts val="4800"/>
              </a:lnSpc>
            </a:pPr>
            <a:r>
              <a:rPr altLang="zh-CN" lang="en-US" sz="3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			中国卫视首档</a:t>
            </a:r>
          </a:p>
        </p:txBody>
      </p:sp>
    </p:spTree>
  </p:cSld>
  <p:clrMapOvr>
    <a:masterClrMapping/>
  </p:clrMapOvr>
  <p:transition/>
  <p:timing/>
</p:sld>
</file>

<file path=ppt/slides/slide5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6858000 h 6858000" name="connsiteY0"/>
              <a:gd fmla="*/ 12192000 w 12192000" name="connsiteX1"/>
              <a:gd fmla="*/ 6858000 h 6858000" name="connsiteY1"/>
              <a:gd fmla="*/ 12192000 w 12192000" name="connsiteX2"/>
              <a:gd fmla="*/ 0 h 6858000" name="connsiteY2"/>
              <a:gd fmla="*/ 0 w 12192000" name="connsiteX3"/>
              <a:gd fmla="*/ 0 h 6858000" name="connsiteY3"/>
              <a:gd fmla="*/ 0 w 12192000" name="connsiteX4"/>
              <a:gd fmla="*/ 685800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0 h 6858000" name="connsiteY0"/>
              <a:gd fmla="*/ 12192000 w 12192000" name="connsiteX1"/>
              <a:gd fmla="*/ 0 h 6858000" name="connsiteY1"/>
              <a:gd fmla="*/ 12192000 w 12192000" name="connsiteX2"/>
              <a:gd fmla="*/ 6858000 h 6858000" name="connsiteY2"/>
              <a:gd fmla="*/ 0 w 12192000" name="connsiteX3"/>
              <a:gd fmla="*/ 6858000 h 6858000" name="connsiteY3"/>
              <a:gd fmla="*/ 0 w 12192000" name="connsiteX4"/>
              <a:gd fmla="*/ 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pic>
        <p:nvPicPr>
          <p:cNvPr id="84996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420350" y="722313"/>
            <a:ext cx="1709738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44388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8" name="TextBox 1"/>
          <p:cNvSpPr txBox="1">
            <a:spLocks noChangeArrowheads="1"/>
          </p:cNvSpPr>
          <p:nvPr/>
        </p:nvSpPr>
        <p:spPr bwMode="auto">
          <a:xfrm>
            <a:off x="5343525" y="3267075"/>
            <a:ext cx="1524000" cy="35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2400"/>
              </a:lnSpc>
            </a:pPr>
            <a:r>
              <a:rPr altLang="zh-CN" lang="en-US" sz="2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中国梦之声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10.jpg" id="23554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t="-2"/>
          <a:stretch>
            <a:fillRect/>
          </a:stretch>
        </p:blipFill>
        <p:spPr bwMode="auto">
          <a:xfrm>
            <a:off x="-261938" y="0"/>
            <a:ext cx="12506326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/>
          <p:cNvSpPr txBox="1"/>
          <p:nvPr/>
        </p:nvSpPr>
        <p:spPr>
          <a:xfrm>
            <a:off x="561418" y="239132"/>
            <a:ext cx="262128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kumimoji="1" lang="zh-CN" sz="4800">
                <a:ln cmpd="sng" w="18415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</a:rPr>
              <a:t>超级电视</a:t>
            </a:r>
          </a:p>
        </p:txBody>
      </p:sp>
      <p:pic>
        <p:nvPicPr>
          <p:cNvPr descr="12.png" id="23556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273550" y="858838"/>
            <a:ext cx="7240588" cy="579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4"/>
          <p:cNvGrpSpPr/>
          <p:nvPr/>
        </p:nvGrpSpPr>
        <p:grpSpPr>
          <a:xfrm>
            <a:off x="1058863" y="4765675"/>
            <a:ext cx="3070225" cy="968375"/>
            <a:chOff x="3176953" y="5603515"/>
            <a:chExt cx="3057248" cy="970317"/>
          </a:xfrm>
        </p:grpSpPr>
        <p:sp>
          <p:nvSpPr>
            <p:cNvPr id="5" name="矩形 4"/>
            <p:cNvSpPr/>
            <p:nvPr/>
          </p:nvSpPr>
          <p:spPr>
            <a:xfrm>
              <a:off x="3176953" y="5928014"/>
              <a:ext cx="1326599" cy="30541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kumimoji="1" lang="zh-CN" sz="1400">
                  <a:solidFill>
                    <a:srgbClr val="FFFF00"/>
                  </a:solidFill>
                  <a:latin typeface="+mn-ea"/>
                  <a:ea typeface="+mn-ea"/>
                </a:rPr>
                <a:t>超2000款应用</a:t>
              </a:r>
            </a:p>
          </p:txBody>
        </p:sp>
        <p:sp>
          <p:nvSpPr>
            <p:cNvPr id="6" name="TextBox 62"/>
            <p:cNvSpPr txBox="1"/>
            <p:nvPr/>
          </p:nvSpPr>
          <p:spPr>
            <a:xfrm>
              <a:off x="3176953" y="5603515"/>
              <a:ext cx="2913396" cy="27487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1200">
                  <a:solidFill>
                    <a:schemeClr val="bg1"/>
                  </a:solidFill>
                  <a:latin typeface="+mn-ea"/>
                  <a:ea typeface="+mn-ea"/>
                </a:rPr>
                <a:t>生活应用、竞品APP、客户定制APP…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3176953" y="6266831"/>
              <a:ext cx="3014883" cy="30541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1400">
                  <a:solidFill>
                    <a:srgbClr val="FFFF00"/>
                  </a:solidFill>
                  <a:latin typeface="+mn-ea"/>
                  <a:ea typeface="+mn-ea"/>
                </a:rPr>
                <a:t>通过乐视超级电视集成融入用户生活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1058863" y="1920875"/>
            <a:ext cx="2319337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1200">
                <a:solidFill>
                  <a:schemeClr val="bg1"/>
                </a:solidFill>
                <a:latin typeface="+mn-ea"/>
                <a:ea typeface="+mn-ea"/>
              </a:rPr>
              <a:t>视频网站的应用不是拍就是看？</a:t>
            </a:r>
          </a:p>
        </p:txBody>
      </p:sp>
      <p:sp>
        <p:nvSpPr>
          <p:cNvPr id="10" name="矩形 9"/>
          <p:cNvSpPr/>
          <p:nvPr/>
        </p:nvSpPr>
        <p:spPr>
          <a:xfrm>
            <a:off x="3495675" y="331788"/>
            <a:ext cx="6688455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独有超级电视应用市场 全面渗透家庭生活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6858000 h 6858000" name="connsiteY0"/>
              <a:gd fmla="*/ 12192000 w 12192000" name="connsiteX1"/>
              <a:gd fmla="*/ 6858000 h 6858000" name="connsiteY1"/>
              <a:gd fmla="*/ 12192000 w 12192000" name="connsiteX2"/>
              <a:gd fmla="*/ 0 h 6858000" name="connsiteY2"/>
              <a:gd fmla="*/ 0 w 12192000" name="connsiteX3"/>
              <a:gd fmla="*/ 0 h 6858000" name="connsiteY3"/>
              <a:gd fmla="*/ 0 w 12192000" name="connsiteX4"/>
              <a:gd fmla="*/ 685800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anose="020b0503020204020204" pitchFamily="34" typeface="微软雅黑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0 h 6858000" name="connsiteY0"/>
              <a:gd fmla="*/ 12192000 w 12192000" name="connsiteX1"/>
              <a:gd fmla="*/ 0 h 6858000" name="connsiteY1"/>
              <a:gd fmla="*/ 12192000 w 12192000" name="connsiteX2"/>
              <a:gd fmla="*/ 6858000 h 6858000" name="connsiteY2"/>
              <a:gd fmla="*/ 0 w 12192000" name="connsiteX3"/>
              <a:gd fmla="*/ 6858000 h 6858000" name="connsiteY3"/>
              <a:gd fmla="*/ 0 w 12192000" name="connsiteX4"/>
              <a:gd fmla="*/ 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anose="020b0503020204020204" pitchFamily="34" typeface="微软雅黑"/>
            </a:endParaRPr>
          </a:p>
        </p:txBody>
      </p:sp>
      <p:pic>
        <p:nvPicPr>
          <p:cNvPr id="86020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44388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TextBox 1"/>
          <p:cNvSpPr txBox="1">
            <a:spLocks noChangeArrowheads="1"/>
          </p:cNvSpPr>
          <p:nvPr/>
        </p:nvSpPr>
        <p:spPr bwMode="auto">
          <a:xfrm rot="20927644">
            <a:off x="445491" y="414054"/>
            <a:ext cx="4419600" cy="126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>
            <a:spAutoFit/>
          </a:bodyPr>
          <a:lstStyle>
            <a:lvl1pPr>
              <a:tabLst>
                <a:tab pos="508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tabLst>
                <a:tab pos="508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tabLst>
                <a:tab pos="508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tabLst>
                <a:tab pos="508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tabLst>
                <a:tab pos="508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tabLst>
                <a:tab pos="508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tabLst>
                <a:tab pos="508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tabLst>
                <a:tab pos="508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tabLst>
                <a:tab pos="508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4800"/>
              </a:lnSpc>
            </a:pPr>
            <a:r>
              <a:rPr altLang="zh-CN" lang="en-US" sz="3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携手众多卫视</a:t>
            </a:r>
          </a:p>
          <a:p>
            <a:pPr eaLnBrk="1" hangingPunct="1">
              <a:lnSpc>
                <a:spcPts val="4800"/>
              </a:lnSpc>
            </a:pPr>
            <a:r>
              <a:rPr altLang="zh-CN" lang="en-US" sz="3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	制造更多精彩更多喜悦</a:t>
            </a:r>
          </a:p>
        </p:txBody>
      </p:sp>
      <p:sp>
        <p:nvSpPr>
          <p:cNvPr id="86022" name="TextBox 1"/>
          <p:cNvSpPr txBox="1">
            <a:spLocks noChangeArrowheads="1"/>
          </p:cNvSpPr>
          <p:nvPr/>
        </p:nvSpPr>
        <p:spPr bwMode="auto">
          <a:xfrm rot="20773268">
            <a:off x="4279403" y="43829"/>
            <a:ext cx="1366838" cy="87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6500"/>
              </a:lnSpc>
            </a:pPr>
            <a:r>
              <a:rPr altLang="zh-CN" lang="en-US" sz="56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… …</a:t>
            </a:r>
          </a:p>
        </p:txBody>
      </p:sp>
    </p:spTree>
  </p:cSld>
  <p:clrMapOvr>
    <a:masterClrMapping/>
  </p:clrMapOvr>
  <p:transition/>
  <p:timing/>
</p:sld>
</file>

<file path=ppt/slides/slide6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6858000 h 6858000" name="connsiteY0"/>
              <a:gd fmla="*/ 12192000 w 12192000" name="connsiteX1"/>
              <a:gd fmla="*/ 6858000 h 6858000" name="connsiteY1"/>
              <a:gd fmla="*/ 12192000 w 12192000" name="connsiteX2"/>
              <a:gd fmla="*/ 0 h 6858000" name="connsiteY2"/>
              <a:gd fmla="*/ 0 w 12192000" name="connsiteX3"/>
              <a:gd fmla="*/ 0 h 6858000" name="connsiteY3"/>
              <a:gd fmla="*/ 0 w 12192000" name="connsiteX4"/>
              <a:gd fmla="*/ 685800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0 h 6858000" name="connsiteY0"/>
              <a:gd fmla="*/ 12192000 w 12192000" name="connsiteX1"/>
              <a:gd fmla="*/ 0 h 6858000" name="connsiteY1"/>
              <a:gd fmla="*/ 12192000 w 12192000" name="connsiteX2"/>
              <a:gd fmla="*/ 6858000 h 6858000" name="connsiteY2"/>
              <a:gd fmla="*/ 0 w 12192000" name="connsiteX3"/>
              <a:gd fmla="*/ 6858000 h 6858000" name="connsiteY3"/>
              <a:gd fmla="*/ 0 w 12192000" name="connsiteX4"/>
              <a:gd fmla="*/ 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pic>
        <p:nvPicPr>
          <p:cNvPr id="87044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44388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6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6858000 h 6858000" name="connsiteY0"/>
              <a:gd fmla="*/ 12192000 w 12192000" name="connsiteX1"/>
              <a:gd fmla="*/ 6858000 h 6858000" name="connsiteY1"/>
              <a:gd fmla="*/ 12192000 w 12192000" name="connsiteX2"/>
              <a:gd fmla="*/ 0 h 6858000" name="connsiteY2"/>
              <a:gd fmla="*/ 0 w 12192000" name="connsiteX3"/>
              <a:gd fmla="*/ 0 h 6858000" name="connsiteY3"/>
              <a:gd fmla="*/ 0 w 12192000" name="connsiteX4"/>
              <a:gd fmla="*/ 685800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anose="020b0503020204020204" pitchFamily="34" typeface="微软雅黑"/>
            </a:endParaRPr>
          </a:p>
        </p:txBody>
      </p:sp>
      <p:pic>
        <p:nvPicPr>
          <p:cNvPr id="88067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1216025"/>
            <a:ext cx="5994400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431213" y="5483225"/>
            <a:ext cx="458787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9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44388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0" name="TextBox 1"/>
          <p:cNvSpPr txBox="1">
            <a:spLocks noChangeArrowheads="1"/>
          </p:cNvSpPr>
          <p:nvPr/>
        </p:nvSpPr>
        <p:spPr bwMode="auto">
          <a:xfrm>
            <a:off x="4935538" y="1279526"/>
            <a:ext cx="9220200" cy="457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tabLst>
                <a:tab pos="1219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tabLst>
                <a:tab pos="1219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tabLst>
                <a:tab pos="1219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tabLst>
                <a:tab pos="1219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tabLst>
                <a:tab pos="1219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tabLst>
                <a:tab pos="1219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tabLst>
                <a:tab pos="1219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tabLst>
                <a:tab pos="1219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tabLst>
                <a:tab pos="1219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5100"/>
              </a:lnSpc>
            </a:pPr>
            <a:r>
              <a:rPr altLang="zh-CN" lang="en-US" sz="4200">
                <a:solidFill>
                  <a:srgbClr val="0A68A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篮球 BASKETBALL</a:t>
            </a:r>
          </a:p>
          <a:p>
            <a:pPr eaLnBrk="1" hangingPunct="1">
              <a:lnSpc>
                <a:spcPts val="5100"/>
              </a:lnSpc>
            </a:pPr>
            <a:endParaRPr altLang="zh-CN" lang="en-US" sz="4200">
              <a:solidFill>
                <a:srgbClr val="0A68AD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eaLnBrk="1" hangingPunct="1">
              <a:lnSpc>
                <a:spcPts val="5100"/>
              </a:lnSpc>
            </a:pPr>
            <a:endParaRPr altLang="zh-CN" lang="en-US" sz="4200">
              <a:solidFill>
                <a:srgbClr val="0A68AD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eaLnBrk="1" hangingPunct="1">
              <a:lnSpc>
                <a:spcPts val="5100"/>
              </a:lnSpc>
            </a:pPr>
            <a:r>
              <a:rPr altLang="zh-CN" lang="en-US" sz="4200">
                <a:solidFill>
                  <a:srgbClr val="0A68A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	2014年11月-2015年4月  </a:t>
            </a:r>
          </a:p>
          <a:p>
            <a:pPr eaLnBrk="1" hangingPunct="1">
              <a:lnSpc>
                <a:spcPts val="5100"/>
              </a:lnSpc>
            </a:pPr>
            <a:r>
              <a:rPr altLang="zh-CN" lang="en-US" sz="4200">
                <a:solidFill>
                  <a:srgbClr val="0A68A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	互联网电视独家播出  </a:t>
            </a:r>
          </a:p>
          <a:p>
            <a:pPr eaLnBrk="1" hangingPunct="1">
              <a:lnSpc>
                <a:spcPts val="5100"/>
              </a:lnSpc>
            </a:pPr>
            <a:r>
              <a:rPr altLang="zh-CN" lang="en-US" sz="4200">
                <a:solidFill>
                  <a:srgbClr val="0A68A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	CBA  中国男子篮球职业联赛  </a:t>
            </a:r>
          </a:p>
          <a:p>
            <a:pPr eaLnBrk="1" hangingPunct="1">
              <a:lnSpc>
                <a:spcPts val="5100"/>
              </a:lnSpc>
            </a:pPr>
            <a:r>
              <a:rPr altLang="zh-CN" lang="en-US" sz="4200">
                <a:solidFill>
                  <a:srgbClr val="0A68A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	中国梦、再蓄力，霸主新援大对决</a:t>
            </a:r>
          </a:p>
        </p:txBody>
      </p:sp>
      <p:sp>
        <p:nvSpPr>
          <p:cNvPr id="88071" name="TextBox 1"/>
          <p:cNvSpPr txBox="1">
            <a:spLocks noChangeArrowheads="1"/>
          </p:cNvSpPr>
          <p:nvPr/>
        </p:nvSpPr>
        <p:spPr bwMode="auto">
          <a:xfrm>
            <a:off x="5535612" y="5559425"/>
            <a:ext cx="2562225" cy="75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altLang="zh-CN" lang="en-US" sz="11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2014月10月-2015年5月  </a:t>
            </a:r>
          </a:p>
          <a:p>
            <a:pPr eaLnBrk="1" hangingPunct="1">
              <a:lnSpc>
                <a:spcPts val="1400"/>
              </a:lnSpc>
            </a:pPr>
            <a:r>
              <a:rPr altLang="zh-CN" lang="en-US" sz="11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全网独家  </a:t>
            </a:r>
          </a:p>
          <a:p>
            <a:pPr eaLnBrk="1" hangingPunct="1">
              <a:lnSpc>
                <a:spcPts val="1400"/>
              </a:lnSpc>
            </a:pPr>
            <a:r>
              <a:rPr altLang="zh-CN" lang="en-US" sz="11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EUROLEAGUE  BASKETBALL欧冠篮球  </a:t>
            </a:r>
          </a:p>
          <a:p>
            <a:pPr eaLnBrk="1" hangingPunct="1">
              <a:lnSpc>
                <a:spcPts val="1400"/>
              </a:lnSpc>
            </a:pPr>
            <a:r>
              <a:rPr altLang="zh-CN" lang="en-US" sz="11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欧罗巴、篮球潮，豪门对决不能漏</a:t>
            </a:r>
          </a:p>
        </p:txBody>
      </p:sp>
      <p:sp>
        <p:nvSpPr>
          <p:cNvPr id="88072" name="TextBox 1"/>
          <p:cNvSpPr txBox="1">
            <a:spLocks noChangeArrowheads="1"/>
          </p:cNvSpPr>
          <p:nvPr/>
        </p:nvSpPr>
        <p:spPr bwMode="auto">
          <a:xfrm>
            <a:off x="9080500" y="5470525"/>
            <a:ext cx="3917950" cy="75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tabLst>
                <a:tab pos="254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tabLst>
                <a:tab pos="254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tabLst>
                <a:tab pos="254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tabLst>
                <a:tab pos="254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tabLst>
                <a:tab pos="254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tabLst>
                <a:tab pos="254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tabLst>
                <a:tab pos="254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tabLst>
                <a:tab pos="254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tabLst>
                <a:tab pos="254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altLang="zh-CN" lang="en-US">
                <a:latin charset="-122" panose="020b0503020204020204" pitchFamily="34" typeface="微软雅黑"/>
                <a:ea charset="-122" panose="020b0503020204020204" pitchFamily="34" typeface="微软雅黑"/>
              </a:rPr>
              <a:t>	2013年12月5日-2015年  </a:t>
            </a:r>
          </a:p>
          <a:p>
            <a:pPr eaLnBrk="1" hangingPunct="1">
              <a:lnSpc>
                <a:spcPts val="1400"/>
              </a:lnSpc>
            </a:pPr>
            <a:r>
              <a:rPr altLang="zh-CN" lang="en-US">
                <a:latin charset="-122" panose="020b0503020204020204" pitchFamily="34" typeface="微软雅黑"/>
                <a:ea charset="-122" panose="020b0503020204020204" pitchFamily="34" typeface="微软雅黑"/>
              </a:rPr>
              <a:t>	NBA中国官方互联网  </a:t>
            </a:r>
          </a:p>
          <a:p>
            <a:pPr eaLnBrk="1" hangingPunct="1">
              <a:lnSpc>
                <a:spcPts val="1400"/>
              </a:lnSpc>
            </a:pPr>
            <a:r>
              <a:rPr altLang="zh-CN" lang="en-US">
                <a:latin charset="-122" panose="020b0503020204020204" pitchFamily="34" typeface="微软雅黑"/>
                <a:ea charset="-122" panose="020b0503020204020204" pitchFamily="34" typeface="微软雅黑"/>
              </a:rPr>
              <a:t>	电视播出合作伙伴</a:t>
            </a:r>
          </a:p>
          <a:p>
            <a:pPr eaLnBrk="1" hangingPunct="1">
              <a:lnSpc>
                <a:spcPts val="1400"/>
              </a:lnSpc>
            </a:pPr>
            <a:r>
              <a:rPr altLang="zh-CN" lang="en-US">
                <a:latin charset="-122" panose="020b0503020204020204" pitchFamily="34" typeface="微软雅黑"/>
                <a:ea charset="-122" panose="020b0503020204020204" pitchFamily="34" typeface="微软雅黑"/>
              </a:rPr>
              <a:t>在超级电视和乐视盒⼦子播出NBA赛事。</a:t>
            </a:r>
          </a:p>
        </p:txBody>
      </p:sp>
    </p:spTree>
  </p:cSld>
  <p:clrMapOvr>
    <a:masterClrMapping/>
  </p:clrMapOvr>
  <p:transition/>
  <p:timing/>
</p:sld>
</file>

<file path=ppt/slides/slide6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244388" cy="6838950"/>
          </a:xfrm>
          <a:custGeom>
            <a:gdLst>
              <a:gd fmla="*/ 0 w 12192000" name="connsiteX0"/>
              <a:gd fmla="*/ 6858000 h 6858000" name="connsiteY0"/>
              <a:gd fmla="*/ 12192000 w 12192000" name="connsiteX1"/>
              <a:gd fmla="*/ 6858000 h 6858000" name="connsiteY1"/>
              <a:gd fmla="*/ 12192000 w 12192000" name="connsiteX2"/>
              <a:gd fmla="*/ 0 h 6858000" name="connsiteY2"/>
              <a:gd fmla="*/ 0 w 12192000" name="connsiteX3"/>
              <a:gd fmla="*/ 0 h 6858000" name="connsiteY3"/>
              <a:gd fmla="*/ 0 w 12192000" name="connsiteX4"/>
              <a:gd fmla="*/ 6858000 h 6858000" name="connsiteY4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" name="Freeform 3"/>
          <p:cNvSpPr/>
          <p:nvPr/>
        </p:nvSpPr>
        <p:spPr>
          <a:xfrm>
            <a:off x="3702050" y="2246313"/>
            <a:ext cx="4875213" cy="2139950"/>
          </a:xfrm>
          <a:custGeom>
            <a:gdLst>
              <a:gd fmla="*/ 101464 w 4854785" name="connsiteX0"/>
              <a:gd fmla="*/ 523760 h 2145684" name="connsiteY0"/>
              <a:gd fmla="*/ 4509789 w 4854785" name="connsiteX1"/>
              <a:gd fmla="*/ 0 h 2145684" name="connsiteY1"/>
              <a:gd fmla="*/ 4779322 w 4854785" name="connsiteX2"/>
              <a:gd fmla="*/ 679677 h 2145684" name="connsiteY2"/>
              <a:gd fmla="*/ 4845170 w 4854785" name="connsiteX3"/>
              <a:gd fmla="*/ 1533941 h 2145684" name="connsiteY3"/>
              <a:gd fmla="*/ 145868 w 4854785" name="connsiteX4"/>
              <a:gd fmla="*/ 2145684 h 2145684" name="connsiteY4"/>
              <a:gd fmla="*/ 0 w 4854785" name="connsiteX5"/>
              <a:gd fmla="*/ 1261977 h 2145684" name="connsiteY5"/>
              <a:gd fmla="*/ 101464 w 4854785" name="connsiteX6"/>
              <a:gd fmla="*/ 523760 h 2145684" name="connsiteY6"/>
            </a:gdLst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b="b" l="l" r="r" t="t"/>
            <a:pathLst>
              <a:path h="2145684" w="4854785">
                <a:moveTo>
                  <a:pt x="101464" y="523760"/>
                </a:moveTo>
                <a:lnTo>
                  <a:pt x="4509789" y="0"/>
                </a:lnTo>
                <a:cubicBezTo>
                  <a:pt x="4630610" y="213014"/>
                  <a:pt x="4721318" y="441750"/>
                  <a:pt x="4779322" y="679677"/>
                </a:cubicBezTo>
                <a:cubicBezTo>
                  <a:pt x="4847414" y="958983"/>
                  <a:pt x="4869653" y="1247499"/>
                  <a:pt x="4845170" y="1533941"/>
                </a:cubicBezTo>
                <a:lnTo>
                  <a:pt x="145868" y="2145684"/>
                </a:lnTo>
                <a:cubicBezTo>
                  <a:pt x="49198" y="1861086"/>
                  <a:pt x="-79" y="1562545"/>
                  <a:pt x="0" y="1261977"/>
                </a:cubicBezTo>
                <a:cubicBezTo>
                  <a:pt x="67" y="1012433"/>
                  <a:pt x="34203" y="764068"/>
                  <a:pt x="101464" y="523760"/>
                </a:cubicBezTo>
              </a:path>
            </a:pathLst>
          </a:custGeom>
          <a:solidFill>
            <a:srgbClr val="606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pic>
        <p:nvPicPr>
          <p:cNvPr id="89092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3500" y="76200"/>
            <a:ext cx="12180888" cy="676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3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44388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4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504950" y="0"/>
            <a:ext cx="9234488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5" name="TextBox 1"/>
          <p:cNvSpPr txBox="1">
            <a:spLocks noChangeArrowheads="1"/>
          </p:cNvSpPr>
          <p:nvPr/>
        </p:nvSpPr>
        <p:spPr bwMode="auto">
          <a:xfrm>
            <a:off x="4033838" y="3651250"/>
            <a:ext cx="1828800" cy="64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4700"/>
              </a:lnSpc>
            </a:pPr>
            <a:r>
              <a:rPr altLang="zh-CN" lang="en-US" sz="36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品牌独享</a:t>
            </a:r>
          </a:p>
        </p:txBody>
      </p:sp>
      <p:sp>
        <p:nvSpPr>
          <p:cNvPr id="89096" name="TextBox 1"/>
          <p:cNvSpPr txBox="1">
            <a:spLocks noChangeArrowheads="1"/>
          </p:cNvSpPr>
          <p:nvPr/>
        </p:nvSpPr>
        <p:spPr bwMode="auto">
          <a:xfrm>
            <a:off x="369888" y="3406775"/>
            <a:ext cx="3836988" cy="96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tabLst>
                <a:tab pos="1409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tabLst>
                <a:tab pos="1409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tabLst>
                <a:tab pos="1409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tabLst>
                <a:tab pos="1409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tabLst>
                <a:tab pos="1409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tabLst>
                <a:tab pos="1409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tabLst>
                <a:tab pos="1409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tabLst>
                <a:tab pos="1409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tabLst>
                <a:tab pos="1409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2400"/>
              </a:lnSpc>
            </a:pPr>
            <a:r>
              <a:rPr altLang="zh-CN" lang="en-US" sz="2400">
                <a:solidFill>
                  <a:srgbClr val="0D0D0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中网公开赛/上海大师赛</a:t>
            </a:r>
          </a:p>
          <a:p>
            <a:pPr eaLnBrk="1" hangingPunct="1">
              <a:lnSpc>
                <a:spcPts val="2400"/>
              </a:lnSpc>
            </a:pPr>
            <a:endParaRPr altLang="zh-CN" lang="en-US" sz="2400">
              <a:solidFill>
                <a:srgbClr val="0D0D0D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eaLnBrk="1" hangingPunct="1">
              <a:lnSpc>
                <a:spcPts val="2400"/>
              </a:lnSpc>
            </a:pPr>
            <a:r>
              <a:rPr altLang="zh-CN" lang="en-US" sz="2400">
                <a:solidFill>
                  <a:srgbClr val="0D0D0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	9月22日-10月6日</a:t>
            </a:r>
          </a:p>
        </p:txBody>
      </p:sp>
      <p:sp>
        <p:nvSpPr>
          <p:cNvPr id="89097" name="TextBox 1"/>
          <p:cNvSpPr txBox="1">
            <a:spLocks noChangeArrowheads="1"/>
          </p:cNvSpPr>
          <p:nvPr/>
        </p:nvSpPr>
        <p:spPr bwMode="auto">
          <a:xfrm>
            <a:off x="8659813" y="3052763"/>
            <a:ext cx="2256631" cy="413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tabLst>
                <a:tab pos="2540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tabLst>
                <a:tab pos="2540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tabLst>
                <a:tab pos="2540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tabLst>
                <a:tab pos="2540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tabLst>
                <a:tab pos="2540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tabLst>
                <a:tab pos="2540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tabLst>
                <a:tab pos="2540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tabLst>
                <a:tab pos="2540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tabLst>
                <a:tab pos="2540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2300"/>
              </a:lnSpc>
            </a:pPr>
            <a:r>
              <a:rPr altLang="zh-CN" lang="en-US">
                <a:latin charset="0" panose="020b0502020202020204" pitchFamily="34" typeface="Century Gothic"/>
                <a:ea charset="-122" panose="020b0503020204020204" pitchFamily="34" typeface="微软雅黑"/>
              </a:rPr>
              <a:t>	全年持续性项目</a:t>
            </a:r>
          </a:p>
          <a:p>
            <a:pPr eaLnBrk="1" hangingPunct="1">
              <a:lnSpc>
                <a:spcPts val="23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3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3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3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3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3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3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3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3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3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3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300"/>
              </a:lnSpc>
            </a:pPr>
            <a:endParaRPr altLang="zh-CN" lang="en-US">
              <a:latin charset="0" panose="020b0502020202020204" pitchFamily="34" typeface="Century Gothic"/>
              <a:ea charset="-122" panose="020b0503020204020204" pitchFamily="34" typeface="微软雅黑"/>
            </a:endParaRPr>
          </a:p>
          <a:p>
            <a:pPr eaLnBrk="1" hangingPunct="1">
              <a:lnSpc>
                <a:spcPts val="2300"/>
              </a:lnSpc>
            </a:pPr>
            <a:r>
              <a:rPr altLang="zh-CN" lang="en-US">
                <a:latin charset="0" panose="020b0502020202020204" pitchFamily="34" typeface="Century Gothic"/>
                <a:ea charset="-122" panose="020b0503020204020204" pitchFamily="34" typeface="微软雅黑"/>
              </a:rPr>
              <a:t>WTA+ATP网球系列赛事</a:t>
            </a:r>
          </a:p>
        </p:txBody>
      </p:sp>
      <p:sp>
        <p:nvSpPr>
          <p:cNvPr id="89098" name="TextBox 1"/>
          <p:cNvSpPr txBox="1">
            <a:spLocks noChangeArrowheads="1"/>
          </p:cNvSpPr>
          <p:nvPr/>
        </p:nvSpPr>
        <p:spPr bwMode="auto">
          <a:xfrm>
            <a:off x="4017962" y="2452688"/>
            <a:ext cx="4165600" cy="195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tIns="0" wrap="none">
            <a:spAutoFit/>
          </a:bodyPr>
          <a:lstStyle>
            <a:lvl1pPr>
              <a:tabLst>
                <a:tab pos="2133600"/>
                <a:tab pos="28321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tabLst>
                <a:tab pos="2133600"/>
                <a:tab pos="28321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tabLst>
                <a:tab pos="2133600"/>
                <a:tab pos="28321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tabLst>
                <a:tab pos="2133600"/>
                <a:tab pos="28321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tabLst>
                <a:tab pos="2133600"/>
                <a:tab pos="28321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tabLst>
                <a:tab pos="2133600"/>
                <a:tab pos="28321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tabLst>
                <a:tab pos="2133600"/>
                <a:tab pos="28321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tabLst>
                <a:tab pos="2133600"/>
                <a:tab pos="28321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tabLst>
                <a:tab pos="2133600"/>
                <a:tab pos="28321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5000"/>
              </a:lnSpc>
            </a:pPr>
            <a:endParaRPr altLang="zh-CN" lang="en-US" sz="4000">
              <a:solidFill>
                <a:srgbClr val="00000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eaLnBrk="1" hangingPunct="1">
              <a:lnSpc>
                <a:spcPts val="5000"/>
              </a:lnSpc>
            </a:pPr>
            <a:r>
              <a:rPr altLang="zh-CN" lang="en-US" sz="40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乐视体育高清独播</a:t>
            </a:r>
          </a:p>
          <a:p>
            <a:pPr eaLnBrk="1" hangingPunct="1">
              <a:lnSpc>
                <a:spcPts val="5000"/>
              </a:lnSpc>
            </a:pPr>
            <a:r>
              <a:rPr altLang="zh-CN" lang="en-US" sz="40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	稀缺资源</a:t>
            </a:r>
          </a:p>
        </p:txBody>
      </p:sp>
      <p:sp>
        <p:nvSpPr>
          <p:cNvPr id="89099" name="矩形 11"/>
          <p:cNvSpPr>
            <a:spLocks noChangeArrowheads="1"/>
          </p:cNvSpPr>
          <p:nvPr/>
        </p:nvSpPr>
        <p:spPr bwMode="auto">
          <a:xfrm>
            <a:off x="4033838" y="2711450"/>
            <a:ext cx="206406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>
                <a:latin charset="0" panose="020b0502020202020204" pitchFamily="34" typeface="Century Gothic"/>
                <a:ea charset="-122" panose="020b0503020204020204" pitchFamily="34" typeface="微软雅黑"/>
              </a:rPr>
              <a:t>四大网球无缝接档 </a:t>
            </a:r>
          </a:p>
        </p:txBody>
      </p:sp>
    </p:spTree>
  </p:cSld>
  <p:clrMapOvr>
    <a:masterClrMapping/>
  </p:clrMapOvr>
  <p:transition/>
  <p:timing/>
</p:sld>
</file>

<file path=ppt/slides/slide6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底.jpg" id="90114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33805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文本框 15"/>
          <p:cNvSpPr txBox="1">
            <a:spLocks noChangeArrowheads="1"/>
          </p:cNvSpPr>
          <p:nvPr/>
        </p:nvSpPr>
        <p:spPr bwMode="auto">
          <a:xfrm>
            <a:off x="3779679" y="3706813"/>
            <a:ext cx="46532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lang="zh-CN" sz="32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有屏幕的地方，就有乐视</a:t>
            </a:r>
          </a:p>
        </p:txBody>
      </p:sp>
      <p:sp>
        <p:nvSpPr>
          <p:cNvPr id="31" name="等腰三角形 30"/>
          <p:cNvSpPr>
            <a:spLocks noChangeArrowheads="1"/>
          </p:cNvSpPr>
          <p:nvPr/>
        </p:nvSpPr>
        <p:spPr bwMode="auto">
          <a:xfrm>
            <a:off x="3302000" y="3870325"/>
            <a:ext cx="349250" cy="249238"/>
          </a:xfrm>
          <a:prstGeom prst="triangle">
            <a:avLst>
              <a:gd fmla="val 50000" name="adj"/>
            </a:avLst>
          </a:prstGeom>
          <a:solidFill>
            <a:srgbClr val="D6486C"/>
          </a:solidFill>
          <a:ln>
            <a:noFill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chemeClr val="lt1"/>
              </a:solidFill>
              <a:latin typeface="+mn-ea"/>
              <a:ea typeface="+mn-ea"/>
            </a:endParaRPr>
          </a:p>
        </p:txBody>
      </p:sp>
      <p:sp>
        <p:nvSpPr>
          <p:cNvPr id="32" name="等腰三角形 31"/>
          <p:cNvSpPr>
            <a:spLocks noChangeArrowheads="1"/>
          </p:cNvSpPr>
          <p:nvPr/>
        </p:nvSpPr>
        <p:spPr bwMode="auto">
          <a:xfrm rot="10800000">
            <a:off x="8547100" y="3870325"/>
            <a:ext cx="349250" cy="249238"/>
          </a:xfrm>
          <a:prstGeom prst="triangle">
            <a:avLst>
              <a:gd fmla="val 50000" name="adj"/>
            </a:avLst>
          </a:prstGeom>
          <a:solidFill>
            <a:srgbClr val="108DE4"/>
          </a:solidFill>
          <a:ln>
            <a:noFill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chemeClr val="lt1"/>
              </a:solidFill>
              <a:latin typeface="+mn-ea"/>
              <a:ea typeface="+mn-ea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3794125" y="2857500"/>
            <a:ext cx="719138" cy="720725"/>
          </a:xfrm>
          <a:prstGeom prst="ellipse">
            <a:avLst/>
          </a:prstGeom>
          <a:solidFill>
            <a:srgbClr val="DF81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typeface="+mn-ea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4765675" y="2857500"/>
            <a:ext cx="720725" cy="720725"/>
          </a:xfrm>
          <a:prstGeom prst="ellipse">
            <a:avLst/>
          </a:prstGeom>
          <a:solidFill>
            <a:srgbClr val="E4D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typeface="+mn-ea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5737225" y="2857500"/>
            <a:ext cx="720725" cy="720725"/>
          </a:xfrm>
          <a:prstGeom prst="ellipse">
            <a:avLst/>
          </a:prstGeom>
          <a:solidFill>
            <a:srgbClr val="A5CC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typeface="+mn-ea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6710363" y="2857500"/>
            <a:ext cx="719137" cy="720725"/>
          </a:xfrm>
          <a:prstGeom prst="ellipse">
            <a:avLst/>
          </a:prstGeom>
          <a:solidFill>
            <a:srgbClr val="95B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typeface="+mn-ea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7681913" y="2857500"/>
            <a:ext cx="720725" cy="72072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typeface="+mn-ea"/>
            </a:endParaRPr>
          </a:p>
        </p:txBody>
      </p:sp>
      <p:pic>
        <p:nvPicPr>
          <p:cNvPr descr="1.png" id="90123" name="图片 21"/>
          <p:cNvPicPr>
            <a:picLocks noChangeAspect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835650" y="3024188"/>
            <a:ext cx="5143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2.png" id="90124" name="图片 22"/>
          <p:cNvPicPr>
            <a:picLocks noChangeAspect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886325" y="3006725"/>
            <a:ext cx="48418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3.png" id="90125" name="图片 23"/>
          <p:cNvPicPr>
            <a:picLocks noChangeAspect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81800" y="3028950"/>
            <a:ext cx="5889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5.png" id="90126" name="图片 24"/>
          <p:cNvPicPr>
            <a:picLocks noChangeAspect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743825" y="3036888"/>
            <a:ext cx="561975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4.png" id="90127" name="图片 25"/>
          <p:cNvPicPr>
            <a:picLocks noChangeAspect="1"/>
          </p:cNvPicPr>
          <p:nvPr/>
        </p:nvPicPr>
        <p:blipFill>
          <a:blip r:embed="rId7">
            <a:grayscl/>
            <a:biLevel thresh="5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987800" y="2933700"/>
            <a:ext cx="30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10.jpg" id="2457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t="-2"/>
          <a:stretch>
            <a:fillRect/>
          </a:stretch>
        </p:blipFill>
        <p:spPr bwMode="auto">
          <a:xfrm>
            <a:off x="-261938" y="0"/>
            <a:ext cx="12506326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直线连接符 12"/>
          <p:cNvCxnSpPr/>
          <p:nvPr/>
        </p:nvCxnSpPr>
        <p:spPr>
          <a:xfrm flipH="1">
            <a:off x="4398963" y="4630738"/>
            <a:ext cx="0" cy="1819275"/>
          </a:xfrm>
          <a:prstGeom prst="line">
            <a:avLst/>
          </a:prstGeom>
          <a:ln cmpd="sng" w="19050">
            <a:solidFill>
              <a:schemeClr val="tx1">
                <a:lumMod val="50000"/>
                <a:lumOff val="50000"/>
              </a:schemeClr>
            </a:solidFill>
            <a:prstDash val="sysDash"/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线连接符 13"/>
          <p:cNvCxnSpPr/>
          <p:nvPr/>
        </p:nvCxnSpPr>
        <p:spPr>
          <a:xfrm flipH="1">
            <a:off x="8591550" y="4637088"/>
            <a:ext cx="0" cy="1817687"/>
          </a:xfrm>
          <a:prstGeom prst="line">
            <a:avLst/>
          </a:prstGeom>
          <a:ln cmpd="sng" w="19050">
            <a:solidFill>
              <a:schemeClr val="tx1">
                <a:lumMod val="50000"/>
                <a:lumOff val="50000"/>
              </a:schemeClr>
            </a:solidFill>
            <a:prstDash val="sysDash"/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线连接符 10"/>
          <p:cNvCxnSpPr/>
          <p:nvPr/>
        </p:nvCxnSpPr>
        <p:spPr>
          <a:xfrm flipH="1">
            <a:off x="2332038" y="1962150"/>
            <a:ext cx="0" cy="1819275"/>
          </a:xfrm>
          <a:prstGeom prst="line">
            <a:avLst/>
          </a:prstGeom>
          <a:ln cmpd="sng" w="19050">
            <a:solidFill>
              <a:schemeClr val="tx1">
                <a:lumMod val="50000"/>
                <a:lumOff val="50000"/>
              </a:schemeClr>
            </a:solidFill>
            <a:prstDash val="sysDash"/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线连接符 11"/>
          <p:cNvCxnSpPr/>
          <p:nvPr/>
        </p:nvCxnSpPr>
        <p:spPr>
          <a:xfrm flipH="1">
            <a:off x="6492875" y="1968500"/>
            <a:ext cx="0" cy="1819275"/>
          </a:xfrm>
          <a:prstGeom prst="line">
            <a:avLst/>
          </a:prstGeom>
          <a:ln cmpd="sng" w="19050">
            <a:solidFill>
              <a:schemeClr val="tx1">
                <a:lumMod val="50000"/>
                <a:lumOff val="50000"/>
              </a:schemeClr>
            </a:solidFill>
            <a:prstDash val="sysDash"/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descr="看音乐-100x100.PNG" id="24583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230938" y="3686175"/>
            <a:ext cx="10842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看球icon5122.png" id="24584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21150" y="3686175"/>
            <a:ext cx="10842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logo_nolayer.png" id="4" name="图片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340423" y="3686404"/>
            <a:ext cx="1084641" cy="1077000"/>
          </a:xfrm>
          <a:prstGeom prst="roundRect">
            <a:avLst>
              <a:gd fmla="val 15303" name="adj"/>
            </a:avLst>
          </a:prstGeom>
        </p:spPr>
      </p:pic>
      <p:pic>
        <p:nvPicPr>
          <p:cNvPr descr="乐视影视.png" id="24586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11363" y="3686175"/>
            <a:ext cx="10858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等腰三角形 5"/>
          <p:cNvSpPr/>
          <p:nvPr/>
        </p:nvSpPr>
        <p:spPr>
          <a:xfrm rot="5400000">
            <a:off x="3422650" y="4068763"/>
            <a:ext cx="384175" cy="333375"/>
          </a:xfrm>
          <a:prstGeom prst="triangl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kumimoji="1" lang="zh-CN"/>
          </a:p>
        </p:txBody>
      </p:sp>
      <p:sp>
        <p:nvSpPr>
          <p:cNvPr id="7" name="等腰三角形 6"/>
          <p:cNvSpPr/>
          <p:nvPr/>
        </p:nvSpPr>
        <p:spPr>
          <a:xfrm rot="5400000">
            <a:off x="5546725" y="4057650"/>
            <a:ext cx="384175" cy="333375"/>
          </a:xfrm>
          <a:prstGeom prst="triangl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kumimoji="1" lang="zh-CN"/>
          </a:p>
        </p:txBody>
      </p:sp>
      <p:sp>
        <p:nvSpPr>
          <p:cNvPr id="9" name="等腰三角形 8"/>
          <p:cNvSpPr/>
          <p:nvPr/>
        </p:nvSpPr>
        <p:spPr>
          <a:xfrm rot="5400000">
            <a:off x="7670006" y="4047332"/>
            <a:ext cx="384175" cy="334962"/>
          </a:xfrm>
          <a:prstGeom prst="triangl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kumimoji="1" lang="zh-CN"/>
          </a:p>
        </p:txBody>
      </p:sp>
      <p:sp>
        <p:nvSpPr>
          <p:cNvPr id="15" name="椭圆 14"/>
          <p:cNvSpPr/>
          <p:nvPr/>
        </p:nvSpPr>
        <p:spPr>
          <a:xfrm>
            <a:off x="1106488" y="2401888"/>
            <a:ext cx="898525" cy="892175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kumimoji="1" lang="zh-CN"/>
          </a:p>
        </p:txBody>
      </p:sp>
      <p:sp>
        <p:nvSpPr>
          <p:cNvPr id="24591" name="文本框 15"/>
          <p:cNvSpPr txBox="1">
            <a:spLocks noChangeArrowheads="1"/>
          </p:cNvSpPr>
          <p:nvPr/>
        </p:nvSpPr>
        <p:spPr bwMode="auto">
          <a:xfrm>
            <a:off x="1231900" y="2525713"/>
            <a:ext cx="64008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kumimoji="1" lang="zh-CN">
                <a:latin charset="0" panose="020b0502020202020204" pitchFamily="34" typeface="Century Gothic"/>
                <a:ea charset="-122" panose="020b0503020204020204" pitchFamily="34" typeface="微软雅黑"/>
              </a:rPr>
              <a:t>乐视</a:t>
            </a:r>
          </a:p>
          <a:p>
            <a:pPr eaLnBrk="1" hangingPunct="1"/>
            <a:r>
              <a:rPr altLang="en-US" kumimoji="1" lang="zh-CN">
                <a:latin charset="0" panose="020b0502020202020204" pitchFamily="34" typeface="Century Gothic"/>
                <a:ea charset="-122" panose="020b0503020204020204" pitchFamily="34" typeface="微软雅黑"/>
              </a:rPr>
              <a:t>影视</a:t>
            </a:r>
          </a:p>
        </p:txBody>
      </p:sp>
      <p:sp>
        <p:nvSpPr>
          <p:cNvPr id="17" name="椭圆 16"/>
          <p:cNvSpPr/>
          <p:nvPr/>
        </p:nvSpPr>
        <p:spPr>
          <a:xfrm>
            <a:off x="3192463" y="5183188"/>
            <a:ext cx="900112" cy="893762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kumimoji="1" lang="zh-CN"/>
          </a:p>
        </p:txBody>
      </p:sp>
      <p:sp>
        <p:nvSpPr>
          <p:cNvPr id="24593" name="文本框 17"/>
          <p:cNvSpPr txBox="1">
            <a:spLocks noChangeArrowheads="1"/>
          </p:cNvSpPr>
          <p:nvPr/>
        </p:nvSpPr>
        <p:spPr bwMode="auto">
          <a:xfrm>
            <a:off x="3317875" y="5437188"/>
            <a:ext cx="6400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kumimoji="1" lang="zh-CN">
                <a:latin charset="0" panose="020b0502020202020204" pitchFamily="34" typeface="Century Gothic"/>
                <a:ea charset="-122" panose="020b0503020204020204" pitchFamily="34" typeface="微软雅黑"/>
              </a:rPr>
              <a:t>看球</a:t>
            </a:r>
          </a:p>
        </p:txBody>
      </p:sp>
      <p:sp>
        <p:nvSpPr>
          <p:cNvPr id="19" name="椭圆 18"/>
          <p:cNvSpPr/>
          <p:nvPr/>
        </p:nvSpPr>
        <p:spPr>
          <a:xfrm>
            <a:off x="5314950" y="2406650"/>
            <a:ext cx="898525" cy="893763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kumimoji="1" lang="zh-CN"/>
          </a:p>
        </p:txBody>
      </p:sp>
      <p:sp>
        <p:nvSpPr>
          <p:cNvPr id="24595" name="文本框 19"/>
          <p:cNvSpPr txBox="1">
            <a:spLocks noChangeArrowheads="1"/>
          </p:cNvSpPr>
          <p:nvPr/>
        </p:nvSpPr>
        <p:spPr bwMode="auto">
          <a:xfrm>
            <a:off x="5341938" y="2660650"/>
            <a:ext cx="8686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kumimoji="1" lang="zh-CN">
                <a:latin charset="0" panose="020b0502020202020204" pitchFamily="34" typeface="Century Gothic"/>
                <a:ea charset="-122" panose="020b0503020204020204" pitchFamily="34" typeface="微软雅黑"/>
              </a:rPr>
              <a:t>看音乐</a:t>
            </a:r>
          </a:p>
        </p:txBody>
      </p:sp>
      <p:sp>
        <p:nvSpPr>
          <p:cNvPr id="21" name="椭圆 20"/>
          <p:cNvSpPr/>
          <p:nvPr/>
        </p:nvSpPr>
        <p:spPr>
          <a:xfrm>
            <a:off x="7416800" y="5172075"/>
            <a:ext cx="900113" cy="893763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kumimoji="1" lang="zh-CN"/>
          </a:p>
        </p:txBody>
      </p:sp>
      <p:sp>
        <p:nvSpPr>
          <p:cNvPr id="24597" name="文本框 21"/>
          <p:cNvSpPr txBox="1">
            <a:spLocks noChangeArrowheads="1"/>
          </p:cNvSpPr>
          <p:nvPr/>
        </p:nvSpPr>
        <p:spPr bwMode="auto">
          <a:xfrm>
            <a:off x="7542214" y="5427663"/>
            <a:ext cx="6400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kumimoji="1" lang="zh-CN">
                <a:latin charset="0" panose="020b0502020202020204" pitchFamily="34" typeface="Century Gothic"/>
                <a:ea charset="-122" panose="020b0503020204020204" pitchFamily="34" typeface="微软雅黑"/>
              </a:rPr>
              <a:t>大咔</a:t>
            </a:r>
          </a:p>
        </p:txBody>
      </p:sp>
      <p:sp>
        <p:nvSpPr>
          <p:cNvPr id="24598" name="文本框 30"/>
          <p:cNvSpPr txBox="1">
            <a:spLocks noChangeArrowheads="1"/>
          </p:cNvSpPr>
          <p:nvPr/>
        </p:nvSpPr>
        <p:spPr bwMode="auto">
          <a:xfrm>
            <a:off x="2362200" y="2265363"/>
            <a:ext cx="2440305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kumimoji="1" lang="en-US">
                <a:solidFill>
                  <a:srgbClr val="800000"/>
                </a:solidFill>
                <a:latin charset="0" panose="020b0502020202020204" pitchFamily="34" typeface="Century Gothic"/>
                <a:ea charset="-122" panose="020b0503020204020204" pitchFamily="34" typeface="微软雅黑"/>
              </a:rPr>
              <a:t>5.0全新改版</a:t>
            </a:r>
          </a:p>
          <a:p>
            <a:pPr eaLnBrk="1" hangingPunct="1"/>
            <a:r>
              <a:rPr altLang="zh-CN" b="1" kumimoji="1" lang="en-US">
                <a:solidFill>
                  <a:srgbClr val="800000"/>
                </a:solidFill>
                <a:latin charset="0" panose="020b0502020202020204" pitchFamily="34" typeface="Century Gothic"/>
                <a:ea charset="-122" panose="020b0503020204020204" pitchFamily="34" typeface="微软雅黑"/>
              </a:rPr>
              <a:t>瀑布流式浏览</a:t>
            </a:r>
          </a:p>
          <a:p>
            <a:pPr eaLnBrk="1" hangingPunct="1"/>
            <a:r>
              <a:rPr altLang="zh-CN" b="1" kumimoji="1" lang="en-US">
                <a:solidFill>
                  <a:srgbClr val="800000"/>
                </a:solidFill>
                <a:latin charset="0" panose="020b0502020202020204" pitchFamily="34" typeface="Century Gothic"/>
                <a:ea charset="-122" panose="020b0503020204020204" pitchFamily="34" typeface="微软雅黑"/>
              </a:rPr>
              <a:t>小窗口播放边找边看</a:t>
            </a:r>
          </a:p>
          <a:p>
            <a:pPr eaLnBrk="1" hangingPunct="1"/>
            <a:r>
              <a:rPr altLang="zh-CN" b="1" kumimoji="1" lang="en-US">
                <a:solidFill>
                  <a:srgbClr val="800000"/>
                </a:solidFill>
                <a:latin charset="0" panose="020b0502020202020204" pitchFamily="34" typeface="Century Gothic"/>
                <a:ea charset="-122" panose="020b0503020204020204" pitchFamily="34" typeface="微软雅黑"/>
              </a:rPr>
              <a:t>一站式管理“我的”视频</a:t>
            </a:r>
          </a:p>
          <a:p>
            <a:pPr eaLnBrk="1" hangingPunct="1"/>
            <a:r>
              <a:rPr altLang="zh-CN" b="1" kumimoji="1" lang="en-US">
                <a:solidFill>
                  <a:srgbClr val="800000"/>
                </a:solidFill>
                <a:latin charset="0" panose="020b0502020202020204" pitchFamily="34" typeface="Century Gothic"/>
                <a:ea charset="-122" panose="020b0503020204020204" pitchFamily="34" typeface="微软雅黑"/>
              </a:rPr>
              <a:t>多屏互动一致体验</a:t>
            </a:r>
          </a:p>
        </p:txBody>
      </p:sp>
      <p:sp>
        <p:nvSpPr>
          <p:cNvPr id="24599" name="文本框 31"/>
          <p:cNvSpPr txBox="1">
            <a:spLocks noChangeArrowheads="1"/>
          </p:cNvSpPr>
          <p:nvPr/>
        </p:nvSpPr>
        <p:spPr bwMode="auto">
          <a:xfrm>
            <a:off x="4419600" y="5038725"/>
            <a:ext cx="2984500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kumimoji="1" lang="en-US">
                <a:solidFill>
                  <a:srgbClr val="8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高清直播+点播</a:t>
            </a:r>
          </a:p>
          <a:p>
            <a:pPr eaLnBrk="1" hangingPunct="1"/>
            <a:r>
              <a:rPr altLang="en-US" b="1" kumimoji="1" lang="en-US">
                <a:solidFill>
                  <a:srgbClr val="8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全赛事覆盖：中超、亚冠、西甲、英超、意甲、法甲、CBA、MLB…</a:t>
            </a:r>
          </a:p>
          <a:p>
            <a:pPr eaLnBrk="1" hangingPunct="1"/>
            <a:r>
              <a:rPr altLang="en-US" b="1" kumimoji="1" lang="en-US">
                <a:solidFill>
                  <a:srgbClr val="8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预约赛事、推送提醒</a:t>
            </a:r>
          </a:p>
          <a:p>
            <a:pPr eaLnBrk="1" hangingPunct="1"/>
            <a:r>
              <a:rPr altLang="en-US" b="1" kumimoji="1" lang="en-US">
                <a:solidFill>
                  <a:srgbClr val="8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热点新闻、基金回顾</a:t>
            </a:r>
          </a:p>
          <a:p>
            <a:pPr eaLnBrk="1" hangingPunct="1"/>
            <a:r>
              <a:rPr altLang="en-US" b="1" kumimoji="1" lang="en-US">
                <a:solidFill>
                  <a:srgbClr val="8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新政我的球队</a:t>
            </a:r>
          </a:p>
        </p:txBody>
      </p:sp>
      <p:sp>
        <p:nvSpPr>
          <p:cNvPr id="24600" name="文本框 32"/>
          <p:cNvSpPr txBox="1">
            <a:spLocks noChangeArrowheads="1"/>
          </p:cNvSpPr>
          <p:nvPr/>
        </p:nvSpPr>
        <p:spPr bwMode="auto">
          <a:xfrm>
            <a:off x="6502400" y="2344738"/>
            <a:ext cx="3718243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kumimoji="1" lang="zh-CN">
                <a:solidFill>
                  <a:srgbClr val="800000"/>
                </a:solidFill>
                <a:latin charset="0" panose="020b0502020202020204" pitchFamily="34" typeface="Century Gothic"/>
                <a:ea charset="-122" panose="020b0503020204020204" pitchFamily="34" typeface="微软雅黑"/>
              </a:rPr>
              <a:t>打破传统数字音乐模式</a:t>
            </a:r>
          </a:p>
          <a:p>
            <a:pPr eaLnBrk="1" hangingPunct="1"/>
            <a:r>
              <a:rPr altLang="en-US" b="1" kumimoji="1" lang="zh-CN">
                <a:solidFill>
                  <a:srgbClr val="800000"/>
                </a:solidFill>
                <a:latin charset="0" panose="020b0502020202020204" pitchFamily="34" typeface="Century Gothic"/>
                <a:ea charset="-122" panose="020b0503020204020204" pitchFamily="34" typeface="微软雅黑"/>
              </a:rPr>
              <a:t>MV、演唱会、现场、原创品质音乐</a:t>
            </a:r>
          </a:p>
          <a:p>
            <a:pPr eaLnBrk="1" hangingPunct="1"/>
            <a:r>
              <a:rPr altLang="en-US" b="1" kumimoji="1" lang="zh-CN">
                <a:solidFill>
                  <a:srgbClr val="800000"/>
                </a:solidFill>
                <a:latin charset="0" panose="020b0502020202020204" pitchFamily="34" typeface="Century Gothic"/>
                <a:ea charset="-122" panose="020b0503020204020204" pitchFamily="34" typeface="微软雅黑"/>
              </a:rPr>
              <a:t>支持多种点点播</a:t>
            </a:r>
          </a:p>
          <a:p>
            <a:pPr eaLnBrk="1" hangingPunct="1"/>
            <a:r>
              <a:rPr altLang="en-US" b="1" kumimoji="1" lang="zh-CN">
                <a:solidFill>
                  <a:srgbClr val="800000"/>
                </a:solidFill>
                <a:latin charset="0" panose="020b0502020202020204" pitchFamily="34" typeface="Century Gothic"/>
                <a:ea charset="-122" panose="020b0503020204020204" pitchFamily="34" typeface="微软雅黑"/>
              </a:rPr>
              <a:t>提供音乐视频制作及推广！</a:t>
            </a:r>
          </a:p>
        </p:txBody>
      </p:sp>
      <p:sp>
        <p:nvSpPr>
          <p:cNvPr id="24601" name="文本框 33"/>
          <p:cNvSpPr txBox="1">
            <a:spLocks noChangeArrowheads="1"/>
          </p:cNvSpPr>
          <p:nvPr/>
        </p:nvSpPr>
        <p:spPr bwMode="auto">
          <a:xfrm>
            <a:off x="8618539" y="5045075"/>
            <a:ext cx="2984500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kumimoji="1" lang="zh-CN">
                <a:solidFill>
                  <a:srgbClr val="800000"/>
                </a:solidFill>
                <a:latin charset="0" panose="020b0502020202020204" pitchFamily="34" typeface="Century Gothic"/>
                <a:ea charset="-122" panose="020b0503020204020204" pitchFamily="34" typeface="微软雅黑"/>
              </a:rPr>
              <a:t>视频社交应用</a:t>
            </a:r>
          </a:p>
          <a:p>
            <a:pPr eaLnBrk="1" hangingPunct="1"/>
            <a:r>
              <a:rPr altLang="en-US" b="1" kumimoji="1" lang="zh-CN">
                <a:solidFill>
                  <a:srgbClr val="800000"/>
                </a:solidFill>
                <a:latin charset="0" panose="020b0502020202020204" pitchFamily="34" typeface="Century Gothic"/>
                <a:ea charset="-122" panose="020b0503020204020204" pitchFamily="34" typeface="微软雅黑"/>
              </a:rPr>
              <a:t>支持分享视频、图片、文字</a:t>
            </a:r>
          </a:p>
          <a:p>
            <a:pPr eaLnBrk="1" hangingPunct="1"/>
            <a:r>
              <a:rPr altLang="en-US" b="1" kumimoji="1" lang="zh-CN">
                <a:solidFill>
                  <a:srgbClr val="800000"/>
                </a:solidFill>
                <a:latin charset="0" panose="020b0502020202020204" pitchFamily="34" typeface="Century Gothic"/>
                <a:ea charset="-122" panose="020b0503020204020204" pitchFamily="34" typeface="微软雅黑"/>
              </a:rPr>
              <a:t>随时观看直播节目</a:t>
            </a:r>
          </a:p>
          <a:p>
            <a:pPr eaLnBrk="1" hangingPunct="1"/>
            <a:r>
              <a:rPr altLang="en-US" b="1" kumimoji="1" lang="zh-CN">
                <a:solidFill>
                  <a:srgbClr val="800000"/>
                </a:solidFill>
                <a:latin charset="0" panose="020b0502020202020204" pitchFamily="34" typeface="Century Gothic"/>
                <a:ea charset="-122" panose="020b0503020204020204" pitchFamily="34" typeface="微软雅黑"/>
              </a:rPr>
              <a:t>可创建社交圈</a:t>
            </a:r>
          </a:p>
          <a:p>
            <a:pPr eaLnBrk="1" hangingPunct="1"/>
            <a:r>
              <a:rPr altLang="en-US" b="1" kumimoji="1" lang="zh-CN">
                <a:solidFill>
                  <a:srgbClr val="800000"/>
                </a:solidFill>
                <a:latin charset="0" panose="020b0502020202020204" pitchFamily="34" typeface="Century Gothic"/>
                <a:ea charset="-122" panose="020b0503020204020204" pitchFamily="34" typeface="微软雅黑"/>
              </a:rPr>
              <a:t>有机会与明星亲密接触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18698" y="239132"/>
            <a:ext cx="323088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kumimoji="1" lang="zh-CN" sz="4800">
                <a:ln cmpd="sng" w="18415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</a:rPr>
              <a:t>移动客户端</a:t>
            </a:r>
          </a:p>
        </p:txBody>
      </p:sp>
      <p:sp>
        <p:nvSpPr>
          <p:cNvPr id="8" name="矩形 7"/>
          <p:cNvSpPr/>
          <p:nvPr/>
        </p:nvSpPr>
        <p:spPr>
          <a:xfrm>
            <a:off x="3804285" y="300038"/>
            <a:ext cx="49326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kumimoji="1" lang="zh-CN" sz="4000">
                <a:latin typeface="+mn-ea"/>
                <a:ea typeface="+mn-ea"/>
              </a:rPr>
              <a:t>装机量总计超9000万</a:t>
            </a:r>
          </a:p>
        </p:txBody>
      </p:sp>
    </p:spTree>
  </p:cSld>
  <p:clrMapOvr>
    <a:masterClrMapping/>
  </p:clrMapOvr>
  <p:transition spd="slow">
    <p:push dir="d"/>
  </p:transition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10.jpg" id="25602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t="-2"/>
          <a:stretch>
            <a:fillRect/>
          </a:stretch>
        </p:blipFill>
        <p:spPr bwMode="auto">
          <a:xfrm>
            <a:off x="-261938" y="0"/>
            <a:ext cx="12506326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3578225" y="1354138"/>
            <a:ext cx="2809875" cy="304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1400">
                <a:solidFill>
                  <a:schemeClr val="bg1"/>
                </a:solidFill>
                <a:latin typeface="+mn-ea"/>
                <a:ea typeface="+mn-ea"/>
              </a:rPr>
              <a:t>视频网站只是传统电视的补点？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536950" y="239713"/>
            <a:ext cx="5780088" cy="6400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3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创造五屏直接售卖手段</a:t>
            </a:r>
          </a:p>
        </p:txBody>
      </p:sp>
      <p:grpSp>
        <p:nvGrpSpPr>
          <p:cNvPr id="3" name="组合 7"/>
          <p:cNvGrpSpPr/>
          <p:nvPr/>
        </p:nvGrpSpPr>
        <p:grpSpPr>
          <a:xfrm>
            <a:off x="1809750" y="2066925"/>
            <a:ext cx="9455150" cy="4389438"/>
            <a:chOff x="3534261" y="2192181"/>
            <a:chExt cx="7827309" cy="3659653"/>
          </a:xfrm>
        </p:grpSpPr>
        <p:grpSp>
          <p:nvGrpSpPr>
            <p:cNvPr id="25607" name="组合 5"/>
            <p:cNvGrpSpPr/>
            <p:nvPr/>
          </p:nvGrpSpPr>
          <p:grpSpPr>
            <a:xfrm>
              <a:off x="3534261" y="3797632"/>
              <a:ext cx="7827309" cy="1445220"/>
              <a:chOff x="3534261" y="3797632"/>
              <a:chExt cx="7827309" cy="1445220"/>
            </a:xfrm>
          </p:grpSpPr>
          <p:pic>
            <p:nvPicPr>
              <p:cNvPr descr="d:\我的文档\Tencent Files\48242641\Image\~EA(UA]JTUJJ{IOM7H]V0}5.jpg" id="25621" name="Picture 3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783286" y="3797632"/>
                <a:ext cx="2578284" cy="14428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descr="C:\Documents and Settings\Administrator\桌面\9月\LeTV新logo应用\QQ图片20130908141451.jpg" id="25622" name="Picture 9"/>
              <p:cNvPicPr>
                <a:picLocks noChangeArrowheads="1"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133834" y="3797633"/>
                <a:ext cx="2510661" cy="14428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5623" name="组合 15"/>
              <p:cNvGrpSpPr/>
              <p:nvPr/>
            </p:nvGrpSpPr>
            <p:grpSpPr>
              <a:xfrm>
                <a:off x="3534261" y="3797632"/>
                <a:ext cx="2460782" cy="1445220"/>
                <a:chOff x="683568" y="1311611"/>
                <a:chExt cx="2268252" cy="1332147"/>
              </a:xfrm>
            </p:grpSpPr>
            <p:pic>
              <p:nvPicPr>
                <p:cNvPr id="25624" name="Picture 11"/>
                <p:cNvPicPr>
                  <a:picLocks noChangeArrowheads="1"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683568" y="1311611"/>
                  <a:ext cx="2268000" cy="13300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" name="矩形 17"/>
                <p:cNvSpPr/>
                <p:nvPr/>
              </p:nvSpPr>
              <p:spPr>
                <a:xfrm>
                  <a:off x="683568" y="2391347"/>
                  <a:ext cx="2267680" cy="252542"/>
                </a:xfrm>
                <a:prstGeom prst="rect">
                  <a:avLst/>
                </a:prstGeom>
                <a:solidFill>
                  <a:schemeClr val="tx1">
                    <a:lumMod val="95000"/>
                    <a:lumOff val="5000"/>
                    <a:alpha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altLang="en-US" lang="zh-CN" sz="900">
                      <a:latin typeface="+mn-ea"/>
                    </a:rPr>
                    <a:t>视频中的视频</a:t>
                  </a:r>
                </a:p>
              </p:txBody>
            </p:sp>
          </p:grpSp>
        </p:grpSp>
        <p:sp>
          <p:nvSpPr>
            <p:cNvPr id="19" name="TextBox 28"/>
            <p:cNvSpPr txBox="1"/>
            <p:nvPr/>
          </p:nvSpPr>
          <p:spPr>
            <a:xfrm>
              <a:off x="5082375" y="2668664"/>
              <a:ext cx="3223706" cy="5336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让视频成为直接销售平台</a:t>
              </a:r>
            </a:p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从曝光至购买只需一个点击</a:t>
              </a:r>
            </a:p>
          </p:txBody>
        </p:sp>
        <p:grpSp>
          <p:nvGrpSpPr>
            <p:cNvPr id="25609" name="组合 6"/>
            <p:cNvGrpSpPr/>
            <p:nvPr/>
          </p:nvGrpSpPr>
          <p:grpSpPr>
            <a:xfrm>
              <a:off x="4245251" y="5498618"/>
              <a:ext cx="6011094" cy="353216"/>
              <a:chOff x="4245251" y="5498618"/>
              <a:chExt cx="6011094" cy="353216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5325501" y="5718154"/>
                <a:ext cx="663665" cy="0"/>
              </a:xfrm>
              <a:prstGeom prst="line">
                <a:avLst/>
              </a:prstGeom>
              <a:ln w="3175">
                <a:solidFill>
                  <a:schemeClr val="tx1">
                    <a:lumMod val="85000"/>
                    <a:lumOff val="15000"/>
                  </a:schemeClr>
                </a:solidFill>
                <a:tailEnd len="lg" type="triangle" w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31"/>
              <p:cNvSpPr txBox="1"/>
              <p:nvPr/>
            </p:nvSpPr>
            <p:spPr>
              <a:xfrm>
                <a:off x="4245238" y="5498441"/>
                <a:ext cx="1080263" cy="33036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b="1" lang="zh-CN" sz="2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ea typeface="+mn-ea"/>
                  </a:rPr>
                  <a:t>曝光</a:t>
                </a:r>
              </a:p>
            </p:txBody>
          </p:sp>
          <p:sp>
            <p:nvSpPr>
              <p:cNvPr id="21" name="TextBox 33"/>
              <p:cNvSpPr txBox="1"/>
              <p:nvPr/>
            </p:nvSpPr>
            <p:spPr>
              <a:xfrm>
                <a:off x="8111581" y="5518296"/>
                <a:ext cx="2144756" cy="33036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b="1" lang="zh-CN" sz="2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ea typeface="+mn-ea"/>
                  </a:rPr>
                  <a:t>查询/分享/购买</a:t>
                </a:r>
              </a:p>
            </p:txBody>
          </p:sp>
          <p:sp>
            <p:nvSpPr>
              <p:cNvPr id="23" name="TextBox 35"/>
              <p:cNvSpPr txBox="1"/>
              <p:nvPr/>
            </p:nvSpPr>
            <p:spPr>
              <a:xfrm>
                <a:off x="6060132" y="5518296"/>
                <a:ext cx="1078949" cy="33036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b="1" lang="zh-CN" sz="2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ea typeface="+mn-ea"/>
                  </a:rPr>
                  <a:t>点击</a:t>
                </a:r>
              </a:p>
            </p:txBody>
          </p:sp>
          <p:cxnSp>
            <p:nvCxnSpPr>
              <p:cNvPr id="42" name="直接连接符 41"/>
              <p:cNvCxnSpPr/>
              <p:nvPr/>
            </p:nvCxnSpPr>
            <p:spPr>
              <a:xfrm>
                <a:off x="7259987" y="5718154"/>
                <a:ext cx="663665" cy="0"/>
              </a:xfrm>
              <a:prstGeom prst="line">
                <a:avLst/>
              </a:prstGeom>
              <a:ln w="3175">
                <a:solidFill>
                  <a:schemeClr val="tx1">
                    <a:lumMod val="85000"/>
                    <a:lumOff val="15000"/>
                  </a:schemeClr>
                </a:solidFill>
                <a:tailEnd len="lg" type="triangle" w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5610" name="图片 5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8098085" y="2491561"/>
              <a:ext cx="970314" cy="970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虚尾箭头 52"/>
            <p:cNvSpPr/>
            <p:nvPr/>
          </p:nvSpPr>
          <p:spPr>
            <a:xfrm>
              <a:off x="9156361" y="2893670"/>
              <a:ext cx="314092" cy="337509"/>
            </a:xfrm>
            <a:prstGeom prst="stripedRightArrow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ea"/>
              </a:endParaRPr>
            </a:p>
          </p:txBody>
        </p:sp>
        <p:pic>
          <p:nvPicPr>
            <p:cNvPr id="25612" name="图片 5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9486182" y="2383077"/>
              <a:ext cx="1026376" cy="1026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613" name="组合 3"/>
            <p:cNvGrpSpPr/>
            <p:nvPr/>
          </p:nvGrpSpPr>
          <p:grpSpPr>
            <a:xfrm>
              <a:off x="3562499" y="2192181"/>
              <a:ext cx="1477568" cy="1477568"/>
              <a:chOff x="3562499" y="2192181"/>
              <a:chExt cx="1477568" cy="1477568"/>
            </a:xfrm>
          </p:grpSpPr>
          <p:sp>
            <p:nvSpPr>
              <p:cNvPr id="2" name="十二角星 1"/>
              <p:cNvSpPr/>
              <p:nvPr/>
            </p:nvSpPr>
            <p:spPr>
              <a:xfrm>
                <a:off x="3561859" y="2192181"/>
                <a:ext cx="1478462" cy="1477097"/>
              </a:xfrm>
              <a:prstGeom prst="star12">
                <a:avLst>
                  <a:gd fmla="val 42574" name="adj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latin typeface="+mn-ea"/>
                </a:endParaRPr>
              </a:p>
            </p:txBody>
          </p:sp>
          <p:sp>
            <p:nvSpPr>
              <p:cNvPr id="50" name="TextBox 28"/>
              <p:cNvSpPr txBox="1"/>
              <p:nvPr/>
            </p:nvSpPr>
            <p:spPr>
              <a:xfrm>
                <a:off x="3758987" y="2537632"/>
                <a:ext cx="1088148" cy="78778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lang="zh-CN" sz="2800">
                    <a:solidFill>
                      <a:srgbClr val="FFFF00"/>
                    </a:solidFill>
                    <a:latin typeface="+mn-ea"/>
                    <a:ea typeface="+mn-ea"/>
                  </a:rPr>
                  <a:t>视点</a:t>
                </a:r>
              </a:p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lang="zh-CN" sz="2800">
                    <a:solidFill>
                      <a:srgbClr val="FFFF00"/>
                    </a:solidFill>
                    <a:latin typeface="+mn-ea"/>
                    <a:ea typeface="+mn-ea"/>
                  </a:rPr>
                  <a:t>雷达</a:t>
                </a:r>
              </a:p>
            </p:txBody>
          </p:sp>
        </p:grpSp>
      </p:grpSp>
      <p:sp>
        <p:nvSpPr>
          <p:cNvPr id="30" name="文本框 29"/>
          <p:cNvSpPr txBox="1"/>
          <p:nvPr/>
        </p:nvSpPr>
        <p:spPr>
          <a:xfrm>
            <a:off x="561418" y="239132"/>
            <a:ext cx="262128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kumimoji="1" lang="zh-CN" sz="4800">
                <a:ln cmpd="sng" w="18415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</a:rPr>
              <a:t>视点雷达</a:t>
            </a:r>
          </a:p>
        </p:txBody>
      </p:sp>
    </p:spTree>
  </p:cSld>
  <p:clrMapOvr>
    <a:masterClrMapping/>
  </p:clrMapOvr>
  <p:transition spd="slow">
    <p:push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10.jpg" id="26626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t="-2"/>
          <a:stretch>
            <a:fillRect/>
          </a:stretch>
        </p:blipFill>
        <p:spPr bwMode="auto">
          <a:xfrm>
            <a:off x="-261938" y="0"/>
            <a:ext cx="12506326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3751262" y="366713"/>
            <a:ext cx="5780087" cy="6400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3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看到.喜欢.触摸.购买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61418" y="239132"/>
            <a:ext cx="262128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kumimoji="1" lang="zh-CN" sz="4800">
                <a:ln cmpd="sng" w="18415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</a:rPr>
              <a:t>乐迷生态</a:t>
            </a:r>
          </a:p>
        </p:txBody>
      </p:sp>
      <p:sp>
        <p:nvSpPr>
          <p:cNvPr id="5" name="椭圆 4"/>
          <p:cNvSpPr/>
          <p:nvPr/>
        </p:nvSpPr>
        <p:spPr>
          <a:xfrm>
            <a:off x="254000" y="2176463"/>
            <a:ext cx="719138" cy="720725"/>
          </a:xfrm>
          <a:prstGeom prst="ellipse">
            <a:avLst/>
          </a:prstGeom>
          <a:solidFill>
            <a:srgbClr val="DF81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" name="椭圆 5"/>
          <p:cNvSpPr/>
          <p:nvPr/>
        </p:nvSpPr>
        <p:spPr>
          <a:xfrm>
            <a:off x="1225550" y="2176463"/>
            <a:ext cx="720725" cy="720725"/>
          </a:xfrm>
          <a:prstGeom prst="ellipse">
            <a:avLst/>
          </a:prstGeom>
          <a:solidFill>
            <a:srgbClr val="E4D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7" name="椭圆 6"/>
          <p:cNvSpPr/>
          <p:nvPr/>
        </p:nvSpPr>
        <p:spPr>
          <a:xfrm>
            <a:off x="2197100" y="2176463"/>
            <a:ext cx="720725" cy="720725"/>
          </a:xfrm>
          <a:prstGeom prst="ellipse">
            <a:avLst/>
          </a:prstGeom>
          <a:solidFill>
            <a:srgbClr val="A5CC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8" name="椭圆 7"/>
          <p:cNvSpPr/>
          <p:nvPr/>
        </p:nvSpPr>
        <p:spPr>
          <a:xfrm>
            <a:off x="3170238" y="2176463"/>
            <a:ext cx="719137" cy="720725"/>
          </a:xfrm>
          <a:prstGeom prst="ellipse">
            <a:avLst/>
          </a:prstGeom>
          <a:solidFill>
            <a:srgbClr val="95B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pic>
        <p:nvPicPr>
          <p:cNvPr descr="icon.png" id="26633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306513" y="2301875"/>
            <a:ext cx="541337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icon.png" id="26634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46088" y="2289175"/>
            <a:ext cx="32226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icon.png" id="26635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238500" y="2320925"/>
            <a:ext cx="565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3.png" id="26636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279650" y="2341563"/>
            <a:ext cx="5667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7" name="文本框 12"/>
          <p:cNvSpPr txBox="1">
            <a:spLocks noChangeArrowheads="1"/>
          </p:cNvSpPr>
          <p:nvPr/>
        </p:nvSpPr>
        <p:spPr bwMode="auto">
          <a:xfrm>
            <a:off x="320675" y="2944813"/>
            <a:ext cx="555943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kumimoji="1" lang="en-US" sz="1000">
                <a:latin charset="0" panose="020b0502020202020204" pitchFamily="34" typeface="Century Gothic"/>
                <a:ea charset="-122" panose="020b0503020204020204" pitchFamily="34" typeface="微软雅黑"/>
              </a:rPr>
              <a:t>PHONE</a:t>
            </a:r>
          </a:p>
        </p:txBody>
      </p:sp>
      <p:sp>
        <p:nvSpPr>
          <p:cNvPr id="26638" name="文本框 13"/>
          <p:cNvSpPr txBox="1">
            <a:spLocks noChangeArrowheads="1"/>
          </p:cNvSpPr>
          <p:nvPr/>
        </p:nvSpPr>
        <p:spPr bwMode="auto">
          <a:xfrm>
            <a:off x="1385888" y="2944813"/>
            <a:ext cx="39878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kumimoji="1" lang="en-US" sz="1000">
                <a:latin charset="0" panose="020b0502020202020204" pitchFamily="34" typeface="Century Gothic"/>
                <a:ea charset="-122" panose="020b0503020204020204" pitchFamily="34" typeface="微软雅黑"/>
              </a:rPr>
              <a:t>PAD</a:t>
            </a:r>
          </a:p>
        </p:txBody>
      </p:sp>
      <p:sp>
        <p:nvSpPr>
          <p:cNvPr id="26639" name="文本框 14"/>
          <p:cNvSpPr txBox="1">
            <a:spLocks noChangeArrowheads="1"/>
          </p:cNvSpPr>
          <p:nvPr/>
        </p:nvSpPr>
        <p:spPr bwMode="auto">
          <a:xfrm>
            <a:off x="2387600" y="2944813"/>
            <a:ext cx="31623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kumimoji="1" lang="en-US" sz="1000">
                <a:latin charset="0" panose="020b0502020202020204" pitchFamily="34" typeface="Century Gothic"/>
                <a:ea charset="-122" panose="020b0503020204020204" pitchFamily="34" typeface="微软雅黑"/>
              </a:rPr>
              <a:t>PC</a:t>
            </a:r>
          </a:p>
        </p:txBody>
      </p:sp>
      <p:sp>
        <p:nvSpPr>
          <p:cNvPr id="26640" name="文本框 15"/>
          <p:cNvSpPr txBox="1">
            <a:spLocks noChangeArrowheads="1"/>
          </p:cNvSpPr>
          <p:nvPr/>
        </p:nvSpPr>
        <p:spPr bwMode="auto">
          <a:xfrm>
            <a:off x="3208338" y="2944813"/>
            <a:ext cx="58610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kumimoji="1" lang="en-US" sz="1000">
                <a:latin charset="0" panose="020b0502020202020204" pitchFamily="34" typeface="Century Gothic"/>
                <a:ea charset="-122" panose="020b0503020204020204" pitchFamily="34" typeface="微软雅黑"/>
              </a:rPr>
              <a:t>TV/BOX</a:t>
            </a:r>
          </a:p>
        </p:txBody>
      </p:sp>
      <p:pic>
        <p:nvPicPr>
          <p:cNvPr descr="player1_effect.png" id="26641" name="图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970338" y="2038350"/>
            <a:ext cx="806132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2" name="TextBox 16"/>
          <p:cNvSpPr txBox="1">
            <a:spLocks noChangeArrowheads="1"/>
          </p:cNvSpPr>
          <p:nvPr/>
        </p:nvSpPr>
        <p:spPr bwMode="auto">
          <a:xfrm>
            <a:off x="196850" y="4025900"/>
            <a:ext cx="18084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TW" sz="3200">
                <a:latin charset="-122" panose="020b0503020204020204" pitchFamily="34" typeface="微软雅黑"/>
                <a:ea charset="-122" panose="020b0503020204020204" pitchFamily="34" typeface="微软雅黑"/>
              </a:rPr>
              <a:t>视点雷达</a:t>
            </a:r>
          </a:p>
        </p:txBody>
      </p:sp>
      <p:sp>
        <p:nvSpPr>
          <p:cNvPr id="19" name="矩形 18"/>
          <p:cNvSpPr/>
          <p:nvPr/>
        </p:nvSpPr>
        <p:spPr>
          <a:xfrm>
            <a:off x="247650" y="5024438"/>
            <a:ext cx="3462338" cy="304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400">
                <a:solidFill>
                  <a:schemeClr val="bg1"/>
                </a:solidFill>
                <a:latin typeface="+mn-lt"/>
                <a:ea typeface="+mn-ea"/>
              </a:rPr>
              <a:t>基于乐视生态打造闭合娱乐生态系统，</a:t>
            </a:r>
          </a:p>
        </p:txBody>
      </p:sp>
      <p:sp>
        <p:nvSpPr>
          <p:cNvPr id="20" name="矩形 19"/>
          <p:cNvSpPr/>
          <p:nvPr/>
        </p:nvSpPr>
        <p:spPr>
          <a:xfrm>
            <a:off x="247650" y="5441950"/>
            <a:ext cx="3462338" cy="304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400">
                <a:solidFill>
                  <a:srgbClr val="FFFFFF"/>
                </a:solidFill>
                <a:latin typeface="+mn-lt"/>
                <a:ea typeface="+mn-ea"/>
              </a:rPr>
              <a:t>使品牌通过视频与用户直接无缝互动！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轨道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奥斯汀">
      <a:majorFont>
        <a:latin typeface="Century Gothic"/>
        <a:ea typeface="Arial"/>
        <a:cs typeface="Arial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Arial"/>
        <a:cs typeface="Arial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388</Paragraphs>
  <Slides>64</Slides>
  <Notes>9</Notes>
  <TotalTime>3017</TotalTime>
  <HiddenSlides>0</HiddenSlides>
  <MMClips>0</MMClips>
  <ScaleCrop>0</ScaleCrop>
  <HeadingPairs>
    <vt:vector baseType="variant" size="6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baseType="lpstr" size="79">
      <vt:lpstr>Arial</vt:lpstr>
      <vt:lpstr>Century Gothic</vt:lpstr>
      <vt:lpstr>微软雅黑</vt:lpstr>
      <vt:lpstr>Calibri</vt:lpstr>
      <vt:lpstr>Calibri Light</vt:lpstr>
      <vt:lpstr>Rockwell</vt:lpstr>
      <vt:lpstr>MStiffHei HKS UltraBold</vt:lpstr>
      <vt:lpstr>宋体</vt:lpstr>
      <vt:lpstr>Microsoft JhengHei</vt:lpstr>
      <vt:lpstr>Impact</vt:lpstr>
      <vt:lpstr>Wingdings</vt:lpstr>
      <vt:lpstr>Times New Roman</vt:lpstr>
      <vt:lpstr>Arial Black</vt:lpstr>
      <vt:lpstr>华文中宋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2013-11-01T08:04:02Z</dcterms:created>
  <cp:lastModifiedBy>Administrator</cp:lastModifiedBy>
  <dcterms:modified xsi:type="dcterms:W3CDTF">2021-08-22T05:50:22Z</dcterms:modified>
  <cp:revision>262</cp:revision>
  <dc:title>PowerPoint 演示文稿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NXPowerLiteLastOptimized">
    <vt:lpwstr>6289529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D6.1.2</vt:lpwstr>
  </property>
</Properties>
</file>