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vnd.openxmlformats-officedocument.spreadsheetml.sheet" Extension="xlsx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drawingml.chart+xml" PartName="/ppt/charts/chart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"/>
  </p:notesMasterIdLst>
  <p:sldIdLst>
    <p:sldId id="279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1" r:id="rId13"/>
    <p:sldId id="292" r:id="rId14"/>
    <p:sldId id="293" r:id="rId15"/>
    <p:sldId id="295" r:id="rId16"/>
    <p:sldId id="304" r:id="rId17"/>
    <p:sldId id="307" r:id="rId18"/>
    <p:sldId id="309" r:id="rId19"/>
    <p:sldId id="299" r:id="rId20"/>
    <p:sldId id="305" r:id="rId21"/>
    <p:sldId id="306" r:id="rId22"/>
    <p:sldId id="308" r:id="rId23"/>
    <p:sldId id="310" r:id="rId24"/>
    <p:sldId id="278" r:id="rId25"/>
  </p:sldIdLst>
  <p:sldSz cx="12192000" cy="6858000"/>
  <p:notesSz cx="6858000" cy="9144000"/>
  <p:custDataLst>
    <p:tags r:id="rId2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63" userDrawn="1">
          <p15:clr>
            <a:srgbClr val="A4A3A4"/>
          </p15:clr>
        </p15:guide>
        <p15:guide id="2" pos="1277" userDrawn="1">
          <p15:clr>
            <a:srgbClr val="A4A3A4"/>
          </p15:clr>
        </p15:guide>
        <p15:guide id="4" orient="horz" pos="1321" userDrawn="1">
          <p15:clr>
            <a:srgbClr val="A4A3A4"/>
          </p15:clr>
        </p15:guide>
        <p15:guide id="5" pos="4158" userDrawn="1">
          <p15:clr>
            <a:srgbClr val="A4A3A4"/>
          </p15:clr>
        </p15:guide>
        <p15:guide id="6" pos="5133" userDrawn="1">
          <p15:clr>
            <a:srgbClr val="A4A3A4"/>
          </p15:clr>
        </p15:guide>
        <p15:guide id="7" orient="horz" pos="3064">
          <p15:clr>
            <a:srgbClr val="A4A3A4"/>
          </p15:clr>
        </p15:guide>
        <p15:guide id="8" pos="3847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51" autoAdjust="0"/>
    <p:restoredTop sz="96314" autoAdjust="0"/>
  </p:normalViewPr>
  <p:slideViewPr>
    <p:cSldViewPr snapToGrid="0" showGuides="1">
      <p:cViewPr varScale="1">
        <p:scale>
          <a:sx n="108" d="100"/>
          <a:sy n="108" d="100"/>
        </p:scale>
        <p:origin x="750" y="114"/>
      </p:cViewPr>
      <p:guideLst>
        <p:guide orient="horz" pos="2863"/>
        <p:guide pos="1277"/>
        <p:guide orient="horz" pos="1321"/>
        <p:guide pos="4158"/>
        <p:guide pos="5133"/>
        <p:guide orient="horz" pos="3064"/>
        <p:guide pos="384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slides/slide13.xml" Type="http://schemas.openxmlformats.org/officeDocument/2006/relationships/slide"/><Relationship Id="rId17" Target="slides/slide14.xml" Type="http://schemas.openxmlformats.org/officeDocument/2006/relationships/slide"/><Relationship Id="rId18" Target="slides/slide15.xml" Type="http://schemas.openxmlformats.org/officeDocument/2006/relationships/slide"/><Relationship Id="rId19" Target="slides/slide16.xml" Type="http://schemas.openxmlformats.org/officeDocument/2006/relationships/slide"/><Relationship Id="rId2" Target="slideMasters/slideMaster2.xml" Type="http://schemas.openxmlformats.org/officeDocument/2006/relationships/slideMaster"/><Relationship Id="rId20" Target="slides/slide17.xml" Type="http://schemas.openxmlformats.org/officeDocument/2006/relationships/slide"/><Relationship Id="rId21" Target="slides/slide18.xml" Type="http://schemas.openxmlformats.org/officeDocument/2006/relationships/slide"/><Relationship Id="rId22" Target="slides/slide19.xml" Type="http://schemas.openxmlformats.org/officeDocument/2006/relationships/slide"/><Relationship Id="rId23" Target="slides/slide20.xml" Type="http://schemas.openxmlformats.org/officeDocument/2006/relationships/slide"/><Relationship Id="rId24" Target="slides/slide21.xml" Type="http://schemas.openxmlformats.org/officeDocument/2006/relationships/slide"/><Relationship Id="rId25" Target="slides/slide22.xml" Type="http://schemas.openxmlformats.org/officeDocument/2006/relationships/slide"/><Relationship Id="rId26" Target="tags/tag1.xml" Type="http://schemas.openxmlformats.org/officeDocument/2006/relationships/tags"/><Relationship Id="rId27" Target="presProps.xml" Type="http://schemas.openxmlformats.org/officeDocument/2006/relationships/presProps"/><Relationship Id="rId28" Target="viewProps.xml" Type="http://schemas.openxmlformats.org/officeDocument/2006/relationships/viewProps"/><Relationship Id="rId29" Target="theme/theme1.xml" Type="http://schemas.openxmlformats.org/officeDocument/2006/relationships/theme"/><Relationship Id="rId3" Target="notesMasters/notesMaster1.xml" Type="http://schemas.openxmlformats.org/officeDocument/2006/relationships/notesMaster"/><Relationship Id="rId30" Target="tableStyles.xml" Type="http://schemas.openxmlformats.org/officeDocument/2006/relationships/tableStyles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charts/_rels/chart1.xml.rels><?xml version="1.0" encoding="UTF-8" standalone="yes"?><Relationships xmlns="http://schemas.openxmlformats.org/package/2006/relationships"><Relationship Id="rId1" Target="../embeddings/Microsoft_Excel_Worksheet1.xlsx" Type="http://schemas.openxmlformats.org/officeDocument/2006/relationships/package"/></Relationships>
</file>

<file path=ppt/charts/chart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zh-CN" altLang="en-US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销售额</a:t>
            </a:r>
          </a:p>
        </c:rich>
      </c:tx>
      <c:layout>
        <c:manualLayout>
          <c:xMode val="edge"/>
          <c:yMode val="edge"/>
          <c:x val="0.084584176540374756"/>
          <c:y val="0.024077426642179489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0291386395692825"/>
          <c:y val="0.236247718334198"/>
          <c:w val="0.44817197322845459"/>
          <c:h val="0.6722580790519714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销售额</c:v>
                </c:pt>
              </c:strCache>
            </c:strRef>
          </c:tx>
          <c:dPt>
            <c:idx val="0"/>
            <c:invertIfNegative val="1"/>
            <c:spPr>
              <a:solidFill>
                <a:srgbClr val="43AEED"/>
              </a:solidFill>
              <a:effectLst/>
            </c:spPr>
          </c:dPt>
          <c:dPt>
            <c:idx val="1"/>
            <c:invertIfNegative val="1"/>
            <c:spPr>
              <a:solidFill>
                <a:schemeClr val="bg1">
                  <a:lumMod val="50000"/>
                </a:schemeClr>
              </a:solidFill>
            </c:spPr>
          </c:dPt>
          <c:cat>
            <c:strRef>
              <c:f>Sheet1!$A$2:$A$3</c:f>
              <c:strCache>
                <c:ptCount val="2"/>
                <c:pt idx="0">
                  <c:v>第一季度</c:v>
                </c:pt>
                <c:pt idx="1">
                  <c:v>第二季度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</c:v>
                </c:pt>
                <c:pt idx="1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</c:pieChart>
    </c:plotArea>
    <c:legend>
      <c:legendPos/>
      <c:overlay val="0"/>
      <c:txPr>
        <a:bodyPr/>
        <a:p>
          <a:pPr>
            <a:defRPr smtId="4294967295">
              <a:solidFill>
                <a:schemeClr val="bg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defRPr>
          </a:pPr>
          <a:endParaRPr smtId="4294967295">
            <a:solidFill>
              <a:schemeClr val="bg1">
                <a:lumMod val="50000"/>
              </a:schemeClr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c:txPr>
    </c:legend>
    <c:plotVisOnly val="1"/>
    <c:dispBlanksAs val="gap"/>
    <c:showDLblsOverMax val="0"/>
  </c:chart>
  <c:txPr>
    <a:bodyPr/>
    <a:p>
      <a:pPr>
        <a:defRPr sz="1800" smtId="4294967295"/>
      </a:pPr>
      <a:endParaRPr sz="1800" smtId="4294967295"/>
    </a:p>
  </c:txPr>
  <c:externalData r:id="rId1">
    <c:autoUpdate val="0"/>
  </c:externalData>
</c:chartSpace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20659F-DE23-4087-9F20-487136D65E71}" type="datetimeFigureOut">
              <a:rPr lang="zh-CN" altLang="en-US" smtClean="0"/>
              <a:t>2021/2/15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EA26FC-419E-404B-9004-1294BCFCA0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71463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A7E49-56B2-4070-B91F-C61D3AEEE144}" type="datetimeFigureOut">
              <a:rPr lang="zh-CN" altLang="en-US" smtClean="0"/>
              <a:t>2021/2/15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CF17-DCC5-4259-84D5-4107F255170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436599403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A7E49-56B2-4070-B91F-C61D3AEEE144}" type="datetimeFigureOut">
              <a:rPr lang="zh-CN" altLang="en-US" smtClean="0"/>
              <a:t>2021/2/15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CF17-DCC5-4259-84D5-4107F255170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462418656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A7E49-56B2-4070-B91F-C61D3AEEE144}" type="datetimeFigureOut">
              <a:rPr lang="zh-CN" altLang="en-US" smtClean="0"/>
              <a:t>2021/2/15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CF17-DCC5-4259-84D5-4107F255170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63011872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594336789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027128722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785989144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540806662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074273351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66955888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94185235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317188968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A7E49-56B2-4070-B91F-C61D3AEEE144}" type="datetimeFigureOut">
              <a:rPr lang="zh-CN" altLang="en-US" smtClean="0"/>
              <a:t>2021/2/15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CF17-DCC5-4259-84D5-4107F255170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156986913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687348806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067821763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679864175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A7E49-56B2-4070-B91F-C61D3AEEE144}" type="datetimeFigureOut">
              <a:rPr lang="zh-CN" altLang="en-US" smtClean="0"/>
              <a:t>2021/2/15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CF17-DCC5-4259-84D5-4107F255170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775613114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A7E49-56B2-4070-B91F-C61D3AEEE144}" type="datetimeFigureOut">
              <a:rPr lang="zh-CN" altLang="en-US" smtClean="0"/>
              <a:t>2021/2/15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CF17-DCC5-4259-84D5-4107F255170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121039042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A7E49-56B2-4070-B91F-C61D3AEEE144}" type="datetimeFigureOut">
              <a:rPr lang="zh-CN" altLang="en-US" smtClean="0"/>
              <a:t>2021/2/15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CF17-DCC5-4259-84D5-4107F255170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501601359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A7E49-56B2-4070-B91F-C61D3AEEE144}" type="datetimeFigureOut">
              <a:rPr lang="zh-CN" altLang="en-US" smtClean="0"/>
              <a:t>2021/2/15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CF17-DCC5-4259-84D5-4107F255170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682956186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A7E49-56B2-4070-B91F-C61D3AEEE144}" type="datetimeFigureOut">
              <a:rPr lang="zh-CN" altLang="en-US" smtClean="0"/>
              <a:t>2021/2/15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CF17-DCC5-4259-84D5-4107F255170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773823615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A7E49-56B2-4070-B91F-C61D3AEEE144}" type="datetimeFigureOut">
              <a:rPr lang="zh-CN" altLang="en-US" smtClean="0"/>
              <a:t>2021/2/15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CF17-DCC5-4259-84D5-4107F255170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935303859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A7E49-56B2-4070-B91F-C61D3AEEE144}" type="datetimeFigureOut">
              <a:rPr lang="zh-CN" altLang="en-US" smtClean="0"/>
              <a:t>2021/2/15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CF17-DCC5-4259-84D5-4107F255170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143796849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pattFill prst="lgGrid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4A7E49-56B2-4070-B91F-C61D3AEEE144}" type="datetimeFigureOut">
              <a:rPr lang="zh-CN" altLang="en-US" smtClean="0"/>
              <a:t>2021/2/15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CECF17-DCC5-4259-84D5-4107F255170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503801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662621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charts/chart1.xml" Type="http://schemas.openxmlformats.org/officeDocument/2006/relationships/chart"/></Relationships>
</file>

<file path=ppt/slides/_rels/slide2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3" name="等腰三角形 5"/>
          <p:cNvSpPr/>
          <p:nvPr/>
        </p:nvSpPr>
        <p:spPr>
          <a:xfrm>
            <a:off x="2349501" y="4923631"/>
            <a:ext cx="612777" cy="431801"/>
          </a:xfrm>
          <a:custGeom>
            <a:gdLst>
              <a:gd fmla="*/ 0 w 612777" name="connsiteX0"/>
              <a:gd fmla="*/ 5557 h 431801" name="connsiteY0"/>
              <a:gd fmla="*/ 492125 w 612777" name="connsiteX1"/>
              <a:gd fmla="*/ 0 h 431801" name="connsiteY1"/>
              <a:gd fmla="*/ 612777 w 612777" name="connsiteX2"/>
              <a:gd fmla="*/ 431801 h 431801" name="connsiteY2"/>
              <a:gd fmla="*/ 0 w 612777" name="connsiteX3"/>
              <a:gd fmla="*/ 5557 h 431801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431800" w="612777">
                <a:moveTo>
                  <a:pt x="0" y="5557"/>
                </a:moveTo>
                <a:lnTo>
                  <a:pt x="492125" y="0"/>
                </a:lnTo>
                <a:lnTo>
                  <a:pt x="612777" y="431801"/>
                </a:lnTo>
                <a:lnTo>
                  <a:pt x="0" y="5557"/>
                </a:lnTo>
                <a:close/>
              </a:path>
            </a:pathLst>
          </a:custGeom>
          <a:solidFill>
            <a:srgbClr val="6A89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sp>
        <p:nvSpPr>
          <p:cNvPr id="19" name="等腰三角形 5"/>
          <p:cNvSpPr/>
          <p:nvPr/>
        </p:nvSpPr>
        <p:spPr>
          <a:xfrm>
            <a:off x="9825038" y="5786047"/>
            <a:ext cx="1013621" cy="851693"/>
          </a:xfrm>
          <a:custGeom>
            <a:gdLst>
              <a:gd fmla="*/ 306389 w 1013621" name="connsiteX0"/>
              <a:gd fmla="*/ 0 h 851693" name="connsiteY0"/>
              <a:gd fmla="*/ 1013621 w 1013621" name="connsiteX1"/>
              <a:gd fmla="*/ 155573 h 851693" name="connsiteY1"/>
              <a:gd fmla="*/ 195265 w 1013621" name="connsiteX2"/>
              <a:gd fmla="*/ 851693 h 851693" name="connsiteY2"/>
              <a:gd fmla="*/ 0 w 1013621" name="connsiteX3"/>
              <a:gd fmla="*/ 629042 h 851693" name="connsiteY3"/>
              <a:gd fmla="*/ 306389 w 1013621" name="connsiteX4"/>
              <a:gd fmla="*/ 0 h 851693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851693" w="1013621">
                <a:moveTo>
                  <a:pt x="306389" y="0"/>
                </a:moveTo>
                <a:lnTo>
                  <a:pt x="1013621" y="155573"/>
                </a:lnTo>
                <a:lnTo>
                  <a:pt x="195265" y="851693"/>
                </a:lnTo>
                <a:lnTo>
                  <a:pt x="0" y="629042"/>
                </a:lnTo>
                <a:lnTo>
                  <a:pt x="306389" y="0"/>
                </a:lnTo>
                <a:close/>
              </a:path>
            </a:pathLst>
          </a:custGeom>
          <a:solidFill>
            <a:srgbClr val="1D8A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sp>
        <p:nvSpPr>
          <p:cNvPr id="25" name="等腰三角形 5"/>
          <p:cNvSpPr/>
          <p:nvPr/>
        </p:nvSpPr>
        <p:spPr>
          <a:xfrm>
            <a:off x="9242427" y="5166123"/>
            <a:ext cx="1597026" cy="777083"/>
          </a:xfrm>
          <a:custGeom>
            <a:gdLst>
              <a:gd fmla="*/ 0 w 1597026" name="connsiteX0"/>
              <a:gd fmla="*/ 636589 h 777083" name="connsiteY0"/>
              <a:gd fmla="*/ 1529557 w 1597026" name="connsiteX1"/>
              <a:gd fmla="*/ 0 h 777083" name="connsiteY1"/>
              <a:gd fmla="*/ 1597026 w 1597026" name="connsiteX2"/>
              <a:gd fmla="*/ 777083 h 777083" name="connsiteY2"/>
              <a:gd fmla="*/ 0 w 1597026" name="connsiteX3"/>
              <a:gd fmla="*/ 636589 h 777083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777083" w="1597026">
                <a:moveTo>
                  <a:pt x="0" y="636589"/>
                </a:moveTo>
                <a:lnTo>
                  <a:pt x="1529557" y="0"/>
                </a:lnTo>
                <a:lnTo>
                  <a:pt x="1597026" y="777083"/>
                </a:lnTo>
                <a:lnTo>
                  <a:pt x="0" y="636589"/>
                </a:lnTo>
                <a:close/>
              </a:path>
            </a:pathLst>
          </a:custGeom>
          <a:solidFill>
            <a:srgbClr val="3BC5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sp>
        <p:nvSpPr>
          <p:cNvPr id="21" name="矩形 2"/>
          <p:cNvSpPr/>
          <p:nvPr/>
        </p:nvSpPr>
        <p:spPr>
          <a:xfrm>
            <a:off x="1285876" y="1957389"/>
            <a:ext cx="10201274" cy="2971800"/>
          </a:xfrm>
          <a:custGeom>
            <a:gdLst>
              <a:gd fmla="*/ 0 w 10201274" name="connsiteX0"/>
              <a:gd fmla="*/ 0 h 2971800" name="connsiteY0"/>
              <a:gd fmla="*/ 9744074 w 10201274" name="connsiteX1"/>
              <a:gd fmla="*/ 0 h 2971800" name="connsiteY1"/>
              <a:gd fmla="*/ 10201274 w 10201274" name="connsiteX2"/>
              <a:gd fmla="*/ 2957513 h 2971800" name="connsiteY2"/>
              <a:gd fmla="*/ 0 w 10201274" name="connsiteX3"/>
              <a:gd fmla="*/ 2971800 h 2971800" name="connsiteY3"/>
              <a:gd fmla="*/ 0 w 10201274" name="connsiteX4"/>
              <a:gd fmla="*/ 0 h 2971800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2971800" w="10201274">
                <a:moveTo>
                  <a:pt x="0" y="0"/>
                </a:moveTo>
                <a:lnTo>
                  <a:pt x="9744074" y="0"/>
                </a:lnTo>
                <a:lnTo>
                  <a:pt x="10201274" y="2957513"/>
                </a:lnTo>
                <a:lnTo>
                  <a:pt x="0" y="2971800"/>
                </a:lnTo>
                <a:lnTo>
                  <a:pt x="0" y="0"/>
                </a:lnTo>
                <a:close/>
              </a:path>
            </a:pathLst>
          </a:custGeom>
          <a:solidFill>
            <a:srgbClr val="3BC5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2" name="等腰三角形 5"/>
          <p:cNvSpPr/>
          <p:nvPr/>
        </p:nvSpPr>
        <p:spPr>
          <a:xfrm>
            <a:off x="1549400" y="1516063"/>
            <a:ext cx="436564" cy="441326"/>
          </a:xfrm>
          <a:custGeom>
            <a:gdLst>
              <a:gd fmla="*/ 0 w 436564" name="connsiteX0"/>
              <a:gd fmla="*/ 441326 h 441326" name="connsiteY0"/>
              <a:gd fmla="*/ 304007 w 436564" name="connsiteX1"/>
              <a:gd fmla="*/ 0 h 441326" name="connsiteY1"/>
              <a:gd fmla="*/ 436564 w 436564" name="connsiteX2"/>
              <a:gd fmla="*/ 441326 h 441326" name="connsiteY2"/>
              <a:gd fmla="*/ 0 w 436564" name="connsiteX3"/>
              <a:gd fmla="*/ 441326 h 441326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441325" w="436564">
                <a:moveTo>
                  <a:pt x="0" y="441326"/>
                </a:moveTo>
                <a:lnTo>
                  <a:pt x="304007" y="0"/>
                </a:lnTo>
                <a:lnTo>
                  <a:pt x="436564" y="441326"/>
                </a:lnTo>
                <a:lnTo>
                  <a:pt x="0" y="441326"/>
                </a:lnTo>
                <a:close/>
              </a:path>
            </a:pathLst>
          </a:custGeom>
          <a:solidFill>
            <a:srgbClr val="6A89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sp>
        <p:nvSpPr>
          <p:cNvPr id="24" name="等腰三角形 5"/>
          <p:cNvSpPr/>
          <p:nvPr/>
        </p:nvSpPr>
        <p:spPr>
          <a:xfrm>
            <a:off x="9256716" y="4907359"/>
            <a:ext cx="2234406" cy="886621"/>
          </a:xfrm>
          <a:custGeom>
            <a:gdLst>
              <a:gd fmla="*/ 168274 w 2234406" name="connsiteX0"/>
              <a:gd fmla="*/ 3177 h 886621" name="connsiteY0"/>
              <a:gd fmla="*/ 2234406 w 2234406" name="connsiteX1"/>
              <a:gd fmla="*/ 0 h 886621" name="connsiteY1"/>
              <a:gd fmla="*/ 0 w 2234406" name="connsiteX2"/>
              <a:gd fmla="*/ 886621 h 886621" name="connsiteY2"/>
              <a:gd fmla="*/ 168274 w 2234406" name="connsiteX3"/>
              <a:gd fmla="*/ 3177 h 886621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886621" w="2234406">
                <a:moveTo>
                  <a:pt x="168274" y="3177"/>
                </a:moveTo>
                <a:lnTo>
                  <a:pt x="2234406" y="0"/>
                </a:lnTo>
                <a:lnTo>
                  <a:pt x="0" y="886621"/>
                </a:lnTo>
                <a:lnTo>
                  <a:pt x="168274" y="3177"/>
                </a:lnTo>
                <a:close/>
              </a:path>
            </a:pathLst>
          </a:custGeom>
          <a:solidFill>
            <a:srgbClr val="1D8A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sp>
        <p:nvSpPr>
          <p:cNvPr id="26" name="矩形 4"/>
          <p:cNvSpPr/>
          <p:nvPr/>
        </p:nvSpPr>
        <p:spPr>
          <a:xfrm>
            <a:off x="1852614" y="1522413"/>
            <a:ext cx="3271838" cy="3843338"/>
          </a:xfrm>
          <a:custGeom>
            <a:gdLst>
              <a:gd fmla="*/ 0 w 3271838" name="connsiteX0"/>
              <a:gd fmla="*/ 0 h 3843338" name="connsiteY0"/>
              <a:gd fmla="*/ 3271838 w 3271838" name="connsiteX1"/>
              <a:gd fmla="*/ 400050 h 3843338" name="connsiteY1"/>
              <a:gd fmla="*/ 2586037 w 3271838" name="connsiteX2"/>
              <a:gd fmla="*/ 3843338 h 3843338" name="connsiteY2"/>
              <a:gd fmla="*/ 1109663 w 3271838" name="connsiteX3"/>
              <a:gd fmla="*/ 3833812 h 3843338" name="connsiteY3"/>
              <a:gd fmla="*/ 0 w 3271838" name="connsiteX4"/>
              <a:gd fmla="*/ 0 h 3843338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3843338" w="3271838">
                <a:moveTo>
                  <a:pt x="0" y="0"/>
                </a:moveTo>
                <a:lnTo>
                  <a:pt x="3271838" y="400050"/>
                </a:lnTo>
                <a:lnTo>
                  <a:pt x="2586037" y="3843338"/>
                </a:lnTo>
                <a:lnTo>
                  <a:pt x="1109663" y="3833812"/>
                </a:lnTo>
                <a:lnTo>
                  <a:pt x="0" y="0"/>
                </a:lnTo>
                <a:close/>
              </a:path>
            </a:pathLst>
          </a:custGeom>
          <a:solidFill>
            <a:srgbClr val="AEEA01"/>
          </a:solidFill>
          <a:ln>
            <a:solidFill>
              <a:srgbClr val="AEE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sp>
        <p:nvSpPr>
          <p:cNvPr id="20" name="等腰三角形 5"/>
          <p:cNvSpPr/>
          <p:nvPr/>
        </p:nvSpPr>
        <p:spPr>
          <a:xfrm>
            <a:off x="9561910" y="6376998"/>
            <a:ext cx="719140" cy="484981"/>
          </a:xfrm>
          <a:custGeom>
            <a:gdLst>
              <a:gd fmla="*/ 280989 w 719140" name="connsiteX0"/>
              <a:gd fmla="*/ 0 h 484981" name="connsiteY0"/>
              <a:gd fmla="*/ 719140 w 719140" name="connsiteX1"/>
              <a:gd fmla="*/ 484981 h 484981" name="connsiteY1"/>
              <a:gd fmla="*/ 0 w 719140" name="connsiteX2"/>
              <a:gd fmla="*/ 484580 h 484981" name="connsiteY2"/>
              <a:gd fmla="*/ 280989 w 719140" name="connsiteX3"/>
              <a:gd fmla="*/ 0 h 484981" name="connsiteY3"/>
              <a:gd fmla="*/ 242889 w 788196" name="connsiteX4"/>
              <a:gd fmla="*/ 254002 h 696120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484981" w="719140">
                <a:moveTo>
                  <a:pt x="280989" y="0"/>
                </a:moveTo>
                <a:lnTo>
                  <a:pt x="719140" y="484981"/>
                </a:lnTo>
                <a:lnTo>
                  <a:pt x="0" y="484580"/>
                </a:lnTo>
                <a:lnTo>
                  <a:pt x="280989" y="0"/>
                </a:lnTo>
                <a:close/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sp>
        <p:nvSpPr>
          <p:cNvPr id="27" name="文本框 26"/>
          <p:cNvSpPr txBox="1"/>
          <p:nvPr/>
        </p:nvSpPr>
        <p:spPr>
          <a:xfrm>
            <a:off x="4900247" y="2834199"/>
            <a:ext cx="6278880" cy="8229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 sz="48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麦肯锡教我的思考武器</a:t>
            </a:r>
          </a:p>
        </p:txBody>
      </p:sp>
      <p:sp>
        <p:nvSpPr>
          <p:cNvPr id="28" name="文本框 27"/>
          <p:cNvSpPr txBox="1"/>
          <p:nvPr/>
        </p:nvSpPr>
        <p:spPr>
          <a:xfrm>
            <a:off x="2418706" y="2834199"/>
            <a:ext cx="2468880" cy="11887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en-US" lang="zh-CN" smtClean="0" sz="3600">
                <a:solidFill>
                  <a:srgbClr val="51780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从逻辑思考</a:t>
            </a:r>
          </a:p>
          <a:p>
            <a:pPr algn="ctr"/>
            <a:r>
              <a:rPr altLang="en-US" lang="zh-CN" smtClean="0" sz="3600">
                <a:solidFill>
                  <a:srgbClr val="51780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到解决问题</a:t>
            </a:r>
          </a:p>
        </p:txBody>
      </p:sp>
      <p:sp>
        <p:nvSpPr>
          <p:cNvPr id="32" name="文本框 31"/>
          <p:cNvSpPr txBox="1"/>
          <p:nvPr/>
        </p:nvSpPr>
        <p:spPr>
          <a:xfrm>
            <a:off x="6903302" y="3753914"/>
            <a:ext cx="4224655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著：(日)安宅和人  译：郭菀琪</a:t>
            </a:r>
          </a:p>
        </p:txBody>
      </p:sp>
      <p:sp>
        <p:nvSpPr>
          <p:cNvPr id="33" name="文本框 32"/>
          <p:cNvSpPr txBox="1"/>
          <p:nvPr/>
        </p:nvSpPr>
        <p:spPr>
          <a:xfrm>
            <a:off x="7677653" y="4201262"/>
            <a:ext cx="3481705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PPT：@小万管家爱学习</a:t>
            </a:r>
          </a:p>
        </p:txBody>
      </p:sp>
    </p:spTree>
    <p:extLst>
      <p:ext uri="{BB962C8B-B14F-4D97-AF65-F5344CB8AC3E}">
        <p14:creationId val="49306527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 flipH="1">
            <a:off x="6096000" y="232328"/>
            <a:ext cx="5757512" cy="1067230"/>
            <a:chOff x="848238" y="1604211"/>
            <a:chExt cx="5757512" cy="1067230"/>
          </a:xfrm>
        </p:grpSpPr>
        <p:sp>
          <p:nvSpPr>
            <p:cNvPr id="6" name="等腰三角形 7"/>
            <p:cNvSpPr/>
            <p:nvPr/>
          </p:nvSpPr>
          <p:spPr>
            <a:xfrm rot="11615319">
              <a:off x="848238" y="2540453"/>
              <a:ext cx="153327" cy="130988"/>
            </a:xfrm>
            <a:custGeom>
              <a:gdLst>
                <a:gd fmla="*/ 0 w 153327" name="connsiteX0"/>
                <a:gd fmla="*/ 130988 h 130988" name="connsiteY0"/>
                <a:gd fmla="*/ 73483 w 153327" name="connsiteX1"/>
                <a:gd fmla="*/ 0 h 130988" name="connsiteY1"/>
                <a:gd fmla="*/ 153327 w 153327" name="connsiteX2"/>
                <a:gd fmla="*/ 108303 h 130988" name="connsiteY2"/>
                <a:gd fmla="*/ 0 w 153327" name="connsiteX3"/>
                <a:gd fmla="*/ 130988 h 130988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130988" w="153327">
                  <a:moveTo>
                    <a:pt x="0" y="130988"/>
                  </a:moveTo>
                  <a:lnTo>
                    <a:pt x="73483" y="0"/>
                  </a:lnTo>
                  <a:lnTo>
                    <a:pt x="153327" y="108303"/>
                  </a:lnTo>
                  <a:lnTo>
                    <a:pt x="0" y="130988"/>
                  </a:lnTo>
                  <a:close/>
                </a:path>
              </a:pathLst>
            </a:custGeom>
            <a:solidFill>
              <a:srgbClr val="278B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5" name="矩形 5"/>
            <p:cNvSpPr/>
            <p:nvPr/>
          </p:nvSpPr>
          <p:spPr>
            <a:xfrm>
              <a:off x="865189" y="2320606"/>
              <a:ext cx="869156" cy="306387"/>
            </a:xfrm>
            <a:custGeom>
              <a:gdLst>
                <a:gd fmla="*/ 272256 w 869156" name="connsiteX0"/>
                <a:gd fmla="*/ 0 h 306387" name="connsiteY0"/>
                <a:gd fmla="*/ 869156 w 869156" name="connsiteX1"/>
                <a:gd fmla="*/ 171449 h 306387" name="connsiteY1"/>
                <a:gd fmla="*/ 652461 w 869156" name="connsiteX2"/>
                <a:gd fmla="*/ 306387 h 306387" name="connsiteY2"/>
                <a:gd fmla="*/ 0 w 869156" name="connsiteX3"/>
                <a:gd fmla="*/ 232568 h 306387" name="connsiteY3"/>
                <a:gd fmla="*/ 272256 w 869156" name="connsiteX4"/>
                <a:gd fmla="*/ 0 h 306387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306387" w="869155">
                  <a:moveTo>
                    <a:pt x="272256" y="0"/>
                  </a:moveTo>
                  <a:lnTo>
                    <a:pt x="869156" y="171449"/>
                  </a:lnTo>
                  <a:lnTo>
                    <a:pt x="652461" y="306387"/>
                  </a:lnTo>
                  <a:lnTo>
                    <a:pt x="0" y="232568"/>
                  </a:lnTo>
                  <a:lnTo>
                    <a:pt x="272256" y="0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4" name="矩形 5"/>
            <p:cNvSpPr/>
            <p:nvPr/>
          </p:nvSpPr>
          <p:spPr>
            <a:xfrm>
              <a:off x="1261267" y="2279027"/>
              <a:ext cx="472281" cy="219363"/>
            </a:xfrm>
            <a:custGeom>
              <a:gdLst>
                <a:gd fmla="*/ 0 w 472281" name="connsiteX0"/>
                <a:gd fmla="*/ 0 h 157469" name="connsiteY0"/>
                <a:gd fmla="*/ 403225 w 472281" name="connsiteX1"/>
                <a:gd fmla="*/ 2688 h 157469" name="connsiteY1"/>
                <a:gd fmla="*/ 472281 w 472281" name="connsiteX2"/>
                <a:gd fmla="*/ 157469 h 157469" name="connsiteY2"/>
                <a:gd fmla="*/ 60325 w 472281" name="connsiteX3"/>
                <a:gd fmla="*/ 74125 h 157469" name="connsiteY3"/>
                <a:gd fmla="*/ 0 w 472281" name="connsiteX4"/>
                <a:gd fmla="*/ 0 h 157469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57469" w="472281">
                  <a:moveTo>
                    <a:pt x="0" y="0"/>
                  </a:moveTo>
                  <a:lnTo>
                    <a:pt x="403225" y="2688"/>
                  </a:lnTo>
                  <a:lnTo>
                    <a:pt x="472281" y="157469"/>
                  </a:lnTo>
                  <a:lnTo>
                    <a:pt x="60325" y="741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78B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3" name="矩形 4"/>
            <p:cNvSpPr/>
            <p:nvPr/>
          </p:nvSpPr>
          <p:spPr>
            <a:xfrm>
              <a:off x="1257300" y="1604211"/>
              <a:ext cx="5348450" cy="746559"/>
            </a:xfrm>
            <a:custGeom>
              <a:gdLst>
                <a:gd fmla="*/ 152400 w 4907280" name="connsiteX0"/>
                <a:gd fmla="*/ 76200 h 617220" name="connsiteY0"/>
                <a:gd fmla="*/ 4907280 w 4907280" name="connsiteX1"/>
                <a:gd fmla="*/ 0 h 617220" name="connsiteY1"/>
                <a:gd fmla="*/ 4663440 w 4907280" name="connsiteX2"/>
                <a:gd fmla="*/ 617220 h 617220" name="connsiteY2"/>
                <a:gd fmla="*/ 0 w 4907280" name="connsiteX3"/>
                <a:gd fmla="*/ 563880 h 617220" name="connsiteY3"/>
                <a:gd fmla="*/ 152400 w 4907280" name="connsiteX4"/>
                <a:gd fmla="*/ 76200 h 617220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617220" w="4907280">
                  <a:moveTo>
                    <a:pt x="152400" y="76200"/>
                  </a:moveTo>
                  <a:lnTo>
                    <a:pt x="4907280" y="0"/>
                  </a:lnTo>
                  <a:lnTo>
                    <a:pt x="4663440" y="617220"/>
                  </a:lnTo>
                  <a:lnTo>
                    <a:pt x="0" y="563880"/>
                  </a:lnTo>
                  <a:lnTo>
                    <a:pt x="152400" y="76200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sp>
        <p:nvSpPr>
          <p:cNvPr id="7" name="文本框 6"/>
          <p:cNvSpPr txBox="1"/>
          <p:nvPr/>
        </p:nvSpPr>
        <p:spPr>
          <a:xfrm>
            <a:off x="6441920" y="296210"/>
            <a:ext cx="4903313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36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组建故事线—分解议题</a:t>
            </a:r>
          </a:p>
        </p:txBody>
      </p:sp>
      <p:sp>
        <p:nvSpPr>
          <p:cNvPr id="30" name="矩形 29"/>
          <p:cNvSpPr/>
          <p:nvPr/>
        </p:nvSpPr>
        <p:spPr>
          <a:xfrm flipH="1">
            <a:off x="1351576" y="1867586"/>
            <a:ext cx="10158510" cy="1494008"/>
          </a:xfrm>
          <a:prstGeom prst="rect">
            <a:avLst/>
          </a:prstGeom>
          <a:solidFill>
            <a:srgbClr val="41C4E9"/>
          </a:solidFill>
          <a:ln>
            <a:noFill/>
          </a:ln>
          <a:effectLst>
            <a:innerShdw blurRad="63500" dir="18900000" dist="762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grpSp>
        <p:nvGrpSpPr>
          <p:cNvPr id="38" name="组合 37"/>
          <p:cNvGrpSpPr/>
          <p:nvPr/>
        </p:nvGrpSpPr>
        <p:grpSpPr>
          <a:xfrm>
            <a:off x="175251" y="1617637"/>
            <a:ext cx="1993907" cy="1993907"/>
            <a:chOff x="468313" y="2931789"/>
            <a:chExt cx="669319" cy="669319"/>
          </a:xfrm>
        </p:grpSpPr>
        <p:sp>
          <p:nvSpPr>
            <p:cNvPr id="40" name="椭圆 39"/>
            <p:cNvSpPr/>
            <p:nvPr/>
          </p:nvSpPr>
          <p:spPr>
            <a:xfrm>
              <a:off x="468313" y="2931789"/>
              <a:ext cx="669319" cy="669319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w="12700">
              <a:gradFill>
                <a:gsLst>
                  <a:gs pos="89000">
                    <a:schemeClr val="bg1">
                      <a:lumMod val="85000"/>
                    </a:schemeClr>
                  </a:gs>
                  <a:gs pos="0">
                    <a:schemeClr val="bg1"/>
                  </a:gs>
                </a:gsLst>
                <a:lin ang="7200000" scaled="0"/>
              </a:gradFill>
            </a:ln>
            <a:effectLst>
              <a:outerShdw algn="tr" blurRad="254000" dir="8160000" dist="127000" rotWithShape="0">
                <a:prstClr val="black">
                  <a:alpha val="34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41" name="椭圆 40"/>
            <p:cNvSpPr/>
            <p:nvPr/>
          </p:nvSpPr>
          <p:spPr>
            <a:xfrm>
              <a:off x="532972" y="2996448"/>
              <a:ext cx="540000" cy="540000"/>
            </a:xfrm>
            <a:prstGeom prst="ellipse">
              <a:avLst/>
            </a:prstGeom>
            <a:solidFill>
              <a:srgbClr val="43AEED"/>
            </a:solidFill>
            <a:ln>
              <a:noFill/>
            </a:ln>
            <a:effectLst>
              <a:innerShdw blurRad="63500" dir="189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sp>
        <p:nvSpPr>
          <p:cNvPr id="39" name="文本框 38"/>
          <p:cNvSpPr txBox="1"/>
          <p:nvPr/>
        </p:nvSpPr>
        <p:spPr>
          <a:xfrm>
            <a:off x="515614" y="2229870"/>
            <a:ext cx="1300480" cy="7620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z="44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释疑</a:t>
            </a:r>
          </a:p>
        </p:txBody>
      </p:sp>
      <p:sp>
        <p:nvSpPr>
          <p:cNvPr id="26" name="矩形 25"/>
          <p:cNvSpPr/>
          <p:nvPr/>
        </p:nvSpPr>
        <p:spPr>
          <a:xfrm>
            <a:off x="654043" y="4591356"/>
            <a:ext cx="10158510" cy="1494008"/>
          </a:xfrm>
          <a:prstGeom prst="rect">
            <a:avLst/>
          </a:prstGeom>
          <a:solidFill>
            <a:srgbClr val="41C4E9"/>
          </a:solidFill>
          <a:ln>
            <a:noFill/>
          </a:ln>
          <a:effectLst>
            <a:innerShdw blurRad="63500" dir="18900000" dist="762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2189479" y="2305985"/>
            <a:ext cx="9155754" cy="60350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z="28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着手进行分解找不到答案的议题，直到可解答的程度为止</a:t>
            </a:r>
          </a:p>
        </p:txBody>
      </p:sp>
      <p:grpSp>
        <p:nvGrpSpPr>
          <p:cNvPr id="36" name="组合 35"/>
          <p:cNvGrpSpPr/>
          <p:nvPr/>
        </p:nvGrpSpPr>
        <p:grpSpPr>
          <a:xfrm>
            <a:off x="9872847" y="4341407"/>
            <a:ext cx="1993907" cy="1993907"/>
            <a:chOff x="468313" y="2931789"/>
            <a:chExt cx="669319" cy="669319"/>
          </a:xfrm>
        </p:grpSpPr>
        <p:sp>
          <p:nvSpPr>
            <p:cNvPr id="44" name="椭圆 43"/>
            <p:cNvSpPr/>
            <p:nvPr/>
          </p:nvSpPr>
          <p:spPr>
            <a:xfrm>
              <a:off x="468313" y="2931789"/>
              <a:ext cx="669319" cy="669319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w="12700">
              <a:gradFill>
                <a:gsLst>
                  <a:gs pos="89000">
                    <a:schemeClr val="bg1">
                      <a:lumMod val="85000"/>
                    </a:schemeClr>
                  </a:gs>
                  <a:gs pos="0">
                    <a:schemeClr val="bg1"/>
                  </a:gs>
                </a:gsLst>
                <a:lin ang="7200000" scaled="0"/>
              </a:gradFill>
            </a:ln>
            <a:effectLst>
              <a:outerShdw algn="tr" blurRad="254000" dir="8160000" dist="127000" rotWithShape="0">
                <a:prstClr val="black">
                  <a:alpha val="34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45" name="椭圆 44"/>
            <p:cNvSpPr/>
            <p:nvPr/>
          </p:nvSpPr>
          <p:spPr>
            <a:xfrm>
              <a:off x="532972" y="2996448"/>
              <a:ext cx="540000" cy="540000"/>
            </a:xfrm>
            <a:prstGeom prst="ellipse">
              <a:avLst/>
            </a:prstGeom>
            <a:solidFill>
              <a:srgbClr val="43AEED"/>
            </a:solidFill>
            <a:ln>
              <a:noFill/>
            </a:ln>
            <a:effectLst>
              <a:innerShdw blurRad="63500" dir="189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sp>
        <p:nvSpPr>
          <p:cNvPr id="46" name="文本框 45"/>
          <p:cNvSpPr txBox="1"/>
          <p:nvPr/>
        </p:nvSpPr>
        <p:spPr>
          <a:xfrm>
            <a:off x="10213211" y="4953639"/>
            <a:ext cx="1300480" cy="7620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z="44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举例</a:t>
            </a:r>
          </a:p>
        </p:txBody>
      </p:sp>
      <p:sp>
        <p:nvSpPr>
          <p:cNvPr id="47" name="文本框 46"/>
          <p:cNvSpPr txBox="1"/>
          <p:nvPr/>
        </p:nvSpPr>
        <p:spPr>
          <a:xfrm>
            <a:off x="729123" y="5029755"/>
            <a:ext cx="9155754" cy="60350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mtClean="0" sz="28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市场调查=调查目标+调查方法+调查问卷+注意事项</a:t>
            </a:r>
          </a:p>
        </p:txBody>
      </p:sp>
      <p:cxnSp>
        <p:nvCxnSpPr>
          <p:cNvPr id="20" name="直接连接符 19"/>
          <p:cNvCxnSpPr/>
          <p:nvPr/>
        </p:nvCxnSpPr>
        <p:spPr>
          <a:xfrm>
            <a:off x="145143" y="6691086"/>
            <a:ext cx="11872686" cy="0"/>
          </a:xfrm>
          <a:prstGeom prst="line">
            <a:avLst/>
          </a:prstGeom>
          <a:ln w="15875">
            <a:solidFill>
              <a:srgbClr val="3BC5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1447893318"/>
      </p:ext>
    </p:extLst>
  </p:cSld>
  <p:clrMapOvr>
    <a:masterClrMapping/>
  </p:clrMapOvr>
  <p:transition/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 flipH="1">
            <a:off x="4476750" y="232328"/>
            <a:ext cx="7376762" cy="1067230"/>
            <a:chOff x="848238" y="1604211"/>
            <a:chExt cx="7376762" cy="1067230"/>
          </a:xfrm>
        </p:grpSpPr>
        <p:sp>
          <p:nvSpPr>
            <p:cNvPr id="6" name="等腰三角形 7"/>
            <p:cNvSpPr/>
            <p:nvPr/>
          </p:nvSpPr>
          <p:spPr>
            <a:xfrm rot="11615319">
              <a:off x="848238" y="2540453"/>
              <a:ext cx="153327" cy="130988"/>
            </a:xfrm>
            <a:custGeom>
              <a:gdLst>
                <a:gd fmla="*/ 0 w 153327" name="connsiteX0"/>
                <a:gd fmla="*/ 130988 h 130988" name="connsiteY0"/>
                <a:gd fmla="*/ 73483 w 153327" name="connsiteX1"/>
                <a:gd fmla="*/ 0 h 130988" name="connsiteY1"/>
                <a:gd fmla="*/ 153327 w 153327" name="connsiteX2"/>
                <a:gd fmla="*/ 108303 h 130988" name="connsiteY2"/>
                <a:gd fmla="*/ 0 w 153327" name="connsiteX3"/>
                <a:gd fmla="*/ 130988 h 130988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130988" w="153327">
                  <a:moveTo>
                    <a:pt x="0" y="130988"/>
                  </a:moveTo>
                  <a:lnTo>
                    <a:pt x="73483" y="0"/>
                  </a:lnTo>
                  <a:lnTo>
                    <a:pt x="153327" y="108303"/>
                  </a:lnTo>
                  <a:lnTo>
                    <a:pt x="0" y="130988"/>
                  </a:lnTo>
                  <a:close/>
                </a:path>
              </a:pathLst>
            </a:custGeom>
            <a:solidFill>
              <a:srgbClr val="278B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5" name="矩形 5"/>
            <p:cNvSpPr/>
            <p:nvPr/>
          </p:nvSpPr>
          <p:spPr>
            <a:xfrm>
              <a:off x="865189" y="2320606"/>
              <a:ext cx="869156" cy="306387"/>
            </a:xfrm>
            <a:custGeom>
              <a:gdLst>
                <a:gd fmla="*/ 272256 w 869156" name="connsiteX0"/>
                <a:gd fmla="*/ 0 h 306387" name="connsiteY0"/>
                <a:gd fmla="*/ 869156 w 869156" name="connsiteX1"/>
                <a:gd fmla="*/ 171449 h 306387" name="connsiteY1"/>
                <a:gd fmla="*/ 652461 w 869156" name="connsiteX2"/>
                <a:gd fmla="*/ 306387 h 306387" name="connsiteY2"/>
                <a:gd fmla="*/ 0 w 869156" name="connsiteX3"/>
                <a:gd fmla="*/ 232568 h 306387" name="connsiteY3"/>
                <a:gd fmla="*/ 272256 w 869156" name="connsiteX4"/>
                <a:gd fmla="*/ 0 h 306387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306387" w="869155">
                  <a:moveTo>
                    <a:pt x="272256" y="0"/>
                  </a:moveTo>
                  <a:lnTo>
                    <a:pt x="869156" y="171449"/>
                  </a:lnTo>
                  <a:lnTo>
                    <a:pt x="652461" y="306387"/>
                  </a:lnTo>
                  <a:lnTo>
                    <a:pt x="0" y="232568"/>
                  </a:lnTo>
                  <a:lnTo>
                    <a:pt x="272256" y="0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4" name="矩形 5"/>
            <p:cNvSpPr/>
            <p:nvPr/>
          </p:nvSpPr>
          <p:spPr>
            <a:xfrm>
              <a:off x="1261267" y="2279027"/>
              <a:ext cx="472281" cy="219363"/>
            </a:xfrm>
            <a:custGeom>
              <a:gdLst>
                <a:gd fmla="*/ 0 w 472281" name="connsiteX0"/>
                <a:gd fmla="*/ 0 h 157469" name="connsiteY0"/>
                <a:gd fmla="*/ 403225 w 472281" name="connsiteX1"/>
                <a:gd fmla="*/ 2688 h 157469" name="connsiteY1"/>
                <a:gd fmla="*/ 472281 w 472281" name="connsiteX2"/>
                <a:gd fmla="*/ 157469 h 157469" name="connsiteY2"/>
                <a:gd fmla="*/ 60325 w 472281" name="connsiteX3"/>
                <a:gd fmla="*/ 74125 h 157469" name="connsiteY3"/>
                <a:gd fmla="*/ 0 w 472281" name="connsiteX4"/>
                <a:gd fmla="*/ 0 h 157469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57469" w="472281">
                  <a:moveTo>
                    <a:pt x="0" y="0"/>
                  </a:moveTo>
                  <a:lnTo>
                    <a:pt x="403225" y="2688"/>
                  </a:lnTo>
                  <a:lnTo>
                    <a:pt x="472281" y="157469"/>
                  </a:lnTo>
                  <a:lnTo>
                    <a:pt x="60325" y="741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78B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3" name="矩形 4"/>
            <p:cNvSpPr/>
            <p:nvPr/>
          </p:nvSpPr>
          <p:spPr>
            <a:xfrm>
              <a:off x="1257300" y="1604211"/>
              <a:ext cx="6967700" cy="746559"/>
            </a:xfrm>
            <a:custGeom>
              <a:gdLst>
                <a:gd fmla="*/ 152400 w 4907280" name="connsiteX0"/>
                <a:gd fmla="*/ 76200 h 617220" name="connsiteY0"/>
                <a:gd fmla="*/ 4907280 w 4907280" name="connsiteX1"/>
                <a:gd fmla="*/ 0 h 617220" name="connsiteY1"/>
                <a:gd fmla="*/ 4663440 w 4907280" name="connsiteX2"/>
                <a:gd fmla="*/ 617220 h 617220" name="connsiteY2"/>
                <a:gd fmla="*/ 0 w 4907280" name="connsiteX3"/>
                <a:gd fmla="*/ 563880 h 617220" name="connsiteY3"/>
                <a:gd fmla="*/ 152400 w 4907280" name="connsiteX4"/>
                <a:gd fmla="*/ 76200 h 617220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617220" w="4907280">
                  <a:moveTo>
                    <a:pt x="152400" y="76200"/>
                  </a:moveTo>
                  <a:lnTo>
                    <a:pt x="4907280" y="0"/>
                  </a:lnTo>
                  <a:lnTo>
                    <a:pt x="4663440" y="617220"/>
                  </a:lnTo>
                  <a:lnTo>
                    <a:pt x="0" y="563880"/>
                  </a:lnTo>
                  <a:lnTo>
                    <a:pt x="152400" y="76200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sp>
        <p:nvSpPr>
          <p:cNvPr id="7" name="文本框 6"/>
          <p:cNvSpPr txBox="1"/>
          <p:nvPr/>
        </p:nvSpPr>
        <p:spPr>
          <a:xfrm>
            <a:off x="4705350" y="296210"/>
            <a:ext cx="6620833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36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组建故事线—编辑与组排故事线</a:t>
            </a:r>
          </a:p>
        </p:txBody>
      </p:sp>
      <p:sp>
        <p:nvSpPr>
          <p:cNvPr id="30" name="矩形 29"/>
          <p:cNvSpPr/>
          <p:nvPr/>
        </p:nvSpPr>
        <p:spPr>
          <a:xfrm flipH="1">
            <a:off x="1351576" y="1867586"/>
            <a:ext cx="10158510" cy="1494008"/>
          </a:xfrm>
          <a:prstGeom prst="rect">
            <a:avLst/>
          </a:prstGeom>
          <a:solidFill>
            <a:srgbClr val="41C4E9"/>
          </a:solidFill>
          <a:ln>
            <a:noFill/>
          </a:ln>
          <a:effectLst>
            <a:innerShdw blurRad="63500" dir="18900000" dist="762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grpSp>
        <p:nvGrpSpPr>
          <p:cNvPr id="38" name="组合 37"/>
          <p:cNvGrpSpPr/>
          <p:nvPr/>
        </p:nvGrpSpPr>
        <p:grpSpPr>
          <a:xfrm>
            <a:off x="175251" y="1617637"/>
            <a:ext cx="1993907" cy="1993907"/>
            <a:chOff x="468313" y="2931789"/>
            <a:chExt cx="669319" cy="669319"/>
          </a:xfrm>
        </p:grpSpPr>
        <p:sp>
          <p:nvSpPr>
            <p:cNvPr id="40" name="椭圆 39"/>
            <p:cNvSpPr/>
            <p:nvPr/>
          </p:nvSpPr>
          <p:spPr>
            <a:xfrm>
              <a:off x="468313" y="2931789"/>
              <a:ext cx="669319" cy="669319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w="12700">
              <a:gradFill>
                <a:gsLst>
                  <a:gs pos="89000">
                    <a:schemeClr val="bg1">
                      <a:lumMod val="85000"/>
                    </a:schemeClr>
                  </a:gs>
                  <a:gs pos="0">
                    <a:schemeClr val="bg1"/>
                  </a:gs>
                </a:gsLst>
                <a:lin ang="7200000" scaled="0"/>
              </a:gradFill>
            </a:ln>
            <a:effectLst>
              <a:outerShdw algn="tr" blurRad="254000" dir="8160000" dist="127000" rotWithShape="0">
                <a:prstClr val="black">
                  <a:alpha val="34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41" name="椭圆 40"/>
            <p:cNvSpPr/>
            <p:nvPr/>
          </p:nvSpPr>
          <p:spPr>
            <a:xfrm>
              <a:off x="532972" y="2996448"/>
              <a:ext cx="540000" cy="540000"/>
            </a:xfrm>
            <a:prstGeom prst="ellipse">
              <a:avLst/>
            </a:prstGeom>
            <a:solidFill>
              <a:srgbClr val="43AEED"/>
            </a:solidFill>
            <a:ln>
              <a:noFill/>
            </a:ln>
            <a:effectLst>
              <a:innerShdw blurRad="63500" dir="189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sp>
        <p:nvSpPr>
          <p:cNvPr id="39" name="文本框 38"/>
          <p:cNvSpPr txBox="1"/>
          <p:nvPr/>
        </p:nvSpPr>
        <p:spPr>
          <a:xfrm>
            <a:off x="515614" y="2229870"/>
            <a:ext cx="1300480" cy="7620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z="44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释疑</a:t>
            </a:r>
          </a:p>
        </p:txBody>
      </p:sp>
      <p:sp>
        <p:nvSpPr>
          <p:cNvPr id="26" name="矩形 25"/>
          <p:cNvSpPr/>
          <p:nvPr/>
        </p:nvSpPr>
        <p:spPr>
          <a:xfrm>
            <a:off x="654043" y="4591356"/>
            <a:ext cx="10158510" cy="1494008"/>
          </a:xfrm>
          <a:prstGeom prst="rect">
            <a:avLst/>
          </a:prstGeom>
          <a:solidFill>
            <a:srgbClr val="41C4E9"/>
          </a:solidFill>
          <a:ln>
            <a:noFill/>
          </a:ln>
          <a:effectLst>
            <a:innerShdw blurRad="63500" dir="18900000" dist="762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2189479" y="2137537"/>
            <a:ext cx="9155754" cy="111556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mtClean="0" sz="28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将理由或具体的实践方法以“并列”的方</a:t>
            </a:r>
          </a:p>
          <a:p>
            <a:pPr>
              <a:lnSpc>
                <a:spcPct val="120000"/>
              </a:lnSpc>
            </a:pPr>
            <a:r>
              <a:rPr altLang="en-US" lang="zh-CN" smtClean="0" sz="28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式列出，以此支持该信息</a:t>
            </a:r>
          </a:p>
        </p:txBody>
      </p:sp>
      <p:grpSp>
        <p:nvGrpSpPr>
          <p:cNvPr id="36" name="组合 35"/>
          <p:cNvGrpSpPr/>
          <p:nvPr/>
        </p:nvGrpSpPr>
        <p:grpSpPr>
          <a:xfrm>
            <a:off x="9872847" y="4341407"/>
            <a:ext cx="1993907" cy="1993907"/>
            <a:chOff x="468313" y="2931789"/>
            <a:chExt cx="669319" cy="669319"/>
          </a:xfrm>
        </p:grpSpPr>
        <p:sp>
          <p:nvSpPr>
            <p:cNvPr id="44" name="椭圆 43"/>
            <p:cNvSpPr/>
            <p:nvPr/>
          </p:nvSpPr>
          <p:spPr>
            <a:xfrm>
              <a:off x="468313" y="2931789"/>
              <a:ext cx="669319" cy="669319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w="12700">
              <a:gradFill>
                <a:gsLst>
                  <a:gs pos="89000">
                    <a:schemeClr val="bg1">
                      <a:lumMod val="85000"/>
                    </a:schemeClr>
                  </a:gs>
                  <a:gs pos="0">
                    <a:schemeClr val="bg1"/>
                  </a:gs>
                </a:gsLst>
                <a:lin ang="7200000" scaled="0"/>
              </a:gradFill>
            </a:ln>
            <a:effectLst>
              <a:outerShdw algn="tr" blurRad="254000" dir="8160000" dist="127000" rotWithShape="0">
                <a:prstClr val="black">
                  <a:alpha val="34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45" name="椭圆 44"/>
            <p:cNvSpPr/>
            <p:nvPr/>
          </p:nvSpPr>
          <p:spPr>
            <a:xfrm>
              <a:off x="532972" y="2996448"/>
              <a:ext cx="540000" cy="540000"/>
            </a:xfrm>
            <a:prstGeom prst="ellipse">
              <a:avLst/>
            </a:prstGeom>
            <a:solidFill>
              <a:srgbClr val="43AEED"/>
            </a:solidFill>
            <a:ln>
              <a:noFill/>
            </a:ln>
            <a:effectLst>
              <a:innerShdw blurRad="63500" dir="189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sp>
        <p:nvSpPr>
          <p:cNvPr id="46" name="文本框 45"/>
          <p:cNvSpPr txBox="1"/>
          <p:nvPr/>
        </p:nvSpPr>
        <p:spPr>
          <a:xfrm>
            <a:off x="10213211" y="4953639"/>
            <a:ext cx="1300480" cy="7620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z="44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举例</a:t>
            </a:r>
          </a:p>
        </p:txBody>
      </p:sp>
      <p:sp>
        <p:nvSpPr>
          <p:cNvPr id="47" name="文本框 46"/>
          <p:cNvSpPr txBox="1"/>
          <p:nvPr/>
        </p:nvSpPr>
        <p:spPr>
          <a:xfrm>
            <a:off x="717091" y="5065851"/>
            <a:ext cx="9155754" cy="60350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mtClean="0" sz="28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“该投资项目A” =  理由1 + 理由2 + 理由3</a:t>
            </a:r>
          </a:p>
        </p:txBody>
      </p:sp>
      <p:grpSp>
        <p:nvGrpSpPr>
          <p:cNvPr id="8" name="组合 7"/>
          <p:cNvGrpSpPr/>
          <p:nvPr/>
        </p:nvGrpSpPr>
        <p:grpSpPr>
          <a:xfrm flipV="1">
            <a:off x="8745891" y="1482528"/>
            <a:ext cx="2253907" cy="947735"/>
            <a:chOff x="7393774" y="5531289"/>
            <a:chExt cx="2253907" cy="947735"/>
          </a:xfrm>
        </p:grpSpPr>
        <p:sp>
          <p:nvSpPr>
            <p:cNvPr id="21" name="矩形 4"/>
            <p:cNvSpPr/>
            <p:nvPr/>
          </p:nvSpPr>
          <p:spPr>
            <a:xfrm flipV="1">
              <a:off x="7393774" y="6083737"/>
              <a:ext cx="2253907" cy="395287"/>
            </a:xfrm>
            <a:custGeom>
              <a:gdLst>
                <a:gd fmla="*/ 214312 w 1569241" name="connsiteX0"/>
                <a:gd fmla="*/ 128587 h 395287" name="connsiteY0"/>
                <a:gd fmla="*/ 1414462 w 1569241" name="connsiteX1"/>
                <a:gd fmla="*/ 0 h 395287" name="connsiteY1"/>
                <a:gd fmla="*/ 1569241 w 1569241" name="connsiteX2"/>
                <a:gd fmla="*/ 395287 h 395287" name="connsiteY2"/>
                <a:gd fmla="*/ 0 w 1569241" name="connsiteX3"/>
                <a:gd fmla="*/ 395286 h 395287" name="connsiteY3"/>
                <a:gd fmla="*/ 214312 w 1569241" name="connsiteX4"/>
                <a:gd fmla="*/ 128587 h 395287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395287" w="1569241">
                  <a:moveTo>
                    <a:pt x="214312" y="128587"/>
                  </a:moveTo>
                  <a:lnTo>
                    <a:pt x="1414462" y="0"/>
                  </a:lnTo>
                  <a:lnTo>
                    <a:pt x="1569241" y="395287"/>
                  </a:lnTo>
                  <a:lnTo>
                    <a:pt x="0" y="395286"/>
                  </a:lnTo>
                  <a:lnTo>
                    <a:pt x="214312" y="128587"/>
                  </a:lnTo>
                  <a:close/>
                </a:path>
              </a:pathLst>
            </a:custGeom>
            <a:solidFill>
              <a:srgbClr val="64880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2" name="矩形 2"/>
            <p:cNvSpPr/>
            <p:nvPr/>
          </p:nvSpPr>
          <p:spPr>
            <a:xfrm flipV="1">
              <a:off x="7668388" y="5531289"/>
              <a:ext cx="1750694" cy="945355"/>
            </a:xfrm>
            <a:custGeom>
              <a:gdLst>
                <a:gd fmla="*/ 21517 w 1141066" name="connsiteX0"/>
                <a:gd fmla="*/ 121443 h 945355" name="connsiteY0"/>
                <a:gd fmla="*/ 1141066 w 1141066" name="connsiteX1"/>
                <a:gd fmla="*/ 0 h 945355" name="connsiteY1"/>
                <a:gd fmla="*/ 1038225 w 1141066" name="connsiteX2"/>
                <a:gd fmla="*/ 945355 h 945355" name="connsiteY2"/>
                <a:gd fmla="*/ 0 w 1141066" name="connsiteX3"/>
                <a:gd fmla="*/ 835817 h 945355" name="connsiteY3"/>
                <a:gd fmla="*/ 21517 w 1141066" name="connsiteX4"/>
                <a:gd fmla="*/ 121443 h 945355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945355" w="1141066">
                  <a:moveTo>
                    <a:pt x="21517" y="121443"/>
                  </a:moveTo>
                  <a:lnTo>
                    <a:pt x="1141066" y="0"/>
                  </a:lnTo>
                  <a:lnTo>
                    <a:pt x="1038225" y="945355"/>
                  </a:lnTo>
                  <a:lnTo>
                    <a:pt x="0" y="835817"/>
                  </a:lnTo>
                  <a:lnTo>
                    <a:pt x="21517" y="121443"/>
                  </a:lnTo>
                  <a:close/>
                </a:path>
              </a:pathLst>
            </a:custGeom>
            <a:solidFill>
              <a:srgbClr val="ABE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9" name="文本框 8"/>
          <p:cNvSpPr txBox="1"/>
          <p:nvPr/>
        </p:nvSpPr>
        <p:spPr>
          <a:xfrm>
            <a:off x="8999575" y="1542086"/>
            <a:ext cx="1706880" cy="8229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en-US" b="1" lang="zh-CN" smtClean="0" sz="2400">
                <a:solidFill>
                  <a:srgbClr val="64880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模板1</a:t>
            </a:r>
          </a:p>
          <a:p>
            <a:pPr algn="ctr"/>
            <a:r>
              <a:rPr altLang="en-US" b="1" lang="zh-CN" smtClean="0" sz="2400">
                <a:solidFill>
                  <a:srgbClr val="64880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并列为什么</a:t>
            </a:r>
          </a:p>
        </p:txBody>
      </p:sp>
      <p:cxnSp>
        <p:nvCxnSpPr>
          <p:cNvPr id="24" name="直接连接符 23"/>
          <p:cNvCxnSpPr/>
          <p:nvPr/>
        </p:nvCxnSpPr>
        <p:spPr>
          <a:xfrm>
            <a:off x="145143" y="6691086"/>
            <a:ext cx="11872686" cy="0"/>
          </a:xfrm>
          <a:prstGeom prst="line">
            <a:avLst/>
          </a:prstGeom>
          <a:ln w="15875">
            <a:solidFill>
              <a:srgbClr val="3BC5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1518723224"/>
      </p:ext>
    </p:extLst>
  </p:cSld>
  <p:clrMapOvr>
    <a:masterClrMapping/>
  </p:clrMapOvr>
  <p:transition/>
  <p:timing/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 flipH="1">
            <a:off x="4476750" y="232328"/>
            <a:ext cx="7376762" cy="1067230"/>
            <a:chOff x="848238" y="1604211"/>
            <a:chExt cx="7376762" cy="1067230"/>
          </a:xfrm>
        </p:grpSpPr>
        <p:sp>
          <p:nvSpPr>
            <p:cNvPr id="6" name="等腰三角形 7"/>
            <p:cNvSpPr/>
            <p:nvPr/>
          </p:nvSpPr>
          <p:spPr>
            <a:xfrm rot="11615319">
              <a:off x="848238" y="2540453"/>
              <a:ext cx="153327" cy="130988"/>
            </a:xfrm>
            <a:custGeom>
              <a:gdLst>
                <a:gd fmla="*/ 0 w 153327" name="connsiteX0"/>
                <a:gd fmla="*/ 130988 h 130988" name="connsiteY0"/>
                <a:gd fmla="*/ 73483 w 153327" name="connsiteX1"/>
                <a:gd fmla="*/ 0 h 130988" name="connsiteY1"/>
                <a:gd fmla="*/ 153327 w 153327" name="connsiteX2"/>
                <a:gd fmla="*/ 108303 h 130988" name="connsiteY2"/>
                <a:gd fmla="*/ 0 w 153327" name="connsiteX3"/>
                <a:gd fmla="*/ 130988 h 130988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130988" w="153327">
                  <a:moveTo>
                    <a:pt x="0" y="130988"/>
                  </a:moveTo>
                  <a:lnTo>
                    <a:pt x="73483" y="0"/>
                  </a:lnTo>
                  <a:lnTo>
                    <a:pt x="153327" y="108303"/>
                  </a:lnTo>
                  <a:lnTo>
                    <a:pt x="0" y="130988"/>
                  </a:lnTo>
                  <a:close/>
                </a:path>
              </a:pathLst>
            </a:custGeom>
            <a:solidFill>
              <a:srgbClr val="278B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5" name="矩形 5"/>
            <p:cNvSpPr/>
            <p:nvPr/>
          </p:nvSpPr>
          <p:spPr>
            <a:xfrm>
              <a:off x="865189" y="2320606"/>
              <a:ext cx="869156" cy="306387"/>
            </a:xfrm>
            <a:custGeom>
              <a:gdLst>
                <a:gd fmla="*/ 272256 w 869156" name="connsiteX0"/>
                <a:gd fmla="*/ 0 h 306387" name="connsiteY0"/>
                <a:gd fmla="*/ 869156 w 869156" name="connsiteX1"/>
                <a:gd fmla="*/ 171449 h 306387" name="connsiteY1"/>
                <a:gd fmla="*/ 652461 w 869156" name="connsiteX2"/>
                <a:gd fmla="*/ 306387 h 306387" name="connsiteY2"/>
                <a:gd fmla="*/ 0 w 869156" name="connsiteX3"/>
                <a:gd fmla="*/ 232568 h 306387" name="connsiteY3"/>
                <a:gd fmla="*/ 272256 w 869156" name="connsiteX4"/>
                <a:gd fmla="*/ 0 h 306387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306387" w="869155">
                  <a:moveTo>
                    <a:pt x="272256" y="0"/>
                  </a:moveTo>
                  <a:lnTo>
                    <a:pt x="869156" y="171449"/>
                  </a:lnTo>
                  <a:lnTo>
                    <a:pt x="652461" y="306387"/>
                  </a:lnTo>
                  <a:lnTo>
                    <a:pt x="0" y="232568"/>
                  </a:lnTo>
                  <a:lnTo>
                    <a:pt x="272256" y="0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4" name="矩形 5"/>
            <p:cNvSpPr/>
            <p:nvPr/>
          </p:nvSpPr>
          <p:spPr>
            <a:xfrm>
              <a:off x="1261267" y="2279027"/>
              <a:ext cx="472281" cy="219363"/>
            </a:xfrm>
            <a:custGeom>
              <a:gdLst>
                <a:gd fmla="*/ 0 w 472281" name="connsiteX0"/>
                <a:gd fmla="*/ 0 h 157469" name="connsiteY0"/>
                <a:gd fmla="*/ 403225 w 472281" name="connsiteX1"/>
                <a:gd fmla="*/ 2688 h 157469" name="connsiteY1"/>
                <a:gd fmla="*/ 472281 w 472281" name="connsiteX2"/>
                <a:gd fmla="*/ 157469 h 157469" name="connsiteY2"/>
                <a:gd fmla="*/ 60325 w 472281" name="connsiteX3"/>
                <a:gd fmla="*/ 74125 h 157469" name="connsiteY3"/>
                <a:gd fmla="*/ 0 w 472281" name="connsiteX4"/>
                <a:gd fmla="*/ 0 h 157469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57469" w="472281">
                  <a:moveTo>
                    <a:pt x="0" y="0"/>
                  </a:moveTo>
                  <a:lnTo>
                    <a:pt x="403225" y="2688"/>
                  </a:lnTo>
                  <a:lnTo>
                    <a:pt x="472281" y="157469"/>
                  </a:lnTo>
                  <a:lnTo>
                    <a:pt x="60325" y="741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78B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3" name="矩形 4"/>
            <p:cNvSpPr/>
            <p:nvPr/>
          </p:nvSpPr>
          <p:spPr>
            <a:xfrm>
              <a:off x="1257300" y="1604211"/>
              <a:ext cx="6967700" cy="746559"/>
            </a:xfrm>
            <a:custGeom>
              <a:gdLst>
                <a:gd fmla="*/ 152400 w 4907280" name="connsiteX0"/>
                <a:gd fmla="*/ 76200 h 617220" name="connsiteY0"/>
                <a:gd fmla="*/ 4907280 w 4907280" name="connsiteX1"/>
                <a:gd fmla="*/ 0 h 617220" name="connsiteY1"/>
                <a:gd fmla="*/ 4663440 w 4907280" name="connsiteX2"/>
                <a:gd fmla="*/ 617220 h 617220" name="connsiteY2"/>
                <a:gd fmla="*/ 0 w 4907280" name="connsiteX3"/>
                <a:gd fmla="*/ 563880 h 617220" name="connsiteY3"/>
                <a:gd fmla="*/ 152400 w 4907280" name="connsiteX4"/>
                <a:gd fmla="*/ 76200 h 617220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617220" w="4907280">
                  <a:moveTo>
                    <a:pt x="152400" y="76200"/>
                  </a:moveTo>
                  <a:lnTo>
                    <a:pt x="4907280" y="0"/>
                  </a:lnTo>
                  <a:lnTo>
                    <a:pt x="4663440" y="617220"/>
                  </a:lnTo>
                  <a:lnTo>
                    <a:pt x="0" y="563880"/>
                  </a:lnTo>
                  <a:lnTo>
                    <a:pt x="152400" y="76200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sp>
        <p:nvSpPr>
          <p:cNvPr id="7" name="文本框 6"/>
          <p:cNvSpPr txBox="1"/>
          <p:nvPr/>
        </p:nvSpPr>
        <p:spPr>
          <a:xfrm>
            <a:off x="4705350" y="296210"/>
            <a:ext cx="6620833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36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组建故事线—编辑与组排故事线</a:t>
            </a:r>
          </a:p>
        </p:txBody>
      </p:sp>
      <p:sp>
        <p:nvSpPr>
          <p:cNvPr id="30" name="矩形 29"/>
          <p:cNvSpPr/>
          <p:nvPr/>
        </p:nvSpPr>
        <p:spPr>
          <a:xfrm flipH="1">
            <a:off x="1351576" y="1867586"/>
            <a:ext cx="10158510" cy="1494008"/>
          </a:xfrm>
          <a:prstGeom prst="rect">
            <a:avLst/>
          </a:prstGeom>
          <a:solidFill>
            <a:srgbClr val="41C4E9"/>
          </a:solidFill>
          <a:ln>
            <a:noFill/>
          </a:ln>
          <a:effectLst>
            <a:innerShdw blurRad="63500" dir="18900000" dist="762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grpSp>
        <p:nvGrpSpPr>
          <p:cNvPr id="38" name="组合 37"/>
          <p:cNvGrpSpPr/>
          <p:nvPr/>
        </p:nvGrpSpPr>
        <p:grpSpPr>
          <a:xfrm>
            <a:off x="175251" y="1617637"/>
            <a:ext cx="1993907" cy="1993907"/>
            <a:chOff x="468313" y="2931789"/>
            <a:chExt cx="669319" cy="669319"/>
          </a:xfrm>
        </p:grpSpPr>
        <p:sp>
          <p:nvSpPr>
            <p:cNvPr id="40" name="椭圆 39"/>
            <p:cNvSpPr/>
            <p:nvPr/>
          </p:nvSpPr>
          <p:spPr>
            <a:xfrm>
              <a:off x="468313" y="2931789"/>
              <a:ext cx="669319" cy="669319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w="12700">
              <a:gradFill>
                <a:gsLst>
                  <a:gs pos="89000">
                    <a:schemeClr val="bg1">
                      <a:lumMod val="85000"/>
                    </a:schemeClr>
                  </a:gs>
                  <a:gs pos="0">
                    <a:schemeClr val="bg1"/>
                  </a:gs>
                </a:gsLst>
                <a:lin ang="7200000" scaled="0"/>
              </a:gradFill>
            </a:ln>
            <a:effectLst>
              <a:outerShdw algn="tr" blurRad="254000" dir="8160000" dist="127000" rotWithShape="0">
                <a:prstClr val="black">
                  <a:alpha val="34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41" name="椭圆 40"/>
            <p:cNvSpPr/>
            <p:nvPr/>
          </p:nvSpPr>
          <p:spPr>
            <a:xfrm>
              <a:off x="532972" y="2996448"/>
              <a:ext cx="540000" cy="540000"/>
            </a:xfrm>
            <a:prstGeom prst="ellipse">
              <a:avLst/>
            </a:prstGeom>
            <a:solidFill>
              <a:srgbClr val="43AEED"/>
            </a:solidFill>
            <a:ln>
              <a:noFill/>
            </a:ln>
            <a:effectLst>
              <a:innerShdw blurRad="63500" dir="189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sp>
        <p:nvSpPr>
          <p:cNvPr id="39" name="文本框 38"/>
          <p:cNvSpPr txBox="1"/>
          <p:nvPr/>
        </p:nvSpPr>
        <p:spPr>
          <a:xfrm>
            <a:off x="515614" y="2229870"/>
            <a:ext cx="1300480" cy="7620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z="44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释疑</a:t>
            </a:r>
          </a:p>
        </p:txBody>
      </p:sp>
      <p:sp>
        <p:nvSpPr>
          <p:cNvPr id="26" name="矩形 25"/>
          <p:cNvSpPr/>
          <p:nvPr/>
        </p:nvSpPr>
        <p:spPr>
          <a:xfrm>
            <a:off x="654043" y="4042460"/>
            <a:ext cx="10158510" cy="2304158"/>
          </a:xfrm>
          <a:prstGeom prst="rect">
            <a:avLst/>
          </a:prstGeom>
          <a:solidFill>
            <a:srgbClr val="41C4E9"/>
          </a:solidFill>
          <a:ln>
            <a:noFill/>
          </a:ln>
          <a:effectLst>
            <a:innerShdw blurRad="63500" dir="18900000" dist="762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2354332" y="2152191"/>
            <a:ext cx="9155754" cy="111556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mtClean="0" sz="28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空：确认课题      雨：深掘课题  </a:t>
            </a:r>
          </a:p>
          <a:p>
            <a:pPr>
              <a:lnSpc>
                <a:spcPct val="120000"/>
              </a:lnSpc>
            </a:pPr>
            <a:r>
              <a:rPr altLang="en-US" lang="zh-CN" smtClean="0" sz="28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伞：做出结论</a:t>
            </a:r>
          </a:p>
        </p:txBody>
      </p:sp>
      <p:grpSp>
        <p:nvGrpSpPr>
          <p:cNvPr id="36" name="组合 35"/>
          <p:cNvGrpSpPr/>
          <p:nvPr/>
        </p:nvGrpSpPr>
        <p:grpSpPr>
          <a:xfrm>
            <a:off x="9527206" y="3824671"/>
            <a:ext cx="2577611" cy="2577611"/>
            <a:chOff x="468313" y="2931789"/>
            <a:chExt cx="669319" cy="669319"/>
          </a:xfrm>
        </p:grpSpPr>
        <p:sp>
          <p:nvSpPr>
            <p:cNvPr id="44" name="椭圆 43"/>
            <p:cNvSpPr/>
            <p:nvPr/>
          </p:nvSpPr>
          <p:spPr>
            <a:xfrm>
              <a:off x="468313" y="2931789"/>
              <a:ext cx="669319" cy="669319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w="12700">
              <a:gradFill>
                <a:gsLst>
                  <a:gs pos="89000">
                    <a:schemeClr val="bg1">
                      <a:lumMod val="85000"/>
                    </a:schemeClr>
                  </a:gs>
                  <a:gs pos="0">
                    <a:schemeClr val="bg1"/>
                  </a:gs>
                </a:gsLst>
                <a:lin ang="7200000" scaled="0"/>
              </a:gradFill>
            </a:ln>
            <a:effectLst>
              <a:outerShdw algn="tr" blurRad="254000" dir="8160000" dist="127000" rotWithShape="0">
                <a:prstClr val="black">
                  <a:alpha val="34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45" name="椭圆 44"/>
            <p:cNvSpPr/>
            <p:nvPr/>
          </p:nvSpPr>
          <p:spPr>
            <a:xfrm>
              <a:off x="532972" y="2996448"/>
              <a:ext cx="540000" cy="540000"/>
            </a:xfrm>
            <a:prstGeom prst="ellipse">
              <a:avLst/>
            </a:prstGeom>
            <a:solidFill>
              <a:srgbClr val="43AEED"/>
            </a:solidFill>
            <a:ln>
              <a:noFill/>
            </a:ln>
            <a:effectLst>
              <a:innerShdw blurRad="63500" dir="189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sp>
        <p:nvSpPr>
          <p:cNvPr id="46" name="文本框 45"/>
          <p:cNvSpPr txBox="1"/>
          <p:nvPr/>
        </p:nvSpPr>
        <p:spPr>
          <a:xfrm>
            <a:off x="10084968" y="4651811"/>
            <a:ext cx="1554480" cy="9144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z="54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举例</a:t>
            </a:r>
          </a:p>
        </p:txBody>
      </p:sp>
      <p:sp>
        <p:nvSpPr>
          <p:cNvPr id="47" name="文本框 46"/>
          <p:cNvSpPr txBox="1"/>
          <p:nvPr/>
        </p:nvSpPr>
        <p:spPr>
          <a:xfrm>
            <a:off x="740098" y="4253868"/>
            <a:ext cx="9155754" cy="199339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z="26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议题为“是否该带伞出门”，通过下述流程判断：</a:t>
            </a:r>
          </a:p>
          <a:p>
            <a:pPr>
              <a:lnSpc>
                <a:spcPct val="120000"/>
              </a:lnSpc>
            </a:pPr>
            <a:r>
              <a:rPr altLang="en-US" lang="zh-CN" sz="26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空：西边的天空好晴朗啊！</a:t>
            </a:r>
          </a:p>
          <a:p>
            <a:pPr>
              <a:lnSpc>
                <a:spcPct val="120000"/>
              </a:lnSpc>
            </a:pPr>
            <a:r>
              <a:rPr altLang="en-US" lang="zh-CN" sz="26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雨：以现在的天空情况来看，短时间应该不会下雨吧？ </a:t>
            </a:r>
          </a:p>
          <a:p>
            <a:pPr>
              <a:lnSpc>
                <a:spcPct val="120000"/>
              </a:lnSpc>
            </a:pPr>
            <a:r>
              <a:rPr altLang="en-US" lang="zh-CN" sz="26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伞：这样的话，今天出门就不用带伞了！</a:t>
            </a:r>
          </a:p>
        </p:txBody>
      </p:sp>
      <p:grpSp>
        <p:nvGrpSpPr>
          <p:cNvPr id="8" name="组合 7"/>
          <p:cNvGrpSpPr/>
          <p:nvPr/>
        </p:nvGrpSpPr>
        <p:grpSpPr>
          <a:xfrm flipV="1">
            <a:off x="8745891" y="1482528"/>
            <a:ext cx="2253907" cy="947735"/>
            <a:chOff x="7393774" y="5531289"/>
            <a:chExt cx="2253907" cy="947735"/>
          </a:xfrm>
        </p:grpSpPr>
        <p:sp>
          <p:nvSpPr>
            <p:cNvPr id="21" name="矩形 4"/>
            <p:cNvSpPr/>
            <p:nvPr/>
          </p:nvSpPr>
          <p:spPr>
            <a:xfrm flipV="1">
              <a:off x="7393774" y="6083737"/>
              <a:ext cx="2253907" cy="395287"/>
            </a:xfrm>
            <a:custGeom>
              <a:gdLst>
                <a:gd fmla="*/ 214312 w 1569241" name="connsiteX0"/>
                <a:gd fmla="*/ 128587 h 395287" name="connsiteY0"/>
                <a:gd fmla="*/ 1414462 w 1569241" name="connsiteX1"/>
                <a:gd fmla="*/ 0 h 395287" name="connsiteY1"/>
                <a:gd fmla="*/ 1569241 w 1569241" name="connsiteX2"/>
                <a:gd fmla="*/ 395287 h 395287" name="connsiteY2"/>
                <a:gd fmla="*/ 0 w 1569241" name="connsiteX3"/>
                <a:gd fmla="*/ 395286 h 395287" name="connsiteY3"/>
                <a:gd fmla="*/ 214312 w 1569241" name="connsiteX4"/>
                <a:gd fmla="*/ 128587 h 395287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395287" w="1569241">
                  <a:moveTo>
                    <a:pt x="214312" y="128587"/>
                  </a:moveTo>
                  <a:lnTo>
                    <a:pt x="1414462" y="0"/>
                  </a:lnTo>
                  <a:lnTo>
                    <a:pt x="1569241" y="395287"/>
                  </a:lnTo>
                  <a:lnTo>
                    <a:pt x="0" y="395286"/>
                  </a:lnTo>
                  <a:lnTo>
                    <a:pt x="214312" y="128587"/>
                  </a:lnTo>
                  <a:close/>
                </a:path>
              </a:pathLst>
            </a:custGeom>
            <a:solidFill>
              <a:srgbClr val="64880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22" name="矩形 2"/>
            <p:cNvSpPr/>
            <p:nvPr/>
          </p:nvSpPr>
          <p:spPr>
            <a:xfrm flipV="1">
              <a:off x="7668388" y="5531289"/>
              <a:ext cx="1750694" cy="945355"/>
            </a:xfrm>
            <a:custGeom>
              <a:gdLst>
                <a:gd fmla="*/ 21517 w 1141066" name="connsiteX0"/>
                <a:gd fmla="*/ 121443 h 945355" name="connsiteY0"/>
                <a:gd fmla="*/ 1141066 w 1141066" name="connsiteX1"/>
                <a:gd fmla="*/ 0 h 945355" name="connsiteY1"/>
                <a:gd fmla="*/ 1038225 w 1141066" name="connsiteX2"/>
                <a:gd fmla="*/ 945355 h 945355" name="connsiteY2"/>
                <a:gd fmla="*/ 0 w 1141066" name="connsiteX3"/>
                <a:gd fmla="*/ 835817 h 945355" name="connsiteY3"/>
                <a:gd fmla="*/ 21517 w 1141066" name="connsiteX4"/>
                <a:gd fmla="*/ 121443 h 945355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945355" w="1141066">
                  <a:moveTo>
                    <a:pt x="21517" y="121443"/>
                  </a:moveTo>
                  <a:lnTo>
                    <a:pt x="1141066" y="0"/>
                  </a:lnTo>
                  <a:lnTo>
                    <a:pt x="1038225" y="945355"/>
                  </a:lnTo>
                  <a:lnTo>
                    <a:pt x="0" y="835817"/>
                  </a:lnTo>
                  <a:lnTo>
                    <a:pt x="21517" y="121443"/>
                  </a:lnTo>
                  <a:close/>
                </a:path>
              </a:pathLst>
            </a:custGeom>
            <a:solidFill>
              <a:srgbClr val="ABE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sp>
        <p:nvSpPr>
          <p:cNvPr id="9" name="文本框 8"/>
          <p:cNvSpPr txBox="1"/>
          <p:nvPr/>
        </p:nvSpPr>
        <p:spPr>
          <a:xfrm>
            <a:off x="8999575" y="1542086"/>
            <a:ext cx="1706880" cy="8229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en-US" b="1" lang="zh-CN" smtClean="0" sz="2400">
                <a:solidFill>
                  <a:srgbClr val="64880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模板2</a:t>
            </a:r>
          </a:p>
          <a:p>
            <a:pPr algn="ctr"/>
            <a:r>
              <a:rPr altLang="en-US" b="1" lang="zh-CN" smtClean="0" sz="2400">
                <a:solidFill>
                  <a:srgbClr val="64880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空、雨、伞</a:t>
            </a:r>
          </a:p>
        </p:txBody>
      </p:sp>
    </p:spTree>
    <p:extLst>
      <p:ext uri="{BB962C8B-B14F-4D97-AF65-F5344CB8AC3E}">
        <p14:creationId val="1848055147"/>
      </p:ext>
    </p:extLst>
  </p:cSld>
  <p:clrMapOvr>
    <a:masterClrMapping/>
  </p:clrMapOvr>
  <p:transition/>
  <p:timing/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6" name="组合 15"/>
          <p:cNvGrpSpPr/>
          <p:nvPr/>
        </p:nvGrpSpPr>
        <p:grpSpPr>
          <a:xfrm>
            <a:off x="3500954" y="1316199"/>
            <a:ext cx="5222175" cy="4317384"/>
            <a:chOff x="3500954" y="1316199"/>
            <a:chExt cx="5222175" cy="4317384"/>
          </a:xfrm>
        </p:grpSpPr>
        <p:sp>
          <p:nvSpPr>
            <p:cNvPr id="2" name="椭圆 1"/>
            <p:cNvSpPr/>
            <p:nvPr/>
          </p:nvSpPr>
          <p:spPr>
            <a:xfrm>
              <a:off x="6921136" y="3699374"/>
              <a:ext cx="1801993" cy="1801993"/>
            </a:xfrm>
            <a:prstGeom prst="ellipse">
              <a:avLst/>
            </a:prstGeom>
            <a:noFill/>
            <a:ln algn="ctr" cap="flat" cmpd="sng" w="12700">
              <a:solidFill>
                <a:sysClr lastClr="FFFFFF" val="window"/>
              </a:solidFill>
              <a:prstDash val="solid"/>
            </a:ln>
            <a:effectLst/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altLang="en-US" lang="zh-CN">
                <a:solidFill>
                  <a:sysClr lastClr="FFFFFF" val="window"/>
                </a:solidFill>
              </a:endParaRPr>
            </a:p>
          </p:txBody>
        </p:sp>
        <p:sp>
          <p:nvSpPr>
            <p:cNvPr id="3" name="椭圆 2"/>
            <p:cNvSpPr/>
            <p:nvPr/>
          </p:nvSpPr>
          <p:spPr>
            <a:xfrm>
              <a:off x="3854810" y="1670055"/>
              <a:ext cx="3750942" cy="3750943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r" blurRad="254000" dir="8160000" dist="127000" rotWithShape="0">
                <a:prstClr val="black">
                  <a:alpha val="34000"/>
                </a:prstClr>
              </a:out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altLang="zh-CN" lang="en-US" smtClean="0">
                  <a:solidFill>
                    <a:sysClr lastClr="FFFFFF" val="window"/>
                  </a:solidFill>
                </a:rPr>
                <a:t> </a:t>
              </a:r>
            </a:p>
          </p:txBody>
        </p:sp>
        <p:sp>
          <p:nvSpPr>
            <p:cNvPr id="4" name="椭圆 3"/>
            <p:cNvSpPr/>
            <p:nvPr/>
          </p:nvSpPr>
          <p:spPr>
            <a:xfrm>
              <a:off x="3500954" y="1316199"/>
              <a:ext cx="4317383" cy="4317384"/>
            </a:xfrm>
            <a:prstGeom prst="ellipse">
              <a:avLst/>
            </a:prstGeom>
            <a:noFill/>
            <a:ln algn="ctr" cap="flat" cmpd="sng" w="12700">
              <a:solidFill>
                <a:sysClr lastClr="FFFFFF" val="window"/>
              </a:solidFill>
              <a:prstDash val="solid"/>
            </a:ln>
            <a:effectLst/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altLang="en-US" lang="zh-CN">
                <a:solidFill>
                  <a:sysClr lastClr="FFFFFF" val="window"/>
                </a:solidFill>
              </a:endParaRPr>
            </a:p>
          </p:txBody>
        </p:sp>
        <p:sp>
          <p:nvSpPr>
            <p:cNvPr id="5" name="椭圆 4"/>
            <p:cNvSpPr/>
            <p:nvPr/>
          </p:nvSpPr>
          <p:spPr>
            <a:xfrm>
              <a:off x="7125969" y="3904208"/>
              <a:ext cx="1474103" cy="1474103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r" blurRad="254000" dir="8160000" dist="127000" rotWithShape="0">
                <a:prstClr val="black">
                  <a:alpha val="34000"/>
                </a:prstClr>
              </a:out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altLang="en-US" lang="zh-CN">
                <a:solidFill>
                  <a:sysClr lastClr="FFFFFF" val="window"/>
                </a:solidFill>
              </a:endParaRPr>
            </a:p>
          </p:txBody>
        </p:sp>
        <p:sp>
          <p:nvSpPr>
            <p:cNvPr id="6" name="椭圆 5"/>
            <p:cNvSpPr/>
            <p:nvPr/>
          </p:nvSpPr>
          <p:spPr>
            <a:xfrm>
              <a:off x="7336791" y="4115030"/>
              <a:ext cx="1052459" cy="1052459"/>
            </a:xfrm>
            <a:prstGeom prst="ellipse">
              <a:avLst/>
            </a:prstGeom>
            <a:solidFill>
              <a:srgbClr val="43AEED"/>
            </a:solidFill>
            <a:ln algn="ctr" cap="flat" cmpd="sng" w="25400">
              <a:noFill/>
              <a:prstDash val="solid"/>
            </a:ln>
            <a:effectLst>
              <a:innerShdw blurRad="63500" dir="18900000" dist="50800">
                <a:prstClr val="black">
                  <a:alpha val="50000"/>
                </a:prstClr>
              </a:inn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altLang="en-US" lang="zh-CN">
                <a:solidFill>
                  <a:sysClr lastClr="FFFFFF" val="window"/>
                </a:solidFill>
              </a:endParaRPr>
            </a:p>
          </p:txBody>
        </p:sp>
        <p:grpSp>
          <p:nvGrpSpPr>
            <p:cNvPr id="14" name="组合 13"/>
            <p:cNvGrpSpPr/>
            <p:nvPr/>
          </p:nvGrpSpPr>
          <p:grpSpPr>
            <a:xfrm>
              <a:off x="3972410" y="2914202"/>
              <a:ext cx="3515743" cy="1262648"/>
              <a:chOff x="3972408" y="2937641"/>
              <a:chExt cx="3515743" cy="1262648"/>
            </a:xfrm>
          </p:grpSpPr>
          <p:sp>
            <p:nvSpPr>
              <p:cNvPr id="7" name="TextBox 9"/>
              <p:cNvSpPr txBox="1"/>
              <p:nvPr/>
            </p:nvSpPr>
            <p:spPr>
              <a:xfrm>
                <a:off x="4343350" y="2941362"/>
                <a:ext cx="2773858" cy="762000"/>
              </a:xfrm>
              <a:prstGeom prst="rect">
                <a:avLst/>
              </a:prstGeom>
              <a:noFill/>
            </p:spPr>
            <p:txBody>
              <a:bodyPr anchor="ctr" rtlCol="0" wrap="square">
                <a:sp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altLang="en-US" b="1" lang="zh-CN" sz="4400">
                    <a:solidFill>
                      <a:srgbClr val="43AEED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  <a:cs charset="0" panose="020b0604020202020204" pitchFamily="34" typeface="Arial"/>
                  </a:rPr>
                  <a:t>成果思考</a:t>
                </a:r>
              </a:p>
            </p:txBody>
          </p:sp>
          <p:sp>
            <p:nvSpPr>
              <p:cNvPr id="9" name="Rectangle 42"/>
              <p:cNvSpPr/>
              <p:nvPr/>
            </p:nvSpPr>
            <p:spPr>
              <a:xfrm>
                <a:off x="3972408" y="3753964"/>
                <a:ext cx="3515743" cy="446325"/>
              </a:xfrm>
              <a:prstGeom prst="rect">
                <a:avLst/>
              </a:prstGeom>
              <a:noFill/>
              <a:ln algn="ctr" cap="flat" cmpd="sng" w="12700">
                <a:noFill/>
                <a:prstDash val="solid"/>
              </a:ln>
              <a:effectLst/>
            </p:spPr>
            <p:txBody>
              <a:bodyPr anchor="t" bIns="0" lIns="91440" rIns="91440" rtlCol="0" tIns="0"/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altLang="zh-CN" kern="0" lang="en-US" smtClean="0">
                    <a:solidFill>
                      <a:sysClr lastClr="000000" val="windowText">
                        <a:lumMod val="65000"/>
                        <a:lumOff val="35000"/>
                      </a:sysClr>
                    </a:solidFill>
                    <a:latin charset="0" panose="020b0604020202020204" pitchFamily="34" typeface="Arial"/>
                    <a:cs charset="0" panose="020b0604020202020204" pitchFamily="34" typeface="Arial"/>
                  </a:rPr>
                  <a:t>RESULTS THINKING</a:t>
                </a:r>
              </a:p>
            </p:txBody>
          </p:sp>
        </p:grpSp>
        <p:sp>
          <p:nvSpPr>
            <p:cNvPr id="12" name="文本框 11"/>
            <p:cNvSpPr txBox="1"/>
            <p:nvPr/>
          </p:nvSpPr>
          <p:spPr>
            <a:xfrm>
              <a:off x="7484453" y="4318095"/>
              <a:ext cx="757136" cy="6400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b="1" lang="en-US" smtClean="0" sz="360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03</a:t>
              </a:r>
            </a:p>
          </p:txBody>
        </p:sp>
      </p:grpSp>
    </p:spTree>
    <p:extLst>
      <p:ext uri="{BB962C8B-B14F-4D97-AF65-F5344CB8AC3E}">
        <p14:creationId val="3371218925"/>
      </p:ext>
    </p:extLst>
  </p:cSld>
  <p:clrMapOvr>
    <a:masterClrMapping/>
  </p:clrMapOvr>
  <p:transition/>
  <p:timing/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8" name="组合 17"/>
          <p:cNvGrpSpPr/>
          <p:nvPr/>
        </p:nvGrpSpPr>
        <p:grpSpPr>
          <a:xfrm flipH="1">
            <a:off x="7658100" y="232328"/>
            <a:ext cx="4195412" cy="1067230"/>
            <a:chOff x="848238" y="1604211"/>
            <a:chExt cx="4195412" cy="1067230"/>
          </a:xfrm>
        </p:grpSpPr>
        <p:sp>
          <p:nvSpPr>
            <p:cNvPr id="19" name="等腰三角形 7"/>
            <p:cNvSpPr/>
            <p:nvPr/>
          </p:nvSpPr>
          <p:spPr>
            <a:xfrm rot="11615319">
              <a:off x="848238" y="2540453"/>
              <a:ext cx="153327" cy="130988"/>
            </a:xfrm>
            <a:custGeom>
              <a:gdLst>
                <a:gd fmla="*/ 0 w 153327" name="connsiteX0"/>
                <a:gd fmla="*/ 130988 h 130988" name="connsiteY0"/>
                <a:gd fmla="*/ 73483 w 153327" name="connsiteX1"/>
                <a:gd fmla="*/ 0 h 130988" name="connsiteY1"/>
                <a:gd fmla="*/ 153327 w 153327" name="connsiteX2"/>
                <a:gd fmla="*/ 108303 h 130988" name="connsiteY2"/>
                <a:gd fmla="*/ 0 w 153327" name="connsiteX3"/>
                <a:gd fmla="*/ 130988 h 130988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130988" w="153327">
                  <a:moveTo>
                    <a:pt x="0" y="130988"/>
                  </a:moveTo>
                  <a:lnTo>
                    <a:pt x="73483" y="0"/>
                  </a:lnTo>
                  <a:lnTo>
                    <a:pt x="153327" y="108303"/>
                  </a:lnTo>
                  <a:lnTo>
                    <a:pt x="0" y="130988"/>
                  </a:lnTo>
                  <a:close/>
                </a:path>
              </a:pathLst>
            </a:custGeom>
            <a:solidFill>
              <a:srgbClr val="278B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20" name="矩形 5"/>
            <p:cNvSpPr/>
            <p:nvPr/>
          </p:nvSpPr>
          <p:spPr>
            <a:xfrm>
              <a:off x="865189" y="2320606"/>
              <a:ext cx="869156" cy="306387"/>
            </a:xfrm>
            <a:custGeom>
              <a:gdLst>
                <a:gd fmla="*/ 272256 w 869156" name="connsiteX0"/>
                <a:gd fmla="*/ 0 h 306387" name="connsiteY0"/>
                <a:gd fmla="*/ 869156 w 869156" name="connsiteX1"/>
                <a:gd fmla="*/ 171449 h 306387" name="connsiteY1"/>
                <a:gd fmla="*/ 652461 w 869156" name="connsiteX2"/>
                <a:gd fmla="*/ 306387 h 306387" name="connsiteY2"/>
                <a:gd fmla="*/ 0 w 869156" name="connsiteX3"/>
                <a:gd fmla="*/ 232568 h 306387" name="connsiteY3"/>
                <a:gd fmla="*/ 272256 w 869156" name="connsiteX4"/>
                <a:gd fmla="*/ 0 h 306387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306387" w="869155">
                  <a:moveTo>
                    <a:pt x="272256" y="0"/>
                  </a:moveTo>
                  <a:lnTo>
                    <a:pt x="869156" y="171449"/>
                  </a:lnTo>
                  <a:lnTo>
                    <a:pt x="652461" y="306387"/>
                  </a:lnTo>
                  <a:lnTo>
                    <a:pt x="0" y="232568"/>
                  </a:lnTo>
                  <a:lnTo>
                    <a:pt x="272256" y="0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21" name="矩形 5"/>
            <p:cNvSpPr/>
            <p:nvPr/>
          </p:nvSpPr>
          <p:spPr>
            <a:xfrm>
              <a:off x="1261267" y="2279027"/>
              <a:ext cx="472281" cy="219363"/>
            </a:xfrm>
            <a:custGeom>
              <a:gdLst>
                <a:gd fmla="*/ 0 w 472281" name="connsiteX0"/>
                <a:gd fmla="*/ 0 h 157469" name="connsiteY0"/>
                <a:gd fmla="*/ 403225 w 472281" name="connsiteX1"/>
                <a:gd fmla="*/ 2688 h 157469" name="connsiteY1"/>
                <a:gd fmla="*/ 472281 w 472281" name="connsiteX2"/>
                <a:gd fmla="*/ 157469 h 157469" name="connsiteY2"/>
                <a:gd fmla="*/ 60325 w 472281" name="connsiteX3"/>
                <a:gd fmla="*/ 74125 h 157469" name="connsiteY3"/>
                <a:gd fmla="*/ 0 w 472281" name="connsiteX4"/>
                <a:gd fmla="*/ 0 h 157469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57469" w="472281">
                  <a:moveTo>
                    <a:pt x="0" y="0"/>
                  </a:moveTo>
                  <a:lnTo>
                    <a:pt x="403225" y="2688"/>
                  </a:lnTo>
                  <a:lnTo>
                    <a:pt x="472281" y="157469"/>
                  </a:lnTo>
                  <a:lnTo>
                    <a:pt x="60325" y="741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78B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22" name="矩形 4"/>
            <p:cNvSpPr/>
            <p:nvPr/>
          </p:nvSpPr>
          <p:spPr>
            <a:xfrm>
              <a:off x="1257300" y="1604211"/>
              <a:ext cx="3786350" cy="746559"/>
            </a:xfrm>
            <a:custGeom>
              <a:gdLst>
                <a:gd fmla="*/ 152400 w 4907280" name="connsiteX0"/>
                <a:gd fmla="*/ 76200 h 617220" name="connsiteY0"/>
                <a:gd fmla="*/ 4907280 w 4907280" name="connsiteX1"/>
                <a:gd fmla="*/ 0 h 617220" name="connsiteY1"/>
                <a:gd fmla="*/ 4663440 w 4907280" name="connsiteX2"/>
                <a:gd fmla="*/ 617220 h 617220" name="connsiteY2"/>
                <a:gd fmla="*/ 0 w 4907280" name="connsiteX3"/>
                <a:gd fmla="*/ 563880 h 617220" name="connsiteY3"/>
                <a:gd fmla="*/ 152400 w 4907280" name="connsiteX4"/>
                <a:gd fmla="*/ 76200 h 617220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617220" w="4907280">
                  <a:moveTo>
                    <a:pt x="152400" y="76200"/>
                  </a:moveTo>
                  <a:lnTo>
                    <a:pt x="4907280" y="0"/>
                  </a:lnTo>
                  <a:lnTo>
                    <a:pt x="4663440" y="617220"/>
                  </a:lnTo>
                  <a:lnTo>
                    <a:pt x="0" y="563880"/>
                  </a:lnTo>
                  <a:lnTo>
                    <a:pt x="152400" y="76200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sp>
        <p:nvSpPr>
          <p:cNvPr id="23" name="文本框 6"/>
          <p:cNvSpPr txBox="1"/>
          <p:nvPr/>
        </p:nvSpPr>
        <p:spPr>
          <a:xfrm>
            <a:off x="8020052" y="296210"/>
            <a:ext cx="3124200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36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不要先有答案</a:t>
            </a:r>
          </a:p>
        </p:txBody>
      </p:sp>
      <p:sp>
        <p:nvSpPr>
          <p:cNvPr id="33" name="菱形 32"/>
          <p:cNvSpPr/>
          <p:nvPr/>
        </p:nvSpPr>
        <p:spPr>
          <a:xfrm rot="8097095">
            <a:off x="274210" y="758574"/>
            <a:ext cx="6199872" cy="6199872"/>
          </a:xfrm>
          <a:prstGeom prst="diamond">
            <a:avLst/>
          </a:prstGeom>
          <a:gradFill>
            <a:gsLst>
              <a:gs pos="0">
                <a:srgbClr val="CCCCCC"/>
              </a:gs>
              <a:gs pos="99000">
                <a:srgbClr val="FCFCFC"/>
              </a:gs>
            </a:gsLst>
            <a:lin ang="7200000" scaled="0"/>
          </a:gradFill>
          <a:ln w="12700">
            <a:gradFill>
              <a:gsLst>
                <a:gs pos="0">
                  <a:srgbClr val="B8B8B8"/>
                </a:gs>
                <a:gs pos="89000">
                  <a:srgbClr val="FFFFFF"/>
                </a:gs>
              </a:gsLst>
              <a:lin ang="5400000" scaled="1"/>
            </a:gradFill>
          </a:ln>
          <a:effectLst>
            <a:outerShdw algn="ctr" blurRad="254000" dir="8160000" dist="127000" rotWithShape="0">
              <a:srgbClr val="000000">
                <a:alpha val="34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38" name="文本框 37"/>
          <p:cNvSpPr txBox="1"/>
          <p:nvPr/>
        </p:nvSpPr>
        <p:spPr>
          <a:xfrm>
            <a:off x="1445785" y="3397501"/>
            <a:ext cx="3856723" cy="2139697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z="2800">
                <a:solidFill>
                  <a:prstClr val="white">
                    <a:lumMod val="50000"/>
                  </a:prst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不要只搜集那些可验证自己的假说是正确的资料，而没有验证假说是否正确</a:t>
            </a:r>
          </a:p>
        </p:txBody>
      </p:sp>
      <p:sp>
        <p:nvSpPr>
          <p:cNvPr id="27" name="菱形 4"/>
          <p:cNvSpPr/>
          <p:nvPr/>
        </p:nvSpPr>
        <p:spPr>
          <a:xfrm>
            <a:off x="1180029" y="2018849"/>
            <a:ext cx="678937" cy="1266401"/>
          </a:xfrm>
          <a:custGeom>
            <a:gdLst>
              <a:gd fmla="*/ 10 w 1158094" name="connsiteX0"/>
              <a:gd fmla="*/ 1212278 h 1225200" name="connsiteY0"/>
              <a:gd fmla="*/ 5285 w 1158094" name="connsiteX1"/>
              <a:gd fmla="*/ 0 h 1225200" name="connsiteY1"/>
              <a:gd fmla="*/ 1157835 w 1158094" name="connsiteX2"/>
              <a:gd fmla="*/ 583482 h 1225200" name="connsiteY2"/>
              <a:gd fmla="*/ 10 w 1158094" name="connsiteX3"/>
              <a:gd fmla="*/ 1212278 h 1225200" name="connsiteY3"/>
              <a:gd fmla="*/ 10 w 1245212" name="connsiteX4"/>
              <a:gd fmla="*/ 1130722 h 1130722" name="connsiteY4"/>
              <a:gd fmla="*/ 4800 w 2547491" name="connsiteX5"/>
              <a:gd fmla="*/ 996062 h 1542970" name="connsiteY5"/>
              <a:gd fmla="*/ 394841 w 2547491" name="connsiteX6"/>
              <a:gd fmla="*/ 1542970 h 1542970" name="connsiteY6"/>
              <a:gd fmla="*/ 262443 w 2547491" name="connsiteX7"/>
              <a:gd fmla="*/ 1408033 h 1542970" name="connsiteY7"/>
              <a:gd fmla="*/ 0 w 2499360" name="connsiteX8"/>
              <a:gd fmla="*/ 1230630 h 1365567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1225200" w="1158094">
                <a:moveTo>
                  <a:pt x="10" y="1212278"/>
                </a:moveTo>
                <a:cubicBezTo>
                  <a:pt x="-280" y="877810"/>
                  <a:pt x="5575" y="334468"/>
                  <a:pt x="5285" y="0"/>
                </a:cubicBezTo>
                <a:cubicBezTo>
                  <a:pt x="414042" y="4048"/>
                  <a:pt x="1137834" y="135953"/>
                  <a:pt x="1157835" y="583482"/>
                </a:cubicBezTo>
                <a:cubicBezTo>
                  <a:pt x="1176471" y="1000463"/>
                  <a:pt x="185958" y="1291095"/>
                  <a:pt x="10" y="1212278"/>
                </a:cubicBezTo>
                <a:close/>
              </a:path>
            </a:pathLst>
          </a:custGeom>
          <a:gradFill>
            <a:gsLst>
              <a:gs pos="0">
                <a:srgbClr val="3BC5E9"/>
              </a:gs>
              <a:gs pos="100000">
                <a:srgbClr val="3BC5E9"/>
              </a:gs>
            </a:gsLst>
            <a:lin ang="7200000" scaled="0"/>
          </a:gradFill>
          <a:ln>
            <a:gradFill>
              <a:gsLst>
                <a:gs pos="0">
                  <a:srgbClr val="3BC5E9">
                    <a:lumMod val="85000"/>
                  </a:srgbClr>
                </a:gs>
                <a:gs pos="89000">
                  <a:srgbClr val="41C4E9">
                    <a:lumMod val="85000"/>
                  </a:srgbClr>
                </a:gs>
              </a:gsLst>
              <a:lin ang="5400000" scaled="1"/>
            </a:gradFill>
          </a:ln>
          <a:effectLst>
            <a:innerShdw blurRad="63500" dir="189000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39" name="文本框 38"/>
          <p:cNvSpPr txBox="1"/>
          <p:nvPr/>
        </p:nvSpPr>
        <p:spPr>
          <a:xfrm>
            <a:off x="1186380" y="2143565"/>
            <a:ext cx="918846" cy="9448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mtClean="0" sz="28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释</a:t>
            </a:r>
          </a:p>
          <a:p>
            <a:r>
              <a:rPr altLang="en-US" b="1" lang="zh-CN" smtClean="0" sz="28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疑</a:t>
            </a:r>
          </a:p>
        </p:txBody>
      </p:sp>
      <p:sp>
        <p:nvSpPr>
          <p:cNvPr id="30" name="菱形 29"/>
          <p:cNvSpPr/>
          <p:nvPr/>
        </p:nvSpPr>
        <p:spPr>
          <a:xfrm rot="8097095">
            <a:off x="5703461" y="758574"/>
            <a:ext cx="6199872" cy="6199872"/>
          </a:xfrm>
          <a:prstGeom prst="diamond">
            <a:avLst/>
          </a:prstGeom>
          <a:gradFill>
            <a:gsLst>
              <a:gs pos="0">
                <a:srgbClr val="CCCCCC"/>
              </a:gs>
              <a:gs pos="99000">
                <a:srgbClr val="FCFCFC"/>
              </a:gs>
            </a:gsLst>
            <a:lin ang="7200000" scaled="0"/>
          </a:gradFill>
          <a:ln w="12700">
            <a:gradFill>
              <a:gsLst>
                <a:gs pos="0">
                  <a:srgbClr val="EBEBEB"/>
                </a:gs>
                <a:gs pos="89000">
                  <a:srgbClr val="FFFFFF"/>
                </a:gs>
              </a:gsLst>
              <a:lin ang="5400000" scaled="1"/>
            </a:gradFill>
          </a:ln>
          <a:effectLst>
            <a:outerShdw algn="ctr" blurRad="254000" dir="8160000" dist="127000" rotWithShape="0">
              <a:srgbClr val="000000">
                <a:alpha val="34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31" name="菱形 4"/>
          <p:cNvSpPr/>
          <p:nvPr/>
        </p:nvSpPr>
        <p:spPr>
          <a:xfrm>
            <a:off x="6609280" y="2018849"/>
            <a:ext cx="678937" cy="1266401"/>
          </a:xfrm>
          <a:custGeom>
            <a:gdLst>
              <a:gd fmla="*/ 10 w 1158094" name="connsiteX0"/>
              <a:gd fmla="*/ 1212278 h 1225200" name="connsiteY0"/>
              <a:gd fmla="*/ 5285 w 1158094" name="connsiteX1"/>
              <a:gd fmla="*/ 0 h 1225200" name="connsiteY1"/>
              <a:gd fmla="*/ 1157835 w 1158094" name="connsiteX2"/>
              <a:gd fmla="*/ 583482 h 1225200" name="connsiteY2"/>
              <a:gd fmla="*/ 10 w 1158094" name="connsiteX3"/>
              <a:gd fmla="*/ 1212278 h 1225200" name="connsiteY3"/>
              <a:gd fmla="*/ 10 w 1245212" name="connsiteX4"/>
              <a:gd fmla="*/ 1130722 h 1130722" name="connsiteY4"/>
              <a:gd fmla="*/ 4800 w 2547491" name="connsiteX5"/>
              <a:gd fmla="*/ 996062 h 1542970" name="connsiteY5"/>
              <a:gd fmla="*/ 394841 w 2547491" name="connsiteX6"/>
              <a:gd fmla="*/ 1542970 h 1542970" name="connsiteY6"/>
              <a:gd fmla="*/ 262443 w 2547491" name="connsiteX7"/>
              <a:gd fmla="*/ 1408033 h 1542970" name="connsiteY7"/>
              <a:gd fmla="*/ 0 w 2499360" name="connsiteX8"/>
              <a:gd fmla="*/ 1230630 h 1365567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1225200" w="1158094">
                <a:moveTo>
                  <a:pt x="10" y="1212278"/>
                </a:moveTo>
                <a:cubicBezTo>
                  <a:pt x="-280" y="877810"/>
                  <a:pt x="5575" y="334468"/>
                  <a:pt x="5285" y="0"/>
                </a:cubicBezTo>
                <a:cubicBezTo>
                  <a:pt x="414042" y="4048"/>
                  <a:pt x="1137834" y="135953"/>
                  <a:pt x="1157835" y="583482"/>
                </a:cubicBezTo>
                <a:cubicBezTo>
                  <a:pt x="1176471" y="1000463"/>
                  <a:pt x="185958" y="1291095"/>
                  <a:pt x="10" y="1212278"/>
                </a:cubicBezTo>
                <a:close/>
              </a:path>
            </a:pathLst>
          </a:custGeom>
          <a:gradFill>
            <a:gsLst>
              <a:gs pos="0">
                <a:srgbClr val="3BC5E9"/>
              </a:gs>
              <a:gs pos="100000">
                <a:srgbClr val="3BC5E9"/>
              </a:gs>
            </a:gsLst>
            <a:lin ang="7200000" scaled="0"/>
          </a:gradFill>
          <a:ln>
            <a:gradFill>
              <a:gsLst>
                <a:gs pos="0">
                  <a:srgbClr val="3BC5E9">
                    <a:lumMod val="85000"/>
                  </a:srgbClr>
                </a:gs>
                <a:gs pos="89000">
                  <a:srgbClr val="41C4E9">
                    <a:lumMod val="85000"/>
                  </a:srgbClr>
                </a:gs>
              </a:gsLst>
              <a:lin ang="5400000" scaled="1"/>
            </a:gradFill>
          </a:ln>
          <a:effectLst>
            <a:innerShdw blurRad="63500" dir="189000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36" name="文本框 38"/>
          <p:cNvSpPr txBox="1"/>
          <p:nvPr/>
        </p:nvSpPr>
        <p:spPr>
          <a:xfrm>
            <a:off x="6615632" y="2143565"/>
            <a:ext cx="918846" cy="9448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mtClean="0" sz="28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举</a:t>
            </a:r>
          </a:p>
          <a:p>
            <a:r>
              <a:rPr altLang="en-US" b="1" lang="zh-CN" smtClean="0" sz="28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例</a:t>
            </a:r>
          </a:p>
        </p:txBody>
      </p:sp>
      <p:sp>
        <p:nvSpPr>
          <p:cNvPr id="40" name="文本框 39"/>
          <p:cNvSpPr txBox="1"/>
          <p:nvPr/>
        </p:nvSpPr>
        <p:spPr>
          <a:xfrm>
            <a:off x="6961324" y="3419397"/>
            <a:ext cx="3684148" cy="2139697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z="2800">
                <a:solidFill>
                  <a:prstClr val="white">
                    <a:lumMod val="50000"/>
                  </a:prst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崔永元的转基因调研视频是否犯了“先入为主”和“选择性使用”材料的问题？</a:t>
            </a:r>
          </a:p>
        </p:txBody>
      </p:sp>
      <p:cxnSp>
        <p:nvCxnSpPr>
          <p:cNvPr id="16" name="直接连接符 15"/>
          <p:cNvCxnSpPr/>
          <p:nvPr/>
        </p:nvCxnSpPr>
        <p:spPr>
          <a:xfrm>
            <a:off x="145143" y="6691086"/>
            <a:ext cx="11872686" cy="0"/>
          </a:xfrm>
          <a:prstGeom prst="line">
            <a:avLst/>
          </a:prstGeom>
          <a:ln w="15875">
            <a:solidFill>
              <a:srgbClr val="3BC5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2961446008"/>
      </p:ext>
    </p:extLst>
  </p:cSld>
  <p:clrMapOvr>
    <a:masterClrMapping/>
  </p:clrMapOvr>
  <p:transition/>
  <p:timing/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3" name="组合 22"/>
          <p:cNvGrpSpPr/>
          <p:nvPr/>
        </p:nvGrpSpPr>
        <p:grpSpPr>
          <a:xfrm flipH="1">
            <a:off x="6686550" y="232328"/>
            <a:ext cx="5166962" cy="1067230"/>
            <a:chOff x="848238" y="1604211"/>
            <a:chExt cx="5166962" cy="1067230"/>
          </a:xfrm>
        </p:grpSpPr>
        <p:sp>
          <p:nvSpPr>
            <p:cNvPr id="24" name="等腰三角形 7"/>
            <p:cNvSpPr/>
            <p:nvPr/>
          </p:nvSpPr>
          <p:spPr>
            <a:xfrm rot="11615319">
              <a:off x="848238" y="2540453"/>
              <a:ext cx="153327" cy="130988"/>
            </a:xfrm>
            <a:custGeom>
              <a:gdLst>
                <a:gd fmla="*/ 0 w 153327" name="connsiteX0"/>
                <a:gd fmla="*/ 130988 h 130988" name="connsiteY0"/>
                <a:gd fmla="*/ 73483 w 153327" name="connsiteX1"/>
                <a:gd fmla="*/ 0 h 130988" name="connsiteY1"/>
                <a:gd fmla="*/ 153327 w 153327" name="connsiteX2"/>
                <a:gd fmla="*/ 108303 h 130988" name="connsiteY2"/>
                <a:gd fmla="*/ 0 w 153327" name="connsiteX3"/>
                <a:gd fmla="*/ 130988 h 130988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130988" w="153327">
                  <a:moveTo>
                    <a:pt x="0" y="130988"/>
                  </a:moveTo>
                  <a:lnTo>
                    <a:pt x="73483" y="0"/>
                  </a:lnTo>
                  <a:lnTo>
                    <a:pt x="153327" y="108303"/>
                  </a:lnTo>
                  <a:lnTo>
                    <a:pt x="0" y="130988"/>
                  </a:lnTo>
                  <a:close/>
                </a:path>
              </a:pathLst>
            </a:custGeom>
            <a:solidFill>
              <a:srgbClr val="278B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25" name="矩形 5"/>
            <p:cNvSpPr/>
            <p:nvPr/>
          </p:nvSpPr>
          <p:spPr>
            <a:xfrm>
              <a:off x="865189" y="2320606"/>
              <a:ext cx="869156" cy="306387"/>
            </a:xfrm>
            <a:custGeom>
              <a:gdLst>
                <a:gd fmla="*/ 272256 w 869156" name="connsiteX0"/>
                <a:gd fmla="*/ 0 h 306387" name="connsiteY0"/>
                <a:gd fmla="*/ 869156 w 869156" name="connsiteX1"/>
                <a:gd fmla="*/ 171449 h 306387" name="connsiteY1"/>
                <a:gd fmla="*/ 652461 w 869156" name="connsiteX2"/>
                <a:gd fmla="*/ 306387 h 306387" name="connsiteY2"/>
                <a:gd fmla="*/ 0 w 869156" name="connsiteX3"/>
                <a:gd fmla="*/ 232568 h 306387" name="connsiteY3"/>
                <a:gd fmla="*/ 272256 w 869156" name="connsiteX4"/>
                <a:gd fmla="*/ 0 h 306387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306387" w="869155">
                  <a:moveTo>
                    <a:pt x="272256" y="0"/>
                  </a:moveTo>
                  <a:lnTo>
                    <a:pt x="869156" y="171449"/>
                  </a:lnTo>
                  <a:lnTo>
                    <a:pt x="652461" y="306387"/>
                  </a:lnTo>
                  <a:lnTo>
                    <a:pt x="0" y="232568"/>
                  </a:lnTo>
                  <a:lnTo>
                    <a:pt x="272256" y="0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26" name="矩形 5"/>
            <p:cNvSpPr/>
            <p:nvPr/>
          </p:nvSpPr>
          <p:spPr>
            <a:xfrm>
              <a:off x="1261267" y="2279027"/>
              <a:ext cx="472281" cy="219363"/>
            </a:xfrm>
            <a:custGeom>
              <a:gdLst>
                <a:gd fmla="*/ 0 w 472281" name="connsiteX0"/>
                <a:gd fmla="*/ 0 h 157469" name="connsiteY0"/>
                <a:gd fmla="*/ 403225 w 472281" name="connsiteX1"/>
                <a:gd fmla="*/ 2688 h 157469" name="connsiteY1"/>
                <a:gd fmla="*/ 472281 w 472281" name="connsiteX2"/>
                <a:gd fmla="*/ 157469 h 157469" name="connsiteY2"/>
                <a:gd fmla="*/ 60325 w 472281" name="connsiteX3"/>
                <a:gd fmla="*/ 74125 h 157469" name="connsiteY3"/>
                <a:gd fmla="*/ 0 w 472281" name="connsiteX4"/>
                <a:gd fmla="*/ 0 h 157469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57469" w="472281">
                  <a:moveTo>
                    <a:pt x="0" y="0"/>
                  </a:moveTo>
                  <a:lnTo>
                    <a:pt x="403225" y="2688"/>
                  </a:lnTo>
                  <a:lnTo>
                    <a:pt x="472281" y="157469"/>
                  </a:lnTo>
                  <a:lnTo>
                    <a:pt x="60325" y="741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78B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27" name="矩形 4"/>
            <p:cNvSpPr/>
            <p:nvPr/>
          </p:nvSpPr>
          <p:spPr>
            <a:xfrm>
              <a:off x="1257300" y="1604211"/>
              <a:ext cx="4757900" cy="746559"/>
            </a:xfrm>
            <a:custGeom>
              <a:gdLst>
                <a:gd fmla="*/ 152400 w 4907280" name="connsiteX0"/>
                <a:gd fmla="*/ 76200 h 617220" name="connsiteY0"/>
                <a:gd fmla="*/ 4907280 w 4907280" name="connsiteX1"/>
                <a:gd fmla="*/ 0 h 617220" name="connsiteY1"/>
                <a:gd fmla="*/ 4663440 w 4907280" name="connsiteX2"/>
                <a:gd fmla="*/ 617220 h 617220" name="connsiteY2"/>
                <a:gd fmla="*/ 0 w 4907280" name="connsiteX3"/>
                <a:gd fmla="*/ 563880 h 617220" name="connsiteY3"/>
                <a:gd fmla="*/ 152400 w 4907280" name="connsiteX4"/>
                <a:gd fmla="*/ 76200 h 617220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617220" w="4907280">
                  <a:moveTo>
                    <a:pt x="152400" y="76200"/>
                  </a:moveTo>
                  <a:lnTo>
                    <a:pt x="4907280" y="0"/>
                  </a:lnTo>
                  <a:lnTo>
                    <a:pt x="4663440" y="617220"/>
                  </a:lnTo>
                  <a:lnTo>
                    <a:pt x="0" y="563880"/>
                  </a:lnTo>
                  <a:lnTo>
                    <a:pt x="152400" y="76200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sp>
        <p:nvSpPr>
          <p:cNvPr id="28" name="文本框 6"/>
          <p:cNvSpPr txBox="1"/>
          <p:nvPr/>
        </p:nvSpPr>
        <p:spPr>
          <a:xfrm>
            <a:off x="7086599" y="296210"/>
            <a:ext cx="4057651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36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结构化之后再论断</a:t>
            </a:r>
          </a:p>
        </p:txBody>
      </p:sp>
      <p:sp>
        <p:nvSpPr>
          <p:cNvPr id="29" name="菱形 28"/>
          <p:cNvSpPr/>
          <p:nvPr/>
        </p:nvSpPr>
        <p:spPr>
          <a:xfrm rot="8097095">
            <a:off x="231350" y="802672"/>
            <a:ext cx="6199872" cy="6199872"/>
          </a:xfrm>
          <a:prstGeom prst="diamond">
            <a:avLst/>
          </a:prstGeom>
          <a:gradFill>
            <a:gsLst>
              <a:gs pos="0">
                <a:srgbClr val="CCCCCC"/>
              </a:gs>
              <a:gs pos="99000">
                <a:srgbClr val="FCFCFC"/>
              </a:gs>
            </a:gsLst>
            <a:lin ang="7200000" scaled="0"/>
          </a:gradFill>
          <a:ln w="12700">
            <a:gradFill>
              <a:gsLst>
                <a:gs pos="0">
                  <a:srgbClr val="EBEBEB"/>
                </a:gs>
                <a:gs pos="89000">
                  <a:srgbClr val="FFFFFF"/>
                </a:gs>
              </a:gsLst>
              <a:lin ang="5400000" scaled="1"/>
            </a:gradFill>
          </a:ln>
          <a:effectLst>
            <a:outerShdw algn="ctr" blurRad="254000" dir="8160000" dist="127000" rotWithShape="0">
              <a:srgbClr val="000000">
                <a:alpha val="34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30" name="文本框 37"/>
          <p:cNvSpPr txBox="1"/>
          <p:nvPr/>
        </p:nvSpPr>
        <p:spPr>
          <a:xfrm>
            <a:off x="1530055" y="3659515"/>
            <a:ext cx="3602462" cy="111556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z="2800">
                <a:solidFill>
                  <a:prstClr val="white">
                    <a:lumMod val="50000"/>
                  </a:prst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对于目标对象一般理解后，再加以结构化</a:t>
            </a:r>
          </a:p>
        </p:txBody>
      </p:sp>
      <p:sp>
        <p:nvSpPr>
          <p:cNvPr id="31" name="菱形 4"/>
          <p:cNvSpPr/>
          <p:nvPr/>
        </p:nvSpPr>
        <p:spPr>
          <a:xfrm>
            <a:off x="1137169" y="2062947"/>
            <a:ext cx="678937" cy="1266401"/>
          </a:xfrm>
          <a:custGeom>
            <a:gdLst>
              <a:gd fmla="*/ 10 w 1158094" name="connsiteX0"/>
              <a:gd fmla="*/ 1212278 h 1225200" name="connsiteY0"/>
              <a:gd fmla="*/ 5285 w 1158094" name="connsiteX1"/>
              <a:gd fmla="*/ 0 h 1225200" name="connsiteY1"/>
              <a:gd fmla="*/ 1157835 w 1158094" name="connsiteX2"/>
              <a:gd fmla="*/ 583482 h 1225200" name="connsiteY2"/>
              <a:gd fmla="*/ 10 w 1158094" name="connsiteX3"/>
              <a:gd fmla="*/ 1212278 h 1225200" name="connsiteY3"/>
              <a:gd fmla="*/ 10 w 1245212" name="connsiteX4"/>
              <a:gd fmla="*/ 1130722 h 1130722" name="connsiteY4"/>
              <a:gd fmla="*/ 4800 w 2547491" name="connsiteX5"/>
              <a:gd fmla="*/ 996062 h 1542970" name="connsiteY5"/>
              <a:gd fmla="*/ 394841 w 2547491" name="connsiteX6"/>
              <a:gd fmla="*/ 1542970 h 1542970" name="connsiteY6"/>
              <a:gd fmla="*/ 262443 w 2547491" name="connsiteX7"/>
              <a:gd fmla="*/ 1408033 h 1542970" name="connsiteY7"/>
              <a:gd fmla="*/ 0 w 2499360" name="connsiteX8"/>
              <a:gd fmla="*/ 1230630 h 1365567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1225200" w="1158094">
                <a:moveTo>
                  <a:pt x="10" y="1212278"/>
                </a:moveTo>
                <a:cubicBezTo>
                  <a:pt x="-280" y="877810"/>
                  <a:pt x="5575" y="334468"/>
                  <a:pt x="5285" y="0"/>
                </a:cubicBezTo>
                <a:cubicBezTo>
                  <a:pt x="414042" y="4048"/>
                  <a:pt x="1137834" y="135953"/>
                  <a:pt x="1157835" y="583482"/>
                </a:cubicBezTo>
                <a:cubicBezTo>
                  <a:pt x="1176471" y="1000463"/>
                  <a:pt x="185958" y="1291095"/>
                  <a:pt x="10" y="1212278"/>
                </a:cubicBezTo>
                <a:close/>
              </a:path>
            </a:pathLst>
          </a:custGeom>
          <a:gradFill>
            <a:gsLst>
              <a:gs pos="0">
                <a:srgbClr val="3BC5E9"/>
              </a:gs>
              <a:gs pos="100000">
                <a:srgbClr val="3BC5E9"/>
              </a:gs>
            </a:gsLst>
            <a:lin ang="7200000" scaled="0"/>
          </a:gradFill>
          <a:ln>
            <a:gradFill>
              <a:gsLst>
                <a:gs pos="0">
                  <a:srgbClr val="3BC5E9">
                    <a:lumMod val="85000"/>
                  </a:srgbClr>
                </a:gs>
                <a:gs pos="89000">
                  <a:srgbClr val="41C4E9">
                    <a:lumMod val="85000"/>
                  </a:srgbClr>
                </a:gs>
              </a:gsLst>
              <a:lin ang="5400000" scaled="1"/>
            </a:gradFill>
          </a:ln>
          <a:effectLst>
            <a:innerShdw blurRad="63500" dir="189000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36" name="文本框 38"/>
          <p:cNvSpPr txBox="1"/>
          <p:nvPr/>
        </p:nvSpPr>
        <p:spPr>
          <a:xfrm>
            <a:off x="1143520" y="2187663"/>
            <a:ext cx="918846" cy="9448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mtClean="0" sz="28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释</a:t>
            </a:r>
          </a:p>
          <a:p>
            <a:r>
              <a:rPr altLang="en-US" b="1" lang="zh-CN" smtClean="0" sz="28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疑</a:t>
            </a:r>
          </a:p>
        </p:txBody>
      </p:sp>
      <p:sp>
        <p:nvSpPr>
          <p:cNvPr id="37" name="菱形 36"/>
          <p:cNvSpPr/>
          <p:nvPr/>
        </p:nvSpPr>
        <p:spPr>
          <a:xfrm rot="8097095">
            <a:off x="5731139" y="802672"/>
            <a:ext cx="6199872" cy="6199872"/>
          </a:xfrm>
          <a:prstGeom prst="diamond">
            <a:avLst/>
          </a:prstGeom>
          <a:gradFill>
            <a:gsLst>
              <a:gs pos="0">
                <a:srgbClr val="CCCCCC"/>
              </a:gs>
              <a:gs pos="99000">
                <a:srgbClr val="FCFCFC"/>
              </a:gs>
            </a:gsLst>
            <a:lin ang="7200000" scaled="0"/>
          </a:gradFill>
          <a:ln w="12700">
            <a:gradFill>
              <a:gsLst>
                <a:gs pos="0">
                  <a:srgbClr val="FFFFFF">
                    <a:lumMod val="85000"/>
                  </a:srgbClr>
                </a:gs>
                <a:gs pos="89000">
                  <a:srgbClr val="FFFFFF"/>
                </a:gs>
              </a:gsLst>
              <a:lin ang="5400000" scaled="1"/>
            </a:gradFill>
          </a:ln>
          <a:effectLst>
            <a:outerShdw algn="ctr" blurRad="254000" dir="8160000" dist="127000" rotWithShape="0">
              <a:srgbClr val="000000">
                <a:alpha val="34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42" name="文本框 37"/>
          <p:cNvSpPr txBox="1"/>
          <p:nvPr/>
        </p:nvSpPr>
        <p:spPr>
          <a:xfrm>
            <a:off x="7029843" y="3400983"/>
            <a:ext cx="3602462" cy="16276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zh-CN" lang="en-US" sz="2800">
                <a:solidFill>
                  <a:prstClr val="white">
                    <a:lumMod val="50000"/>
                  </a:prst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PPT学习=基础操作能力+逻辑思维锻炼+设计能力提高</a:t>
            </a:r>
          </a:p>
        </p:txBody>
      </p:sp>
      <p:sp>
        <p:nvSpPr>
          <p:cNvPr id="43" name="菱形 4"/>
          <p:cNvSpPr/>
          <p:nvPr/>
        </p:nvSpPr>
        <p:spPr>
          <a:xfrm>
            <a:off x="6636958" y="2062947"/>
            <a:ext cx="678937" cy="1266401"/>
          </a:xfrm>
          <a:custGeom>
            <a:gdLst>
              <a:gd fmla="*/ 10 w 1158094" name="connsiteX0"/>
              <a:gd fmla="*/ 1212278 h 1225200" name="connsiteY0"/>
              <a:gd fmla="*/ 5285 w 1158094" name="connsiteX1"/>
              <a:gd fmla="*/ 0 h 1225200" name="connsiteY1"/>
              <a:gd fmla="*/ 1157835 w 1158094" name="connsiteX2"/>
              <a:gd fmla="*/ 583482 h 1225200" name="connsiteY2"/>
              <a:gd fmla="*/ 10 w 1158094" name="connsiteX3"/>
              <a:gd fmla="*/ 1212278 h 1225200" name="connsiteY3"/>
              <a:gd fmla="*/ 10 w 1245212" name="connsiteX4"/>
              <a:gd fmla="*/ 1130722 h 1130722" name="connsiteY4"/>
              <a:gd fmla="*/ 4800 w 2547491" name="connsiteX5"/>
              <a:gd fmla="*/ 996062 h 1542970" name="connsiteY5"/>
              <a:gd fmla="*/ 394841 w 2547491" name="connsiteX6"/>
              <a:gd fmla="*/ 1542970 h 1542970" name="connsiteY6"/>
              <a:gd fmla="*/ 262443 w 2547491" name="connsiteX7"/>
              <a:gd fmla="*/ 1408033 h 1542970" name="connsiteY7"/>
              <a:gd fmla="*/ 0 w 2499360" name="connsiteX8"/>
              <a:gd fmla="*/ 1230630 h 1365567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1225200" w="1158094">
                <a:moveTo>
                  <a:pt x="10" y="1212278"/>
                </a:moveTo>
                <a:cubicBezTo>
                  <a:pt x="-280" y="877810"/>
                  <a:pt x="5575" y="334468"/>
                  <a:pt x="5285" y="0"/>
                </a:cubicBezTo>
                <a:cubicBezTo>
                  <a:pt x="414042" y="4048"/>
                  <a:pt x="1137834" y="135953"/>
                  <a:pt x="1157835" y="583482"/>
                </a:cubicBezTo>
                <a:cubicBezTo>
                  <a:pt x="1176471" y="1000463"/>
                  <a:pt x="185958" y="1291095"/>
                  <a:pt x="10" y="1212278"/>
                </a:cubicBezTo>
                <a:close/>
              </a:path>
            </a:pathLst>
          </a:custGeom>
          <a:gradFill>
            <a:gsLst>
              <a:gs pos="0">
                <a:srgbClr val="3BC5E9"/>
              </a:gs>
              <a:gs pos="100000">
                <a:srgbClr val="3BC5E9"/>
              </a:gs>
            </a:gsLst>
            <a:lin ang="7200000" scaled="0"/>
          </a:gradFill>
          <a:ln>
            <a:gradFill>
              <a:gsLst>
                <a:gs pos="0">
                  <a:srgbClr val="3BC5E9">
                    <a:lumMod val="85000"/>
                  </a:srgbClr>
                </a:gs>
                <a:gs pos="89000">
                  <a:srgbClr val="41C4E9">
                    <a:lumMod val="85000"/>
                  </a:srgbClr>
                </a:gs>
              </a:gsLst>
              <a:lin ang="5400000" scaled="1"/>
            </a:gradFill>
          </a:ln>
          <a:effectLst>
            <a:innerShdw blurRad="63500" dir="189000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44" name="文本框 38"/>
          <p:cNvSpPr txBox="1"/>
          <p:nvPr/>
        </p:nvSpPr>
        <p:spPr>
          <a:xfrm>
            <a:off x="6643308" y="2187663"/>
            <a:ext cx="918846" cy="9448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mtClean="0" sz="28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举</a:t>
            </a:r>
          </a:p>
          <a:p>
            <a:r>
              <a:rPr altLang="en-US" b="1" lang="zh-CN" smtClean="0" sz="28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例</a:t>
            </a:r>
          </a:p>
        </p:txBody>
      </p:sp>
      <p:cxnSp>
        <p:nvCxnSpPr>
          <p:cNvPr id="16" name="直接连接符 15"/>
          <p:cNvCxnSpPr/>
          <p:nvPr/>
        </p:nvCxnSpPr>
        <p:spPr>
          <a:xfrm>
            <a:off x="145143" y="6691086"/>
            <a:ext cx="11872686" cy="0"/>
          </a:xfrm>
          <a:prstGeom prst="line">
            <a:avLst/>
          </a:prstGeom>
          <a:ln w="15875">
            <a:solidFill>
              <a:srgbClr val="3BC5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2734282976"/>
      </p:ext>
    </p:extLst>
  </p:cSld>
  <p:clrMapOvr>
    <a:masterClrMapping/>
  </p:clrMapOvr>
  <p:transition/>
  <p:timing/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8" name="组合 17"/>
          <p:cNvGrpSpPr/>
          <p:nvPr/>
        </p:nvGrpSpPr>
        <p:grpSpPr>
          <a:xfrm flipH="1">
            <a:off x="6229350" y="232328"/>
            <a:ext cx="5624162" cy="1067230"/>
            <a:chOff x="848238" y="1604211"/>
            <a:chExt cx="5624162" cy="1067230"/>
          </a:xfrm>
        </p:grpSpPr>
        <p:sp>
          <p:nvSpPr>
            <p:cNvPr id="19" name="等腰三角形 7"/>
            <p:cNvSpPr/>
            <p:nvPr/>
          </p:nvSpPr>
          <p:spPr>
            <a:xfrm rot="11615319">
              <a:off x="848238" y="2540453"/>
              <a:ext cx="153327" cy="130988"/>
            </a:xfrm>
            <a:custGeom>
              <a:gdLst>
                <a:gd fmla="*/ 0 w 153327" name="connsiteX0"/>
                <a:gd fmla="*/ 130988 h 130988" name="connsiteY0"/>
                <a:gd fmla="*/ 73483 w 153327" name="connsiteX1"/>
                <a:gd fmla="*/ 0 h 130988" name="connsiteY1"/>
                <a:gd fmla="*/ 153327 w 153327" name="connsiteX2"/>
                <a:gd fmla="*/ 108303 h 130988" name="connsiteY2"/>
                <a:gd fmla="*/ 0 w 153327" name="connsiteX3"/>
                <a:gd fmla="*/ 130988 h 130988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130988" w="153327">
                  <a:moveTo>
                    <a:pt x="0" y="130988"/>
                  </a:moveTo>
                  <a:lnTo>
                    <a:pt x="73483" y="0"/>
                  </a:lnTo>
                  <a:lnTo>
                    <a:pt x="153327" y="108303"/>
                  </a:lnTo>
                  <a:lnTo>
                    <a:pt x="0" y="130988"/>
                  </a:lnTo>
                  <a:close/>
                </a:path>
              </a:pathLst>
            </a:custGeom>
            <a:solidFill>
              <a:srgbClr val="278B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20" name="矩形 5"/>
            <p:cNvSpPr/>
            <p:nvPr/>
          </p:nvSpPr>
          <p:spPr>
            <a:xfrm>
              <a:off x="865189" y="2320606"/>
              <a:ext cx="869156" cy="306387"/>
            </a:xfrm>
            <a:custGeom>
              <a:gdLst>
                <a:gd fmla="*/ 272256 w 869156" name="connsiteX0"/>
                <a:gd fmla="*/ 0 h 306387" name="connsiteY0"/>
                <a:gd fmla="*/ 869156 w 869156" name="connsiteX1"/>
                <a:gd fmla="*/ 171449 h 306387" name="connsiteY1"/>
                <a:gd fmla="*/ 652461 w 869156" name="connsiteX2"/>
                <a:gd fmla="*/ 306387 h 306387" name="connsiteY2"/>
                <a:gd fmla="*/ 0 w 869156" name="connsiteX3"/>
                <a:gd fmla="*/ 232568 h 306387" name="connsiteY3"/>
                <a:gd fmla="*/ 272256 w 869156" name="connsiteX4"/>
                <a:gd fmla="*/ 0 h 306387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306387" w="869155">
                  <a:moveTo>
                    <a:pt x="272256" y="0"/>
                  </a:moveTo>
                  <a:lnTo>
                    <a:pt x="869156" y="171449"/>
                  </a:lnTo>
                  <a:lnTo>
                    <a:pt x="652461" y="306387"/>
                  </a:lnTo>
                  <a:lnTo>
                    <a:pt x="0" y="232568"/>
                  </a:lnTo>
                  <a:lnTo>
                    <a:pt x="272256" y="0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21" name="矩形 5"/>
            <p:cNvSpPr/>
            <p:nvPr/>
          </p:nvSpPr>
          <p:spPr>
            <a:xfrm>
              <a:off x="1261267" y="2279027"/>
              <a:ext cx="472281" cy="219363"/>
            </a:xfrm>
            <a:custGeom>
              <a:gdLst>
                <a:gd fmla="*/ 0 w 472281" name="connsiteX0"/>
                <a:gd fmla="*/ 0 h 157469" name="connsiteY0"/>
                <a:gd fmla="*/ 403225 w 472281" name="connsiteX1"/>
                <a:gd fmla="*/ 2688 h 157469" name="connsiteY1"/>
                <a:gd fmla="*/ 472281 w 472281" name="connsiteX2"/>
                <a:gd fmla="*/ 157469 h 157469" name="connsiteY2"/>
                <a:gd fmla="*/ 60325 w 472281" name="connsiteX3"/>
                <a:gd fmla="*/ 74125 h 157469" name="connsiteY3"/>
                <a:gd fmla="*/ 0 w 472281" name="connsiteX4"/>
                <a:gd fmla="*/ 0 h 157469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57469" w="472281">
                  <a:moveTo>
                    <a:pt x="0" y="0"/>
                  </a:moveTo>
                  <a:lnTo>
                    <a:pt x="403225" y="2688"/>
                  </a:lnTo>
                  <a:lnTo>
                    <a:pt x="472281" y="157469"/>
                  </a:lnTo>
                  <a:lnTo>
                    <a:pt x="60325" y="741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78B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22" name="矩形 4"/>
            <p:cNvSpPr/>
            <p:nvPr/>
          </p:nvSpPr>
          <p:spPr>
            <a:xfrm>
              <a:off x="1257300" y="1604211"/>
              <a:ext cx="5215100" cy="746559"/>
            </a:xfrm>
            <a:custGeom>
              <a:gdLst>
                <a:gd fmla="*/ 152400 w 4907280" name="connsiteX0"/>
                <a:gd fmla="*/ 76200 h 617220" name="connsiteY0"/>
                <a:gd fmla="*/ 4907280 w 4907280" name="connsiteX1"/>
                <a:gd fmla="*/ 0 h 617220" name="connsiteY1"/>
                <a:gd fmla="*/ 4663440 w 4907280" name="connsiteX2"/>
                <a:gd fmla="*/ 617220 h 617220" name="connsiteY2"/>
                <a:gd fmla="*/ 0 w 4907280" name="connsiteX3"/>
                <a:gd fmla="*/ 563880 h 617220" name="connsiteY3"/>
                <a:gd fmla="*/ 152400 w 4907280" name="connsiteX4"/>
                <a:gd fmla="*/ 76200 h 617220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617220" w="4907280">
                  <a:moveTo>
                    <a:pt x="152400" y="76200"/>
                  </a:moveTo>
                  <a:lnTo>
                    <a:pt x="4907280" y="0"/>
                  </a:lnTo>
                  <a:lnTo>
                    <a:pt x="4663440" y="617220"/>
                  </a:lnTo>
                  <a:lnTo>
                    <a:pt x="0" y="563880"/>
                  </a:lnTo>
                  <a:lnTo>
                    <a:pt x="152400" y="76200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sp>
        <p:nvSpPr>
          <p:cNvPr id="23" name="文本框 6"/>
          <p:cNvSpPr txBox="1"/>
          <p:nvPr/>
        </p:nvSpPr>
        <p:spPr>
          <a:xfrm>
            <a:off x="6580555" y="296210"/>
            <a:ext cx="4563697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36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重视循环次数及速度</a:t>
            </a:r>
          </a:p>
        </p:txBody>
      </p:sp>
      <p:sp>
        <p:nvSpPr>
          <p:cNvPr id="25" name="菱形 24"/>
          <p:cNvSpPr/>
          <p:nvPr/>
        </p:nvSpPr>
        <p:spPr>
          <a:xfrm rot="8097095">
            <a:off x="236108" y="795115"/>
            <a:ext cx="6199872" cy="6199872"/>
          </a:xfrm>
          <a:prstGeom prst="diamond">
            <a:avLst/>
          </a:prstGeom>
          <a:gradFill>
            <a:gsLst>
              <a:gs pos="0">
                <a:srgbClr val="CCCCCC"/>
              </a:gs>
              <a:gs pos="99000">
                <a:srgbClr val="FCFCFC"/>
              </a:gs>
            </a:gsLst>
            <a:lin ang="7200000" scaled="0"/>
          </a:gradFill>
          <a:ln w="12700">
            <a:gradFill>
              <a:gsLst>
                <a:gs pos="0">
                  <a:srgbClr val="FFFFFF"/>
                </a:gs>
                <a:gs pos="89000">
                  <a:srgbClr val="EBEBEB">
                    <a:lumMod val="85000"/>
                  </a:srgbClr>
                </a:gs>
              </a:gsLst>
              <a:lin ang="5400000" scaled="1"/>
            </a:gradFill>
          </a:ln>
          <a:effectLst>
            <a:outerShdw algn="ctr" blurRad="254000" dir="8160000" dist="127000" rotWithShape="0">
              <a:srgbClr val="000000">
                <a:alpha val="34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26" name="文本框 37"/>
          <p:cNvSpPr txBox="1"/>
          <p:nvPr/>
        </p:nvSpPr>
        <p:spPr>
          <a:xfrm>
            <a:off x="1534813" y="3632908"/>
            <a:ext cx="3602462" cy="16276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z="2800">
                <a:solidFill>
                  <a:prstClr val="white">
                    <a:lumMod val="50000"/>
                  </a:prst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不要追着数字在原地团团转，尽快整合才是重点。</a:t>
            </a:r>
          </a:p>
        </p:txBody>
      </p:sp>
      <p:sp>
        <p:nvSpPr>
          <p:cNvPr id="27" name="菱形 4"/>
          <p:cNvSpPr/>
          <p:nvPr/>
        </p:nvSpPr>
        <p:spPr>
          <a:xfrm>
            <a:off x="1141927" y="2055390"/>
            <a:ext cx="678937" cy="1266401"/>
          </a:xfrm>
          <a:custGeom>
            <a:gdLst>
              <a:gd fmla="*/ 10 w 1158094" name="connsiteX0"/>
              <a:gd fmla="*/ 1212278 h 1225200" name="connsiteY0"/>
              <a:gd fmla="*/ 5285 w 1158094" name="connsiteX1"/>
              <a:gd fmla="*/ 0 h 1225200" name="connsiteY1"/>
              <a:gd fmla="*/ 1157835 w 1158094" name="connsiteX2"/>
              <a:gd fmla="*/ 583482 h 1225200" name="connsiteY2"/>
              <a:gd fmla="*/ 10 w 1158094" name="connsiteX3"/>
              <a:gd fmla="*/ 1212278 h 1225200" name="connsiteY3"/>
              <a:gd fmla="*/ 10 w 1245212" name="connsiteX4"/>
              <a:gd fmla="*/ 1130722 h 1130722" name="connsiteY4"/>
              <a:gd fmla="*/ 4800 w 2547491" name="connsiteX5"/>
              <a:gd fmla="*/ 996062 h 1542970" name="connsiteY5"/>
              <a:gd fmla="*/ 394841 w 2547491" name="connsiteX6"/>
              <a:gd fmla="*/ 1542970 h 1542970" name="connsiteY6"/>
              <a:gd fmla="*/ 262443 w 2547491" name="connsiteX7"/>
              <a:gd fmla="*/ 1408033 h 1542970" name="connsiteY7"/>
              <a:gd fmla="*/ 0 w 2499360" name="connsiteX8"/>
              <a:gd fmla="*/ 1230630 h 1365567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1225200" w="1158094">
                <a:moveTo>
                  <a:pt x="10" y="1212278"/>
                </a:moveTo>
                <a:cubicBezTo>
                  <a:pt x="-280" y="877810"/>
                  <a:pt x="5575" y="334468"/>
                  <a:pt x="5285" y="0"/>
                </a:cubicBezTo>
                <a:cubicBezTo>
                  <a:pt x="414042" y="4048"/>
                  <a:pt x="1137834" y="135953"/>
                  <a:pt x="1157835" y="583482"/>
                </a:cubicBezTo>
                <a:cubicBezTo>
                  <a:pt x="1176471" y="1000463"/>
                  <a:pt x="185958" y="1291095"/>
                  <a:pt x="10" y="1212278"/>
                </a:cubicBezTo>
                <a:close/>
              </a:path>
            </a:pathLst>
          </a:custGeom>
          <a:gradFill>
            <a:gsLst>
              <a:gs pos="0">
                <a:srgbClr val="3BC5E9"/>
              </a:gs>
              <a:gs pos="100000">
                <a:srgbClr val="3BC5E9"/>
              </a:gs>
            </a:gsLst>
            <a:lin ang="7200000" scaled="0"/>
          </a:gradFill>
          <a:ln>
            <a:gradFill>
              <a:gsLst>
                <a:gs pos="0">
                  <a:srgbClr val="3BC5E9">
                    <a:lumMod val="85000"/>
                  </a:srgbClr>
                </a:gs>
                <a:gs pos="89000">
                  <a:srgbClr val="41C4E9">
                    <a:lumMod val="85000"/>
                  </a:srgbClr>
                </a:gs>
              </a:gsLst>
              <a:lin ang="5400000" scaled="1"/>
            </a:gradFill>
          </a:ln>
          <a:effectLst>
            <a:innerShdw blurRad="63500" dir="189000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28" name="文本框 38"/>
          <p:cNvSpPr txBox="1"/>
          <p:nvPr/>
        </p:nvSpPr>
        <p:spPr>
          <a:xfrm>
            <a:off x="1148278" y="2180106"/>
            <a:ext cx="918846" cy="9448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mtClean="0" sz="28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释</a:t>
            </a:r>
          </a:p>
          <a:p>
            <a:r>
              <a:rPr altLang="en-US" b="1" lang="zh-CN" smtClean="0" sz="28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疑</a:t>
            </a:r>
          </a:p>
        </p:txBody>
      </p:sp>
      <p:sp>
        <p:nvSpPr>
          <p:cNvPr id="29" name="菱形 28"/>
          <p:cNvSpPr/>
          <p:nvPr/>
        </p:nvSpPr>
        <p:spPr>
          <a:xfrm rot="8097095">
            <a:off x="5722678" y="814165"/>
            <a:ext cx="6199872" cy="6199872"/>
          </a:xfrm>
          <a:prstGeom prst="diamond">
            <a:avLst/>
          </a:prstGeom>
          <a:gradFill>
            <a:gsLst>
              <a:gs pos="0">
                <a:srgbClr val="CCCCCC"/>
              </a:gs>
              <a:gs pos="99000">
                <a:srgbClr val="FCFCFC"/>
              </a:gs>
            </a:gsLst>
            <a:lin ang="7200000" scaled="0"/>
          </a:gradFill>
          <a:ln w="12700">
            <a:gradFill>
              <a:gsLst>
                <a:gs pos="0">
                  <a:srgbClr val="FFFFFF"/>
                </a:gs>
                <a:gs pos="89000">
                  <a:srgbClr val="EBEBEB">
                    <a:lumMod val="85000"/>
                  </a:srgbClr>
                </a:gs>
              </a:gsLst>
              <a:lin ang="5400000" scaled="1"/>
            </a:gradFill>
          </a:ln>
          <a:effectLst>
            <a:outerShdw algn="ctr" blurRad="254000" dir="8160000" dist="127000" rotWithShape="0">
              <a:srgbClr val="000000">
                <a:alpha val="34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30" name="文本框 37"/>
          <p:cNvSpPr txBox="1"/>
          <p:nvPr/>
        </p:nvSpPr>
        <p:spPr>
          <a:xfrm>
            <a:off x="7021384" y="3393426"/>
            <a:ext cx="3602462" cy="2139697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z="2800">
                <a:solidFill>
                  <a:prstClr val="white">
                    <a:lumMod val="50000"/>
                  </a:prst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想要一次产生高完成度的作品，进行多次处理，增加循环次数，可提升完成程度。</a:t>
            </a:r>
          </a:p>
        </p:txBody>
      </p:sp>
      <p:sp>
        <p:nvSpPr>
          <p:cNvPr id="31" name="菱形 4"/>
          <p:cNvSpPr/>
          <p:nvPr/>
        </p:nvSpPr>
        <p:spPr>
          <a:xfrm>
            <a:off x="6628497" y="2074440"/>
            <a:ext cx="678937" cy="1266401"/>
          </a:xfrm>
          <a:custGeom>
            <a:gdLst>
              <a:gd fmla="*/ 10 w 1158094" name="connsiteX0"/>
              <a:gd fmla="*/ 1212278 h 1225200" name="connsiteY0"/>
              <a:gd fmla="*/ 5285 w 1158094" name="connsiteX1"/>
              <a:gd fmla="*/ 0 h 1225200" name="connsiteY1"/>
              <a:gd fmla="*/ 1157835 w 1158094" name="connsiteX2"/>
              <a:gd fmla="*/ 583482 h 1225200" name="connsiteY2"/>
              <a:gd fmla="*/ 10 w 1158094" name="connsiteX3"/>
              <a:gd fmla="*/ 1212278 h 1225200" name="connsiteY3"/>
              <a:gd fmla="*/ 10 w 1245212" name="connsiteX4"/>
              <a:gd fmla="*/ 1130722 h 1130722" name="connsiteY4"/>
              <a:gd fmla="*/ 4800 w 2547491" name="connsiteX5"/>
              <a:gd fmla="*/ 996062 h 1542970" name="connsiteY5"/>
              <a:gd fmla="*/ 394841 w 2547491" name="connsiteX6"/>
              <a:gd fmla="*/ 1542970 h 1542970" name="connsiteY6"/>
              <a:gd fmla="*/ 262443 w 2547491" name="connsiteX7"/>
              <a:gd fmla="*/ 1408033 h 1542970" name="connsiteY7"/>
              <a:gd fmla="*/ 0 w 2499360" name="connsiteX8"/>
              <a:gd fmla="*/ 1230630 h 1365567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1225200" w="1158094">
                <a:moveTo>
                  <a:pt x="10" y="1212278"/>
                </a:moveTo>
                <a:cubicBezTo>
                  <a:pt x="-280" y="877810"/>
                  <a:pt x="5575" y="334468"/>
                  <a:pt x="5285" y="0"/>
                </a:cubicBezTo>
                <a:cubicBezTo>
                  <a:pt x="414042" y="4048"/>
                  <a:pt x="1137834" y="135953"/>
                  <a:pt x="1157835" y="583482"/>
                </a:cubicBezTo>
                <a:cubicBezTo>
                  <a:pt x="1176471" y="1000463"/>
                  <a:pt x="185958" y="1291095"/>
                  <a:pt x="10" y="1212278"/>
                </a:cubicBezTo>
                <a:close/>
              </a:path>
            </a:pathLst>
          </a:custGeom>
          <a:gradFill>
            <a:gsLst>
              <a:gs pos="0">
                <a:srgbClr val="3BC5E9"/>
              </a:gs>
              <a:gs pos="100000">
                <a:srgbClr val="3BC5E9"/>
              </a:gs>
            </a:gsLst>
            <a:lin ang="7200000" scaled="0"/>
          </a:gradFill>
          <a:ln>
            <a:gradFill>
              <a:gsLst>
                <a:gs pos="0">
                  <a:srgbClr val="3BC5E9">
                    <a:lumMod val="85000"/>
                  </a:srgbClr>
                </a:gs>
                <a:gs pos="89000">
                  <a:srgbClr val="41C4E9">
                    <a:lumMod val="85000"/>
                  </a:srgbClr>
                </a:gs>
              </a:gsLst>
              <a:lin ang="5400000" scaled="1"/>
            </a:gradFill>
          </a:ln>
          <a:effectLst>
            <a:innerShdw blurRad="63500" dir="189000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36" name="文本框 38"/>
          <p:cNvSpPr txBox="1"/>
          <p:nvPr/>
        </p:nvSpPr>
        <p:spPr>
          <a:xfrm>
            <a:off x="6634847" y="2199156"/>
            <a:ext cx="918846" cy="9448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mtClean="0" sz="28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举</a:t>
            </a:r>
          </a:p>
          <a:p>
            <a:r>
              <a:rPr altLang="en-US" b="1" lang="zh-CN" smtClean="0" sz="28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例</a:t>
            </a:r>
          </a:p>
        </p:txBody>
      </p:sp>
    </p:spTree>
    <p:extLst>
      <p:ext uri="{BB962C8B-B14F-4D97-AF65-F5344CB8AC3E}">
        <p14:creationId val="41159211"/>
      </p:ext>
    </p:extLst>
  </p:cSld>
  <p:clrMapOvr>
    <a:masterClrMapping/>
  </p:clrMapOvr>
  <p:transition/>
  <p:timing/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6" name="组合 15"/>
          <p:cNvGrpSpPr/>
          <p:nvPr/>
        </p:nvGrpSpPr>
        <p:grpSpPr>
          <a:xfrm>
            <a:off x="3500954" y="1316199"/>
            <a:ext cx="5222175" cy="4317384"/>
            <a:chOff x="3500954" y="1316199"/>
            <a:chExt cx="5222175" cy="4317384"/>
          </a:xfrm>
        </p:grpSpPr>
        <p:sp>
          <p:nvSpPr>
            <p:cNvPr id="2" name="椭圆 1"/>
            <p:cNvSpPr/>
            <p:nvPr/>
          </p:nvSpPr>
          <p:spPr>
            <a:xfrm>
              <a:off x="6921136" y="3699374"/>
              <a:ext cx="1801993" cy="1801993"/>
            </a:xfrm>
            <a:prstGeom prst="ellipse">
              <a:avLst/>
            </a:prstGeom>
            <a:noFill/>
            <a:ln algn="ctr" cap="flat" cmpd="sng" w="12700">
              <a:solidFill>
                <a:sysClr lastClr="FFFFFF" val="window"/>
              </a:solidFill>
              <a:prstDash val="solid"/>
            </a:ln>
            <a:effectLst/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altLang="en-US" lang="zh-CN">
                <a:solidFill>
                  <a:sysClr lastClr="FFFFFF" val="window"/>
                </a:solidFill>
              </a:endParaRPr>
            </a:p>
          </p:txBody>
        </p:sp>
        <p:sp>
          <p:nvSpPr>
            <p:cNvPr id="3" name="椭圆 2"/>
            <p:cNvSpPr/>
            <p:nvPr/>
          </p:nvSpPr>
          <p:spPr>
            <a:xfrm>
              <a:off x="3854810" y="1670055"/>
              <a:ext cx="3750942" cy="3750943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r" blurRad="254000" dir="8160000" dist="127000" rotWithShape="0">
                <a:prstClr val="black">
                  <a:alpha val="34000"/>
                </a:prstClr>
              </a:out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altLang="zh-CN" lang="en-US" smtClean="0">
                  <a:solidFill>
                    <a:sysClr lastClr="FFFFFF" val="window"/>
                  </a:solidFill>
                </a:rPr>
                <a:t> </a:t>
              </a:r>
            </a:p>
          </p:txBody>
        </p:sp>
        <p:sp>
          <p:nvSpPr>
            <p:cNvPr id="4" name="椭圆 3"/>
            <p:cNvSpPr/>
            <p:nvPr/>
          </p:nvSpPr>
          <p:spPr>
            <a:xfrm>
              <a:off x="3500954" y="1316199"/>
              <a:ext cx="4317383" cy="4317384"/>
            </a:xfrm>
            <a:prstGeom prst="ellipse">
              <a:avLst/>
            </a:prstGeom>
            <a:noFill/>
            <a:ln algn="ctr" cap="flat" cmpd="sng" w="12700">
              <a:solidFill>
                <a:sysClr lastClr="FFFFFF" val="window"/>
              </a:solidFill>
              <a:prstDash val="solid"/>
            </a:ln>
            <a:effectLst/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altLang="en-US" lang="zh-CN">
                <a:solidFill>
                  <a:sysClr lastClr="FFFFFF" val="window"/>
                </a:solidFill>
              </a:endParaRPr>
            </a:p>
          </p:txBody>
        </p:sp>
        <p:sp>
          <p:nvSpPr>
            <p:cNvPr id="5" name="椭圆 4"/>
            <p:cNvSpPr/>
            <p:nvPr/>
          </p:nvSpPr>
          <p:spPr>
            <a:xfrm>
              <a:off x="7125969" y="3904208"/>
              <a:ext cx="1474103" cy="1474103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r" blurRad="254000" dir="8160000" dist="127000" rotWithShape="0">
                <a:prstClr val="black">
                  <a:alpha val="34000"/>
                </a:prstClr>
              </a:out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altLang="en-US" lang="zh-CN">
                <a:solidFill>
                  <a:sysClr lastClr="FFFFFF" val="window"/>
                </a:solidFill>
              </a:endParaRPr>
            </a:p>
          </p:txBody>
        </p:sp>
        <p:sp>
          <p:nvSpPr>
            <p:cNvPr id="6" name="椭圆 5"/>
            <p:cNvSpPr/>
            <p:nvPr/>
          </p:nvSpPr>
          <p:spPr>
            <a:xfrm>
              <a:off x="7336791" y="4115030"/>
              <a:ext cx="1052459" cy="1052459"/>
            </a:xfrm>
            <a:prstGeom prst="ellipse">
              <a:avLst/>
            </a:prstGeom>
            <a:solidFill>
              <a:srgbClr val="43AEED"/>
            </a:solidFill>
            <a:ln algn="ctr" cap="flat" cmpd="sng" w="25400">
              <a:noFill/>
              <a:prstDash val="solid"/>
            </a:ln>
            <a:effectLst>
              <a:innerShdw blurRad="63500" dir="18900000" dist="50800">
                <a:prstClr val="black">
                  <a:alpha val="50000"/>
                </a:prstClr>
              </a:inn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altLang="en-US" lang="zh-CN">
                <a:solidFill>
                  <a:sysClr lastClr="FFFFFF" val="window"/>
                </a:solidFill>
              </a:endParaRPr>
            </a:p>
          </p:txBody>
        </p:sp>
        <p:grpSp>
          <p:nvGrpSpPr>
            <p:cNvPr id="14" name="组合 13"/>
            <p:cNvGrpSpPr/>
            <p:nvPr/>
          </p:nvGrpSpPr>
          <p:grpSpPr>
            <a:xfrm>
              <a:off x="3972410" y="2914202"/>
              <a:ext cx="3515743" cy="1262648"/>
              <a:chOff x="3972408" y="2937641"/>
              <a:chExt cx="3515743" cy="1262648"/>
            </a:xfrm>
          </p:grpSpPr>
          <p:sp>
            <p:nvSpPr>
              <p:cNvPr id="7" name="TextBox 9"/>
              <p:cNvSpPr txBox="1"/>
              <p:nvPr/>
            </p:nvSpPr>
            <p:spPr>
              <a:xfrm>
                <a:off x="4343350" y="2941362"/>
                <a:ext cx="2773858" cy="762000"/>
              </a:xfrm>
              <a:prstGeom prst="rect">
                <a:avLst/>
              </a:prstGeom>
              <a:noFill/>
            </p:spPr>
            <p:txBody>
              <a:bodyPr anchor="ctr" rtlCol="0" wrap="square">
                <a:sp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altLang="en-US" b="1" lang="zh-CN" sz="4400">
                    <a:solidFill>
                      <a:srgbClr val="43AEED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  <a:cs charset="0" panose="020b0604020202020204" pitchFamily="34" typeface="Arial"/>
                  </a:rPr>
                  <a:t>信息思考</a:t>
                </a:r>
              </a:p>
            </p:txBody>
          </p:sp>
          <p:sp>
            <p:nvSpPr>
              <p:cNvPr id="9" name="Rectangle 42"/>
              <p:cNvSpPr/>
              <p:nvPr/>
            </p:nvSpPr>
            <p:spPr>
              <a:xfrm>
                <a:off x="3972408" y="3753964"/>
                <a:ext cx="3515743" cy="446325"/>
              </a:xfrm>
              <a:prstGeom prst="rect">
                <a:avLst/>
              </a:prstGeom>
              <a:noFill/>
              <a:ln algn="ctr" cap="flat" cmpd="sng" w="12700">
                <a:noFill/>
                <a:prstDash val="solid"/>
              </a:ln>
              <a:effectLst/>
            </p:spPr>
            <p:txBody>
              <a:bodyPr anchor="t" bIns="0" lIns="91440" rIns="91440" rtlCol="0" tIns="0"/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altLang="zh-CN" kern="0" lang="en-US" smtClean="0">
                    <a:solidFill>
                      <a:sysClr lastClr="000000" val="windowText">
                        <a:lumMod val="65000"/>
                        <a:lumOff val="35000"/>
                      </a:sysClr>
                    </a:solidFill>
                    <a:latin charset="0" panose="020b0604020202020204" pitchFamily="34" typeface="Arial"/>
                    <a:cs charset="0" panose="020b0604020202020204" pitchFamily="34" typeface="Arial"/>
                  </a:rPr>
                  <a:t>INFORMATION THINKING</a:t>
                </a:r>
              </a:p>
            </p:txBody>
          </p:sp>
        </p:grpSp>
        <p:sp>
          <p:nvSpPr>
            <p:cNvPr id="12" name="文本框 11"/>
            <p:cNvSpPr txBox="1"/>
            <p:nvPr/>
          </p:nvSpPr>
          <p:spPr>
            <a:xfrm>
              <a:off x="7484453" y="4318095"/>
              <a:ext cx="757136" cy="6400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b="1" lang="en-US" smtClean="0" sz="360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04</a:t>
              </a:r>
            </a:p>
          </p:txBody>
        </p:sp>
      </p:grpSp>
    </p:spTree>
    <p:extLst>
      <p:ext uri="{BB962C8B-B14F-4D97-AF65-F5344CB8AC3E}">
        <p14:creationId val="3582569984"/>
      </p:ext>
    </p:extLst>
  </p:cSld>
  <p:clrMapOvr>
    <a:masterClrMapping/>
  </p:clrMapOvr>
  <p:transition/>
  <p:timing/>
</p:sld>
</file>

<file path=ppt/slides/slide1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5" name="组合 14"/>
          <p:cNvGrpSpPr/>
          <p:nvPr/>
        </p:nvGrpSpPr>
        <p:grpSpPr>
          <a:xfrm>
            <a:off x="843054" y="2051888"/>
            <a:ext cx="1993907" cy="1993907"/>
            <a:chOff x="175251" y="1617637"/>
            <a:chExt cx="1993907" cy="1993907"/>
          </a:xfrm>
        </p:grpSpPr>
        <p:grpSp>
          <p:nvGrpSpPr>
            <p:cNvPr id="55" name="组合 54"/>
            <p:cNvGrpSpPr/>
            <p:nvPr/>
          </p:nvGrpSpPr>
          <p:grpSpPr>
            <a:xfrm>
              <a:off x="175251" y="1617637"/>
              <a:ext cx="1993907" cy="1993907"/>
              <a:chOff x="468313" y="2931789"/>
              <a:chExt cx="669319" cy="669319"/>
            </a:xfrm>
          </p:grpSpPr>
          <p:sp>
            <p:nvSpPr>
              <p:cNvPr id="56" name="椭圆 55"/>
              <p:cNvSpPr/>
              <p:nvPr/>
            </p:nvSpPr>
            <p:spPr>
              <a:xfrm>
                <a:off x="468313" y="2931789"/>
                <a:ext cx="669319" cy="669319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</a:gradFill>
              <a:ln w="12700">
                <a:gradFill>
                  <a:gsLst>
                    <a:gs pos="89000">
                      <a:schemeClr val="bg1">
                        <a:lumMod val="85000"/>
                      </a:schemeClr>
                    </a:gs>
                    <a:gs pos="0">
                      <a:schemeClr val="bg1"/>
                    </a:gs>
                  </a:gsLst>
                  <a:lin ang="7200000" scaled="0"/>
                </a:gradFill>
              </a:ln>
              <a:effectLst>
                <a:outerShdw algn="tr" blurRad="254000" dir="8160000" dist="127000" rotWithShape="0">
                  <a:prstClr val="black">
                    <a:alpha val="3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altLang="en-US" lang="zh-CN">
                  <a:solidFill>
                    <a:prstClr val="white"/>
                  </a:solidFill>
                </a:endParaRPr>
              </a:p>
            </p:txBody>
          </p:sp>
          <p:sp>
            <p:nvSpPr>
              <p:cNvPr id="57" name="椭圆 56"/>
              <p:cNvSpPr/>
              <p:nvPr/>
            </p:nvSpPr>
            <p:spPr>
              <a:xfrm>
                <a:off x="532972" y="2996448"/>
                <a:ext cx="540000" cy="540000"/>
              </a:xfrm>
              <a:prstGeom prst="ellipse">
                <a:avLst/>
              </a:prstGeom>
              <a:solidFill>
                <a:srgbClr val="43AEED"/>
              </a:solidFill>
              <a:ln>
                <a:noFill/>
              </a:ln>
              <a:effectLst>
                <a:innerShdw blurRad="63500" dir="189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altLang="en-US" lang="zh-CN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58" name="文本框 57"/>
            <p:cNvSpPr txBox="1"/>
            <p:nvPr/>
          </p:nvSpPr>
          <p:spPr>
            <a:xfrm>
              <a:off x="515614" y="2229870"/>
              <a:ext cx="1300480" cy="7620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b="1" lang="zh-CN" sz="440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释疑</a:t>
              </a:r>
            </a:p>
          </p:txBody>
        </p:sp>
      </p:grpSp>
      <p:sp>
        <p:nvSpPr>
          <p:cNvPr id="18" name="文本框 17"/>
          <p:cNvSpPr txBox="1"/>
          <p:nvPr/>
        </p:nvSpPr>
        <p:spPr>
          <a:xfrm>
            <a:off x="311384" y="4189186"/>
            <a:ext cx="3027680" cy="1115568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z="2800">
                <a:solidFill>
                  <a:srgbClr val="278BA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是否能以清楚的</a:t>
            </a:r>
          </a:p>
          <a:p>
            <a:pPr>
              <a:lnSpc>
                <a:spcPct val="120000"/>
              </a:lnSpc>
            </a:pPr>
            <a:r>
              <a:rPr altLang="en-US" lang="zh-CN" sz="2800">
                <a:solidFill>
                  <a:srgbClr val="278BA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基本结构完成整理</a:t>
            </a:r>
          </a:p>
        </p:txBody>
      </p:sp>
      <p:grpSp>
        <p:nvGrpSpPr>
          <p:cNvPr id="25" name="组合 24"/>
          <p:cNvGrpSpPr/>
          <p:nvPr/>
        </p:nvGrpSpPr>
        <p:grpSpPr>
          <a:xfrm flipH="1">
            <a:off x="4643438" y="232328"/>
            <a:ext cx="7210074" cy="1067230"/>
            <a:chOff x="848238" y="1604211"/>
            <a:chExt cx="7210074" cy="1067230"/>
          </a:xfrm>
        </p:grpSpPr>
        <p:sp>
          <p:nvSpPr>
            <p:cNvPr id="26" name="等腰三角形 7"/>
            <p:cNvSpPr/>
            <p:nvPr/>
          </p:nvSpPr>
          <p:spPr>
            <a:xfrm rot="11615319">
              <a:off x="848238" y="2540453"/>
              <a:ext cx="153327" cy="130988"/>
            </a:xfrm>
            <a:custGeom>
              <a:gdLst>
                <a:gd fmla="*/ 0 w 153327" name="connsiteX0"/>
                <a:gd fmla="*/ 130988 h 130988" name="connsiteY0"/>
                <a:gd fmla="*/ 73483 w 153327" name="connsiteX1"/>
                <a:gd fmla="*/ 0 h 130988" name="connsiteY1"/>
                <a:gd fmla="*/ 153327 w 153327" name="connsiteX2"/>
                <a:gd fmla="*/ 108303 h 130988" name="connsiteY2"/>
                <a:gd fmla="*/ 0 w 153327" name="connsiteX3"/>
                <a:gd fmla="*/ 130988 h 130988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130988" w="153327">
                  <a:moveTo>
                    <a:pt x="0" y="130988"/>
                  </a:moveTo>
                  <a:lnTo>
                    <a:pt x="73483" y="0"/>
                  </a:lnTo>
                  <a:lnTo>
                    <a:pt x="153327" y="108303"/>
                  </a:lnTo>
                  <a:lnTo>
                    <a:pt x="0" y="130988"/>
                  </a:lnTo>
                  <a:close/>
                </a:path>
              </a:pathLst>
            </a:custGeom>
            <a:solidFill>
              <a:srgbClr val="278B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27" name="矩形 5"/>
            <p:cNvSpPr/>
            <p:nvPr/>
          </p:nvSpPr>
          <p:spPr>
            <a:xfrm>
              <a:off x="865189" y="2320606"/>
              <a:ext cx="869156" cy="306387"/>
            </a:xfrm>
            <a:custGeom>
              <a:gdLst>
                <a:gd fmla="*/ 272256 w 869156" name="connsiteX0"/>
                <a:gd fmla="*/ 0 h 306387" name="connsiteY0"/>
                <a:gd fmla="*/ 869156 w 869156" name="connsiteX1"/>
                <a:gd fmla="*/ 171449 h 306387" name="connsiteY1"/>
                <a:gd fmla="*/ 652461 w 869156" name="connsiteX2"/>
                <a:gd fmla="*/ 306387 h 306387" name="connsiteY2"/>
                <a:gd fmla="*/ 0 w 869156" name="connsiteX3"/>
                <a:gd fmla="*/ 232568 h 306387" name="connsiteY3"/>
                <a:gd fmla="*/ 272256 w 869156" name="connsiteX4"/>
                <a:gd fmla="*/ 0 h 306387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306387" w="869155">
                  <a:moveTo>
                    <a:pt x="272256" y="0"/>
                  </a:moveTo>
                  <a:lnTo>
                    <a:pt x="869156" y="171449"/>
                  </a:lnTo>
                  <a:lnTo>
                    <a:pt x="652461" y="306387"/>
                  </a:lnTo>
                  <a:lnTo>
                    <a:pt x="0" y="232568"/>
                  </a:lnTo>
                  <a:lnTo>
                    <a:pt x="272256" y="0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28" name="矩形 5"/>
            <p:cNvSpPr/>
            <p:nvPr/>
          </p:nvSpPr>
          <p:spPr>
            <a:xfrm>
              <a:off x="1261267" y="2279027"/>
              <a:ext cx="472281" cy="219363"/>
            </a:xfrm>
            <a:custGeom>
              <a:gdLst>
                <a:gd fmla="*/ 0 w 472281" name="connsiteX0"/>
                <a:gd fmla="*/ 0 h 157469" name="connsiteY0"/>
                <a:gd fmla="*/ 403225 w 472281" name="connsiteX1"/>
                <a:gd fmla="*/ 2688 h 157469" name="connsiteY1"/>
                <a:gd fmla="*/ 472281 w 472281" name="connsiteX2"/>
                <a:gd fmla="*/ 157469 h 157469" name="connsiteY2"/>
                <a:gd fmla="*/ 60325 w 472281" name="connsiteX3"/>
                <a:gd fmla="*/ 74125 h 157469" name="connsiteY3"/>
                <a:gd fmla="*/ 0 w 472281" name="connsiteX4"/>
                <a:gd fmla="*/ 0 h 157469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57469" w="472281">
                  <a:moveTo>
                    <a:pt x="0" y="0"/>
                  </a:moveTo>
                  <a:lnTo>
                    <a:pt x="403225" y="2688"/>
                  </a:lnTo>
                  <a:lnTo>
                    <a:pt x="472281" y="157469"/>
                  </a:lnTo>
                  <a:lnTo>
                    <a:pt x="60325" y="741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78B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29" name="矩形 4"/>
            <p:cNvSpPr/>
            <p:nvPr/>
          </p:nvSpPr>
          <p:spPr>
            <a:xfrm>
              <a:off x="1257300" y="1604211"/>
              <a:ext cx="6801012" cy="746559"/>
            </a:xfrm>
            <a:custGeom>
              <a:gdLst>
                <a:gd fmla="*/ 152400 w 4907280" name="connsiteX0"/>
                <a:gd fmla="*/ 76200 h 617220" name="connsiteY0"/>
                <a:gd fmla="*/ 4907280 w 4907280" name="connsiteX1"/>
                <a:gd fmla="*/ 0 h 617220" name="connsiteY1"/>
                <a:gd fmla="*/ 4663440 w 4907280" name="connsiteX2"/>
                <a:gd fmla="*/ 617220 h 617220" name="connsiteY2"/>
                <a:gd fmla="*/ 0 w 4907280" name="connsiteX3"/>
                <a:gd fmla="*/ 563880 h 617220" name="connsiteY3"/>
                <a:gd fmla="*/ 152400 w 4907280" name="connsiteX4"/>
                <a:gd fmla="*/ 76200 h 617220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617220" w="4907280">
                  <a:moveTo>
                    <a:pt x="152400" y="76200"/>
                  </a:moveTo>
                  <a:lnTo>
                    <a:pt x="4907280" y="0"/>
                  </a:lnTo>
                  <a:lnTo>
                    <a:pt x="4663440" y="617220"/>
                  </a:lnTo>
                  <a:lnTo>
                    <a:pt x="0" y="563880"/>
                  </a:lnTo>
                  <a:lnTo>
                    <a:pt x="152400" y="76200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sp>
        <p:nvSpPr>
          <p:cNvPr id="30" name="文本框 6"/>
          <p:cNvSpPr txBox="1"/>
          <p:nvPr/>
        </p:nvSpPr>
        <p:spPr>
          <a:xfrm>
            <a:off x="5000627" y="296210"/>
            <a:ext cx="6586539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36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推敲故事线——确认逻辑结构</a:t>
            </a:r>
          </a:p>
        </p:txBody>
      </p:sp>
      <p:grpSp>
        <p:nvGrpSpPr>
          <p:cNvPr id="7" name="组合 6"/>
          <p:cNvGrpSpPr/>
          <p:nvPr/>
        </p:nvGrpSpPr>
        <p:grpSpPr>
          <a:xfrm>
            <a:off x="7845451" y="1391685"/>
            <a:ext cx="1286893" cy="1286893"/>
            <a:chOff x="7790178" y="1391685"/>
            <a:chExt cx="1286893" cy="1286893"/>
          </a:xfrm>
        </p:grpSpPr>
        <p:sp>
          <p:nvSpPr>
            <p:cNvPr id="31" name="椭圆 30"/>
            <p:cNvSpPr/>
            <p:nvPr/>
          </p:nvSpPr>
          <p:spPr>
            <a:xfrm>
              <a:off x="7790178" y="1391685"/>
              <a:ext cx="1286893" cy="1286893"/>
            </a:xfrm>
            <a:prstGeom prst="ellipse">
              <a:avLst/>
            </a:prstGeom>
            <a:solidFill>
              <a:srgbClr val="43AEED"/>
            </a:solidFill>
            <a:ln>
              <a:noFill/>
            </a:ln>
            <a:effectLst>
              <a:innerShdw blurRad="63500" dir="189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3" name="文本框 2"/>
            <p:cNvSpPr txBox="1"/>
            <p:nvPr/>
          </p:nvSpPr>
          <p:spPr>
            <a:xfrm>
              <a:off x="7900725" y="1745064"/>
              <a:ext cx="995680" cy="57912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lang="zh-CN" sz="32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引言</a:t>
              </a: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7845451" y="3322741"/>
            <a:ext cx="1286893" cy="1286893"/>
            <a:chOff x="7900723" y="3322741"/>
            <a:chExt cx="1286893" cy="1286893"/>
          </a:xfrm>
        </p:grpSpPr>
        <p:sp>
          <p:nvSpPr>
            <p:cNvPr id="32" name="椭圆 31"/>
            <p:cNvSpPr/>
            <p:nvPr/>
          </p:nvSpPr>
          <p:spPr>
            <a:xfrm>
              <a:off x="7900723" y="3322741"/>
              <a:ext cx="1286893" cy="1286893"/>
            </a:xfrm>
            <a:prstGeom prst="ellipse">
              <a:avLst/>
            </a:prstGeom>
            <a:solidFill>
              <a:srgbClr val="43AEED"/>
            </a:solidFill>
            <a:ln>
              <a:noFill/>
            </a:ln>
            <a:effectLst>
              <a:innerShdw blurRad="63500" dir="189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33" name="文本框 32"/>
            <p:cNvSpPr txBox="1"/>
            <p:nvPr/>
          </p:nvSpPr>
          <p:spPr>
            <a:xfrm>
              <a:off x="8079591" y="3528482"/>
              <a:ext cx="894080" cy="94488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lang="zh-CN" smtClean="0" sz="28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现状</a:t>
              </a:r>
            </a:p>
            <a:p>
              <a:r>
                <a:rPr altLang="en-US" lang="zh-CN" smtClean="0" sz="28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举例</a:t>
              </a:r>
            </a:p>
          </p:txBody>
        </p:sp>
      </p:grpSp>
      <p:grpSp>
        <p:nvGrpSpPr>
          <p:cNvPr id="12" name="组合 11"/>
          <p:cNvGrpSpPr/>
          <p:nvPr/>
        </p:nvGrpSpPr>
        <p:grpSpPr>
          <a:xfrm>
            <a:off x="7845451" y="5289005"/>
            <a:ext cx="1286893" cy="1286893"/>
            <a:chOff x="7900721" y="5289005"/>
            <a:chExt cx="1286893" cy="1286893"/>
          </a:xfrm>
        </p:grpSpPr>
        <p:sp>
          <p:nvSpPr>
            <p:cNvPr id="36" name="椭圆 35"/>
            <p:cNvSpPr/>
            <p:nvPr/>
          </p:nvSpPr>
          <p:spPr>
            <a:xfrm>
              <a:off x="7900721" y="5289005"/>
              <a:ext cx="1286893" cy="1286893"/>
            </a:xfrm>
            <a:prstGeom prst="ellipse">
              <a:avLst/>
            </a:prstGeom>
            <a:solidFill>
              <a:srgbClr val="43AEED"/>
            </a:solidFill>
            <a:ln>
              <a:noFill/>
            </a:ln>
            <a:effectLst>
              <a:innerShdw blurRad="63500" dir="189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37" name="文本框 36"/>
            <p:cNvSpPr txBox="1"/>
            <p:nvPr/>
          </p:nvSpPr>
          <p:spPr>
            <a:xfrm>
              <a:off x="8079588" y="5494747"/>
              <a:ext cx="894080" cy="94488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lang="zh-CN" smtClean="0" sz="28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风险</a:t>
              </a:r>
            </a:p>
            <a:p>
              <a:r>
                <a:rPr altLang="en-US" lang="zh-CN" smtClean="0" sz="28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原因</a:t>
              </a:r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10121715" y="5289005"/>
            <a:ext cx="1286893" cy="1286893"/>
            <a:chOff x="10337101" y="5289004"/>
            <a:chExt cx="1286893" cy="1286893"/>
          </a:xfrm>
        </p:grpSpPr>
        <p:sp>
          <p:nvSpPr>
            <p:cNvPr id="41" name="椭圆 40"/>
            <p:cNvSpPr/>
            <p:nvPr/>
          </p:nvSpPr>
          <p:spPr>
            <a:xfrm>
              <a:off x="10337101" y="5289004"/>
              <a:ext cx="1286893" cy="1286893"/>
            </a:xfrm>
            <a:prstGeom prst="ellipse">
              <a:avLst/>
            </a:prstGeom>
            <a:solidFill>
              <a:srgbClr val="43AEED"/>
            </a:solidFill>
            <a:ln>
              <a:noFill/>
            </a:ln>
            <a:effectLst>
              <a:innerShdw blurRad="63500" dir="189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42" name="文本框 41"/>
            <p:cNvSpPr txBox="1"/>
            <p:nvPr/>
          </p:nvSpPr>
          <p:spPr>
            <a:xfrm>
              <a:off x="10515966" y="5494746"/>
              <a:ext cx="894080" cy="94488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lang="zh-CN" smtClean="0" sz="28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风险</a:t>
              </a:r>
            </a:p>
            <a:p>
              <a:r>
                <a:rPr altLang="en-US" lang="zh-CN" smtClean="0" sz="28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驾驭</a:t>
              </a:r>
            </a:p>
          </p:txBody>
        </p:sp>
      </p:grpSp>
      <p:grpSp>
        <p:nvGrpSpPr>
          <p:cNvPr id="11" name="组合 10"/>
          <p:cNvGrpSpPr/>
          <p:nvPr/>
        </p:nvGrpSpPr>
        <p:grpSpPr>
          <a:xfrm>
            <a:off x="10121715" y="3302371"/>
            <a:ext cx="1286893" cy="1286893"/>
            <a:chOff x="10085195" y="3266674"/>
            <a:chExt cx="1286893" cy="1286893"/>
          </a:xfrm>
        </p:grpSpPr>
        <p:sp>
          <p:nvSpPr>
            <p:cNvPr id="45" name="椭圆 44"/>
            <p:cNvSpPr/>
            <p:nvPr/>
          </p:nvSpPr>
          <p:spPr>
            <a:xfrm>
              <a:off x="10085195" y="3266674"/>
              <a:ext cx="1286893" cy="1286893"/>
            </a:xfrm>
            <a:prstGeom prst="ellipse">
              <a:avLst/>
            </a:prstGeom>
            <a:solidFill>
              <a:srgbClr val="43AEED"/>
            </a:solidFill>
            <a:ln>
              <a:noFill/>
            </a:ln>
            <a:effectLst>
              <a:innerShdw blurRad="63500" dir="189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46" name="文本框 45"/>
            <p:cNvSpPr txBox="1"/>
            <p:nvPr/>
          </p:nvSpPr>
          <p:spPr>
            <a:xfrm>
              <a:off x="10264060" y="3472415"/>
              <a:ext cx="894080" cy="94488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lang="zh-CN" smtClean="0" sz="28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风险</a:t>
              </a:r>
            </a:p>
            <a:p>
              <a:r>
                <a:rPr altLang="en-US" lang="zh-CN" smtClean="0" sz="28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监控</a:t>
              </a:r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10121715" y="1315737"/>
            <a:ext cx="1286893" cy="1286893"/>
            <a:chOff x="9906328" y="1315737"/>
            <a:chExt cx="1286893" cy="1286893"/>
          </a:xfrm>
        </p:grpSpPr>
        <p:sp>
          <p:nvSpPr>
            <p:cNvPr id="49" name="椭圆 48"/>
            <p:cNvSpPr/>
            <p:nvPr/>
          </p:nvSpPr>
          <p:spPr>
            <a:xfrm>
              <a:off x="9906328" y="1315737"/>
              <a:ext cx="1286893" cy="1286893"/>
            </a:xfrm>
            <a:prstGeom prst="ellipse">
              <a:avLst/>
            </a:prstGeom>
            <a:solidFill>
              <a:srgbClr val="43AEED"/>
            </a:solidFill>
            <a:ln>
              <a:noFill/>
            </a:ln>
            <a:effectLst>
              <a:innerShdw blurRad="63500" dir="189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50" name="文本框 49"/>
            <p:cNvSpPr txBox="1"/>
            <p:nvPr/>
          </p:nvSpPr>
          <p:spPr>
            <a:xfrm>
              <a:off x="10016873" y="1669116"/>
              <a:ext cx="995680" cy="57912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lang="zh-CN" sz="32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总结</a:t>
              </a:r>
            </a:p>
          </p:txBody>
        </p:sp>
      </p:grpSp>
      <p:grpSp>
        <p:nvGrpSpPr>
          <p:cNvPr id="16" name="组合 15"/>
          <p:cNvGrpSpPr/>
          <p:nvPr/>
        </p:nvGrpSpPr>
        <p:grpSpPr>
          <a:xfrm>
            <a:off x="4357878" y="2051888"/>
            <a:ext cx="1993907" cy="1993907"/>
            <a:chOff x="9872847" y="4341407"/>
            <a:chExt cx="1993907" cy="1993907"/>
          </a:xfrm>
        </p:grpSpPr>
        <p:grpSp>
          <p:nvGrpSpPr>
            <p:cNvPr id="63" name="组合 62"/>
            <p:cNvGrpSpPr/>
            <p:nvPr/>
          </p:nvGrpSpPr>
          <p:grpSpPr>
            <a:xfrm>
              <a:off x="9872847" y="4341407"/>
              <a:ext cx="1993907" cy="1993907"/>
              <a:chOff x="468313" y="2931789"/>
              <a:chExt cx="669319" cy="669319"/>
            </a:xfrm>
          </p:grpSpPr>
          <p:sp>
            <p:nvSpPr>
              <p:cNvPr id="64" name="椭圆 63"/>
              <p:cNvSpPr/>
              <p:nvPr/>
            </p:nvSpPr>
            <p:spPr>
              <a:xfrm>
                <a:off x="468313" y="2931789"/>
                <a:ext cx="669319" cy="669319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</a:gradFill>
              <a:ln w="12700">
                <a:gradFill>
                  <a:gsLst>
                    <a:gs pos="89000">
                      <a:schemeClr val="bg1">
                        <a:lumMod val="85000"/>
                      </a:schemeClr>
                    </a:gs>
                    <a:gs pos="0">
                      <a:schemeClr val="bg1"/>
                    </a:gs>
                  </a:gsLst>
                  <a:lin ang="7200000" scaled="0"/>
                </a:gradFill>
              </a:ln>
              <a:effectLst>
                <a:outerShdw algn="tr" blurRad="254000" dir="8160000" dist="127000" rotWithShape="0">
                  <a:prstClr val="black">
                    <a:alpha val="3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altLang="en-US" lang="zh-CN">
                  <a:solidFill>
                    <a:prstClr val="white"/>
                  </a:solidFill>
                </a:endParaRPr>
              </a:p>
            </p:txBody>
          </p:sp>
          <p:sp>
            <p:nvSpPr>
              <p:cNvPr id="65" name="椭圆 64"/>
              <p:cNvSpPr/>
              <p:nvPr/>
            </p:nvSpPr>
            <p:spPr>
              <a:xfrm>
                <a:off x="532972" y="2996448"/>
                <a:ext cx="540000" cy="540000"/>
              </a:xfrm>
              <a:prstGeom prst="ellipse">
                <a:avLst/>
              </a:prstGeom>
              <a:solidFill>
                <a:srgbClr val="43AEED"/>
              </a:solidFill>
              <a:ln>
                <a:noFill/>
              </a:ln>
              <a:effectLst>
                <a:innerShdw blurRad="63500" dir="189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altLang="en-US" lang="zh-CN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6" name="文本框 65"/>
            <p:cNvSpPr txBox="1"/>
            <p:nvPr/>
          </p:nvSpPr>
          <p:spPr>
            <a:xfrm>
              <a:off x="10213210" y="4953639"/>
              <a:ext cx="1300480" cy="7620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b="1" lang="zh-CN" sz="440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举例</a:t>
              </a:r>
            </a:p>
          </p:txBody>
        </p:sp>
      </p:grpSp>
      <p:sp>
        <p:nvSpPr>
          <p:cNvPr id="60" name="文本框 59"/>
          <p:cNvSpPr txBox="1"/>
          <p:nvPr/>
        </p:nvSpPr>
        <p:spPr>
          <a:xfrm>
            <a:off x="3840991" y="4189186"/>
            <a:ext cx="3027680" cy="1115568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en-US" lang="zh-CN" smtClean="0" sz="2800">
                <a:solidFill>
                  <a:srgbClr val="278BA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人力资源管理</a:t>
            </a:r>
          </a:p>
          <a:p>
            <a:pPr algn="ctr">
              <a:lnSpc>
                <a:spcPct val="120000"/>
              </a:lnSpc>
            </a:pPr>
            <a:r>
              <a:rPr altLang="en-US" lang="zh-CN" smtClean="0" sz="2800">
                <a:solidFill>
                  <a:srgbClr val="278BA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毕业论文基本结构</a:t>
            </a:r>
          </a:p>
        </p:txBody>
      </p:sp>
      <p:sp>
        <p:nvSpPr>
          <p:cNvPr id="20" name="下箭头 19"/>
          <p:cNvSpPr/>
          <p:nvPr/>
        </p:nvSpPr>
        <p:spPr>
          <a:xfrm>
            <a:off x="8263870" y="2750651"/>
            <a:ext cx="450054" cy="517118"/>
          </a:xfrm>
          <a:prstGeom prst="downArrow">
            <a:avLst/>
          </a:prstGeom>
          <a:solidFill>
            <a:srgbClr val="43AEED"/>
          </a:solidFill>
          <a:ln w="25400">
            <a:noFill/>
          </a:ln>
          <a:effectLst>
            <a:innerShdw blurRad="63500" dir="189000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8" name="下箭头 67"/>
          <p:cNvSpPr/>
          <p:nvPr/>
        </p:nvSpPr>
        <p:spPr>
          <a:xfrm>
            <a:off x="8263870" y="4669882"/>
            <a:ext cx="450054" cy="517118"/>
          </a:xfrm>
          <a:prstGeom prst="downArrow">
            <a:avLst/>
          </a:prstGeom>
          <a:solidFill>
            <a:srgbClr val="43AEED"/>
          </a:solidFill>
          <a:ln w="25400">
            <a:noFill/>
          </a:ln>
          <a:effectLst>
            <a:innerShdw blurRad="63500" dir="189000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9" name="下箭头 68"/>
          <p:cNvSpPr/>
          <p:nvPr/>
        </p:nvSpPr>
        <p:spPr>
          <a:xfrm rot="16200000">
            <a:off x="9402002" y="5673892"/>
            <a:ext cx="450054" cy="517118"/>
          </a:xfrm>
          <a:prstGeom prst="downArrow">
            <a:avLst/>
          </a:prstGeom>
          <a:solidFill>
            <a:srgbClr val="43AEED"/>
          </a:solidFill>
          <a:ln w="25400">
            <a:noFill/>
          </a:ln>
          <a:effectLst>
            <a:innerShdw blurRad="63500" dir="189000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0" name="下箭头 69"/>
          <p:cNvSpPr/>
          <p:nvPr/>
        </p:nvSpPr>
        <p:spPr>
          <a:xfrm flipV="1">
            <a:off x="10540134" y="4705096"/>
            <a:ext cx="450054" cy="517118"/>
          </a:xfrm>
          <a:prstGeom prst="downArrow">
            <a:avLst/>
          </a:prstGeom>
          <a:solidFill>
            <a:srgbClr val="43AEED"/>
          </a:solidFill>
          <a:ln w="25400">
            <a:noFill/>
          </a:ln>
          <a:effectLst>
            <a:innerShdw blurRad="63500" dir="189000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1" name="下箭头 70"/>
          <p:cNvSpPr/>
          <p:nvPr/>
        </p:nvSpPr>
        <p:spPr>
          <a:xfrm flipV="1">
            <a:off x="10540134" y="2614513"/>
            <a:ext cx="450054" cy="517118"/>
          </a:xfrm>
          <a:prstGeom prst="downArrow">
            <a:avLst/>
          </a:prstGeom>
          <a:solidFill>
            <a:srgbClr val="43AEED"/>
          </a:solidFill>
          <a:ln w="25400">
            <a:noFill/>
          </a:ln>
          <a:effectLst>
            <a:innerShdw blurRad="63500" dir="189000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2" name="下箭头 71"/>
          <p:cNvSpPr/>
          <p:nvPr/>
        </p:nvSpPr>
        <p:spPr>
          <a:xfrm rot="16200000">
            <a:off x="6787487" y="4246934"/>
            <a:ext cx="450054" cy="517118"/>
          </a:xfrm>
          <a:prstGeom prst="downArrow">
            <a:avLst/>
          </a:prstGeom>
          <a:solidFill>
            <a:srgbClr val="43AEED"/>
          </a:solidFill>
          <a:ln w="25400">
            <a:noFill/>
          </a:ln>
          <a:effectLst>
            <a:innerShdw blurRad="63500" dir="189000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44" name="直接连接符 43"/>
          <p:cNvCxnSpPr/>
          <p:nvPr/>
        </p:nvCxnSpPr>
        <p:spPr>
          <a:xfrm>
            <a:off x="145143" y="6691086"/>
            <a:ext cx="11872686" cy="0"/>
          </a:xfrm>
          <a:prstGeom prst="line">
            <a:avLst/>
          </a:prstGeom>
          <a:ln w="15875">
            <a:solidFill>
              <a:srgbClr val="3BC5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2257585349"/>
      </p:ext>
    </p:extLst>
  </p:cSld>
  <p:clrMapOvr>
    <a:masterClrMapping/>
  </p:clrMapOvr>
  <p:transition/>
  <p:timing/>
</p:sld>
</file>

<file path=ppt/slides/slide1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5" name="组合 14"/>
          <p:cNvGrpSpPr/>
          <p:nvPr/>
        </p:nvGrpSpPr>
        <p:grpSpPr>
          <a:xfrm>
            <a:off x="2047908" y="2076681"/>
            <a:ext cx="1993907" cy="1993907"/>
            <a:chOff x="175251" y="1617637"/>
            <a:chExt cx="1993907" cy="1993907"/>
          </a:xfrm>
        </p:grpSpPr>
        <p:grpSp>
          <p:nvGrpSpPr>
            <p:cNvPr id="55" name="组合 54"/>
            <p:cNvGrpSpPr/>
            <p:nvPr/>
          </p:nvGrpSpPr>
          <p:grpSpPr>
            <a:xfrm>
              <a:off x="175251" y="1617637"/>
              <a:ext cx="1993907" cy="1993907"/>
              <a:chOff x="468313" y="2931789"/>
              <a:chExt cx="669319" cy="669319"/>
            </a:xfrm>
          </p:grpSpPr>
          <p:sp>
            <p:nvSpPr>
              <p:cNvPr id="56" name="椭圆 55"/>
              <p:cNvSpPr/>
              <p:nvPr/>
            </p:nvSpPr>
            <p:spPr>
              <a:xfrm>
                <a:off x="468313" y="2931789"/>
                <a:ext cx="669319" cy="669319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</a:gradFill>
              <a:ln w="12700">
                <a:gradFill>
                  <a:gsLst>
                    <a:gs pos="89000">
                      <a:schemeClr val="bg1">
                        <a:lumMod val="85000"/>
                      </a:schemeClr>
                    </a:gs>
                    <a:gs pos="0">
                      <a:schemeClr val="bg1"/>
                    </a:gs>
                  </a:gsLst>
                  <a:lin ang="7200000" scaled="0"/>
                </a:gradFill>
              </a:ln>
              <a:effectLst>
                <a:outerShdw algn="tr" blurRad="254000" dir="8160000" dist="127000" rotWithShape="0">
                  <a:prstClr val="black">
                    <a:alpha val="3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altLang="en-US" lang="zh-CN">
                  <a:solidFill>
                    <a:prstClr val="white"/>
                  </a:solidFill>
                </a:endParaRPr>
              </a:p>
            </p:txBody>
          </p:sp>
          <p:sp>
            <p:nvSpPr>
              <p:cNvPr id="57" name="椭圆 56"/>
              <p:cNvSpPr/>
              <p:nvPr/>
            </p:nvSpPr>
            <p:spPr>
              <a:xfrm>
                <a:off x="532972" y="2996448"/>
                <a:ext cx="540000" cy="540000"/>
              </a:xfrm>
              <a:prstGeom prst="ellipse">
                <a:avLst/>
              </a:prstGeom>
              <a:solidFill>
                <a:srgbClr val="43AEED"/>
              </a:solidFill>
              <a:ln>
                <a:noFill/>
              </a:ln>
              <a:effectLst>
                <a:innerShdw blurRad="63500" dir="189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altLang="en-US" lang="zh-CN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58" name="文本框 57"/>
            <p:cNvSpPr txBox="1"/>
            <p:nvPr/>
          </p:nvSpPr>
          <p:spPr>
            <a:xfrm>
              <a:off x="515614" y="2229870"/>
              <a:ext cx="1300480" cy="7620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b="1" lang="zh-CN" sz="440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释疑</a:t>
              </a:r>
            </a:p>
          </p:txBody>
        </p:sp>
      </p:grpSp>
      <p:grpSp>
        <p:nvGrpSpPr>
          <p:cNvPr id="16" name="组合 15"/>
          <p:cNvGrpSpPr/>
          <p:nvPr/>
        </p:nvGrpSpPr>
        <p:grpSpPr>
          <a:xfrm>
            <a:off x="8179525" y="2059012"/>
            <a:ext cx="1993907" cy="1993907"/>
            <a:chOff x="9872847" y="4341407"/>
            <a:chExt cx="1993907" cy="1993907"/>
          </a:xfrm>
        </p:grpSpPr>
        <p:grpSp>
          <p:nvGrpSpPr>
            <p:cNvPr id="63" name="组合 62"/>
            <p:cNvGrpSpPr/>
            <p:nvPr/>
          </p:nvGrpSpPr>
          <p:grpSpPr>
            <a:xfrm>
              <a:off x="9872847" y="4341407"/>
              <a:ext cx="1993907" cy="1993907"/>
              <a:chOff x="468313" y="2931789"/>
              <a:chExt cx="669319" cy="669319"/>
            </a:xfrm>
          </p:grpSpPr>
          <p:sp>
            <p:nvSpPr>
              <p:cNvPr id="64" name="椭圆 63"/>
              <p:cNvSpPr/>
              <p:nvPr/>
            </p:nvSpPr>
            <p:spPr>
              <a:xfrm>
                <a:off x="468313" y="2931789"/>
                <a:ext cx="669319" cy="669319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</a:gradFill>
              <a:ln w="12700">
                <a:gradFill>
                  <a:gsLst>
                    <a:gs pos="89000">
                      <a:schemeClr val="bg1">
                        <a:lumMod val="85000"/>
                      </a:schemeClr>
                    </a:gs>
                    <a:gs pos="0">
                      <a:schemeClr val="bg1"/>
                    </a:gs>
                  </a:gsLst>
                  <a:lin ang="7200000" scaled="0"/>
                </a:gradFill>
              </a:ln>
              <a:effectLst>
                <a:outerShdw algn="tr" blurRad="254000" dir="8160000" dist="127000" rotWithShape="0">
                  <a:prstClr val="black">
                    <a:alpha val="3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altLang="en-US" lang="zh-CN">
                  <a:solidFill>
                    <a:prstClr val="white"/>
                  </a:solidFill>
                </a:endParaRPr>
              </a:p>
            </p:txBody>
          </p:sp>
          <p:sp>
            <p:nvSpPr>
              <p:cNvPr id="65" name="椭圆 64"/>
              <p:cNvSpPr/>
              <p:nvPr/>
            </p:nvSpPr>
            <p:spPr>
              <a:xfrm>
                <a:off x="532972" y="2996448"/>
                <a:ext cx="540000" cy="540000"/>
              </a:xfrm>
              <a:prstGeom prst="ellipse">
                <a:avLst/>
              </a:prstGeom>
              <a:solidFill>
                <a:srgbClr val="43AEED"/>
              </a:solidFill>
              <a:ln>
                <a:noFill/>
              </a:ln>
              <a:effectLst>
                <a:innerShdw blurRad="63500" dir="189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altLang="en-US" lang="zh-CN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6" name="文本框 65"/>
            <p:cNvSpPr txBox="1"/>
            <p:nvPr/>
          </p:nvSpPr>
          <p:spPr>
            <a:xfrm>
              <a:off x="10213209" y="4953639"/>
              <a:ext cx="1300480" cy="7620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b="1" lang="zh-CN" sz="440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举例</a:t>
              </a:r>
            </a:p>
          </p:txBody>
        </p:sp>
      </p:grpSp>
      <p:sp>
        <p:nvSpPr>
          <p:cNvPr id="18" name="文本框 17"/>
          <p:cNvSpPr txBox="1"/>
          <p:nvPr/>
        </p:nvSpPr>
        <p:spPr>
          <a:xfrm>
            <a:off x="259483" y="4409292"/>
            <a:ext cx="5516880" cy="1115568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z="2800">
                <a:solidFill>
                  <a:srgbClr val="278BA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先用“看图说故事形式的初稿”</a:t>
            </a:r>
          </a:p>
          <a:p>
            <a:pPr>
              <a:lnSpc>
                <a:spcPct val="120000"/>
              </a:lnSpc>
            </a:pPr>
            <a:r>
              <a:rPr altLang="en-US" lang="zh-CN" sz="2800">
                <a:solidFill>
                  <a:srgbClr val="278BA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之后用“以人为对象的细腻定案”</a:t>
            </a:r>
          </a:p>
        </p:txBody>
      </p:sp>
      <p:sp>
        <p:nvSpPr>
          <p:cNvPr id="67" name="文本框 66"/>
          <p:cNvSpPr txBox="1"/>
          <p:nvPr/>
        </p:nvSpPr>
        <p:spPr>
          <a:xfrm>
            <a:off x="7175203" y="4345423"/>
            <a:ext cx="4002548" cy="111556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z="2800">
                <a:solidFill>
                  <a:srgbClr val="278BA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做好一个PPT之后：</a:t>
            </a:r>
          </a:p>
          <a:p>
            <a:pPr>
              <a:lnSpc>
                <a:spcPct val="120000"/>
              </a:lnSpc>
            </a:pPr>
            <a:r>
              <a:rPr altLang="en-US" lang="zh-CN" sz="2800">
                <a:solidFill>
                  <a:srgbClr val="278BA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一边彩排      一边整理</a:t>
            </a:r>
          </a:p>
        </p:txBody>
      </p:sp>
      <p:grpSp>
        <p:nvGrpSpPr>
          <p:cNvPr id="31" name="组合 30"/>
          <p:cNvGrpSpPr/>
          <p:nvPr/>
        </p:nvGrpSpPr>
        <p:grpSpPr>
          <a:xfrm flipH="1">
            <a:off x="5621368" y="232328"/>
            <a:ext cx="6232144" cy="1067230"/>
            <a:chOff x="848238" y="1604211"/>
            <a:chExt cx="6232144" cy="1067230"/>
          </a:xfrm>
        </p:grpSpPr>
        <p:sp>
          <p:nvSpPr>
            <p:cNvPr id="32" name="等腰三角形 7"/>
            <p:cNvSpPr/>
            <p:nvPr/>
          </p:nvSpPr>
          <p:spPr>
            <a:xfrm rot="11615319">
              <a:off x="848238" y="2540453"/>
              <a:ext cx="153327" cy="130988"/>
            </a:xfrm>
            <a:custGeom>
              <a:gdLst>
                <a:gd fmla="*/ 0 w 153327" name="connsiteX0"/>
                <a:gd fmla="*/ 130988 h 130988" name="connsiteY0"/>
                <a:gd fmla="*/ 73483 w 153327" name="connsiteX1"/>
                <a:gd fmla="*/ 0 h 130988" name="connsiteY1"/>
                <a:gd fmla="*/ 153327 w 153327" name="connsiteX2"/>
                <a:gd fmla="*/ 108303 h 130988" name="connsiteY2"/>
                <a:gd fmla="*/ 0 w 153327" name="connsiteX3"/>
                <a:gd fmla="*/ 130988 h 130988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130988" w="153327">
                  <a:moveTo>
                    <a:pt x="0" y="130988"/>
                  </a:moveTo>
                  <a:lnTo>
                    <a:pt x="73483" y="0"/>
                  </a:lnTo>
                  <a:lnTo>
                    <a:pt x="153327" y="108303"/>
                  </a:lnTo>
                  <a:lnTo>
                    <a:pt x="0" y="130988"/>
                  </a:lnTo>
                  <a:close/>
                </a:path>
              </a:pathLst>
            </a:custGeom>
            <a:solidFill>
              <a:srgbClr val="278B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33" name="矩形 5"/>
            <p:cNvSpPr/>
            <p:nvPr/>
          </p:nvSpPr>
          <p:spPr>
            <a:xfrm>
              <a:off x="865189" y="2320606"/>
              <a:ext cx="869156" cy="306387"/>
            </a:xfrm>
            <a:custGeom>
              <a:gdLst>
                <a:gd fmla="*/ 272256 w 869156" name="connsiteX0"/>
                <a:gd fmla="*/ 0 h 306387" name="connsiteY0"/>
                <a:gd fmla="*/ 869156 w 869156" name="connsiteX1"/>
                <a:gd fmla="*/ 171449 h 306387" name="connsiteY1"/>
                <a:gd fmla="*/ 652461 w 869156" name="connsiteX2"/>
                <a:gd fmla="*/ 306387 h 306387" name="connsiteY2"/>
                <a:gd fmla="*/ 0 w 869156" name="connsiteX3"/>
                <a:gd fmla="*/ 232568 h 306387" name="connsiteY3"/>
                <a:gd fmla="*/ 272256 w 869156" name="connsiteX4"/>
                <a:gd fmla="*/ 0 h 306387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306387" w="869155">
                  <a:moveTo>
                    <a:pt x="272256" y="0"/>
                  </a:moveTo>
                  <a:lnTo>
                    <a:pt x="869156" y="171449"/>
                  </a:lnTo>
                  <a:lnTo>
                    <a:pt x="652461" y="306387"/>
                  </a:lnTo>
                  <a:lnTo>
                    <a:pt x="0" y="232568"/>
                  </a:lnTo>
                  <a:lnTo>
                    <a:pt x="272256" y="0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34" name="矩形 5"/>
            <p:cNvSpPr/>
            <p:nvPr/>
          </p:nvSpPr>
          <p:spPr>
            <a:xfrm>
              <a:off x="1261267" y="2279027"/>
              <a:ext cx="472281" cy="219363"/>
            </a:xfrm>
            <a:custGeom>
              <a:gdLst>
                <a:gd fmla="*/ 0 w 472281" name="connsiteX0"/>
                <a:gd fmla="*/ 0 h 157469" name="connsiteY0"/>
                <a:gd fmla="*/ 403225 w 472281" name="connsiteX1"/>
                <a:gd fmla="*/ 2688 h 157469" name="connsiteY1"/>
                <a:gd fmla="*/ 472281 w 472281" name="connsiteX2"/>
                <a:gd fmla="*/ 157469 h 157469" name="connsiteY2"/>
                <a:gd fmla="*/ 60325 w 472281" name="connsiteX3"/>
                <a:gd fmla="*/ 74125 h 157469" name="connsiteY3"/>
                <a:gd fmla="*/ 0 w 472281" name="connsiteX4"/>
                <a:gd fmla="*/ 0 h 157469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57469" w="472281">
                  <a:moveTo>
                    <a:pt x="0" y="0"/>
                  </a:moveTo>
                  <a:lnTo>
                    <a:pt x="403225" y="2688"/>
                  </a:lnTo>
                  <a:lnTo>
                    <a:pt x="472281" y="157469"/>
                  </a:lnTo>
                  <a:lnTo>
                    <a:pt x="60325" y="741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78B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35" name="矩形 4"/>
            <p:cNvSpPr/>
            <p:nvPr/>
          </p:nvSpPr>
          <p:spPr>
            <a:xfrm>
              <a:off x="1257301" y="1604211"/>
              <a:ext cx="5823081" cy="746559"/>
            </a:xfrm>
            <a:custGeom>
              <a:gdLst>
                <a:gd fmla="*/ 152400 w 4907280" name="connsiteX0"/>
                <a:gd fmla="*/ 76200 h 617220" name="connsiteY0"/>
                <a:gd fmla="*/ 4907280 w 4907280" name="connsiteX1"/>
                <a:gd fmla="*/ 0 h 617220" name="connsiteY1"/>
                <a:gd fmla="*/ 4663440 w 4907280" name="connsiteX2"/>
                <a:gd fmla="*/ 617220 h 617220" name="connsiteY2"/>
                <a:gd fmla="*/ 0 w 4907280" name="connsiteX3"/>
                <a:gd fmla="*/ 563880 h 617220" name="connsiteY3"/>
                <a:gd fmla="*/ 152400 w 4907280" name="connsiteX4"/>
                <a:gd fmla="*/ 76200 h 617220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617220" w="4907280">
                  <a:moveTo>
                    <a:pt x="152400" y="76200"/>
                  </a:moveTo>
                  <a:lnTo>
                    <a:pt x="4907280" y="0"/>
                  </a:lnTo>
                  <a:lnTo>
                    <a:pt x="4663440" y="617220"/>
                  </a:lnTo>
                  <a:lnTo>
                    <a:pt x="0" y="563880"/>
                  </a:lnTo>
                  <a:lnTo>
                    <a:pt x="152400" y="76200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sp>
        <p:nvSpPr>
          <p:cNvPr id="36" name="文本框 6"/>
          <p:cNvSpPr txBox="1"/>
          <p:nvPr/>
        </p:nvSpPr>
        <p:spPr>
          <a:xfrm>
            <a:off x="5943615" y="296210"/>
            <a:ext cx="5570700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36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推敲故事线——琢磨流程</a:t>
            </a:r>
          </a:p>
        </p:txBody>
      </p:sp>
      <p:sp>
        <p:nvSpPr>
          <p:cNvPr id="37" name="右箭头 36"/>
          <p:cNvSpPr/>
          <p:nvPr/>
        </p:nvSpPr>
        <p:spPr>
          <a:xfrm>
            <a:off x="8872798" y="5059084"/>
            <a:ext cx="242047" cy="216914"/>
          </a:xfrm>
          <a:prstGeom prst="rightArrow">
            <a:avLst/>
          </a:prstGeom>
          <a:noFill/>
          <a:ln>
            <a:solidFill>
              <a:srgbClr val="278B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21" name="直接连接符 20"/>
          <p:cNvCxnSpPr/>
          <p:nvPr/>
        </p:nvCxnSpPr>
        <p:spPr>
          <a:xfrm>
            <a:off x="145143" y="6691086"/>
            <a:ext cx="11872686" cy="0"/>
          </a:xfrm>
          <a:prstGeom prst="line">
            <a:avLst/>
          </a:prstGeom>
          <a:ln w="15875">
            <a:solidFill>
              <a:srgbClr val="3BC5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1656960847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3"/>
          <p:cNvSpPr/>
          <p:nvPr/>
        </p:nvSpPr>
        <p:spPr>
          <a:xfrm rot="11846676">
            <a:off x="2065286" y="6286337"/>
            <a:ext cx="641848" cy="584289"/>
          </a:xfrm>
          <a:custGeom>
            <a:gdLst>
              <a:gd fmla="*/ 1 w 1524084" name="connsiteX0"/>
              <a:gd fmla="*/ 1278727 h 1278727" name="connsiteY0"/>
              <a:gd fmla="*/ 1524084 w 1524084" name="connsiteX1"/>
              <a:gd fmla="*/ 0 h 1278727" name="connsiteY1"/>
              <a:gd fmla="*/ 1122034 w 1524084" name="connsiteX2"/>
              <a:gd fmla="*/ 1112559 h 1278727" name="connsiteY2"/>
              <a:gd fmla="*/ 1 w 1524084" name="connsiteX3"/>
              <a:gd fmla="*/ 1278727 h 1278727" name="connsiteY3"/>
              <a:gd fmla="*/ 152400 w 2809875" name="connsiteX4"/>
              <a:gd fmla="*/ 22860 h 856297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1278727" w="1524084">
                <a:moveTo>
                  <a:pt x="1" y="1278727"/>
                </a:moveTo>
                <a:lnTo>
                  <a:pt x="1524084" y="0"/>
                </a:lnTo>
                <a:lnTo>
                  <a:pt x="1122034" y="1112559"/>
                </a:lnTo>
                <a:lnTo>
                  <a:pt x="1" y="1278727"/>
                </a:lnTo>
                <a:close/>
              </a:path>
            </a:pathLst>
          </a:custGeom>
          <a:solidFill>
            <a:srgbClr val="1D8B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" name="矩形 13"/>
          <p:cNvSpPr/>
          <p:nvPr/>
        </p:nvSpPr>
        <p:spPr>
          <a:xfrm rot="11846676">
            <a:off x="1845930" y="5847323"/>
            <a:ext cx="996739" cy="567581"/>
          </a:xfrm>
          <a:custGeom>
            <a:gdLst>
              <a:gd fmla="*/ 1 w 2366780" name="connsiteX0"/>
              <a:gd fmla="*/ 216474 h 777279" name="connsiteY0"/>
              <a:gd fmla="*/ 2366780 w 2366780" name="connsiteX1"/>
              <a:gd fmla="*/ -1 h 777279" name="connsiteY1"/>
              <a:gd fmla="*/ 150532 w 2366780" name="connsiteX2"/>
              <a:gd fmla="*/ 777279 h 777279" name="connsiteY2"/>
              <a:gd fmla="*/ 1 w 2366780" name="connsiteX3"/>
              <a:gd fmla="*/ 216474 h 777279" name="connsiteY3"/>
              <a:gd fmla="*/ 152400 w 2809875" name="connsiteX4"/>
              <a:gd fmla="*/ 22860 h 856297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777279" w="2366780">
                <a:moveTo>
                  <a:pt x="1" y="216474"/>
                </a:moveTo>
                <a:lnTo>
                  <a:pt x="2366780" y="-1"/>
                </a:lnTo>
                <a:lnTo>
                  <a:pt x="150532" y="777279"/>
                </a:lnTo>
                <a:lnTo>
                  <a:pt x="1" y="216474"/>
                </a:lnTo>
                <a:close/>
              </a:path>
            </a:pathLst>
          </a:custGeom>
          <a:solidFill>
            <a:srgbClr val="41C4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矩形 4"/>
          <p:cNvSpPr/>
          <p:nvPr/>
        </p:nvSpPr>
        <p:spPr>
          <a:xfrm>
            <a:off x="9473291" y="-41284"/>
            <a:ext cx="1149895" cy="1285907"/>
          </a:xfrm>
          <a:custGeom>
            <a:gdLst>
              <a:gd fmla="*/ 90261 w 1149895" name="connsiteX0"/>
              <a:gd fmla="*/ 0 h 1290126" name="connsiteY0"/>
              <a:gd fmla="*/ 801801 w 1149895" name="connsiteX1"/>
              <a:gd fmla="*/ 19916 h 1290126" name="connsiteY1"/>
              <a:gd fmla="*/ 1149895 w 1149895" name="connsiteX2"/>
              <a:gd fmla="*/ 1160501 h 1290126" name="connsiteY2"/>
              <a:gd fmla="*/ 659131 w 1149895" name="connsiteX3"/>
              <a:gd fmla="*/ 1290126 h 1290126" name="connsiteY3"/>
              <a:gd fmla="*/ 0 w 1149895" name="connsiteX4"/>
              <a:gd fmla="*/ 194697 h 1290126" name="connsiteY4"/>
              <a:gd fmla="*/ 90261 w 1149895" name="connsiteX5"/>
              <a:gd fmla="*/ 0 h 1290126" name="connsiteY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1290126" w="1149895">
                <a:moveTo>
                  <a:pt x="90261" y="0"/>
                </a:moveTo>
                <a:lnTo>
                  <a:pt x="801801" y="19916"/>
                </a:lnTo>
                <a:lnTo>
                  <a:pt x="1149895" y="1160501"/>
                </a:lnTo>
                <a:lnTo>
                  <a:pt x="659131" y="1290126"/>
                </a:lnTo>
                <a:lnTo>
                  <a:pt x="0" y="194697"/>
                </a:lnTo>
                <a:lnTo>
                  <a:pt x="90261" y="0"/>
                </a:lnTo>
                <a:close/>
              </a:path>
            </a:pathLst>
          </a:custGeom>
          <a:solidFill>
            <a:srgbClr val="00B0F0"/>
          </a:solidFill>
          <a:ln>
            <a:solidFill>
              <a:srgbClr val="43C3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矩形 5"/>
          <p:cNvSpPr/>
          <p:nvPr/>
        </p:nvSpPr>
        <p:spPr>
          <a:xfrm>
            <a:off x="7532914" y="1121625"/>
            <a:ext cx="3101296" cy="1019915"/>
          </a:xfrm>
          <a:prstGeom prst="rect">
            <a:avLst/>
          </a:prstGeom>
          <a:solidFill>
            <a:srgbClr val="41C4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" name="矩形 4"/>
          <p:cNvSpPr/>
          <p:nvPr/>
        </p:nvSpPr>
        <p:spPr>
          <a:xfrm>
            <a:off x="7532914" y="2141540"/>
            <a:ext cx="1318419" cy="218447"/>
          </a:xfrm>
          <a:custGeom>
            <a:gdLst>
              <a:gd fmla="*/ 0 w 1318419" name="connsiteX0"/>
              <a:gd fmla="*/ 0 h 202405" name="connsiteY0"/>
              <a:gd fmla="*/ 1106488 w 1318419" name="connsiteX1"/>
              <a:gd fmla="*/ 0 h 202405" name="connsiteY1"/>
              <a:gd fmla="*/ 1318419 w 1318419" name="connsiteX2"/>
              <a:gd fmla="*/ 202405 h 202405" name="connsiteY2"/>
              <a:gd fmla="*/ 228600 w 1318419" name="connsiteX3"/>
              <a:gd fmla="*/ 202405 h 202405" name="connsiteY3"/>
              <a:gd fmla="*/ 0 w 1318419" name="connsiteX4"/>
              <a:gd fmla="*/ 0 h 202405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202405" w="1318419">
                <a:moveTo>
                  <a:pt x="0" y="0"/>
                </a:moveTo>
                <a:lnTo>
                  <a:pt x="1106488" y="0"/>
                </a:lnTo>
                <a:lnTo>
                  <a:pt x="1318419" y="202405"/>
                </a:lnTo>
                <a:lnTo>
                  <a:pt x="228600" y="202405"/>
                </a:lnTo>
                <a:lnTo>
                  <a:pt x="0" y="0"/>
                </a:lnTo>
                <a:close/>
              </a:path>
            </a:pathLst>
          </a:custGeom>
          <a:solidFill>
            <a:srgbClr val="1D8B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3" name="矩形 13"/>
          <p:cNvSpPr/>
          <p:nvPr/>
        </p:nvSpPr>
        <p:spPr>
          <a:xfrm>
            <a:off x="1774252" y="5818706"/>
            <a:ext cx="1851062" cy="438408"/>
          </a:xfrm>
          <a:custGeom>
            <a:gdLst>
              <a:gd fmla="*/ 581986 w 2534956" name="connsiteX0"/>
              <a:gd fmla="*/ 0 h 600382" name="connsiteY0"/>
              <a:gd fmla="*/ 2534956 w 2534956" name="connsiteX1"/>
              <a:gd fmla="*/ 15402 h 600382" name="connsiteY1"/>
              <a:gd fmla="*/ 0 w 2534956" name="connsiteX2"/>
              <a:gd fmla="*/ 600382 h 600382" name="connsiteY2"/>
              <a:gd fmla="*/ 581986 w 2534956" name="connsiteX3"/>
              <a:gd fmla="*/ 0 h 600382" name="connsiteY3"/>
              <a:gd fmla="*/ 152400 w 2809875" name="connsiteX4"/>
              <a:gd fmla="*/ 22860 h 856297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600382" w="2534956">
                <a:moveTo>
                  <a:pt x="581986" y="0"/>
                </a:moveTo>
                <a:lnTo>
                  <a:pt x="2534956" y="15402"/>
                </a:lnTo>
                <a:lnTo>
                  <a:pt x="0" y="600382"/>
                </a:lnTo>
                <a:lnTo>
                  <a:pt x="581986" y="0"/>
                </a:lnTo>
                <a:close/>
              </a:path>
            </a:pathLst>
          </a:custGeom>
          <a:solidFill>
            <a:srgbClr val="1D8B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2" name="矩形 21"/>
          <p:cNvSpPr/>
          <p:nvPr/>
        </p:nvSpPr>
        <p:spPr>
          <a:xfrm>
            <a:off x="5750037" y="2359987"/>
            <a:ext cx="3101296" cy="1019915"/>
          </a:xfrm>
          <a:prstGeom prst="rect">
            <a:avLst/>
          </a:prstGeom>
          <a:solidFill>
            <a:srgbClr val="41C4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矩形 4"/>
          <p:cNvSpPr/>
          <p:nvPr/>
        </p:nvSpPr>
        <p:spPr>
          <a:xfrm>
            <a:off x="5750037" y="3356289"/>
            <a:ext cx="1318419" cy="218447"/>
          </a:xfrm>
          <a:custGeom>
            <a:gdLst>
              <a:gd fmla="*/ 0 w 1318419" name="connsiteX0"/>
              <a:gd fmla="*/ 0 h 202405" name="connsiteY0"/>
              <a:gd fmla="*/ 1106488 w 1318419" name="connsiteX1"/>
              <a:gd fmla="*/ 0 h 202405" name="connsiteY1"/>
              <a:gd fmla="*/ 1318419 w 1318419" name="connsiteX2"/>
              <a:gd fmla="*/ 202405 h 202405" name="connsiteY2"/>
              <a:gd fmla="*/ 228600 w 1318419" name="connsiteX3"/>
              <a:gd fmla="*/ 202405 h 202405" name="connsiteY3"/>
              <a:gd fmla="*/ 0 w 1318419" name="connsiteX4"/>
              <a:gd fmla="*/ 0 h 202405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202405" w="1318419">
                <a:moveTo>
                  <a:pt x="0" y="0"/>
                </a:moveTo>
                <a:lnTo>
                  <a:pt x="1106488" y="0"/>
                </a:lnTo>
                <a:lnTo>
                  <a:pt x="1318419" y="202405"/>
                </a:lnTo>
                <a:lnTo>
                  <a:pt x="228600" y="202405"/>
                </a:lnTo>
                <a:lnTo>
                  <a:pt x="0" y="0"/>
                </a:lnTo>
                <a:close/>
              </a:path>
            </a:pathLst>
          </a:custGeom>
          <a:solidFill>
            <a:srgbClr val="1D8B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4" name="矩形 23"/>
          <p:cNvSpPr/>
          <p:nvPr/>
        </p:nvSpPr>
        <p:spPr>
          <a:xfrm>
            <a:off x="3979860" y="3573207"/>
            <a:ext cx="3101296" cy="1019915"/>
          </a:xfrm>
          <a:prstGeom prst="rect">
            <a:avLst/>
          </a:prstGeom>
          <a:solidFill>
            <a:srgbClr val="41C4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5" name="矩形 4"/>
          <p:cNvSpPr/>
          <p:nvPr/>
        </p:nvSpPr>
        <p:spPr>
          <a:xfrm>
            <a:off x="3967160" y="4591792"/>
            <a:ext cx="1318419" cy="218447"/>
          </a:xfrm>
          <a:custGeom>
            <a:gdLst>
              <a:gd fmla="*/ 0 w 1318419" name="connsiteX0"/>
              <a:gd fmla="*/ 0 h 202405" name="connsiteY0"/>
              <a:gd fmla="*/ 1106488 w 1318419" name="connsiteX1"/>
              <a:gd fmla="*/ 0 h 202405" name="connsiteY1"/>
              <a:gd fmla="*/ 1318419 w 1318419" name="connsiteX2"/>
              <a:gd fmla="*/ 202405 h 202405" name="connsiteY2"/>
              <a:gd fmla="*/ 228600 w 1318419" name="connsiteX3"/>
              <a:gd fmla="*/ 202405 h 202405" name="connsiteY3"/>
              <a:gd fmla="*/ 0 w 1318419" name="connsiteX4"/>
              <a:gd fmla="*/ 0 h 202405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202405" w="1318419">
                <a:moveTo>
                  <a:pt x="0" y="0"/>
                </a:moveTo>
                <a:lnTo>
                  <a:pt x="1106488" y="0"/>
                </a:lnTo>
                <a:lnTo>
                  <a:pt x="1318419" y="202405"/>
                </a:lnTo>
                <a:lnTo>
                  <a:pt x="228600" y="202405"/>
                </a:lnTo>
                <a:lnTo>
                  <a:pt x="0" y="0"/>
                </a:lnTo>
                <a:close/>
              </a:path>
            </a:pathLst>
          </a:custGeom>
          <a:solidFill>
            <a:srgbClr val="1D8B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6" name="矩形 25"/>
          <p:cNvSpPr/>
          <p:nvPr/>
        </p:nvSpPr>
        <p:spPr>
          <a:xfrm>
            <a:off x="2184283" y="4810040"/>
            <a:ext cx="3101296" cy="1019915"/>
          </a:xfrm>
          <a:prstGeom prst="rect">
            <a:avLst/>
          </a:prstGeom>
          <a:solidFill>
            <a:srgbClr val="41C4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0" name="文本框 29"/>
          <p:cNvSpPr txBox="1"/>
          <p:nvPr/>
        </p:nvSpPr>
        <p:spPr>
          <a:xfrm>
            <a:off x="227328" y="521460"/>
            <a:ext cx="4577080" cy="11887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7200">
                <a:solidFill>
                  <a:srgbClr val="41C4E9"/>
                </a:solidFill>
                <a:effectLst>
                  <a:innerShdw blurRad="63500" dir="13500000" dist="50800">
                    <a:prstClr val="black">
                      <a:alpha val="50000"/>
                    </a:prstClr>
                  </a:innerShdw>
                </a:effectLst>
                <a:latin charset="-120" panose="02020700000000000000" pitchFamily="18" typeface="DFPLiSong-Bd"/>
                <a:ea charset="-120" panose="02020700000000000000" pitchFamily="18" typeface="DFPLiSong-Bd"/>
              </a:rPr>
              <a:t>CONTENTS</a:t>
            </a:r>
          </a:p>
        </p:txBody>
      </p:sp>
      <p:sp>
        <p:nvSpPr>
          <p:cNvPr id="31" name="文本框 30"/>
          <p:cNvSpPr txBox="1"/>
          <p:nvPr/>
        </p:nvSpPr>
        <p:spPr>
          <a:xfrm>
            <a:off x="7728865" y="1308417"/>
            <a:ext cx="2713355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3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01 议题思考</a:t>
            </a:r>
          </a:p>
        </p:txBody>
      </p:sp>
      <p:sp>
        <p:nvSpPr>
          <p:cNvPr id="32" name="文本框 31"/>
          <p:cNvSpPr txBox="1"/>
          <p:nvPr/>
        </p:nvSpPr>
        <p:spPr>
          <a:xfrm>
            <a:off x="5945987" y="2546779"/>
            <a:ext cx="2713355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3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02 假说思考</a:t>
            </a:r>
          </a:p>
        </p:txBody>
      </p:sp>
      <p:sp>
        <p:nvSpPr>
          <p:cNvPr id="33" name="文本框 32"/>
          <p:cNvSpPr txBox="1"/>
          <p:nvPr/>
        </p:nvSpPr>
        <p:spPr>
          <a:xfrm>
            <a:off x="4175809" y="3759999"/>
            <a:ext cx="2713355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3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03 成果思考</a:t>
            </a:r>
          </a:p>
        </p:txBody>
      </p:sp>
      <p:sp>
        <p:nvSpPr>
          <p:cNvPr id="34" name="文本框 33"/>
          <p:cNvSpPr txBox="1"/>
          <p:nvPr/>
        </p:nvSpPr>
        <p:spPr>
          <a:xfrm>
            <a:off x="2380233" y="4996832"/>
            <a:ext cx="2713355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3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04 信息思考</a:t>
            </a:r>
          </a:p>
        </p:txBody>
      </p:sp>
    </p:spTree>
    <p:extLst>
      <p:ext uri="{BB962C8B-B14F-4D97-AF65-F5344CB8AC3E}">
        <p14:creationId val="3342342690"/>
      </p:ext>
    </p:extLst>
  </p:cSld>
  <p:clrMapOvr>
    <a:masterClrMapping/>
  </p:clrMapOvr>
  <p:transition/>
  <p:timing/>
</p:sld>
</file>

<file path=ppt/slides/slide2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5" name="组合 14"/>
          <p:cNvGrpSpPr/>
          <p:nvPr/>
        </p:nvGrpSpPr>
        <p:grpSpPr>
          <a:xfrm>
            <a:off x="2055346" y="2067847"/>
            <a:ext cx="1993907" cy="1993907"/>
            <a:chOff x="175251" y="1617637"/>
            <a:chExt cx="1993907" cy="1993907"/>
          </a:xfrm>
        </p:grpSpPr>
        <p:grpSp>
          <p:nvGrpSpPr>
            <p:cNvPr id="55" name="组合 54"/>
            <p:cNvGrpSpPr/>
            <p:nvPr/>
          </p:nvGrpSpPr>
          <p:grpSpPr>
            <a:xfrm>
              <a:off x="175251" y="1617637"/>
              <a:ext cx="1993907" cy="1993907"/>
              <a:chOff x="468313" y="2931789"/>
              <a:chExt cx="669319" cy="669319"/>
            </a:xfrm>
          </p:grpSpPr>
          <p:sp>
            <p:nvSpPr>
              <p:cNvPr id="56" name="椭圆 55"/>
              <p:cNvSpPr/>
              <p:nvPr/>
            </p:nvSpPr>
            <p:spPr>
              <a:xfrm>
                <a:off x="468313" y="2931789"/>
                <a:ext cx="669319" cy="669319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</a:gradFill>
              <a:ln w="12700">
                <a:gradFill>
                  <a:gsLst>
                    <a:gs pos="89000">
                      <a:schemeClr val="bg1">
                        <a:lumMod val="85000"/>
                      </a:schemeClr>
                    </a:gs>
                    <a:gs pos="0">
                      <a:schemeClr val="bg1"/>
                    </a:gs>
                  </a:gsLst>
                  <a:lin ang="7200000" scaled="0"/>
                </a:gradFill>
              </a:ln>
              <a:effectLst>
                <a:outerShdw algn="tr" blurRad="254000" dir="8160000" dist="127000" rotWithShape="0">
                  <a:prstClr val="black">
                    <a:alpha val="3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altLang="en-US" lang="zh-CN">
                  <a:solidFill>
                    <a:prstClr val="white"/>
                  </a:solidFill>
                </a:endParaRPr>
              </a:p>
            </p:txBody>
          </p:sp>
          <p:sp>
            <p:nvSpPr>
              <p:cNvPr id="57" name="椭圆 56"/>
              <p:cNvSpPr/>
              <p:nvPr/>
            </p:nvSpPr>
            <p:spPr>
              <a:xfrm>
                <a:off x="532972" y="2996448"/>
                <a:ext cx="540000" cy="540000"/>
              </a:xfrm>
              <a:prstGeom prst="ellipse">
                <a:avLst/>
              </a:prstGeom>
              <a:solidFill>
                <a:srgbClr val="43AEED"/>
              </a:solidFill>
              <a:ln>
                <a:noFill/>
              </a:ln>
              <a:effectLst>
                <a:innerShdw blurRad="63500" dir="189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altLang="en-US" lang="zh-CN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58" name="文本框 57"/>
            <p:cNvSpPr txBox="1"/>
            <p:nvPr/>
          </p:nvSpPr>
          <p:spPr>
            <a:xfrm>
              <a:off x="515614" y="2229870"/>
              <a:ext cx="1300480" cy="7620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b="1" lang="zh-CN" sz="440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释疑</a:t>
              </a:r>
            </a:p>
          </p:txBody>
        </p:sp>
      </p:grpSp>
      <p:grpSp>
        <p:nvGrpSpPr>
          <p:cNvPr id="16" name="组合 15"/>
          <p:cNvGrpSpPr/>
          <p:nvPr/>
        </p:nvGrpSpPr>
        <p:grpSpPr>
          <a:xfrm>
            <a:off x="8175959" y="2067847"/>
            <a:ext cx="1993907" cy="1993907"/>
            <a:chOff x="9872847" y="4341407"/>
            <a:chExt cx="1993907" cy="1993907"/>
          </a:xfrm>
        </p:grpSpPr>
        <p:grpSp>
          <p:nvGrpSpPr>
            <p:cNvPr id="63" name="组合 62"/>
            <p:cNvGrpSpPr/>
            <p:nvPr/>
          </p:nvGrpSpPr>
          <p:grpSpPr>
            <a:xfrm>
              <a:off x="9872847" y="4341407"/>
              <a:ext cx="1993907" cy="1993907"/>
              <a:chOff x="468313" y="2931789"/>
              <a:chExt cx="669319" cy="669319"/>
            </a:xfrm>
          </p:grpSpPr>
          <p:sp>
            <p:nvSpPr>
              <p:cNvPr id="64" name="椭圆 63"/>
              <p:cNvSpPr/>
              <p:nvPr/>
            </p:nvSpPr>
            <p:spPr>
              <a:xfrm>
                <a:off x="468313" y="2931789"/>
                <a:ext cx="669319" cy="669319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</a:gradFill>
              <a:ln w="12700">
                <a:gradFill>
                  <a:gsLst>
                    <a:gs pos="89000">
                      <a:schemeClr val="bg1">
                        <a:lumMod val="85000"/>
                      </a:schemeClr>
                    </a:gs>
                    <a:gs pos="0">
                      <a:schemeClr val="bg1"/>
                    </a:gs>
                  </a:gsLst>
                  <a:lin ang="7200000" scaled="0"/>
                </a:gradFill>
              </a:ln>
              <a:effectLst>
                <a:outerShdw algn="tr" blurRad="254000" dir="8160000" dist="127000" rotWithShape="0">
                  <a:prstClr val="black">
                    <a:alpha val="3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altLang="en-US" lang="zh-CN">
                  <a:solidFill>
                    <a:prstClr val="white"/>
                  </a:solidFill>
                </a:endParaRPr>
              </a:p>
            </p:txBody>
          </p:sp>
          <p:sp>
            <p:nvSpPr>
              <p:cNvPr id="65" name="椭圆 64"/>
              <p:cNvSpPr/>
              <p:nvPr/>
            </p:nvSpPr>
            <p:spPr>
              <a:xfrm>
                <a:off x="532972" y="2996448"/>
                <a:ext cx="540000" cy="540000"/>
              </a:xfrm>
              <a:prstGeom prst="ellipse">
                <a:avLst/>
              </a:prstGeom>
              <a:solidFill>
                <a:srgbClr val="43AEED"/>
              </a:solidFill>
              <a:ln>
                <a:noFill/>
              </a:ln>
              <a:effectLst>
                <a:innerShdw blurRad="63500" dir="189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altLang="en-US" lang="zh-CN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6" name="文本框 65"/>
            <p:cNvSpPr txBox="1"/>
            <p:nvPr/>
          </p:nvSpPr>
          <p:spPr>
            <a:xfrm>
              <a:off x="10213209" y="4953640"/>
              <a:ext cx="1300480" cy="7620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b="1" lang="zh-CN" sz="440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举例</a:t>
              </a:r>
            </a:p>
          </p:txBody>
        </p:sp>
      </p:grpSp>
      <p:sp>
        <p:nvSpPr>
          <p:cNvPr id="18" name="文本框 17"/>
          <p:cNvSpPr txBox="1"/>
          <p:nvPr/>
        </p:nvSpPr>
        <p:spPr>
          <a:xfrm>
            <a:off x="292569" y="4691154"/>
            <a:ext cx="4805680" cy="1115568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z="2800">
                <a:solidFill>
                  <a:srgbClr val="278BA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是否可简明扼要地说明结论，</a:t>
            </a:r>
          </a:p>
          <a:p>
            <a:pPr>
              <a:lnSpc>
                <a:spcPct val="120000"/>
              </a:lnSpc>
            </a:pPr>
            <a:r>
              <a:rPr altLang="en-US" lang="zh-CN" sz="2800">
                <a:solidFill>
                  <a:srgbClr val="278BA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针对特定部分是否可快速说明</a:t>
            </a:r>
          </a:p>
        </p:txBody>
      </p:sp>
      <p:sp>
        <p:nvSpPr>
          <p:cNvPr id="67" name="文本框 66"/>
          <p:cNvSpPr txBox="1"/>
          <p:nvPr/>
        </p:nvSpPr>
        <p:spPr>
          <a:xfrm>
            <a:off x="6276458" y="4410725"/>
            <a:ext cx="5792908" cy="16276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z="2800">
                <a:solidFill>
                  <a:srgbClr val="278BA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一句话说明你应该上网易云课堂</a:t>
            </a:r>
          </a:p>
          <a:p>
            <a:pPr>
              <a:lnSpc>
                <a:spcPct val="120000"/>
              </a:lnSpc>
            </a:pPr>
            <a:r>
              <a:rPr altLang="en-US" lang="zh-CN" sz="2800">
                <a:solidFill>
                  <a:srgbClr val="278BA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答案：我们只收99元，就能帮你从小白变达人！ </a:t>
            </a:r>
          </a:p>
        </p:txBody>
      </p:sp>
      <p:grpSp>
        <p:nvGrpSpPr>
          <p:cNvPr id="20" name="组合 19"/>
          <p:cNvGrpSpPr/>
          <p:nvPr/>
        </p:nvGrpSpPr>
        <p:grpSpPr>
          <a:xfrm flipH="1">
            <a:off x="3563953" y="232328"/>
            <a:ext cx="8289559" cy="1067230"/>
            <a:chOff x="848238" y="1604211"/>
            <a:chExt cx="8289559" cy="1067230"/>
          </a:xfrm>
        </p:grpSpPr>
        <p:sp>
          <p:nvSpPr>
            <p:cNvPr id="21" name="等腰三角形 7"/>
            <p:cNvSpPr/>
            <p:nvPr/>
          </p:nvSpPr>
          <p:spPr>
            <a:xfrm rot="11615319">
              <a:off x="848238" y="2540453"/>
              <a:ext cx="153327" cy="130988"/>
            </a:xfrm>
            <a:custGeom>
              <a:gdLst>
                <a:gd fmla="*/ 0 w 153327" name="connsiteX0"/>
                <a:gd fmla="*/ 130988 h 130988" name="connsiteY0"/>
                <a:gd fmla="*/ 73483 w 153327" name="connsiteX1"/>
                <a:gd fmla="*/ 0 h 130988" name="connsiteY1"/>
                <a:gd fmla="*/ 153327 w 153327" name="connsiteX2"/>
                <a:gd fmla="*/ 108303 h 130988" name="connsiteY2"/>
                <a:gd fmla="*/ 0 w 153327" name="connsiteX3"/>
                <a:gd fmla="*/ 130988 h 130988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130988" w="153327">
                  <a:moveTo>
                    <a:pt x="0" y="130988"/>
                  </a:moveTo>
                  <a:lnTo>
                    <a:pt x="73483" y="0"/>
                  </a:lnTo>
                  <a:lnTo>
                    <a:pt x="153327" y="108303"/>
                  </a:lnTo>
                  <a:lnTo>
                    <a:pt x="0" y="130988"/>
                  </a:lnTo>
                  <a:close/>
                </a:path>
              </a:pathLst>
            </a:custGeom>
            <a:solidFill>
              <a:srgbClr val="278B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22" name="矩形 5"/>
            <p:cNvSpPr/>
            <p:nvPr/>
          </p:nvSpPr>
          <p:spPr>
            <a:xfrm>
              <a:off x="865189" y="2320606"/>
              <a:ext cx="869156" cy="306387"/>
            </a:xfrm>
            <a:custGeom>
              <a:gdLst>
                <a:gd fmla="*/ 272256 w 869156" name="connsiteX0"/>
                <a:gd fmla="*/ 0 h 306387" name="connsiteY0"/>
                <a:gd fmla="*/ 869156 w 869156" name="connsiteX1"/>
                <a:gd fmla="*/ 171449 h 306387" name="connsiteY1"/>
                <a:gd fmla="*/ 652461 w 869156" name="connsiteX2"/>
                <a:gd fmla="*/ 306387 h 306387" name="connsiteY2"/>
                <a:gd fmla="*/ 0 w 869156" name="connsiteX3"/>
                <a:gd fmla="*/ 232568 h 306387" name="connsiteY3"/>
                <a:gd fmla="*/ 272256 w 869156" name="connsiteX4"/>
                <a:gd fmla="*/ 0 h 306387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306387" w="869155">
                  <a:moveTo>
                    <a:pt x="272256" y="0"/>
                  </a:moveTo>
                  <a:lnTo>
                    <a:pt x="869156" y="171449"/>
                  </a:lnTo>
                  <a:lnTo>
                    <a:pt x="652461" y="306387"/>
                  </a:lnTo>
                  <a:lnTo>
                    <a:pt x="0" y="232568"/>
                  </a:lnTo>
                  <a:lnTo>
                    <a:pt x="272256" y="0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23" name="矩形 5"/>
            <p:cNvSpPr/>
            <p:nvPr/>
          </p:nvSpPr>
          <p:spPr>
            <a:xfrm>
              <a:off x="1261267" y="2279027"/>
              <a:ext cx="472281" cy="219363"/>
            </a:xfrm>
            <a:custGeom>
              <a:gdLst>
                <a:gd fmla="*/ 0 w 472281" name="connsiteX0"/>
                <a:gd fmla="*/ 0 h 157469" name="connsiteY0"/>
                <a:gd fmla="*/ 403225 w 472281" name="connsiteX1"/>
                <a:gd fmla="*/ 2688 h 157469" name="connsiteY1"/>
                <a:gd fmla="*/ 472281 w 472281" name="connsiteX2"/>
                <a:gd fmla="*/ 157469 h 157469" name="connsiteY2"/>
                <a:gd fmla="*/ 60325 w 472281" name="connsiteX3"/>
                <a:gd fmla="*/ 74125 h 157469" name="connsiteY3"/>
                <a:gd fmla="*/ 0 w 472281" name="connsiteX4"/>
                <a:gd fmla="*/ 0 h 157469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57469" w="472281">
                  <a:moveTo>
                    <a:pt x="0" y="0"/>
                  </a:moveTo>
                  <a:lnTo>
                    <a:pt x="403225" y="2688"/>
                  </a:lnTo>
                  <a:lnTo>
                    <a:pt x="472281" y="157469"/>
                  </a:lnTo>
                  <a:lnTo>
                    <a:pt x="60325" y="741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78B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24" name="矩形 4"/>
            <p:cNvSpPr/>
            <p:nvPr/>
          </p:nvSpPr>
          <p:spPr>
            <a:xfrm>
              <a:off x="1257302" y="1604211"/>
              <a:ext cx="7880495" cy="746559"/>
            </a:xfrm>
            <a:custGeom>
              <a:gdLst>
                <a:gd fmla="*/ 152400 w 4907280" name="connsiteX0"/>
                <a:gd fmla="*/ 76200 h 617220" name="connsiteY0"/>
                <a:gd fmla="*/ 4907280 w 4907280" name="connsiteX1"/>
                <a:gd fmla="*/ 0 h 617220" name="connsiteY1"/>
                <a:gd fmla="*/ 4663440 w 4907280" name="connsiteX2"/>
                <a:gd fmla="*/ 617220 h 617220" name="connsiteY2"/>
                <a:gd fmla="*/ 0 w 4907280" name="connsiteX3"/>
                <a:gd fmla="*/ 563880 h 617220" name="connsiteY3"/>
                <a:gd fmla="*/ 152400 w 4907280" name="connsiteX4"/>
                <a:gd fmla="*/ 76200 h 617220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617220" w="4907280">
                  <a:moveTo>
                    <a:pt x="152400" y="76200"/>
                  </a:moveTo>
                  <a:lnTo>
                    <a:pt x="4907280" y="0"/>
                  </a:lnTo>
                  <a:lnTo>
                    <a:pt x="4663440" y="617220"/>
                  </a:lnTo>
                  <a:lnTo>
                    <a:pt x="0" y="563880"/>
                  </a:lnTo>
                  <a:lnTo>
                    <a:pt x="152400" y="76200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sp>
        <p:nvSpPr>
          <p:cNvPr id="25" name="文本框 6"/>
          <p:cNvSpPr txBox="1"/>
          <p:nvPr/>
        </p:nvSpPr>
        <p:spPr>
          <a:xfrm>
            <a:off x="3886200" y="296210"/>
            <a:ext cx="7628115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36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推敲故事线——准备好“电梯实验”</a:t>
            </a:r>
          </a:p>
        </p:txBody>
      </p:sp>
      <p:cxnSp>
        <p:nvCxnSpPr>
          <p:cNvPr id="26" name="直接连接符 25"/>
          <p:cNvCxnSpPr/>
          <p:nvPr/>
        </p:nvCxnSpPr>
        <p:spPr>
          <a:xfrm>
            <a:off x="145143" y="6691086"/>
            <a:ext cx="11872686" cy="0"/>
          </a:xfrm>
          <a:prstGeom prst="line">
            <a:avLst/>
          </a:prstGeom>
          <a:ln w="15875">
            <a:solidFill>
              <a:srgbClr val="3BC5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4055027870"/>
      </p:ext>
    </p:extLst>
  </p:cSld>
  <p:clrMapOvr>
    <a:masterClrMapping/>
  </p:clrMapOvr>
  <p:transition/>
  <p:timing/>
</p:sld>
</file>

<file path=ppt/slides/slide2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5" name="组合 14"/>
          <p:cNvGrpSpPr/>
          <p:nvPr/>
        </p:nvGrpSpPr>
        <p:grpSpPr>
          <a:xfrm>
            <a:off x="2026721" y="2083537"/>
            <a:ext cx="1993907" cy="1993907"/>
            <a:chOff x="175251" y="1617637"/>
            <a:chExt cx="1993907" cy="1993907"/>
          </a:xfrm>
        </p:grpSpPr>
        <p:grpSp>
          <p:nvGrpSpPr>
            <p:cNvPr id="55" name="组合 54"/>
            <p:cNvGrpSpPr/>
            <p:nvPr/>
          </p:nvGrpSpPr>
          <p:grpSpPr>
            <a:xfrm>
              <a:off x="175251" y="1617637"/>
              <a:ext cx="1993907" cy="1993907"/>
              <a:chOff x="468313" y="2931789"/>
              <a:chExt cx="669319" cy="669319"/>
            </a:xfrm>
          </p:grpSpPr>
          <p:sp>
            <p:nvSpPr>
              <p:cNvPr id="56" name="椭圆 55"/>
              <p:cNvSpPr/>
              <p:nvPr/>
            </p:nvSpPr>
            <p:spPr>
              <a:xfrm>
                <a:off x="468313" y="2931789"/>
                <a:ext cx="669319" cy="669319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</a:gradFill>
              <a:ln w="12700">
                <a:gradFill>
                  <a:gsLst>
                    <a:gs pos="89000">
                      <a:schemeClr val="bg1">
                        <a:lumMod val="85000"/>
                      </a:schemeClr>
                    </a:gs>
                    <a:gs pos="0">
                      <a:schemeClr val="bg1"/>
                    </a:gs>
                  </a:gsLst>
                  <a:lin ang="7200000" scaled="0"/>
                </a:gradFill>
              </a:ln>
              <a:effectLst>
                <a:outerShdw algn="tr" blurRad="254000" dir="8160000" dist="127000" rotWithShape="0">
                  <a:prstClr val="black">
                    <a:alpha val="3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altLang="en-US" lang="zh-CN">
                  <a:solidFill>
                    <a:prstClr val="white"/>
                  </a:solidFill>
                </a:endParaRPr>
              </a:p>
            </p:txBody>
          </p:sp>
          <p:sp>
            <p:nvSpPr>
              <p:cNvPr id="57" name="椭圆 56"/>
              <p:cNvSpPr/>
              <p:nvPr/>
            </p:nvSpPr>
            <p:spPr>
              <a:xfrm>
                <a:off x="532972" y="2996448"/>
                <a:ext cx="540000" cy="540000"/>
              </a:xfrm>
              <a:prstGeom prst="ellipse">
                <a:avLst/>
              </a:prstGeom>
              <a:solidFill>
                <a:srgbClr val="43AEED"/>
              </a:solidFill>
              <a:ln>
                <a:noFill/>
              </a:ln>
              <a:effectLst>
                <a:innerShdw blurRad="63500" dir="189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altLang="en-US" lang="zh-CN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58" name="文本框 57"/>
            <p:cNvSpPr txBox="1"/>
            <p:nvPr/>
          </p:nvSpPr>
          <p:spPr>
            <a:xfrm>
              <a:off x="515614" y="2229870"/>
              <a:ext cx="1300480" cy="7620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b="1" lang="zh-CN" sz="440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释疑</a:t>
              </a:r>
            </a:p>
          </p:txBody>
        </p:sp>
      </p:grpSp>
      <p:grpSp>
        <p:nvGrpSpPr>
          <p:cNvPr id="16" name="组合 15"/>
          <p:cNvGrpSpPr/>
          <p:nvPr/>
        </p:nvGrpSpPr>
        <p:grpSpPr>
          <a:xfrm>
            <a:off x="5400675" y="2055495"/>
            <a:ext cx="1993907" cy="1993907"/>
            <a:chOff x="9872847" y="4341407"/>
            <a:chExt cx="1993907" cy="1993907"/>
          </a:xfrm>
        </p:grpSpPr>
        <p:grpSp>
          <p:nvGrpSpPr>
            <p:cNvPr id="63" name="组合 62"/>
            <p:cNvGrpSpPr/>
            <p:nvPr/>
          </p:nvGrpSpPr>
          <p:grpSpPr>
            <a:xfrm>
              <a:off x="9872847" y="4341407"/>
              <a:ext cx="1993907" cy="1993907"/>
              <a:chOff x="468313" y="2931789"/>
              <a:chExt cx="669319" cy="669319"/>
            </a:xfrm>
          </p:grpSpPr>
          <p:sp>
            <p:nvSpPr>
              <p:cNvPr id="64" name="椭圆 63"/>
              <p:cNvSpPr/>
              <p:nvPr/>
            </p:nvSpPr>
            <p:spPr>
              <a:xfrm>
                <a:off x="468313" y="2931789"/>
                <a:ext cx="669319" cy="669319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</a:gradFill>
              <a:ln w="12700">
                <a:gradFill>
                  <a:gsLst>
                    <a:gs pos="89000">
                      <a:schemeClr val="bg1">
                        <a:lumMod val="85000"/>
                      </a:schemeClr>
                    </a:gs>
                    <a:gs pos="0">
                      <a:schemeClr val="bg1"/>
                    </a:gs>
                  </a:gsLst>
                  <a:lin ang="7200000" scaled="0"/>
                </a:gradFill>
              </a:ln>
              <a:effectLst>
                <a:outerShdw algn="tr" blurRad="254000" dir="8160000" dist="127000" rotWithShape="0">
                  <a:prstClr val="black">
                    <a:alpha val="3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altLang="en-US" lang="zh-CN">
                  <a:solidFill>
                    <a:prstClr val="white"/>
                  </a:solidFill>
                </a:endParaRPr>
              </a:p>
            </p:txBody>
          </p:sp>
          <p:sp>
            <p:nvSpPr>
              <p:cNvPr id="65" name="椭圆 64"/>
              <p:cNvSpPr/>
              <p:nvPr/>
            </p:nvSpPr>
            <p:spPr>
              <a:xfrm>
                <a:off x="532972" y="2996448"/>
                <a:ext cx="540000" cy="540000"/>
              </a:xfrm>
              <a:prstGeom prst="ellipse">
                <a:avLst/>
              </a:prstGeom>
              <a:solidFill>
                <a:srgbClr val="43AEED"/>
              </a:solidFill>
              <a:ln>
                <a:noFill/>
              </a:ln>
              <a:effectLst>
                <a:innerShdw blurRad="63500" dir="189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altLang="en-US" lang="zh-CN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6" name="文本框 65"/>
            <p:cNvSpPr txBox="1"/>
            <p:nvPr/>
          </p:nvSpPr>
          <p:spPr>
            <a:xfrm>
              <a:off x="10213210" y="4953640"/>
              <a:ext cx="1300480" cy="7620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b="1" lang="zh-CN" sz="440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举例</a:t>
              </a:r>
            </a:p>
          </p:txBody>
        </p:sp>
      </p:grpSp>
      <p:sp>
        <p:nvSpPr>
          <p:cNvPr id="18" name="文本框 17"/>
          <p:cNvSpPr txBox="1"/>
          <p:nvPr/>
        </p:nvSpPr>
        <p:spPr>
          <a:xfrm>
            <a:off x="597369" y="4495483"/>
            <a:ext cx="4805680" cy="1627632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z="2800">
                <a:solidFill>
                  <a:srgbClr val="278BA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确认是否存在依循议题的明确</a:t>
            </a:r>
          </a:p>
          <a:p>
            <a:pPr>
              <a:lnSpc>
                <a:spcPct val="120000"/>
              </a:lnSpc>
            </a:pPr>
            <a:r>
              <a:rPr altLang="en-US" lang="zh-CN" sz="2800">
                <a:solidFill>
                  <a:srgbClr val="278BA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信息，以及是否各自只包含一</a:t>
            </a:r>
          </a:p>
          <a:p>
            <a:pPr>
              <a:lnSpc>
                <a:spcPct val="120000"/>
              </a:lnSpc>
            </a:pPr>
            <a:r>
              <a:rPr altLang="en-US" lang="zh-CN" sz="2800">
                <a:solidFill>
                  <a:srgbClr val="278BA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个信息</a:t>
            </a:r>
          </a:p>
        </p:txBody>
      </p:sp>
      <p:grpSp>
        <p:nvGrpSpPr>
          <p:cNvPr id="20" name="组合 19"/>
          <p:cNvGrpSpPr/>
          <p:nvPr/>
        </p:nvGrpSpPr>
        <p:grpSpPr>
          <a:xfrm flipH="1">
            <a:off x="7572374" y="232328"/>
            <a:ext cx="4281138" cy="1067230"/>
            <a:chOff x="848238" y="1604211"/>
            <a:chExt cx="4281138" cy="1067230"/>
          </a:xfrm>
        </p:grpSpPr>
        <p:sp>
          <p:nvSpPr>
            <p:cNvPr id="21" name="等腰三角形 7"/>
            <p:cNvSpPr/>
            <p:nvPr/>
          </p:nvSpPr>
          <p:spPr>
            <a:xfrm rot="11615319">
              <a:off x="848238" y="2540453"/>
              <a:ext cx="153327" cy="130988"/>
            </a:xfrm>
            <a:custGeom>
              <a:gdLst>
                <a:gd fmla="*/ 0 w 153327" name="connsiteX0"/>
                <a:gd fmla="*/ 130988 h 130988" name="connsiteY0"/>
                <a:gd fmla="*/ 73483 w 153327" name="connsiteX1"/>
                <a:gd fmla="*/ 0 h 130988" name="connsiteY1"/>
                <a:gd fmla="*/ 153327 w 153327" name="connsiteX2"/>
                <a:gd fmla="*/ 108303 h 130988" name="connsiteY2"/>
                <a:gd fmla="*/ 0 w 153327" name="connsiteX3"/>
                <a:gd fmla="*/ 130988 h 130988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130988" w="153327">
                  <a:moveTo>
                    <a:pt x="0" y="130988"/>
                  </a:moveTo>
                  <a:lnTo>
                    <a:pt x="73483" y="0"/>
                  </a:lnTo>
                  <a:lnTo>
                    <a:pt x="153327" y="108303"/>
                  </a:lnTo>
                  <a:lnTo>
                    <a:pt x="0" y="130988"/>
                  </a:lnTo>
                  <a:close/>
                </a:path>
              </a:pathLst>
            </a:custGeom>
            <a:solidFill>
              <a:srgbClr val="278B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22" name="矩形 5"/>
            <p:cNvSpPr/>
            <p:nvPr/>
          </p:nvSpPr>
          <p:spPr>
            <a:xfrm>
              <a:off x="865189" y="2320606"/>
              <a:ext cx="869156" cy="306387"/>
            </a:xfrm>
            <a:custGeom>
              <a:gdLst>
                <a:gd fmla="*/ 272256 w 869156" name="connsiteX0"/>
                <a:gd fmla="*/ 0 h 306387" name="connsiteY0"/>
                <a:gd fmla="*/ 869156 w 869156" name="connsiteX1"/>
                <a:gd fmla="*/ 171449 h 306387" name="connsiteY1"/>
                <a:gd fmla="*/ 652461 w 869156" name="connsiteX2"/>
                <a:gd fmla="*/ 306387 h 306387" name="connsiteY2"/>
                <a:gd fmla="*/ 0 w 869156" name="connsiteX3"/>
                <a:gd fmla="*/ 232568 h 306387" name="connsiteY3"/>
                <a:gd fmla="*/ 272256 w 869156" name="connsiteX4"/>
                <a:gd fmla="*/ 0 h 306387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306387" w="869155">
                  <a:moveTo>
                    <a:pt x="272256" y="0"/>
                  </a:moveTo>
                  <a:lnTo>
                    <a:pt x="869156" y="171449"/>
                  </a:lnTo>
                  <a:lnTo>
                    <a:pt x="652461" y="306387"/>
                  </a:lnTo>
                  <a:lnTo>
                    <a:pt x="0" y="232568"/>
                  </a:lnTo>
                  <a:lnTo>
                    <a:pt x="272256" y="0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23" name="矩形 5"/>
            <p:cNvSpPr/>
            <p:nvPr/>
          </p:nvSpPr>
          <p:spPr>
            <a:xfrm>
              <a:off x="1261267" y="2279027"/>
              <a:ext cx="472281" cy="219363"/>
            </a:xfrm>
            <a:custGeom>
              <a:gdLst>
                <a:gd fmla="*/ 0 w 472281" name="connsiteX0"/>
                <a:gd fmla="*/ 0 h 157469" name="connsiteY0"/>
                <a:gd fmla="*/ 403225 w 472281" name="connsiteX1"/>
                <a:gd fmla="*/ 2688 h 157469" name="connsiteY1"/>
                <a:gd fmla="*/ 472281 w 472281" name="connsiteX2"/>
                <a:gd fmla="*/ 157469 h 157469" name="connsiteY2"/>
                <a:gd fmla="*/ 60325 w 472281" name="connsiteX3"/>
                <a:gd fmla="*/ 74125 h 157469" name="connsiteY3"/>
                <a:gd fmla="*/ 0 w 472281" name="connsiteX4"/>
                <a:gd fmla="*/ 0 h 157469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57469" w="472281">
                  <a:moveTo>
                    <a:pt x="0" y="0"/>
                  </a:moveTo>
                  <a:lnTo>
                    <a:pt x="403225" y="2688"/>
                  </a:lnTo>
                  <a:lnTo>
                    <a:pt x="472281" y="157469"/>
                  </a:lnTo>
                  <a:lnTo>
                    <a:pt x="60325" y="741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78B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24" name="矩形 4"/>
            <p:cNvSpPr/>
            <p:nvPr/>
          </p:nvSpPr>
          <p:spPr>
            <a:xfrm>
              <a:off x="1257303" y="1604211"/>
              <a:ext cx="3872073" cy="746559"/>
            </a:xfrm>
            <a:custGeom>
              <a:gdLst>
                <a:gd fmla="*/ 152400 w 4907280" name="connsiteX0"/>
                <a:gd fmla="*/ 76200 h 617220" name="connsiteY0"/>
                <a:gd fmla="*/ 4907280 w 4907280" name="connsiteX1"/>
                <a:gd fmla="*/ 0 h 617220" name="connsiteY1"/>
                <a:gd fmla="*/ 4663440 w 4907280" name="connsiteX2"/>
                <a:gd fmla="*/ 617220 h 617220" name="connsiteY2"/>
                <a:gd fmla="*/ 0 w 4907280" name="connsiteX3"/>
                <a:gd fmla="*/ 563880 h 617220" name="connsiteY3"/>
                <a:gd fmla="*/ 152400 w 4907280" name="connsiteX4"/>
                <a:gd fmla="*/ 76200 h 617220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617220" w="4907280">
                  <a:moveTo>
                    <a:pt x="152400" y="76200"/>
                  </a:moveTo>
                  <a:lnTo>
                    <a:pt x="4907280" y="0"/>
                  </a:lnTo>
                  <a:lnTo>
                    <a:pt x="4663440" y="617220"/>
                  </a:lnTo>
                  <a:lnTo>
                    <a:pt x="0" y="563880"/>
                  </a:lnTo>
                  <a:lnTo>
                    <a:pt x="152400" y="76200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sp>
        <p:nvSpPr>
          <p:cNvPr id="25" name="文本框 6"/>
          <p:cNvSpPr txBox="1"/>
          <p:nvPr/>
        </p:nvSpPr>
        <p:spPr>
          <a:xfrm>
            <a:off x="8229621" y="296210"/>
            <a:ext cx="3043238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36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一图表一信息</a:t>
            </a:r>
          </a:p>
        </p:txBody>
      </p:sp>
      <p:graphicFrame>
        <p:nvGraphicFramePr>
          <p:cNvPr id="26" name="图表 25"/>
          <p:cNvGraphicFramePr/>
          <p:nvPr>
            <p:extLst>
              <p:ext uri="{D42A27DB-BD31-4B8C-83A1-F6EECF244321}">
                <p14:modId val="4187880477"/>
              </p:ext>
            </p:extLst>
          </p:nvPr>
        </p:nvGraphicFramePr>
        <p:xfrm>
          <a:off x="8026426" y="2339681"/>
          <a:ext cx="3955988" cy="2637325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27" name="文本框 17"/>
          <p:cNvSpPr txBox="1"/>
          <p:nvPr/>
        </p:nvSpPr>
        <p:spPr>
          <a:xfrm>
            <a:off x="6778627" y="4849787"/>
            <a:ext cx="5161280" cy="1115568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mtClean="0" sz="2800">
                <a:solidFill>
                  <a:srgbClr val="278BA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在前半年的销售额里，第一季度</a:t>
            </a:r>
          </a:p>
          <a:p>
            <a:pPr>
              <a:lnSpc>
                <a:spcPct val="120000"/>
              </a:lnSpc>
            </a:pPr>
            <a:r>
              <a:rPr altLang="en-US" lang="zh-CN" smtClean="0" sz="2800">
                <a:solidFill>
                  <a:srgbClr val="278BA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占80%，第二季度占20%</a:t>
            </a:r>
          </a:p>
        </p:txBody>
      </p:sp>
    </p:spTree>
    <p:extLst>
      <p:ext uri="{BB962C8B-B14F-4D97-AF65-F5344CB8AC3E}">
        <p14:creationId val="4150233051"/>
      </p:ext>
    </p:extLst>
  </p:cSld>
  <p:clrMapOvr>
    <a:masterClrMapping/>
  </p:clrMapOvr>
  <p:transition/>
  <p:timing/>
</p:sld>
</file>

<file path=ppt/slides/slide2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2" name="组合 11"/>
          <p:cNvGrpSpPr/>
          <p:nvPr/>
        </p:nvGrpSpPr>
        <p:grpSpPr>
          <a:xfrm>
            <a:off x="3816218" y="1195877"/>
            <a:ext cx="4618558" cy="3868365"/>
            <a:chOff x="4620692" y="1343361"/>
            <a:chExt cx="4618558" cy="3868365"/>
          </a:xfrm>
        </p:grpSpPr>
        <p:sp>
          <p:nvSpPr>
            <p:cNvPr id="7" name="等腰三角形 5"/>
            <p:cNvSpPr/>
            <p:nvPr/>
          </p:nvSpPr>
          <p:spPr>
            <a:xfrm>
              <a:off x="6820059" y="4670730"/>
              <a:ext cx="929481" cy="540996"/>
            </a:xfrm>
            <a:custGeom>
              <a:gdLst>
                <a:gd fmla="*/ 222249 w 929481" name="connsiteX0"/>
                <a:gd fmla="*/ 0 h 540996" name="connsiteY0"/>
                <a:gd fmla="*/ 929481 w 929481" name="connsiteX1"/>
                <a:gd fmla="*/ 155573 h 540996" name="connsiteY1"/>
                <a:gd fmla="*/ 0 w 929481" name="connsiteX2"/>
                <a:gd fmla="*/ 540996 h 540996" name="connsiteY2"/>
                <a:gd fmla="*/ 222249 w 929481" name="connsiteX3"/>
                <a:gd fmla="*/ 0 h 540996" name="connsiteY3"/>
                <a:gd fmla="*/ 480864 w 1188096" name="connsiteX4"/>
                <a:gd fmla="*/ 0 h 1231118" name="connsiteY4"/>
                <a:gd fmla="*/ 406402 w 1113634" name="connsiteX5"/>
                <a:gd fmla="*/ 0 h 952896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540996" w="929480">
                  <a:moveTo>
                    <a:pt x="222249" y="0"/>
                  </a:moveTo>
                  <a:lnTo>
                    <a:pt x="929481" y="155573"/>
                  </a:lnTo>
                  <a:lnTo>
                    <a:pt x="0" y="540996"/>
                  </a:lnTo>
                  <a:lnTo>
                    <a:pt x="222249" y="0"/>
                  </a:lnTo>
                  <a:close/>
                </a:path>
              </a:pathLst>
            </a:custGeom>
            <a:solidFill>
              <a:srgbClr val="1D8AC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8" name="等腰三角形 5"/>
            <p:cNvSpPr/>
            <p:nvPr/>
          </p:nvSpPr>
          <p:spPr>
            <a:xfrm>
              <a:off x="5021580" y="3974593"/>
              <a:ext cx="2727960" cy="845663"/>
            </a:xfrm>
            <a:custGeom>
              <a:gdLst>
                <a:gd fmla="*/ 0 w 1597026" name="connsiteX0"/>
                <a:gd fmla="*/ 705169 h 845663" name="connsiteY0"/>
                <a:gd fmla="*/ 1516174 w 1597026" name="connsiteX1"/>
                <a:gd fmla="*/ 0 h 845663" name="connsiteY1"/>
                <a:gd fmla="*/ 1597026 w 1597026" name="connsiteX2"/>
                <a:gd fmla="*/ 845663 h 845663" name="connsiteY2"/>
                <a:gd fmla="*/ 0 w 1597026" name="connsiteX3"/>
                <a:gd fmla="*/ 705169 h 845663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845663" w="1597026">
                  <a:moveTo>
                    <a:pt x="0" y="705169"/>
                  </a:moveTo>
                  <a:lnTo>
                    <a:pt x="1516174" y="0"/>
                  </a:lnTo>
                  <a:lnTo>
                    <a:pt x="1597026" y="845663"/>
                  </a:lnTo>
                  <a:lnTo>
                    <a:pt x="0" y="705169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9" name="等腰三角形 5"/>
            <p:cNvSpPr/>
            <p:nvPr/>
          </p:nvSpPr>
          <p:spPr>
            <a:xfrm>
              <a:off x="5029200" y="3780392"/>
              <a:ext cx="3268980" cy="897958"/>
            </a:xfrm>
            <a:custGeom>
              <a:gdLst>
                <a:gd fmla="*/ 197302 w 2234406" name="connsiteX0"/>
                <a:gd fmla="*/ 0 h 897958" name="connsiteY0"/>
                <a:gd fmla="*/ 2234406 w 2234406" name="connsiteX1"/>
                <a:gd fmla="*/ 11337 h 897958" name="connsiteY1"/>
                <a:gd fmla="*/ 0 w 2234406" name="connsiteX2"/>
                <a:gd fmla="*/ 897958 h 897958" name="connsiteY2"/>
                <a:gd fmla="*/ 197302 w 2234406" name="connsiteX3"/>
                <a:gd fmla="*/ 0 h 897958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897958" w="2234406">
                  <a:moveTo>
                    <a:pt x="197302" y="0"/>
                  </a:moveTo>
                  <a:lnTo>
                    <a:pt x="2234406" y="11337"/>
                  </a:lnTo>
                  <a:lnTo>
                    <a:pt x="0" y="897958"/>
                  </a:lnTo>
                  <a:lnTo>
                    <a:pt x="197302" y="0"/>
                  </a:lnTo>
                  <a:close/>
                </a:path>
              </a:pathLst>
            </a:custGeom>
            <a:solidFill>
              <a:srgbClr val="1D8AC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10" name="矩形 5"/>
            <p:cNvSpPr/>
            <p:nvPr/>
          </p:nvSpPr>
          <p:spPr>
            <a:xfrm>
              <a:off x="4620692" y="1343361"/>
              <a:ext cx="4618558" cy="2459891"/>
            </a:xfrm>
            <a:custGeom>
              <a:gdLst>
                <a:gd fmla="*/ 0 w 3363266" name="connsiteX0"/>
                <a:gd fmla="*/ 0 h 2459891" name="connsiteY0"/>
                <a:gd fmla="*/ 3363266 w 3363266" name="connsiteX1"/>
                <a:gd fmla="*/ 584317 h 2459891" name="connsiteY1"/>
                <a:gd fmla="*/ 2666580 w 3363266" name="connsiteX2"/>
                <a:gd fmla="*/ 2459891 h 2459891" name="connsiteY2"/>
                <a:gd fmla="*/ 503951 w 3363266" name="connsiteX3"/>
                <a:gd fmla="*/ 2459891 h 2459891" name="connsiteY3"/>
                <a:gd fmla="*/ 0 w 3363266" name="connsiteX4"/>
                <a:gd fmla="*/ 0 h 2459891" name="connsiteY4"/>
                <a:gd fmla="*/ 0 w 3512458" name="connsiteX5"/>
                <a:gd fmla="*/ 420914 h 2281974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459891" w="3363266">
                  <a:moveTo>
                    <a:pt x="0" y="0"/>
                  </a:moveTo>
                  <a:lnTo>
                    <a:pt x="3363266" y="584317"/>
                  </a:lnTo>
                  <a:lnTo>
                    <a:pt x="2666580" y="2459891"/>
                  </a:lnTo>
                  <a:lnTo>
                    <a:pt x="503951" y="245989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" name="文本框 10"/>
            <p:cNvSpPr txBox="1"/>
            <p:nvPr/>
          </p:nvSpPr>
          <p:spPr>
            <a:xfrm>
              <a:off x="5188843" y="2257601"/>
              <a:ext cx="3230880" cy="10058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lang="zh-CN" smtClean="0" sz="6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谢谢观赏</a:t>
              </a:r>
            </a:p>
          </p:txBody>
        </p:sp>
      </p:grpSp>
    </p:spTree>
    <p:extLst>
      <p:ext uri="{BB962C8B-B14F-4D97-AF65-F5344CB8AC3E}">
        <p14:creationId val="3936365973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6" name="组合 15"/>
          <p:cNvGrpSpPr/>
          <p:nvPr/>
        </p:nvGrpSpPr>
        <p:grpSpPr>
          <a:xfrm>
            <a:off x="3500954" y="1316199"/>
            <a:ext cx="5222175" cy="4317384"/>
            <a:chOff x="3500954" y="1316199"/>
            <a:chExt cx="5222175" cy="4317384"/>
          </a:xfrm>
        </p:grpSpPr>
        <p:sp>
          <p:nvSpPr>
            <p:cNvPr id="2" name="椭圆 1"/>
            <p:cNvSpPr/>
            <p:nvPr/>
          </p:nvSpPr>
          <p:spPr>
            <a:xfrm>
              <a:off x="6921136" y="3699374"/>
              <a:ext cx="1801993" cy="1801993"/>
            </a:xfrm>
            <a:prstGeom prst="ellipse">
              <a:avLst/>
            </a:prstGeom>
            <a:noFill/>
            <a:ln algn="ctr" cap="flat" cmpd="sng" w="12700">
              <a:solidFill>
                <a:sysClr lastClr="FFFFFF" val="window"/>
              </a:solidFill>
              <a:prstDash val="solid"/>
            </a:ln>
            <a:effectLst/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1200" kumimoji="0" lang="zh-CN" noProof="0" normalizeH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latin typeface="Calibri"/>
                <a:ea charset="-122" panose="02010600030101010101" pitchFamily="2" typeface="宋体"/>
              </a:endParaRPr>
            </a:p>
          </p:txBody>
        </p:sp>
        <p:sp>
          <p:nvSpPr>
            <p:cNvPr id="3" name="椭圆 2"/>
            <p:cNvSpPr/>
            <p:nvPr/>
          </p:nvSpPr>
          <p:spPr>
            <a:xfrm>
              <a:off x="3854810" y="1670055"/>
              <a:ext cx="3750942" cy="3750943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r" blurRad="254000" dir="8160000" dist="127000" rotWithShape="0">
                <a:prstClr val="black">
                  <a:alpha val="34000"/>
                </a:prstClr>
              </a:out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altLang="zh-CN" b="0" baseline="0" cap="none" i="0" kern="1200" kumimoji="0" lang="en-US" noProof="0" normalizeH="0" smtClean="0" spc="0" strike="noStrike" sz="1800" u="none">
                  <a:ln>
                    <a:noFill/>
                  </a:ln>
                  <a:solidFill>
                    <a:sysClr lastClr="FFFFFF" val="window"/>
                  </a:solidFill>
                  <a:effectLst/>
                  <a:uLnTx/>
                  <a:uFillTx/>
                  <a:latin typeface="Calibri"/>
                  <a:ea charset="-122" panose="02010600030101010101" pitchFamily="2" typeface="宋体"/>
                </a:rPr>
                <a:t> </a:t>
              </a:r>
            </a:p>
          </p:txBody>
        </p:sp>
        <p:sp>
          <p:nvSpPr>
            <p:cNvPr id="4" name="椭圆 3"/>
            <p:cNvSpPr/>
            <p:nvPr/>
          </p:nvSpPr>
          <p:spPr>
            <a:xfrm>
              <a:off x="3500954" y="1316199"/>
              <a:ext cx="4317383" cy="4317384"/>
            </a:xfrm>
            <a:prstGeom prst="ellipse">
              <a:avLst/>
            </a:prstGeom>
            <a:noFill/>
            <a:ln algn="ctr" cap="flat" cmpd="sng" w="12700">
              <a:solidFill>
                <a:sysClr lastClr="FFFFFF" val="window"/>
              </a:solidFill>
              <a:prstDash val="solid"/>
            </a:ln>
            <a:effectLst/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1200" kumimoji="0" lang="zh-CN" noProof="0" normalizeH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latin typeface="Calibri"/>
                <a:ea charset="-122" panose="02010600030101010101" pitchFamily="2" typeface="宋体"/>
              </a:endParaRPr>
            </a:p>
          </p:txBody>
        </p:sp>
        <p:sp>
          <p:nvSpPr>
            <p:cNvPr id="5" name="椭圆 4"/>
            <p:cNvSpPr/>
            <p:nvPr/>
          </p:nvSpPr>
          <p:spPr>
            <a:xfrm>
              <a:off x="7125969" y="3904208"/>
              <a:ext cx="1474103" cy="1474103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r" blurRad="254000" dir="8160000" dist="127000" rotWithShape="0">
                <a:prstClr val="black">
                  <a:alpha val="34000"/>
                </a:prstClr>
              </a:out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1200" kumimoji="0" lang="zh-CN" noProof="0" normalizeH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latin typeface="Calibri"/>
                <a:ea charset="-122" panose="02010600030101010101" pitchFamily="2" typeface="宋体"/>
              </a:endParaRPr>
            </a:p>
          </p:txBody>
        </p:sp>
        <p:sp>
          <p:nvSpPr>
            <p:cNvPr id="6" name="椭圆 5"/>
            <p:cNvSpPr/>
            <p:nvPr/>
          </p:nvSpPr>
          <p:spPr>
            <a:xfrm>
              <a:off x="7336791" y="4115030"/>
              <a:ext cx="1052459" cy="1052459"/>
            </a:xfrm>
            <a:prstGeom prst="ellipse">
              <a:avLst/>
            </a:prstGeom>
            <a:solidFill>
              <a:srgbClr val="43AEED"/>
            </a:solidFill>
            <a:ln algn="ctr" cap="flat" cmpd="sng" w="25400">
              <a:noFill/>
              <a:prstDash val="solid"/>
            </a:ln>
            <a:effectLst>
              <a:innerShdw blurRad="63500" dir="18900000" dist="50800">
                <a:prstClr val="black">
                  <a:alpha val="50000"/>
                </a:prstClr>
              </a:inn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1200" kumimoji="0" lang="zh-CN" noProof="0" normalizeH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latin typeface="Calibri"/>
                <a:ea charset="-122" panose="02010600030101010101" pitchFamily="2" typeface="宋体"/>
              </a:endParaRPr>
            </a:p>
          </p:txBody>
        </p:sp>
        <p:grpSp>
          <p:nvGrpSpPr>
            <p:cNvPr id="14" name="组合 13"/>
            <p:cNvGrpSpPr/>
            <p:nvPr/>
          </p:nvGrpSpPr>
          <p:grpSpPr>
            <a:xfrm>
              <a:off x="3972410" y="2914202"/>
              <a:ext cx="3515743" cy="1262648"/>
              <a:chOff x="3972408" y="2937641"/>
              <a:chExt cx="3515743" cy="1262648"/>
            </a:xfrm>
          </p:grpSpPr>
          <p:sp>
            <p:nvSpPr>
              <p:cNvPr id="7" name="TextBox 9"/>
              <p:cNvSpPr txBox="1"/>
              <p:nvPr/>
            </p:nvSpPr>
            <p:spPr>
              <a:xfrm>
                <a:off x="4343350" y="2941362"/>
                <a:ext cx="2773858" cy="762000"/>
              </a:xfrm>
              <a:prstGeom prst="rect">
                <a:avLst/>
              </a:prstGeom>
              <a:noFill/>
            </p:spPr>
            <p:txBody>
              <a:bodyPr anchor="ctr" rtlCol="0" wrap="square">
                <a:sp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altLang="en-US" b="1" lang="zh-CN" smtClean="0" sz="4400">
                    <a:solidFill>
                      <a:srgbClr val="43AEED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  <a:cs charset="0" panose="020b0604020202020204" pitchFamily="34" typeface="Arial"/>
                  </a:rPr>
                  <a:t>议题思考</a:t>
                </a:r>
              </a:p>
            </p:txBody>
          </p:sp>
          <p:sp>
            <p:nvSpPr>
              <p:cNvPr id="9" name="Rectangle 42"/>
              <p:cNvSpPr/>
              <p:nvPr/>
            </p:nvSpPr>
            <p:spPr>
              <a:xfrm>
                <a:off x="3972408" y="3753964"/>
                <a:ext cx="3515743" cy="446325"/>
              </a:xfrm>
              <a:prstGeom prst="rect">
                <a:avLst/>
              </a:prstGeom>
              <a:noFill/>
              <a:ln algn="ctr" cap="flat" cmpd="sng" w="12700">
                <a:noFill/>
                <a:prstDash val="solid"/>
              </a:ln>
              <a:effectLst/>
            </p:spPr>
            <p:txBody>
              <a:bodyPr anchor="t" bIns="0" lIns="91440" rIns="91440" rtlCol="0" tIns="0"/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defTabSz="914400" eaLnBrk="1" fontAlgn="auto" hangingPunct="1" indent="0" latinLnBrk="0" lvl="0" marL="0" marR="0" rtl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r>
                  <a:rPr altLang="zh-CN" b="0" baseline="0" cap="none" i="0" kern="0" kumimoji="0" lang="en-US" noProof="0" normalizeH="0" smtClean="0" spc="0" strike="noStrike" u="none">
                    <a:ln>
                      <a:noFill/>
                    </a:ln>
                    <a:solidFill>
                      <a:sysClr lastClr="000000" val="windowText">
                        <a:lumMod val="65000"/>
                        <a:lumOff val="35000"/>
                      </a:sysClr>
                    </a:solidFill>
                    <a:effectLst/>
                    <a:uLnTx/>
                    <a:uFillTx/>
                    <a:latin charset="0" panose="020b0604020202020204" pitchFamily="34" typeface="Arial"/>
                    <a:cs charset="0" panose="020b0604020202020204" pitchFamily="34" typeface="Arial"/>
                  </a:rPr>
                  <a:t>THINKING ABOUT ISSUES</a:t>
                </a:r>
              </a:p>
            </p:txBody>
          </p:sp>
        </p:grpSp>
        <p:sp>
          <p:nvSpPr>
            <p:cNvPr id="12" name="文本框 11"/>
            <p:cNvSpPr txBox="1"/>
            <p:nvPr/>
          </p:nvSpPr>
          <p:spPr>
            <a:xfrm>
              <a:off x="7484453" y="4318095"/>
              <a:ext cx="757136" cy="6400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b="1" lang="en-US" smtClean="0" sz="36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01</a:t>
              </a:r>
            </a:p>
          </p:txBody>
        </p:sp>
      </p:grpSp>
    </p:spTree>
    <p:extLst>
      <p:ext uri="{BB962C8B-B14F-4D97-AF65-F5344CB8AC3E}">
        <p14:creationId val="3657504509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 flipH="1">
            <a:off x="6081486" y="232328"/>
            <a:ext cx="5772026" cy="1067230"/>
            <a:chOff x="848238" y="1604211"/>
            <a:chExt cx="5772026" cy="1067230"/>
          </a:xfrm>
        </p:grpSpPr>
        <p:sp>
          <p:nvSpPr>
            <p:cNvPr id="6" name="等腰三角形 7"/>
            <p:cNvSpPr/>
            <p:nvPr/>
          </p:nvSpPr>
          <p:spPr>
            <a:xfrm rot="11615319">
              <a:off x="848238" y="2540453"/>
              <a:ext cx="153327" cy="130988"/>
            </a:xfrm>
            <a:custGeom>
              <a:gdLst>
                <a:gd fmla="*/ 0 w 153327" name="connsiteX0"/>
                <a:gd fmla="*/ 130988 h 130988" name="connsiteY0"/>
                <a:gd fmla="*/ 73483 w 153327" name="connsiteX1"/>
                <a:gd fmla="*/ 0 h 130988" name="connsiteY1"/>
                <a:gd fmla="*/ 153327 w 153327" name="connsiteX2"/>
                <a:gd fmla="*/ 108303 h 130988" name="connsiteY2"/>
                <a:gd fmla="*/ 0 w 153327" name="connsiteX3"/>
                <a:gd fmla="*/ 130988 h 130988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130988" w="153327">
                  <a:moveTo>
                    <a:pt x="0" y="130988"/>
                  </a:moveTo>
                  <a:lnTo>
                    <a:pt x="73483" y="0"/>
                  </a:lnTo>
                  <a:lnTo>
                    <a:pt x="153327" y="108303"/>
                  </a:lnTo>
                  <a:lnTo>
                    <a:pt x="0" y="130988"/>
                  </a:lnTo>
                  <a:close/>
                </a:path>
              </a:pathLst>
            </a:custGeom>
            <a:solidFill>
              <a:srgbClr val="278B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" name="矩形 5"/>
            <p:cNvSpPr/>
            <p:nvPr/>
          </p:nvSpPr>
          <p:spPr>
            <a:xfrm>
              <a:off x="865189" y="2320606"/>
              <a:ext cx="869156" cy="306387"/>
            </a:xfrm>
            <a:custGeom>
              <a:gdLst>
                <a:gd fmla="*/ 272256 w 869156" name="connsiteX0"/>
                <a:gd fmla="*/ 0 h 306387" name="connsiteY0"/>
                <a:gd fmla="*/ 869156 w 869156" name="connsiteX1"/>
                <a:gd fmla="*/ 171449 h 306387" name="connsiteY1"/>
                <a:gd fmla="*/ 652461 w 869156" name="connsiteX2"/>
                <a:gd fmla="*/ 306387 h 306387" name="connsiteY2"/>
                <a:gd fmla="*/ 0 w 869156" name="connsiteX3"/>
                <a:gd fmla="*/ 232568 h 306387" name="connsiteY3"/>
                <a:gd fmla="*/ 272256 w 869156" name="connsiteX4"/>
                <a:gd fmla="*/ 0 h 306387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306387" w="869155">
                  <a:moveTo>
                    <a:pt x="272256" y="0"/>
                  </a:moveTo>
                  <a:lnTo>
                    <a:pt x="869156" y="171449"/>
                  </a:lnTo>
                  <a:lnTo>
                    <a:pt x="652461" y="306387"/>
                  </a:lnTo>
                  <a:lnTo>
                    <a:pt x="0" y="232568"/>
                  </a:lnTo>
                  <a:lnTo>
                    <a:pt x="272256" y="0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" name="矩形 5"/>
            <p:cNvSpPr/>
            <p:nvPr/>
          </p:nvSpPr>
          <p:spPr>
            <a:xfrm>
              <a:off x="1261267" y="2279027"/>
              <a:ext cx="472281" cy="219363"/>
            </a:xfrm>
            <a:custGeom>
              <a:gdLst>
                <a:gd fmla="*/ 0 w 472281" name="connsiteX0"/>
                <a:gd fmla="*/ 0 h 157469" name="connsiteY0"/>
                <a:gd fmla="*/ 403225 w 472281" name="connsiteX1"/>
                <a:gd fmla="*/ 2688 h 157469" name="connsiteY1"/>
                <a:gd fmla="*/ 472281 w 472281" name="connsiteX2"/>
                <a:gd fmla="*/ 157469 h 157469" name="connsiteY2"/>
                <a:gd fmla="*/ 60325 w 472281" name="connsiteX3"/>
                <a:gd fmla="*/ 74125 h 157469" name="connsiteY3"/>
                <a:gd fmla="*/ 0 w 472281" name="connsiteX4"/>
                <a:gd fmla="*/ 0 h 157469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57469" w="472281">
                  <a:moveTo>
                    <a:pt x="0" y="0"/>
                  </a:moveTo>
                  <a:lnTo>
                    <a:pt x="403225" y="2688"/>
                  </a:lnTo>
                  <a:lnTo>
                    <a:pt x="472281" y="157469"/>
                  </a:lnTo>
                  <a:lnTo>
                    <a:pt x="60325" y="741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78B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" name="矩形 4"/>
            <p:cNvSpPr/>
            <p:nvPr/>
          </p:nvSpPr>
          <p:spPr>
            <a:xfrm>
              <a:off x="1257300" y="1604211"/>
              <a:ext cx="5362964" cy="746559"/>
            </a:xfrm>
            <a:custGeom>
              <a:gdLst>
                <a:gd fmla="*/ 152400 w 4907280" name="connsiteX0"/>
                <a:gd fmla="*/ 76200 h 617220" name="connsiteY0"/>
                <a:gd fmla="*/ 4907280 w 4907280" name="connsiteX1"/>
                <a:gd fmla="*/ 0 h 617220" name="connsiteY1"/>
                <a:gd fmla="*/ 4663440 w 4907280" name="connsiteX2"/>
                <a:gd fmla="*/ 617220 h 617220" name="connsiteY2"/>
                <a:gd fmla="*/ 0 w 4907280" name="connsiteX3"/>
                <a:gd fmla="*/ 563880 h 617220" name="connsiteY3"/>
                <a:gd fmla="*/ 152400 w 4907280" name="connsiteX4"/>
                <a:gd fmla="*/ 76200 h 617220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617220" w="4907280">
                  <a:moveTo>
                    <a:pt x="152400" y="76200"/>
                  </a:moveTo>
                  <a:lnTo>
                    <a:pt x="4907280" y="0"/>
                  </a:lnTo>
                  <a:lnTo>
                    <a:pt x="4663440" y="617220"/>
                  </a:lnTo>
                  <a:lnTo>
                    <a:pt x="0" y="563880"/>
                  </a:lnTo>
                  <a:lnTo>
                    <a:pt x="152400" y="76200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7" name="文本框 6"/>
          <p:cNvSpPr txBox="1"/>
          <p:nvPr/>
        </p:nvSpPr>
        <p:spPr>
          <a:xfrm>
            <a:off x="6545942" y="296210"/>
            <a:ext cx="4754383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3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建立个人专属智囊团</a:t>
            </a:r>
          </a:p>
        </p:txBody>
      </p:sp>
      <p:grpSp>
        <p:nvGrpSpPr>
          <p:cNvPr id="20" name="组合 19"/>
          <p:cNvGrpSpPr/>
          <p:nvPr/>
        </p:nvGrpSpPr>
        <p:grpSpPr>
          <a:xfrm>
            <a:off x="542926" y="1605280"/>
            <a:ext cx="10772774" cy="2223770"/>
            <a:chOff x="542926" y="1605280"/>
            <a:chExt cx="10772774" cy="2223770"/>
          </a:xfrm>
        </p:grpSpPr>
        <p:sp>
          <p:nvSpPr>
            <p:cNvPr id="10" name="等腰三角形 13"/>
            <p:cNvSpPr/>
            <p:nvPr/>
          </p:nvSpPr>
          <p:spPr>
            <a:xfrm>
              <a:off x="2029459" y="1606867"/>
              <a:ext cx="182245" cy="265748"/>
            </a:xfrm>
            <a:custGeom>
              <a:gdLst>
                <a:gd fmla="*/ 0 w 182245" name="connsiteX0"/>
                <a:gd fmla="*/ 257811 h 265748" name="connsiteY0"/>
                <a:gd fmla="*/ 41910 w 182245" name="connsiteX1"/>
                <a:gd fmla="*/ 0 h 265748" name="connsiteY1"/>
                <a:gd fmla="*/ 182245 w 182245" name="connsiteX2"/>
                <a:gd fmla="*/ 265748 h 265748" name="connsiteY2"/>
                <a:gd fmla="*/ 0 w 182245" name="connsiteX3"/>
                <a:gd fmla="*/ 257811 h 265748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265748" w="182245">
                  <a:moveTo>
                    <a:pt x="0" y="257811"/>
                  </a:moveTo>
                  <a:lnTo>
                    <a:pt x="41910" y="0"/>
                  </a:lnTo>
                  <a:lnTo>
                    <a:pt x="182245" y="265748"/>
                  </a:lnTo>
                  <a:lnTo>
                    <a:pt x="0" y="257811"/>
                  </a:lnTo>
                  <a:close/>
                </a:path>
              </a:pathLst>
            </a:custGeom>
            <a:solidFill>
              <a:srgbClr val="278B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" name="矩形 11"/>
            <p:cNvSpPr/>
            <p:nvPr/>
          </p:nvSpPr>
          <p:spPr>
            <a:xfrm>
              <a:off x="542926" y="1857375"/>
              <a:ext cx="10772774" cy="1971675"/>
            </a:xfrm>
            <a:custGeom>
              <a:gdLst>
                <a:gd fmla="*/ 0 w 10772774" name="connsiteX0"/>
                <a:gd fmla="*/ 14288 h 1971675" name="connsiteY0"/>
                <a:gd fmla="*/ 10744199 w 10772774" name="connsiteX1"/>
                <a:gd fmla="*/ 0 h 1971675" name="connsiteY1"/>
                <a:gd fmla="*/ 10772774 w 10772774" name="connsiteX2"/>
                <a:gd fmla="*/ 1971675 h 1971675" name="connsiteY2"/>
                <a:gd fmla="*/ 214311 w 10772774" name="connsiteX3"/>
                <a:gd fmla="*/ 1314451 h 1971675" name="connsiteY3"/>
                <a:gd fmla="*/ 0 w 10772774" name="connsiteX4"/>
                <a:gd fmla="*/ 14288 h 1971675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971675" w="10772774">
                  <a:moveTo>
                    <a:pt x="0" y="14288"/>
                  </a:moveTo>
                  <a:lnTo>
                    <a:pt x="10744199" y="0"/>
                  </a:lnTo>
                  <a:lnTo>
                    <a:pt x="10772774" y="1971675"/>
                  </a:lnTo>
                  <a:lnTo>
                    <a:pt x="214311" y="1314451"/>
                  </a:lnTo>
                  <a:lnTo>
                    <a:pt x="0" y="14288"/>
                  </a:lnTo>
                  <a:close/>
                </a:path>
              </a:pathLst>
            </a:cu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w="12700">
              <a:gradFill>
                <a:gsLst>
                  <a:gs pos="0">
                    <a:srgbClr val="FFFFFF"/>
                  </a:gs>
                  <a:gs pos="80000">
                    <a:srgbClr val="D9D9D9">
                      <a:lumMod val="85000"/>
                    </a:srgbClr>
                  </a:gs>
                </a:gsLst>
                <a:lin ang="5340000" scaled="0"/>
              </a:gradFill>
            </a:ln>
            <a:effectLst>
              <a:outerShdw algn="ctr" blurRad="254000" dir="8160000" dist="127000" rotWithShape="0">
                <a:srgbClr val="000000">
                  <a:alpha val="34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" name="矩形 12"/>
            <p:cNvSpPr/>
            <p:nvPr/>
          </p:nvSpPr>
          <p:spPr>
            <a:xfrm>
              <a:off x="793432" y="1605280"/>
              <a:ext cx="1271587" cy="2163763"/>
            </a:xfrm>
            <a:custGeom>
              <a:gdLst>
                <a:gd fmla="*/ 0 w 1271587" name="connsiteX0"/>
                <a:gd fmla="*/ 6350 h 2163763" name="connsiteY0"/>
                <a:gd fmla="*/ 1271587 w 1271587" name="connsiteX1"/>
                <a:gd fmla="*/ 0 h 2163763" name="connsiteY1"/>
                <a:gd fmla="*/ 1271587 w 1271587" name="connsiteX2"/>
                <a:gd fmla="*/ 2163763 h 2163763" name="connsiteY2"/>
                <a:gd fmla="*/ 38100 w 1271587" name="connsiteX3"/>
                <a:gd fmla="*/ 1569403 h 2163763" name="connsiteY3"/>
                <a:gd fmla="*/ 0 w 1271587" name="connsiteX4"/>
                <a:gd fmla="*/ 6350 h 2163763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163763" w="1271587">
                  <a:moveTo>
                    <a:pt x="0" y="6350"/>
                  </a:moveTo>
                  <a:lnTo>
                    <a:pt x="1271587" y="0"/>
                  </a:lnTo>
                  <a:lnTo>
                    <a:pt x="1271587" y="2163763"/>
                  </a:lnTo>
                  <a:lnTo>
                    <a:pt x="38100" y="1569403"/>
                  </a:lnTo>
                  <a:lnTo>
                    <a:pt x="0" y="6350"/>
                  </a:lnTo>
                  <a:close/>
                </a:path>
              </a:pathLst>
            </a:custGeom>
            <a:gradFill>
              <a:gsLst>
                <a:gs pos="0">
                  <a:srgbClr val="3BC5E9"/>
                </a:gs>
                <a:gs pos="100000">
                  <a:srgbClr val="41C4E9"/>
                </a:gs>
              </a:gsLst>
              <a:lin ang="7200000" scaled="0"/>
            </a:gradFill>
            <a:ln>
              <a:gradFill>
                <a:gsLst>
                  <a:gs pos="0">
                    <a:srgbClr val="3BC5E9"/>
                  </a:gs>
                  <a:gs pos="89000">
                    <a:srgbClr val="41C4E9"/>
                  </a:gs>
                </a:gsLst>
                <a:lin ang="7200000" scaled="0"/>
              </a:gradFill>
            </a:ln>
            <a:effectLst>
              <a:outerShdw algn="ctr" blurRad="254000" dir="8160000" dist="127000" rotWithShape="0">
                <a:srgbClr val="000000">
                  <a:alpha val="34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21" name="组合 20"/>
          <p:cNvGrpSpPr/>
          <p:nvPr/>
        </p:nvGrpSpPr>
        <p:grpSpPr>
          <a:xfrm>
            <a:off x="557440" y="3947341"/>
            <a:ext cx="10772774" cy="2223636"/>
            <a:chOff x="557440" y="3947341"/>
            <a:chExt cx="10772774" cy="2223636"/>
          </a:xfrm>
        </p:grpSpPr>
        <p:sp>
          <p:nvSpPr>
            <p:cNvPr id="11" name="矩形 11"/>
            <p:cNvSpPr/>
            <p:nvPr/>
          </p:nvSpPr>
          <p:spPr>
            <a:xfrm>
              <a:off x="557440" y="4199302"/>
              <a:ext cx="10772774" cy="1971675"/>
            </a:xfrm>
            <a:custGeom>
              <a:gdLst>
                <a:gd fmla="*/ 0 w 10772774" name="connsiteX0"/>
                <a:gd fmla="*/ 14288 h 1971675" name="connsiteY0"/>
                <a:gd fmla="*/ 10744199 w 10772774" name="connsiteX1"/>
                <a:gd fmla="*/ 0 h 1971675" name="connsiteY1"/>
                <a:gd fmla="*/ 10772774 w 10772774" name="connsiteX2"/>
                <a:gd fmla="*/ 1971675 h 1971675" name="connsiteY2"/>
                <a:gd fmla="*/ 214311 w 10772774" name="connsiteX3"/>
                <a:gd fmla="*/ 1314451 h 1971675" name="connsiteY3"/>
                <a:gd fmla="*/ 0 w 10772774" name="connsiteX4"/>
                <a:gd fmla="*/ 14288 h 1971675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971675" w="10772774">
                  <a:moveTo>
                    <a:pt x="0" y="14288"/>
                  </a:moveTo>
                  <a:lnTo>
                    <a:pt x="10744199" y="0"/>
                  </a:lnTo>
                  <a:lnTo>
                    <a:pt x="10772774" y="1971675"/>
                  </a:lnTo>
                  <a:lnTo>
                    <a:pt x="214311" y="1314451"/>
                  </a:lnTo>
                  <a:lnTo>
                    <a:pt x="0" y="14288"/>
                  </a:lnTo>
                  <a:close/>
                </a:path>
              </a:pathLst>
            </a:custGeom>
            <a:gradFill>
              <a:gsLst>
                <a:gs pos="0">
                  <a:srgbClr val="CCCCCC"/>
                </a:gs>
                <a:gs pos="100000">
                  <a:srgbClr val="FCFCFC"/>
                </a:gs>
              </a:gsLst>
              <a:lin ang="7200000" scaled="0"/>
            </a:gradFill>
            <a:ln>
              <a:gradFill>
                <a:gsLst>
                  <a:gs pos="0">
                    <a:srgbClr val="FFFFFF"/>
                  </a:gs>
                  <a:gs pos="89000">
                    <a:srgbClr val="D9D9D9"/>
                  </a:gs>
                </a:gsLst>
                <a:lin ang="5400000" scaled="1"/>
              </a:gradFill>
            </a:ln>
            <a:effectLst>
              <a:outerShdw algn="ctr" blurRad="254000" dir="8160000" dist="127000" rotWithShape="0">
                <a:srgbClr val="000000">
                  <a:alpha val="34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4" name="等腰三角形 13"/>
            <p:cNvSpPr/>
            <p:nvPr/>
          </p:nvSpPr>
          <p:spPr>
            <a:xfrm>
              <a:off x="2029459" y="3948928"/>
              <a:ext cx="182245" cy="265748"/>
            </a:xfrm>
            <a:custGeom>
              <a:gdLst>
                <a:gd fmla="*/ 0 w 182245" name="connsiteX0"/>
                <a:gd fmla="*/ 257811 h 265748" name="connsiteY0"/>
                <a:gd fmla="*/ 41910 w 182245" name="connsiteX1"/>
                <a:gd fmla="*/ 0 h 265748" name="connsiteY1"/>
                <a:gd fmla="*/ 182245 w 182245" name="connsiteX2"/>
                <a:gd fmla="*/ 265748 h 265748" name="connsiteY2"/>
                <a:gd fmla="*/ 0 w 182245" name="connsiteX3"/>
                <a:gd fmla="*/ 257811 h 265748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265748" w="182245">
                  <a:moveTo>
                    <a:pt x="0" y="257811"/>
                  </a:moveTo>
                  <a:lnTo>
                    <a:pt x="41910" y="0"/>
                  </a:lnTo>
                  <a:lnTo>
                    <a:pt x="182245" y="265748"/>
                  </a:lnTo>
                  <a:lnTo>
                    <a:pt x="0" y="257811"/>
                  </a:lnTo>
                  <a:close/>
                </a:path>
              </a:pathLst>
            </a:custGeom>
            <a:solidFill>
              <a:srgbClr val="278B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5" name="矩形 12"/>
            <p:cNvSpPr/>
            <p:nvPr/>
          </p:nvSpPr>
          <p:spPr>
            <a:xfrm>
              <a:off x="793432" y="3947341"/>
              <a:ext cx="1271587" cy="2163763"/>
            </a:xfrm>
            <a:custGeom>
              <a:gdLst>
                <a:gd fmla="*/ 0 w 1271587" name="connsiteX0"/>
                <a:gd fmla="*/ 6350 h 2163763" name="connsiteY0"/>
                <a:gd fmla="*/ 1271587 w 1271587" name="connsiteX1"/>
                <a:gd fmla="*/ 0 h 2163763" name="connsiteY1"/>
                <a:gd fmla="*/ 1271587 w 1271587" name="connsiteX2"/>
                <a:gd fmla="*/ 2163763 h 2163763" name="connsiteY2"/>
                <a:gd fmla="*/ 38100 w 1271587" name="connsiteX3"/>
                <a:gd fmla="*/ 1569403 h 2163763" name="connsiteY3"/>
                <a:gd fmla="*/ 0 w 1271587" name="connsiteX4"/>
                <a:gd fmla="*/ 6350 h 2163763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163763" w="1271587">
                  <a:moveTo>
                    <a:pt x="0" y="6350"/>
                  </a:moveTo>
                  <a:lnTo>
                    <a:pt x="1271587" y="0"/>
                  </a:lnTo>
                  <a:lnTo>
                    <a:pt x="1271587" y="2163763"/>
                  </a:lnTo>
                  <a:lnTo>
                    <a:pt x="38100" y="1569403"/>
                  </a:lnTo>
                  <a:lnTo>
                    <a:pt x="0" y="6350"/>
                  </a:lnTo>
                  <a:close/>
                </a:path>
              </a:pathLst>
            </a:custGeom>
            <a:gradFill>
              <a:gsLst>
                <a:gs pos="0">
                  <a:srgbClr val="3BC5E9"/>
                </a:gs>
                <a:gs pos="100000">
                  <a:srgbClr val="41C4E9"/>
                </a:gs>
              </a:gsLst>
              <a:lin ang="7200000" scaled="0"/>
            </a:gradFill>
            <a:ln>
              <a:gradFill>
                <a:gsLst>
                  <a:gs pos="0">
                    <a:srgbClr val="3BC5E9"/>
                  </a:gs>
                  <a:gs pos="89000">
                    <a:srgbClr val="41C4E9"/>
                  </a:gs>
                </a:gsLst>
                <a:lin ang="7200000" scaled="0"/>
              </a:gradFill>
            </a:ln>
            <a:effectLst>
              <a:outerShdw algn="ctr" blurRad="254000" dir="8160000" dist="127000" rotWithShape="0">
                <a:srgbClr val="000000">
                  <a:alpha val="34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16" name="文本框 15"/>
          <p:cNvSpPr txBox="1"/>
          <p:nvPr/>
        </p:nvSpPr>
        <p:spPr>
          <a:xfrm>
            <a:off x="1106060" y="1956371"/>
            <a:ext cx="640080" cy="11887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 sz="3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释</a:t>
            </a:r>
          </a:p>
          <a:p>
            <a:r>
              <a:rPr altLang="en-US" b="1" lang="zh-CN" smtClean="0" sz="3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疑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1106060" y="4199301"/>
            <a:ext cx="640080" cy="11887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 sz="3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举</a:t>
            </a:r>
          </a:p>
          <a:p>
            <a:r>
              <a:rPr altLang="en-US" b="1" lang="zh-CN" smtClean="0" sz="3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例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2211704" y="2393024"/>
            <a:ext cx="6583680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z="2800">
                <a:solidFill>
                  <a:schemeClr val="bg1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向有某方面经验、有“选择力”的人请教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2211704" y="4715204"/>
            <a:ext cx="6939280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z="2800">
                <a:solidFill>
                  <a:schemeClr val="bg1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在写毕业论文之前，可以先向专业老师请教</a:t>
            </a:r>
          </a:p>
        </p:txBody>
      </p:sp>
      <p:cxnSp>
        <p:nvCxnSpPr>
          <p:cNvPr id="22" name="直接连接符 21"/>
          <p:cNvCxnSpPr/>
          <p:nvPr/>
        </p:nvCxnSpPr>
        <p:spPr>
          <a:xfrm>
            <a:off x="145143" y="6691086"/>
            <a:ext cx="11872686" cy="0"/>
          </a:xfrm>
          <a:prstGeom prst="line">
            <a:avLst/>
          </a:prstGeom>
          <a:ln w="15875">
            <a:solidFill>
              <a:srgbClr val="3BC5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2914258237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 flipH="1">
            <a:off x="6537170" y="232328"/>
            <a:ext cx="5316342" cy="1067230"/>
            <a:chOff x="848238" y="1604211"/>
            <a:chExt cx="5316342" cy="1067230"/>
          </a:xfrm>
        </p:grpSpPr>
        <p:sp>
          <p:nvSpPr>
            <p:cNvPr id="6" name="等腰三角形 7"/>
            <p:cNvSpPr/>
            <p:nvPr/>
          </p:nvSpPr>
          <p:spPr>
            <a:xfrm rot="11615319">
              <a:off x="848238" y="2540453"/>
              <a:ext cx="153327" cy="130988"/>
            </a:xfrm>
            <a:custGeom>
              <a:gdLst>
                <a:gd fmla="*/ 0 w 153327" name="connsiteX0"/>
                <a:gd fmla="*/ 130988 h 130988" name="connsiteY0"/>
                <a:gd fmla="*/ 73483 w 153327" name="connsiteX1"/>
                <a:gd fmla="*/ 0 h 130988" name="connsiteY1"/>
                <a:gd fmla="*/ 153327 w 153327" name="connsiteX2"/>
                <a:gd fmla="*/ 108303 h 130988" name="connsiteY2"/>
                <a:gd fmla="*/ 0 w 153327" name="connsiteX3"/>
                <a:gd fmla="*/ 130988 h 130988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130988" w="153327">
                  <a:moveTo>
                    <a:pt x="0" y="130988"/>
                  </a:moveTo>
                  <a:lnTo>
                    <a:pt x="73483" y="0"/>
                  </a:lnTo>
                  <a:lnTo>
                    <a:pt x="153327" y="108303"/>
                  </a:lnTo>
                  <a:lnTo>
                    <a:pt x="0" y="130988"/>
                  </a:lnTo>
                  <a:close/>
                </a:path>
              </a:pathLst>
            </a:custGeom>
            <a:solidFill>
              <a:srgbClr val="278B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5" name="矩形 5"/>
            <p:cNvSpPr/>
            <p:nvPr/>
          </p:nvSpPr>
          <p:spPr>
            <a:xfrm>
              <a:off x="865189" y="2320606"/>
              <a:ext cx="869156" cy="306387"/>
            </a:xfrm>
            <a:custGeom>
              <a:gdLst>
                <a:gd fmla="*/ 272256 w 869156" name="connsiteX0"/>
                <a:gd fmla="*/ 0 h 306387" name="connsiteY0"/>
                <a:gd fmla="*/ 869156 w 869156" name="connsiteX1"/>
                <a:gd fmla="*/ 171449 h 306387" name="connsiteY1"/>
                <a:gd fmla="*/ 652461 w 869156" name="connsiteX2"/>
                <a:gd fmla="*/ 306387 h 306387" name="connsiteY2"/>
                <a:gd fmla="*/ 0 w 869156" name="connsiteX3"/>
                <a:gd fmla="*/ 232568 h 306387" name="connsiteY3"/>
                <a:gd fmla="*/ 272256 w 869156" name="connsiteX4"/>
                <a:gd fmla="*/ 0 h 306387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306387" w="869155">
                  <a:moveTo>
                    <a:pt x="272256" y="0"/>
                  </a:moveTo>
                  <a:lnTo>
                    <a:pt x="869156" y="171449"/>
                  </a:lnTo>
                  <a:lnTo>
                    <a:pt x="652461" y="306387"/>
                  </a:lnTo>
                  <a:lnTo>
                    <a:pt x="0" y="232568"/>
                  </a:lnTo>
                  <a:lnTo>
                    <a:pt x="272256" y="0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4" name="矩形 5"/>
            <p:cNvSpPr/>
            <p:nvPr/>
          </p:nvSpPr>
          <p:spPr>
            <a:xfrm>
              <a:off x="1261267" y="2279027"/>
              <a:ext cx="472281" cy="219363"/>
            </a:xfrm>
            <a:custGeom>
              <a:gdLst>
                <a:gd fmla="*/ 0 w 472281" name="connsiteX0"/>
                <a:gd fmla="*/ 0 h 157469" name="connsiteY0"/>
                <a:gd fmla="*/ 403225 w 472281" name="connsiteX1"/>
                <a:gd fmla="*/ 2688 h 157469" name="connsiteY1"/>
                <a:gd fmla="*/ 472281 w 472281" name="connsiteX2"/>
                <a:gd fmla="*/ 157469 h 157469" name="connsiteY2"/>
                <a:gd fmla="*/ 60325 w 472281" name="connsiteX3"/>
                <a:gd fmla="*/ 74125 h 157469" name="connsiteY3"/>
                <a:gd fmla="*/ 0 w 472281" name="connsiteX4"/>
                <a:gd fmla="*/ 0 h 157469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57469" w="472281">
                  <a:moveTo>
                    <a:pt x="0" y="0"/>
                  </a:moveTo>
                  <a:lnTo>
                    <a:pt x="403225" y="2688"/>
                  </a:lnTo>
                  <a:lnTo>
                    <a:pt x="472281" y="157469"/>
                  </a:lnTo>
                  <a:lnTo>
                    <a:pt x="60325" y="741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78B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3" name="矩形 4"/>
            <p:cNvSpPr/>
            <p:nvPr/>
          </p:nvSpPr>
          <p:spPr>
            <a:xfrm>
              <a:off x="1257300" y="1604211"/>
              <a:ext cx="4907280" cy="746559"/>
            </a:xfrm>
            <a:custGeom>
              <a:gdLst>
                <a:gd fmla="*/ 152400 w 4907280" name="connsiteX0"/>
                <a:gd fmla="*/ 76200 h 617220" name="connsiteY0"/>
                <a:gd fmla="*/ 4907280 w 4907280" name="connsiteX1"/>
                <a:gd fmla="*/ 0 h 617220" name="connsiteY1"/>
                <a:gd fmla="*/ 4663440 w 4907280" name="connsiteX2"/>
                <a:gd fmla="*/ 617220 h 617220" name="connsiteY2"/>
                <a:gd fmla="*/ 0 w 4907280" name="connsiteX3"/>
                <a:gd fmla="*/ 563880 h 617220" name="connsiteY3"/>
                <a:gd fmla="*/ 152400 w 4907280" name="connsiteX4"/>
                <a:gd fmla="*/ 76200 h 617220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617220" w="4907280">
                  <a:moveTo>
                    <a:pt x="152400" y="76200"/>
                  </a:moveTo>
                  <a:lnTo>
                    <a:pt x="4907280" y="0"/>
                  </a:lnTo>
                  <a:lnTo>
                    <a:pt x="4663440" y="617220"/>
                  </a:lnTo>
                  <a:lnTo>
                    <a:pt x="0" y="563880"/>
                  </a:lnTo>
                  <a:lnTo>
                    <a:pt x="152400" y="76200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sp>
        <p:nvSpPr>
          <p:cNvPr id="7" name="文本框 6"/>
          <p:cNvSpPr txBox="1"/>
          <p:nvPr/>
        </p:nvSpPr>
        <p:spPr>
          <a:xfrm>
            <a:off x="7328758" y="296210"/>
            <a:ext cx="3527926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36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建立具体的假说</a:t>
            </a:r>
          </a:p>
        </p:txBody>
      </p:sp>
      <p:grpSp>
        <p:nvGrpSpPr>
          <p:cNvPr id="20" name="组合 19"/>
          <p:cNvGrpSpPr/>
          <p:nvPr/>
        </p:nvGrpSpPr>
        <p:grpSpPr>
          <a:xfrm>
            <a:off x="542926" y="1605280"/>
            <a:ext cx="10772774" cy="2223770"/>
            <a:chOff x="542926" y="1605280"/>
            <a:chExt cx="10772774" cy="2223770"/>
          </a:xfrm>
        </p:grpSpPr>
        <p:sp>
          <p:nvSpPr>
            <p:cNvPr id="10" name="等腰三角形 13"/>
            <p:cNvSpPr/>
            <p:nvPr/>
          </p:nvSpPr>
          <p:spPr>
            <a:xfrm>
              <a:off x="2029459" y="1606867"/>
              <a:ext cx="182245" cy="265748"/>
            </a:xfrm>
            <a:custGeom>
              <a:gdLst>
                <a:gd fmla="*/ 0 w 182245" name="connsiteX0"/>
                <a:gd fmla="*/ 257811 h 265748" name="connsiteY0"/>
                <a:gd fmla="*/ 41910 w 182245" name="connsiteX1"/>
                <a:gd fmla="*/ 0 h 265748" name="connsiteY1"/>
                <a:gd fmla="*/ 182245 w 182245" name="connsiteX2"/>
                <a:gd fmla="*/ 265748 h 265748" name="connsiteY2"/>
                <a:gd fmla="*/ 0 w 182245" name="connsiteX3"/>
                <a:gd fmla="*/ 257811 h 265748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265748" w="182245">
                  <a:moveTo>
                    <a:pt x="0" y="257811"/>
                  </a:moveTo>
                  <a:lnTo>
                    <a:pt x="41910" y="0"/>
                  </a:lnTo>
                  <a:lnTo>
                    <a:pt x="182245" y="265748"/>
                  </a:lnTo>
                  <a:lnTo>
                    <a:pt x="0" y="257811"/>
                  </a:lnTo>
                  <a:close/>
                </a:path>
              </a:pathLst>
            </a:custGeom>
            <a:solidFill>
              <a:srgbClr val="278B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8" name="矩形 11"/>
            <p:cNvSpPr/>
            <p:nvPr/>
          </p:nvSpPr>
          <p:spPr>
            <a:xfrm>
              <a:off x="542926" y="1857375"/>
              <a:ext cx="10772774" cy="1971675"/>
            </a:xfrm>
            <a:custGeom>
              <a:gdLst>
                <a:gd fmla="*/ 0 w 10772774" name="connsiteX0"/>
                <a:gd fmla="*/ 14288 h 1971675" name="connsiteY0"/>
                <a:gd fmla="*/ 10744199 w 10772774" name="connsiteX1"/>
                <a:gd fmla="*/ 0 h 1971675" name="connsiteY1"/>
                <a:gd fmla="*/ 10772774 w 10772774" name="connsiteX2"/>
                <a:gd fmla="*/ 1971675 h 1971675" name="connsiteY2"/>
                <a:gd fmla="*/ 214311 w 10772774" name="connsiteX3"/>
                <a:gd fmla="*/ 1314451 h 1971675" name="connsiteY3"/>
                <a:gd fmla="*/ 0 w 10772774" name="connsiteX4"/>
                <a:gd fmla="*/ 14288 h 1971675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971675" w="10772774">
                  <a:moveTo>
                    <a:pt x="0" y="14288"/>
                  </a:moveTo>
                  <a:lnTo>
                    <a:pt x="10744199" y="0"/>
                  </a:lnTo>
                  <a:lnTo>
                    <a:pt x="10772774" y="1971675"/>
                  </a:lnTo>
                  <a:lnTo>
                    <a:pt x="214311" y="1314451"/>
                  </a:lnTo>
                  <a:lnTo>
                    <a:pt x="0" y="14288"/>
                  </a:lnTo>
                  <a:close/>
                </a:path>
              </a:pathLst>
            </a:cu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w="12700">
              <a:gradFill>
                <a:gsLst>
                  <a:gs pos="0">
                    <a:srgbClr val="FFFFFF"/>
                  </a:gs>
                  <a:gs pos="80000">
                    <a:srgbClr val="D9D9D9">
                      <a:lumMod val="85000"/>
                    </a:srgbClr>
                  </a:gs>
                </a:gsLst>
                <a:lin ang="5340000" scaled="0"/>
              </a:gradFill>
            </a:ln>
            <a:effectLst>
              <a:outerShdw algn="ctr" blurRad="254000" dir="8160000" dist="127000" rotWithShape="0">
                <a:srgbClr val="000000">
                  <a:alpha val="34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9" name="矩形 12"/>
            <p:cNvSpPr/>
            <p:nvPr/>
          </p:nvSpPr>
          <p:spPr>
            <a:xfrm>
              <a:off x="793432" y="1605280"/>
              <a:ext cx="1271587" cy="2163763"/>
            </a:xfrm>
            <a:custGeom>
              <a:gdLst>
                <a:gd fmla="*/ 0 w 1271587" name="connsiteX0"/>
                <a:gd fmla="*/ 6350 h 2163763" name="connsiteY0"/>
                <a:gd fmla="*/ 1271587 w 1271587" name="connsiteX1"/>
                <a:gd fmla="*/ 0 h 2163763" name="connsiteY1"/>
                <a:gd fmla="*/ 1271587 w 1271587" name="connsiteX2"/>
                <a:gd fmla="*/ 2163763 h 2163763" name="connsiteY2"/>
                <a:gd fmla="*/ 38100 w 1271587" name="connsiteX3"/>
                <a:gd fmla="*/ 1569403 h 2163763" name="connsiteY3"/>
                <a:gd fmla="*/ 0 w 1271587" name="connsiteX4"/>
                <a:gd fmla="*/ 6350 h 2163763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163763" w="1271587">
                  <a:moveTo>
                    <a:pt x="0" y="6350"/>
                  </a:moveTo>
                  <a:lnTo>
                    <a:pt x="1271587" y="0"/>
                  </a:lnTo>
                  <a:lnTo>
                    <a:pt x="1271587" y="2163763"/>
                  </a:lnTo>
                  <a:lnTo>
                    <a:pt x="38100" y="1569403"/>
                  </a:lnTo>
                  <a:lnTo>
                    <a:pt x="0" y="6350"/>
                  </a:lnTo>
                  <a:close/>
                </a:path>
              </a:pathLst>
            </a:custGeom>
            <a:gradFill>
              <a:gsLst>
                <a:gs pos="0">
                  <a:srgbClr val="3BC5E9"/>
                </a:gs>
                <a:gs pos="100000">
                  <a:srgbClr val="41C4E9"/>
                </a:gs>
              </a:gsLst>
              <a:lin ang="7200000" scaled="0"/>
            </a:gradFill>
            <a:ln>
              <a:gradFill>
                <a:gsLst>
                  <a:gs pos="0">
                    <a:srgbClr val="3BC5E9"/>
                  </a:gs>
                  <a:gs pos="89000">
                    <a:srgbClr val="41C4E9"/>
                  </a:gs>
                </a:gsLst>
                <a:lin ang="7200000" scaled="0"/>
              </a:gradFill>
            </a:ln>
            <a:effectLst>
              <a:outerShdw algn="ctr" blurRad="254000" dir="8160000" dist="127000" rotWithShape="0">
                <a:srgbClr val="000000">
                  <a:alpha val="34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grpSp>
        <p:nvGrpSpPr>
          <p:cNvPr id="21" name="组合 20"/>
          <p:cNvGrpSpPr/>
          <p:nvPr/>
        </p:nvGrpSpPr>
        <p:grpSpPr>
          <a:xfrm>
            <a:off x="557440" y="3947341"/>
            <a:ext cx="10772774" cy="2223636"/>
            <a:chOff x="557440" y="3947341"/>
            <a:chExt cx="10772774" cy="2223636"/>
          </a:xfrm>
        </p:grpSpPr>
        <p:sp>
          <p:nvSpPr>
            <p:cNvPr id="11" name="矩形 11"/>
            <p:cNvSpPr/>
            <p:nvPr/>
          </p:nvSpPr>
          <p:spPr>
            <a:xfrm>
              <a:off x="557440" y="4199302"/>
              <a:ext cx="10772774" cy="1971675"/>
            </a:xfrm>
            <a:custGeom>
              <a:gdLst>
                <a:gd fmla="*/ 0 w 10772774" name="connsiteX0"/>
                <a:gd fmla="*/ 14288 h 1971675" name="connsiteY0"/>
                <a:gd fmla="*/ 10744199 w 10772774" name="connsiteX1"/>
                <a:gd fmla="*/ 0 h 1971675" name="connsiteY1"/>
                <a:gd fmla="*/ 10772774 w 10772774" name="connsiteX2"/>
                <a:gd fmla="*/ 1971675 h 1971675" name="connsiteY2"/>
                <a:gd fmla="*/ 214311 w 10772774" name="connsiteX3"/>
                <a:gd fmla="*/ 1314451 h 1971675" name="connsiteY3"/>
                <a:gd fmla="*/ 0 w 10772774" name="connsiteX4"/>
                <a:gd fmla="*/ 14288 h 1971675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971675" w="10772774">
                  <a:moveTo>
                    <a:pt x="0" y="14288"/>
                  </a:moveTo>
                  <a:lnTo>
                    <a:pt x="10744199" y="0"/>
                  </a:lnTo>
                  <a:lnTo>
                    <a:pt x="10772774" y="1971675"/>
                  </a:lnTo>
                  <a:lnTo>
                    <a:pt x="214311" y="1314451"/>
                  </a:lnTo>
                  <a:lnTo>
                    <a:pt x="0" y="14288"/>
                  </a:lnTo>
                  <a:close/>
                </a:path>
              </a:pathLst>
            </a:custGeom>
            <a:gradFill>
              <a:gsLst>
                <a:gs pos="0">
                  <a:srgbClr val="CCCCCC"/>
                </a:gs>
                <a:gs pos="100000">
                  <a:srgbClr val="FCFCFC"/>
                </a:gs>
              </a:gsLst>
              <a:lin ang="7200000" scaled="0"/>
            </a:gradFill>
            <a:ln>
              <a:gradFill>
                <a:gsLst>
                  <a:gs pos="0">
                    <a:srgbClr val="FFFFFF"/>
                  </a:gs>
                  <a:gs pos="89000">
                    <a:srgbClr val="D9D9D9"/>
                  </a:gs>
                </a:gsLst>
                <a:lin ang="5400000" scaled="1"/>
              </a:gradFill>
            </a:ln>
            <a:effectLst>
              <a:outerShdw algn="ctr" blurRad="254000" dir="8160000" dist="127000" rotWithShape="0">
                <a:srgbClr val="000000">
                  <a:alpha val="34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4" name="等腰三角形 13"/>
            <p:cNvSpPr/>
            <p:nvPr/>
          </p:nvSpPr>
          <p:spPr>
            <a:xfrm>
              <a:off x="2029459" y="3948928"/>
              <a:ext cx="182245" cy="265748"/>
            </a:xfrm>
            <a:custGeom>
              <a:gdLst>
                <a:gd fmla="*/ 0 w 182245" name="connsiteX0"/>
                <a:gd fmla="*/ 257811 h 265748" name="connsiteY0"/>
                <a:gd fmla="*/ 41910 w 182245" name="connsiteX1"/>
                <a:gd fmla="*/ 0 h 265748" name="connsiteY1"/>
                <a:gd fmla="*/ 182245 w 182245" name="connsiteX2"/>
                <a:gd fmla="*/ 265748 h 265748" name="connsiteY2"/>
                <a:gd fmla="*/ 0 w 182245" name="connsiteX3"/>
                <a:gd fmla="*/ 257811 h 265748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265748" w="182245">
                  <a:moveTo>
                    <a:pt x="0" y="257811"/>
                  </a:moveTo>
                  <a:lnTo>
                    <a:pt x="41910" y="0"/>
                  </a:lnTo>
                  <a:lnTo>
                    <a:pt x="182245" y="265748"/>
                  </a:lnTo>
                  <a:lnTo>
                    <a:pt x="0" y="257811"/>
                  </a:lnTo>
                  <a:close/>
                </a:path>
              </a:pathLst>
            </a:custGeom>
            <a:solidFill>
              <a:srgbClr val="278B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5" name="矩形 12"/>
            <p:cNvSpPr/>
            <p:nvPr/>
          </p:nvSpPr>
          <p:spPr>
            <a:xfrm>
              <a:off x="793432" y="3947341"/>
              <a:ext cx="1271587" cy="2163763"/>
            </a:xfrm>
            <a:custGeom>
              <a:gdLst>
                <a:gd fmla="*/ 0 w 1271587" name="connsiteX0"/>
                <a:gd fmla="*/ 6350 h 2163763" name="connsiteY0"/>
                <a:gd fmla="*/ 1271587 w 1271587" name="connsiteX1"/>
                <a:gd fmla="*/ 0 h 2163763" name="connsiteY1"/>
                <a:gd fmla="*/ 1271587 w 1271587" name="connsiteX2"/>
                <a:gd fmla="*/ 2163763 h 2163763" name="connsiteY2"/>
                <a:gd fmla="*/ 38100 w 1271587" name="connsiteX3"/>
                <a:gd fmla="*/ 1569403 h 2163763" name="connsiteY3"/>
                <a:gd fmla="*/ 0 w 1271587" name="connsiteX4"/>
                <a:gd fmla="*/ 6350 h 2163763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163763" w="1271587">
                  <a:moveTo>
                    <a:pt x="0" y="6350"/>
                  </a:moveTo>
                  <a:lnTo>
                    <a:pt x="1271587" y="0"/>
                  </a:lnTo>
                  <a:lnTo>
                    <a:pt x="1271587" y="2163763"/>
                  </a:lnTo>
                  <a:lnTo>
                    <a:pt x="38100" y="1569403"/>
                  </a:lnTo>
                  <a:lnTo>
                    <a:pt x="0" y="6350"/>
                  </a:lnTo>
                  <a:close/>
                </a:path>
              </a:pathLst>
            </a:custGeom>
            <a:gradFill>
              <a:gsLst>
                <a:gs pos="0">
                  <a:srgbClr val="3BC5E9"/>
                </a:gs>
                <a:gs pos="100000">
                  <a:srgbClr val="41C4E9"/>
                </a:gs>
              </a:gsLst>
              <a:lin ang="7200000" scaled="0"/>
            </a:gradFill>
            <a:ln>
              <a:gradFill>
                <a:gsLst>
                  <a:gs pos="0">
                    <a:srgbClr val="3BC5E9"/>
                  </a:gs>
                  <a:gs pos="89000">
                    <a:srgbClr val="41C4E9"/>
                  </a:gs>
                </a:gsLst>
                <a:lin ang="7200000" scaled="0"/>
              </a:gradFill>
            </a:ln>
            <a:effectLst>
              <a:outerShdw algn="ctr" blurRad="254000" dir="8160000" dist="127000" rotWithShape="0">
                <a:srgbClr val="000000">
                  <a:alpha val="34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sp>
        <p:nvSpPr>
          <p:cNvPr id="16" name="文本框 15"/>
          <p:cNvSpPr txBox="1"/>
          <p:nvPr/>
        </p:nvSpPr>
        <p:spPr>
          <a:xfrm>
            <a:off x="1106060" y="1956371"/>
            <a:ext cx="640080" cy="11887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 sz="36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释</a:t>
            </a:r>
          </a:p>
          <a:p>
            <a:r>
              <a:rPr altLang="en-US" b="1" lang="zh-CN" smtClean="0" sz="36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疑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1106060" y="4199301"/>
            <a:ext cx="640080" cy="11887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 sz="36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举</a:t>
            </a:r>
          </a:p>
          <a:p>
            <a:r>
              <a:rPr altLang="en-US" b="1" lang="zh-CN" smtClean="0" sz="36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例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2203993" y="2425551"/>
            <a:ext cx="8644982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800">
                <a:solidFill>
                  <a:prstClr val="white">
                    <a:lumMod val="50000"/>
                  </a:prst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对信息进行分析，提出假设让结果走向解释明确化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2203993" y="4450570"/>
            <a:ext cx="8644982" cy="111556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mtClean="0" sz="2800">
                <a:solidFill>
                  <a:prstClr val="white">
                    <a:lumMod val="50000"/>
                  </a:prst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调查目标：XX产品市场规模现在究竟如何？</a:t>
            </a:r>
          </a:p>
          <a:p>
            <a:pPr>
              <a:lnSpc>
                <a:spcPct val="120000"/>
              </a:lnSpc>
            </a:pPr>
            <a:r>
              <a:rPr altLang="en-US" lang="zh-CN" smtClean="0" sz="2800">
                <a:solidFill>
                  <a:prstClr val="white">
                    <a:lumMod val="50000"/>
                  </a:prst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提出假设：XX市场规模是否正在减少？</a:t>
            </a:r>
          </a:p>
        </p:txBody>
      </p:sp>
      <p:cxnSp>
        <p:nvCxnSpPr>
          <p:cNvPr id="22" name="直接连接符 21"/>
          <p:cNvCxnSpPr/>
          <p:nvPr/>
        </p:nvCxnSpPr>
        <p:spPr>
          <a:xfrm>
            <a:off x="145143" y="6691086"/>
            <a:ext cx="11872686" cy="0"/>
          </a:xfrm>
          <a:prstGeom prst="line">
            <a:avLst/>
          </a:prstGeom>
          <a:ln w="15875">
            <a:solidFill>
              <a:srgbClr val="3BC5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2245404829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 flipH="1">
            <a:off x="6537170" y="232328"/>
            <a:ext cx="5316342" cy="1067230"/>
            <a:chOff x="848238" y="1604211"/>
            <a:chExt cx="5316342" cy="1067230"/>
          </a:xfrm>
        </p:grpSpPr>
        <p:sp>
          <p:nvSpPr>
            <p:cNvPr id="6" name="等腰三角形 7"/>
            <p:cNvSpPr/>
            <p:nvPr/>
          </p:nvSpPr>
          <p:spPr>
            <a:xfrm rot="11615319">
              <a:off x="848238" y="2540453"/>
              <a:ext cx="153327" cy="130988"/>
            </a:xfrm>
            <a:custGeom>
              <a:gdLst>
                <a:gd fmla="*/ 0 w 153327" name="connsiteX0"/>
                <a:gd fmla="*/ 130988 h 130988" name="connsiteY0"/>
                <a:gd fmla="*/ 73483 w 153327" name="connsiteX1"/>
                <a:gd fmla="*/ 0 h 130988" name="connsiteY1"/>
                <a:gd fmla="*/ 153327 w 153327" name="connsiteX2"/>
                <a:gd fmla="*/ 108303 h 130988" name="connsiteY2"/>
                <a:gd fmla="*/ 0 w 153327" name="connsiteX3"/>
                <a:gd fmla="*/ 130988 h 130988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130988" w="153327">
                  <a:moveTo>
                    <a:pt x="0" y="130988"/>
                  </a:moveTo>
                  <a:lnTo>
                    <a:pt x="73483" y="0"/>
                  </a:lnTo>
                  <a:lnTo>
                    <a:pt x="153327" y="108303"/>
                  </a:lnTo>
                  <a:lnTo>
                    <a:pt x="0" y="130988"/>
                  </a:lnTo>
                  <a:close/>
                </a:path>
              </a:pathLst>
            </a:custGeom>
            <a:solidFill>
              <a:srgbClr val="278B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5" name="矩形 5"/>
            <p:cNvSpPr/>
            <p:nvPr/>
          </p:nvSpPr>
          <p:spPr>
            <a:xfrm>
              <a:off x="865189" y="2320606"/>
              <a:ext cx="869156" cy="306387"/>
            </a:xfrm>
            <a:custGeom>
              <a:gdLst>
                <a:gd fmla="*/ 272256 w 869156" name="connsiteX0"/>
                <a:gd fmla="*/ 0 h 306387" name="connsiteY0"/>
                <a:gd fmla="*/ 869156 w 869156" name="connsiteX1"/>
                <a:gd fmla="*/ 171449 h 306387" name="connsiteY1"/>
                <a:gd fmla="*/ 652461 w 869156" name="connsiteX2"/>
                <a:gd fmla="*/ 306387 h 306387" name="connsiteY2"/>
                <a:gd fmla="*/ 0 w 869156" name="connsiteX3"/>
                <a:gd fmla="*/ 232568 h 306387" name="connsiteY3"/>
                <a:gd fmla="*/ 272256 w 869156" name="connsiteX4"/>
                <a:gd fmla="*/ 0 h 306387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306387" w="869155">
                  <a:moveTo>
                    <a:pt x="272256" y="0"/>
                  </a:moveTo>
                  <a:lnTo>
                    <a:pt x="869156" y="171449"/>
                  </a:lnTo>
                  <a:lnTo>
                    <a:pt x="652461" y="306387"/>
                  </a:lnTo>
                  <a:lnTo>
                    <a:pt x="0" y="232568"/>
                  </a:lnTo>
                  <a:lnTo>
                    <a:pt x="272256" y="0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4" name="矩形 5"/>
            <p:cNvSpPr/>
            <p:nvPr/>
          </p:nvSpPr>
          <p:spPr>
            <a:xfrm>
              <a:off x="1261267" y="2279027"/>
              <a:ext cx="472281" cy="219363"/>
            </a:xfrm>
            <a:custGeom>
              <a:gdLst>
                <a:gd fmla="*/ 0 w 472281" name="connsiteX0"/>
                <a:gd fmla="*/ 0 h 157469" name="connsiteY0"/>
                <a:gd fmla="*/ 403225 w 472281" name="connsiteX1"/>
                <a:gd fmla="*/ 2688 h 157469" name="connsiteY1"/>
                <a:gd fmla="*/ 472281 w 472281" name="connsiteX2"/>
                <a:gd fmla="*/ 157469 h 157469" name="connsiteY2"/>
                <a:gd fmla="*/ 60325 w 472281" name="connsiteX3"/>
                <a:gd fmla="*/ 74125 h 157469" name="connsiteY3"/>
                <a:gd fmla="*/ 0 w 472281" name="connsiteX4"/>
                <a:gd fmla="*/ 0 h 157469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57469" w="472281">
                  <a:moveTo>
                    <a:pt x="0" y="0"/>
                  </a:moveTo>
                  <a:lnTo>
                    <a:pt x="403225" y="2688"/>
                  </a:lnTo>
                  <a:lnTo>
                    <a:pt x="472281" y="157469"/>
                  </a:lnTo>
                  <a:lnTo>
                    <a:pt x="60325" y="741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78B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3" name="矩形 4"/>
            <p:cNvSpPr/>
            <p:nvPr/>
          </p:nvSpPr>
          <p:spPr>
            <a:xfrm>
              <a:off x="1257300" y="1604211"/>
              <a:ext cx="4907280" cy="746559"/>
            </a:xfrm>
            <a:custGeom>
              <a:gdLst>
                <a:gd fmla="*/ 152400 w 4907280" name="connsiteX0"/>
                <a:gd fmla="*/ 76200 h 617220" name="connsiteY0"/>
                <a:gd fmla="*/ 4907280 w 4907280" name="connsiteX1"/>
                <a:gd fmla="*/ 0 h 617220" name="connsiteY1"/>
                <a:gd fmla="*/ 4663440 w 4907280" name="connsiteX2"/>
                <a:gd fmla="*/ 617220 h 617220" name="connsiteY2"/>
                <a:gd fmla="*/ 0 w 4907280" name="connsiteX3"/>
                <a:gd fmla="*/ 563880 h 617220" name="connsiteY3"/>
                <a:gd fmla="*/ 152400 w 4907280" name="connsiteX4"/>
                <a:gd fmla="*/ 76200 h 617220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617220" w="4907280">
                  <a:moveTo>
                    <a:pt x="152400" y="76200"/>
                  </a:moveTo>
                  <a:lnTo>
                    <a:pt x="4907280" y="0"/>
                  </a:lnTo>
                  <a:lnTo>
                    <a:pt x="4663440" y="617220"/>
                  </a:lnTo>
                  <a:lnTo>
                    <a:pt x="0" y="563880"/>
                  </a:lnTo>
                  <a:lnTo>
                    <a:pt x="152400" y="76200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sp>
        <p:nvSpPr>
          <p:cNvPr id="7" name="文本框 6"/>
          <p:cNvSpPr txBox="1"/>
          <p:nvPr/>
        </p:nvSpPr>
        <p:spPr>
          <a:xfrm>
            <a:off x="6865258" y="296210"/>
            <a:ext cx="4435928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36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凡事化为语言、文字</a:t>
            </a:r>
          </a:p>
        </p:txBody>
      </p:sp>
      <p:grpSp>
        <p:nvGrpSpPr>
          <p:cNvPr id="20" name="组合 19"/>
          <p:cNvGrpSpPr/>
          <p:nvPr/>
        </p:nvGrpSpPr>
        <p:grpSpPr>
          <a:xfrm>
            <a:off x="542926" y="1605280"/>
            <a:ext cx="10772774" cy="2223770"/>
            <a:chOff x="542926" y="1605280"/>
            <a:chExt cx="10772774" cy="2223770"/>
          </a:xfrm>
        </p:grpSpPr>
        <p:sp>
          <p:nvSpPr>
            <p:cNvPr id="10" name="等腰三角形 13"/>
            <p:cNvSpPr/>
            <p:nvPr/>
          </p:nvSpPr>
          <p:spPr>
            <a:xfrm>
              <a:off x="2029459" y="1606867"/>
              <a:ext cx="182245" cy="265748"/>
            </a:xfrm>
            <a:custGeom>
              <a:gdLst>
                <a:gd fmla="*/ 0 w 182245" name="connsiteX0"/>
                <a:gd fmla="*/ 257811 h 265748" name="connsiteY0"/>
                <a:gd fmla="*/ 41910 w 182245" name="connsiteX1"/>
                <a:gd fmla="*/ 0 h 265748" name="connsiteY1"/>
                <a:gd fmla="*/ 182245 w 182245" name="connsiteX2"/>
                <a:gd fmla="*/ 265748 h 265748" name="connsiteY2"/>
                <a:gd fmla="*/ 0 w 182245" name="connsiteX3"/>
                <a:gd fmla="*/ 257811 h 265748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265748" w="182245">
                  <a:moveTo>
                    <a:pt x="0" y="257811"/>
                  </a:moveTo>
                  <a:lnTo>
                    <a:pt x="41910" y="0"/>
                  </a:lnTo>
                  <a:lnTo>
                    <a:pt x="182245" y="265748"/>
                  </a:lnTo>
                  <a:lnTo>
                    <a:pt x="0" y="257811"/>
                  </a:lnTo>
                  <a:close/>
                </a:path>
              </a:pathLst>
            </a:custGeom>
            <a:solidFill>
              <a:srgbClr val="278B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8" name="矩形 11"/>
            <p:cNvSpPr/>
            <p:nvPr/>
          </p:nvSpPr>
          <p:spPr>
            <a:xfrm>
              <a:off x="542926" y="1857375"/>
              <a:ext cx="10772774" cy="1971675"/>
            </a:xfrm>
            <a:custGeom>
              <a:gdLst>
                <a:gd fmla="*/ 0 w 10772774" name="connsiteX0"/>
                <a:gd fmla="*/ 14288 h 1971675" name="connsiteY0"/>
                <a:gd fmla="*/ 10744199 w 10772774" name="connsiteX1"/>
                <a:gd fmla="*/ 0 h 1971675" name="connsiteY1"/>
                <a:gd fmla="*/ 10772774 w 10772774" name="connsiteX2"/>
                <a:gd fmla="*/ 1971675 h 1971675" name="connsiteY2"/>
                <a:gd fmla="*/ 214311 w 10772774" name="connsiteX3"/>
                <a:gd fmla="*/ 1314451 h 1971675" name="connsiteY3"/>
                <a:gd fmla="*/ 0 w 10772774" name="connsiteX4"/>
                <a:gd fmla="*/ 14288 h 1971675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971675" w="10772774">
                  <a:moveTo>
                    <a:pt x="0" y="14288"/>
                  </a:moveTo>
                  <a:lnTo>
                    <a:pt x="10744199" y="0"/>
                  </a:lnTo>
                  <a:lnTo>
                    <a:pt x="10772774" y="1971675"/>
                  </a:lnTo>
                  <a:lnTo>
                    <a:pt x="214311" y="1314451"/>
                  </a:lnTo>
                  <a:lnTo>
                    <a:pt x="0" y="14288"/>
                  </a:lnTo>
                  <a:close/>
                </a:path>
              </a:pathLst>
            </a:cu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w="12700">
              <a:gradFill>
                <a:gsLst>
                  <a:gs pos="0">
                    <a:srgbClr val="FFFFFF"/>
                  </a:gs>
                  <a:gs pos="80000">
                    <a:srgbClr val="D9D9D9">
                      <a:lumMod val="85000"/>
                    </a:srgbClr>
                  </a:gs>
                </a:gsLst>
                <a:lin ang="5340000" scaled="0"/>
              </a:gradFill>
            </a:ln>
            <a:effectLst>
              <a:outerShdw algn="ctr" blurRad="254000" dir="8160000" dist="127000" rotWithShape="0">
                <a:srgbClr val="000000">
                  <a:alpha val="34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9" name="矩形 12"/>
            <p:cNvSpPr/>
            <p:nvPr/>
          </p:nvSpPr>
          <p:spPr>
            <a:xfrm>
              <a:off x="793432" y="1605280"/>
              <a:ext cx="1271587" cy="2163763"/>
            </a:xfrm>
            <a:custGeom>
              <a:gdLst>
                <a:gd fmla="*/ 0 w 1271587" name="connsiteX0"/>
                <a:gd fmla="*/ 6350 h 2163763" name="connsiteY0"/>
                <a:gd fmla="*/ 1271587 w 1271587" name="connsiteX1"/>
                <a:gd fmla="*/ 0 h 2163763" name="connsiteY1"/>
                <a:gd fmla="*/ 1271587 w 1271587" name="connsiteX2"/>
                <a:gd fmla="*/ 2163763 h 2163763" name="connsiteY2"/>
                <a:gd fmla="*/ 38100 w 1271587" name="connsiteX3"/>
                <a:gd fmla="*/ 1569403 h 2163763" name="connsiteY3"/>
                <a:gd fmla="*/ 0 w 1271587" name="connsiteX4"/>
                <a:gd fmla="*/ 6350 h 2163763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163763" w="1271587">
                  <a:moveTo>
                    <a:pt x="0" y="6350"/>
                  </a:moveTo>
                  <a:lnTo>
                    <a:pt x="1271587" y="0"/>
                  </a:lnTo>
                  <a:lnTo>
                    <a:pt x="1271587" y="2163763"/>
                  </a:lnTo>
                  <a:lnTo>
                    <a:pt x="38100" y="1569403"/>
                  </a:lnTo>
                  <a:lnTo>
                    <a:pt x="0" y="6350"/>
                  </a:lnTo>
                  <a:close/>
                </a:path>
              </a:pathLst>
            </a:custGeom>
            <a:gradFill>
              <a:gsLst>
                <a:gs pos="0">
                  <a:srgbClr val="3BC5E9"/>
                </a:gs>
                <a:gs pos="100000">
                  <a:srgbClr val="41C4E9"/>
                </a:gs>
              </a:gsLst>
              <a:lin ang="7200000" scaled="0"/>
            </a:gradFill>
            <a:ln>
              <a:gradFill>
                <a:gsLst>
                  <a:gs pos="0">
                    <a:srgbClr val="3BC5E9"/>
                  </a:gs>
                  <a:gs pos="89000">
                    <a:srgbClr val="41C4E9"/>
                  </a:gs>
                </a:gsLst>
                <a:lin ang="7200000" scaled="0"/>
              </a:gradFill>
            </a:ln>
            <a:effectLst>
              <a:outerShdw algn="ctr" blurRad="254000" dir="8160000" dist="127000" rotWithShape="0">
                <a:srgbClr val="000000">
                  <a:alpha val="34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grpSp>
        <p:nvGrpSpPr>
          <p:cNvPr id="21" name="组合 20"/>
          <p:cNvGrpSpPr/>
          <p:nvPr/>
        </p:nvGrpSpPr>
        <p:grpSpPr>
          <a:xfrm>
            <a:off x="557440" y="3947341"/>
            <a:ext cx="10772774" cy="2223636"/>
            <a:chOff x="557440" y="3947341"/>
            <a:chExt cx="10772774" cy="2223636"/>
          </a:xfrm>
        </p:grpSpPr>
        <p:sp>
          <p:nvSpPr>
            <p:cNvPr id="11" name="矩形 11"/>
            <p:cNvSpPr/>
            <p:nvPr/>
          </p:nvSpPr>
          <p:spPr>
            <a:xfrm>
              <a:off x="557440" y="4199302"/>
              <a:ext cx="10772774" cy="1971675"/>
            </a:xfrm>
            <a:custGeom>
              <a:gdLst>
                <a:gd fmla="*/ 0 w 10772774" name="connsiteX0"/>
                <a:gd fmla="*/ 14288 h 1971675" name="connsiteY0"/>
                <a:gd fmla="*/ 10744199 w 10772774" name="connsiteX1"/>
                <a:gd fmla="*/ 0 h 1971675" name="connsiteY1"/>
                <a:gd fmla="*/ 10772774 w 10772774" name="connsiteX2"/>
                <a:gd fmla="*/ 1971675 h 1971675" name="connsiteY2"/>
                <a:gd fmla="*/ 214311 w 10772774" name="connsiteX3"/>
                <a:gd fmla="*/ 1314451 h 1971675" name="connsiteY3"/>
                <a:gd fmla="*/ 0 w 10772774" name="connsiteX4"/>
                <a:gd fmla="*/ 14288 h 1971675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971675" w="10772774">
                  <a:moveTo>
                    <a:pt x="0" y="14288"/>
                  </a:moveTo>
                  <a:lnTo>
                    <a:pt x="10744199" y="0"/>
                  </a:lnTo>
                  <a:lnTo>
                    <a:pt x="10772774" y="1971675"/>
                  </a:lnTo>
                  <a:lnTo>
                    <a:pt x="214311" y="1314451"/>
                  </a:lnTo>
                  <a:lnTo>
                    <a:pt x="0" y="14288"/>
                  </a:lnTo>
                  <a:close/>
                </a:path>
              </a:pathLst>
            </a:custGeom>
            <a:gradFill>
              <a:gsLst>
                <a:gs pos="0">
                  <a:srgbClr val="CCCCCC"/>
                </a:gs>
                <a:gs pos="100000">
                  <a:srgbClr val="FCFCFC"/>
                </a:gs>
              </a:gsLst>
              <a:lin ang="7200000" scaled="0"/>
            </a:gradFill>
            <a:ln>
              <a:gradFill>
                <a:gsLst>
                  <a:gs pos="0">
                    <a:srgbClr val="FFFFFF"/>
                  </a:gs>
                  <a:gs pos="89000">
                    <a:srgbClr val="D9D9D9"/>
                  </a:gs>
                </a:gsLst>
                <a:lin ang="5400000" scaled="1"/>
              </a:gradFill>
            </a:ln>
            <a:effectLst>
              <a:outerShdw algn="ctr" blurRad="254000" dir="8160000" dist="127000" rotWithShape="0">
                <a:srgbClr val="000000">
                  <a:alpha val="34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4" name="等腰三角形 13"/>
            <p:cNvSpPr/>
            <p:nvPr/>
          </p:nvSpPr>
          <p:spPr>
            <a:xfrm>
              <a:off x="2029459" y="3948928"/>
              <a:ext cx="182245" cy="265748"/>
            </a:xfrm>
            <a:custGeom>
              <a:gdLst>
                <a:gd fmla="*/ 0 w 182245" name="connsiteX0"/>
                <a:gd fmla="*/ 257811 h 265748" name="connsiteY0"/>
                <a:gd fmla="*/ 41910 w 182245" name="connsiteX1"/>
                <a:gd fmla="*/ 0 h 265748" name="connsiteY1"/>
                <a:gd fmla="*/ 182245 w 182245" name="connsiteX2"/>
                <a:gd fmla="*/ 265748 h 265748" name="connsiteY2"/>
                <a:gd fmla="*/ 0 w 182245" name="connsiteX3"/>
                <a:gd fmla="*/ 257811 h 265748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265748" w="182245">
                  <a:moveTo>
                    <a:pt x="0" y="257811"/>
                  </a:moveTo>
                  <a:lnTo>
                    <a:pt x="41910" y="0"/>
                  </a:lnTo>
                  <a:lnTo>
                    <a:pt x="182245" y="265748"/>
                  </a:lnTo>
                  <a:lnTo>
                    <a:pt x="0" y="257811"/>
                  </a:lnTo>
                  <a:close/>
                </a:path>
              </a:pathLst>
            </a:custGeom>
            <a:solidFill>
              <a:srgbClr val="278B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5" name="矩形 12"/>
            <p:cNvSpPr/>
            <p:nvPr/>
          </p:nvSpPr>
          <p:spPr>
            <a:xfrm>
              <a:off x="793432" y="3947341"/>
              <a:ext cx="1271587" cy="2163763"/>
            </a:xfrm>
            <a:custGeom>
              <a:gdLst>
                <a:gd fmla="*/ 0 w 1271587" name="connsiteX0"/>
                <a:gd fmla="*/ 6350 h 2163763" name="connsiteY0"/>
                <a:gd fmla="*/ 1271587 w 1271587" name="connsiteX1"/>
                <a:gd fmla="*/ 0 h 2163763" name="connsiteY1"/>
                <a:gd fmla="*/ 1271587 w 1271587" name="connsiteX2"/>
                <a:gd fmla="*/ 2163763 h 2163763" name="connsiteY2"/>
                <a:gd fmla="*/ 38100 w 1271587" name="connsiteX3"/>
                <a:gd fmla="*/ 1569403 h 2163763" name="connsiteY3"/>
                <a:gd fmla="*/ 0 w 1271587" name="connsiteX4"/>
                <a:gd fmla="*/ 6350 h 2163763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163763" w="1271587">
                  <a:moveTo>
                    <a:pt x="0" y="6350"/>
                  </a:moveTo>
                  <a:lnTo>
                    <a:pt x="1271587" y="0"/>
                  </a:lnTo>
                  <a:lnTo>
                    <a:pt x="1271587" y="2163763"/>
                  </a:lnTo>
                  <a:lnTo>
                    <a:pt x="38100" y="1569403"/>
                  </a:lnTo>
                  <a:lnTo>
                    <a:pt x="0" y="6350"/>
                  </a:lnTo>
                  <a:close/>
                </a:path>
              </a:pathLst>
            </a:custGeom>
            <a:gradFill>
              <a:gsLst>
                <a:gs pos="0">
                  <a:srgbClr val="3BC5E9"/>
                </a:gs>
                <a:gs pos="100000">
                  <a:srgbClr val="41C4E9"/>
                </a:gs>
              </a:gsLst>
              <a:lin ang="7200000" scaled="0"/>
            </a:gradFill>
            <a:ln>
              <a:gradFill>
                <a:gsLst>
                  <a:gs pos="0">
                    <a:srgbClr val="3BC5E9"/>
                  </a:gs>
                  <a:gs pos="89000">
                    <a:srgbClr val="41C4E9"/>
                  </a:gs>
                </a:gsLst>
                <a:lin ang="7200000" scaled="0"/>
              </a:gradFill>
            </a:ln>
            <a:effectLst>
              <a:outerShdw algn="ctr" blurRad="254000" dir="8160000" dist="127000" rotWithShape="0">
                <a:srgbClr val="000000">
                  <a:alpha val="34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sp>
        <p:nvSpPr>
          <p:cNvPr id="16" name="文本框 15"/>
          <p:cNvSpPr txBox="1"/>
          <p:nvPr/>
        </p:nvSpPr>
        <p:spPr>
          <a:xfrm>
            <a:off x="1106060" y="1956371"/>
            <a:ext cx="640080" cy="11887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 sz="36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释</a:t>
            </a:r>
          </a:p>
          <a:p>
            <a:r>
              <a:rPr altLang="en-US" b="1" lang="zh-CN" smtClean="0" sz="36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疑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1106060" y="4199301"/>
            <a:ext cx="640080" cy="11887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 sz="36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举</a:t>
            </a:r>
          </a:p>
          <a:p>
            <a:r>
              <a:rPr altLang="en-US" b="1" lang="zh-CN" smtClean="0" sz="36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例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2189479" y="2425551"/>
            <a:ext cx="8763412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800">
                <a:solidFill>
                  <a:prstClr val="white">
                    <a:lumMod val="50000"/>
                  </a:prst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把准备彻底执行的议题与假说写在纸上，或者表达出来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2203993" y="4621500"/>
            <a:ext cx="8763412" cy="60350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mtClean="0" sz="2800">
                <a:solidFill>
                  <a:prstClr val="white">
                    <a:lumMod val="50000"/>
                  </a:prst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做PPT的idea，就需及时把构思转化成文字和示意图</a:t>
            </a:r>
          </a:p>
        </p:txBody>
      </p:sp>
      <p:cxnSp>
        <p:nvCxnSpPr>
          <p:cNvPr id="22" name="直接连接符 21"/>
          <p:cNvCxnSpPr/>
          <p:nvPr/>
        </p:nvCxnSpPr>
        <p:spPr>
          <a:xfrm>
            <a:off x="145143" y="6691086"/>
            <a:ext cx="11872686" cy="0"/>
          </a:xfrm>
          <a:prstGeom prst="line">
            <a:avLst/>
          </a:prstGeom>
          <a:ln w="15875">
            <a:solidFill>
              <a:srgbClr val="3BC5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1166187632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 flipH="1">
            <a:off x="6537170" y="232328"/>
            <a:ext cx="5316342" cy="1067230"/>
            <a:chOff x="848238" y="1604211"/>
            <a:chExt cx="5316342" cy="1067230"/>
          </a:xfrm>
        </p:grpSpPr>
        <p:sp>
          <p:nvSpPr>
            <p:cNvPr id="6" name="等腰三角形 7"/>
            <p:cNvSpPr/>
            <p:nvPr/>
          </p:nvSpPr>
          <p:spPr>
            <a:xfrm rot="11615319">
              <a:off x="848238" y="2540453"/>
              <a:ext cx="153327" cy="130988"/>
            </a:xfrm>
            <a:custGeom>
              <a:gdLst>
                <a:gd fmla="*/ 0 w 153327" name="connsiteX0"/>
                <a:gd fmla="*/ 130988 h 130988" name="connsiteY0"/>
                <a:gd fmla="*/ 73483 w 153327" name="connsiteX1"/>
                <a:gd fmla="*/ 0 h 130988" name="connsiteY1"/>
                <a:gd fmla="*/ 153327 w 153327" name="connsiteX2"/>
                <a:gd fmla="*/ 108303 h 130988" name="connsiteY2"/>
                <a:gd fmla="*/ 0 w 153327" name="connsiteX3"/>
                <a:gd fmla="*/ 130988 h 130988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130988" w="153327">
                  <a:moveTo>
                    <a:pt x="0" y="130988"/>
                  </a:moveTo>
                  <a:lnTo>
                    <a:pt x="73483" y="0"/>
                  </a:lnTo>
                  <a:lnTo>
                    <a:pt x="153327" y="108303"/>
                  </a:lnTo>
                  <a:lnTo>
                    <a:pt x="0" y="130988"/>
                  </a:lnTo>
                  <a:close/>
                </a:path>
              </a:pathLst>
            </a:custGeom>
            <a:solidFill>
              <a:srgbClr val="278B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5" name="矩形 5"/>
            <p:cNvSpPr/>
            <p:nvPr/>
          </p:nvSpPr>
          <p:spPr>
            <a:xfrm>
              <a:off x="865189" y="2320606"/>
              <a:ext cx="869156" cy="306387"/>
            </a:xfrm>
            <a:custGeom>
              <a:gdLst>
                <a:gd fmla="*/ 272256 w 869156" name="connsiteX0"/>
                <a:gd fmla="*/ 0 h 306387" name="connsiteY0"/>
                <a:gd fmla="*/ 869156 w 869156" name="connsiteX1"/>
                <a:gd fmla="*/ 171449 h 306387" name="connsiteY1"/>
                <a:gd fmla="*/ 652461 w 869156" name="connsiteX2"/>
                <a:gd fmla="*/ 306387 h 306387" name="connsiteY2"/>
                <a:gd fmla="*/ 0 w 869156" name="connsiteX3"/>
                <a:gd fmla="*/ 232568 h 306387" name="connsiteY3"/>
                <a:gd fmla="*/ 272256 w 869156" name="connsiteX4"/>
                <a:gd fmla="*/ 0 h 306387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306387" w="869155">
                  <a:moveTo>
                    <a:pt x="272256" y="0"/>
                  </a:moveTo>
                  <a:lnTo>
                    <a:pt x="869156" y="171449"/>
                  </a:lnTo>
                  <a:lnTo>
                    <a:pt x="652461" y="306387"/>
                  </a:lnTo>
                  <a:lnTo>
                    <a:pt x="0" y="232568"/>
                  </a:lnTo>
                  <a:lnTo>
                    <a:pt x="272256" y="0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4" name="矩形 5"/>
            <p:cNvSpPr/>
            <p:nvPr/>
          </p:nvSpPr>
          <p:spPr>
            <a:xfrm>
              <a:off x="1261267" y="2279027"/>
              <a:ext cx="472281" cy="219363"/>
            </a:xfrm>
            <a:custGeom>
              <a:gdLst>
                <a:gd fmla="*/ 0 w 472281" name="connsiteX0"/>
                <a:gd fmla="*/ 0 h 157469" name="connsiteY0"/>
                <a:gd fmla="*/ 403225 w 472281" name="connsiteX1"/>
                <a:gd fmla="*/ 2688 h 157469" name="connsiteY1"/>
                <a:gd fmla="*/ 472281 w 472281" name="connsiteX2"/>
                <a:gd fmla="*/ 157469 h 157469" name="connsiteY2"/>
                <a:gd fmla="*/ 60325 w 472281" name="connsiteX3"/>
                <a:gd fmla="*/ 74125 h 157469" name="connsiteY3"/>
                <a:gd fmla="*/ 0 w 472281" name="connsiteX4"/>
                <a:gd fmla="*/ 0 h 157469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57469" w="472281">
                  <a:moveTo>
                    <a:pt x="0" y="0"/>
                  </a:moveTo>
                  <a:lnTo>
                    <a:pt x="403225" y="2688"/>
                  </a:lnTo>
                  <a:lnTo>
                    <a:pt x="472281" y="157469"/>
                  </a:lnTo>
                  <a:lnTo>
                    <a:pt x="60325" y="741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78B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3" name="矩形 4"/>
            <p:cNvSpPr/>
            <p:nvPr/>
          </p:nvSpPr>
          <p:spPr>
            <a:xfrm>
              <a:off x="1257300" y="1604211"/>
              <a:ext cx="4907280" cy="746559"/>
            </a:xfrm>
            <a:custGeom>
              <a:gdLst>
                <a:gd fmla="*/ 152400 w 4907280" name="connsiteX0"/>
                <a:gd fmla="*/ 76200 h 617220" name="connsiteY0"/>
                <a:gd fmla="*/ 4907280 w 4907280" name="connsiteX1"/>
                <a:gd fmla="*/ 0 h 617220" name="connsiteY1"/>
                <a:gd fmla="*/ 4663440 w 4907280" name="connsiteX2"/>
                <a:gd fmla="*/ 617220 h 617220" name="connsiteY2"/>
                <a:gd fmla="*/ 0 w 4907280" name="connsiteX3"/>
                <a:gd fmla="*/ 563880 h 617220" name="connsiteY3"/>
                <a:gd fmla="*/ 152400 w 4907280" name="connsiteX4"/>
                <a:gd fmla="*/ 76200 h 617220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617220" w="4907280">
                  <a:moveTo>
                    <a:pt x="152400" y="76200"/>
                  </a:moveTo>
                  <a:lnTo>
                    <a:pt x="4907280" y="0"/>
                  </a:lnTo>
                  <a:lnTo>
                    <a:pt x="4663440" y="617220"/>
                  </a:lnTo>
                  <a:lnTo>
                    <a:pt x="0" y="563880"/>
                  </a:lnTo>
                  <a:lnTo>
                    <a:pt x="152400" y="76200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sp>
        <p:nvSpPr>
          <p:cNvPr id="7" name="文本框 6"/>
          <p:cNvSpPr txBox="1"/>
          <p:nvPr/>
        </p:nvSpPr>
        <p:spPr>
          <a:xfrm>
            <a:off x="7518402" y="296210"/>
            <a:ext cx="3033485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36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加入比较句型</a:t>
            </a:r>
          </a:p>
        </p:txBody>
      </p:sp>
      <p:grpSp>
        <p:nvGrpSpPr>
          <p:cNvPr id="20" name="组合 19"/>
          <p:cNvGrpSpPr/>
          <p:nvPr/>
        </p:nvGrpSpPr>
        <p:grpSpPr>
          <a:xfrm>
            <a:off x="542926" y="1605280"/>
            <a:ext cx="10772774" cy="2223770"/>
            <a:chOff x="542926" y="1605280"/>
            <a:chExt cx="10772774" cy="2223770"/>
          </a:xfrm>
        </p:grpSpPr>
        <p:sp>
          <p:nvSpPr>
            <p:cNvPr id="10" name="等腰三角形 13"/>
            <p:cNvSpPr/>
            <p:nvPr/>
          </p:nvSpPr>
          <p:spPr>
            <a:xfrm>
              <a:off x="2029459" y="1606867"/>
              <a:ext cx="182245" cy="265748"/>
            </a:xfrm>
            <a:custGeom>
              <a:gdLst>
                <a:gd fmla="*/ 0 w 182245" name="connsiteX0"/>
                <a:gd fmla="*/ 257811 h 265748" name="connsiteY0"/>
                <a:gd fmla="*/ 41910 w 182245" name="connsiteX1"/>
                <a:gd fmla="*/ 0 h 265748" name="connsiteY1"/>
                <a:gd fmla="*/ 182245 w 182245" name="connsiteX2"/>
                <a:gd fmla="*/ 265748 h 265748" name="connsiteY2"/>
                <a:gd fmla="*/ 0 w 182245" name="connsiteX3"/>
                <a:gd fmla="*/ 257811 h 265748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265748" w="182245">
                  <a:moveTo>
                    <a:pt x="0" y="257811"/>
                  </a:moveTo>
                  <a:lnTo>
                    <a:pt x="41910" y="0"/>
                  </a:lnTo>
                  <a:lnTo>
                    <a:pt x="182245" y="265748"/>
                  </a:lnTo>
                  <a:lnTo>
                    <a:pt x="0" y="257811"/>
                  </a:lnTo>
                  <a:close/>
                </a:path>
              </a:pathLst>
            </a:custGeom>
            <a:solidFill>
              <a:srgbClr val="278B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8" name="矩形 11"/>
            <p:cNvSpPr/>
            <p:nvPr/>
          </p:nvSpPr>
          <p:spPr>
            <a:xfrm>
              <a:off x="542926" y="1857375"/>
              <a:ext cx="10772774" cy="1971675"/>
            </a:xfrm>
            <a:custGeom>
              <a:gdLst>
                <a:gd fmla="*/ 0 w 10772774" name="connsiteX0"/>
                <a:gd fmla="*/ 14288 h 1971675" name="connsiteY0"/>
                <a:gd fmla="*/ 10744199 w 10772774" name="connsiteX1"/>
                <a:gd fmla="*/ 0 h 1971675" name="connsiteY1"/>
                <a:gd fmla="*/ 10772774 w 10772774" name="connsiteX2"/>
                <a:gd fmla="*/ 1971675 h 1971675" name="connsiteY2"/>
                <a:gd fmla="*/ 214311 w 10772774" name="connsiteX3"/>
                <a:gd fmla="*/ 1314451 h 1971675" name="connsiteY3"/>
                <a:gd fmla="*/ 0 w 10772774" name="connsiteX4"/>
                <a:gd fmla="*/ 14288 h 1971675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971675" w="10772774">
                  <a:moveTo>
                    <a:pt x="0" y="14288"/>
                  </a:moveTo>
                  <a:lnTo>
                    <a:pt x="10744199" y="0"/>
                  </a:lnTo>
                  <a:lnTo>
                    <a:pt x="10772774" y="1971675"/>
                  </a:lnTo>
                  <a:lnTo>
                    <a:pt x="214311" y="1314451"/>
                  </a:lnTo>
                  <a:lnTo>
                    <a:pt x="0" y="14288"/>
                  </a:lnTo>
                  <a:close/>
                </a:path>
              </a:pathLst>
            </a:cu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w="12700">
              <a:gradFill>
                <a:gsLst>
                  <a:gs pos="0">
                    <a:srgbClr val="FFFFFF"/>
                  </a:gs>
                  <a:gs pos="80000">
                    <a:srgbClr val="D9D9D9">
                      <a:lumMod val="85000"/>
                    </a:srgbClr>
                  </a:gs>
                </a:gsLst>
                <a:lin ang="5340000" scaled="0"/>
              </a:gradFill>
            </a:ln>
            <a:effectLst>
              <a:outerShdw algn="ctr" blurRad="254000" dir="8160000" dist="127000" rotWithShape="0">
                <a:srgbClr val="000000">
                  <a:alpha val="34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9" name="矩形 12"/>
            <p:cNvSpPr/>
            <p:nvPr/>
          </p:nvSpPr>
          <p:spPr>
            <a:xfrm>
              <a:off x="793432" y="1605280"/>
              <a:ext cx="1271587" cy="2163763"/>
            </a:xfrm>
            <a:custGeom>
              <a:gdLst>
                <a:gd fmla="*/ 0 w 1271587" name="connsiteX0"/>
                <a:gd fmla="*/ 6350 h 2163763" name="connsiteY0"/>
                <a:gd fmla="*/ 1271587 w 1271587" name="connsiteX1"/>
                <a:gd fmla="*/ 0 h 2163763" name="connsiteY1"/>
                <a:gd fmla="*/ 1271587 w 1271587" name="connsiteX2"/>
                <a:gd fmla="*/ 2163763 h 2163763" name="connsiteY2"/>
                <a:gd fmla="*/ 38100 w 1271587" name="connsiteX3"/>
                <a:gd fmla="*/ 1569403 h 2163763" name="connsiteY3"/>
                <a:gd fmla="*/ 0 w 1271587" name="connsiteX4"/>
                <a:gd fmla="*/ 6350 h 2163763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163763" w="1271587">
                  <a:moveTo>
                    <a:pt x="0" y="6350"/>
                  </a:moveTo>
                  <a:lnTo>
                    <a:pt x="1271587" y="0"/>
                  </a:lnTo>
                  <a:lnTo>
                    <a:pt x="1271587" y="2163763"/>
                  </a:lnTo>
                  <a:lnTo>
                    <a:pt x="38100" y="1569403"/>
                  </a:lnTo>
                  <a:lnTo>
                    <a:pt x="0" y="6350"/>
                  </a:lnTo>
                  <a:close/>
                </a:path>
              </a:pathLst>
            </a:custGeom>
            <a:gradFill>
              <a:gsLst>
                <a:gs pos="0">
                  <a:srgbClr val="3BC5E9"/>
                </a:gs>
                <a:gs pos="100000">
                  <a:srgbClr val="41C4E9"/>
                </a:gs>
              </a:gsLst>
              <a:lin ang="7200000" scaled="0"/>
            </a:gradFill>
            <a:ln>
              <a:gradFill>
                <a:gsLst>
                  <a:gs pos="0">
                    <a:srgbClr val="3BC5E9">
                      <a:lumMod val="85000"/>
                    </a:srgbClr>
                  </a:gs>
                  <a:gs pos="89000">
                    <a:srgbClr val="41C4E9">
                      <a:lumMod val="85000"/>
                    </a:srgbClr>
                  </a:gs>
                </a:gsLst>
                <a:lin ang="7200000" scaled="0"/>
              </a:gradFill>
            </a:ln>
            <a:effectLst>
              <a:outerShdw algn="ctr" blurRad="254000" dir="8160000" dist="127000" rotWithShape="0">
                <a:srgbClr val="000000">
                  <a:alpha val="34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grpSp>
        <p:nvGrpSpPr>
          <p:cNvPr id="21" name="组合 20"/>
          <p:cNvGrpSpPr/>
          <p:nvPr/>
        </p:nvGrpSpPr>
        <p:grpSpPr>
          <a:xfrm>
            <a:off x="557440" y="3947341"/>
            <a:ext cx="10772774" cy="2223636"/>
            <a:chOff x="557440" y="3947341"/>
            <a:chExt cx="10772774" cy="2223636"/>
          </a:xfrm>
        </p:grpSpPr>
        <p:sp>
          <p:nvSpPr>
            <p:cNvPr id="11" name="矩形 11"/>
            <p:cNvSpPr/>
            <p:nvPr/>
          </p:nvSpPr>
          <p:spPr>
            <a:xfrm>
              <a:off x="557440" y="4199302"/>
              <a:ext cx="10772774" cy="1971675"/>
            </a:xfrm>
            <a:custGeom>
              <a:gdLst>
                <a:gd fmla="*/ 0 w 10772774" name="connsiteX0"/>
                <a:gd fmla="*/ 14288 h 1971675" name="connsiteY0"/>
                <a:gd fmla="*/ 10744199 w 10772774" name="connsiteX1"/>
                <a:gd fmla="*/ 0 h 1971675" name="connsiteY1"/>
                <a:gd fmla="*/ 10772774 w 10772774" name="connsiteX2"/>
                <a:gd fmla="*/ 1971675 h 1971675" name="connsiteY2"/>
                <a:gd fmla="*/ 214311 w 10772774" name="connsiteX3"/>
                <a:gd fmla="*/ 1314451 h 1971675" name="connsiteY3"/>
                <a:gd fmla="*/ 0 w 10772774" name="connsiteX4"/>
                <a:gd fmla="*/ 14288 h 1971675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971675" w="10772774">
                  <a:moveTo>
                    <a:pt x="0" y="14288"/>
                  </a:moveTo>
                  <a:lnTo>
                    <a:pt x="10744199" y="0"/>
                  </a:lnTo>
                  <a:lnTo>
                    <a:pt x="10772774" y="1971675"/>
                  </a:lnTo>
                  <a:lnTo>
                    <a:pt x="214311" y="1314451"/>
                  </a:lnTo>
                  <a:lnTo>
                    <a:pt x="0" y="14288"/>
                  </a:lnTo>
                  <a:close/>
                </a:path>
              </a:pathLst>
            </a:custGeom>
            <a:gradFill>
              <a:gsLst>
                <a:gs pos="0">
                  <a:srgbClr val="CCCCCC"/>
                </a:gs>
                <a:gs pos="100000">
                  <a:srgbClr val="FCFCFC"/>
                </a:gs>
              </a:gsLst>
              <a:lin ang="7200000" scaled="0"/>
            </a:gradFill>
            <a:ln>
              <a:gradFill>
                <a:gsLst>
                  <a:gs pos="0">
                    <a:srgbClr val="FFFFFF"/>
                  </a:gs>
                  <a:gs pos="89000">
                    <a:srgbClr val="D9D9D9"/>
                  </a:gs>
                </a:gsLst>
                <a:lin ang="5400000" scaled="1"/>
              </a:gradFill>
            </a:ln>
            <a:effectLst>
              <a:outerShdw algn="ctr" blurRad="254000" dir="8160000" dist="127000" rotWithShape="0">
                <a:srgbClr val="000000">
                  <a:alpha val="34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4" name="等腰三角形 13"/>
            <p:cNvSpPr/>
            <p:nvPr/>
          </p:nvSpPr>
          <p:spPr>
            <a:xfrm>
              <a:off x="2029459" y="3948928"/>
              <a:ext cx="182245" cy="265748"/>
            </a:xfrm>
            <a:custGeom>
              <a:gdLst>
                <a:gd fmla="*/ 0 w 182245" name="connsiteX0"/>
                <a:gd fmla="*/ 257811 h 265748" name="connsiteY0"/>
                <a:gd fmla="*/ 41910 w 182245" name="connsiteX1"/>
                <a:gd fmla="*/ 0 h 265748" name="connsiteY1"/>
                <a:gd fmla="*/ 182245 w 182245" name="connsiteX2"/>
                <a:gd fmla="*/ 265748 h 265748" name="connsiteY2"/>
                <a:gd fmla="*/ 0 w 182245" name="connsiteX3"/>
                <a:gd fmla="*/ 257811 h 265748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265748" w="182245">
                  <a:moveTo>
                    <a:pt x="0" y="257811"/>
                  </a:moveTo>
                  <a:lnTo>
                    <a:pt x="41910" y="0"/>
                  </a:lnTo>
                  <a:lnTo>
                    <a:pt x="182245" y="265748"/>
                  </a:lnTo>
                  <a:lnTo>
                    <a:pt x="0" y="257811"/>
                  </a:lnTo>
                  <a:close/>
                </a:path>
              </a:pathLst>
            </a:custGeom>
            <a:solidFill>
              <a:srgbClr val="278B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5" name="矩形 12"/>
            <p:cNvSpPr/>
            <p:nvPr/>
          </p:nvSpPr>
          <p:spPr>
            <a:xfrm>
              <a:off x="793432" y="3947341"/>
              <a:ext cx="1271587" cy="2163763"/>
            </a:xfrm>
            <a:custGeom>
              <a:gdLst>
                <a:gd fmla="*/ 0 w 1271587" name="connsiteX0"/>
                <a:gd fmla="*/ 6350 h 2163763" name="connsiteY0"/>
                <a:gd fmla="*/ 1271587 w 1271587" name="connsiteX1"/>
                <a:gd fmla="*/ 0 h 2163763" name="connsiteY1"/>
                <a:gd fmla="*/ 1271587 w 1271587" name="connsiteX2"/>
                <a:gd fmla="*/ 2163763 h 2163763" name="connsiteY2"/>
                <a:gd fmla="*/ 38100 w 1271587" name="connsiteX3"/>
                <a:gd fmla="*/ 1569403 h 2163763" name="connsiteY3"/>
                <a:gd fmla="*/ 0 w 1271587" name="connsiteX4"/>
                <a:gd fmla="*/ 6350 h 2163763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163763" w="1271587">
                  <a:moveTo>
                    <a:pt x="0" y="6350"/>
                  </a:moveTo>
                  <a:lnTo>
                    <a:pt x="1271587" y="0"/>
                  </a:lnTo>
                  <a:lnTo>
                    <a:pt x="1271587" y="2163763"/>
                  </a:lnTo>
                  <a:lnTo>
                    <a:pt x="38100" y="1569403"/>
                  </a:lnTo>
                  <a:lnTo>
                    <a:pt x="0" y="6350"/>
                  </a:lnTo>
                  <a:close/>
                </a:path>
              </a:pathLst>
            </a:custGeom>
            <a:gradFill>
              <a:gsLst>
                <a:gs pos="0">
                  <a:srgbClr val="3BC5E9"/>
                </a:gs>
                <a:gs pos="100000">
                  <a:srgbClr val="41C4E9"/>
                </a:gs>
              </a:gsLst>
              <a:lin ang="7200000" scaled="0"/>
            </a:gradFill>
            <a:ln>
              <a:gradFill>
                <a:gsLst>
                  <a:gs pos="0">
                    <a:srgbClr val="3BC5E9">
                      <a:lumMod val="85000"/>
                    </a:srgbClr>
                  </a:gs>
                  <a:gs pos="89000">
                    <a:srgbClr val="41C4E9">
                      <a:lumMod val="85000"/>
                    </a:srgbClr>
                  </a:gs>
                </a:gsLst>
                <a:lin ang="7200000" scaled="0"/>
              </a:gradFill>
            </a:ln>
            <a:effectLst>
              <a:outerShdw algn="ctr" blurRad="254000" dir="8160000" dist="127000" rotWithShape="0">
                <a:srgbClr val="000000">
                  <a:alpha val="34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sp>
        <p:nvSpPr>
          <p:cNvPr id="16" name="文本框 15"/>
          <p:cNvSpPr txBox="1"/>
          <p:nvPr/>
        </p:nvSpPr>
        <p:spPr>
          <a:xfrm>
            <a:off x="1106060" y="1956371"/>
            <a:ext cx="640080" cy="11887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 sz="36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释</a:t>
            </a:r>
          </a:p>
          <a:p>
            <a:r>
              <a:rPr altLang="en-US" b="1" lang="zh-CN" smtClean="0" sz="36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疑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1106060" y="4199301"/>
            <a:ext cx="640080" cy="11887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 sz="36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举</a:t>
            </a:r>
          </a:p>
          <a:p>
            <a:r>
              <a:rPr altLang="en-US" b="1" lang="zh-CN" smtClean="0" sz="36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例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2189479" y="2091729"/>
            <a:ext cx="8763412" cy="111556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z="2800">
                <a:solidFill>
                  <a:prstClr val="white">
                    <a:lumMod val="50000"/>
                  </a:prst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用对比的句子表达，想要找出什么问题的答案就会变得很明确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2177859" y="4623827"/>
            <a:ext cx="9111707" cy="56692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mtClean="0" sz="2600">
                <a:solidFill>
                  <a:prstClr val="white">
                    <a:lumMod val="50000"/>
                  </a:prst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加强PPT技能的关键不是美化能力，而是逻辑思维能力</a:t>
            </a:r>
          </a:p>
        </p:txBody>
      </p:sp>
      <p:cxnSp>
        <p:nvCxnSpPr>
          <p:cNvPr id="22" name="直接连接符 21"/>
          <p:cNvCxnSpPr/>
          <p:nvPr/>
        </p:nvCxnSpPr>
        <p:spPr>
          <a:xfrm>
            <a:off x="145143" y="6691086"/>
            <a:ext cx="11872686" cy="0"/>
          </a:xfrm>
          <a:prstGeom prst="line">
            <a:avLst/>
          </a:prstGeom>
          <a:ln w="15875">
            <a:solidFill>
              <a:srgbClr val="3BC5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495233947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 flipH="1">
            <a:off x="6537170" y="232328"/>
            <a:ext cx="5316342" cy="1067230"/>
            <a:chOff x="848238" y="1604211"/>
            <a:chExt cx="5316342" cy="1067230"/>
          </a:xfrm>
        </p:grpSpPr>
        <p:sp>
          <p:nvSpPr>
            <p:cNvPr id="6" name="等腰三角形 7"/>
            <p:cNvSpPr/>
            <p:nvPr/>
          </p:nvSpPr>
          <p:spPr>
            <a:xfrm rot="11615319">
              <a:off x="848238" y="2540453"/>
              <a:ext cx="153327" cy="130988"/>
            </a:xfrm>
            <a:custGeom>
              <a:gdLst>
                <a:gd fmla="*/ 0 w 153327" name="connsiteX0"/>
                <a:gd fmla="*/ 130988 h 130988" name="connsiteY0"/>
                <a:gd fmla="*/ 73483 w 153327" name="connsiteX1"/>
                <a:gd fmla="*/ 0 h 130988" name="connsiteY1"/>
                <a:gd fmla="*/ 153327 w 153327" name="connsiteX2"/>
                <a:gd fmla="*/ 108303 h 130988" name="connsiteY2"/>
                <a:gd fmla="*/ 0 w 153327" name="connsiteX3"/>
                <a:gd fmla="*/ 130988 h 130988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130988" w="153327">
                  <a:moveTo>
                    <a:pt x="0" y="130988"/>
                  </a:moveTo>
                  <a:lnTo>
                    <a:pt x="73483" y="0"/>
                  </a:lnTo>
                  <a:lnTo>
                    <a:pt x="153327" y="108303"/>
                  </a:lnTo>
                  <a:lnTo>
                    <a:pt x="0" y="130988"/>
                  </a:lnTo>
                  <a:close/>
                </a:path>
              </a:pathLst>
            </a:custGeom>
            <a:solidFill>
              <a:srgbClr val="278B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5" name="矩形 5"/>
            <p:cNvSpPr/>
            <p:nvPr/>
          </p:nvSpPr>
          <p:spPr>
            <a:xfrm>
              <a:off x="865189" y="2320606"/>
              <a:ext cx="869156" cy="306387"/>
            </a:xfrm>
            <a:custGeom>
              <a:gdLst>
                <a:gd fmla="*/ 272256 w 869156" name="connsiteX0"/>
                <a:gd fmla="*/ 0 h 306387" name="connsiteY0"/>
                <a:gd fmla="*/ 869156 w 869156" name="connsiteX1"/>
                <a:gd fmla="*/ 171449 h 306387" name="connsiteY1"/>
                <a:gd fmla="*/ 652461 w 869156" name="connsiteX2"/>
                <a:gd fmla="*/ 306387 h 306387" name="connsiteY2"/>
                <a:gd fmla="*/ 0 w 869156" name="connsiteX3"/>
                <a:gd fmla="*/ 232568 h 306387" name="connsiteY3"/>
                <a:gd fmla="*/ 272256 w 869156" name="connsiteX4"/>
                <a:gd fmla="*/ 0 h 306387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306387" w="869155">
                  <a:moveTo>
                    <a:pt x="272256" y="0"/>
                  </a:moveTo>
                  <a:lnTo>
                    <a:pt x="869156" y="171449"/>
                  </a:lnTo>
                  <a:lnTo>
                    <a:pt x="652461" y="306387"/>
                  </a:lnTo>
                  <a:lnTo>
                    <a:pt x="0" y="232568"/>
                  </a:lnTo>
                  <a:lnTo>
                    <a:pt x="272256" y="0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4" name="矩形 5"/>
            <p:cNvSpPr/>
            <p:nvPr/>
          </p:nvSpPr>
          <p:spPr>
            <a:xfrm>
              <a:off x="1261267" y="2279027"/>
              <a:ext cx="472281" cy="219363"/>
            </a:xfrm>
            <a:custGeom>
              <a:gdLst>
                <a:gd fmla="*/ 0 w 472281" name="connsiteX0"/>
                <a:gd fmla="*/ 0 h 157469" name="connsiteY0"/>
                <a:gd fmla="*/ 403225 w 472281" name="connsiteX1"/>
                <a:gd fmla="*/ 2688 h 157469" name="connsiteY1"/>
                <a:gd fmla="*/ 472281 w 472281" name="connsiteX2"/>
                <a:gd fmla="*/ 157469 h 157469" name="connsiteY2"/>
                <a:gd fmla="*/ 60325 w 472281" name="connsiteX3"/>
                <a:gd fmla="*/ 74125 h 157469" name="connsiteY3"/>
                <a:gd fmla="*/ 0 w 472281" name="connsiteX4"/>
                <a:gd fmla="*/ 0 h 157469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57469" w="472281">
                  <a:moveTo>
                    <a:pt x="0" y="0"/>
                  </a:moveTo>
                  <a:lnTo>
                    <a:pt x="403225" y="2688"/>
                  </a:lnTo>
                  <a:lnTo>
                    <a:pt x="472281" y="157469"/>
                  </a:lnTo>
                  <a:lnTo>
                    <a:pt x="60325" y="741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78B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3" name="矩形 4"/>
            <p:cNvSpPr/>
            <p:nvPr/>
          </p:nvSpPr>
          <p:spPr>
            <a:xfrm>
              <a:off x="1257300" y="1604211"/>
              <a:ext cx="4907280" cy="746559"/>
            </a:xfrm>
            <a:custGeom>
              <a:gdLst>
                <a:gd fmla="*/ 152400 w 4907280" name="connsiteX0"/>
                <a:gd fmla="*/ 76200 h 617220" name="connsiteY0"/>
                <a:gd fmla="*/ 4907280 w 4907280" name="connsiteX1"/>
                <a:gd fmla="*/ 0 h 617220" name="connsiteY1"/>
                <a:gd fmla="*/ 4663440 w 4907280" name="connsiteX2"/>
                <a:gd fmla="*/ 617220 h 617220" name="connsiteY2"/>
                <a:gd fmla="*/ 0 w 4907280" name="connsiteX3"/>
                <a:gd fmla="*/ 563880 h 617220" name="connsiteY3"/>
                <a:gd fmla="*/ 152400 w 4907280" name="connsiteX4"/>
                <a:gd fmla="*/ 76200 h 617220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617220" w="4907280">
                  <a:moveTo>
                    <a:pt x="152400" y="76200"/>
                  </a:moveTo>
                  <a:lnTo>
                    <a:pt x="4907280" y="0"/>
                  </a:lnTo>
                  <a:lnTo>
                    <a:pt x="4663440" y="617220"/>
                  </a:lnTo>
                  <a:lnTo>
                    <a:pt x="0" y="563880"/>
                  </a:lnTo>
                  <a:lnTo>
                    <a:pt x="152400" y="76200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sp>
        <p:nvSpPr>
          <p:cNvPr id="7" name="文本框 6"/>
          <p:cNvSpPr txBox="1"/>
          <p:nvPr/>
        </p:nvSpPr>
        <p:spPr>
          <a:xfrm>
            <a:off x="7518402" y="296210"/>
            <a:ext cx="3033485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36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接触一手信息</a:t>
            </a:r>
          </a:p>
        </p:txBody>
      </p:sp>
      <p:grpSp>
        <p:nvGrpSpPr>
          <p:cNvPr id="20" name="组合 19"/>
          <p:cNvGrpSpPr/>
          <p:nvPr/>
        </p:nvGrpSpPr>
        <p:grpSpPr>
          <a:xfrm>
            <a:off x="542926" y="1605280"/>
            <a:ext cx="10772774" cy="2223770"/>
            <a:chOff x="542926" y="1605280"/>
            <a:chExt cx="10772774" cy="2223770"/>
          </a:xfrm>
        </p:grpSpPr>
        <p:sp>
          <p:nvSpPr>
            <p:cNvPr id="10" name="等腰三角形 13"/>
            <p:cNvSpPr/>
            <p:nvPr/>
          </p:nvSpPr>
          <p:spPr>
            <a:xfrm>
              <a:off x="2029459" y="1606867"/>
              <a:ext cx="182245" cy="265748"/>
            </a:xfrm>
            <a:custGeom>
              <a:gdLst>
                <a:gd fmla="*/ 0 w 182245" name="connsiteX0"/>
                <a:gd fmla="*/ 257811 h 265748" name="connsiteY0"/>
                <a:gd fmla="*/ 41910 w 182245" name="connsiteX1"/>
                <a:gd fmla="*/ 0 h 265748" name="connsiteY1"/>
                <a:gd fmla="*/ 182245 w 182245" name="connsiteX2"/>
                <a:gd fmla="*/ 265748 h 265748" name="connsiteY2"/>
                <a:gd fmla="*/ 0 w 182245" name="connsiteX3"/>
                <a:gd fmla="*/ 257811 h 265748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265748" w="182245">
                  <a:moveTo>
                    <a:pt x="0" y="257811"/>
                  </a:moveTo>
                  <a:lnTo>
                    <a:pt x="41910" y="0"/>
                  </a:lnTo>
                  <a:lnTo>
                    <a:pt x="182245" y="265748"/>
                  </a:lnTo>
                  <a:lnTo>
                    <a:pt x="0" y="257811"/>
                  </a:lnTo>
                  <a:close/>
                </a:path>
              </a:pathLst>
            </a:custGeom>
            <a:solidFill>
              <a:srgbClr val="278B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8" name="矩形 11"/>
            <p:cNvSpPr/>
            <p:nvPr/>
          </p:nvSpPr>
          <p:spPr>
            <a:xfrm>
              <a:off x="542926" y="1857375"/>
              <a:ext cx="10772774" cy="1971675"/>
            </a:xfrm>
            <a:custGeom>
              <a:gdLst>
                <a:gd fmla="*/ 0 w 10772774" name="connsiteX0"/>
                <a:gd fmla="*/ 14288 h 1971675" name="connsiteY0"/>
                <a:gd fmla="*/ 10744199 w 10772774" name="connsiteX1"/>
                <a:gd fmla="*/ 0 h 1971675" name="connsiteY1"/>
                <a:gd fmla="*/ 10772774 w 10772774" name="connsiteX2"/>
                <a:gd fmla="*/ 1971675 h 1971675" name="connsiteY2"/>
                <a:gd fmla="*/ 214311 w 10772774" name="connsiteX3"/>
                <a:gd fmla="*/ 1314451 h 1971675" name="connsiteY3"/>
                <a:gd fmla="*/ 0 w 10772774" name="connsiteX4"/>
                <a:gd fmla="*/ 14288 h 1971675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971675" w="10772774">
                  <a:moveTo>
                    <a:pt x="0" y="14288"/>
                  </a:moveTo>
                  <a:lnTo>
                    <a:pt x="10744199" y="0"/>
                  </a:lnTo>
                  <a:lnTo>
                    <a:pt x="10772774" y="1971675"/>
                  </a:lnTo>
                  <a:lnTo>
                    <a:pt x="214311" y="1314451"/>
                  </a:lnTo>
                  <a:lnTo>
                    <a:pt x="0" y="14288"/>
                  </a:lnTo>
                  <a:close/>
                </a:path>
              </a:pathLst>
            </a:cu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w="12700">
              <a:gradFill>
                <a:gsLst>
                  <a:gs pos="0">
                    <a:srgbClr val="FFFFFF"/>
                  </a:gs>
                  <a:gs pos="80000">
                    <a:srgbClr val="D9D9D9">
                      <a:lumMod val="85000"/>
                    </a:srgbClr>
                  </a:gs>
                </a:gsLst>
                <a:lin ang="5340000" scaled="0"/>
              </a:gradFill>
            </a:ln>
            <a:effectLst>
              <a:outerShdw algn="ctr" blurRad="254000" dir="8160000" dist="127000" rotWithShape="0">
                <a:srgbClr val="000000">
                  <a:alpha val="34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9" name="矩形 12"/>
            <p:cNvSpPr/>
            <p:nvPr/>
          </p:nvSpPr>
          <p:spPr>
            <a:xfrm>
              <a:off x="793432" y="1605280"/>
              <a:ext cx="1271587" cy="2163763"/>
            </a:xfrm>
            <a:custGeom>
              <a:gdLst>
                <a:gd fmla="*/ 0 w 1271587" name="connsiteX0"/>
                <a:gd fmla="*/ 6350 h 2163763" name="connsiteY0"/>
                <a:gd fmla="*/ 1271587 w 1271587" name="connsiteX1"/>
                <a:gd fmla="*/ 0 h 2163763" name="connsiteY1"/>
                <a:gd fmla="*/ 1271587 w 1271587" name="connsiteX2"/>
                <a:gd fmla="*/ 2163763 h 2163763" name="connsiteY2"/>
                <a:gd fmla="*/ 38100 w 1271587" name="connsiteX3"/>
                <a:gd fmla="*/ 1569403 h 2163763" name="connsiteY3"/>
                <a:gd fmla="*/ 0 w 1271587" name="connsiteX4"/>
                <a:gd fmla="*/ 6350 h 2163763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163763" w="1271587">
                  <a:moveTo>
                    <a:pt x="0" y="6350"/>
                  </a:moveTo>
                  <a:lnTo>
                    <a:pt x="1271587" y="0"/>
                  </a:lnTo>
                  <a:lnTo>
                    <a:pt x="1271587" y="2163763"/>
                  </a:lnTo>
                  <a:lnTo>
                    <a:pt x="38100" y="1569403"/>
                  </a:lnTo>
                  <a:lnTo>
                    <a:pt x="0" y="6350"/>
                  </a:lnTo>
                  <a:close/>
                </a:path>
              </a:pathLst>
            </a:custGeom>
            <a:gradFill>
              <a:gsLst>
                <a:gs pos="0">
                  <a:srgbClr val="3BC5E9"/>
                </a:gs>
                <a:gs pos="100000">
                  <a:srgbClr val="41C4E9"/>
                </a:gs>
              </a:gsLst>
              <a:lin ang="7200000" scaled="0"/>
            </a:gradFill>
            <a:ln>
              <a:gradFill>
                <a:gsLst>
                  <a:gs pos="0">
                    <a:srgbClr val="3BC5E9"/>
                  </a:gs>
                  <a:gs pos="89000">
                    <a:srgbClr val="41C4E9"/>
                  </a:gs>
                </a:gsLst>
                <a:lin ang="7200000" scaled="0"/>
              </a:gradFill>
            </a:ln>
            <a:effectLst>
              <a:outerShdw algn="ctr" blurRad="254000" dir="8160000" dist="127000" rotWithShape="0">
                <a:srgbClr val="000000">
                  <a:alpha val="34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grpSp>
        <p:nvGrpSpPr>
          <p:cNvPr id="21" name="组合 20"/>
          <p:cNvGrpSpPr/>
          <p:nvPr/>
        </p:nvGrpSpPr>
        <p:grpSpPr>
          <a:xfrm>
            <a:off x="557440" y="3947341"/>
            <a:ext cx="10772774" cy="2223636"/>
            <a:chOff x="557440" y="3947341"/>
            <a:chExt cx="10772774" cy="2223636"/>
          </a:xfrm>
        </p:grpSpPr>
        <p:sp>
          <p:nvSpPr>
            <p:cNvPr id="11" name="矩形 11"/>
            <p:cNvSpPr/>
            <p:nvPr/>
          </p:nvSpPr>
          <p:spPr>
            <a:xfrm>
              <a:off x="557440" y="4199302"/>
              <a:ext cx="10772774" cy="1971675"/>
            </a:xfrm>
            <a:custGeom>
              <a:gdLst>
                <a:gd fmla="*/ 0 w 10772774" name="connsiteX0"/>
                <a:gd fmla="*/ 14288 h 1971675" name="connsiteY0"/>
                <a:gd fmla="*/ 10744199 w 10772774" name="connsiteX1"/>
                <a:gd fmla="*/ 0 h 1971675" name="connsiteY1"/>
                <a:gd fmla="*/ 10772774 w 10772774" name="connsiteX2"/>
                <a:gd fmla="*/ 1971675 h 1971675" name="connsiteY2"/>
                <a:gd fmla="*/ 214311 w 10772774" name="connsiteX3"/>
                <a:gd fmla="*/ 1314451 h 1971675" name="connsiteY3"/>
                <a:gd fmla="*/ 0 w 10772774" name="connsiteX4"/>
                <a:gd fmla="*/ 14288 h 1971675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971675" w="10772774">
                  <a:moveTo>
                    <a:pt x="0" y="14288"/>
                  </a:moveTo>
                  <a:lnTo>
                    <a:pt x="10744199" y="0"/>
                  </a:lnTo>
                  <a:lnTo>
                    <a:pt x="10772774" y="1971675"/>
                  </a:lnTo>
                  <a:lnTo>
                    <a:pt x="214311" y="1314451"/>
                  </a:lnTo>
                  <a:lnTo>
                    <a:pt x="0" y="14288"/>
                  </a:lnTo>
                  <a:close/>
                </a:path>
              </a:pathLst>
            </a:custGeom>
            <a:gradFill>
              <a:gsLst>
                <a:gs pos="0">
                  <a:srgbClr val="CCCCCC"/>
                </a:gs>
                <a:gs pos="100000">
                  <a:srgbClr val="FCFCFC"/>
                </a:gs>
              </a:gsLst>
              <a:lin ang="7200000" scaled="0"/>
            </a:gradFill>
            <a:ln>
              <a:gradFill>
                <a:gsLst>
                  <a:gs pos="0">
                    <a:srgbClr val="FFFFFF"/>
                  </a:gs>
                  <a:gs pos="89000">
                    <a:srgbClr val="D9D9D9"/>
                  </a:gs>
                </a:gsLst>
                <a:lin ang="5400000" scaled="1"/>
              </a:gradFill>
            </a:ln>
            <a:effectLst>
              <a:outerShdw algn="ctr" blurRad="254000" dir="8160000" dist="127000" rotWithShape="0">
                <a:srgbClr val="000000">
                  <a:alpha val="34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4" name="等腰三角形 13"/>
            <p:cNvSpPr/>
            <p:nvPr/>
          </p:nvSpPr>
          <p:spPr>
            <a:xfrm>
              <a:off x="2029459" y="3948928"/>
              <a:ext cx="182245" cy="265748"/>
            </a:xfrm>
            <a:custGeom>
              <a:gdLst>
                <a:gd fmla="*/ 0 w 182245" name="connsiteX0"/>
                <a:gd fmla="*/ 257811 h 265748" name="connsiteY0"/>
                <a:gd fmla="*/ 41910 w 182245" name="connsiteX1"/>
                <a:gd fmla="*/ 0 h 265748" name="connsiteY1"/>
                <a:gd fmla="*/ 182245 w 182245" name="connsiteX2"/>
                <a:gd fmla="*/ 265748 h 265748" name="connsiteY2"/>
                <a:gd fmla="*/ 0 w 182245" name="connsiteX3"/>
                <a:gd fmla="*/ 257811 h 265748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265748" w="182245">
                  <a:moveTo>
                    <a:pt x="0" y="257811"/>
                  </a:moveTo>
                  <a:lnTo>
                    <a:pt x="41910" y="0"/>
                  </a:lnTo>
                  <a:lnTo>
                    <a:pt x="182245" y="265748"/>
                  </a:lnTo>
                  <a:lnTo>
                    <a:pt x="0" y="257811"/>
                  </a:lnTo>
                  <a:close/>
                </a:path>
              </a:pathLst>
            </a:custGeom>
            <a:solidFill>
              <a:srgbClr val="278B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5" name="矩形 12"/>
            <p:cNvSpPr/>
            <p:nvPr/>
          </p:nvSpPr>
          <p:spPr>
            <a:xfrm>
              <a:off x="793432" y="3947341"/>
              <a:ext cx="1271587" cy="2163763"/>
            </a:xfrm>
            <a:custGeom>
              <a:gdLst>
                <a:gd fmla="*/ 0 w 1271587" name="connsiteX0"/>
                <a:gd fmla="*/ 6350 h 2163763" name="connsiteY0"/>
                <a:gd fmla="*/ 1271587 w 1271587" name="connsiteX1"/>
                <a:gd fmla="*/ 0 h 2163763" name="connsiteY1"/>
                <a:gd fmla="*/ 1271587 w 1271587" name="connsiteX2"/>
                <a:gd fmla="*/ 2163763 h 2163763" name="connsiteY2"/>
                <a:gd fmla="*/ 38100 w 1271587" name="connsiteX3"/>
                <a:gd fmla="*/ 1569403 h 2163763" name="connsiteY3"/>
                <a:gd fmla="*/ 0 w 1271587" name="connsiteX4"/>
                <a:gd fmla="*/ 6350 h 2163763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163763" w="1271587">
                  <a:moveTo>
                    <a:pt x="0" y="6350"/>
                  </a:moveTo>
                  <a:lnTo>
                    <a:pt x="1271587" y="0"/>
                  </a:lnTo>
                  <a:lnTo>
                    <a:pt x="1271587" y="2163763"/>
                  </a:lnTo>
                  <a:lnTo>
                    <a:pt x="38100" y="1569403"/>
                  </a:lnTo>
                  <a:lnTo>
                    <a:pt x="0" y="6350"/>
                  </a:lnTo>
                  <a:close/>
                </a:path>
              </a:pathLst>
            </a:custGeom>
            <a:gradFill>
              <a:gsLst>
                <a:gs pos="0">
                  <a:srgbClr val="3BC5E9"/>
                </a:gs>
                <a:gs pos="100000">
                  <a:srgbClr val="41C4E9"/>
                </a:gs>
              </a:gsLst>
              <a:lin ang="7200000" scaled="0"/>
            </a:gradFill>
            <a:ln>
              <a:gradFill>
                <a:gsLst>
                  <a:gs pos="0">
                    <a:srgbClr val="3BC5E9"/>
                  </a:gs>
                  <a:gs pos="89000">
                    <a:srgbClr val="41C4E9"/>
                  </a:gs>
                </a:gsLst>
                <a:lin ang="7200000" scaled="0"/>
              </a:gradFill>
            </a:ln>
            <a:effectLst>
              <a:outerShdw algn="ctr" blurRad="254000" dir="8160000" dist="127000" rotWithShape="0">
                <a:srgbClr val="000000">
                  <a:alpha val="34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sp>
        <p:nvSpPr>
          <p:cNvPr id="16" name="文本框 15"/>
          <p:cNvSpPr txBox="1"/>
          <p:nvPr/>
        </p:nvSpPr>
        <p:spPr>
          <a:xfrm>
            <a:off x="1106060" y="1956371"/>
            <a:ext cx="640080" cy="11887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 sz="36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释</a:t>
            </a:r>
          </a:p>
          <a:p>
            <a:r>
              <a:rPr altLang="en-US" b="1" lang="zh-CN" smtClean="0" sz="36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疑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1106060" y="4199301"/>
            <a:ext cx="640080" cy="11887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 sz="36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举</a:t>
            </a:r>
          </a:p>
          <a:p>
            <a:r>
              <a:rPr altLang="en-US" b="1" lang="zh-CN" smtClean="0" sz="36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例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2189479" y="2352981"/>
            <a:ext cx="5590178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800">
                <a:solidFill>
                  <a:prstClr val="white">
                    <a:lumMod val="50000"/>
                  </a:prst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接触没有经过任何人过滤的数据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2203993" y="4421537"/>
            <a:ext cx="8763412" cy="111556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mtClean="0" sz="2800">
                <a:solidFill>
                  <a:prstClr val="white">
                    <a:lumMod val="50000"/>
                  </a:prst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已过滤的信息：我跟你说《来自星星的你》好火啊！</a:t>
            </a:r>
          </a:p>
          <a:p>
            <a:pPr>
              <a:lnSpc>
                <a:spcPct val="120000"/>
              </a:lnSpc>
            </a:pPr>
            <a:r>
              <a:rPr altLang="en-US" lang="zh-CN" smtClean="0" sz="2800">
                <a:solidFill>
                  <a:prstClr val="white">
                    <a:lumMod val="50000"/>
                  </a:prst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没过滤的信息：微博搜 都教授 超过 3000万条。</a:t>
            </a:r>
          </a:p>
        </p:txBody>
      </p:sp>
    </p:spTree>
    <p:extLst>
      <p:ext uri="{BB962C8B-B14F-4D97-AF65-F5344CB8AC3E}">
        <p14:creationId val="2150168274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6" name="组合 15"/>
          <p:cNvGrpSpPr/>
          <p:nvPr/>
        </p:nvGrpSpPr>
        <p:grpSpPr>
          <a:xfrm>
            <a:off x="3500954" y="1316199"/>
            <a:ext cx="5222175" cy="4317384"/>
            <a:chOff x="3500954" y="1316199"/>
            <a:chExt cx="5222175" cy="4317384"/>
          </a:xfrm>
        </p:grpSpPr>
        <p:sp>
          <p:nvSpPr>
            <p:cNvPr id="2" name="椭圆 1"/>
            <p:cNvSpPr/>
            <p:nvPr/>
          </p:nvSpPr>
          <p:spPr>
            <a:xfrm>
              <a:off x="6921136" y="3699374"/>
              <a:ext cx="1801993" cy="1801993"/>
            </a:xfrm>
            <a:prstGeom prst="ellipse">
              <a:avLst/>
            </a:prstGeom>
            <a:noFill/>
            <a:ln algn="ctr" cap="flat" cmpd="sng" w="12700">
              <a:solidFill>
                <a:sysClr lastClr="FFFFFF" val="window"/>
              </a:solidFill>
              <a:prstDash val="solid"/>
            </a:ln>
            <a:effectLst/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altLang="en-US" lang="zh-CN">
                <a:solidFill>
                  <a:sysClr lastClr="FFFFFF" val="window"/>
                </a:solidFill>
              </a:endParaRPr>
            </a:p>
          </p:txBody>
        </p:sp>
        <p:sp>
          <p:nvSpPr>
            <p:cNvPr id="3" name="椭圆 2"/>
            <p:cNvSpPr/>
            <p:nvPr/>
          </p:nvSpPr>
          <p:spPr>
            <a:xfrm>
              <a:off x="3854810" y="1670055"/>
              <a:ext cx="3750942" cy="3750943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r" blurRad="254000" dir="8160000" dist="127000" rotWithShape="0">
                <a:prstClr val="black">
                  <a:alpha val="34000"/>
                </a:prstClr>
              </a:out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altLang="zh-CN" lang="en-US" smtClean="0">
                  <a:solidFill>
                    <a:sysClr lastClr="FFFFFF" val="window"/>
                  </a:solidFill>
                </a:rPr>
                <a:t> </a:t>
              </a:r>
            </a:p>
          </p:txBody>
        </p:sp>
        <p:sp>
          <p:nvSpPr>
            <p:cNvPr id="4" name="椭圆 3"/>
            <p:cNvSpPr/>
            <p:nvPr/>
          </p:nvSpPr>
          <p:spPr>
            <a:xfrm>
              <a:off x="3500954" y="1316199"/>
              <a:ext cx="4317383" cy="4317384"/>
            </a:xfrm>
            <a:prstGeom prst="ellipse">
              <a:avLst/>
            </a:prstGeom>
            <a:noFill/>
            <a:ln algn="ctr" cap="flat" cmpd="sng" w="12700">
              <a:solidFill>
                <a:sysClr lastClr="FFFFFF" val="window"/>
              </a:solidFill>
              <a:prstDash val="solid"/>
            </a:ln>
            <a:effectLst/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altLang="en-US" lang="zh-CN">
                <a:solidFill>
                  <a:sysClr lastClr="FFFFFF" val="window"/>
                </a:solidFill>
              </a:endParaRPr>
            </a:p>
          </p:txBody>
        </p:sp>
        <p:sp>
          <p:nvSpPr>
            <p:cNvPr id="5" name="椭圆 4"/>
            <p:cNvSpPr/>
            <p:nvPr/>
          </p:nvSpPr>
          <p:spPr>
            <a:xfrm>
              <a:off x="7125969" y="3904208"/>
              <a:ext cx="1474103" cy="1474103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r" blurRad="254000" dir="8160000" dist="127000" rotWithShape="0">
                <a:prstClr val="black">
                  <a:alpha val="34000"/>
                </a:prstClr>
              </a:out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altLang="en-US" lang="zh-CN">
                <a:solidFill>
                  <a:sysClr lastClr="FFFFFF" val="window"/>
                </a:solidFill>
              </a:endParaRPr>
            </a:p>
          </p:txBody>
        </p:sp>
        <p:sp>
          <p:nvSpPr>
            <p:cNvPr id="6" name="椭圆 5"/>
            <p:cNvSpPr/>
            <p:nvPr/>
          </p:nvSpPr>
          <p:spPr>
            <a:xfrm>
              <a:off x="7336791" y="4115030"/>
              <a:ext cx="1052459" cy="1052459"/>
            </a:xfrm>
            <a:prstGeom prst="ellipse">
              <a:avLst/>
            </a:prstGeom>
            <a:solidFill>
              <a:srgbClr val="43AEED"/>
            </a:solidFill>
            <a:ln algn="ctr" cap="flat" cmpd="sng" w="25400">
              <a:noFill/>
              <a:prstDash val="solid"/>
            </a:ln>
            <a:effectLst>
              <a:innerShdw blurRad="63500" dir="18900000" dist="50800">
                <a:prstClr val="black">
                  <a:alpha val="50000"/>
                </a:prstClr>
              </a:inn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altLang="en-US" lang="zh-CN">
                <a:solidFill>
                  <a:sysClr lastClr="FFFFFF" val="window"/>
                </a:solidFill>
              </a:endParaRPr>
            </a:p>
          </p:txBody>
        </p:sp>
        <p:grpSp>
          <p:nvGrpSpPr>
            <p:cNvPr id="14" name="组合 13"/>
            <p:cNvGrpSpPr/>
            <p:nvPr/>
          </p:nvGrpSpPr>
          <p:grpSpPr>
            <a:xfrm>
              <a:off x="3972410" y="2914202"/>
              <a:ext cx="3515743" cy="1262648"/>
              <a:chOff x="3972408" y="2937641"/>
              <a:chExt cx="3515743" cy="1262648"/>
            </a:xfrm>
          </p:grpSpPr>
          <p:sp>
            <p:nvSpPr>
              <p:cNvPr id="7" name="TextBox 9"/>
              <p:cNvSpPr txBox="1"/>
              <p:nvPr/>
            </p:nvSpPr>
            <p:spPr>
              <a:xfrm>
                <a:off x="4343350" y="2941362"/>
                <a:ext cx="2773858" cy="762000"/>
              </a:xfrm>
              <a:prstGeom prst="rect">
                <a:avLst/>
              </a:prstGeom>
              <a:noFill/>
            </p:spPr>
            <p:txBody>
              <a:bodyPr anchor="ctr" rtlCol="0" wrap="square">
                <a:sp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altLang="en-US" b="1" lang="zh-CN" sz="4400">
                    <a:solidFill>
                      <a:srgbClr val="43AEED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  <a:cs charset="0" panose="020b0604020202020204" pitchFamily="34" typeface="Arial"/>
                  </a:rPr>
                  <a:t>假说思考</a:t>
                </a:r>
              </a:p>
            </p:txBody>
          </p:sp>
          <p:sp>
            <p:nvSpPr>
              <p:cNvPr id="9" name="Rectangle 42"/>
              <p:cNvSpPr/>
              <p:nvPr/>
            </p:nvSpPr>
            <p:spPr>
              <a:xfrm>
                <a:off x="3972408" y="3753964"/>
                <a:ext cx="3515743" cy="446325"/>
              </a:xfrm>
              <a:prstGeom prst="rect">
                <a:avLst/>
              </a:prstGeom>
              <a:noFill/>
              <a:ln algn="ctr" cap="flat" cmpd="sng" w="12700">
                <a:noFill/>
                <a:prstDash val="solid"/>
              </a:ln>
              <a:effectLst/>
            </p:spPr>
            <p:txBody>
              <a:bodyPr anchor="t" bIns="0" lIns="91440" rIns="91440" rtlCol="0" tIns="0"/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altLang="zh-CN" kern="0" lang="en-US" smtClean="0">
                    <a:solidFill>
                      <a:sysClr lastClr="000000" val="windowText">
                        <a:lumMod val="65000"/>
                        <a:lumOff val="35000"/>
                      </a:sysClr>
                    </a:solidFill>
                    <a:latin charset="0" panose="020b0604020202020204" pitchFamily="34" typeface="Arial"/>
                    <a:cs charset="0" panose="020b0604020202020204" pitchFamily="34" typeface="Arial"/>
                  </a:rPr>
                  <a:t>TYPOTHESIS THINKING</a:t>
                </a:r>
              </a:p>
            </p:txBody>
          </p:sp>
        </p:grpSp>
        <p:sp>
          <p:nvSpPr>
            <p:cNvPr id="12" name="文本框 11"/>
            <p:cNvSpPr txBox="1"/>
            <p:nvPr/>
          </p:nvSpPr>
          <p:spPr>
            <a:xfrm>
              <a:off x="7484453" y="4318095"/>
              <a:ext cx="757136" cy="6400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b="1" lang="en-US" smtClean="0" sz="360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02</a:t>
              </a:r>
            </a:p>
          </p:txBody>
        </p:sp>
      </p:grpSp>
    </p:spTree>
    <p:extLst>
      <p:ext uri="{BB962C8B-B14F-4D97-AF65-F5344CB8AC3E}">
        <p14:creationId val="2045967784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5400">
          <a:solidFill>
            <a:srgbClr val="278BA5"/>
          </a:solidFill>
        </a:ln>
      </a:spPr>
      <a:bodyPr anchor="ctr" rtlCol="0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rtlCol="0" wrap="none">
        <a:spAutoFit/>
      </a:bodyPr>
      <a:lstStyle>
        <a:defPPr>
          <a:lnSpc>
            <a:spcPct val="120000"/>
          </a:lnSpc>
          <a:defRPr dirty="0" sz="2800">
            <a:solidFill>
              <a:srgbClr val="278BA5"/>
            </a:solidFill>
            <a:latin charset="-122" panose="020B0503020204020204" pitchFamily="34" typeface="微软雅黑"/>
            <a:ea charset="-122" panose="020B0503020204020204" pitchFamily="34" typeface="微软雅黑"/>
          </a:defRPr>
        </a:defPPr>
      </a:lstStyle>
    </a:txDef>
  </a:objectDefaults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aragraphs>148</Paragraphs>
  <Slides>22</Slides>
  <Notes>0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baseType="lpstr" size="29">
      <vt:lpstr>Arial</vt:lpstr>
      <vt:lpstr>Calibri Light</vt:lpstr>
      <vt:lpstr>Calibri</vt:lpstr>
      <vt:lpstr>微软雅黑</vt:lpstr>
      <vt:lpstr>DFPLiSong-Bd</vt:lpstr>
      <vt:lpstr>宋体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2021-08-22T11:51:15Z</dcterms:created>
  <cp:lastPrinted>2021-08-22T11:51:15Z</cp:lastPrinted>
  <dcterms:modified xsi:type="dcterms:W3CDTF">2021-08-22T05:37:22Z</dcterms:modified>
  <cp:revision>1</cp:revision>
</cp:coreProperties>
</file>