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handoutMaster+xml" PartName="/ppt/handoutMasters/handout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handoutMasterIdLst>
    <p:handoutMasterId r:id="rId2"/>
  </p:handoutMasterIdLst>
  <p:sldIdLst>
    <p:sldId id="256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6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4" r:id="rId29"/>
    <p:sldId id="26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65" r:id="rId45"/>
    <p:sldId id="266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257" r:id="rId58"/>
    <p:sldId id="258" r:id="rId59"/>
  </p:sldIdLst>
  <p:sldSz cx="12192000" cy="6858000"/>
  <p:notesSz cx="6858000" cy="9144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handoutMasters/handoutMaster1.xml" Type="http://schemas.openxmlformats.org/officeDocument/2006/relationships/handout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slides/slide27.xml" Type="http://schemas.openxmlformats.org/officeDocument/2006/relationships/slide"/><Relationship Id="rId3" Target="slides/slide1.xml" Type="http://schemas.openxmlformats.org/officeDocument/2006/relationships/slide"/><Relationship Id="rId30" Target="slides/slide28.xml" Type="http://schemas.openxmlformats.org/officeDocument/2006/relationships/slide"/><Relationship Id="rId31" Target="slides/slide29.xml" Type="http://schemas.openxmlformats.org/officeDocument/2006/relationships/slide"/><Relationship Id="rId32" Target="slides/slide30.xml" Type="http://schemas.openxmlformats.org/officeDocument/2006/relationships/slide"/><Relationship Id="rId33" Target="slides/slide31.xml" Type="http://schemas.openxmlformats.org/officeDocument/2006/relationships/slide"/><Relationship Id="rId34" Target="slides/slide32.xml" Type="http://schemas.openxmlformats.org/officeDocument/2006/relationships/slide"/><Relationship Id="rId35" Target="slides/slide33.xml" Type="http://schemas.openxmlformats.org/officeDocument/2006/relationships/slide"/><Relationship Id="rId36" Target="slides/slide34.xml" Type="http://schemas.openxmlformats.org/officeDocument/2006/relationships/slide"/><Relationship Id="rId37" Target="slides/slide35.xml" Type="http://schemas.openxmlformats.org/officeDocument/2006/relationships/slide"/><Relationship Id="rId38" Target="slides/slide36.xml" Type="http://schemas.openxmlformats.org/officeDocument/2006/relationships/slide"/><Relationship Id="rId39" Target="slides/slide37.xml" Type="http://schemas.openxmlformats.org/officeDocument/2006/relationships/slide"/><Relationship Id="rId4" Target="slides/slide2.xml" Type="http://schemas.openxmlformats.org/officeDocument/2006/relationships/slide"/><Relationship Id="rId40" Target="slides/slide38.xml" Type="http://schemas.openxmlformats.org/officeDocument/2006/relationships/slide"/><Relationship Id="rId41" Target="slides/slide39.xml" Type="http://schemas.openxmlformats.org/officeDocument/2006/relationships/slide"/><Relationship Id="rId42" Target="slides/slide40.xml" Type="http://schemas.openxmlformats.org/officeDocument/2006/relationships/slide"/><Relationship Id="rId43" Target="slides/slide41.xml" Type="http://schemas.openxmlformats.org/officeDocument/2006/relationships/slide"/><Relationship Id="rId44" Target="slides/slide42.xml" Type="http://schemas.openxmlformats.org/officeDocument/2006/relationships/slide"/><Relationship Id="rId45" Target="slides/slide43.xml" Type="http://schemas.openxmlformats.org/officeDocument/2006/relationships/slide"/><Relationship Id="rId46" Target="slides/slide44.xml" Type="http://schemas.openxmlformats.org/officeDocument/2006/relationships/slide"/><Relationship Id="rId47" Target="slides/slide45.xml" Type="http://schemas.openxmlformats.org/officeDocument/2006/relationships/slide"/><Relationship Id="rId48" Target="slides/slide46.xml" Type="http://schemas.openxmlformats.org/officeDocument/2006/relationships/slide"/><Relationship Id="rId49" Target="slides/slide47.xml" Type="http://schemas.openxmlformats.org/officeDocument/2006/relationships/slide"/><Relationship Id="rId5" Target="slides/slide3.xml" Type="http://schemas.openxmlformats.org/officeDocument/2006/relationships/slide"/><Relationship Id="rId50" Target="slides/slide48.xml" Type="http://schemas.openxmlformats.org/officeDocument/2006/relationships/slide"/><Relationship Id="rId51" Target="slides/slide49.xml" Type="http://schemas.openxmlformats.org/officeDocument/2006/relationships/slide"/><Relationship Id="rId52" Target="slides/slide50.xml" Type="http://schemas.openxmlformats.org/officeDocument/2006/relationships/slide"/><Relationship Id="rId53" Target="slides/slide51.xml" Type="http://schemas.openxmlformats.org/officeDocument/2006/relationships/slide"/><Relationship Id="rId54" Target="slides/slide52.xml" Type="http://schemas.openxmlformats.org/officeDocument/2006/relationships/slide"/><Relationship Id="rId55" Target="slides/slide53.xml" Type="http://schemas.openxmlformats.org/officeDocument/2006/relationships/slide"/><Relationship Id="rId56" Target="slides/slide54.xml" Type="http://schemas.openxmlformats.org/officeDocument/2006/relationships/slide"/><Relationship Id="rId57" Target="slides/slide55.xml" Type="http://schemas.openxmlformats.org/officeDocument/2006/relationships/slide"/><Relationship Id="rId58" Target="slides/slide56.xml" Type="http://schemas.openxmlformats.org/officeDocument/2006/relationships/slide"/><Relationship Id="rId59" Target="slides/slide57.xml" Type="http://schemas.openxmlformats.org/officeDocument/2006/relationships/slide"/><Relationship Id="rId6" Target="slides/slide4.xml" Type="http://schemas.openxmlformats.org/officeDocument/2006/relationships/slide"/><Relationship Id="rId60" Target="tags/tag1.xml" Type="http://schemas.openxmlformats.org/officeDocument/2006/relationships/tags"/><Relationship Id="rId61" Target="presProps.xml" Type="http://schemas.openxmlformats.org/officeDocument/2006/relationships/presProps"/><Relationship Id="rId62" Target="viewProps.xml" Type="http://schemas.openxmlformats.org/officeDocument/2006/relationships/viewProps"/><Relationship Id="rId63" Target="theme/theme1.xml" Type="http://schemas.openxmlformats.org/officeDocument/2006/relationships/theme"/><Relationship Id="rId64" Target="tableStyles.xml" Type="http://schemas.openxmlformats.org/officeDocument/2006/relationships/tableStyles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 sz="18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信息的传递</a:t>
            </a:r>
          </a:p>
        </c:rich>
      </c:tx>
      <c:layout>
        <c:manualLayout>
          <c:xMode val="edge"/>
          <c:yMode val="edge"/>
          <c:x val="0.31143596768379211"/>
          <c:y val="0.0375982038676738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06751132011414"/>
          <c:y val="0.21412153542041779"/>
          <c:w val="0.37002900242805481"/>
          <c:h val="0.756254613399505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信息的传递</c:v>
                </c:pt>
              </c:strCache>
            </c:strRef>
          </c:tx>
          <c:dPt>
            <c:idx val="0"/>
            <c:invertIfNegative val="1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1"/>
            <c:spPr>
              <a:solidFill>
                <a:srgbClr val="FC6204"/>
              </a:solidFill>
            </c:spPr>
          </c:dPt>
          <c:dLbls>
            <c:dLbl>
              <c:idx val="0"/>
              <c:layout>
                <c:manualLayout>
                  <c:x val="-0.026046112179756165"/>
                  <c:y val="0.1237346231937408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altLang="zh-CN" sz="2000" b="1"/>
                      <a:t>7%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1"/>
              <c:showBubbleSize val="0"/>
              <c:extLst/>
            </c:dLbl>
            <c:dLbl>
              <c:idx val="1"/>
              <c:layout>
                <c:manualLayout>
                  <c:x val="-0.13569660484790802"/>
                  <c:y val="-0.01114864274859428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altLang="zh-CN" sz="2000" b="1"/>
                      <a:t>38%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1"/>
              <c:showBubbleSize val="0"/>
              <c:extLst/>
            </c:dLbl>
            <c:dLbl>
              <c:idx val="2"/>
              <c:layout>
                <c:manualLayout>
                  <c:x val="0.10494028031826019"/>
                  <c:y val="-0.0057206111960113049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altLang="zh-CN" sz="2000" b="1"/>
                      <a:t>55%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z="2000" b="1" smtId="4294967295"/>
                </a:pPr>
                <a:endParaRPr sz="2000" b="1" smtId="4294967295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howLeaderLines val="1"/>
            <c:extLst/>
          </c:dLbls>
          <c:cat>
            <c:strRef>
              <c:f>Sheet1!$A$2:$A$4</c:f>
              <c:strCache>
                <c:ptCount val="3"/>
                <c:pt idx="0">
                  <c:v>你在说什么</c:v>
                </c:pt>
                <c:pt idx="1">
                  <c:v>你是怎么说的</c:v>
                </c:pt>
                <c:pt idx="2">
                  <c:v>你的身体语言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0.07</c:v>
                </c:pt>
                <c:pt idx="1">
                  <c:v>0.38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egendEntry>
        <c:idx val="0"/>
        <c:txPr>
          <a:bodyPr/>
          <a:p>
            <a:pPr>
              <a:defRPr sz="16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endParaRPr sz="16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c:txPr>
      </c:legendEntry>
      <c:legendEntry>
        <c:idx val="1"/>
        <c:txPr>
          <a:bodyPr/>
          <a:p>
            <a:pPr>
              <a:defRPr sz="16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endParaRPr sz="16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c:txPr>
      </c:legendEntry>
      <c:legendEntry>
        <c:idx val="2"/>
        <c:txPr>
          <a:bodyPr/>
          <a:p>
            <a:pPr>
              <a:defRPr sz="16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endParaRPr sz="16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c:txPr>
      </c:legendEntry>
      <c:layout>
        <c:manualLayout>
          <c:xMode val="edge"/>
          <c:yMode val="edge"/>
          <c:x val="0.60466641187667847"/>
          <c:y val="0.42589390277862549"/>
          <c:w val="0.21443481743335724"/>
          <c:h val="0.2888450026512146"/>
        </c:manualLayout>
      </c:layout>
      <c:overlay val="0"/>
      <c:txPr>
        <a:bodyPr/>
        <a:p>
          <a:pPr>
            <a:defRPr sz="16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defRPr>
          </a:pPr>
          <a:endParaRPr sz="1600" smtId="4294967295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c:txPr>
    </c:legend>
    <c:plotVisOnly val="1"/>
    <c:dispBlanksAs val="gap"/>
    <c:showDLblsOverMax val="0"/>
  </c:chart>
  <c:spPr>
    <a:ln cmpd="dbl">
      <a:solidFill>
        <a:schemeClr val="bg1">
          <a:lumMod val="65000"/>
        </a:schemeClr>
      </a:solidFill>
    </a:ln>
  </c:sp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C5C9-847A-4AFF-BE45-ED75F4913185}" type="datetimeFigureOut">
              <a:rPr lang="zh-CN" altLang="en-US" smtClean="0"/>
              <a:t>2013/8/18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89E0-078E-4C81-8AED-F55778FDA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09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Relationship Id="rId2" Target="../media/image14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mailto:info@eyefulpresentations.co.uk" TargetMode="External" Type="http://schemas.openxmlformats.org/officeDocument/2006/relationships/hyperlink"/><Relationship Id="rId3" Target="../media/image4.png" Type="http://schemas.openxmlformats.org/officeDocument/2006/relationships/image"/><Relationship Id="rId4" Target="../media/image5.jpeg" Type="http://schemas.openxmlformats.org/officeDocument/2006/relationships/image"/><Relationship Id="rId5" Target="../media/image6.png" Type="http://schemas.openxmlformats.org/officeDocument/2006/relationships/image"/><Relationship Id="rId6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7.jpeg" Type="http://schemas.openxmlformats.org/officeDocument/2006/relationships/image"/><Relationship Id="rId2" Target="../media/image8.png" Type="http://schemas.openxmlformats.org/officeDocument/2006/relationships/image"/><Relationship Id="rId3" Target="http://www.tianya.cn/publicforum/content/no20/1/317960.shtml" TargetMode="External" Type="http://schemas.openxmlformats.org/officeDocument/2006/relationships/hyperlink"/><Relationship Id="rId4" Target="../media/image9.png" Type="http://schemas.openxmlformats.org/officeDocument/2006/relationships/image"/><Relationship Id="rId5" Target="../media/image10.jpeg" Type="http://schemas.openxmlformats.org/officeDocument/2006/relationships/image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Relationship Id="rId2" Target="../media/image13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Relationship Id="rId2" Target="../media/image12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Relationship Id="rId2" Target="../media/image15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535084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650767"/>
            <a:ext cx="12192000" cy="1711387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1"/>
          <p:cNvSpPr txBox="1"/>
          <p:nvPr userDrawn="1"/>
        </p:nvSpPr>
        <p:spPr>
          <a:xfrm>
            <a:off x="4599714" y="2759522"/>
            <a:ext cx="720223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600" b="1" smtClean="0">
                <a:solidFill>
                  <a:srgbClr val="007B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实用礼仪</a:t>
            </a:r>
            <a:r>
              <a:rPr lang="zh-CN" altLang="en-US" sz="86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培训</a:t>
            </a:r>
            <a:endParaRPr lang="zh-CN" altLang="en-US" sz="8600" b="1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62"/>
          <p:cNvSpPr txBox="1">
            <a:spLocks noChangeArrowheads="1"/>
          </p:cNvSpPr>
          <p:nvPr userDrawn="1"/>
        </p:nvSpPr>
        <p:spPr bwMode="auto">
          <a:xfrm>
            <a:off x="10372557" y="6252326"/>
            <a:ext cx="1511403" cy="33855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180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1600">
                <a:solidFill>
                  <a:srgbClr val="007BF6"/>
                </a:solidFill>
                <a:latin typeface="微软雅黑" pitchFamily="34" charset="-122"/>
                <a:ea typeface="微软雅黑" pitchFamily="34" charset="-122"/>
              </a:rPr>
              <a:t>布衣公子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en-GB" altLang="zh-CN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9" descr="E:\仝德志文件，勿删！\03-参考文档\！PPT图片及版面资源\06-PPT精选插图\05-头像\嘿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947815" y="6173846"/>
            <a:ext cx="495514" cy="49551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>
            <a:spLocks noChangeArrowheads="1"/>
          </p:cNvSpPr>
          <p:nvPr userDrawn="1"/>
        </p:nvSpPr>
        <p:spPr bwMode="auto">
          <a:xfrm>
            <a:off x="7842725" y="2281435"/>
            <a:ext cx="395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i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新员工入职</a:t>
            </a:r>
            <a:r>
              <a:rPr lang="zh-CN" altLang="en-US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培训之</a:t>
            </a:r>
            <a:r>
              <a:rPr lang="en-US" altLang="zh-CN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endParaRPr lang="zh-CN" altLang="en-US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1373461" y="2713216"/>
            <a:ext cx="511552" cy="355744"/>
            <a:chOff x="6410291" y="4700483"/>
            <a:chExt cx="511552" cy="355744"/>
          </a:xfrm>
        </p:grpSpPr>
        <p:sp>
          <p:nvSpPr>
            <p:cNvPr id="16" name="二十四角星 15"/>
            <p:cNvSpPr/>
            <p:nvPr/>
          </p:nvSpPr>
          <p:spPr>
            <a:xfrm>
              <a:off x="6411097" y="4700483"/>
              <a:ext cx="355744" cy="355744"/>
            </a:xfrm>
            <a:prstGeom prst="star24">
              <a:avLst/>
            </a:prstGeom>
            <a:solidFill>
              <a:srgbClr val="0070C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>
                <a:solidFill>
                  <a:prstClr val="white"/>
                </a:solidFill>
                <a:cs typeface="Lao U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430396">
              <a:off x="6410291" y="4731432"/>
              <a:ext cx="511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smtClean="0">
                  <a:solidFill>
                    <a:prstClr val="white"/>
                  </a:solidFill>
                </a:rPr>
                <a:t>V2</a:t>
              </a:r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7"/>
          <p:cNvSpPr txBox="1">
            <a:spLocks noChangeArrowheads="1"/>
          </p:cNvSpPr>
          <p:nvPr userDrawn="1"/>
        </p:nvSpPr>
        <p:spPr bwMode="auto">
          <a:xfrm>
            <a:off x="9565484" y="4362154"/>
            <a:ext cx="247053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16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Designed by @</a:t>
            </a:r>
            <a:r>
              <a:rPr lang="en-US" altLang="zh-CN" sz="160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</a:t>
            </a:r>
            <a:r>
              <a:rPr lang="en-US" altLang="zh-CN" sz="160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eliss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83743" y="526139"/>
            <a:ext cx="1676600" cy="52322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80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280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val="322306020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 userDrawn="1"/>
        </p:nvSpPr>
        <p:spPr>
          <a:xfrm>
            <a:off x="2885010" y="6419608"/>
            <a:ext cx="51138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社交礼仪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692819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1118807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1544795" y="6529663"/>
            <a:ext cx="180000" cy="180000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970783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val="16579684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533016" y="547784"/>
            <a:ext cx="3024336" cy="4320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TRANSITION PAGE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547782"/>
            <a:ext cx="508302" cy="4320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Freeform 37"/>
          <p:cNvSpPr/>
          <p:nvPr userDrawn="1"/>
        </p:nvSpPr>
        <p:spPr bwMode="gray">
          <a:xfrm rot="10800000" flipH="1" flipV="1">
            <a:off x="8320749" y="1825201"/>
            <a:ext cx="1709738" cy="1709737"/>
          </a:xfrm>
          <a:custGeom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5" name="矩形 25"/>
          <p:cNvSpPr/>
          <p:nvPr userDrawn="1"/>
        </p:nvSpPr>
        <p:spPr>
          <a:xfrm>
            <a:off x="6398286" y="1825200"/>
            <a:ext cx="1709738" cy="1709738"/>
          </a:xfrm>
          <a:custGeom>
            <a:rect l="l" t="t" r="r" b="b"/>
            <a:pathLst>
              <a:path w="1709738" h="1709738">
                <a:moveTo>
                  <a:pt x="854869" y="0"/>
                </a:moveTo>
                <a:cubicBezTo>
                  <a:pt x="1327740" y="0"/>
                  <a:pt x="1709738" y="381999"/>
                  <a:pt x="1709738" y="854869"/>
                </a:cubicBezTo>
                <a:cubicBezTo>
                  <a:pt x="1709738" y="854883"/>
                  <a:pt x="1709738" y="858254"/>
                  <a:pt x="1709738" y="1709738"/>
                </a:cubicBezTo>
                <a:cubicBezTo>
                  <a:pt x="1709725" y="1709738"/>
                  <a:pt x="1706353" y="1709738"/>
                  <a:pt x="854869" y="1709738"/>
                </a:cubicBezTo>
                <a:cubicBezTo>
                  <a:pt x="381999" y="1709738"/>
                  <a:pt x="0" y="1327740"/>
                  <a:pt x="0" y="854869"/>
                </a:cubicBezTo>
                <a:cubicBezTo>
                  <a:pt x="0" y="381999"/>
                  <a:pt x="381999" y="0"/>
                  <a:pt x="8548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6" name="矩形 26"/>
          <p:cNvSpPr/>
          <p:nvPr userDrawn="1"/>
        </p:nvSpPr>
        <p:spPr>
          <a:xfrm>
            <a:off x="5731537" y="3696520"/>
            <a:ext cx="2376487" cy="2376487"/>
          </a:xfrm>
          <a:custGeom>
            <a:rect l="l" t="t" r="r" b="b"/>
            <a:pathLst>
              <a:path w="2376487" h="2376487">
                <a:moveTo>
                  <a:pt x="1188244" y="0"/>
                </a:moveTo>
                <a:cubicBezTo>
                  <a:pt x="1188256" y="0"/>
                  <a:pt x="1192038" y="0"/>
                  <a:pt x="2376487" y="0"/>
                </a:cubicBezTo>
                <a:cubicBezTo>
                  <a:pt x="2376487" y="19"/>
                  <a:pt x="2376487" y="4713"/>
                  <a:pt x="2376487" y="1188244"/>
                </a:cubicBezTo>
                <a:cubicBezTo>
                  <a:pt x="2376487" y="1845520"/>
                  <a:pt x="1845520" y="2376487"/>
                  <a:pt x="1188244" y="2376487"/>
                </a:cubicBezTo>
                <a:cubicBezTo>
                  <a:pt x="530967" y="2376487"/>
                  <a:pt x="0" y="1845520"/>
                  <a:pt x="0" y="1188244"/>
                </a:cubicBezTo>
                <a:cubicBezTo>
                  <a:pt x="0" y="530967"/>
                  <a:pt x="530967" y="0"/>
                  <a:pt x="1188244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7" name="矩形 27"/>
          <p:cNvSpPr/>
          <p:nvPr userDrawn="1"/>
        </p:nvSpPr>
        <p:spPr>
          <a:xfrm>
            <a:off x="8320749" y="3696520"/>
            <a:ext cx="1709738" cy="1709738"/>
          </a:xfrm>
          <a:custGeom>
            <a:rect l="l" t="t" r="r" b="b"/>
            <a:pathLst>
              <a:path w="1709738" h="1709738">
                <a:moveTo>
                  <a:pt x="0" y="0"/>
                </a:moveTo>
                <a:cubicBezTo>
                  <a:pt x="14" y="0"/>
                  <a:pt x="3385" y="0"/>
                  <a:pt x="854869" y="0"/>
                </a:cubicBezTo>
                <a:cubicBezTo>
                  <a:pt x="1327739" y="0"/>
                  <a:pt x="1709738" y="381998"/>
                  <a:pt x="1709738" y="854869"/>
                </a:cubicBezTo>
                <a:cubicBezTo>
                  <a:pt x="1709738" y="1327740"/>
                  <a:pt x="1327739" y="1709738"/>
                  <a:pt x="854869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854855"/>
                  <a:pt x="0" y="85134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42" name="TextBox 8"/>
          <p:cNvSpPr txBox="1"/>
          <p:nvPr userDrawn="1"/>
        </p:nvSpPr>
        <p:spPr>
          <a:xfrm>
            <a:off x="4849013" y="4617638"/>
            <a:ext cx="8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04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itchFamily="34" charset="-122"/>
            </a:endParaRPr>
          </a:p>
        </p:txBody>
      </p:sp>
      <p:pic>
        <p:nvPicPr>
          <p:cNvPr id="43" name="Picture 3" descr="F:\360云盘\02-个人资料\！PPT图片及版面资源\05-PPT精选插图\02-商务类\01-商务综合\sy_201112072319594340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17305" y="4148008"/>
            <a:ext cx="1692000" cy="1692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5" name="TextBox 44"/>
          <p:cNvSpPr txBox="1"/>
          <p:nvPr userDrawn="1"/>
        </p:nvSpPr>
        <p:spPr>
          <a:xfrm>
            <a:off x="6940385" y="37500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商务礼仪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6" name="直接连接符 45"/>
          <p:cNvCxnSpPr/>
          <p:nvPr userDrawn="1"/>
        </p:nvCxnSpPr>
        <p:spPr>
          <a:xfrm>
            <a:off x="535535" y="381612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/>
        </p:nvCxnSpPr>
        <p:spPr>
          <a:xfrm>
            <a:off x="535535" y="435618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/>
        </p:nvCxnSpPr>
        <p:spPr>
          <a:xfrm>
            <a:off x="535535" y="489624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/>
        </p:nvCxnSpPr>
        <p:spPr>
          <a:xfrm>
            <a:off x="535535" y="543630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 userDrawn="1"/>
        </p:nvSpPr>
        <p:spPr bwMode="auto">
          <a:xfrm>
            <a:off x="996610" y="397814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 userDrawn="1"/>
        </p:nvSpPr>
        <p:spPr bwMode="auto">
          <a:xfrm>
            <a:off x="996610" y="451820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51"/>
          <p:cNvSpPr/>
          <p:nvPr userDrawn="1"/>
        </p:nvSpPr>
        <p:spPr bwMode="auto">
          <a:xfrm>
            <a:off x="996610" y="505826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文本框 12"/>
          <p:cNvSpPr txBox="1"/>
          <p:nvPr userDrawn="1"/>
        </p:nvSpPr>
        <p:spPr>
          <a:xfrm>
            <a:off x="1356651" y="390148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见面礼仪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文本框 13"/>
          <p:cNvSpPr txBox="1"/>
          <p:nvPr userDrawn="1"/>
        </p:nvSpPr>
        <p:spPr>
          <a:xfrm>
            <a:off x="1356651" y="444154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邮件礼仪</a:t>
            </a:r>
            <a:endParaRPr lang="zh-CN" alt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5" name="文本框 14"/>
          <p:cNvSpPr txBox="1"/>
          <p:nvPr userDrawn="1"/>
        </p:nvSpPr>
        <p:spPr>
          <a:xfrm>
            <a:off x="1353526" y="498160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位置礼仪</a:t>
            </a:r>
            <a:endParaRPr lang="zh-CN" alt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val="237742952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 userDrawn="1"/>
        </p:nvSpPr>
        <p:spPr>
          <a:xfrm>
            <a:off x="2885010" y="6419608"/>
            <a:ext cx="51138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商务礼仪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692819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1118807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1544795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970783" y="6529663"/>
            <a:ext cx="180000" cy="180000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val="165796841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3645024"/>
            <a:ext cx="12195175" cy="3024336"/>
          </a:xfrm>
          <a:prstGeom prst="rect">
            <a:avLst/>
          </a:prstGeom>
          <a:gradFill>
            <a:gsLst>
              <a:gs pos="0">
                <a:srgbClr val="FAFAFA"/>
              </a:gs>
              <a:gs pos="50000">
                <a:srgbClr val="FBFBFB"/>
              </a:gs>
              <a:gs pos="100000">
                <a:srgbClr val="FCFC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49515" y="3927442"/>
            <a:ext cx="349412" cy="396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4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5914440" y="3949825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11020228@qq.com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669360"/>
            <a:ext cx="12195175" cy="18864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3034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5175" cy="36450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70C19"/>
              </a:solidFill>
            </a:endParaRPr>
          </a:p>
        </p:txBody>
      </p:sp>
      <p:sp>
        <p:nvSpPr>
          <p:cNvPr id="12" name="标题 1"/>
          <p:cNvSpPr txBox="1">
            <a:spLocks noChangeArrowheads="1"/>
          </p:cNvSpPr>
          <p:nvPr userDrawn="1"/>
        </p:nvSpPr>
        <p:spPr>
          <a:xfrm>
            <a:off x="4225380" y="1886967"/>
            <a:ext cx="756083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sym typeface="Impact" pitchFamily="34" charset="0"/>
              </a:rPr>
              <a:t>Thank </a:t>
            </a:r>
            <a:r>
              <a:rPr lang="en-US" altLang="zh-CN" sz="720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sym typeface="Impact" pitchFamily="34" charset="0"/>
              </a:rPr>
              <a:t>You</a:t>
            </a:r>
            <a:endParaRPr lang="zh-CN" altLang="en-US" sz="320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3" name="TextBox 10"/>
          <p:cNvSpPr>
            <a:spLocks noChangeArrowheads="1"/>
          </p:cNvSpPr>
          <p:nvPr userDrawn="1"/>
        </p:nvSpPr>
        <p:spPr bwMode="auto">
          <a:xfrm>
            <a:off x="5914440" y="5030406"/>
            <a:ext cx="3569111" cy="3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http://weibo.com/teliss</a:t>
            </a:r>
          </a:p>
        </p:txBody>
      </p:sp>
      <p:pic>
        <p:nvPicPr>
          <p:cNvPr id="14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49515" y="5052268"/>
            <a:ext cx="396000" cy="35626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90738" y="1890527"/>
            <a:ext cx="2541090" cy="3501677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49515" y="4485923"/>
            <a:ext cx="339429" cy="43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4">
            <a:hlinkClick r:id="rId2"/>
          </p:cNvPr>
          <p:cNvSpPr txBox="1">
            <a:spLocks noChangeArrowheads="1"/>
          </p:cNvSpPr>
          <p:nvPr userDrawn="1"/>
        </p:nvSpPr>
        <p:spPr bwMode="auto">
          <a:xfrm>
            <a:off x="5914440" y="4490115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http://teliss.blog.163.com</a:t>
            </a:r>
            <a:endParaRPr lang="en-US" altLang="zh-CN" sz="2000" kern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val="1251437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643E-07 -1.19861 L 3.30643E-07 2.59259E-06 L 0.00039 -0.12153 L 3.30643E-07 2.59259E-06" pathEditMode="relative" rAng="0" ptsTypes="AAAA">
                                      <p:cBhvr>
                                        <p:cTn id="8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/>
      <p:bldP spid="1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D:\Teliss_Tong\Copy\定期备份\工作备份\！PPT图片及版面资源\06-PPT精选插图\10-综合\脚印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6285756" cy="68595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 bwMode="auto">
          <a:xfrm>
            <a:off x="1490500" y="5188659"/>
            <a:ext cx="326528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>
            <a:noFill/>
            <a:round/>
            <a:headEnd type="oval" w="med" len="med"/>
          </a:ln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标题 1"/>
          <p:cNvSpPr txBox="1"/>
          <p:nvPr userDrawn="1"/>
        </p:nvSpPr>
        <p:spPr>
          <a:xfrm>
            <a:off x="6816378" y="457160"/>
            <a:ext cx="4895452" cy="1214995"/>
          </a:xfrm>
          <a:prstGeom prst="rect">
            <a:avLst/>
          </a:prstGeom>
        </p:spPr>
        <p:txBody>
          <a:bodyPr vert="horz" lIns="91417" tIns="45708" rIns="91417" bIns="45708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>
                <a:solidFill>
                  <a:srgbClr val="FC6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我的黄金十年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337" y="272493"/>
            <a:ext cx="2033736" cy="461665"/>
            <a:chOff x="8525122" y="157879"/>
            <a:chExt cx="651124" cy="461664"/>
          </a:xfrm>
        </p:grpSpPr>
        <p:sp>
          <p:nvSpPr>
            <p:cNvPr id="11" name="矩形 10"/>
            <p:cNvSpPr/>
            <p:nvPr/>
          </p:nvSpPr>
          <p:spPr>
            <a:xfrm>
              <a:off x="8721689" y="167211"/>
              <a:ext cx="432048" cy="3600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9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8525122" y="157879"/>
              <a:ext cx="651124" cy="461664"/>
            </a:xfrm>
            <a:prstGeom prst="rect">
              <a:avLst/>
            </a:prstGeom>
            <a:solidFill>
              <a:srgbClr val="1094E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121889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专业字体设计服务/WWW.ZTSGC.COM/" pitchFamily="2" charset="-122"/>
                </a:rPr>
                <a:t>  </a:t>
              </a: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rPr>
                <a:t>片尾广告</a:t>
              </a: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7342427" y="1647202"/>
            <a:ext cx="4164052" cy="430863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defTabSz="1218892"/>
            <a:r>
              <a:rPr lang="zh-CN" altLang="en-US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一位平凡</a:t>
            </a:r>
            <a:r>
              <a:rPr lang="en-US" altLang="zh-CN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后的职场与情感历程</a:t>
            </a:r>
          </a:p>
        </p:txBody>
      </p:sp>
      <p:pic>
        <p:nvPicPr>
          <p:cNvPr id="14" name="Picture 3" descr="D:\Teliss_Tong\Copy\定期备份\工作备份\！PPT图片及版面资源\06-PPT精选插图\05-头像\1000mb.ru (4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7504" y="1551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9"/>
          <p:cNvSpPr txBox="1"/>
          <p:nvPr userDrawn="1"/>
        </p:nvSpPr>
        <p:spPr>
          <a:xfrm>
            <a:off x="6816378" y="2492896"/>
            <a:ext cx="4895452" cy="2166723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我将毕业后的第一个十年称之为“黄金十年”，第二个十年称之为“白金十年”，第三个十年称之为“钻石十年”，以此来形容人生当中最青春蓬勃、年富力强和激情满怀的宝贵三十年。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“我的黄金十年”写的就是毕业后，第一个十年所发生的职场与情感的那些事儿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103318" y="5469419"/>
            <a:ext cx="4369405" cy="369308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defTabSz="1218892">
              <a:lnSpc>
                <a:spcPct val="150000"/>
              </a:lnSpc>
            </a:pPr>
            <a:r>
              <a:rPr lang="en-US" altLang="zh-CN" sz="1200">
                <a:solidFill>
                  <a:srgbClr val="1094EE"/>
                </a:solidFill>
                <a:latin typeface="Arial"/>
                <a:ea typeface="微软雅黑" pitchFamily="34" charset="-122"/>
                <a:cs typeface="Arial"/>
                <a:hlinkClick r:id="rId3"/>
              </a:rPr>
              <a:t>http://www.tianya.cn/publicforum/content/no20/1/317960.shtml</a:t>
            </a:r>
            <a:endParaRPr lang="en-US" altLang="zh-CN" sz="1200">
              <a:solidFill>
                <a:srgbClr val="1094EE"/>
              </a:solidFill>
              <a:latin typeface="Arial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7486441" y="5849451"/>
            <a:ext cx="3124698" cy="459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自传体小说，请您多多捧场</a:t>
            </a: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：）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D:\Teliss_Tong\Copy\定期备份\工作备份\！PPT图片及版面资源\06-PPT精选插图\04-图标\54D742BB28AE93477AE1424E5D991B5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690798" y="5841269"/>
            <a:ext cx="396045" cy="39604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90500" y="1673152"/>
            <a:ext cx="3265288" cy="3265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 userDrawn="1"/>
        </p:nvSpPr>
        <p:spPr>
          <a:xfrm>
            <a:off x="1490500" y="5219377"/>
            <a:ext cx="326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92"/>
            <a:r>
              <a:rPr lang="zh-CN" altLang="en-US" sz="240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布衣公众号：</a:t>
            </a:r>
            <a:r>
              <a:rPr lang="en-US" altLang="zh-CN" sz="2800" b="1" err="1" smtClean="0">
                <a:solidFill>
                  <a:srgbClr val="FF66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hr-ppt</a:t>
            </a:r>
            <a:endParaRPr lang="zh-CN" altLang="en-US" sz="2800" b="1">
              <a:solidFill>
                <a:srgbClr val="FF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val="2772899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7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533016" y="547784"/>
            <a:ext cx="3024336" cy="4320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目录页 </a:t>
            </a:r>
            <a:r>
              <a:rPr lang="en-US" altLang="zh-CN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CONTENTS PAGE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547782"/>
            <a:ext cx="508302" cy="4320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Freeform 35"/>
          <p:cNvSpPr/>
          <p:nvPr/>
        </p:nvSpPr>
        <p:spPr bwMode="gray">
          <a:xfrm flipH="1">
            <a:off x="5736847" y="1161938"/>
            <a:ext cx="2376487" cy="2376488"/>
          </a:xfrm>
          <a:custGeom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9" name="Freeform 35"/>
          <p:cNvSpPr/>
          <p:nvPr userDrawn="1"/>
        </p:nvSpPr>
        <p:spPr bwMode="gray">
          <a:xfrm>
            <a:off x="8317922" y="1161939"/>
            <a:ext cx="2376488" cy="2376487"/>
          </a:xfrm>
          <a:custGeom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41" name="矩形 22"/>
          <p:cNvSpPr/>
          <p:nvPr userDrawn="1"/>
        </p:nvSpPr>
        <p:spPr>
          <a:xfrm>
            <a:off x="8313160" y="3710668"/>
            <a:ext cx="2376488" cy="2376487"/>
          </a:xfrm>
          <a:custGeom>
            <a:rect l="l" t="t" r="r" b="b"/>
            <a:pathLst>
              <a:path w="2376488" h="2376487">
                <a:moveTo>
                  <a:pt x="0" y="0"/>
                </a:moveTo>
                <a:cubicBezTo>
                  <a:pt x="1188244" y="0"/>
                  <a:pt x="1188244" y="0"/>
                  <a:pt x="1188244" y="0"/>
                </a:cubicBezTo>
                <a:cubicBezTo>
                  <a:pt x="1845521" y="0"/>
                  <a:pt x="2376488" y="530967"/>
                  <a:pt x="2376488" y="1188243"/>
                </a:cubicBezTo>
                <a:cubicBezTo>
                  <a:pt x="2376488" y="1845520"/>
                  <a:pt x="1845521" y="2376487"/>
                  <a:pt x="1188244" y="2376487"/>
                </a:cubicBezTo>
                <a:cubicBezTo>
                  <a:pt x="530967" y="2376487"/>
                  <a:pt x="0" y="1845520"/>
                  <a:pt x="0" y="118824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43" name="矩形 26"/>
          <p:cNvSpPr/>
          <p:nvPr userDrawn="1"/>
        </p:nvSpPr>
        <p:spPr>
          <a:xfrm>
            <a:off x="5727123" y="3721783"/>
            <a:ext cx="2376487" cy="2376487"/>
          </a:xfrm>
          <a:custGeom>
            <a:rect l="l" t="t" r="r" b="b"/>
            <a:pathLst>
              <a:path w="2376487" h="2376487">
                <a:moveTo>
                  <a:pt x="1188244" y="0"/>
                </a:moveTo>
                <a:cubicBezTo>
                  <a:pt x="1188256" y="0"/>
                  <a:pt x="1192038" y="0"/>
                  <a:pt x="2376487" y="0"/>
                </a:cubicBezTo>
                <a:cubicBezTo>
                  <a:pt x="2376487" y="19"/>
                  <a:pt x="2376487" y="4713"/>
                  <a:pt x="2376487" y="1188244"/>
                </a:cubicBezTo>
                <a:cubicBezTo>
                  <a:pt x="2376487" y="1845520"/>
                  <a:pt x="1845520" y="2376487"/>
                  <a:pt x="1188244" y="2376487"/>
                </a:cubicBezTo>
                <a:cubicBezTo>
                  <a:pt x="530967" y="2376487"/>
                  <a:pt x="0" y="1845520"/>
                  <a:pt x="0" y="1188244"/>
                </a:cubicBezTo>
                <a:cubicBezTo>
                  <a:pt x="0" y="530967"/>
                  <a:pt x="530967" y="0"/>
                  <a:pt x="1188244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pic>
        <p:nvPicPr>
          <p:cNvPr id="44" name="Picture 17" descr="C:\Users\user\Desktop\xpic219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657785" y="1384066"/>
            <a:ext cx="1692000" cy="1692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TextBox 1"/>
          <p:cNvSpPr txBox="1"/>
          <p:nvPr userDrawn="1"/>
        </p:nvSpPr>
        <p:spPr>
          <a:xfrm>
            <a:off x="6940385" y="31367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礼仪概述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F:\360云盘\03-doing\110219_131288519218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17305" y="1384066"/>
            <a:ext cx="1692000" cy="1692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 descr="F:\360云盘\02-个人资料\！PPT图片及版面资源\05-PPT精选插图\02-商务类\01-商务综合\sy_20111207231959434010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17305" y="4148008"/>
            <a:ext cx="1692000" cy="1692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7" name="TextBox 8"/>
          <p:cNvSpPr txBox="1"/>
          <p:nvPr userDrawn="1"/>
        </p:nvSpPr>
        <p:spPr>
          <a:xfrm>
            <a:off x="4849013" y="2057794"/>
            <a:ext cx="8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01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anose="020b0503020204020204" pitchFamily="34" charset="-122"/>
            </a:endParaRPr>
          </a:p>
        </p:txBody>
      </p:sp>
      <p:sp>
        <p:nvSpPr>
          <p:cNvPr id="48" name="TextBox 8"/>
          <p:cNvSpPr txBox="1"/>
          <p:nvPr userDrawn="1"/>
        </p:nvSpPr>
        <p:spPr>
          <a:xfrm>
            <a:off x="4849013" y="4617803"/>
            <a:ext cx="8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04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itchFamily="34" charset="-122"/>
            </a:endParaRPr>
          </a:p>
        </p:txBody>
      </p:sp>
      <p:sp>
        <p:nvSpPr>
          <p:cNvPr id="49" name="TextBox 8"/>
          <p:cNvSpPr txBox="1"/>
          <p:nvPr userDrawn="1"/>
        </p:nvSpPr>
        <p:spPr>
          <a:xfrm>
            <a:off x="10681544" y="2058123"/>
            <a:ext cx="8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02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itchFamily="34" charset="-122"/>
            </a:endParaRPr>
          </a:p>
        </p:txBody>
      </p:sp>
      <p:sp>
        <p:nvSpPr>
          <p:cNvPr id="50" name="TextBox 8"/>
          <p:cNvSpPr txBox="1"/>
          <p:nvPr userDrawn="1"/>
        </p:nvSpPr>
        <p:spPr>
          <a:xfrm>
            <a:off x="10681544" y="4617803"/>
            <a:ext cx="8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03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8393408" y="31367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职业形象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8393408" y="37500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社交礼仪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6940385" y="37500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商务礼仪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 descr="C:\Documents and Settings\t11318\桌面\图片2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657785" y="4148008"/>
            <a:ext cx="1692000" cy="1692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val="41261538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533016" y="547784"/>
            <a:ext cx="3024336" cy="4320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TRANSITION PAGE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547782"/>
            <a:ext cx="508302" cy="4320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矩形 1"/>
          <p:cNvSpPr/>
          <p:nvPr/>
        </p:nvSpPr>
        <p:spPr>
          <a:xfrm>
            <a:off x="8317922" y="1828689"/>
            <a:ext cx="1709739" cy="1709737"/>
          </a:xfrm>
          <a:custGeom>
            <a:rect l="l" t="t" r="r" b="b"/>
            <a:pathLst>
              <a:path w="1709739" h="1709736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0" name="矩形 16"/>
          <p:cNvSpPr/>
          <p:nvPr/>
        </p:nvSpPr>
        <p:spPr>
          <a:xfrm>
            <a:off x="8313160" y="3710669"/>
            <a:ext cx="1709737" cy="1709738"/>
          </a:xfrm>
          <a:custGeom>
            <a:rect l="l" t="t" r="r" b="b"/>
            <a:pathLst>
              <a:path w="1709736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3" name="矩形 17"/>
          <p:cNvSpPr/>
          <p:nvPr/>
        </p:nvSpPr>
        <p:spPr>
          <a:xfrm>
            <a:off x="6393872" y="3721783"/>
            <a:ext cx="1709738" cy="1709738"/>
          </a:xfrm>
          <a:custGeom>
            <a:rect l="l" t="t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36" name="Freeform 35"/>
          <p:cNvSpPr/>
          <p:nvPr/>
        </p:nvSpPr>
        <p:spPr bwMode="gray">
          <a:xfrm flipH="1">
            <a:off x="5725535" y="1161145"/>
            <a:ext cx="2376487" cy="2376488"/>
          </a:xfrm>
          <a:custGeom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noProof="0">
              <a:solidFill>
                <a:schemeClr val="lt1"/>
              </a:solidFill>
            </a:endParaRPr>
          </a:p>
        </p:txBody>
      </p:sp>
      <p:sp>
        <p:nvSpPr>
          <p:cNvPr id="41" name="TextBox 8"/>
          <p:cNvSpPr txBox="1"/>
          <p:nvPr userDrawn="1"/>
        </p:nvSpPr>
        <p:spPr>
          <a:xfrm>
            <a:off x="4849013" y="2057794"/>
            <a:ext cx="8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01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6940385" y="31367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礼仪概述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3" name="Picture 2" descr="F:\360云盘\03-doing\110219_131288519218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17305" y="1384066"/>
            <a:ext cx="1692000" cy="1692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cxnSp>
        <p:nvCxnSpPr>
          <p:cNvPr id="44" name="直接连接符 43"/>
          <p:cNvCxnSpPr/>
          <p:nvPr userDrawn="1"/>
        </p:nvCxnSpPr>
        <p:spPr>
          <a:xfrm>
            <a:off x="535535" y="381612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/>
        </p:nvCxnSpPr>
        <p:spPr>
          <a:xfrm>
            <a:off x="535535" y="435618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/>
        </p:nvCxnSpPr>
        <p:spPr>
          <a:xfrm>
            <a:off x="535535" y="489624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/>
        </p:nvCxnSpPr>
        <p:spPr>
          <a:xfrm>
            <a:off x="535535" y="543630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 userDrawn="1"/>
        </p:nvSpPr>
        <p:spPr bwMode="auto">
          <a:xfrm>
            <a:off x="996610" y="397814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 userDrawn="1"/>
        </p:nvSpPr>
        <p:spPr bwMode="auto">
          <a:xfrm>
            <a:off x="996610" y="451820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 userDrawn="1"/>
        </p:nvSpPr>
        <p:spPr bwMode="auto">
          <a:xfrm>
            <a:off x="996610" y="505826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文本框 12"/>
          <p:cNvSpPr txBox="1"/>
          <p:nvPr userDrawn="1"/>
        </p:nvSpPr>
        <p:spPr>
          <a:xfrm>
            <a:off x="1356651" y="390148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礼仪现状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13"/>
          <p:cNvSpPr txBox="1"/>
          <p:nvPr userDrawn="1"/>
        </p:nvSpPr>
        <p:spPr>
          <a:xfrm>
            <a:off x="1356651" y="444154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何为礼仪</a:t>
            </a:r>
            <a:endParaRPr lang="zh-CN" alt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14"/>
          <p:cNvSpPr txBox="1"/>
          <p:nvPr userDrawn="1"/>
        </p:nvSpPr>
        <p:spPr>
          <a:xfrm>
            <a:off x="1353526" y="498160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为何要学礼仪</a:t>
            </a:r>
            <a:endParaRPr lang="zh-CN" alt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val="332400700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 userDrawn="1"/>
        </p:nvSpPr>
        <p:spPr>
          <a:xfrm>
            <a:off x="2885010" y="6419608"/>
            <a:ext cx="51138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礼仪概述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692819" y="6529663"/>
            <a:ext cx="180000" cy="180000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1118807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1544795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970783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val="29093875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533016" y="547784"/>
            <a:ext cx="3024336" cy="4320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TRANSITION PAGE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547782"/>
            <a:ext cx="508302" cy="4320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328347" y="1160245"/>
            <a:ext cx="4297364" cy="4294187"/>
            <a:chOff x="2750043" y="949775"/>
            <a:chExt cx="4297364" cy="4294187"/>
          </a:xfrm>
        </p:grpSpPr>
        <p:sp>
          <p:nvSpPr>
            <p:cNvPr id="24" name="Freeform 35"/>
            <p:cNvSpPr/>
            <p:nvPr/>
          </p:nvSpPr>
          <p:spPr bwMode="gray">
            <a:xfrm>
              <a:off x="4670919" y="949775"/>
              <a:ext cx="2376488" cy="2376487"/>
            </a:xfrm>
            <a:custGeom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sp>
          <p:nvSpPr>
            <p:cNvPr id="22" name="矩形 24"/>
            <p:cNvSpPr/>
            <p:nvPr/>
          </p:nvSpPr>
          <p:spPr>
            <a:xfrm>
              <a:off x="4669332" y="3534225"/>
              <a:ext cx="1709738" cy="1709737"/>
            </a:xfrm>
            <a:custGeom>
              <a:rect l="l" t="t" r="r" b="b"/>
              <a:pathLst>
                <a:path w="1709738" h="1709736">
                  <a:moveTo>
                    <a:pt x="0" y="0"/>
                  </a:moveTo>
                  <a:cubicBezTo>
                    <a:pt x="854869" y="0"/>
                    <a:pt x="854869" y="0"/>
                    <a:pt x="854869" y="0"/>
                  </a:cubicBezTo>
                  <a:cubicBezTo>
                    <a:pt x="1327739" y="0"/>
                    <a:pt x="1709738" y="381998"/>
                    <a:pt x="1709738" y="854869"/>
                  </a:cubicBezTo>
                  <a:cubicBezTo>
                    <a:pt x="1709738" y="1327739"/>
                    <a:pt x="1327739" y="1709737"/>
                    <a:pt x="854869" y="1709737"/>
                  </a:cubicBezTo>
                  <a:cubicBezTo>
                    <a:pt x="381998" y="1709737"/>
                    <a:pt x="0" y="1327739"/>
                    <a:pt x="0" y="85486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sp>
          <p:nvSpPr>
            <p:cNvPr id="20" name="矩形 23"/>
            <p:cNvSpPr/>
            <p:nvPr/>
          </p:nvSpPr>
          <p:spPr>
            <a:xfrm>
              <a:off x="2750044" y="3523113"/>
              <a:ext cx="1709738" cy="1709737"/>
            </a:xfrm>
            <a:custGeom>
              <a:rect l="l" t="t" r="r" b="b"/>
              <a:pathLst>
                <a:path w="1709738" h="1709736">
                  <a:moveTo>
                    <a:pt x="854869" y="0"/>
                  </a:moveTo>
                  <a:cubicBezTo>
                    <a:pt x="854881" y="0"/>
                    <a:pt x="858068" y="0"/>
                    <a:pt x="1709738" y="0"/>
                  </a:cubicBezTo>
                  <a:cubicBezTo>
                    <a:pt x="1709738" y="14"/>
                    <a:pt x="1709738" y="3501"/>
                    <a:pt x="1709738" y="854868"/>
                  </a:cubicBezTo>
                  <a:cubicBezTo>
                    <a:pt x="1709738" y="1327739"/>
                    <a:pt x="1327740" y="1709737"/>
                    <a:pt x="854869" y="1709737"/>
                  </a:cubicBezTo>
                  <a:cubicBezTo>
                    <a:pt x="381999" y="1709737"/>
                    <a:pt x="0" y="1327739"/>
                    <a:pt x="0" y="854868"/>
                  </a:cubicBezTo>
                  <a:cubicBezTo>
                    <a:pt x="0" y="381998"/>
                    <a:pt x="381999" y="0"/>
                    <a:pt x="8548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sp>
          <p:nvSpPr>
            <p:cNvPr id="18" name="矩形 22"/>
            <p:cNvSpPr/>
            <p:nvPr/>
          </p:nvSpPr>
          <p:spPr>
            <a:xfrm>
              <a:off x="2750043" y="1618807"/>
              <a:ext cx="1709737" cy="1709737"/>
            </a:xfrm>
            <a:custGeom>
              <a:rect l="l" t="t" r="r" b="b"/>
              <a:pathLst>
                <a:path w="1709736" h="1709736">
                  <a:moveTo>
                    <a:pt x="854869" y="0"/>
                  </a:moveTo>
                  <a:cubicBezTo>
                    <a:pt x="1327739" y="0"/>
                    <a:pt x="1709737" y="381998"/>
                    <a:pt x="1709737" y="854869"/>
                  </a:cubicBezTo>
                  <a:cubicBezTo>
                    <a:pt x="1709737" y="854882"/>
                    <a:pt x="1709737" y="858173"/>
                    <a:pt x="1709737" y="1709737"/>
                  </a:cubicBezTo>
                  <a:cubicBezTo>
                    <a:pt x="1709724" y="1709737"/>
                    <a:pt x="1706352" y="1709737"/>
                    <a:pt x="854869" y="1709737"/>
                  </a:cubicBezTo>
                  <a:cubicBezTo>
                    <a:pt x="381998" y="1709737"/>
                    <a:pt x="0" y="1327739"/>
                    <a:pt x="0" y="854869"/>
                  </a:cubicBezTo>
                  <a:cubicBezTo>
                    <a:pt x="0" y="381998"/>
                    <a:pt x="381998" y="0"/>
                    <a:pt x="8548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</p:grpSp>
      <p:pic>
        <p:nvPicPr>
          <p:cNvPr id="51" name="Picture 17" descr="C:\Users\user\Desktop\xpic219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657785" y="1384066"/>
            <a:ext cx="1692000" cy="1692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2" name="TextBox 8"/>
          <p:cNvSpPr txBox="1"/>
          <p:nvPr userDrawn="1"/>
        </p:nvSpPr>
        <p:spPr>
          <a:xfrm>
            <a:off x="10681544" y="2058123"/>
            <a:ext cx="8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02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8393408" y="31367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职业形象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接连接符 53"/>
          <p:cNvCxnSpPr/>
          <p:nvPr userDrawn="1"/>
        </p:nvCxnSpPr>
        <p:spPr>
          <a:xfrm>
            <a:off x="535535" y="381612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/>
        </p:nvCxnSpPr>
        <p:spPr>
          <a:xfrm>
            <a:off x="535535" y="435618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/>
        </p:nvCxnSpPr>
        <p:spPr>
          <a:xfrm>
            <a:off x="535535" y="489624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/>
        </p:nvCxnSpPr>
        <p:spPr>
          <a:xfrm>
            <a:off x="535535" y="543630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 userDrawn="1"/>
        </p:nvSpPr>
        <p:spPr bwMode="auto">
          <a:xfrm>
            <a:off x="996610" y="397814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58"/>
          <p:cNvSpPr/>
          <p:nvPr userDrawn="1"/>
        </p:nvSpPr>
        <p:spPr bwMode="auto">
          <a:xfrm>
            <a:off x="996610" y="451820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59"/>
          <p:cNvSpPr/>
          <p:nvPr userDrawn="1"/>
        </p:nvSpPr>
        <p:spPr bwMode="auto">
          <a:xfrm>
            <a:off x="996610" y="505826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文本框 12"/>
          <p:cNvSpPr txBox="1"/>
          <p:nvPr userDrawn="1"/>
        </p:nvSpPr>
        <p:spPr>
          <a:xfrm>
            <a:off x="1356651" y="390148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仪容（发肤容貌）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文本框 13"/>
          <p:cNvSpPr txBox="1"/>
          <p:nvPr userDrawn="1"/>
        </p:nvSpPr>
        <p:spPr>
          <a:xfrm>
            <a:off x="1356651" y="444154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仪表（衣着打扮）</a:t>
            </a:r>
            <a:endParaRPr lang="zh-CN" alt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3" name="文本框 14"/>
          <p:cNvSpPr txBox="1"/>
          <p:nvPr userDrawn="1"/>
        </p:nvSpPr>
        <p:spPr>
          <a:xfrm>
            <a:off x="1353526" y="498160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仪态（举止神态）</a:t>
            </a:r>
            <a:endParaRPr lang="zh-CN" alt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val="237742952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 userDrawn="1"/>
        </p:nvSpPr>
        <p:spPr>
          <a:xfrm>
            <a:off x="2885010" y="6419608"/>
            <a:ext cx="51138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职业形象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692819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1118807" y="6529663"/>
            <a:ext cx="180000" cy="180000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1544795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970783" y="6529663"/>
            <a:ext cx="180000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val="39658481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533016" y="547784"/>
            <a:ext cx="3024336" cy="4320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22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TRANSITION PAGE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547782"/>
            <a:ext cx="508302" cy="4320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6328348" y="1792206"/>
            <a:ext cx="4302123" cy="4270376"/>
            <a:chOff x="2743996" y="1618236"/>
            <a:chExt cx="4302123" cy="4270376"/>
          </a:xfrm>
        </p:grpSpPr>
        <p:sp>
          <p:nvSpPr>
            <p:cNvPr id="37" name="矩形 20"/>
            <p:cNvSpPr/>
            <p:nvPr/>
          </p:nvSpPr>
          <p:spPr>
            <a:xfrm>
              <a:off x="4668044" y="1618236"/>
              <a:ext cx="1709738" cy="1709738"/>
            </a:xfrm>
            <a:custGeom>
              <a:rect l="l" t="t" r="r" b="b"/>
              <a:pathLst>
                <a:path w="1709738" h="1709738">
                  <a:moveTo>
                    <a:pt x="854869" y="0"/>
                  </a:moveTo>
                  <a:cubicBezTo>
                    <a:pt x="1327739" y="0"/>
                    <a:pt x="1709738" y="381998"/>
                    <a:pt x="1709738" y="854869"/>
                  </a:cubicBezTo>
                  <a:cubicBezTo>
                    <a:pt x="1709738" y="1327739"/>
                    <a:pt x="1327739" y="1709738"/>
                    <a:pt x="854869" y="1709738"/>
                  </a:cubicBezTo>
                  <a:cubicBezTo>
                    <a:pt x="0" y="1709738"/>
                    <a:pt x="0" y="1709738"/>
                    <a:pt x="0" y="1709738"/>
                  </a:cubicBezTo>
                  <a:cubicBezTo>
                    <a:pt x="0" y="854869"/>
                    <a:pt x="0" y="854869"/>
                    <a:pt x="0" y="854869"/>
                  </a:cubicBezTo>
                  <a:cubicBezTo>
                    <a:pt x="0" y="381998"/>
                    <a:pt x="381999" y="0"/>
                    <a:pt x="8548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sp>
          <p:nvSpPr>
            <p:cNvPr id="35" name="矩形 22"/>
            <p:cNvSpPr/>
            <p:nvPr/>
          </p:nvSpPr>
          <p:spPr>
            <a:xfrm>
              <a:off x="4669631" y="3512125"/>
              <a:ext cx="2376488" cy="2376487"/>
            </a:xfrm>
            <a:custGeom>
              <a:rect l="l" t="t" r="r" b="b"/>
              <a:pathLst>
                <a:path w="2376488" h="2376487">
                  <a:moveTo>
                    <a:pt x="0" y="0"/>
                  </a:moveTo>
                  <a:cubicBezTo>
                    <a:pt x="1188244" y="0"/>
                    <a:pt x="1188244" y="0"/>
                    <a:pt x="1188244" y="0"/>
                  </a:cubicBezTo>
                  <a:cubicBezTo>
                    <a:pt x="1845521" y="0"/>
                    <a:pt x="2376488" y="530967"/>
                    <a:pt x="2376488" y="1188243"/>
                  </a:cubicBezTo>
                  <a:cubicBezTo>
                    <a:pt x="2376488" y="1845520"/>
                    <a:pt x="1845521" y="2376487"/>
                    <a:pt x="1188244" y="2376487"/>
                  </a:cubicBezTo>
                  <a:cubicBezTo>
                    <a:pt x="530967" y="2376487"/>
                    <a:pt x="0" y="1845520"/>
                    <a:pt x="0" y="118824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sp>
          <p:nvSpPr>
            <p:cNvPr id="33" name="矩形 21"/>
            <p:cNvSpPr/>
            <p:nvPr/>
          </p:nvSpPr>
          <p:spPr>
            <a:xfrm>
              <a:off x="2743996" y="3497835"/>
              <a:ext cx="1709737" cy="1709738"/>
            </a:xfrm>
            <a:custGeom>
              <a:rect l="l" t="t" r="r" b="b"/>
              <a:pathLst>
                <a:path w="1709736" h="1709738">
                  <a:moveTo>
                    <a:pt x="854868" y="0"/>
                  </a:moveTo>
                  <a:cubicBezTo>
                    <a:pt x="1709737" y="0"/>
                    <a:pt x="1709737" y="0"/>
                    <a:pt x="1709737" y="0"/>
                  </a:cubicBezTo>
                  <a:cubicBezTo>
                    <a:pt x="1709737" y="854869"/>
                    <a:pt x="1709737" y="854869"/>
                    <a:pt x="1709737" y="854869"/>
                  </a:cubicBezTo>
                  <a:cubicBezTo>
                    <a:pt x="1709737" y="1327740"/>
                    <a:pt x="1327738" y="1709738"/>
                    <a:pt x="854868" y="1709738"/>
                  </a:cubicBezTo>
                  <a:cubicBezTo>
                    <a:pt x="381998" y="1709738"/>
                    <a:pt x="0" y="1327740"/>
                    <a:pt x="0" y="854869"/>
                  </a:cubicBezTo>
                  <a:cubicBezTo>
                    <a:pt x="0" y="381999"/>
                    <a:pt x="381998" y="0"/>
                    <a:pt x="85486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sp>
          <p:nvSpPr>
            <p:cNvPr id="31" name="Freeform 37"/>
            <p:cNvSpPr/>
            <p:nvPr/>
          </p:nvSpPr>
          <p:spPr bwMode="gray">
            <a:xfrm rot="10800000" flipV="1">
              <a:off x="2748756" y="1629350"/>
              <a:ext cx="1709738" cy="1709737"/>
            </a:xfrm>
            <a:custGeom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</p:grpSp>
      <p:sp>
        <p:nvSpPr>
          <p:cNvPr id="40" name="TextBox 8"/>
          <p:cNvSpPr txBox="1"/>
          <p:nvPr userDrawn="1"/>
        </p:nvSpPr>
        <p:spPr>
          <a:xfrm>
            <a:off x="10681544" y="4617967"/>
            <a:ext cx="8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itchFamily="82" charset="0"/>
                <a:ea typeface="微软雅黑" pitchFamily="34" charset="-122"/>
              </a:rPr>
              <a:t>03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Stencil" pitchFamily="82" charset="0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8393408" y="37500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社交礼仪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2" name="Picture 4" descr="C:\Documents and Settings\t11318\桌面\图片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657785" y="4148008"/>
            <a:ext cx="1692000" cy="1692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cxnSp>
        <p:nvCxnSpPr>
          <p:cNvPr id="43" name="直接连接符 42"/>
          <p:cNvCxnSpPr/>
          <p:nvPr userDrawn="1"/>
        </p:nvCxnSpPr>
        <p:spPr>
          <a:xfrm>
            <a:off x="535535" y="381612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 userDrawn="1"/>
        </p:nvCxnSpPr>
        <p:spPr>
          <a:xfrm>
            <a:off x="535535" y="435618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/>
        </p:nvCxnSpPr>
        <p:spPr>
          <a:xfrm>
            <a:off x="535535" y="489624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/>
        </p:nvCxnSpPr>
        <p:spPr>
          <a:xfrm>
            <a:off x="535535" y="5436302"/>
            <a:ext cx="409851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 userDrawn="1"/>
        </p:nvSpPr>
        <p:spPr bwMode="auto">
          <a:xfrm>
            <a:off x="996610" y="397814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 userDrawn="1"/>
        </p:nvSpPr>
        <p:spPr bwMode="auto">
          <a:xfrm>
            <a:off x="996610" y="451820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 userDrawn="1"/>
        </p:nvSpPr>
        <p:spPr bwMode="auto">
          <a:xfrm>
            <a:off x="996610" y="5058260"/>
            <a:ext cx="216000" cy="216024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文本框 12"/>
          <p:cNvSpPr txBox="1"/>
          <p:nvPr userDrawn="1"/>
        </p:nvSpPr>
        <p:spPr>
          <a:xfrm>
            <a:off x="1356651" y="390148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语言沟通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文本框 13"/>
          <p:cNvSpPr txBox="1"/>
          <p:nvPr userDrawn="1"/>
        </p:nvSpPr>
        <p:spPr>
          <a:xfrm>
            <a:off x="1356651" y="444154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电话礼仪</a:t>
            </a:r>
            <a:endParaRPr lang="zh-CN" alt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2" name="文本框 14"/>
          <p:cNvSpPr txBox="1"/>
          <p:nvPr userDrawn="1"/>
        </p:nvSpPr>
        <p:spPr>
          <a:xfrm>
            <a:off x="1353526" y="4981606"/>
            <a:ext cx="32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餐宴礼仪</a:t>
            </a:r>
            <a:endParaRPr lang="zh-CN" alt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val="237742952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5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 userDrawn="1"/>
        </p:nvSpPr>
        <p:spPr>
          <a:xfrm>
            <a:off x="2642791" y="6381327"/>
            <a:ext cx="9549209" cy="476673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3034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381327"/>
            <a:ext cx="2642791" cy="47667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1356958" y="6439663"/>
            <a:ext cx="360000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5"/>
          <p:cNvSpPr txBox="1"/>
          <p:nvPr userDrawn="1"/>
        </p:nvSpPr>
        <p:spPr>
          <a:xfrm>
            <a:off x="11211743" y="6450386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552669" y="247991"/>
            <a:ext cx="1380671" cy="46166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40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240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895011"/>
            <a:ext cx="38553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941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61" r:id="rId7"/>
    <p:sldLayoutId id="2147483664" r:id="rId8"/>
    <p:sldLayoutId id="2147483662" r:id="rId9"/>
    <p:sldLayoutId id="2147483665" r:id="rId10"/>
    <p:sldLayoutId id="2147483663" r:id="rId11"/>
    <p:sldLayoutId id="2147483666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Relationship Id="rId4" Target="../media/image32.jpeg" Type="http://schemas.openxmlformats.org/officeDocument/2006/relationships/image"/><Relationship Id="rId5" Target="../media/image33.png" Type="http://schemas.openxmlformats.org/officeDocument/2006/relationships/image"/><Relationship Id="rId6" Target="../media/image3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6.pn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6.png" Type="http://schemas.openxmlformats.org/officeDocument/2006/relationships/image"/><Relationship Id="rId3" Target="../media/image3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0.png" Type="http://schemas.openxmlformats.org/officeDocument/2006/relationships/image"/><Relationship Id="rId3" Target="../media/image4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0.png" Type="http://schemas.openxmlformats.org/officeDocument/2006/relationships/image"/><Relationship Id="rId3" Target="../media/image4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3.pn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6.jpeg" Type="http://schemas.openxmlformats.org/officeDocument/2006/relationships/image"/><Relationship Id="rId3" Target="../media/image4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6.jpeg" Type="http://schemas.openxmlformats.org/officeDocument/2006/relationships/image"/><Relationship Id="rId3" Target="../media/image4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6.jpeg" Type="http://schemas.openxmlformats.org/officeDocument/2006/relationships/image"/><Relationship Id="rId3" Target="../media/image50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2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3.gi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4.jpeg" Type="http://schemas.openxmlformats.org/officeDocument/2006/relationships/image"/><Relationship Id="rId3" Target="../media/image55.jpeg" Type="http://schemas.openxmlformats.org/officeDocument/2006/relationships/image"/><Relationship Id="rId4" Target="../media/image56.jpeg" Type="http://schemas.openxmlformats.org/officeDocument/2006/relationships/image"/><Relationship Id="rId5" Target="../media/image57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8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4.jpeg" Type="http://schemas.openxmlformats.org/officeDocument/2006/relationships/image"/><Relationship Id="rId3" Target="../media/image59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60.png" Type="http://schemas.openxmlformats.org/officeDocument/2006/relationships/image"/><Relationship Id="rId3" Target="../media/image61.png" Type="http://schemas.openxmlformats.org/officeDocument/2006/relationships/image"/><Relationship Id="rId4" Target="../media/image62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63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4.jpeg" Type="http://schemas.openxmlformats.org/officeDocument/2006/relationships/image"/><Relationship Id="rId3" Target="../media/image64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4.jpeg" Type="http://schemas.openxmlformats.org/officeDocument/2006/relationships/image"/><Relationship Id="rId3" Target="../media/image65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66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6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67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68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69.jpe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4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0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1.jpe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2.jpeg" Type="http://schemas.openxmlformats.org/officeDocument/2006/relationships/image"/><Relationship Id="rId3" Target="../media/image73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4.jpe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5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46.jpeg" Type="http://schemas.openxmlformats.org/officeDocument/2006/relationships/image"/><Relationship Id="rId3" Target="../media/image77.jpe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46.jpeg" Type="http://schemas.openxmlformats.org/officeDocument/2006/relationships/image"/><Relationship Id="rId3" Target="../media/image78.jpe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9.jpeg" Type="http://schemas.openxmlformats.org/officeDocument/2006/relationships/image"/><Relationship Id="rId3" Target="../media/image80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9.jpeg" Type="http://schemas.openxmlformats.org/officeDocument/2006/relationships/image"/><Relationship Id="rId3" Target="../media/image80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1.png" Type="http://schemas.openxmlformats.org/officeDocument/2006/relationships/image"/><Relationship Id="rId3" Target="../media/image82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1.png" Type="http://schemas.openxmlformats.org/officeDocument/2006/relationships/image"/><Relationship Id="rId3" Target="../media/image82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0631657"/>
      </p:ext>
    </p:extLst>
  </p:cSld>
  <p:clrMapOvr>
    <a:masterClrMapping/>
  </p:clrMapOvr>
  <p:transition>
    <p:newsflash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2.1  仪容（发肤容貌）</a:t>
            </a:r>
          </a:p>
        </p:txBody>
      </p:sp>
      <p:pic>
        <p:nvPicPr>
          <p:cNvPr descr="F:\360云盘\02-个人资料\！PPT图片及版面资源\05-PPT精选插图\03-小图类\04-图标\300C201E8A39454038A269D42593E3F5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606636" y="16637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360云盘\02-个人资料\！PPT图片及版面资源\05-PPT精选插图\03-小图类\04-图标\09A87C32D9DA152F2676F1C43D9F7392.png"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131136" y="16637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390972" y="3856166"/>
            <a:ext cx="5280328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1）发型发式：“女人看头”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时尚得体，美观大方、符合身份；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不佩戴华丽的头饰，避免出现：远看像圣诞树，近看像杂货铺的场面。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2）面部修饰：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清新淡妆，妆成有却无。</a:t>
            </a:r>
          </a:p>
        </p:txBody>
      </p:sp>
      <p:sp>
        <p:nvSpPr>
          <p:cNvPr id="6" name="矩形 5"/>
          <p:cNvSpPr/>
          <p:nvPr/>
        </p:nvSpPr>
        <p:spPr>
          <a:xfrm>
            <a:off x="866472" y="3856166"/>
            <a:ext cx="5280328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1）发型发式要求：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前发不遮眉，侧发不掩耳，后发不及领。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2）面部修饰：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剔须修面（每日必须），保持清洁。</a:t>
            </a:r>
          </a:p>
        </p:txBody>
      </p:sp>
    </p:spTree>
    <p:extLst>
      <p:ext uri="{BB962C8B-B14F-4D97-AF65-F5344CB8AC3E}">
        <p14:creationId val="4221296795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/>
          <p:cNvSpPr/>
          <p:nvPr/>
        </p:nvSpPr>
        <p:spPr>
          <a:xfrm>
            <a:off x="692819" y="3536507"/>
            <a:ext cx="3340100" cy="372410"/>
          </a:xfrm>
          <a:prstGeom prst="roundRect">
            <a:avLst>
              <a:gd fmla="val 6436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612036" y="1357912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7435" y="702162"/>
            <a:ext cx="468032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zh-CN" b="1" kern="0" lang="en-US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TPO 的着装原则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753850" y="3646291"/>
            <a:ext cx="2354723" cy="2316954"/>
            <a:chOff x="6753850" y="3646291"/>
            <a:chExt cx="2354723" cy="2316954"/>
          </a:xfrm>
        </p:grpSpPr>
        <p:sp>
          <p:nvSpPr>
            <p:cNvPr id="5" name="空心弧 4"/>
            <p:cNvSpPr/>
            <p:nvPr/>
          </p:nvSpPr>
          <p:spPr>
            <a:xfrm>
              <a:off x="6923493" y="3947808"/>
              <a:ext cx="2015437" cy="2015437"/>
            </a:xfrm>
            <a:prstGeom prst="blockArc">
              <a:avLst>
                <a:gd fmla="val 9000000" name="adj1"/>
                <a:gd fmla="val 16200000" name="adj2"/>
                <a:gd fmla="val 4643" name="adj3"/>
              </a:avLst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" name="空心弧 5"/>
            <p:cNvSpPr/>
            <p:nvPr/>
          </p:nvSpPr>
          <p:spPr>
            <a:xfrm>
              <a:off x="6923493" y="3947808"/>
              <a:ext cx="2015437" cy="2015437"/>
            </a:xfrm>
            <a:prstGeom prst="blockArc">
              <a:avLst>
                <a:gd fmla="val 1800000" name="adj1"/>
                <a:gd fmla="val 9000000" name="adj2"/>
                <a:gd fmla="val 4643" name="adj3"/>
              </a:avLst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空心弧 26"/>
            <p:cNvSpPr/>
            <p:nvPr/>
          </p:nvSpPr>
          <p:spPr>
            <a:xfrm>
              <a:off x="6923493" y="3947808"/>
              <a:ext cx="2015437" cy="2015437"/>
            </a:xfrm>
            <a:prstGeom prst="blockArc">
              <a:avLst>
                <a:gd fmla="val 16200000" name="adj1"/>
                <a:gd fmla="val 1800000" name="adj2"/>
                <a:gd fmla="val 4643" name="adj3"/>
              </a:avLst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任意多边形 28"/>
            <p:cNvSpPr/>
            <p:nvPr/>
          </p:nvSpPr>
          <p:spPr>
            <a:xfrm>
              <a:off x="7467053" y="4491369"/>
              <a:ext cx="928316" cy="928316"/>
            </a:xfrm>
            <a:custGeom>
              <a:gdLst>
                <a:gd fmla="*/ 0 w 928316" name="connsiteX0"/>
                <a:gd fmla="*/ 464158 h 928316" name="connsiteY0"/>
                <a:gd fmla="*/ 464158 w 928316" name="connsiteX1"/>
                <a:gd fmla="*/ 0 h 928316" name="connsiteY1"/>
                <a:gd fmla="*/ 928316 w 928316" name="connsiteX2"/>
                <a:gd fmla="*/ 464158 h 928316" name="connsiteY2"/>
                <a:gd fmla="*/ 464158 w 928316" name="connsiteX3"/>
                <a:gd fmla="*/ 928316 h 928316" name="connsiteY3"/>
                <a:gd fmla="*/ 0 w 928316" name="connsiteX4"/>
                <a:gd fmla="*/ 464158 h 92831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28315" w="928315">
                  <a:moveTo>
                    <a:pt x="0" y="464158"/>
                  </a:moveTo>
                  <a:cubicBezTo>
                    <a:pt x="0" y="207811"/>
                    <a:pt x="207811" y="0"/>
                    <a:pt x="464158" y="0"/>
                  </a:cubicBezTo>
                  <a:cubicBezTo>
                    <a:pt x="720505" y="0"/>
                    <a:pt x="928316" y="207811"/>
                    <a:pt x="928316" y="464158"/>
                  </a:cubicBezTo>
                  <a:cubicBezTo>
                    <a:pt x="928316" y="720505"/>
                    <a:pt x="720505" y="928316"/>
                    <a:pt x="464158" y="928316"/>
                  </a:cubicBezTo>
                  <a:cubicBezTo>
                    <a:pt x="207811" y="928316"/>
                    <a:pt x="0" y="720505"/>
                    <a:pt x="0" y="464158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zh-CN" b="1" lang="en-US" sz="3200"/>
                <a:t>TPO</a:t>
              </a: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7606301" y="3646291"/>
              <a:ext cx="649821" cy="649821"/>
            </a:xfrm>
            <a:custGeom>
              <a:gdLst>
                <a:gd fmla="*/ 0 w 649821" name="connsiteX0"/>
                <a:gd fmla="*/ 324911 h 649821" name="connsiteY0"/>
                <a:gd fmla="*/ 324911 w 649821" name="connsiteX1"/>
                <a:gd fmla="*/ 0 h 649821" name="connsiteY1"/>
                <a:gd fmla="*/ 649822 w 649821" name="connsiteX2"/>
                <a:gd fmla="*/ 324911 h 649821" name="connsiteY2"/>
                <a:gd fmla="*/ 324911 w 649821" name="connsiteX3"/>
                <a:gd fmla="*/ 649822 h 649821" name="connsiteY3"/>
                <a:gd fmla="*/ 0 w 649821" name="connsiteX4"/>
                <a:gd fmla="*/ 324911 h 6498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49821" w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zh-CN" b="1" lang="en-US" sz="1200"/>
                <a:t>TIME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8458752" y="5122779"/>
              <a:ext cx="649821" cy="649821"/>
            </a:xfrm>
            <a:custGeom>
              <a:gdLst>
                <a:gd fmla="*/ 0 w 649821" name="connsiteX0"/>
                <a:gd fmla="*/ 324911 h 649821" name="connsiteY0"/>
                <a:gd fmla="*/ 324911 w 649821" name="connsiteX1"/>
                <a:gd fmla="*/ 0 h 649821" name="connsiteY1"/>
                <a:gd fmla="*/ 649822 w 649821" name="connsiteX2"/>
                <a:gd fmla="*/ 324911 h 649821" name="connsiteY2"/>
                <a:gd fmla="*/ 324911 w 649821" name="connsiteX3"/>
                <a:gd fmla="*/ 649822 h 649821" name="connsiteY3"/>
                <a:gd fmla="*/ 0 w 649821" name="connsiteX4"/>
                <a:gd fmla="*/ 324911 h 6498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49821" w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lang="en-US" sz="1200"/>
                <a:t>PLACE</a:t>
              </a: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753850" y="5122779"/>
              <a:ext cx="649821" cy="649821"/>
            </a:xfrm>
            <a:custGeom>
              <a:gdLst>
                <a:gd fmla="*/ 0 w 649821" name="connsiteX0"/>
                <a:gd fmla="*/ 324911 h 649821" name="connsiteY0"/>
                <a:gd fmla="*/ 324911 w 649821" name="connsiteX1"/>
                <a:gd fmla="*/ 0 h 649821" name="connsiteY1"/>
                <a:gd fmla="*/ 649822 w 649821" name="connsiteX2"/>
                <a:gd fmla="*/ 324911 h 649821" name="connsiteY2"/>
                <a:gd fmla="*/ 324911 w 649821" name="connsiteX3"/>
                <a:gd fmla="*/ 649822 h 649821" name="connsiteY3"/>
                <a:gd fmla="*/ 0 w 649821" name="connsiteX4"/>
                <a:gd fmla="*/ 324911 h 6498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49821" w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4889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kern="1200" lang="en-US" smtClean="0" sz="1200"/>
                <a:t>OBJECT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092048" y="4149004"/>
            <a:ext cx="504056" cy="1728192"/>
            <a:chOff x="5868144" y="4653136"/>
            <a:chExt cx="504056" cy="172819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868144" y="5949280"/>
              <a:ext cx="50405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372200" y="4653136"/>
              <a:ext cx="0" cy="1728192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6239024" y="4149004"/>
            <a:ext cx="504056" cy="1728192"/>
            <a:chOff x="2987824" y="4653136"/>
            <a:chExt cx="504056" cy="1728192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987824" y="5949280"/>
              <a:ext cx="50405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987824" y="4653136"/>
              <a:ext cx="0" cy="1728192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7103312" y="3500932"/>
            <a:ext cx="1728000" cy="144016"/>
            <a:chOff x="3852112" y="4005064"/>
            <a:chExt cx="1728000" cy="144016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4688582" y="4005064"/>
              <a:ext cx="0" cy="144016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852112" y="4005064"/>
              <a:ext cx="17280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descr="C:\Documents and Settings\tdz\桌面\xpic1279.jpg" id="19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11499" y="3536507"/>
            <a:ext cx="1755517" cy="2340689"/>
          </a:xfrm>
          <a:prstGeom prst="roundRect">
            <a:avLst>
              <a:gd fmla="val 1632" name="adj"/>
            </a:avLst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pic>
        <p:nvPicPr>
          <p:cNvPr descr="C:\Documents and Settings\tdz\桌面\xpic5373.jpg" id="20" name="Picture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695408" y="3536507"/>
            <a:ext cx="1755517" cy="2340689"/>
          </a:xfrm>
          <a:prstGeom prst="roundRect">
            <a:avLst>
              <a:gd fmla="val 1632" name="adj"/>
            </a:avLst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pic>
        <p:nvPicPr>
          <p:cNvPr descr="C:\Documents and Settings\tdz\桌面\xpic2917.jpg" id="21" name="Picture 1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797312" y="1688516"/>
            <a:ext cx="2340000" cy="1755000"/>
          </a:xfrm>
          <a:prstGeom prst="roundRect">
            <a:avLst>
              <a:gd fmla="val 1632" name="adj"/>
            </a:avLst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4411499" y="5254520"/>
            <a:ext cx="1755517" cy="36880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目的、对象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9695409" y="5248751"/>
            <a:ext cx="1755517" cy="36880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地点、场合、身份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6797311" y="2924868"/>
            <a:ext cx="2340000" cy="36880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时间、季节、时令、时代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1. 着装原则（TPO）</a:t>
            </a:r>
          </a:p>
        </p:txBody>
      </p:sp>
      <p:sp>
        <p:nvSpPr>
          <p:cNvPr id="26" name="矩形 25"/>
          <p:cNvSpPr/>
          <p:nvPr/>
        </p:nvSpPr>
        <p:spPr>
          <a:xfrm>
            <a:off x="857919" y="3539585"/>
            <a:ext cx="19939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规则补充：</a:t>
            </a:r>
          </a:p>
        </p:txBody>
      </p:sp>
      <p:sp>
        <p:nvSpPr>
          <p:cNvPr id="28" name="矩形 27"/>
          <p:cNvSpPr/>
          <p:nvPr/>
        </p:nvSpPr>
        <p:spPr>
          <a:xfrm>
            <a:off x="772528" y="4208583"/>
            <a:ext cx="3260391" cy="131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扬长避短：要会遮丑，如长脸不穿V领等;</a:t>
            </a:r>
          </a:p>
          <a:p>
            <a:pPr indent="-285750" marL="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遵守常规：不穿奇装异服。</a:t>
            </a:r>
          </a:p>
        </p:txBody>
      </p:sp>
    </p:spTree>
    <p:extLst>
      <p:ext uri="{BB962C8B-B14F-4D97-AF65-F5344CB8AC3E}">
        <p14:creationId val="1755953521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AutoShape 3"/>
          <p:cNvSpPr>
            <a:spLocks noChangeArrowheads="1"/>
          </p:cNvSpPr>
          <p:nvPr/>
        </p:nvSpPr>
        <p:spPr bwMode="auto">
          <a:xfrm rot="10800000">
            <a:off x="9646937" y="4696506"/>
            <a:ext cx="1955800" cy="23812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0 h 21600" name="T7"/>
              <a:gd fmla="*/ 0 60000 65536" name="T8"/>
              <a:gd fmla="*/ 0 60000 65536" name="T9"/>
              <a:gd fmla="*/ 0 60000 65536" name="T10"/>
              <a:gd fmla="*/ 0 60000 65536" name="T11"/>
              <a:gd fmla="*/ 2665 w 21600" name="T12"/>
              <a:gd fmla="*/ 2665 h 21600" name="T13"/>
              <a:gd fmla="*/ 18935 w 21600" name="T14"/>
              <a:gd fmla="*/ 18935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rgbClr val="FAC498"/>
              </a:gs>
              <a:gs pos="2000">
                <a:schemeClr val="bg1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anchor="ctr" wrap="none"/>
          <a:lstStyle/>
          <a:p>
            <a:endParaRPr altLang="en-US" kern="0" lang="zh-CN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 职业女性着装</a:t>
            </a:r>
          </a:p>
        </p:txBody>
      </p:sp>
      <p:pic>
        <p:nvPicPr>
          <p:cNvPr descr="C:\Documents and Settings\tdz\桌面\新建文件夹\conew_img_3713.jpg" id="27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802537" y="2064945"/>
            <a:ext cx="1629610" cy="26073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9802538" y="4168123"/>
            <a:ext cx="1629610" cy="36880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b="1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defRPr sz="2400"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latin charset="0" pitchFamily="34" typeface="Calibri"/>
                <a:ea charset="-122" panose="02010600030101010101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皮裙</a:t>
            </a:r>
          </a:p>
        </p:txBody>
      </p:sp>
      <p:pic>
        <p:nvPicPr>
          <p:cNvPr descr="C:\Documents and Settings\tdz\桌面\196063_2011610151816703.jpg" id="30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218361" y="2338379"/>
            <a:ext cx="1737523" cy="27800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dz\桌面\新建文件夹\333943901_1127833361.jpg" id="31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761977" y="2052068"/>
            <a:ext cx="1743306" cy="27892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0"/>
          <p:cNvSpPr txBox="1">
            <a:spLocks noChangeArrowheads="1"/>
          </p:cNvSpPr>
          <p:nvPr/>
        </p:nvSpPr>
        <p:spPr bwMode="auto">
          <a:xfrm>
            <a:off x="4761977" y="4299912"/>
            <a:ext cx="1743306" cy="36880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裙、鞋、袜不搭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5986113" y="154444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986112" y="102839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女士裙装四大禁忌</a:t>
            </a:r>
          </a:p>
        </p:txBody>
      </p:sp>
      <p:pic>
        <p:nvPicPr>
          <p:cNvPr descr="E:\仝德志文件，勿删！\03-参考文档\！PPT图片及版面资源\06-PPT精选插图\04-图标\禁止符号.png" id="35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649282" y="951165"/>
            <a:ext cx="649199" cy="6491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5"/>
          <p:cNvSpPr>
            <a:spLocks noChangeArrowheads="1"/>
          </p:cNvSpPr>
          <p:nvPr/>
        </p:nvSpPr>
        <p:spPr bwMode="auto">
          <a:xfrm rot="10800000">
            <a:off x="8008637" y="5137167"/>
            <a:ext cx="2170112" cy="263525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0 h 21600" name="T7"/>
              <a:gd fmla="*/ 0 60000 65536" name="T8"/>
              <a:gd fmla="*/ 0 60000 65536" name="T9"/>
              <a:gd fmla="*/ 0 60000 65536" name="T10"/>
              <a:gd fmla="*/ 0 60000 65536" name="T11"/>
              <a:gd fmla="*/ 2665 w 21600" name="T12"/>
              <a:gd fmla="*/ 2665 h 21600" name="T13"/>
              <a:gd fmla="*/ 18935 w 21600" name="T14"/>
              <a:gd fmla="*/ 18935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rgbClr val="FAC498"/>
              </a:gs>
              <a:gs pos="2000">
                <a:schemeClr val="bg1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anchor="ctr" wrap="none"/>
          <a:lstStyle/>
          <a:p>
            <a:endParaRPr altLang="en-US" kern="0" lang="zh-CN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 rot="10800000">
            <a:off x="4578049" y="4866062"/>
            <a:ext cx="2060575" cy="249238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0 h 21600" name="T7"/>
              <a:gd fmla="*/ 0 60000 65536" name="T8"/>
              <a:gd fmla="*/ 0 60000 65536" name="T9"/>
              <a:gd fmla="*/ 0 60000 65536" name="T10"/>
              <a:gd fmla="*/ 0 60000 65536" name="T11"/>
              <a:gd fmla="*/ 2665 w 21600" name="T12"/>
              <a:gd fmla="*/ 2665 h 21600" name="T13"/>
              <a:gd fmla="*/ 18935 w 21600" name="T14"/>
              <a:gd fmla="*/ 18935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rgbClr val="FAC498"/>
              </a:gs>
              <a:gs pos="2000">
                <a:schemeClr val="bg1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rot="10800000">
            <a:off x="6000449" y="5839200"/>
            <a:ext cx="2717800" cy="33020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0 h 21600" name="T7"/>
              <a:gd fmla="*/ 0 60000 65536" name="T8"/>
              <a:gd fmla="*/ 0 60000 65536" name="T9"/>
              <a:gd fmla="*/ 0 60000 65536" name="T10"/>
              <a:gd fmla="*/ 0 60000 65536" name="T11"/>
              <a:gd fmla="*/ 2665 w 21600" name="T12"/>
              <a:gd fmla="*/ 2665 h 21600" name="T13"/>
              <a:gd fmla="*/ 18935 w 21600" name="T14"/>
              <a:gd fmla="*/ 18935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rgbClr val="FAC498"/>
              </a:gs>
              <a:gs pos="2000">
                <a:schemeClr val="bg1"/>
              </a:gs>
            </a:gsLst>
            <a:lin ang="5400000" scaled="0"/>
          </a:gradFill>
          <a:ln>
            <a:noFill/>
          </a:ln>
          <a:effectLst/>
        </p:spPr>
        <p:txBody>
          <a:bodyPr anchor="ctr" wrap="none"/>
          <a:lstStyle/>
          <a:p>
            <a:endParaRPr altLang="en-US" kern="0" lang="zh-CN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8218360" y="4562222"/>
            <a:ext cx="1737523" cy="36880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b="1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defRPr sz="2400"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latin charset="0" pitchFamily="34" typeface="Calibri"/>
                <a:ea charset="-122" panose="02010600030101010101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三截腿</a:t>
            </a:r>
          </a:p>
        </p:txBody>
      </p:sp>
      <p:pic>
        <p:nvPicPr>
          <p:cNvPr descr="C:\Documents and Settings\tdz\桌面\新建文件夹\yw2004xp2658013.jpg" id="41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60621" y="2424985"/>
            <a:ext cx="2263405" cy="33951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6260620" y="5294688"/>
            <a:ext cx="2263405" cy="36880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b="1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defRPr sz="2400">
                <a:latin charset="0" pitchFamily="34" typeface="Calibri"/>
                <a:ea charset="-122" panose="02010600030101010101" pitchFamily="2" typeface="宋体"/>
              </a:defRPr>
            </a:lvl2pPr>
            <a:lvl3pPr indent="-228600" marL="1143000">
              <a:defRPr sz="2400">
                <a:latin charset="0" pitchFamily="34" typeface="Calibri"/>
                <a:ea charset="-122" panose="02010600030101010101" pitchFamily="2" typeface="宋体"/>
              </a:defRPr>
            </a:lvl3pPr>
            <a:lvl4pPr indent="-228600" marL="1600200">
              <a:defRPr sz="2400">
                <a:latin charset="0" pitchFamily="34" typeface="Calibri"/>
                <a:ea charset="-122" panose="02010600030101010101" pitchFamily="2" typeface="宋体"/>
              </a:defRPr>
            </a:lvl4pPr>
            <a:lvl5pPr indent="-228600" marL="2057400">
              <a:defRPr sz="2400">
                <a:latin charset="0" pitchFamily="34" typeface="Calibri"/>
                <a:ea charset="-122" panose="02010600030101010101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光腿或渔网袜穿职业裙</a:t>
            </a:r>
          </a:p>
        </p:txBody>
      </p:sp>
    </p:spTree>
    <p:extLst>
      <p:ext uri="{BB962C8B-B14F-4D97-AF65-F5344CB8AC3E}">
        <p14:creationId val="2835264196"/>
      </p:ext>
    </p:extLst>
  </p:cSld>
  <p:clrMapOvr>
    <a:masterClrMapping/>
  </p:clrMapOvr>
  <p:transition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 职业女性着装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986113" y="154444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86112" y="102839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首饰佩戴要讲究的四个原则</a:t>
            </a:r>
          </a:p>
        </p:txBody>
      </p:sp>
      <p:pic>
        <p:nvPicPr>
          <p:cNvPr descr="C:\Documents and Settings\tdz\桌面\未标题-1 拷贝.png" id="2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2173546"/>
            <a:ext cx="2915816" cy="42019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890366" y="2303127"/>
            <a:ext cx="586505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且“影响工作，炫富、炫耀性别优势”的首饰不能戴。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90366" y="3239232"/>
            <a:ext cx="586505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每种不多于两件（如耳环、手镯）。总数不超过三件。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90366" y="4175335"/>
            <a:ext cx="586505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多首饰应同质同色，或不同质至少也要同色。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90366" y="5111439"/>
            <a:ext cx="586505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如十字架形的挂件在国际交往中不宜配戴。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4201851" y="2252435"/>
            <a:ext cx="1611511" cy="553816"/>
          </a:xfrm>
          <a:prstGeom prst="roundRect">
            <a:avLst>
              <a:gd fmla="val 8657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符合身份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4201851" y="3188539"/>
            <a:ext cx="1611511" cy="553816"/>
          </a:xfrm>
          <a:prstGeom prst="roundRect">
            <a:avLst>
              <a:gd fmla="val 8657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以少为佳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4201851" y="4124643"/>
            <a:ext cx="1611511" cy="553816"/>
          </a:xfrm>
          <a:prstGeom prst="roundRect">
            <a:avLst>
              <a:gd fmla="val 8657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同质同色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4201851" y="5060747"/>
            <a:ext cx="1611511" cy="553816"/>
          </a:xfrm>
          <a:prstGeom prst="roundRect">
            <a:avLst>
              <a:gd fmla="val 8657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符合习俗</a:t>
            </a:r>
          </a:p>
        </p:txBody>
      </p:sp>
    </p:spTree>
    <p:extLst>
      <p:ext uri="{BB962C8B-B14F-4D97-AF65-F5344CB8AC3E}">
        <p14:creationId val="151433992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职业男性着装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951807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西装</a:t>
            </a:r>
          </a:p>
        </p:txBody>
      </p:sp>
      <p:pic>
        <p:nvPicPr>
          <p:cNvPr descr="E:\仝德志文件，勿删！\03-参考文档\！PPT图片及版面资源\06-PPT精选插图\04-图标\red-tie-suit.png" id="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7214" y="5276018"/>
            <a:ext cx="752317" cy="7523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dz\桌面\礼仪培训\西装男.png" id="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683846" y="0"/>
            <a:ext cx="2838450" cy="68183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 flipH="1">
            <a:off x="4107561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32960" y="806019"/>
            <a:ext cx="468032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西装 的颜色搭配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107561" y="1798325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132961" y="1801403"/>
            <a:ext cx="314595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两个单色，一个图案</a:t>
            </a:r>
          </a:p>
        </p:txBody>
      </p:sp>
      <p:sp>
        <p:nvSpPr>
          <p:cNvPr id="11" name="矩形 10"/>
          <p:cNvSpPr/>
          <p:nvPr/>
        </p:nvSpPr>
        <p:spPr>
          <a:xfrm>
            <a:off x="4107561" y="2341611"/>
            <a:ext cx="4655908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在西服套装、衬衣、领带中，最少要有两个单色，最多一个图案。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107561" y="3517463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132961" y="3520541"/>
            <a:ext cx="314595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深浅交错</a:t>
            </a:r>
          </a:p>
        </p:txBody>
      </p:sp>
      <p:sp>
        <p:nvSpPr>
          <p:cNvPr id="14" name="矩形 13"/>
          <p:cNvSpPr/>
          <p:nvPr/>
        </p:nvSpPr>
        <p:spPr>
          <a:xfrm>
            <a:off x="4107561" y="4060749"/>
            <a:ext cx="4655908" cy="1231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深色西服配浅色衬衫和鲜艳、中深色领带；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中深色西服配浅色衬衫和深色领带；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浅色西服配中深色衬衫和深色领带。</a:t>
            </a:r>
          </a:p>
        </p:txBody>
      </p:sp>
    </p:spTree>
    <p:extLst>
      <p:ext uri="{BB962C8B-B14F-4D97-AF65-F5344CB8AC3E}">
        <p14:creationId val="1436130708"/>
      </p:ext>
    </p:extLst>
  </p:cSld>
  <p:clrMapOvr>
    <a:masterClrMapping/>
  </p:clrMapOvr>
  <p:transition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职业男性着装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951807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西装</a:t>
            </a:r>
          </a:p>
        </p:txBody>
      </p:sp>
      <p:pic>
        <p:nvPicPr>
          <p:cNvPr descr="E:\仝德志文件，勿删！\03-参考文档\！PPT图片及版面资源\06-PPT精选插图\04-图标\red-tie-suit.png" id="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7214" y="5276018"/>
            <a:ext cx="752317" cy="7523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806019"/>
            <a:ext cx="468032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西装 的三个“三”原则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354727" y="1798325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380127" y="1801403"/>
            <a:ext cx="314595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三色原则</a:t>
            </a:r>
          </a:p>
        </p:txBody>
      </p:sp>
      <p:sp>
        <p:nvSpPr>
          <p:cNvPr id="11" name="矩形 10"/>
          <p:cNvSpPr/>
          <p:nvPr/>
        </p:nvSpPr>
        <p:spPr>
          <a:xfrm>
            <a:off x="6354727" y="2277216"/>
            <a:ext cx="4655908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即全身穿着限制在三种颜色之内。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54727" y="2925032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6380127" y="2928110"/>
            <a:ext cx="314595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三一定律</a:t>
            </a:r>
          </a:p>
        </p:txBody>
      </p:sp>
      <p:sp>
        <p:nvSpPr>
          <p:cNvPr id="14" name="矩形 13"/>
          <p:cNvSpPr/>
          <p:nvPr/>
        </p:nvSpPr>
        <p:spPr>
          <a:xfrm>
            <a:off x="6354727" y="3403923"/>
            <a:ext cx="4655908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鞋子、皮带、公文包 一个颜色。</a:t>
            </a:r>
          </a:p>
        </p:txBody>
      </p:sp>
      <p:pic>
        <p:nvPicPr>
          <p:cNvPr descr="C:\Documents and Settings\tdz\桌面\礼仪培训\高凳做.png" id="1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450060" y="2369321"/>
            <a:ext cx="2204911" cy="38661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6354727" y="4079022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380127" y="4082100"/>
            <a:ext cx="314595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三大禁忌</a:t>
            </a:r>
          </a:p>
        </p:txBody>
      </p:sp>
      <p:sp>
        <p:nvSpPr>
          <p:cNvPr id="18" name="矩形 17"/>
          <p:cNvSpPr/>
          <p:nvPr/>
        </p:nvSpPr>
        <p:spPr>
          <a:xfrm>
            <a:off x="6354727" y="4557913"/>
            <a:ext cx="465590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忌衣袖商标未摘掉、忌西装与皮鞋不相配、忌不打领带。</a:t>
            </a:r>
          </a:p>
        </p:txBody>
      </p:sp>
    </p:spTree>
    <p:extLst>
      <p:ext uri="{BB962C8B-B14F-4D97-AF65-F5344CB8AC3E}">
        <p14:creationId val="2894917473"/>
      </p:ext>
    </p:extLst>
  </p:cSld>
  <p:clrMapOvr>
    <a:masterClrMapping/>
  </p:clrMapOvr>
  <p:transition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职业男性着装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951807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西装</a:t>
            </a:r>
          </a:p>
        </p:txBody>
      </p:sp>
      <p:pic>
        <p:nvPicPr>
          <p:cNvPr descr="E:\仝德志文件，勿删！\03-参考文档\！PPT图片及版面资源\06-PPT精选插图\04-图标\red-tie-suit.png" id="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7214" y="5276018"/>
            <a:ext cx="752317" cy="7523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806019"/>
            <a:ext cx="468032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西装 的纽扣扣法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12603" y="2789485"/>
            <a:ext cx="3666004" cy="3586481"/>
          </a:xfrm>
          <a:prstGeom prst="rect">
            <a:avLst/>
          </a:prstGeom>
        </p:spPr>
      </p:pic>
      <p:sp>
        <p:nvSpPr>
          <p:cNvPr id="31" name="线形标注 3 30"/>
          <p:cNvSpPr/>
          <p:nvPr/>
        </p:nvSpPr>
        <p:spPr>
          <a:xfrm>
            <a:off x="5004560" y="1877815"/>
            <a:ext cx="2310640" cy="720080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404694" name="adj7"/>
              <a:gd fmla="val 68693" name="adj8"/>
            </a:avLst>
          </a:prstGeom>
          <a:ln w="3175">
            <a:solidFill>
              <a:srgbClr val="FF6600"/>
            </a:solidFill>
            <a:prstDash val="dash"/>
            <a:headEnd type="oval"/>
            <a:tailEnd len="lg" type="none" w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 rtlCol="0"/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三粒扣：扣上面两粒或只扣中间一粒或都不扣</a:t>
            </a:r>
          </a:p>
        </p:txBody>
      </p:sp>
      <p:sp>
        <p:nvSpPr>
          <p:cNvPr id="32" name="线形标注 2 31"/>
          <p:cNvSpPr/>
          <p:nvPr/>
        </p:nvSpPr>
        <p:spPr>
          <a:xfrm>
            <a:off x="9367864" y="4038055"/>
            <a:ext cx="2103700" cy="720080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92235" name="adj5"/>
              <a:gd fmla="val -64402" name="adj6"/>
            </a:avLst>
          </a:prstGeom>
          <a:ln w="3175">
            <a:solidFill>
              <a:srgbClr val="FF6600"/>
            </a:solidFill>
            <a:prstDash val="dash"/>
            <a:headEnd type="oval"/>
            <a:tailEnd len="lg" type="none" w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 rtlCol="0"/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一粒扣：可扣可不扣</a:t>
            </a:r>
          </a:p>
        </p:txBody>
      </p:sp>
      <p:sp>
        <p:nvSpPr>
          <p:cNvPr id="33" name="矩形 32"/>
          <p:cNvSpPr/>
          <p:nvPr/>
        </p:nvSpPr>
        <p:spPr>
          <a:xfrm>
            <a:off x="9367864" y="2989293"/>
            <a:ext cx="2103700" cy="688722"/>
          </a:xfrm>
          <a:prstGeom prst="rect">
            <a:avLst/>
          </a:prstGeom>
          <a:ln w="3175">
            <a:solidFill>
              <a:srgbClr val="FF6600"/>
            </a:solidFill>
            <a:prstDash val="dash"/>
            <a:headEnd type="oval"/>
            <a:tailEnd len="lg" type="none" w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 rtlCol="0"/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两粒扣：扣上面第一粒或都不扣</a:t>
            </a:r>
          </a:p>
        </p:txBody>
      </p:sp>
      <p:sp>
        <p:nvSpPr>
          <p:cNvPr id="34" name="矩形 33"/>
          <p:cNvSpPr/>
          <p:nvPr/>
        </p:nvSpPr>
        <p:spPr>
          <a:xfrm>
            <a:off x="9367864" y="1893494"/>
            <a:ext cx="2103700" cy="688722"/>
          </a:xfrm>
          <a:prstGeom prst="rect">
            <a:avLst/>
          </a:prstGeom>
          <a:ln w="3175">
            <a:solidFill>
              <a:srgbClr val="FF6600"/>
            </a:solidFill>
            <a:prstDash val="dash"/>
            <a:headEnd type="oval"/>
            <a:tailEnd len="lg" type="none" w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 rtlCol="0"/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四粒扣：扣中间两粒或都不扣</a:t>
            </a:r>
          </a:p>
        </p:txBody>
      </p:sp>
      <p:cxnSp>
        <p:nvCxnSpPr>
          <p:cNvPr id="35" name="直接连接符 34"/>
          <p:cNvCxnSpPr>
            <a:stCxn id="32" idx="3"/>
            <a:endCxn id="33" idx="2"/>
          </p:cNvCxnSpPr>
          <p:nvPr/>
        </p:nvCxnSpPr>
        <p:spPr>
          <a:xfrm flipH="1" flipV="1">
            <a:off x="10419714" y="3678015"/>
            <a:ext cx="0" cy="360040"/>
          </a:xfrm>
          <a:prstGeom prst="line">
            <a:avLst/>
          </a:prstGeom>
          <a:ln w="3175">
            <a:solidFill>
              <a:srgbClr val="FF6600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33" idx="0"/>
            <a:endCxn id="34" idx="2"/>
          </p:cNvCxnSpPr>
          <p:nvPr/>
        </p:nvCxnSpPr>
        <p:spPr>
          <a:xfrm flipH="1" flipV="1">
            <a:off x="10419714" y="2582216"/>
            <a:ext cx="0" cy="407077"/>
          </a:xfrm>
          <a:prstGeom prst="line">
            <a:avLst/>
          </a:prstGeom>
          <a:ln w="3175">
            <a:solidFill>
              <a:srgbClr val="FF6600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4" idx="1"/>
            <a:endCxn id="31" idx="0"/>
          </p:cNvCxnSpPr>
          <p:nvPr/>
        </p:nvCxnSpPr>
        <p:spPr>
          <a:xfrm flipH="1">
            <a:off x="7315200" y="2237855"/>
            <a:ext cx="2052664" cy="0"/>
          </a:xfrm>
          <a:prstGeom prst="line">
            <a:avLst/>
          </a:prstGeom>
          <a:ln w="3175">
            <a:solidFill>
              <a:srgbClr val="FF6600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39937130"/>
      </p:ext>
    </p:extLst>
  </p:cSld>
  <p:clrMapOvr>
    <a:masterClrMapping/>
  </p:clrMapOvr>
  <p:transition>
    <p:fad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职业男性着装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1781828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衬衫和领带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806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白衬衣是男士永远的时装</a:t>
            </a:r>
          </a:p>
        </p:txBody>
      </p:sp>
      <p:pic>
        <p:nvPicPr>
          <p:cNvPr descr="C:\Documents and Settings\tdz\桌面\shirt_tie_04.png" id="1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62407" y="5303728"/>
            <a:ext cx="749102" cy="749102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11691" y="1688530"/>
            <a:ext cx="2560108" cy="468743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354727" y="1967113"/>
            <a:ext cx="4655908" cy="237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合体，系上最上一粒纽扣，能伸进去一个到两个手指；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衬衫领子应露在西服领子外1.5CM左右；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抬起手臂时，衬衫袖口也应露出西服袖口外1.5CM左右。以保护西服的清洁；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衬衣的下摆一定要塞到裤腰里。</a:t>
            </a:r>
          </a:p>
        </p:txBody>
      </p:sp>
    </p:spTree>
    <p:extLst>
      <p:ext uri="{BB962C8B-B14F-4D97-AF65-F5344CB8AC3E}">
        <p14:creationId val="954680713"/>
      </p:ext>
    </p:extLst>
  </p:cSld>
  <p:clrMapOvr>
    <a:masterClrMapping/>
  </p:clrMapOvr>
  <p:transition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职业男性着装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1781828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衬衫和领带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806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领带是男士服装的灵魂</a:t>
            </a:r>
          </a:p>
        </p:txBody>
      </p:sp>
      <p:pic>
        <p:nvPicPr>
          <p:cNvPr descr="C:\Documents and Settings\tdz\桌面\shirt_tie_04.png" id="1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62407" y="5303728"/>
            <a:ext cx="749102" cy="749102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69673" y="2129144"/>
            <a:ext cx="2833157" cy="389919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6354727" y="1967113"/>
            <a:ext cx="4655908" cy="270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当站立时，领带的长度要及皮带或皮带扣下端1~1.5cm；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领带结的大小应与衬衫领口敞开的角度相配合；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当打上领带时，衬衫的领口和袖口都应该系上；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如果取下领带，领口的纽扣一定要解开。</a:t>
            </a:r>
          </a:p>
        </p:txBody>
      </p:sp>
    </p:spTree>
    <p:extLst>
      <p:ext uri="{BB962C8B-B14F-4D97-AF65-F5344CB8AC3E}">
        <p14:creationId val="1143631870"/>
      </p:ext>
    </p:extLst>
  </p:cSld>
  <p:clrMapOvr>
    <a:masterClrMapping/>
  </p:clrMapOvr>
  <p:transition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职业男性着装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1781828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鞋和袜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806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鞋与袜，决不可忽视的细节</a:t>
            </a:r>
          </a:p>
        </p:txBody>
      </p:sp>
      <p:sp>
        <p:nvSpPr>
          <p:cNvPr id="14" name="矩形 13"/>
          <p:cNvSpPr/>
          <p:nvPr/>
        </p:nvSpPr>
        <p:spPr>
          <a:xfrm>
            <a:off x="6354727" y="1967113"/>
            <a:ext cx="4705722" cy="257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正式西服不应配休闲鞋；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黑色的皮鞋搭配任何西装都没错；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浅色的皮鞋只能搭配浅色的休闲西服；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正式西服时应穿深色（如黑色）的袜子；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穿白西装、白皮鞋时才能穿白袜子；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最好选择长及小腿肚的中长袜。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9853" y="5309180"/>
            <a:ext cx="871656" cy="743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84846" y="2518393"/>
            <a:ext cx="2410161" cy="3315163"/>
          </a:xfrm>
          <a:prstGeom prst="rect">
            <a:avLst/>
          </a:prstGeom>
        </p:spPr>
      </p:pic>
    </p:spTree>
    <p:extLst>
      <p:ext uri="{BB962C8B-B14F-4D97-AF65-F5344CB8AC3E}">
        <p14:creationId val="1427822376"/>
      </p:ext>
    </p:extLst>
  </p:cSld>
  <p:clrMapOvr>
    <a:masterClrMapping/>
  </p:clrMapOvr>
  <p:transition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0304313"/>
      </p:ext>
    </p:extLst>
  </p:cSld>
  <p:clrMapOvr>
    <a:masterClrMapping/>
  </p:clrMapOvr>
  <mc:AlternateContent>
    <mc:Choice Requires="p14">
      <p:transition spd="med">
        <p14:warp dir="in"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 仪态（举止神态）</a:t>
            </a:r>
          </a:p>
        </p:txBody>
      </p:sp>
      <p:sp>
        <p:nvSpPr>
          <p:cNvPr id="33" name="TextBox 3"/>
          <p:cNvSpPr txBox="1"/>
          <p:nvPr/>
        </p:nvSpPr>
        <p:spPr>
          <a:xfrm>
            <a:off x="2009104" y="1196183"/>
            <a:ext cx="925990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仪态即是你的身体语言，仪态为什么重要呢，请看仪态在信息传播中的重要程度。</a:t>
            </a:r>
          </a:p>
        </p:txBody>
      </p:sp>
      <p:graphicFrame>
        <p:nvGraphicFramePr>
          <p:cNvPr id="34" name="图表 33"/>
          <p:cNvGraphicFramePr/>
          <p:nvPr>
            <p:extLst>
              <p:ext uri="{D42A27DB-BD31-4B8C-83A1-F6EECF244321}">
                <p14:modId val="2740454504"/>
              </p:ext>
            </p:extLst>
          </p:nvPr>
        </p:nvGraphicFramePr>
        <p:xfrm>
          <a:off x="2402007" y="2006221"/>
          <a:ext cx="8243248" cy="405338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val="1829917675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 仪态（举止神态）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159005" y="1397375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84403" y="741625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端正的站：站如松</a:t>
            </a:r>
          </a:p>
        </p:txBody>
      </p:sp>
      <p:sp>
        <p:nvSpPr>
          <p:cNvPr id="8" name="矩形 7"/>
          <p:cNvSpPr/>
          <p:nvPr/>
        </p:nvSpPr>
        <p:spPr>
          <a:xfrm>
            <a:off x="4159005" y="1902719"/>
            <a:ext cx="4705722" cy="22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挺胸，抬头，收腹，目视前方，形成一种端正、挺拔、优美、典雅的气质美；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女士双臂自然下垂，或者交叠着放在小腹部，左手在下，右手在上；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男士两手也是自然下垂，或交叠放在身前或背于身后。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384813" y="347482"/>
            <a:ext cx="2878837" cy="6028484"/>
          </a:xfrm>
          <a:prstGeom prst="rect">
            <a:avLst/>
          </a:prstGeom>
        </p:spPr>
      </p:pic>
    </p:spTree>
    <p:extLst>
      <p:ext uri="{BB962C8B-B14F-4D97-AF65-F5344CB8AC3E}">
        <p14:creationId val="2017764609"/>
      </p:ext>
    </p:extLst>
  </p:cSld>
  <p:clrMapOvr>
    <a:masterClrMapping/>
  </p:clrMapOvr>
  <p:transition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 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806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稳重的坐：坐如钟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27" y="1967113"/>
            <a:ext cx="4705722" cy="2802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不满坐是谦恭；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女士的膝盖一定要并起来，脚可以放中间，也可以放在侧边；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男士膝盖可稍微分开，但不宜超过肩宽；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翘腿时，要注意收紧上面的腿，脚尖下压，绝不能以脚尖指向别人；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不要抖腿。</a:t>
            </a:r>
          </a:p>
        </p:txBody>
      </p:sp>
      <p:pic>
        <p:nvPicPr>
          <p:cNvPr descr="C:\Documents and Settings\tdz\桌面\礼仪培训\72ba6ee10c6852b8f677bfd3b5a71c46.jpg" id="1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490307" y="1461769"/>
            <a:ext cx="3053863" cy="4337873"/>
          </a:xfrm>
          <a:prstGeom prst="roundRect">
            <a:avLst>
              <a:gd fmla="val 0" name="adj"/>
            </a:avLst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val="711184165"/>
      </p:ext>
    </p:extLst>
  </p:cSld>
  <p:clrMapOvr>
    <a:masterClrMapping/>
  </p:clrMapOvr>
  <p:transition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 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806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优雅的走：行如风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27" y="1967113"/>
            <a:ext cx="4705722" cy="214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男士要稳定、矫健；女士要轻盈、优雅；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两眼平视前方，低头一般也拣不着钱；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步履轻捷不要拖拉（脚后跟不要拖地）；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两臂在身体两侧自然摆动，有节奏感；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身体应当保持正直，不要过分摇摆。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78454" y="1461769"/>
            <a:ext cx="4366069" cy="2975020"/>
          </a:xfrm>
          <a:prstGeom prst="roundRect">
            <a:avLst>
              <a:gd fmla="val 0" name="adj"/>
            </a:avLst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339769" y="5155336"/>
            <a:ext cx="97206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32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走路的姿势最能体现一个人是否有信心</a:t>
            </a:r>
          </a:p>
        </p:txBody>
      </p:sp>
    </p:spTree>
    <p:extLst>
      <p:ext uri="{BB962C8B-B14F-4D97-AF65-F5344CB8AC3E}">
        <p14:creationId val="3603975960"/>
      </p:ext>
    </p:extLst>
  </p:cSld>
  <p:clrMapOvr>
    <a:masterClrMapping/>
  </p:clrMapOvr>
  <p:transition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 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806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得体的蹲：不走光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27" y="1967113"/>
            <a:ext cx="4705722" cy="85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一脚前，一脚后，然后下蹲；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忌弯腰、翘臀或两脚平蹲（卫生间姿势）。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94633" y="241994"/>
            <a:ext cx="2413683" cy="6133972"/>
          </a:xfrm>
          <a:prstGeom prst="rect">
            <a:avLst/>
          </a:prstGeom>
        </p:spPr>
      </p:pic>
    </p:spTree>
    <p:extLst>
      <p:ext uri="{BB962C8B-B14F-4D97-AF65-F5344CB8AC3E}">
        <p14:creationId val="1448371302"/>
      </p:ext>
    </p:extLst>
  </p:cSld>
  <p:clrMapOvr>
    <a:masterClrMapping/>
  </p:clrMapOvr>
  <p:transition>
    <p:fad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 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806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专注的目光：尊重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27" y="1967113"/>
            <a:ext cx="4705722" cy="22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在与人谈话时，大部分时间应看着对方，否则是不礼貌或不真诚；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正确的目光是自然地注视对方眉与鼻梁三角区，不能左顾右盼，也不能紧盯对方；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道别或握手时，则应该用目光注视着对方的眼睛。</a:t>
            </a:r>
          </a:p>
        </p:txBody>
      </p:sp>
      <p:sp>
        <p:nvSpPr>
          <p:cNvPr id="7" name="矩形 6"/>
          <p:cNvSpPr/>
          <p:nvPr/>
        </p:nvSpPr>
        <p:spPr>
          <a:xfrm>
            <a:off x="1339769" y="4957624"/>
            <a:ext cx="9720680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32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眼睛是心灵的窗户</a:t>
            </a:r>
          </a:p>
          <a:p>
            <a:pPr algn="ctr">
              <a:lnSpc>
                <a:spcPct val="130000"/>
              </a:lnSpc>
            </a:pPr>
            <a:r>
              <a:rPr altLang="en-US" b="1" lang="zh-CN" smtClean="0" sz="32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目光是否运用得当，直接会影响沟通的效果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07752" y="1461769"/>
            <a:ext cx="4901672" cy="2999823"/>
          </a:xfrm>
          <a:prstGeom prst="roundRect">
            <a:avLst>
              <a:gd fmla="val 0" name="adj"/>
            </a:avLst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685131764"/>
      </p:ext>
    </p:extLst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62529" y="1841961"/>
            <a:ext cx="6929471" cy="4534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2.3  仪态（举止神态）</a:t>
            </a:r>
          </a:p>
        </p:txBody>
      </p:sp>
      <p:sp>
        <p:nvSpPr>
          <p:cNvPr id="7" name="矩形 6"/>
          <p:cNvSpPr/>
          <p:nvPr/>
        </p:nvSpPr>
        <p:spPr>
          <a:xfrm>
            <a:off x="936808" y="3819075"/>
            <a:ext cx="7253417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微笑是唯一一种不分国籍的通用语言</a:t>
            </a:r>
          </a:p>
          <a:p>
            <a:pPr algn="ctr">
              <a:lnSpc>
                <a:spcPct val="130000"/>
              </a:lnSpc>
            </a:pPr>
            <a:r>
              <a:rPr altLang="en-US" b="1" lang="zh-CN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最能充分体现一个人的热情、修养和魅力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159005" y="1409732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184403" y="753982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真诚的微笑：亲切</a:t>
            </a:r>
          </a:p>
        </p:txBody>
      </p:sp>
      <p:sp>
        <p:nvSpPr>
          <p:cNvPr id="16" name="矩形 15"/>
          <p:cNvSpPr/>
          <p:nvPr/>
        </p:nvSpPr>
        <p:spPr>
          <a:xfrm>
            <a:off x="4159005" y="1902719"/>
            <a:ext cx="4705722" cy="85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真诚微笑，不做作；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职业微笑：露上面六颗牙齿。</a:t>
            </a:r>
          </a:p>
        </p:txBody>
      </p:sp>
      <p:sp>
        <p:nvSpPr>
          <p:cNvPr id="4" name="矩形 3"/>
          <p:cNvSpPr/>
          <p:nvPr/>
        </p:nvSpPr>
        <p:spPr>
          <a:xfrm>
            <a:off x="1947759" y="5007226"/>
            <a:ext cx="5231515" cy="93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4000"/>
              </a:lnSpc>
              <a:spcBef>
                <a:spcPct val="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微笑，女性最重要、最美丽的妆容；</a:t>
            </a:r>
          </a:p>
          <a:p>
            <a:pPr algn="ctr">
              <a:lnSpc>
                <a:spcPct val="154000"/>
              </a:lnSpc>
              <a:spcBef>
                <a:spcPct val="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微笑，是男士良好修养的最佳体现。</a:t>
            </a:r>
          </a:p>
        </p:txBody>
      </p:sp>
    </p:spTree>
    <p:extLst>
      <p:ext uri="{BB962C8B-B14F-4D97-AF65-F5344CB8AC3E}">
        <p14:creationId val="3569440895"/>
      </p:ext>
    </p:extLst>
  </p:cSld>
  <p:clrMapOvr>
    <a:masterClrMapping/>
  </p:clrMapOvr>
  <p:transition>
    <p:fade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1950113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" y="2164572"/>
            <a:ext cx="2807595" cy="421139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215169" y="2445843"/>
            <a:ext cx="9543243" cy="935112"/>
          </a:xfrm>
          <a:prstGeom prst="roundRect">
            <a:avLst>
              <a:gd fmla="val 8403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3.1  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1. 礼貌用语不离身</a:t>
            </a:r>
          </a:p>
        </p:txBody>
      </p:sp>
      <p:sp>
        <p:nvSpPr>
          <p:cNvPr id="4" name="矩形 3"/>
          <p:cNvSpPr/>
          <p:nvPr/>
        </p:nvSpPr>
        <p:spPr>
          <a:xfrm>
            <a:off x="4380949" y="1524200"/>
            <a:ext cx="4754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良言一句三冬暖，恶语伤人六月寒</a:t>
            </a:r>
          </a:p>
        </p:txBody>
      </p:sp>
      <p:sp>
        <p:nvSpPr>
          <p:cNvPr id="6" name="矩形 5"/>
          <p:cNvSpPr/>
          <p:nvPr/>
        </p:nvSpPr>
        <p:spPr>
          <a:xfrm>
            <a:off x="2380401" y="2528679"/>
            <a:ext cx="9123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zh-CN" sz="4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请、您、您好、对不起、谢谢、再见</a:t>
            </a:r>
          </a:p>
        </p:txBody>
      </p:sp>
      <p:sp>
        <p:nvSpPr>
          <p:cNvPr id="7" name="矩形 6"/>
          <p:cNvSpPr/>
          <p:nvPr/>
        </p:nvSpPr>
        <p:spPr>
          <a:xfrm>
            <a:off x="3440950" y="3406713"/>
            <a:ext cx="70916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32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请字不离口、谢字随身走</a:t>
            </a:r>
          </a:p>
          <a:p>
            <a:pPr algn="ctr">
              <a:lnSpc>
                <a:spcPct val="150000"/>
              </a:lnSpc>
            </a:pPr>
            <a:r>
              <a:rPr altLang="en-US" b="1" lang="zh-CN" sz="32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我们的每一天都要在爽朗的寒喧中开始</a:t>
            </a:r>
          </a:p>
        </p:txBody>
      </p:sp>
    </p:spTree>
    <p:extLst>
      <p:ext uri="{BB962C8B-B14F-4D97-AF65-F5344CB8AC3E}">
        <p14:creationId val="3762053980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3.1  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 职场用语软垫式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39386" y="4164480"/>
            <a:ext cx="2333625" cy="15525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19719" y="1203601"/>
            <a:ext cx="812486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再硬再冰冷的椅子，只要有了柔软的垫子，就可以坐的舒服</a:t>
            </a:r>
          </a:p>
          <a:p>
            <a:pPr algn="r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——考虑了人们的感受</a:t>
            </a:r>
          </a:p>
        </p:txBody>
      </p:sp>
      <p:sp>
        <p:nvSpPr>
          <p:cNvPr id="13" name="TextBox 51"/>
          <p:cNvSpPr txBox="1"/>
          <p:nvPr/>
        </p:nvSpPr>
        <p:spPr>
          <a:xfrm>
            <a:off x="4984123" y="2503575"/>
            <a:ext cx="6360456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indent="457200">
              <a:lnSpc>
                <a:spcPct val="150000"/>
              </a:lnSpc>
              <a:defRPr/>
            </a:pPr>
            <a:r>
              <a:rPr altLang="en-US" b="1" lang="zh-CN" smtClean="0" sz="32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软垫式言辞 + 拜托语气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791851" y="3848863"/>
            <a:ext cx="6552728" cy="1876128"/>
            <a:chOff x="1187624" y="4433192"/>
            <a:chExt cx="6552728" cy="1876128"/>
          </a:xfrm>
        </p:grpSpPr>
        <p:grpSp>
          <p:nvGrpSpPr>
            <p:cNvPr id="15" name="组合 14"/>
            <p:cNvGrpSpPr/>
            <p:nvPr/>
          </p:nvGrpSpPr>
          <p:grpSpPr>
            <a:xfrm>
              <a:off x="1187624" y="4433192"/>
              <a:ext cx="6552728" cy="435968"/>
              <a:chOff x="1187624" y="3713112"/>
              <a:chExt cx="6552728" cy="435968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itchFamily="34" typeface="微软雅黑"/>
                    <a:ea charset="-122" pitchFamily="34" typeface="微软雅黑"/>
                  </a:rPr>
                  <a:t>让您久等了</a:t>
                </a: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itchFamily="34" typeface="微软雅黑"/>
                    <a:ea charset="-122" pitchFamily="34" typeface="微软雅黑"/>
                  </a:rPr>
                  <a:t>下次进货日是5号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187624" y="5153272"/>
              <a:ext cx="6552728" cy="435968"/>
              <a:chOff x="1187624" y="3713112"/>
              <a:chExt cx="6552728" cy="435968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itchFamily="34" typeface="微软雅黑"/>
                    <a:ea charset="-122" pitchFamily="34" typeface="微软雅黑"/>
                  </a:rPr>
                  <a:t>不知您有何贵干</a:t>
                </a: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itchFamily="34" typeface="微软雅黑"/>
                    <a:ea charset="-122" pitchFamily="34" typeface="微软雅黑"/>
                  </a:rPr>
                  <a:t>给您的资料您看了吗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87624" y="5873352"/>
              <a:ext cx="6552728" cy="435968"/>
              <a:chOff x="1187624" y="3713112"/>
              <a:chExt cx="6552728" cy="435968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itchFamily="34" typeface="微软雅黑"/>
                    <a:ea charset="-122" pitchFamily="34" typeface="微软雅黑"/>
                  </a:rPr>
                  <a:t>经理目前正在外出</a:t>
                </a: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itchFamily="34" typeface="微软雅黑"/>
                    <a:ea charset="-122" pitchFamily="34" typeface="微软雅黑"/>
                  </a:rPr>
                  <a:t>可以用传真发过来吗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287795" y="3844895"/>
            <a:ext cx="4863232" cy="1880096"/>
            <a:chOff x="683568" y="4429224"/>
            <a:chExt cx="4863232" cy="1880096"/>
          </a:xfrm>
        </p:grpSpPr>
        <p:grpSp>
          <p:nvGrpSpPr>
            <p:cNvPr id="25" name="组合 24"/>
            <p:cNvGrpSpPr/>
            <p:nvPr/>
          </p:nvGrpSpPr>
          <p:grpSpPr>
            <a:xfrm>
              <a:off x="683568" y="4429224"/>
              <a:ext cx="4863232" cy="443904"/>
              <a:chOff x="683568" y="3709144"/>
              <a:chExt cx="4863232" cy="443904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9936"/>
              </a:xfrm>
              <a:prstGeom prst="homePlate">
                <a:avLst>
                  <a:gd fmla="val 56171" name="adj"/>
                </a:avLst>
              </a:prstGeom>
              <a:solidFill>
                <a:srgbClr val="FF6600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kern="0" lang="zh-CN" smtClean="0" sz="16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不好意思</a:t>
                </a: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9936"/>
              </a:xfrm>
              <a:prstGeom prst="homePlate">
                <a:avLst>
                  <a:gd fmla="val 56171" name="adj"/>
                </a:avLst>
              </a:prstGeom>
              <a:solidFill>
                <a:srgbClr val="FF6600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打扰您一下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83568" y="5149304"/>
              <a:ext cx="4863232" cy="439936"/>
              <a:chOff x="683568" y="3709144"/>
              <a:chExt cx="4863232" cy="439936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5968"/>
              </a:xfrm>
              <a:prstGeom prst="homePlate">
                <a:avLst>
                  <a:gd fmla="val 56171" name="adj"/>
                </a:avLst>
              </a:prstGeom>
              <a:solidFill>
                <a:srgbClr val="FF6600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对不起</a:t>
                </a:r>
              </a:p>
            </p:txBody>
          </p:sp>
          <p:sp>
            <p:nvSpPr>
              <p:cNvPr id="31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5968"/>
              </a:xfrm>
              <a:prstGeom prst="homePlate">
                <a:avLst>
                  <a:gd fmla="val 56171" name="adj"/>
                </a:avLst>
              </a:prstGeom>
              <a:solidFill>
                <a:srgbClr val="FF6600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请教您一下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83568" y="5869384"/>
              <a:ext cx="4863232" cy="439936"/>
              <a:chOff x="683568" y="3709144"/>
              <a:chExt cx="4863232" cy="439936"/>
            </a:xfrm>
          </p:grpSpPr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2000"/>
              </a:xfrm>
              <a:prstGeom prst="homePlate">
                <a:avLst>
                  <a:gd fmla="val 56171" name="adj"/>
                </a:avLst>
              </a:prstGeom>
              <a:solidFill>
                <a:srgbClr val="FF6600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真是抱歉</a:t>
                </a: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5968"/>
              </a:xfrm>
              <a:prstGeom prst="homePlate">
                <a:avLst>
                  <a:gd fmla="val 56171" name="adj"/>
                </a:avLst>
              </a:prstGeom>
              <a:solidFill>
                <a:srgbClr val="FF6600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麻烦您</a:t>
                </a:r>
              </a:p>
            </p:txBody>
          </p:sp>
        </p:grpSp>
      </p:grpSp>
    </p:spTree>
    <p:extLst>
      <p:ext uri="{BB962C8B-B14F-4D97-AF65-F5344CB8AC3E}">
        <p14:creationId val="1800138158"/>
      </p:ext>
    </p:extLst>
  </p:cSld>
  <p:clrMapOvr>
    <a:masterClrMapping/>
  </p:clrMapOvr>
  <p:transition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6562702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3.1  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基本原则多赞美</a:t>
            </a:r>
          </a:p>
        </p:txBody>
      </p:sp>
      <p:pic>
        <p:nvPicPr>
          <p:cNvPr descr="C:\Users\user\Desktop\19211731_58839.jpg" id="3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l="-801"/>
          <a:stretch>
            <a:fillRect/>
          </a:stretch>
        </p:blipFill>
        <p:spPr bwMode="auto">
          <a:xfrm>
            <a:off x="5296027" y="821608"/>
            <a:ext cx="1715867" cy="171586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sp>
        <p:nvSpPr>
          <p:cNvPr id="37" name="圆角矩形 36"/>
          <p:cNvSpPr/>
          <p:nvPr/>
        </p:nvSpPr>
        <p:spPr>
          <a:xfrm>
            <a:off x="7276117" y="1007876"/>
            <a:ext cx="4374261" cy="1115509"/>
          </a:xfrm>
          <a:prstGeom prst="roundRect">
            <a:avLst>
              <a:gd fmla="val 5002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7350882" y="1119354"/>
            <a:ext cx="4172495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每个人的内心深处最深切的渴望是得到别人的赞美。——林肯</a:t>
            </a:r>
          </a:p>
        </p:txBody>
      </p:sp>
      <p:sp>
        <p:nvSpPr>
          <p:cNvPr id="39" name="直角三角形 38"/>
          <p:cNvSpPr/>
          <p:nvPr/>
        </p:nvSpPr>
        <p:spPr>
          <a:xfrm flipH="1">
            <a:off x="7086660" y="1238412"/>
            <a:ext cx="189457" cy="249194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Documents and Settings\tdz\桌面\54886520201004230818263649810813528_012.jpg" id="40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335435" y="2529303"/>
            <a:ext cx="1717200" cy="1717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pic>
        <p:nvPicPr>
          <p:cNvPr descr="C:\Documents and Settings\tdz\桌面\2011082548492949.jpg" id="41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255287" y="2524984"/>
            <a:ext cx="1717200" cy="1717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sp>
        <p:nvSpPr>
          <p:cNvPr id="42" name="圆角矩形 41"/>
          <p:cNvSpPr/>
          <p:nvPr/>
        </p:nvSpPr>
        <p:spPr>
          <a:xfrm>
            <a:off x="657545" y="4476473"/>
            <a:ext cx="5072981" cy="1115509"/>
          </a:xfrm>
          <a:prstGeom prst="roundRect">
            <a:avLst>
              <a:gd fmla="val 5002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784545" y="4587951"/>
            <a:ext cx="481898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我可以凭着别人的赞赏愉快地生活两到三个月。——马克•吐温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3086745" y="4328668"/>
            <a:ext cx="214580" cy="184983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446074" y="2792130"/>
            <a:ext cx="14020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赞美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6577397" y="4476473"/>
            <a:ext cx="5072981" cy="1115509"/>
          </a:xfrm>
          <a:prstGeom prst="roundRect">
            <a:avLst>
              <a:gd fmla="val 5002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矩形 45"/>
          <p:cNvSpPr/>
          <p:nvPr/>
        </p:nvSpPr>
        <p:spPr>
          <a:xfrm>
            <a:off x="6704397" y="4587951"/>
            <a:ext cx="481898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发现别人的优点，实际上就等于肯定自我，说明你谦虚好学。——乔治•梅奥</a:t>
            </a:r>
          </a:p>
        </p:txBody>
      </p:sp>
      <p:sp>
        <p:nvSpPr>
          <p:cNvPr id="47" name="等腰三角形 46"/>
          <p:cNvSpPr/>
          <p:nvPr/>
        </p:nvSpPr>
        <p:spPr>
          <a:xfrm>
            <a:off x="9006597" y="4328668"/>
            <a:ext cx="214580" cy="184983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4843320" y="3472494"/>
            <a:ext cx="2621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案例：达尔文赴宴</a:t>
            </a:r>
          </a:p>
        </p:txBody>
      </p:sp>
    </p:spTree>
    <p:extLst>
      <p:ext uri="{BB962C8B-B14F-4D97-AF65-F5344CB8AC3E}">
        <p14:creationId val="630589064"/>
      </p:ext>
    </p:extLst>
  </p:cSld>
  <p:clrMapOvr>
    <a:masterClrMapping/>
  </p:clrMapOvr>
  <p:transition>
    <p:fade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3.1  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4. 莫以自我为中心</a:t>
            </a:r>
          </a:p>
        </p:txBody>
      </p:sp>
      <p:sp>
        <p:nvSpPr>
          <p:cNvPr id="18" name="矩形 17"/>
          <p:cNvSpPr/>
          <p:nvPr/>
        </p:nvSpPr>
        <p:spPr>
          <a:xfrm>
            <a:off x="2923311" y="1078907"/>
            <a:ext cx="8695638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mtClean="0" sz="32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让对方多谈自己</a:t>
            </a:r>
          </a:p>
          <a:p>
            <a:pPr algn="r">
              <a:lnSpc>
                <a:spcPct val="120000"/>
              </a:lnSpc>
            </a:pPr>
            <a:r>
              <a:rPr altLang="en-US" b="1" lang="zh-CN" smtClean="0" sz="32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多讲对方感兴趣且积极乐观的话题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2819" y="2781300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安全话题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2819" y="4535472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轻松话题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62325" y="2781300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商务交往五不谈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62325" y="4535472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私人问题五不问</a:t>
            </a:r>
          </a:p>
        </p:txBody>
      </p:sp>
      <p:sp>
        <p:nvSpPr>
          <p:cNvPr id="7" name="椭圆 6"/>
          <p:cNvSpPr/>
          <p:nvPr/>
        </p:nvSpPr>
        <p:spPr>
          <a:xfrm>
            <a:off x="692819" y="333602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历史</a:t>
            </a:r>
          </a:p>
        </p:txBody>
      </p:sp>
      <p:sp>
        <p:nvSpPr>
          <p:cNvPr id="27" name="椭圆 26"/>
          <p:cNvSpPr/>
          <p:nvPr/>
        </p:nvSpPr>
        <p:spPr>
          <a:xfrm>
            <a:off x="1750200" y="333602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地理</a:t>
            </a:r>
          </a:p>
        </p:txBody>
      </p:sp>
      <p:sp>
        <p:nvSpPr>
          <p:cNvPr id="28" name="椭圆 27"/>
          <p:cNvSpPr/>
          <p:nvPr/>
        </p:nvSpPr>
        <p:spPr>
          <a:xfrm>
            <a:off x="2807581" y="333602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建筑</a:t>
            </a:r>
          </a:p>
        </p:txBody>
      </p:sp>
      <p:sp>
        <p:nvSpPr>
          <p:cNvPr id="29" name="椭圆 28"/>
          <p:cNvSpPr/>
          <p:nvPr/>
        </p:nvSpPr>
        <p:spPr>
          <a:xfrm>
            <a:off x="4922343" y="333602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000">
                <a:latin charset="-122" pitchFamily="34" typeface="微软雅黑"/>
                <a:ea charset="-122" pitchFamily="34" typeface="微软雅黑"/>
              </a:rPr>
              <a:t>风土人情</a:t>
            </a:r>
          </a:p>
        </p:txBody>
      </p:sp>
      <p:sp>
        <p:nvSpPr>
          <p:cNvPr id="30" name="椭圆 29"/>
          <p:cNvSpPr/>
          <p:nvPr/>
        </p:nvSpPr>
        <p:spPr>
          <a:xfrm>
            <a:off x="3864962" y="333602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艺术</a:t>
            </a:r>
          </a:p>
        </p:txBody>
      </p:sp>
      <p:sp>
        <p:nvSpPr>
          <p:cNvPr id="31" name="椭圆 30"/>
          <p:cNvSpPr/>
          <p:nvPr/>
        </p:nvSpPr>
        <p:spPr>
          <a:xfrm>
            <a:off x="6462324" y="333602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000">
                <a:latin charset="-122" pitchFamily="34" typeface="微软雅黑"/>
                <a:ea charset="-122" pitchFamily="34" typeface="微软雅黑"/>
              </a:rPr>
              <a:t>政治宗教</a:t>
            </a:r>
          </a:p>
        </p:txBody>
      </p:sp>
      <p:sp>
        <p:nvSpPr>
          <p:cNvPr id="32" name="椭圆 31"/>
          <p:cNvSpPr/>
          <p:nvPr/>
        </p:nvSpPr>
        <p:spPr>
          <a:xfrm>
            <a:off x="7519705" y="333602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机密</a:t>
            </a:r>
          </a:p>
        </p:txBody>
      </p:sp>
      <p:sp>
        <p:nvSpPr>
          <p:cNvPr id="33" name="椭圆 32"/>
          <p:cNvSpPr/>
          <p:nvPr/>
        </p:nvSpPr>
        <p:spPr>
          <a:xfrm>
            <a:off x="8577086" y="333602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同事</a:t>
            </a:r>
          </a:p>
        </p:txBody>
      </p:sp>
      <p:sp>
        <p:nvSpPr>
          <p:cNvPr id="35" name="椭圆 34"/>
          <p:cNvSpPr/>
          <p:nvPr/>
        </p:nvSpPr>
        <p:spPr>
          <a:xfrm>
            <a:off x="9634467" y="333602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低俗</a:t>
            </a:r>
          </a:p>
        </p:txBody>
      </p:sp>
      <p:sp>
        <p:nvSpPr>
          <p:cNvPr id="36" name="椭圆 35"/>
          <p:cNvSpPr/>
          <p:nvPr/>
        </p:nvSpPr>
        <p:spPr>
          <a:xfrm>
            <a:off x="10691847" y="333602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隐私</a:t>
            </a:r>
          </a:p>
        </p:txBody>
      </p:sp>
      <p:sp>
        <p:nvSpPr>
          <p:cNvPr id="44" name="椭圆 43"/>
          <p:cNvSpPr/>
          <p:nvPr/>
        </p:nvSpPr>
        <p:spPr>
          <a:xfrm>
            <a:off x="6462324" y="508314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收入</a:t>
            </a:r>
          </a:p>
        </p:txBody>
      </p:sp>
      <p:sp>
        <p:nvSpPr>
          <p:cNvPr id="49" name="椭圆 48"/>
          <p:cNvSpPr/>
          <p:nvPr/>
        </p:nvSpPr>
        <p:spPr>
          <a:xfrm>
            <a:off x="7519705" y="508314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年龄</a:t>
            </a:r>
          </a:p>
        </p:txBody>
      </p:sp>
      <p:sp>
        <p:nvSpPr>
          <p:cNvPr id="50" name="椭圆 49"/>
          <p:cNvSpPr/>
          <p:nvPr/>
        </p:nvSpPr>
        <p:spPr>
          <a:xfrm>
            <a:off x="8577086" y="508314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000">
                <a:latin charset="-122" pitchFamily="34" typeface="微软雅黑"/>
                <a:ea charset="-122" pitchFamily="34" typeface="微软雅黑"/>
              </a:rPr>
              <a:t>婚姻家庭</a:t>
            </a:r>
          </a:p>
        </p:txBody>
      </p:sp>
      <p:sp>
        <p:nvSpPr>
          <p:cNvPr id="51" name="椭圆 50"/>
          <p:cNvSpPr/>
          <p:nvPr/>
        </p:nvSpPr>
        <p:spPr>
          <a:xfrm>
            <a:off x="9634467" y="508314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健康</a:t>
            </a:r>
          </a:p>
        </p:txBody>
      </p:sp>
      <p:sp>
        <p:nvSpPr>
          <p:cNvPr id="52" name="椭圆 51"/>
          <p:cNvSpPr/>
          <p:nvPr/>
        </p:nvSpPr>
        <p:spPr>
          <a:xfrm>
            <a:off x="10691847" y="5083144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经历</a:t>
            </a:r>
          </a:p>
        </p:txBody>
      </p:sp>
      <p:sp>
        <p:nvSpPr>
          <p:cNvPr id="53" name="椭圆 52"/>
          <p:cNvSpPr/>
          <p:nvPr/>
        </p:nvSpPr>
        <p:spPr>
          <a:xfrm>
            <a:off x="692819" y="508314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影视</a:t>
            </a:r>
          </a:p>
        </p:txBody>
      </p:sp>
      <p:sp>
        <p:nvSpPr>
          <p:cNvPr id="54" name="椭圆 53"/>
          <p:cNvSpPr/>
          <p:nvPr/>
        </p:nvSpPr>
        <p:spPr>
          <a:xfrm>
            <a:off x="1750200" y="508314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体育</a:t>
            </a:r>
          </a:p>
        </p:txBody>
      </p:sp>
      <p:sp>
        <p:nvSpPr>
          <p:cNvPr id="55" name="椭圆 54"/>
          <p:cNvSpPr/>
          <p:nvPr/>
        </p:nvSpPr>
        <p:spPr>
          <a:xfrm>
            <a:off x="2807581" y="508314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时尚</a:t>
            </a:r>
          </a:p>
        </p:txBody>
      </p:sp>
      <p:sp>
        <p:nvSpPr>
          <p:cNvPr id="56" name="椭圆 55"/>
          <p:cNvSpPr/>
          <p:nvPr/>
        </p:nvSpPr>
        <p:spPr>
          <a:xfrm>
            <a:off x="4922343" y="508314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天气</a:t>
            </a:r>
          </a:p>
        </p:txBody>
      </p:sp>
      <p:sp>
        <p:nvSpPr>
          <p:cNvPr id="57" name="椭圆 56"/>
          <p:cNvSpPr/>
          <p:nvPr/>
        </p:nvSpPr>
        <p:spPr>
          <a:xfrm>
            <a:off x="3864962" y="5083144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mtClean="0" sz="2400">
                <a:latin charset="-122" pitchFamily="34" typeface="微软雅黑"/>
                <a:ea charset="-122" pitchFamily="34" typeface="微软雅黑"/>
              </a:rPr>
              <a:t>小吃</a:t>
            </a:r>
          </a:p>
        </p:txBody>
      </p:sp>
    </p:spTree>
    <p:extLst>
      <p:ext uri="{BB962C8B-B14F-4D97-AF65-F5344CB8AC3E}">
        <p14:creationId val="389417387"/>
      </p:ext>
    </p:extLst>
  </p:cSld>
  <p:clrMapOvr>
    <a:masterClrMapping/>
  </p:clrMapOvr>
  <p:transition>
    <p:fade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1. 接电话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375609" y="711766"/>
            <a:ext cx="3816391" cy="56642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2819" y="1902719"/>
            <a:ext cx="7682790" cy="30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三声内接听，因故未及时接听说抱歉；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应先问候，然后自报家门；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a、接听外部电话时：“您好，XX公司！”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b、接听内部电话时：“您好，XX部！”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不可以“喂，喂”或者“你是谁呀”像查户口似的。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声音适中、愉快、亲切；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微笑接听电话，你的微笑对方听得见；</a:t>
            </a:r>
          </a:p>
        </p:txBody>
      </p:sp>
    </p:spTree>
    <p:extLst>
      <p:ext uri="{BB962C8B-B14F-4D97-AF65-F5344CB8AC3E}">
        <p14:creationId val="445824097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 代接电话</a:t>
            </a:r>
          </a:p>
        </p:txBody>
      </p:sp>
      <p:sp>
        <p:nvSpPr>
          <p:cNvPr id="12" name="矩形 11"/>
          <p:cNvSpPr/>
          <p:nvPr/>
        </p:nvSpPr>
        <p:spPr>
          <a:xfrm>
            <a:off x="692819" y="1902719"/>
            <a:ext cx="6000081" cy="161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被呼叫同事不在座位上时，邻座同事可代为接听；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“请问您是找××吗？他/她临时有事走开了，需要我代为转达吗？”或“请您稍后再来电话好吗？”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切忌只说“不在”，应做好记录（5W1H）后转达；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19900" y="1511300"/>
            <a:ext cx="4762500" cy="36195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692819" y="4015291"/>
            <a:ext cx="5860381" cy="1115509"/>
          </a:xfrm>
          <a:prstGeom prst="roundRect">
            <a:avLst>
              <a:gd fmla="val 5002" name="adj"/>
            </a:avLst>
          </a:prstGeom>
          <a:solidFill>
            <a:srgbClr val="FF00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19819" y="4126769"/>
            <a:ext cx="559368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永远不要对打来的电话说：“我不知道！”这是一种不负责任的、非常不职业化的表现。</a:t>
            </a:r>
          </a:p>
        </p:txBody>
      </p:sp>
    </p:spTree>
    <p:extLst>
      <p:ext uri="{BB962C8B-B14F-4D97-AF65-F5344CB8AC3E}">
        <p14:creationId val="2211914111"/>
      </p:ext>
    </p:extLst>
  </p:cSld>
  <p:clrMapOvr>
    <a:masterClrMapping/>
  </p:clrMapOvr>
  <p:transition>
    <p:fade/>
  </p:transition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圆角矩形 6"/>
          <p:cNvSpPr/>
          <p:nvPr/>
        </p:nvSpPr>
        <p:spPr>
          <a:xfrm>
            <a:off x="2524259" y="1799471"/>
            <a:ext cx="1596980" cy="874407"/>
          </a:xfrm>
          <a:prstGeom prst="roundRect">
            <a:avLst>
              <a:gd fmla="val 6087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拨打电话</a:t>
            </a:r>
          </a:p>
        </p:txBody>
      </p:sp>
      <p:pic>
        <p:nvPicPr>
          <p:cNvPr descr="E:\仝德志文件，勿删！\03-参考文档\！PPT图片及版面资源\06-PPT精选插图\04-图标\12A88677B1352C306D6B7E9CD0A73664.png" id="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94865" y="1532107"/>
            <a:ext cx="1141772" cy="114177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78409" y="1799472"/>
            <a:ext cx="732545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公务电话最好避开节假日、晚上、21：00至次日6：00、临近下班时间等时间段。</a:t>
            </a:r>
          </a:p>
        </p:txBody>
      </p:sp>
      <p:sp>
        <p:nvSpPr>
          <p:cNvPr id="4" name="矩形 3"/>
          <p:cNvSpPr/>
          <p:nvPr/>
        </p:nvSpPr>
        <p:spPr>
          <a:xfrm>
            <a:off x="3136638" y="1946145"/>
            <a:ext cx="810456" cy="6400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时间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524259" y="3210041"/>
            <a:ext cx="1596980" cy="874407"/>
          </a:xfrm>
          <a:prstGeom prst="roundRect">
            <a:avLst>
              <a:gd fmla="val 6087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278409" y="3210042"/>
            <a:ext cx="732545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私人电话不要在办公室打，要避开同事，打电话如果你要在公众空间的话实际上是一种噪音骚扰，非紧急事情尽量不要在公众场所打电话。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136638" y="3356715"/>
            <a:ext cx="810456" cy="6400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bg1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空间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24259" y="4620609"/>
            <a:ext cx="1596980" cy="874407"/>
          </a:xfrm>
          <a:prstGeom prst="roundRect">
            <a:avLst>
              <a:gd fmla="val 6087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4278409" y="4620610"/>
            <a:ext cx="7209546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无重要事情，牢记三分钟原则。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136638" y="4767283"/>
            <a:ext cx="810456" cy="6400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时长</a:t>
            </a:r>
          </a:p>
        </p:txBody>
      </p:sp>
      <p:pic>
        <p:nvPicPr>
          <p:cNvPr descr="E:\仝德志文件，勿删！\03-参考文档\！PPT图片及版面资源\06-PPT精选插图\04-图标\home256.png" id="17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89466" y="3158939"/>
            <a:ext cx="941069" cy="94106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仝德志文件，勿删！\03-参考文档\！PPT图片及版面资源\06-PPT精选插图\04-图标\png-0030.png" id="19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153843" y="4669392"/>
            <a:ext cx="825624" cy="82562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364070521"/>
      </p:ext>
    </p:extLst>
  </p:cSld>
  <p:clrMapOvr>
    <a:masterClrMapping/>
  </p:clrMapOvr>
  <p:transition>
    <p:fade/>
  </p:transition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圆角矩形 6"/>
          <p:cNvSpPr/>
          <p:nvPr/>
        </p:nvSpPr>
        <p:spPr>
          <a:xfrm>
            <a:off x="2524259" y="1799471"/>
            <a:ext cx="1596980" cy="874407"/>
          </a:xfrm>
          <a:prstGeom prst="roundRect">
            <a:avLst>
              <a:gd fmla="val 6087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拨打电话</a:t>
            </a:r>
          </a:p>
        </p:txBody>
      </p:sp>
      <p:sp>
        <p:nvSpPr>
          <p:cNvPr id="4" name="矩形 3"/>
          <p:cNvSpPr/>
          <p:nvPr/>
        </p:nvSpPr>
        <p:spPr>
          <a:xfrm>
            <a:off x="3136638" y="1946145"/>
            <a:ext cx="810456" cy="6400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bg1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内容</a:t>
            </a:r>
          </a:p>
        </p:txBody>
      </p:sp>
      <p:pic>
        <p:nvPicPr>
          <p:cNvPr descr="E:\仝德志文件，勿删！\03-参考文档\！PPT图片及版面资源\06-PPT精选插图\04-图标\Chat_Normal.png" id="2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151157" y="1783225"/>
            <a:ext cx="906895" cy="9068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974087" y="1529851"/>
            <a:ext cx="5457800" cy="4185829"/>
            <a:chOff x="4974087" y="1529851"/>
            <a:chExt cx="5457800" cy="4185829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974087" y="1802467"/>
              <a:ext cx="5457800" cy="4134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lvl="0">
                <a:lnSpc>
                  <a:spcPct val="120000"/>
                </a:lnSpc>
                <a:defRPr/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您好！请问您是××吗？</a:t>
              </a:r>
            </a:p>
          </p:txBody>
        </p:sp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4974087" y="2602342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我是××单位××部门的×××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5192779" y="2594935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2</a:t>
              </a:r>
            </a:p>
          </p:txBody>
        </p:sp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4974087" y="3418742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打电话的主要目的是……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192779" y="3411335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3</a:t>
              </a:r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4974087" y="4216587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请问您现在说话可方便？</a:t>
              </a: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5192779" y="4209180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4</a:t>
              </a:r>
            </a:p>
          </p:txBody>
        </p:sp>
        <p:sp>
          <p:nvSpPr>
            <p:cNvPr id="31" name="矩形 1"/>
            <p:cNvSpPr/>
            <p:nvPr/>
          </p:nvSpPr>
          <p:spPr>
            <a:xfrm>
              <a:off x="5691541" y="1529851"/>
              <a:ext cx="1522591" cy="979622"/>
            </a:xfrm>
            <a:custGeom>
              <a:rect b="b" l="l" r="r" t="t"/>
              <a:pathLst>
                <a:path h="1557337" w="2343150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0" kumimoji="0" lang="zh-CN" noProof="0" normalizeH="0" smtClean="0" spc="0" strike="noStrike" sz="2200" u="none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问候对方</a:t>
              </a:r>
            </a:p>
          </p:txBody>
        </p:sp>
        <p:sp>
          <p:nvSpPr>
            <p:cNvPr id="32" name="矩形 18"/>
            <p:cNvSpPr/>
            <p:nvPr/>
          </p:nvSpPr>
          <p:spPr>
            <a:xfrm>
              <a:off x="5691541" y="2331403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自报家门</a:t>
              </a:r>
            </a:p>
          </p:txBody>
        </p:sp>
        <p:sp>
          <p:nvSpPr>
            <p:cNvPr id="34" name="矩形 20"/>
            <p:cNvSpPr/>
            <p:nvPr/>
          </p:nvSpPr>
          <p:spPr>
            <a:xfrm>
              <a:off x="5691541" y="3934507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必备用语</a:t>
              </a: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4974087" y="5008675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打搅您了，非常感谢！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192779" y="5001268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5</a:t>
              </a:r>
            </a:p>
          </p:txBody>
        </p:sp>
        <p:sp>
          <p:nvSpPr>
            <p:cNvPr id="25" name="矩形 20"/>
            <p:cNvSpPr/>
            <p:nvPr/>
          </p:nvSpPr>
          <p:spPr>
            <a:xfrm>
              <a:off x="5691541" y="4736058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告别用语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5209331" y="1797631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1</a:t>
              </a:r>
            </a:p>
          </p:txBody>
        </p:sp>
        <p:sp>
          <p:nvSpPr>
            <p:cNvPr id="42" name="矩形 18"/>
            <p:cNvSpPr/>
            <p:nvPr/>
          </p:nvSpPr>
          <p:spPr>
            <a:xfrm>
              <a:off x="5691541" y="3132955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mtClean="0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所为何事</a:t>
              </a:r>
            </a:p>
          </p:txBody>
        </p:sp>
      </p:grpSp>
    </p:spTree>
    <p:extLst>
      <p:ext uri="{BB962C8B-B14F-4D97-AF65-F5344CB8AC3E}">
        <p14:creationId val="3778926257"/>
      </p:ext>
    </p:extLst>
  </p:cSld>
  <p:clrMapOvr>
    <a:masterClrMapping/>
  </p:clrMapOvr>
  <p:transition>
    <p:fade/>
  </p:transition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4. 挂断电话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66743" y="1902719"/>
            <a:ext cx="4759583" cy="31746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692819" y="1902719"/>
            <a:ext cx="6000081" cy="270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如果自己有事不宜长谈，需要中止通话时，应说明原因，告之对方：“一有空，我马上打电话给您”；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中止电话时应恭候对方先挂电话，不宜“越位”抢先；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一般下级要等上级先挂电话，晚辈要等长辈先挂电话，被叫等主叫先挂电话，不可只管自己讲完就挂断电话；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被骚扰的电话，可以先挂，比如卖商铺，装修房子，投资黄金，各种广告等。</a:t>
            </a:r>
          </a:p>
        </p:txBody>
      </p:sp>
    </p:spTree>
    <p:extLst>
      <p:ext uri="{BB962C8B-B14F-4D97-AF65-F5344CB8AC3E}">
        <p14:creationId val="3052023512"/>
      </p:ext>
    </p:extLst>
  </p:cSld>
  <p:clrMapOvr>
    <a:masterClrMapping/>
  </p:clrMapOvr>
  <p:transition>
    <p:fade/>
  </p:transition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047741" y="1213937"/>
            <a:ext cx="8255358" cy="572903"/>
          </a:xfrm>
          <a:prstGeom prst="roundRect">
            <a:avLst>
              <a:gd fmla="val 8559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餐宴礼仪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r="-199"/>
          <a:stretch>
            <a:fillRect/>
          </a:stretch>
        </p:blipFill>
        <p:spPr>
          <a:xfrm>
            <a:off x="2941492" y="2425449"/>
            <a:ext cx="6467856" cy="36381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noFill/>
            <a:rou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047741" y="1214156"/>
            <a:ext cx="825535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优雅、得体的用餐仪态，对职场商业成功有着直接的影响</a:t>
            </a:r>
          </a:p>
        </p:txBody>
      </p:sp>
      <p:sp>
        <p:nvSpPr>
          <p:cNvPr id="9" name="矩形 8"/>
          <p:cNvSpPr/>
          <p:nvPr/>
        </p:nvSpPr>
        <p:spPr>
          <a:xfrm>
            <a:off x="2941492" y="1835033"/>
            <a:ext cx="6467856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在用餐环境下，是否能关注细节，直接体现了个人素养的高低</a:t>
            </a:r>
          </a:p>
        </p:txBody>
      </p:sp>
    </p:spTree>
    <p:extLst>
      <p:ext uri="{BB962C8B-B14F-4D97-AF65-F5344CB8AC3E}">
        <p14:creationId val="3320619209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圆角矩形 61"/>
          <p:cNvSpPr/>
          <p:nvPr/>
        </p:nvSpPr>
        <p:spPr>
          <a:xfrm>
            <a:off x="692818" y="4327301"/>
            <a:ext cx="3490205" cy="940095"/>
          </a:xfrm>
          <a:prstGeom prst="roundRect">
            <a:avLst>
              <a:gd fmla="val 8559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1. 桌次排列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1894851" y="1928889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桌次顺序原则</a:t>
            </a:r>
          </a:p>
        </p:txBody>
      </p:sp>
      <p:pic>
        <p:nvPicPr>
          <p:cNvPr descr="C:\Documents and Settings\Teliss_Tong\桌面\2457331_135826039953_2.jpg" id="1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29090" y="1697460"/>
            <a:ext cx="1169541" cy="8574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403713" y="250835"/>
            <a:ext cx="5486400" cy="2705100"/>
          </a:xfrm>
          <a:prstGeom prst="rect">
            <a:avLst/>
          </a:prstGeom>
        </p:spPr>
        <p:txBody>
          <a:bodyPr/>
          <a:lstStyle/>
          <a:p/>
        </p:txBody>
      </p:sp>
      <p:grpSp>
        <p:nvGrpSpPr>
          <p:cNvPr id="5" name="组合 4"/>
          <p:cNvGrpSpPr/>
          <p:nvPr/>
        </p:nvGrpSpPr>
        <p:grpSpPr>
          <a:xfrm>
            <a:off x="5932239" y="850910"/>
            <a:ext cx="1857375" cy="1971675"/>
            <a:chOff x="5594213" y="850910"/>
            <a:chExt cx="1857375" cy="1971675"/>
          </a:xfrm>
        </p:grpSpPr>
        <p:sp>
          <p:nvSpPr>
            <p:cNvPr id="16" name="椭圆 15"/>
            <p:cNvSpPr/>
            <p:nvPr/>
          </p:nvSpPr>
          <p:spPr>
            <a:xfrm>
              <a:off x="5775188" y="850910"/>
              <a:ext cx="552450" cy="55245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5594213" y="1679585"/>
              <a:ext cx="73342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6632439" y="1679585"/>
              <a:ext cx="819149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文本框 22"/>
            <p:cNvSpPr txBox="1"/>
            <p:nvPr/>
          </p:nvSpPr>
          <p:spPr>
            <a:xfrm>
              <a:off x="6235881" y="1641485"/>
              <a:ext cx="488315" cy="55245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6613388" y="850910"/>
              <a:ext cx="552450" cy="55245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  <p:sp>
          <p:nvSpPr>
            <p:cNvPr id="21" name="文本框 24"/>
            <p:cNvSpPr txBox="1"/>
            <p:nvPr/>
          </p:nvSpPr>
          <p:spPr>
            <a:xfrm>
              <a:off x="5946638" y="2413010"/>
              <a:ext cx="1066801" cy="4095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lang="zh-CN"/>
                <a:t>两桌横排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644964" y="336560"/>
            <a:ext cx="1870254" cy="2486025"/>
            <a:chOff x="8756513" y="336560"/>
            <a:chExt cx="1870254" cy="2486025"/>
          </a:xfrm>
        </p:grpSpPr>
        <p:sp>
          <p:nvSpPr>
            <p:cNvPr id="22" name="椭圆 21"/>
            <p:cNvSpPr/>
            <p:nvPr/>
          </p:nvSpPr>
          <p:spPr>
            <a:xfrm>
              <a:off x="9385163" y="336560"/>
              <a:ext cx="552450" cy="55245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8756513" y="1679585"/>
              <a:ext cx="73342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9807618" y="1679585"/>
              <a:ext cx="819149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文本框 28"/>
            <p:cNvSpPr txBox="1"/>
            <p:nvPr/>
          </p:nvSpPr>
          <p:spPr>
            <a:xfrm>
              <a:off x="9417231" y="1641485"/>
              <a:ext cx="488315" cy="55245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9385163" y="1012835"/>
              <a:ext cx="552450" cy="55245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  <p:sp>
          <p:nvSpPr>
            <p:cNvPr id="27" name="文本框 30"/>
            <p:cNvSpPr txBox="1"/>
            <p:nvPr/>
          </p:nvSpPr>
          <p:spPr>
            <a:xfrm>
              <a:off x="9127988" y="2413010"/>
              <a:ext cx="1066801" cy="4095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lang="zh-CN"/>
                <a:t>两桌竖排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618413" y="3298896"/>
            <a:ext cx="1815361" cy="2656681"/>
            <a:chOff x="4618413" y="3298896"/>
            <a:chExt cx="1815361" cy="2656681"/>
          </a:xfrm>
        </p:grpSpPr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4618413" y="4757809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5671774" y="474669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270937" y="3298896"/>
              <a:ext cx="457200" cy="4572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808890" y="3665943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723290" y="3665943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808890" y="421329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4</a:t>
              </a: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723290" y="421329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5</a:t>
              </a:r>
            </a:p>
          </p:txBody>
        </p:sp>
        <p:sp>
          <p:nvSpPr>
            <p:cNvPr id="36" name="WordArt 38"/>
            <p:cNvSpPr>
              <a:spLocks noChangeArrowheads="1" noChangeShapeType="1"/>
            </p:cNvSpPr>
            <p:nvPr/>
          </p:nvSpPr>
          <p:spPr bwMode="auto">
            <a:xfrm>
              <a:off x="5268556" y="4899096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5102662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spcAft>
                  <a:spcPct val="0"/>
                </a:spcAft>
                <a:defRPr b="1" kern="100" sz="1600">
                  <a:solidFill>
                    <a:srgbClr val="00B0F0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altLang="en-US" lang="zh-CN">
                  <a:solidFill>
                    <a:schemeClr val="bg1"/>
                  </a:solidFill>
                </a:rPr>
                <a:t>五桌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88079" y="3456058"/>
            <a:ext cx="1858420" cy="2499519"/>
            <a:chOff x="7059344" y="3456058"/>
            <a:chExt cx="1858420" cy="2499519"/>
          </a:xfrm>
        </p:grpSpPr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7059344" y="473399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H="1">
              <a:off x="8155764" y="473399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41" name="Oval 54"/>
            <p:cNvSpPr>
              <a:spLocks noChangeArrowheads="1"/>
            </p:cNvSpPr>
            <p:nvPr/>
          </p:nvSpPr>
          <p:spPr bwMode="auto">
            <a:xfrm>
              <a:off x="7730766" y="3456058"/>
              <a:ext cx="457200" cy="4572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  <p:sp>
          <p:nvSpPr>
            <p:cNvPr id="42" name="Oval 55"/>
            <p:cNvSpPr>
              <a:spLocks noChangeArrowheads="1"/>
            </p:cNvSpPr>
            <p:nvPr/>
          </p:nvSpPr>
          <p:spPr bwMode="auto">
            <a:xfrm>
              <a:off x="7106036" y="3456058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auto">
            <a:xfrm>
              <a:off x="8325236" y="3456058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7730766" y="412439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4</a:t>
              </a:r>
            </a:p>
          </p:txBody>
        </p:sp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7112386" y="4124396"/>
              <a:ext cx="4445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5</a:t>
              </a:r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8325236" y="412439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6</a:t>
              </a:r>
            </a:p>
          </p:txBody>
        </p:sp>
        <p:sp>
          <p:nvSpPr>
            <p:cNvPr id="47" name="WordArt 60"/>
            <p:cNvSpPr>
              <a:spLocks noChangeArrowheads="1" noChangeShapeType="1"/>
            </p:cNvSpPr>
            <p:nvPr/>
          </p:nvSpPr>
          <p:spPr bwMode="auto">
            <a:xfrm>
              <a:off x="7728385" y="4886396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7562491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altLang="en-US" lang="zh-CN"/>
                <a:t>六桌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013682" y="3232160"/>
            <a:ext cx="1791084" cy="2723417"/>
            <a:chOff x="9794739" y="3232160"/>
            <a:chExt cx="1791084" cy="2723417"/>
          </a:xfrm>
        </p:grpSpPr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9794739" y="4751458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 flipH="1">
              <a:off x="10823823" y="4751458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52" name="Oval 77"/>
            <p:cNvSpPr>
              <a:spLocks noChangeArrowheads="1"/>
            </p:cNvSpPr>
            <p:nvPr/>
          </p:nvSpPr>
          <p:spPr bwMode="auto">
            <a:xfrm>
              <a:off x="10439446" y="3707156"/>
              <a:ext cx="457200" cy="4572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  <p:sp>
          <p:nvSpPr>
            <p:cNvPr id="53" name="Oval 78"/>
            <p:cNvSpPr>
              <a:spLocks noChangeArrowheads="1"/>
            </p:cNvSpPr>
            <p:nvPr/>
          </p:nvSpPr>
          <p:spPr bwMode="auto">
            <a:xfrm>
              <a:off x="9883665" y="3700188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  <p:sp>
          <p:nvSpPr>
            <p:cNvPr id="54" name="Oval 79"/>
            <p:cNvSpPr>
              <a:spLocks noChangeArrowheads="1"/>
            </p:cNvSpPr>
            <p:nvPr/>
          </p:nvSpPr>
          <p:spPr bwMode="auto">
            <a:xfrm>
              <a:off x="10950465" y="3698258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  <p:sp>
          <p:nvSpPr>
            <p:cNvPr id="55" name="Oval 80"/>
            <p:cNvSpPr>
              <a:spLocks noChangeArrowheads="1"/>
            </p:cNvSpPr>
            <p:nvPr/>
          </p:nvSpPr>
          <p:spPr bwMode="auto">
            <a:xfrm>
              <a:off x="10146134" y="3236020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4</a:t>
              </a:r>
            </a:p>
          </p:txBody>
        </p:sp>
        <p:sp>
          <p:nvSpPr>
            <p:cNvPr id="56" name="Oval 81"/>
            <p:cNvSpPr>
              <a:spLocks noChangeArrowheads="1"/>
            </p:cNvSpPr>
            <p:nvPr/>
          </p:nvSpPr>
          <p:spPr bwMode="auto">
            <a:xfrm>
              <a:off x="10734391" y="3232160"/>
              <a:ext cx="446088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5</a:t>
              </a:r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10146134" y="416435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6</a:t>
              </a:r>
            </a:p>
          </p:txBody>
        </p:sp>
        <p:sp>
          <p:nvSpPr>
            <p:cNvPr id="58" name="WordArt 83"/>
            <p:cNvSpPr>
              <a:spLocks noChangeArrowheads="1" noChangeShapeType="1"/>
            </p:cNvSpPr>
            <p:nvPr/>
          </p:nvSpPr>
          <p:spPr bwMode="auto">
            <a:xfrm>
              <a:off x="10437065" y="4903858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59" name="Oval 84"/>
            <p:cNvSpPr>
              <a:spLocks noChangeArrowheads="1"/>
            </p:cNvSpPr>
            <p:nvPr/>
          </p:nvSpPr>
          <p:spPr bwMode="auto">
            <a:xfrm>
              <a:off x="10728835" y="416435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7</a:t>
              </a: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10271171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altLang="en-US" lang="zh-CN"/>
                <a:t>七桌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692818" y="2927359"/>
            <a:ext cx="3490206" cy="121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远离门或居中为主桌，</a:t>
            </a:r>
          </a:p>
          <a:p>
            <a:pPr indent="-285750" marL="285750">
              <a:lnSpc>
                <a:spcPct val="130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其余桌次的高低以离主桌的远近而定：</a:t>
            </a:r>
          </a:p>
        </p:txBody>
      </p:sp>
      <p:sp>
        <p:nvSpPr>
          <p:cNvPr id="3" name="矩形 2"/>
          <p:cNvSpPr/>
          <p:nvPr/>
        </p:nvSpPr>
        <p:spPr>
          <a:xfrm>
            <a:off x="729089" y="4408620"/>
            <a:ext cx="3422271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近者为高，远者为低；平行者以右桌为高，左桌为低。</a:t>
            </a:r>
          </a:p>
        </p:txBody>
      </p:sp>
    </p:spTree>
    <p:extLst>
      <p:ext uri="{BB962C8B-B14F-4D97-AF65-F5344CB8AC3E}">
        <p14:creationId val="4008186231"/>
      </p:ext>
    </p:extLst>
  </p:cSld>
  <p:clrMapOvr>
    <a:masterClrMapping/>
  </p:clrMapOvr>
  <p:transition>
    <p:fade/>
  </p:transition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 座次排列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419064" y="1724860"/>
            <a:ext cx="2689448" cy="3806198"/>
            <a:chOff x="5419064" y="1724860"/>
            <a:chExt cx="2689448" cy="3806198"/>
          </a:xfrm>
        </p:grpSpPr>
        <p:sp>
          <p:nvSpPr>
            <p:cNvPr id="64" name="Oval 84"/>
            <p:cNvSpPr>
              <a:spLocks noChangeArrowheads="1"/>
            </p:cNvSpPr>
            <p:nvPr/>
          </p:nvSpPr>
          <p:spPr bwMode="auto">
            <a:xfrm>
              <a:off x="5939745" y="2300868"/>
              <a:ext cx="1656000" cy="165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65" name="Oval 85"/>
            <p:cNvSpPr>
              <a:spLocks noChangeArrowheads="1"/>
            </p:cNvSpPr>
            <p:nvPr/>
          </p:nvSpPr>
          <p:spPr bwMode="auto">
            <a:xfrm>
              <a:off x="5851112" y="201283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  <p:sp>
          <p:nvSpPr>
            <p:cNvPr id="66" name="Oval 86"/>
            <p:cNvSpPr>
              <a:spLocks noChangeArrowheads="1"/>
            </p:cNvSpPr>
            <p:nvPr/>
          </p:nvSpPr>
          <p:spPr bwMode="auto">
            <a:xfrm>
              <a:off x="7219264" y="2000260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  <p:sp>
          <p:nvSpPr>
            <p:cNvPr id="67" name="Oval 87"/>
            <p:cNvSpPr>
              <a:spLocks noChangeArrowheads="1"/>
            </p:cNvSpPr>
            <p:nvPr/>
          </p:nvSpPr>
          <p:spPr bwMode="auto">
            <a:xfrm>
              <a:off x="5419064" y="2613574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  <p:sp>
          <p:nvSpPr>
            <p:cNvPr id="68" name="Oval 88"/>
            <p:cNvSpPr>
              <a:spLocks noChangeArrowheads="1"/>
            </p:cNvSpPr>
            <p:nvPr/>
          </p:nvSpPr>
          <p:spPr bwMode="auto">
            <a:xfrm>
              <a:off x="7651312" y="2613574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4</a:t>
              </a:r>
            </a:p>
          </p:txBody>
        </p:sp>
        <p:sp>
          <p:nvSpPr>
            <p:cNvPr id="69" name="Oval 89"/>
            <p:cNvSpPr>
              <a:spLocks noChangeArrowheads="1"/>
            </p:cNvSpPr>
            <p:nvPr/>
          </p:nvSpPr>
          <p:spPr bwMode="auto">
            <a:xfrm>
              <a:off x="5419064" y="3236972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5</a:t>
              </a:r>
            </a:p>
          </p:txBody>
        </p:sp>
        <p:sp>
          <p:nvSpPr>
            <p:cNvPr id="70" name="Oval 90"/>
            <p:cNvSpPr>
              <a:spLocks noChangeArrowheads="1"/>
            </p:cNvSpPr>
            <p:nvPr/>
          </p:nvSpPr>
          <p:spPr bwMode="auto">
            <a:xfrm>
              <a:off x="7651312" y="3236972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6</a:t>
              </a:r>
            </a:p>
          </p:txBody>
        </p:sp>
        <p:sp>
          <p:nvSpPr>
            <p:cNvPr id="71" name="Oval 91"/>
            <p:cNvSpPr>
              <a:spLocks noChangeArrowheads="1"/>
            </p:cNvSpPr>
            <p:nvPr/>
          </p:nvSpPr>
          <p:spPr bwMode="auto">
            <a:xfrm>
              <a:off x="5851112" y="381303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7</a:t>
              </a:r>
            </a:p>
          </p:txBody>
        </p:sp>
        <p:sp>
          <p:nvSpPr>
            <p:cNvPr id="72" name="Oval 92"/>
            <p:cNvSpPr>
              <a:spLocks noChangeArrowheads="1"/>
            </p:cNvSpPr>
            <p:nvPr/>
          </p:nvSpPr>
          <p:spPr bwMode="auto">
            <a:xfrm>
              <a:off x="6515745" y="1724860"/>
              <a:ext cx="504000" cy="50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主位</a:t>
              </a:r>
            </a:p>
          </p:txBody>
        </p:sp>
        <p:sp>
          <p:nvSpPr>
            <p:cNvPr id="73" name="Oval 93"/>
            <p:cNvSpPr>
              <a:spLocks noChangeArrowheads="1"/>
            </p:cNvSpPr>
            <p:nvPr/>
          </p:nvSpPr>
          <p:spPr bwMode="auto">
            <a:xfrm>
              <a:off x="7219264" y="381303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8</a:t>
              </a:r>
            </a:p>
          </p:txBody>
        </p:sp>
        <p:sp>
          <p:nvSpPr>
            <p:cNvPr id="74" name="Oval 94"/>
            <p:cNvSpPr>
              <a:spLocks noChangeArrowheads="1"/>
            </p:cNvSpPr>
            <p:nvPr/>
          </p:nvSpPr>
          <p:spPr bwMode="auto">
            <a:xfrm>
              <a:off x="6539145" y="4029060"/>
              <a:ext cx="457200" cy="4572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9</a:t>
              </a:r>
            </a:p>
          </p:txBody>
        </p:sp>
        <p:sp>
          <p:nvSpPr>
            <p:cNvPr id="75" name="Line 96"/>
            <p:cNvSpPr>
              <a:spLocks noChangeShapeType="1"/>
            </p:cNvSpPr>
            <p:nvPr/>
          </p:nvSpPr>
          <p:spPr bwMode="auto">
            <a:xfrm>
              <a:off x="5821768" y="453311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76" name="Line 97"/>
            <p:cNvSpPr>
              <a:spLocks noChangeShapeType="1"/>
            </p:cNvSpPr>
            <p:nvPr/>
          </p:nvSpPr>
          <p:spPr bwMode="auto">
            <a:xfrm flipH="1">
              <a:off x="6973896" y="453311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77" name="WordArt 98"/>
            <p:cNvSpPr>
              <a:spLocks noChangeArrowheads="1" noChangeShapeType="1"/>
            </p:cNvSpPr>
            <p:nvPr/>
          </p:nvSpPr>
          <p:spPr bwMode="auto">
            <a:xfrm>
              <a:off x="6536764" y="4640446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5621906" y="5073858"/>
              <a:ext cx="2291679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altLang="en-US" lang="zh-CN"/>
                <a:t>一个主位时的位次排列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50296" y="1724860"/>
            <a:ext cx="2689448" cy="3806198"/>
            <a:chOff x="8850296" y="1724860"/>
            <a:chExt cx="2689448" cy="3806198"/>
          </a:xfrm>
        </p:grpSpPr>
        <p:sp>
          <p:nvSpPr>
            <p:cNvPr id="80" name="Oval 84"/>
            <p:cNvSpPr>
              <a:spLocks noChangeArrowheads="1"/>
            </p:cNvSpPr>
            <p:nvPr/>
          </p:nvSpPr>
          <p:spPr bwMode="auto">
            <a:xfrm>
              <a:off x="9396735" y="2300868"/>
              <a:ext cx="1656000" cy="165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81" name="Oval 85"/>
            <p:cNvSpPr>
              <a:spLocks noChangeArrowheads="1"/>
            </p:cNvSpPr>
            <p:nvPr/>
          </p:nvSpPr>
          <p:spPr bwMode="auto">
            <a:xfrm>
              <a:off x="9282344" y="201283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  <p:sp>
          <p:nvSpPr>
            <p:cNvPr id="82" name="Oval 86"/>
            <p:cNvSpPr>
              <a:spLocks noChangeArrowheads="1"/>
            </p:cNvSpPr>
            <p:nvPr/>
          </p:nvSpPr>
          <p:spPr bwMode="auto">
            <a:xfrm>
              <a:off x="10650496" y="2000260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  <p:sp>
          <p:nvSpPr>
            <p:cNvPr id="83" name="Oval 87"/>
            <p:cNvSpPr>
              <a:spLocks noChangeArrowheads="1"/>
            </p:cNvSpPr>
            <p:nvPr/>
          </p:nvSpPr>
          <p:spPr bwMode="auto">
            <a:xfrm>
              <a:off x="8850296" y="2613574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  <p:sp>
          <p:nvSpPr>
            <p:cNvPr id="84" name="Oval 88"/>
            <p:cNvSpPr>
              <a:spLocks noChangeArrowheads="1"/>
            </p:cNvSpPr>
            <p:nvPr/>
          </p:nvSpPr>
          <p:spPr bwMode="auto">
            <a:xfrm>
              <a:off x="11082544" y="2613574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4</a:t>
              </a:r>
            </a:p>
          </p:txBody>
        </p:sp>
        <p:sp>
          <p:nvSpPr>
            <p:cNvPr id="85" name="Oval 89"/>
            <p:cNvSpPr>
              <a:spLocks noChangeArrowheads="1"/>
            </p:cNvSpPr>
            <p:nvPr/>
          </p:nvSpPr>
          <p:spPr bwMode="auto">
            <a:xfrm>
              <a:off x="8850296" y="3236972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5</a:t>
              </a:r>
            </a:p>
          </p:txBody>
        </p:sp>
        <p:sp>
          <p:nvSpPr>
            <p:cNvPr id="86" name="Oval 90"/>
            <p:cNvSpPr>
              <a:spLocks noChangeArrowheads="1"/>
            </p:cNvSpPr>
            <p:nvPr/>
          </p:nvSpPr>
          <p:spPr bwMode="auto">
            <a:xfrm>
              <a:off x="11082544" y="3236972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6</a:t>
              </a:r>
            </a:p>
          </p:txBody>
        </p:sp>
        <p:sp>
          <p:nvSpPr>
            <p:cNvPr id="87" name="Oval 91"/>
            <p:cNvSpPr>
              <a:spLocks noChangeArrowheads="1"/>
            </p:cNvSpPr>
            <p:nvPr/>
          </p:nvSpPr>
          <p:spPr bwMode="auto">
            <a:xfrm>
              <a:off x="9282344" y="381303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7</a:t>
              </a:r>
            </a:p>
          </p:txBody>
        </p:sp>
        <p:sp>
          <p:nvSpPr>
            <p:cNvPr id="88" name="Oval 92"/>
            <p:cNvSpPr>
              <a:spLocks noChangeArrowheads="1"/>
            </p:cNvSpPr>
            <p:nvPr/>
          </p:nvSpPr>
          <p:spPr bwMode="auto">
            <a:xfrm>
              <a:off x="9972735" y="1724860"/>
              <a:ext cx="504000" cy="50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主位1</a:t>
              </a:r>
            </a:p>
          </p:txBody>
        </p:sp>
        <p:sp>
          <p:nvSpPr>
            <p:cNvPr id="89" name="Oval 93"/>
            <p:cNvSpPr>
              <a:spLocks noChangeArrowheads="1"/>
            </p:cNvSpPr>
            <p:nvPr/>
          </p:nvSpPr>
          <p:spPr bwMode="auto">
            <a:xfrm>
              <a:off x="10650496" y="3813036"/>
              <a:ext cx="457200" cy="45720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8</a:t>
              </a:r>
            </a:p>
          </p:txBody>
        </p:sp>
        <p:sp>
          <p:nvSpPr>
            <p:cNvPr id="90" name="Oval 94"/>
            <p:cNvSpPr>
              <a:spLocks noChangeArrowheads="1"/>
            </p:cNvSpPr>
            <p:nvPr/>
          </p:nvSpPr>
          <p:spPr bwMode="auto">
            <a:xfrm>
              <a:off x="9972735" y="4029060"/>
              <a:ext cx="504000" cy="50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/>
              <a:r>
                <a:rPr altLang="en-US" lang="zh-CN" smtClean="0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主位2</a:t>
              </a:r>
            </a:p>
          </p:txBody>
        </p:sp>
        <p:sp>
          <p:nvSpPr>
            <p:cNvPr id="91" name="Line 96"/>
            <p:cNvSpPr>
              <a:spLocks noChangeShapeType="1"/>
            </p:cNvSpPr>
            <p:nvPr/>
          </p:nvSpPr>
          <p:spPr bwMode="auto">
            <a:xfrm>
              <a:off x="9253000" y="453311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92" name="Line 97"/>
            <p:cNvSpPr>
              <a:spLocks noChangeShapeType="1"/>
            </p:cNvSpPr>
            <p:nvPr/>
          </p:nvSpPr>
          <p:spPr bwMode="auto">
            <a:xfrm flipH="1">
              <a:off x="10405128" y="453311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typeface="宋体"/>
                <a:cs typeface="宋体"/>
              </a:endParaRPr>
            </a:p>
          </p:txBody>
        </p:sp>
        <p:sp>
          <p:nvSpPr>
            <p:cNvPr id="93" name="WordArt 98"/>
            <p:cNvSpPr>
              <a:spLocks noChangeArrowheads="1" noChangeShapeType="1"/>
            </p:cNvSpPr>
            <p:nvPr/>
          </p:nvSpPr>
          <p:spPr bwMode="auto">
            <a:xfrm>
              <a:off x="9993754" y="4640446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9078896" y="5073858"/>
              <a:ext cx="2291679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altLang="en-US" lang="zh-CN"/>
                <a:t>两个主位时的位次排列</a:t>
              </a:r>
            </a:p>
          </p:txBody>
        </p:sp>
      </p:grpSp>
      <p:sp>
        <p:nvSpPr>
          <p:cNvPr id="95" name="矩形 4"/>
          <p:cNvSpPr>
            <a:spLocks noChangeArrowheads="1"/>
          </p:cNvSpPr>
          <p:nvPr/>
        </p:nvSpPr>
        <p:spPr bwMode="auto">
          <a:xfrm>
            <a:off x="1894851" y="1928889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座次顺序原则</a:t>
            </a:r>
          </a:p>
        </p:txBody>
      </p:sp>
      <p:pic>
        <p:nvPicPr>
          <p:cNvPr descr="C:\Documents and Settings\Teliss_Tong\桌面\2457331_135826039953_2.jpg" id="9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29090" y="1697460"/>
            <a:ext cx="1169541" cy="8574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圆角矩形 96"/>
          <p:cNvSpPr/>
          <p:nvPr/>
        </p:nvSpPr>
        <p:spPr>
          <a:xfrm>
            <a:off x="692818" y="3142447"/>
            <a:ext cx="4211438" cy="940095"/>
          </a:xfrm>
          <a:prstGeom prst="roundRect">
            <a:avLst>
              <a:gd fmla="val 8559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矩形 97"/>
          <p:cNvSpPr/>
          <p:nvPr/>
        </p:nvSpPr>
        <p:spPr>
          <a:xfrm>
            <a:off x="692818" y="2643769"/>
            <a:ext cx="3490206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基本原则：</a:t>
            </a:r>
          </a:p>
        </p:txBody>
      </p:sp>
      <p:sp>
        <p:nvSpPr>
          <p:cNvPr id="99" name="矩形 98"/>
          <p:cNvSpPr/>
          <p:nvPr/>
        </p:nvSpPr>
        <p:spPr>
          <a:xfrm>
            <a:off x="729088" y="3223766"/>
            <a:ext cx="4122311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</a:pPr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面门为上；居中为上；以离门远离主位近为上，同样远近以主位的右为上。</a:t>
            </a:r>
          </a:p>
        </p:txBody>
      </p:sp>
      <p:sp>
        <p:nvSpPr>
          <p:cNvPr id="100" name="矩形 99"/>
          <p:cNvSpPr/>
          <p:nvPr/>
        </p:nvSpPr>
        <p:spPr>
          <a:xfrm>
            <a:off x="692818" y="4723804"/>
            <a:ext cx="4158582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注：主位右侧为主宾位，若主宾身份高于主人，为表示尊重，也可以安排在主人位子上座，而请主人坐在主宾的位子上。</a:t>
            </a:r>
          </a:p>
        </p:txBody>
      </p:sp>
    </p:spTree>
    <p:extLst>
      <p:ext uri="{BB962C8B-B14F-4D97-AF65-F5344CB8AC3E}">
        <p14:creationId val="585962267"/>
      </p:ext>
    </p:extLst>
  </p:cSld>
  <p:clrMapOvr>
    <a:masterClrMapping/>
  </p:clrMapOvr>
  <p:transition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1.1  礼仪现状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8219" y="1625730"/>
            <a:ext cx="5852576" cy="3397031"/>
          </a:xfrm>
          <a:prstGeom prst="rect">
            <a:avLst/>
          </a:prstGeom>
          <a:ln w="28575">
            <a:noFill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7044024" y="1714413"/>
            <a:ext cx="43921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4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礼仪之邦无礼仪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044024" y="1650400"/>
            <a:ext cx="439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44024" y="2547867"/>
            <a:ext cx="439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044026" y="3199203"/>
            <a:ext cx="4392172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中国自古就是礼仪之邦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微管仲，吾其被发左衽矣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崖山之后无中国，明亡之后无华夏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民族自信心消失，全盘否定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信仰缺失，拜金主义</a:t>
            </a:r>
          </a:p>
        </p:txBody>
      </p:sp>
    </p:spTree>
    <p:extLst>
      <p:ext uri="{BB962C8B-B14F-4D97-AF65-F5344CB8AC3E}">
        <p14:creationId val="2657748660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宴请礼仪</a:t>
            </a:r>
          </a:p>
        </p:txBody>
      </p:sp>
      <p:pic>
        <p:nvPicPr>
          <p:cNvPr descr="C:\360高速下载\new PIC\2606514397.PNG" id="4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2819" y="3214872"/>
            <a:ext cx="2823152" cy="282315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012723" y="1923509"/>
            <a:ext cx="5908561" cy="4185829"/>
            <a:chOff x="4974087" y="1529851"/>
            <a:chExt cx="5908561" cy="4185829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4974087" y="1802467"/>
              <a:ext cx="5908561" cy="4134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lvl="0">
                <a:lnSpc>
                  <a:spcPct val="120000"/>
                </a:lnSpc>
                <a:defRPr/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主人应站在大厅门口迎接客人</a:t>
              </a:r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4974087" y="2602342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 smtClean="0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接待人员引导客人入席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5192780" y="2594935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2</a:t>
              </a:r>
            </a:p>
          </p:txBody>
        </p:sp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4974087" y="3418742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言简意赅、热情友好</a:t>
              </a: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5192780" y="3411335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3</a:t>
              </a:r>
            </a:p>
          </p:txBody>
        </p:sp>
        <p:sp>
          <p:nvSpPr>
            <p:cNvPr id="49" name="Rectangle 2"/>
            <p:cNvSpPr>
              <a:spLocks noChangeArrowheads="1"/>
            </p:cNvSpPr>
            <p:nvPr/>
          </p:nvSpPr>
          <p:spPr bwMode="auto">
            <a:xfrm>
              <a:off x="4974087" y="4216587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融洽气氛，掌握进餐速度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5192780" y="4209180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4</a:t>
              </a:r>
            </a:p>
          </p:txBody>
        </p:sp>
        <p:sp>
          <p:nvSpPr>
            <p:cNvPr id="51" name="矩形 1"/>
            <p:cNvSpPr/>
            <p:nvPr/>
          </p:nvSpPr>
          <p:spPr>
            <a:xfrm>
              <a:off x="5691541" y="1529851"/>
              <a:ext cx="1522591" cy="979622"/>
            </a:xfrm>
            <a:custGeom>
              <a:rect b="b" l="l" r="r" t="t"/>
              <a:pathLst>
                <a:path h="1557337" w="2343150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 lvl="0">
                <a:defRPr/>
              </a:pPr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迎宾</a:t>
              </a:r>
            </a:p>
          </p:txBody>
        </p:sp>
        <p:sp>
          <p:nvSpPr>
            <p:cNvPr id="52" name="矩形 18"/>
            <p:cNvSpPr/>
            <p:nvPr/>
          </p:nvSpPr>
          <p:spPr>
            <a:xfrm>
              <a:off x="5691541" y="2331403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引导入席</a:t>
              </a:r>
            </a:p>
          </p:txBody>
        </p:sp>
        <p:sp>
          <p:nvSpPr>
            <p:cNvPr id="53" name="矩形 20"/>
            <p:cNvSpPr/>
            <p:nvPr/>
          </p:nvSpPr>
          <p:spPr>
            <a:xfrm>
              <a:off x="5691541" y="3934507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用餐</a:t>
              </a:r>
            </a:p>
          </p:txBody>
        </p:sp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4974087" y="5008675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itchFamily="34" typeface="微软雅黑"/>
                  <a:ea charset="-122" pitchFamily="34" typeface="微软雅黑"/>
                </a:rPr>
                <a:t>热情相送，感谢光临</a:t>
              </a: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5192780" y="5001268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5</a:t>
              </a:r>
            </a:p>
          </p:txBody>
        </p:sp>
        <p:sp>
          <p:nvSpPr>
            <p:cNvPr id="56" name="矩形 20"/>
            <p:cNvSpPr/>
            <p:nvPr/>
          </p:nvSpPr>
          <p:spPr>
            <a:xfrm>
              <a:off x="5691541" y="4736058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送别</a:t>
              </a: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5209331" y="1797631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1</a:t>
              </a:r>
            </a:p>
          </p:txBody>
        </p:sp>
        <p:sp>
          <p:nvSpPr>
            <p:cNvPr id="58" name="矩形 18"/>
            <p:cNvSpPr/>
            <p:nvPr/>
          </p:nvSpPr>
          <p:spPr>
            <a:xfrm>
              <a:off x="5691541" y="3132955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mtClean="0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itchFamily="34" typeface="微软雅黑"/>
                  <a:ea charset="-122" pitchFamily="34" typeface="微软雅黑"/>
                </a:rPr>
                <a:t>致词祝酒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4287794" y="879136"/>
            <a:ext cx="6633489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4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在宴席上最让人开胃的就是主人的礼节。</a:t>
            </a:r>
          </a:p>
          <a:p>
            <a:pPr>
              <a:lnSpc>
                <a:spcPct val="130000"/>
              </a:lnSpc>
            </a:pPr>
            <a:r>
              <a:rPr altLang="en-US" b="1" lang="zh-CN" sz="24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——莎士比亚</a:t>
            </a:r>
          </a:p>
        </p:txBody>
      </p:sp>
    </p:spTree>
    <p:extLst>
      <p:ext uri="{BB962C8B-B14F-4D97-AF65-F5344CB8AC3E}">
        <p14:creationId val="775495508"/>
      </p:ext>
    </p:extLst>
  </p:cSld>
  <p:clrMapOvr>
    <a:masterClrMapping/>
  </p:clrMapOvr>
  <p:transition>
    <p:fade/>
  </p:transition>
  <p:timing/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4. 赴宴礼仪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46919" y="2373933"/>
            <a:ext cx="6467856" cy="36381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60407" y="1037292"/>
            <a:ext cx="7040880" cy="1202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</a:pPr>
            <a:r>
              <a:rPr altLang="zh-CN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赴宴前，应注意仪表整洁，穿戴大方，女士可稍作打扮</a:t>
            </a:r>
          </a:p>
          <a:p>
            <a:pPr algn="ctr">
              <a:lnSpc>
                <a:spcPct val="135000"/>
              </a:lnSpc>
            </a:pPr>
            <a:r>
              <a:rPr altLang="zh-CN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赴宴要遵守约定时间，抵达宴请地点时，首先跟主人握手、问候致意</a:t>
            </a:r>
          </a:p>
          <a:p>
            <a:pPr algn="ctr">
              <a:lnSpc>
                <a:spcPct val="135000"/>
              </a:lnSpc>
            </a:pPr>
            <a:r>
              <a:rPr altLang="zh-CN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对其他客人，无论相识与否，都要笑脸相迎或点头致意</a:t>
            </a:r>
          </a:p>
        </p:txBody>
      </p:sp>
    </p:spTree>
    <p:extLst>
      <p:ext uri="{BB962C8B-B14F-4D97-AF65-F5344CB8AC3E}">
        <p14:creationId val="2280933425"/>
      </p:ext>
    </p:extLst>
  </p:cSld>
  <p:clrMapOvr>
    <a:masterClrMapping/>
  </p:clrMapOvr>
  <p:transition>
    <p:fade/>
  </p:transition>
  <p:timing/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5. 用餐礼仪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2187946"/>
            <a:ext cx="6456126" cy="37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用餐文雅，吃的时候应闭嘴细嚼慢咽，不要发出声音；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鱼刺、骨头轻轻吐在自己面前的小盘里，不要吐在桌子上；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敬酒时，杯口要低于对方杯口。如无特殊人物在场，可按序敬酒，避免厚此薄彼；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嘴里有食物时，不与人交谈；剔牙时，请用手掩口；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别人给倒水时，不要干看着，要扶着杯子，以示礼貌；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给人递水递饭一定是双手；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递刀具给别人要记得递刀柄那一端；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宴会未结束，不可随意离宴，要等主人和主宾先离席；</a:t>
            </a:r>
          </a:p>
        </p:txBody>
      </p:sp>
      <p:pic>
        <p:nvPicPr>
          <p:cNvPr descr="酒宴" id="8" name="Picture 2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285399" y="905242"/>
            <a:ext cx="3725540" cy="5061111"/>
          </a:xfrm>
          <a:prstGeom prst="rect">
            <a:avLst/>
          </a:prstGeom>
          <a:extLst/>
        </p:spPr>
      </p:pic>
    </p:spTree>
    <p:extLst>
      <p:ext uri="{BB962C8B-B14F-4D97-AF65-F5344CB8AC3E}">
        <p14:creationId val="3142063989"/>
      </p:ext>
    </p:extLst>
  </p:cSld>
  <p:clrMapOvr>
    <a:masterClrMapping/>
  </p:clrMapOvr>
  <p:transition>
    <p:fade/>
  </p:transition>
  <p:timing/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3131857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/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4.1  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1. 问候</a:t>
            </a:r>
          </a:p>
        </p:txBody>
      </p:sp>
      <p:pic>
        <p:nvPicPr>
          <p:cNvPr descr="C:\Documents and Settings\tdz\桌面\未标题-1.png" id="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871181" y="2312076"/>
            <a:ext cx="6153696" cy="406389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92820" y="1557892"/>
            <a:ext cx="5178362" cy="167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40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问候是人际关系的第一步</a:t>
            </a:r>
          </a:p>
        </p:txBody>
      </p:sp>
      <p:sp>
        <p:nvSpPr>
          <p:cNvPr id="7" name="矩形 6"/>
          <p:cNvSpPr/>
          <p:nvPr/>
        </p:nvSpPr>
        <p:spPr>
          <a:xfrm>
            <a:off x="692819" y="2385541"/>
            <a:ext cx="6403439" cy="130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遇熟人、同事主动打招呼；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与朋友同行时，遇到熟人时，可相互介绍；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同事间一般以名字或职务相称；</a:t>
            </a:r>
          </a:p>
        </p:txBody>
      </p:sp>
    </p:spTree>
    <p:extLst>
      <p:ext uri="{BB962C8B-B14F-4D97-AF65-F5344CB8AC3E}">
        <p14:creationId val="1268554655"/>
      </p:ext>
    </p:extLst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41747" y="1496195"/>
            <a:ext cx="6820895" cy="454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4.1  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 介绍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9352571" y="2903065"/>
            <a:ext cx="0" cy="430213"/>
          </a:xfrm>
          <a:prstGeom prst="line">
            <a:avLst/>
          </a:prstGeom>
          <a:noFill/>
          <a:ln cap="rnd" w="19050">
            <a:solidFill>
              <a:schemeClr val="bg2"/>
            </a:solidFill>
            <a:prstDash val="sysDot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8462708" y="1496195"/>
            <a:ext cx="3359143" cy="2132698"/>
            <a:chOff x="7673000" y="1031522"/>
            <a:chExt cx="3359143" cy="2132698"/>
          </a:xfrm>
        </p:grpSpPr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7673000" y="1463203"/>
              <a:ext cx="3359142" cy="17010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 anchor="ctr" wrap="none"/>
            <a:lstStyle/>
            <a:p>
              <a:pPr algn="ctr"/>
              <a:endParaRPr altLang="zh-CN" lang="zh-CN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7673001" y="1031522"/>
              <a:ext cx="3359142" cy="43168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2700000" scaled="1"/>
            </a:gradFill>
            <a:ln w="9525">
              <a:solidFill>
                <a:srgbClr val="FF66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将“卑者”先介绍给“尊者</a:t>
              </a:r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7853004" y="1548495"/>
              <a:ext cx="2999134" cy="1495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itchFamily="34" typeface="微软雅黑"/>
                </a:rPr>
                <a:t>应先把下级介绍给上级；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itchFamily="34" typeface="微软雅黑"/>
                </a:rPr>
                <a:t>应先把晚辈介绍给长辈；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itchFamily="34" typeface="微软雅黑"/>
                </a:rPr>
                <a:t>应先把男士介绍给女士；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itchFamily="34" typeface="微软雅黑"/>
                </a:rPr>
                <a:t>应先把主人介绍给客人；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62708" y="3897450"/>
            <a:ext cx="3359143" cy="2132698"/>
            <a:chOff x="7673000" y="1031522"/>
            <a:chExt cx="3359143" cy="2132698"/>
          </a:xfrm>
        </p:grpSpPr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7673000" y="1463203"/>
              <a:ext cx="3359142" cy="17010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 anchor="ctr" wrap="none"/>
            <a:lstStyle/>
            <a:p>
              <a:pPr algn="ctr"/>
              <a:endParaRPr altLang="zh-CN" lang="zh-CN"/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7673001" y="1031522"/>
              <a:ext cx="3359142" cy="43168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2700000" scaled="1"/>
            </a:gradFill>
            <a:ln w="9525">
              <a:solidFill>
                <a:srgbClr val="FF6600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当被介绍时</a:t>
              </a: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7853004" y="1548496"/>
              <a:ext cx="2999134" cy="1495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itchFamily="34" typeface="微软雅黑"/>
                </a:rPr>
                <a:t>表现出结识对方的热情，起立或欠身致意；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itchFamily="34" typeface="微软雅黑"/>
                </a:rPr>
                <a:t>双目应该注视对方；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itchFamily="34" typeface="微软雅黑"/>
                </a:rPr>
                <a:t>介绍完毕，握手问好。</a:t>
              </a:r>
            </a:p>
          </p:txBody>
        </p:sp>
      </p:grpSp>
    </p:spTree>
    <p:extLst>
      <p:ext uri="{BB962C8B-B14F-4D97-AF65-F5344CB8AC3E}">
        <p14:creationId val="2613043603"/>
      </p:ext>
    </p:extLst>
  </p:cSld>
  <p:clrMapOvr>
    <a:masterClrMapping/>
  </p:clrMapOvr>
  <p:transition>
    <p:fade/>
  </p:transition>
  <p:timing/>
</p:sld>
</file>

<file path=ppt/slides/slide4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4.1  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握手</a:t>
            </a:r>
          </a:p>
        </p:txBody>
      </p:sp>
      <p:pic>
        <p:nvPicPr>
          <p:cNvPr descr="C:\Documents and Settings\tdz\桌面\xpic3536.jpg" id="1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199250" y="3628893"/>
            <a:ext cx="3622600" cy="2409118"/>
          </a:xfrm>
          <a:prstGeom prst="rect">
            <a:avLst/>
          </a:prstGeom>
          <a:extLst/>
        </p:spPr>
      </p:pic>
      <p:pic>
        <p:nvPicPr>
          <p:cNvPr id="15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-1" t="-515"/>
          <a:stretch>
            <a:fillRect/>
          </a:stretch>
        </p:blipFill>
        <p:spPr bwMode="auto">
          <a:xfrm>
            <a:off x="8199250" y="1195727"/>
            <a:ext cx="3622600" cy="2409118"/>
          </a:xfrm>
          <a:prstGeom prst="rect">
            <a:avLst/>
          </a:prstGeom>
          <a:extLst/>
        </p:spPr>
      </p:pic>
      <p:sp>
        <p:nvSpPr>
          <p:cNvPr id="16" name="矩形 15"/>
          <p:cNvSpPr/>
          <p:nvPr/>
        </p:nvSpPr>
        <p:spPr>
          <a:xfrm>
            <a:off x="692819" y="3484041"/>
            <a:ext cx="7079581" cy="256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尊者为先：上级在先、长者在先、女性在先。 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客人到来之时应该主人先伸手，表示欢迎；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客人走的时候一般是客人先伸手，表示愿意继续交往。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不能伸出左手与人相握。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与女士握手，只能轻握手指，忌双手满握。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男士在握手前先脱下手套，摘下帽子。女士可以例外。</a:t>
            </a:r>
          </a:p>
        </p:txBody>
      </p:sp>
    </p:spTree>
    <p:extLst>
      <p:ext uri="{BB962C8B-B14F-4D97-AF65-F5344CB8AC3E}">
        <p14:creationId val="904309524"/>
      </p:ext>
    </p:extLst>
  </p:cSld>
  <p:clrMapOvr>
    <a:masterClrMapping/>
  </p:clrMapOvr>
  <p:transition>
    <p:fade/>
  </p:transition>
  <p:timing/>
</p:sld>
</file>

<file path=ppt/slides/slide4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4.1  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4. 名片</a:t>
            </a:r>
          </a:p>
        </p:txBody>
      </p:sp>
      <p:sp>
        <p:nvSpPr>
          <p:cNvPr id="16" name="矩形 15"/>
          <p:cNvSpPr/>
          <p:nvPr/>
        </p:nvSpPr>
        <p:spPr>
          <a:xfrm>
            <a:off x="692819" y="2929861"/>
            <a:ext cx="7079581" cy="298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名片的递交顺序：由尊而卑，由近而远；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递出：文字向着对方，双手拿出。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接受：双手去接，马上要看，如有疑惑，马上询问。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同时交换名片时，可以右手递名片，左手接名片。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名片的收存：衬衣口袋或西装内侧口袋，不要放在裤袋里。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名片不宜涂改（如手机换号）。 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不提供两个以上头衔，如头衔的确较多，分开印。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99564" y="1025236"/>
            <a:ext cx="4874278" cy="32842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val="1556090290"/>
      </p:ext>
    </p:extLst>
  </p:cSld>
  <p:clrMapOvr>
    <a:masterClrMapping/>
  </p:clrMapOvr>
  <p:transition>
    <p:fade/>
  </p:transition>
  <p:timing/>
</p:sld>
</file>

<file path=ppt/slides/slide4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4.2  邮件礼仪</a:t>
            </a:r>
          </a:p>
        </p:txBody>
      </p:sp>
      <p:sp>
        <p:nvSpPr>
          <p:cNvPr id="10" name="矩形 9"/>
          <p:cNvSpPr/>
          <p:nvPr/>
        </p:nvSpPr>
        <p:spPr>
          <a:xfrm>
            <a:off x="692820" y="2680471"/>
            <a:ext cx="6082054" cy="340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简单而又能概况内容的标题；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得体的称呼（如多人，则是大家，ALL）；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开头、结尾最好要有问候语；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简明扼要，但也文字不要太少；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正确使用主送，抄送，密送；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超过三个附件，请打包；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结尾有简单明了的签名；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回复，及时回复。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92819" y="1272820"/>
            <a:ext cx="10570925" cy="83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邮件的行文是否有礼有节，措辞是否恰当、礼貌，在很大程度上显示了一位职场人士的专业素养，也一定程度地反应了其所在公司的专业形象。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99617" y="318276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val="3324349513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4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1. 同行礼仪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34000" y="2307901"/>
            <a:ext cx="6396469" cy="34389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692819" y="3205655"/>
            <a:ext cx="4461072" cy="25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二人同行：右为尊，安全为尊；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三人同行时：中为尊；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四人同行时：分两排，前排为尊； 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引路时，在客人的左前方2至3步，并与客人保持步伐一致。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引路手势如右图。</a:t>
            </a:r>
          </a:p>
        </p:txBody>
      </p:sp>
    </p:spTree>
    <p:extLst>
      <p:ext uri="{BB962C8B-B14F-4D97-AF65-F5344CB8AC3E}">
        <p14:creationId val="2896713641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1.2  何为礼仪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85001" y="737242"/>
            <a:ext cx="4604958" cy="56387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86566" y="1574800"/>
            <a:ext cx="36880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礼仪</a:t>
            </a:r>
          </a:p>
        </p:txBody>
      </p:sp>
      <p:sp>
        <p:nvSpPr>
          <p:cNvPr id="15" name="矩形 14"/>
          <p:cNvSpPr/>
          <p:nvPr/>
        </p:nvSpPr>
        <p:spPr>
          <a:xfrm>
            <a:off x="1463372" y="1205468"/>
            <a:ext cx="230832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尊重他人的一种观念</a:t>
            </a:r>
          </a:p>
        </p:txBody>
      </p:sp>
      <p:sp>
        <p:nvSpPr>
          <p:cNvPr id="16" name="矩形 15"/>
          <p:cNvSpPr/>
          <p:nvPr/>
        </p:nvSpPr>
        <p:spPr>
          <a:xfrm>
            <a:off x="3793575" y="1205468"/>
            <a:ext cx="2240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表达这种观念的形式</a:t>
            </a:r>
          </a:p>
        </p:txBody>
      </p:sp>
      <p:sp>
        <p:nvSpPr>
          <p:cNvPr id="17" name="矩形 16"/>
          <p:cNvSpPr/>
          <p:nvPr/>
        </p:nvSpPr>
        <p:spPr>
          <a:xfrm>
            <a:off x="1485474" y="3790791"/>
            <a:ext cx="4526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本质就是：尊重，就是与人为善，待人以诚</a:t>
            </a:r>
          </a:p>
        </p:txBody>
      </p:sp>
      <p:sp>
        <p:nvSpPr>
          <p:cNvPr id="18" name="矩形 17"/>
          <p:cNvSpPr/>
          <p:nvPr/>
        </p:nvSpPr>
        <p:spPr>
          <a:xfrm>
            <a:off x="1809622" y="5022335"/>
            <a:ext cx="3840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礼出于俗，俗化为礼</a:t>
            </a:r>
          </a:p>
        </p:txBody>
      </p:sp>
      <p:sp>
        <p:nvSpPr>
          <p:cNvPr id="19" name="矩形 18"/>
          <p:cNvSpPr/>
          <p:nvPr/>
        </p:nvSpPr>
        <p:spPr>
          <a:xfrm>
            <a:off x="1256874" y="5644733"/>
            <a:ext cx="4983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礼仪源于我们在人际交往中最易让人接受的做法</a:t>
            </a:r>
          </a:p>
        </p:txBody>
      </p:sp>
    </p:spTree>
    <p:extLst>
      <p:ext uri="{BB962C8B-B14F-4D97-AF65-F5344CB8AC3E}">
        <p14:creationId val="3018945240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5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 电梯、楼梯礼仪</a:t>
            </a:r>
          </a:p>
        </p:txBody>
      </p:sp>
      <p:sp>
        <p:nvSpPr>
          <p:cNvPr id="8" name="矩形 7"/>
          <p:cNvSpPr/>
          <p:nvPr/>
        </p:nvSpPr>
        <p:spPr>
          <a:xfrm>
            <a:off x="692819" y="2734600"/>
            <a:ext cx="6760926" cy="3257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上楼梯时，尊者先上；下楼梯时，卑者先下。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男女同行上楼梯，男士在前女士在后，或左侧同行。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升降电梯没有其他人的情况下，在尊者之前进入电梯，按住开的按钮，此时请尊者再进入电梯。如到出电梯时，按住开的按钮，请尊者先出（体现服务原则）。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电梯内有人时，无论上下都应尊者优先（体现优先原则）。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升降电梯愈靠内侧是愈尊贵的位置。进入电梯后，如有他人，可主动询问去几楼，并帮忙按下。</a:t>
            </a:r>
          </a:p>
        </p:txBody>
      </p:sp>
      <p:pic>
        <p:nvPicPr>
          <p:cNvPr descr="C:\Documents and Settings\tdz\桌面\未标题-1 拷贝.jpg" id="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924799" y="1079136"/>
            <a:ext cx="3528913" cy="4944570"/>
          </a:xfrm>
          <a:prstGeom prst="roundRect">
            <a:avLst>
              <a:gd fmla="val 0" name="adj"/>
            </a:avLst>
          </a:prstGeom>
          <a:blipFill dpi="0" rotWithShape="1">
            <a:blip r:embed="rId2"/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val="2854260221"/>
      </p:ext>
    </p:extLst>
  </p:cSld>
  <p:clrMapOvr>
    <a:masterClrMapping/>
  </p:clrMapOvr>
  <p:transition>
    <p:fade/>
  </p:transition>
  <p:timing/>
</p:sld>
</file>

<file path=ppt/slides/slide5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乘车礼仪</a:t>
            </a:r>
          </a:p>
        </p:txBody>
      </p:sp>
      <p:sp>
        <p:nvSpPr>
          <p:cNvPr id="8" name="矩形 7"/>
          <p:cNvSpPr/>
          <p:nvPr/>
        </p:nvSpPr>
        <p:spPr>
          <a:xfrm>
            <a:off x="692819" y="2873135"/>
            <a:ext cx="6760926" cy="172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上车时扶着门，把身体放低，轻轻移进车子，臀部先进。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错误的上车姿势是低着头，拱着背，钻进车里。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下车时先伸出一只脚站稳后，让身体徐徐升起，臀部后出。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错误的姿势是伸出头来，十分艰难地把身体钻出来。</a:t>
            </a:r>
          </a:p>
        </p:txBody>
      </p:sp>
      <p:pic>
        <p:nvPicPr>
          <p:cNvPr descr="C:\Documents and Settings\tdz\桌面\53531208194952738.jpg" id="10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924798" y="1024411"/>
            <a:ext cx="3528913" cy="4999295"/>
          </a:xfrm>
          <a:prstGeom prst="roundRect">
            <a:avLst>
              <a:gd fmla="val 0" name="adj"/>
            </a:avLst>
          </a:prstGeom>
          <a:blipFill dpi="0" rotWithShape="1">
            <a:blip r:embed="rId2"/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矩形 10"/>
          <p:cNvSpPr/>
          <p:nvPr/>
        </p:nvSpPr>
        <p:spPr>
          <a:xfrm>
            <a:off x="692820" y="2042801"/>
            <a:ext cx="517836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如何优雅地上下车：不走光</a:t>
            </a:r>
          </a:p>
        </p:txBody>
      </p:sp>
      <p:sp>
        <p:nvSpPr>
          <p:cNvPr id="12" name="矩形 11"/>
          <p:cNvSpPr/>
          <p:nvPr/>
        </p:nvSpPr>
        <p:spPr>
          <a:xfrm>
            <a:off x="692820" y="4890939"/>
            <a:ext cx="517836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上下车的顺序</a:t>
            </a:r>
          </a:p>
        </p:txBody>
      </p:sp>
      <p:sp>
        <p:nvSpPr>
          <p:cNvPr id="13" name="矩形 12"/>
          <p:cNvSpPr/>
          <p:nvPr/>
        </p:nvSpPr>
        <p:spPr>
          <a:xfrm>
            <a:off x="692820" y="5600622"/>
            <a:ext cx="6760926" cy="46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倘若条件允许，应请尊长、女士、来宾先上车、后下车。</a:t>
            </a:r>
          </a:p>
        </p:txBody>
      </p:sp>
    </p:spTree>
    <p:extLst>
      <p:ext uri="{BB962C8B-B14F-4D97-AF65-F5344CB8AC3E}">
        <p14:creationId val="818053502"/>
      </p:ext>
    </p:extLst>
  </p:cSld>
  <p:clrMapOvr>
    <a:masterClrMapping/>
  </p:clrMapOvr>
  <p:transition>
    <p:fade/>
  </p:transition>
  <p:timing/>
</p:sld>
</file>

<file path=ppt/slides/slide5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乘车礼仪→乘车座次</a:t>
            </a:r>
          </a:p>
        </p:txBody>
      </p:sp>
      <p:pic>
        <p:nvPicPr>
          <p:cNvPr descr="C:\Documents and Settings\tdz\桌面\2010060108(1).jpg" id="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99965" y="3138168"/>
            <a:ext cx="5248275" cy="2486025"/>
          </a:xfrm>
          <a:prstGeom prst="rect">
            <a:avLst/>
          </a:prstGeom>
          <a:ln>
            <a:noFill/>
          </a:ln>
          <a:extLst/>
        </p:spPr>
      </p:pic>
      <p:sp>
        <p:nvSpPr>
          <p:cNvPr id="15" name="线形标注 2 14"/>
          <p:cNvSpPr/>
          <p:nvPr/>
        </p:nvSpPr>
        <p:spPr>
          <a:xfrm>
            <a:off x="10040128" y="2448775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531964" name="adj5"/>
              <a:gd fmla="val -34994" name="adj6"/>
            </a:avLst>
          </a:prstGeom>
          <a:solidFill>
            <a:srgbClr val="CC3300"/>
          </a:solidFill>
          <a:ln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专职司机</a:t>
            </a:r>
          </a:p>
        </p:txBody>
      </p:sp>
      <p:sp>
        <p:nvSpPr>
          <p:cNvPr id="16" name="线形标注 2 15"/>
          <p:cNvSpPr/>
          <p:nvPr/>
        </p:nvSpPr>
        <p:spPr>
          <a:xfrm flipH="1">
            <a:off x="4287795" y="4289625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67999" name="adj5"/>
              <a:gd fmla="val -165658" name="adj6"/>
            </a:avLst>
          </a:prstGeom>
          <a:solidFill>
            <a:srgbClr val="70B13F"/>
          </a:solidFill>
          <a:ln>
            <a:headEnd type="oval"/>
            <a:tailEnd len="med" type="oval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①老总</a:t>
            </a:r>
          </a:p>
        </p:txBody>
      </p:sp>
      <p:sp>
        <p:nvSpPr>
          <p:cNvPr id="17" name="线形标注 2 16"/>
          <p:cNvSpPr/>
          <p:nvPr/>
        </p:nvSpPr>
        <p:spPr>
          <a:xfrm flipH="1">
            <a:off x="4287797" y="3695733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304408" name="adj5"/>
              <a:gd fmla="val -169351" name="adj6"/>
            </a:avLst>
          </a:prstGeom>
          <a:solidFill>
            <a:srgbClr val="0070C0"/>
          </a:solidFill>
          <a:ln>
            <a:headEnd type="oval"/>
            <a:tailEnd len="med" type="oval" w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③职员</a:t>
            </a:r>
          </a:p>
        </p:txBody>
      </p:sp>
      <p:sp>
        <p:nvSpPr>
          <p:cNvPr id="18" name="线形标注 2 17"/>
          <p:cNvSpPr/>
          <p:nvPr/>
        </p:nvSpPr>
        <p:spPr>
          <a:xfrm flipH="1">
            <a:off x="4287796" y="3096847"/>
            <a:ext cx="1025370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349919" name="adj5"/>
              <a:gd fmla="val -177458" name="adj6"/>
            </a:avLst>
          </a:prstGeom>
          <a:solidFill>
            <a:srgbClr val="007BF6"/>
          </a:solidFill>
          <a:ln>
            <a:solidFill>
              <a:srgbClr val="007BF6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②经理</a:t>
            </a:r>
          </a:p>
        </p:txBody>
      </p:sp>
      <p:sp>
        <p:nvSpPr>
          <p:cNvPr id="19" name="线形标注 3 18"/>
          <p:cNvSpPr/>
          <p:nvPr/>
        </p:nvSpPr>
        <p:spPr>
          <a:xfrm>
            <a:off x="8140125" y="2454657"/>
            <a:ext cx="1026000" cy="391398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737983" name="adj7"/>
              <a:gd fmla="val 165283" name="adj8"/>
            </a:avLst>
          </a:prstGeom>
          <a:solidFill>
            <a:srgbClr val="FF6600"/>
          </a:solidFill>
          <a:ln>
            <a:headEnd type="oval"/>
            <a:tailEnd len="med" type="oval" w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④实习生</a:t>
            </a:r>
          </a:p>
        </p:txBody>
      </p:sp>
      <p:pic>
        <p:nvPicPr>
          <p:cNvPr descr="E:\仝德志文件，勿删！\03-参考文档\！PPT图片及版面资源\06-PPT精选插图\04-图标\car_grey.png" id="10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369" t="33233"/>
          <a:stretch>
            <a:fillRect/>
          </a:stretch>
        </p:blipFill>
        <p:spPr bwMode="auto">
          <a:xfrm>
            <a:off x="692819" y="5207150"/>
            <a:ext cx="1505631" cy="83408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双排五座轿车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909" y="6041235"/>
            <a:ext cx="324036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909" y="6061116"/>
            <a:ext cx="324036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287795" y="1214986"/>
            <a:ext cx="55194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请大家思考为什么要这样排序？</a:t>
            </a:r>
          </a:p>
        </p:txBody>
      </p:sp>
    </p:spTree>
    <p:extLst>
      <p:ext uri="{BB962C8B-B14F-4D97-AF65-F5344CB8AC3E}">
        <p14:creationId val="579717991"/>
      </p:ext>
    </p:extLst>
  </p:cSld>
  <p:clrMapOvr>
    <a:masterClrMapping/>
  </p:clrMapOvr>
  <p:transition>
    <p:fade/>
  </p:transition>
  <p:timing/>
</p:sld>
</file>

<file path=ppt/slides/slide5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乘车礼仪→乘车座次</a:t>
            </a:r>
          </a:p>
        </p:txBody>
      </p:sp>
      <p:pic>
        <p:nvPicPr>
          <p:cNvPr descr="C:\Documents and Settings\tdz\桌面\2010060108(1).jpg" id="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99965" y="3138168"/>
            <a:ext cx="5248275" cy="2486025"/>
          </a:xfrm>
          <a:prstGeom prst="rect">
            <a:avLst/>
          </a:prstGeom>
          <a:ln>
            <a:noFill/>
          </a:ln>
          <a:extLst/>
        </p:spPr>
      </p:pic>
      <p:sp>
        <p:nvSpPr>
          <p:cNvPr id="15" name="线形标注 2 14"/>
          <p:cNvSpPr/>
          <p:nvPr/>
        </p:nvSpPr>
        <p:spPr>
          <a:xfrm>
            <a:off x="10040128" y="2448775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531964" name="adj5"/>
              <a:gd fmla="val -34994" name="adj6"/>
            </a:avLst>
          </a:prstGeom>
          <a:solidFill>
            <a:srgbClr val="70B13F"/>
          </a:solidFill>
          <a:ln>
            <a:headEnd type="oval"/>
            <a:tailEnd len="med" type="oval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老总</a:t>
            </a:r>
          </a:p>
        </p:txBody>
      </p:sp>
      <p:sp>
        <p:nvSpPr>
          <p:cNvPr id="16" name="线形标注 2 15"/>
          <p:cNvSpPr/>
          <p:nvPr/>
        </p:nvSpPr>
        <p:spPr>
          <a:xfrm flipH="1">
            <a:off x="4287795" y="4289625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67999" name="adj5"/>
              <a:gd fmla="val -165658" name="adj6"/>
            </a:avLst>
          </a:prstGeom>
          <a:solidFill>
            <a:srgbClr val="0070C0"/>
          </a:solidFill>
          <a:ln>
            <a:headEnd type="oval"/>
            <a:tailEnd len="med" type="oval" w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②经理</a:t>
            </a:r>
          </a:p>
        </p:txBody>
      </p:sp>
      <p:sp>
        <p:nvSpPr>
          <p:cNvPr id="17" name="线形标注 2 16"/>
          <p:cNvSpPr/>
          <p:nvPr/>
        </p:nvSpPr>
        <p:spPr>
          <a:xfrm flipH="1">
            <a:off x="4287797" y="3695733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304408" name="adj5"/>
              <a:gd fmla="val -169351" name="adj6"/>
            </a:avLst>
          </a:prstGeom>
          <a:solidFill>
            <a:srgbClr val="CC3300"/>
          </a:solidFill>
          <a:ln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④实习生</a:t>
            </a:r>
          </a:p>
        </p:txBody>
      </p:sp>
      <p:sp>
        <p:nvSpPr>
          <p:cNvPr id="18" name="线形标注 2 17"/>
          <p:cNvSpPr/>
          <p:nvPr/>
        </p:nvSpPr>
        <p:spPr>
          <a:xfrm flipH="1">
            <a:off x="4287796" y="3096847"/>
            <a:ext cx="1025370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349919" name="adj5"/>
              <a:gd fmla="val -177458" name="adj6"/>
            </a:avLst>
          </a:prstGeom>
          <a:solidFill>
            <a:srgbClr val="FF6600"/>
          </a:solidFill>
          <a:ln>
            <a:solidFill>
              <a:srgbClr val="FF6600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③职员</a:t>
            </a:r>
          </a:p>
        </p:txBody>
      </p:sp>
      <p:sp>
        <p:nvSpPr>
          <p:cNvPr id="19" name="线形标注 3 18"/>
          <p:cNvSpPr/>
          <p:nvPr/>
        </p:nvSpPr>
        <p:spPr>
          <a:xfrm>
            <a:off x="8140125" y="2454657"/>
            <a:ext cx="1026000" cy="391398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737983" name="adj7"/>
              <a:gd fmla="val 165283" name="adj8"/>
            </a:avLst>
          </a:prstGeom>
          <a:solidFill>
            <a:srgbClr val="007BF6"/>
          </a:solidFill>
          <a:ln>
            <a:solidFill>
              <a:srgbClr val="007BF6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①副总</a:t>
            </a:r>
          </a:p>
        </p:txBody>
      </p:sp>
      <p:pic>
        <p:nvPicPr>
          <p:cNvPr descr="E:\仝德志文件，勿删！\03-参考文档\！PPT图片及版面资源\06-PPT精选插图\04-图标\car_grey.png" id="10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369" t="33233"/>
          <a:stretch>
            <a:fillRect/>
          </a:stretch>
        </p:blipFill>
        <p:spPr bwMode="auto">
          <a:xfrm>
            <a:off x="692819" y="5207150"/>
            <a:ext cx="1505631" cy="83408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双排五座轿车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909" y="6041235"/>
            <a:ext cx="324036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909" y="6061116"/>
            <a:ext cx="324036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287795" y="1214986"/>
            <a:ext cx="55194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请大家思考为什么要这样排序？</a:t>
            </a:r>
          </a:p>
        </p:txBody>
      </p:sp>
    </p:spTree>
    <p:extLst>
      <p:ext uri="{BB962C8B-B14F-4D97-AF65-F5344CB8AC3E}">
        <p14:creationId val="3753141668"/>
      </p:ext>
    </p:extLst>
  </p:cSld>
  <p:clrMapOvr>
    <a:masterClrMapping/>
  </p:clrMapOvr>
  <p:transition>
    <p:fade/>
  </p:transition>
  <p:timing/>
</p:sld>
</file>

<file path=ppt/slides/slide5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乘车礼仪→乘车座次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双排七座轿车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909" y="6041235"/>
            <a:ext cx="324036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909" y="6061116"/>
            <a:ext cx="324036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descr="C:\Documents and Settings\tdz\桌面\未标题-1.png" id="21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1953" y="5187269"/>
            <a:ext cx="1510124" cy="73871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eliss_Tong\桌面\03(3).png" id="2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10866" t="10008"/>
          <a:stretch>
            <a:fillRect/>
          </a:stretch>
        </p:blipFill>
        <p:spPr bwMode="auto">
          <a:xfrm>
            <a:off x="5460394" y="2980140"/>
            <a:ext cx="5233062" cy="275769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线形标注 2 22"/>
          <p:cNvSpPr/>
          <p:nvPr/>
        </p:nvSpPr>
        <p:spPr>
          <a:xfrm>
            <a:off x="9996899" y="2353459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80385" name="adj5"/>
              <a:gd fmla="val -138656" name="adj6"/>
            </a:avLst>
          </a:prstGeom>
          <a:solidFill>
            <a:srgbClr val="CC3300"/>
          </a:solidFill>
          <a:ln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专职司机</a:t>
            </a:r>
          </a:p>
        </p:txBody>
      </p:sp>
      <p:sp>
        <p:nvSpPr>
          <p:cNvPr id="24" name="线形标注 2 23"/>
          <p:cNvSpPr/>
          <p:nvPr/>
        </p:nvSpPr>
        <p:spPr>
          <a:xfrm flipH="1">
            <a:off x="3948225" y="4194309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13261" name="adj5"/>
              <a:gd fmla="val -133230" name="adj6"/>
            </a:avLst>
          </a:prstGeom>
          <a:solidFill>
            <a:srgbClr val="70B13F"/>
          </a:solidFill>
          <a:ln>
            <a:headEnd type="oval"/>
            <a:tailEnd len="med" type="oval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①老总</a:t>
            </a:r>
          </a:p>
        </p:txBody>
      </p:sp>
      <p:sp>
        <p:nvSpPr>
          <p:cNvPr id="25" name="线形标注 2 24"/>
          <p:cNvSpPr/>
          <p:nvPr/>
        </p:nvSpPr>
        <p:spPr>
          <a:xfrm flipH="1">
            <a:off x="3948227" y="3600417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92147" name="adj5"/>
              <a:gd fmla="val -140397" name="adj6"/>
            </a:avLst>
          </a:prstGeom>
          <a:solidFill>
            <a:srgbClr val="D81EDC"/>
          </a:solidFill>
          <a:ln>
            <a:solidFill>
              <a:srgbClr val="D81EDC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③经理</a:t>
            </a:r>
          </a:p>
        </p:txBody>
      </p:sp>
      <p:sp>
        <p:nvSpPr>
          <p:cNvPr id="26" name="线形标注 2 25"/>
          <p:cNvSpPr/>
          <p:nvPr/>
        </p:nvSpPr>
        <p:spPr>
          <a:xfrm flipH="1">
            <a:off x="3948226" y="3001531"/>
            <a:ext cx="1025370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98340" name="adj5"/>
              <a:gd fmla="val -148504" name="adj6"/>
            </a:avLst>
          </a:prstGeom>
          <a:solidFill>
            <a:srgbClr val="007BF6"/>
          </a:solidFill>
          <a:ln>
            <a:solidFill>
              <a:srgbClr val="007BF6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②副总</a:t>
            </a:r>
          </a:p>
        </p:txBody>
      </p:sp>
      <p:sp>
        <p:nvSpPr>
          <p:cNvPr id="27" name="线形标注 3 26"/>
          <p:cNvSpPr/>
          <p:nvPr/>
        </p:nvSpPr>
        <p:spPr>
          <a:xfrm>
            <a:off x="6378611" y="2353459"/>
            <a:ext cx="1026000" cy="391398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586279" name="adj7"/>
              <a:gd fmla="val 107411" name="adj8"/>
            </a:avLst>
          </a:prstGeom>
          <a:solidFill>
            <a:srgbClr val="0070C0"/>
          </a:solidFill>
          <a:ln>
            <a:headEnd type="oval"/>
            <a:tailEnd len="med" type="oval" w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④女职员</a:t>
            </a:r>
          </a:p>
        </p:txBody>
      </p:sp>
      <p:sp>
        <p:nvSpPr>
          <p:cNvPr id="28" name="线形标注 2 27"/>
          <p:cNvSpPr/>
          <p:nvPr/>
        </p:nvSpPr>
        <p:spPr>
          <a:xfrm>
            <a:off x="9996899" y="2970173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40942" name="adj5"/>
              <a:gd fmla="val -141012" name="adj6"/>
            </a:avLst>
          </a:prstGeom>
          <a:solidFill>
            <a:srgbClr val="FF0000"/>
          </a:solidFill>
          <a:ln>
            <a:solidFill>
              <a:srgbClr val="FF0000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⑥实习生</a:t>
            </a:r>
          </a:p>
        </p:txBody>
      </p:sp>
      <p:sp>
        <p:nvSpPr>
          <p:cNvPr id="29" name="线形标注 2 28"/>
          <p:cNvSpPr/>
          <p:nvPr/>
        </p:nvSpPr>
        <p:spPr>
          <a:xfrm>
            <a:off x="8196699" y="2353459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74317" name="adj5"/>
              <a:gd fmla="val -65621" name="adj6"/>
            </a:avLst>
          </a:prstGeom>
          <a:solidFill>
            <a:srgbClr val="FF6600"/>
          </a:solidFill>
          <a:ln>
            <a:headEnd type="oval"/>
            <a:tailEnd len="med" type="oval" w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⑤男职员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48225" y="1073317"/>
            <a:ext cx="585903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请大家思考为什么要这样排序？</a:t>
            </a:r>
          </a:p>
        </p:txBody>
      </p:sp>
    </p:spTree>
    <p:extLst>
      <p:ext uri="{BB962C8B-B14F-4D97-AF65-F5344CB8AC3E}">
        <p14:creationId val="2358916892"/>
      </p:ext>
    </p:extLst>
  </p:cSld>
  <p:clrMapOvr>
    <a:masterClrMapping/>
  </p:clrMapOvr>
  <p:transition>
    <p:fade/>
  </p:transition>
  <p:timing/>
</p:sld>
</file>

<file path=ppt/slides/slide5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乘车礼仪→乘车座次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FF6600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itchFamily="34" typeface="微软雅黑"/>
                <a:ea charset="-122" pitchFamily="34" typeface="微软雅黑"/>
              </a:rPr>
              <a:t>双排七座轿车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909" y="6041235"/>
            <a:ext cx="324036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909" y="6061116"/>
            <a:ext cx="324036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descr="C:\Documents and Settings\tdz\桌面\未标题-1.png" id="21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1953" y="5187269"/>
            <a:ext cx="1510124" cy="73871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eliss_Tong\桌面\03(3).png" id="2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10866" t="10008"/>
          <a:stretch>
            <a:fillRect/>
          </a:stretch>
        </p:blipFill>
        <p:spPr bwMode="auto">
          <a:xfrm>
            <a:off x="5460394" y="2980140"/>
            <a:ext cx="5233062" cy="275769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线形标注 2 22"/>
          <p:cNvSpPr/>
          <p:nvPr/>
        </p:nvSpPr>
        <p:spPr>
          <a:xfrm>
            <a:off x="9996899" y="2353459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80385" name="adj5"/>
              <a:gd fmla="val -138656" name="adj6"/>
            </a:avLst>
          </a:prstGeom>
          <a:solidFill>
            <a:srgbClr val="70B13F"/>
          </a:solidFill>
          <a:ln>
            <a:headEnd type="oval"/>
            <a:tailEnd len="med" type="oval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老总</a:t>
            </a:r>
          </a:p>
        </p:txBody>
      </p:sp>
      <p:sp>
        <p:nvSpPr>
          <p:cNvPr id="24" name="线形标注 2 23"/>
          <p:cNvSpPr/>
          <p:nvPr/>
        </p:nvSpPr>
        <p:spPr>
          <a:xfrm flipH="1">
            <a:off x="3948225" y="4194309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13261" name="adj5"/>
              <a:gd fmla="val -133230" name="adj6"/>
            </a:avLst>
          </a:prstGeom>
          <a:solidFill>
            <a:srgbClr val="0070C0"/>
          </a:solidFill>
          <a:ln>
            <a:headEnd type="oval"/>
            <a:tailEnd len="med" type="oval" w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②女经理</a:t>
            </a:r>
          </a:p>
        </p:txBody>
      </p:sp>
      <p:sp>
        <p:nvSpPr>
          <p:cNvPr id="25" name="线形标注 2 24"/>
          <p:cNvSpPr/>
          <p:nvPr/>
        </p:nvSpPr>
        <p:spPr>
          <a:xfrm flipH="1">
            <a:off x="3948227" y="3600417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92147" name="adj5"/>
              <a:gd fmla="val -140397" name="adj6"/>
            </a:avLst>
          </a:prstGeom>
          <a:solidFill>
            <a:srgbClr val="D81EDC"/>
          </a:solidFill>
          <a:ln>
            <a:solidFill>
              <a:srgbClr val="D81EDC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④女职员</a:t>
            </a:r>
          </a:p>
        </p:txBody>
      </p:sp>
      <p:sp>
        <p:nvSpPr>
          <p:cNvPr id="26" name="线形标注 2 25"/>
          <p:cNvSpPr/>
          <p:nvPr/>
        </p:nvSpPr>
        <p:spPr>
          <a:xfrm flipH="1">
            <a:off x="3948226" y="3001531"/>
            <a:ext cx="1025370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98340" name="adj5"/>
              <a:gd fmla="val -148504" name="adj6"/>
            </a:avLst>
          </a:prstGeom>
          <a:solidFill>
            <a:srgbClr val="FF6600"/>
          </a:solidFill>
          <a:ln>
            <a:headEnd type="oval"/>
            <a:tailEnd len="med" type="oval" w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③男经理</a:t>
            </a:r>
          </a:p>
        </p:txBody>
      </p:sp>
      <p:sp>
        <p:nvSpPr>
          <p:cNvPr id="27" name="线形标注 3 26"/>
          <p:cNvSpPr/>
          <p:nvPr/>
        </p:nvSpPr>
        <p:spPr>
          <a:xfrm>
            <a:off x="6378611" y="2353459"/>
            <a:ext cx="1026000" cy="391398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586279" name="adj7"/>
              <a:gd fmla="val 107411" name="adj8"/>
            </a:avLst>
          </a:prstGeom>
          <a:solidFill>
            <a:srgbClr val="FF0000"/>
          </a:solidFill>
          <a:ln>
            <a:solidFill>
              <a:srgbClr val="FF0000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⑤男职员</a:t>
            </a:r>
          </a:p>
        </p:txBody>
      </p:sp>
      <p:sp>
        <p:nvSpPr>
          <p:cNvPr id="28" name="线形标注 2 27"/>
          <p:cNvSpPr/>
          <p:nvPr/>
        </p:nvSpPr>
        <p:spPr>
          <a:xfrm>
            <a:off x="9996899" y="2970173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40942" name="adj5"/>
              <a:gd fmla="val -141012" name="adj6"/>
            </a:avLst>
          </a:prstGeom>
          <a:solidFill>
            <a:srgbClr val="007BF6"/>
          </a:solidFill>
          <a:ln>
            <a:solidFill>
              <a:srgbClr val="007BF6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①副总</a:t>
            </a:r>
          </a:p>
        </p:txBody>
      </p:sp>
      <p:sp>
        <p:nvSpPr>
          <p:cNvPr id="29" name="线形标注 2 28"/>
          <p:cNvSpPr/>
          <p:nvPr/>
        </p:nvSpPr>
        <p:spPr>
          <a:xfrm>
            <a:off x="8196699" y="2353459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74317" name="adj5"/>
              <a:gd fmla="val -65621" name="adj6"/>
            </a:avLst>
          </a:prstGeom>
          <a:solidFill>
            <a:srgbClr val="CC3300"/>
          </a:solidFill>
          <a:ln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⑥实习生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48225" y="1073317"/>
            <a:ext cx="585903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请大家思考为什么要这样排序？</a:t>
            </a:r>
          </a:p>
        </p:txBody>
      </p:sp>
    </p:spTree>
    <p:extLst>
      <p:ext uri="{BB962C8B-B14F-4D97-AF65-F5344CB8AC3E}">
        <p14:creationId val="2555564288"/>
      </p:ext>
    </p:extLst>
  </p:cSld>
  <p:clrMapOvr>
    <a:masterClrMapping/>
  </p:clrMapOvr>
  <p:transition>
    <p:fade/>
  </p:transition>
  <p:timing/>
</p:sld>
</file>

<file path=ppt/slides/slide5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6041941"/>
      </p:ext>
    </p:extLst>
  </p:cSld>
  <p:clrMapOvr>
    <a:masterClrMapping/>
  </p:clrMapOvr>
  <p:transition spd="med">
    <p:cover/>
  </p:transition>
  <p:timing/>
</p:sld>
</file>

<file path=ppt/slides/slide5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518078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1.3  为何要学礼仪</a:t>
            </a:r>
          </a:p>
        </p:txBody>
      </p:sp>
      <p:sp>
        <p:nvSpPr>
          <p:cNvPr id="11" name="矩形 10"/>
          <p:cNvSpPr/>
          <p:nvPr/>
        </p:nvSpPr>
        <p:spPr>
          <a:xfrm>
            <a:off x="865560" y="2234861"/>
            <a:ext cx="6696744" cy="3603815"/>
          </a:xfrm>
          <a:prstGeom prst="rect">
            <a:avLst/>
          </a:prstGeom>
          <a:solidFill>
            <a:schemeClr val="bg1"/>
          </a:solidFill>
          <a:ln algn="ctr" cap="flat" cmpd="sng" w="25400">
            <a:noFill/>
            <a:prstDash val="solid"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Verdana"/>
              <a:ea typeface="微软雅黑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04252" y="2342035"/>
            <a:ext cx="5838749" cy="3352625"/>
            <a:chOff x="467544" y="1404132"/>
            <a:chExt cx="7123010" cy="4019338"/>
          </a:xfrm>
        </p:grpSpPr>
        <p:sp>
          <p:nvSpPr>
            <p:cNvPr id="13" name="内容占位符 2"/>
            <p:cNvSpPr txBox="1"/>
            <p:nvPr/>
          </p:nvSpPr>
          <p:spPr>
            <a:xfrm>
              <a:off x="467544" y="1404132"/>
              <a:ext cx="7123010" cy="4019338"/>
            </a:xfrm>
            <a:prstGeom prst="rect">
              <a:avLst/>
            </a:prstGeom>
            <a:ln w="28575">
              <a:solidFill>
                <a:srgbClr val="F79646"/>
              </a:solidFill>
            </a:ln>
          </p:spPr>
          <p:txBody>
            <a:bodyPr vert="eaVert"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lang="zh-CN" sz="2000">
                  <a:solidFill>
                    <a:sysClr lastClr="000000" val="windowText"/>
                  </a:solidFill>
                  <a:latin charset="-122" pitchFamily="2" typeface="华文楷体"/>
                  <a:ea charset="-122" pitchFamily="81" typeface="方正行黑"/>
                </a:rPr>
                <a:t>不学礼，无以立。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lang="zh-CN" sz="2000">
                  <a:solidFill>
                    <a:sysClr lastClr="000000" val="windowText"/>
                  </a:solidFill>
                  <a:latin charset="-122" pitchFamily="2" typeface="华文楷体"/>
                  <a:ea charset="-122" pitchFamily="81" typeface="方正行黑"/>
                </a:rPr>
                <a:t>——孔子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lang="zh-CN" sz="2000">
                <a:solidFill>
                  <a:sysClr lastClr="000000" val="windowText"/>
                </a:solidFill>
                <a:latin charset="-122" pitchFamily="2" typeface="华文楷体"/>
                <a:ea charset="-122" pitchFamily="81" typeface="方正行黑"/>
              </a:endParaRP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lang="zh-CN" sz="2000">
                  <a:solidFill>
                    <a:sysClr lastClr="000000" val="windowText"/>
                  </a:solidFill>
                  <a:latin charset="-122" pitchFamily="2" typeface="华文楷体"/>
                  <a:ea charset="-122" pitchFamily="81" typeface="方正行黑"/>
                </a:rPr>
                <a:t>容貌、态度、进退、趋行，由礼则雅，不由礼则夷固僻违、庸众而野。人无礼则不生，事无礼则不成，国无礼则不宁。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lang="zh-CN" sz="2000">
                  <a:solidFill>
                    <a:sysClr lastClr="000000" val="windowText"/>
                  </a:solidFill>
                  <a:latin charset="-122" pitchFamily="2" typeface="华文楷体"/>
                  <a:ea charset="-122" pitchFamily="81" typeface="方正行黑"/>
                </a:rPr>
                <a:t>—— 荀子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lang="zh-CN" sz="2000">
                <a:solidFill>
                  <a:sysClr lastClr="000000" val="windowText"/>
                </a:solidFill>
                <a:latin charset="-122" pitchFamily="2" typeface="华文楷体"/>
                <a:ea charset="-122" pitchFamily="81" typeface="方正行黑"/>
              </a:endParaRP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lang="zh-CN" sz="2000">
                  <a:solidFill>
                    <a:sysClr lastClr="000000" val="windowText"/>
                  </a:solidFill>
                  <a:latin charset="-122" pitchFamily="2" typeface="华文楷体"/>
                  <a:ea charset="-122" pitchFamily="81" typeface="方正行黑"/>
                </a:rPr>
                <a:t>为人子，方少时，亲师友，习礼仪。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lang="zh-CN" sz="2000">
                  <a:solidFill>
                    <a:sysClr lastClr="000000" val="windowText"/>
                  </a:solidFill>
                  <a:latin charset="-122" pitchFamily="2" typeface="华文楷体"/>
                  <a:ea charset="-122" pitchFamily="81" typeface="方正行黑"/>
                </a:rPr>
                <a:t>——《三字经》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lang="zh-CN" sz="2000">
                <a:solidFill>
                  <a:sysClr lastClr="000000" val="windowText"/>
                </a:solidFill>
                <a:latin charset="-122" pitchFamily="2" typeface="华文楷体"/>
                <a:ea charset="-122" pitchFamily="81" typeface="方正行黑"/>
              </a:endParaRP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lang="zh-CN" sz="2000">
                  <a:solidFill>
                    <a:sysClr lastClr="000000" val="windowText"/>
                  </a:solidFill>
                  <a:latin charset="-122" pitchFamily="2" typeface="华文楷体"/>
                  <a:ea charset="-122" pitchFamily="81" typeface="方正行黑"/>
                </a:rPr>
                <a:t>  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37964" y="1404132"/>
              <a:ext cx="6956724" cy="4019338"/>
              <a:chOff x="1168096" y="1785926"/>
              <a:chExt cx="6956724" cy="3929884"/>
            </a:xfrm>
          </p:grpSpPr>
          <p:cxnSp>
            <p:nvCxnSpPr>
              <p:cNvPr id="20" name="直接连接符 19"/>
              <p:cNvCxnSpPr/>
              <p:nvPr/>
            </p:nvCxnSpPr>
            <p:spPr bwMode="auto">
              <a:xfrm rot="5400000">
                <a:off x="5708497" y="3750471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 bwMode="auto">
              <a:xfrm rot="5400000">
                <a:off x="5292238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 bwMode="auto">
              <a:xfrm rot="5400000">
                <a:off x="4838872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 bwMode="auto">
              <a:xfrm rot="5400000">
                <a:off x="4330807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 rot="5400000">
                <a:off x="3431255" y="3750471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 bwMode="auto">
              <a:xfrm rot="5400000">
                <a:off x="2999207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 bwMode="auto">
              <a:xfrm rot="5400000">
                <a:off x="2564601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 bwMode="auto">
              <a:xfrm rot="5400000">
                <a:off x="2063103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 bwMode="auto">
              <a:xfrm rot="5400000">
                <a:off x="6159481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 bwMode="auto">
              <a:xfrm rot="5400000">
                <a:off x="958301" y="3750471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 bwMode="auto">
              <a:xfrm rot="5400000">
                <a:off x="531364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 bwMode="auto">
              <a:xfrm rot="5400000">
                <a:off x="87251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 bwMode="auto">
              <a:xfrm rot="5400000">
                <a:off x="-339789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 bwMode="auto">
              <a:xfrm rot="5400000">
                <a:off x="3886453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 bwMode="auto">
              <a:xfrm rot="5400000">
                <a:off x="1438181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35" name="直接连接符 34"/>
              <p:cNvCxnSpPr/>
              <p:nvPr/>
            </p:nvCxnSpPr>
            <p:spPr bwMode="auto">
              <a:xfrm rot="5400000">
                <a:off x="-795655" y="3749677"/>
                <a:ext cx="3929090" cy="1588"/>
              </a:xfrm>
              <a:prstGeom prst="line">
                <a:avLst/>
              </a:prstGeom>
              <a:solidFill>
                <a:srgbClr val="4F81BD"/>
              </a:solidFill>
              <a:ln algn="ctr" cap="flat" cmpd="sng" w="9525">
                <a:solidFill>
                  <a:srgbClr val="F79646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</p:cxnSp>
        </p:grpSp>
      </p:grpSp>
      <p:sp>
        <p:nvSpPr>
          <p:cNvPr id="36" name="圆角矩形 37"/>
          <p:cNvSpPr/>
          <p:nvPr/>
        </p:nvSpPr>
        <p:spPr>
          <a:xfrm>
            <a:off x="7536904" y="2171700"/>
            <a:ext cx="576064" cy="3692376"/>
          </a:xfrm>
          <a:custGeom>
            <a:gdLst>
              <a:gd fmla="*/ 0 w 576064" name="connsiteX0"/>
              <a:gd fmla="*/ 59128 h 4445097" name="connsiteY0"/>
              <a:gd fmla="*/ 211639 w 576064" name="connsiteX1"/>
              <a:gd fmla="*/ 4652 h 4445097" name="connsiteY1"/>
              <a:gd fmla="*/ 576064 w 576064" name="connsiteX2"/>
              <a:gd fmla="*/ 59128 h 4445097" name="connsiteY2"/>
              <a:gd fmla="*/ 576064 w 576064" name="connsiteX3"/>
              <a:gd fmla="*/ 4398796 h 4445097" name="connsiteY3"/>
              <a:gd fmla="*/ 206877 w 576064" name="connsiteX4"/>
              <a:gd fmla="*/ 4443747 h 4445097" name="connsiteY4"/>
              <a:gd fmla="*/ 0 w 576064" name="connsiteX5"/>
              <a:gd fmla="*/ 4398796 h 4445097" name="connsiteY5"/>
              <a:gd fmla="*/ 0 w 576064" name="connsiteX6"/>
              <a:gd fmla="*/ 59128 h 4445097" name="connsiteY6"/>
              <a:gd fmla="*/ 0 w 576064" name="connsiteX7"/>
              <a:gd fmla="*/ 49714 h 4439560" name="connsiteY7"/>
              <a:gd fmla="*/ 0 w 576064" name="connsiteX8"/>
              <a:gd fmla="*/ 49714 h 443909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445097" w="576064">
                <a:moveTo>
                  <a:pt x="0" y="59128"/>
                </a:moveTo>
                <a:cubicBezTo>
                  <a:pt x="0" y="31672"/>
                  <a:pt x="184183" y="4652"/>
                  <a:pt x="211639" y="4652"/>
                </a:cubicBezTo>
                <a:cubicBezTo>
                  <a:pt x="406139" y="-4177"/>
                  <a:pt x="438312" y="-7118"/>
                  <a:pt x="576064" y="59128"/>
                </a:cubicBezTo>
                <a:lnTo>
                  <a:pt x="576064" y="4398796"/>
                </a:lnTo>
                <a:cubicBezTo>
                  <a:pt x="419212" y="4457260"/>
                  <a:pt x="302888" y="4443747"/>
                  <a:pt x="206877" y="4443747"/>
                </a:cubicBezTo>
                <a:cubicBezTo>
                  <a:pt x="179421" y="4443747"/>
                  <a:pt x="0" y="4426252"/>
                  <a:pt x="0" y="4398796"/>
                </a:cubicBezTo>
                <a:lnTo>
                  <a:pt x="0" y="59128"/>
                </a:lnTo>
                <a:close/>
              </a:path>
            </a:pathLst>
          </a:custGeom>
          <a:gradFill flip="none" rotWithShape="1">
            <a:gsLst>
              <a:gs pos="0">
                <a:sysClr lastClr="FFFFFF" val="window">
                  <a:lumMod val="75000"/>
                </a:sysClr>
              </a:gs>
              <a:gs pos="100000">
                <a:sysClr lastClr="FFFFFF" val="window"/>
              </a:gs>
            </a:gsLst>
            <a:lin ang="0" scaled="1"/>
          </a:gradFill>
          <a:ln algn="ctr" cap="flat" cmpd="sng" w="25400">
            <a:noFill/>
            <a:prstDash val="solid"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Verdana"/>
              <a:ea typeface="微软雅黑"/>
              <a:cs typeface="+mn-cs"/>
            </a:endParaRPr>
          </a:p>
        </p:txBody>
      </p:sp>
      <p:pic>
        <p:nvPicPr>
          <p:cNvPr descr="C:\Users\user\Desktop\19211731_58839.jpg" id="3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73726" y="2215980"/>
            <a:ext cx="2808534" cy="3603816"/>
          </a:xfrm>
          <a:prstGeom prst="rect">
            <a:avLst/>
          </a:prstGeom>
          <a:ln w="28575">
            <a:noFill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6928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1. 礼仪是一个人的安身立命之本</a:t>
            </a:r>
          </a:p>
        </p:txBody>
      </p:sp>
      <p:sp>
        <p:nvSpPr>
          <p:cNvPr id="39" name="矩形 4"/>
          <p:cNvSpPr>
            <a:spLocks noChangeArrowheads="1"/>
          </p:cNvSpPr>
          <p:nvPr/>
        </p:nvSpPr>
        <p:spPr bwMode="auto">
          <a:xfrm>
            <a:off x="9601200" y="1178088"/>
            <a:ext cx="2105063" cy="749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案例：我不愿意在礼貌上不如任何人！</a:t>
            </a:r>
          </a:p>
        </p:txBody>
      </p:sp>
      <p:pic>
        <p:nvPicPr>
          <p:cNvPr descr="D:\Teliss_Tong\Copy\定期备份\工作备份\！PPT图片及版面资源\06-PPT精选插图\04-图标\BE2B91485291AEB7B04B1F1F2B4A2632.png" id="40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35690" y="1238327"/>
            <a:ext cx="636653" cy="63665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695944484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/>
        </p:nvSpPr>
        <p:spPr>
          <a:xfrm>
            <a:off x="1604099" y="3759200"/>
            <a:ext cx="6070600" cy="850900"/>
          </a:xfrm>
          <a:prstGeom prst="roundRect">
            <a:avLst>
              <a:gd fmla="val 9394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1.3  为何要学礼仪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6411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2. 懂礼仪，充满自信，胸有成竹，处变不惊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37562" y="1727200"/>
            <a:ext cx="3038475" cy="4038600"/>
          </a:xfrm>
          <a:prstGeom prst="rect">
            <a:avLst/>
          </a:prstGeom>
          <a:ln w="28575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37" name="矩形 36"/>
          <p:cNvSpPr/>
          <p:nvPr/>
        </p:nvSpPr>
        <p:spPr>
          <a:xfrm>
            <a:off x="1463372" y="2742168"/>
            <a:ext cx="6537628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客户之间的交往，商业活动的成功，一般人都猜测它来自于不群的智慧、非凡的手段或出众的口才，然而松下幸之助说：</a:t>
            </a:r>
          </a:p>
        </p:txBody>
      </p:sp>
      <p:sp>
        <p:nvSpPr>
          <p:cNvPr id="5" name="矩形 4"/>
          <p:cNvSpPr/>
          <p:nvPr/>
        </p:nvSpPr>
        <p:spPr>
          <a:xfrm>
            <a:off x="1982262" y="3830707"/>
            <a:ext cx="526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zh-CN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错，它来自高妙的礼仪</a:t>
            </a:r>
          </a:p>
        </p:txBody>
      </p:sp>
    </p:spTree>
    <p:extLst>
      <p:ext uri="{BB962C8B-B14F-4D97-AF65-F5344CB8AC3E}">
        <p14:creationId val="3241314509"/>
      </p:ext>
    </p:extLst>
  </p:cSld>
  <p:clrMapOvr>
    <a:masterClrMapping/>
  </p:clrMapOvr>
  <p:transition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华康俪金黑W8(P)"/>
                <a:ea charset="-122" pitchFamily="34" typeface="华康俪金黑W8(P)"/>
              </a:rPr>
              <a:t>1.3  为何要学礼仪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819" y="984363"/>
            <a:ext cx="46411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3. 不懂礼，别人生气，后果严重</a:t>
            </a:r>
          </a:p>
        </p:txBody>
      </p:sp>
      <p:sp>
        <p:nvSpPr>
          <p:cNvPr id="8" name="TextBox 63"/>
          <p:cNvSpPr txBox="1"/>
          <p:nvPr/>
        </p:nvSpPr>
        <p:spPr>
          <a:xfrm>
            <a:off x="692819" y="2694690"/>
            <a:ext cx="35814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约翰•洛克（英国哲学家）：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92819" y="3431090"/>
            <a:ext cx="5072981" cy="1115509"/>
          </a:xfrm>
          <a:prstGeom prst="roundRect">
            <a:avLst>
              <a:gd fmla="val 5002" name="adj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832519" y="3542568"/>
            <a:ext cx="481898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没有良好的礼仪，其余的一切成就都会被人看成骄傲、自负、无用和愚蠢。</a:t>
            </a:r>
          </a:p>
        </p:txBody>
      </p:sp>
      <p:sp>
        <p:nvSpPr>
          <p:cNvPr id="7" name="直角三角形 6"/>
          <p:cNvSpPr/>
          <p:nvPr/>
        </p:nvSpPr>
        <p:spPr>
          <a:xfrm>
            <a:off x="1008229" y="3265076"/>
            <a:ext cx="192590" cy="166014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692819" y="4977368"/>
            <a:ext cx="5072981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不遵守商务礼仪，往往会让人见笑，甚至会造成非常严重的后果。</a:t>
            </a:r>
          </a:p>
        </p:txBody>
      </p:sp>
      <p:pic>
        <p:nvPicPr>
          <p:cNvPr descr="C:\Users\user\Desktop\5.jpg" id="2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34944" y="3150298"/>
            <a:ext cx="5516416" cy="2611900"/>
          </a:xfrm>
          <a:prstGeom prst="rect">
            <a:avLst/>
          </a:prstGeom>
          <a:ln w="28575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9601200" y="1178088"/>
            <a:ext cx="2105063" cy="7879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案例：鞍之战</a:t>
            </a:r>
          </a:p>
          <a:p>
            <a:pPr>
              <a:lnSpc>
                <a:spcPct val="135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因“礼”引发的血战</a:t>
            </a:r>
          </a:p>
        </p:txBody>
      </p:sp>
      <p:pic>
        <p:nvPicPr>
          <p:cNvPr descr="D:\Teliss_Tong\Copy\定期备份\工作备份\！PPT图片及版面资源\06-PPT精选插图\04-图标\BE2B91485291AEB7B04B1F1F2B4A2632.png" id="2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35690" y="1238327"/>
            <a:ext cx="651210" cy="65121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6334944" y="2222850"/>
            <a:ext cx="5516416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齐顷公不尊重各有残疾的晋、鲁、卫、曹四国使臣。四国歃血为盟，联合讨伐齐国。</a:t>
            </a:r>
          </a:p>
        </p:txBody>
      </p:sp>
    </p:spTree>
    <p:extLst>
      <p:ext uri="{BB962C8B-B14F-4D97-AF65-F5344CB8AC3E}">
        <p14:creationId val="3503131414"/>
      </p:ext>
    </p:extLst>
  </p:cSld>
  <p:clrMapOvr>
    <a:masterClrMapping/>
  </p:clrMapOvr>
  <p:transition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3552999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 </Company>
  <PresentationFormat>宽屏</PresentationFormat>
  <Paragraphs>489</Paragraphs>
  <Slides>57</Slides>
  <Notes>0</Notes>
  <TotalTime>1269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baseType="lpstr" size="79">
      <vt:lpstr>Arial</vt:lpstr>
      <vt:lpstr>Calibri Light</vt:lpstr>
      <vt:lpstr>Calibri</vt:lpstr>
      <vt:lpstr>微软雅黑</vt:lpstr>
      <vt:lpstr>Arial Unicode MS</vt:lpstr>
      <vt:lpstr>Broadway</vt:lpstr>
      <vt:lpstr>楷体</vt:lpstr>
      <vt:lpstr>经典繁仿黑</vt:lpstr>
      <vt:lpstr>Lao UI</vt:lpstr>
      <vt:lpstr>宋体</vt:lpstr>
      <vt:lpstr>Impact</vt:lpstr>
      <vt:lpstr>专业字体设计服务/WWW.ZTSGC.COM/</vt:lpstr>
      <vt:lpstr>Wingdings</vt:lpstr>
      <vt:lpstr>Stencil</vt:lpstr>
      <vt:lpstr>华康俪金黑W8(P)</vt:lpstr>
      <vt:lpstr>Times New Roman</vt:lpstr>
      <vt:lpstr>Verdana</vt:lpstr>
      <vt:lpstr>华文楷体</vt:lpstr>
      <vt:lpstr>方正行黑</vt:lpstr>
      <vt:lpstr>华文行楷</vt:lpstr>
      <vt:lpstr>华文细黑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2013-08-12T12:34:27Z</dcterms:created>
  <cp:lastModifiedBy>@teliss</cp:lastModifiedBy>
  <dcterms:modified xsi:type="dcterms:W3CDTF">2021-08-20T10:55:11Z</dcterms:modified>
  <cp:revision>686</cp:revision>
  <dc:title>PowerPoint 演示文稿</dc:title>
</cp:coreProperties>
</file>