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24.xml"/>
  <Override ContentType="application/vnd.openxmlformats-officedocument.presentationml.slideMaster+xml" PartName="/ppt/slideMasters/slideMaster25.xml"/>
  <Override ContentType="application/vnd.openxmlformats-officedocument.presentationml.slideMaster+xml" PartName="/ppt/slideMasters/slideMaster26.xml"/>
  <Override ContentType="application/vnd.openxmlformats-officedocument.presentationml.slideMaster+xml" PartName="/ppt/slideMasters/slideMaster27.xml"/>
  <Override ContentType="application/vnd.openxmlformats-officedocument.presentationml.slideMaster+xml" PartName="/ppt/slideMasters/slideMaster28.xml"/>
  <Override ContentType="application/vnd.openxmlformats-officedocument.presentationml.slideMaster+xml" PartName="/ppt/slideMasters/slideMaster29.xml"/>
  <Override ContentType="application/vnd.openxmlformats-officedocument.presentationml.slideMaster+xml" PartName="/ppt/slideMasters/slideMaster30.xml"/>
  <Override ContentType="application/vnd.openxmlformats-officedocument.presentationml.slideMaster+xml" PartName="/ppt/slideMasters/slideMaster31.xml"/>
  <Override ContentType="application/vnd.openxmlformats-officedocument.presentationml.slideMaster+xml" PartName="/ppt/slideMasters/slideMaster32.xml"/>
  <Override ContentType="application/vnd.openxmlformats-officedocument.presentationml.slideMaster+xml" PartName="/ppt/slideMasters/slideMaster3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+xml" PartName="/ppt/theme/theme17.xml"/>
  <Override ContentType="application/vnd.openxmlformats-officedocument.theme+xml" PartName="/ppt/theme/theme18.xml"/>
  <Override ContentType="application/vnd.openxmlformats-officedocument.theme+xml" PartName="/ppt/theme/theme19.xml"/>
  <Override ContentType="application/vnd.openxmlformats-officedocument.theme+xml" PartName="/ppt/theme/theme20.xml"/>
  <Override ContentType="application/vnd.openxmlformats-officedocument.theme+xml" PartName="/ppt/theme/theme21.xml"/>
  <Override ContentType="application/vnd.openxmlformats-officedocument.theme+xml" PartName="/ppt/theme/theme22.xml"/>
  <Override ContentType="application/vnd.openxmlformats-officedocument.theme+xml" PartName="/ppt/theme/theme23.xml"/>
  <Override ContentType="application/vnd.openxmlformats-officedocument.theme+xml" PartName="/ppt/theme/theme24.xml"/>
  <Override ContentType="application/vnd.openxmlformats-officedocument.theme+xml" PartName="/ppt/theme/theme25.xml"/>
  <Override ContentType="application/vnd.openxmlformats-officedocument.theme+xml" PartName="/ppt/theme/theme26.xml"/>
  <Override ContentType="application/vnd.openxmlformats-officedocument.theme+xml" PartName="/ppt/theme/theme27.xml"/>
  <Override ContentType="application/vnd.openxmlformats-officedocument.theme+xml" PartName="/ppt/theme/theme28.xml"/>
  <Override ContentType="application/vnd.openxmlformats-officedocument.theme+xml" PartName="/ppt/theme/theme29.xml"/>
  <Override ContentType="application/vnd.openxmlformats-officedocument.theme+xml" PartName="/ppt/theme/theme30.xml"/>
  <Override ContentType="application/vnd.openxmlformats-officedocument.theme+xml" PartName="/ppt/theme/theme31.xml"/>
  <Override ContentType="application/vnd.openxmlformats-officedocument.theme+xml" PartName="/ppt/theme/theme32.xml"/>
  <Override ContentType="application/vnd.openxmlformats-officedocument.theme+xml" PartName="/ppt/theme/theme33.xml"/>
  <Override ContentType="application/vnd.openxmlformats-officedocument.theme+xml" PartName="/ppt/theme/theme3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6" r:id="rId14"/>
    <p:sldMasterId id="2147483688" r:id="rId15"/>
    <p:sldMasterId id="2147483690" r:id="rId16"/>
    <p:sldMasterId id="2147483692" r:id="rId17"/>
    <p:sldMasterId id="2147483694" r:id="rId18"/>
    <p:sldMasterId id="2147483696" r:id="rId19"/>
    <p:sldMasterId id="2147483698" r:id="rId20"/>
    <p:sldMasterId id="2147483700" r:id="rId21"/>
    <p:sldMasterId id="2147483702" r:id="rId22"/>
    <p:sldMasterId id="2147483704" r:id="rId23"/>
    <p:sldMasterId id="2147483706" r:id="rId24"/>
    <p:sldMasterId id="2147483708" r:id="rId25"/>
    <p:sldMasterId id="2147483710" r:id="rId26"/>
    <p:sldMasterId id="2147483712" r:id="rId27"/>
    <p:sldMasterId id="2147483714" r:id="rId28"/>
    <p:sldMasterId id="2147483716" r:id="rId29"/>
    <p:sldMasterId id="2147483718" r:id="rId30"/>
    <p:sldMasterId id="2147483720" r:id="rId31"/>
    <p:sldMasterId id="2147483722" r:id="rId32"/>
    <p:sldMasterId id="2147483724" r:id="rId33"/>
  </p:sldMasterIdLst>
  <p:notesMasterIdLst>
    <p:notesMasterId r:id="rId34"/>
  </p:notesMasterIdLst>
  <p:sldIdLst>
    <p:sldId id="257" r:id="rId35"/>
    <p:sldId id="258" r:id="rId36"/>
    <p:sldId id="289" r:id="rId37"/>
    <p:sldId id="260" r:id="rId38"/>
    <p:sldId id="261" r:id="rId39"/>
    <p:sldId id="262" r:id="rId40"/>
    <p:sldId id="263" r:id="rId41"/>
    <p:sldId id="264" r:id="rId42"/>
    <p:sldId id="291" r:id="rId43"/>
    <p:sldId id="266" r:id="rId44"/>
    <p:sldId id="267" r:id="rId45"/>
    <p:sldId id="268" r:id="rId46"/>
    <p:sldId id="269" r:id="rId47"/>
    <p:sldId id="292" r:id="rId48"/>
    <p:sldId id="270" r:id="rId49"/>
    <p:sldId id="271" r:id="rId50"/>
    <p:sldId id="272" r:id="rId51"/>
    <p:sldId id="29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94" r:id="rId62"/>
    <p:sldId id="285" r:id="rId63"/>
    <p:sldId id="286" r:id="rId64"/>
    <p:sldId id="287" r:id="rId65"/>
    <p:sldId id="288" r:id="rId66"/>
    <p:sldId id="283" r:id="rId67"/>
    <p:sldId id="295" r:id="rId68"/>
  </p:sldIdLst>
  <p:sldSz cx="12192000" cy="6858000"/>
  <p:notesSz cx="6858000" cy="9144000"/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slideMasters/slideMaster15.xml" Type="http://schemas.openxmlformats.org/officeDocument/2006/relationships/slideMaster"/><Relationship Id="rId16" Target="slideMasters/slideMaster16.xml" Type="http://schemas.openxmlformats.org/officeDocument/2006/relationships/slideMaster"/><Relationship Id="rId17" Target="slideMasters/slideMaster17.xml" Type="http://schemas.openxmlformats.org/officeDocument/2006/relationships/slideMaster"/><Relationship Id="rId18" Target="slideMasters/slideMaster18.xml" Type="http://schemas.openxmlformats.org/officeDocument/2006/relationships/slideMaster"/><Relationship Id="rId19" Target="slideMasters/slideMaster19.xml" Type="http://schemas.openxmlformats.org/officeDocument/2006/relationships/slideMaster"/><Relationship Id="rId2" Target="slideMasters/slideMaster2.xml" Type="http://schemas.openxmlformats.org/officeDocument/2006/relationships/slideMaster"/><Relationship Id="rId20" Target="slideMasters/slideMaster20.xml" Type="http://schemas.openxmlformats.org/officeDocument/2006/relationships/slideMaster"/><Relationship Id="rId21" Target="slideMasters/slideMaster21.xml" Type="http://schemas.openxmlformats.org/officeDocument/2006/relationships/slideMaster"/><Relationship Id="rId22" Target="slideMasters/slideMaster22.xml" Type="http://schemas.openxmlformats.org/officeDocument/2006/relationships/slideMaster"/><Relationship Id="rId23" Target="slideMasters/slideMaster23.xml" Type="http://schemas.openxmlformats.org/officeDocument/2006/relationships/slideMaster"/><Relationship Id="rId24" Target="slideMasters/slideMaster24.xml" Type="http://schemas.openxmlformats.org/officeDocument/2006/relationships/slideMaster"/><Relationship Id="rId25" Target="slideMasters/slideMaster25.xml" Type="http://schemas.openxmlformats.org/officeDocument/2006/relationships/slideMaster"/><Relationship Id="rId26" Target="slideMasters/slideMaster26.xml" Type="http://schemas.openxmlformats.org/officeDocument/2006/relationships/slideMaster"/><Relationship Id="rId27" Target="slideMasters/slideMaster27.xml" Type="http://schemas.openxmlformats.org/officeDocument/2006/relationships/slideMaster"/><Relationship Id="rId28" Target="slideMasters/slideMaster28.xml" Type="http://schemas.openxmlformats.org/officeDocument/2006/relationships/slideMaster"/><Relationship Id="rId29" Target="slideMasters/slideMaster29.xml" Type="http://schemas.openxmlformats.org/officeDocument/2006/relationships/slideMaster"/><Relationship Id="rId3" Target="slideMasters/slideMaster3.xml" Type="http://schemas.openxmlformats.org/officeDocument/2006/relationships/slideMaster"/><Relationship Id="rId30" Target="slideMasters/slideMaster30.xml" Type="http://schemas.openxmlformats.org/officeDocument/2006/relationships/slideMaster"/><Relationship Id="rId31" Target="slideMasters/slideMaster31.xml" Type="http://schemas.openxmlformats.org/officeDocument/2006/relationships/slideMaster"/><Relationship Id="rId32" Target="slideMasters/slideMaster32.xml" Type="http://schemas.openxmlformats.org/officeDocument/2006/relationships/slideMaster"/><Relationship Id="rId33" Target="slideMasters/slideMaster33.xml" Type="http://schemas.openxmlformats.org/officeDocument/2006/relationships/slideMaster"/><Relationship Id="rId34" Target="notesMasters/notesMaster1.xml" Type="http://schemas.openxmlformats.org/officeDocument/2006/relationships/notesMaster"/><Relationship Id="rId35" Target="slides/slide1.xml" Type="http://schemas.openxmlformats.org/officeDocument/2006/relationships/slide"/><Relationship Id="rId36" Target="slides/slide2.xml" Type="http://schemas.openxmlformats.org/officeDocument/2006/relationships/slide"/><Relationship Id="rId37" Target="slides/slide3.xml" Type="http://schemas.openxmlformats.org/officeDocument/2006/relationships/slide"/><Relationship Id="rId38" Target="slides/slide4.xml" Type="http://schemas.openxmlformats.org/officeDocument/2006/relationships/slide"/><Relationship Id="rId39" Target="slides/slide5.xml" Type="http://schemas.openxmlformats.org/officeDocument/2006/relationships/slide"/><Relationship Id="rId4" Target="slideMasters/slideMaster4.xml" Type="http://schemas.openxmlformats.org/officeDocument/2006/relationships/slideMaster"/><Relationship Id="rId40" Target="slides/slide6.xml" Type="http://schemas.openxmlformats.org/officeDocument/2006/relationships/slide"/><Relationship Id="rId41" Target="slides/slide7.xml" Type="http://schemas.openxmlformats.org/officeDocument/2006/relationships/slide"/><Relationship Id="rId42" Target="slides/slide8.xml" Type="http://schemas.openxmlformats.org/officeDocument/2006/relationships/slide"/><Relationship Id="rId43" Target="slides/slide9.xml" Type="http://schemas.openxmlformats.org/officeDocument/2006/relationships/slide"/><Relationship Id="rId44" Target="slides/slide10.xml" Type="http://schemas.openxmlformats.org/officeDocument/2006/relationships/slide"/><Relationship Id="rId45" Target="slides/slide11.xml" Type="http://schemas.openxmlformats.org/officeDocument/2006/relationships/slide"/><Relationship Id="rId46" Target="slides/slide12.xml" Type="http://schemas.openxmlformats.org/officeDocument/2006/relationships/slide"/><Relationship Id="rId47" Target="slides/slide13.xml" Type="http://schemas.openxmlformats.org/officeDocument/2006/relationships/slide"/><Relationship Id="rId48" Target="slides/slide14.xml" Type="http://schemas.openxmlformats.org/officeDocument/2006/relationships/slide"/><Relationship Id="rId49" Target="slides/slide15.xml" Type="http://schemas.openxmlformats.org/officeDocument/2006/relationships/slide"/><Relationship Id="rId5" Target="slideMasters/slideMaster5.xml" Type="http://schemas.openxmlformats.org/officeDocument/2006/relationships/slideMaster"/><Relationship Id="rId50" Target="slides/slide16.xml" Type="http://schemas.openxmlformats.org/officeDocument/2006/relationships/slide"/><Relationship Id="rId51" Target="slides/slide17.xml" Type="http://schemas.openxmlformats.org/officeDocument/2006/relationships/slide"/><Relationship Id="rId52" Target="slides/slide18.xml" Type="http://schemas.openxmlformats.org/officeDocument/2006/relationships/slide"/><Relationship Id="rId53" Target="slides/slide19.xml" Type="http://schemas.openxmlformats.org/officeDocument/2006/relationships/slide"/><Relationship Id="rId54" Target="slides/slide20.xml" Type="http://schemas.openxmlformats.org/officeDocument/2006/relationships/slide"/><Relationship Id="rId55" Target="slides/slide21.xml" Type="http://schemas.openxmlformats.org/officeDocument/2006/relationships/slide"/><Relationship Id="rId56" Target="slides/slide22.xml" Type="http://schemas.openxmlformats.org/officeDocument/2006/relationships/slide"/><Relationship Id="rId57" Target="slides/slide23.xml" Type="http://schemas.openxmlformats.org/officeDocument/2006/relationships/slide"/><Relationship Id="rId58" Target="slides/slide24.xml" Type="http://schemas.openxmlformats.org/officeDocument/2006/relationships/slide"/><Relationship Id="rId59" Target="slides/slide25.xml" Type="http://schemas.openxmlformats.org/officeDocument/2006/relationships/slide"/><Relationship Id="rId6" Target="slideMasters/slideMaster6.xml" Type="http://schemas.openxmlformats.org/officeDocument/2006/relationships/slideMaster"/><Relationship Id="rId60" Target="slides/slide26.xml" Type="http://schemas.openxmlformats.org/officeDocument/2006/relationships/slide"/><Relationship Id="rId61" Target="slides/slide27.xml" Type="http://schemas.openxmlformats.org/officeDocument/2006/relationships/slide"/><Relationship Id="rId62" Target="slides/slide28.xml" Type="http://schemas.openxmlformats.org/officeDocument/2006/relationships/slide"/><Relationship Id="rId63" Target="slides/slide29.xml" Type="http://schemas.openxmlformats.org/officeDocument/2006/relationships/slide"/><Relationship Id="rId64" Target="slides/slide30.xml" Type="http://schemas.openxmlformats.org/officeDocument/2006/relationships/slide"/><Relationship Id="rId65" Target="slides/slide31.xml" Type="http://schemas.openxmlformats.org/officeDocument/2006/relationships/slide"/><Relationship Id="rId66" Target="slides/slide32.xml" Type="http://schemas.openxmlformats.org/officeDocument/2006/relationships/slide"/><Relationship Id="rId67" Target="slides/slide33.xml" Type="http://schemas.openxmlformats.org/officeDocument/2006/relationships/slide"/><Relationship Id="rId68" Target="slides/slide34.xml" Type="http://schemas.openxmlformats.org/officeDocument/2006/relationships/slide"/><Relationship Id="rId69" Target="tags/tag1.xml" Type="http://schemas.openxmlformats.org/officeDocument/2006/relationships/tags"/><Relationship Id="rId7" Target="slideMasters/slideMaster7.xml" Type="http://schemas.openxmlformats.org/officeDocument/2006/relationships/slideMaster"/><Relationship Id="rId70" Target="presProps.xml" Type="http://schemas.openxmlformats.org/officeDocument/2006/relationships/presProps"/><Relationship Id="rId71" Target="viewProps.xml" Type="http://schemas.openxmlformats.org/officeDocument/2006/relationships/viewProps"/><Relationship Id="rId72" Target="theme/theme1.xml" Type="http://schemas.openxmlformats.org/officeDocument/2006/relationships/theme"/><Relationship Id="rId73" Target="tableStyles.xml" Type="http://schemas.openxmlformats.org/officeDocument/2006/relationships/tableStyles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3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09206-2240-4563-9D88-900B198182FC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41D1-6419-465D-9C83-015172B6FC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162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6647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9663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0616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775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567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8310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858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852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2317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1198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328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1461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8111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163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3090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2727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2884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983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7634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1878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1989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959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79825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5832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7861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3940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6821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084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9990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637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026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211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345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450544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2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5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6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7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29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0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2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title">
  <p:cSld name="标题幻灯片"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4719" y="2565400"/>
            <a:ext cx="6331651" cy="863600"/>
          </a:xfrm>
        </p:spPr>
        <p:txBody>
          <a:bodyPr/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strike="noStrike" noProof="0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6306" y="3644900"/>
            <a:ext cx="6333238" cy="647700"/>
          </a:xfrm>
        </p:spPr>
        <p:txBody>
          <a:bodyPr/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 fontAlgn="base"/>
            <a:r>
              <a:rPr lang="zh-CN" strike="noStrike" noProof="0" smtClean="0"/>
              <a:t>单击此处编辑母版副标题样式</a:t>
            </a:r>
          </a:p>
        </p:txBody>
      </p:sp>
    </p:spTree>
    <p:extLst>
      <p:ext uri="{BB962C8B-B14F-4D97-AF65-F5344CB8AC3E}">
        <p14:creationId val="163969042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1957918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06515515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29085258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42600946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810961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04637616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7645604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85557387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0233258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5879993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5" name="TextBox 4"/>
          <p:cNvSpPr txBox="1"/>
          <p:nvPr userDrawn="1"/>
        </p:nvSpPr>
        <p:spPr>
          <a:xfrm>
            <a:off x="11757195" y="6478589"/>
            <a:ext cx="403068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399">
                <a:solidFill>
                  <a:srgbClr val="F8F8F8"/>
                </a:solidFill>
                <a:ea typeface="宋体" panose="02010600030101010101" pitchFamily="2" charset="-122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sz="1399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  <p:extLst>
      <p:ext uri="{BB962C8B-B14F-4D97-AF65-F5344CB8AC3E}">
        <p14:creationId val="27173095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21546318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45466596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73130848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11433590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24869333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118867777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820526790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4235689041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76581672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81650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318655721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275872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7266010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045962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89243329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140659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2519831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3155013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1741675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7615733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339319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24143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8562049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56466603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127055504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343052331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113937339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theme/theme1.xml" Type="http://schemas.openxmlformats.org/officeDocument/2006/relationships/theme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10.xml" Type="http://schemas.openxmlformats.org/officeDocument/2006/relationships/theme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theme/theme11.xml" Type="http://schemas.openxmlformats.org/officeDocument/2006/relationships/theme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theme/theme12.xml" Type="http://schemas.openxmlformats.org/officeDocument/2006/relationships/theme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theme/theme13.xml" Type="http://schemas.openxmlformats.org/officeDocument/2006/relationships/theme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theme/theme14.xml" Type="http://schemas.openxmlformats.org/officeDocument/2006/relationships/theme"/></Relationships>
</file>

<file path=ppt/slideMasters/_rels/slideMaster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theme/theme15.xml" Type="http://schemas.openxmlformats.org/officeDocument/2006/relationships/theme"/></Relationships>
</file>

<file path=ppt/slideMasters/_rels/slideMaster16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theme/theme16.xml" Type="http://schemas.openxmlformats.org/officeDocument/2006/relationships/theme"/></Relationships>
</file>

<file path=ppt/slideMasters/_rels/slideMaster17.xml.rels><?xml version="1.0" encoding="UTF-8" standalone="yes"?><Relationships xmlns="http://schemas.openxmlformats.org/package/2006/relationships"><Relationship Id="rId1" Target="../theme/theme17.xml" Type="http://schemas.openxmlformats.org/officeDocument/2006/relationships/theme"/></Relationships>
</file>

<file path=ppt/slideMasters/_rels/slideMaster18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theme/theme18.xml" Type="http://schemas.openxmlformats.org/officeDocument/2006/relationships/theme"/></Relationships>
</file>

<file path=ppt/slideMasters/_rels/slideMaster19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theme/theme19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jpeg" Type="http://schemas.openxmlformats.org/officeDocument/2006/relationships/image"/><Relationship Id="rId3" Target="../theme/theme2.xml" Type="http://schemas.openxmlformats.org/officeDocument/2006/relationships/theme"/></Relationships>
</file>

<file path=ppt/slideMasters/_rels/slideMaster20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theme/theme20.xml" Type="http://schemas.openxmlformats.org/officeDocument/2006/relationships/theme"/></Relationships>
</file>

<file path=ppt/slideMasters/_rels/slideMaster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theme/theme21.xml" Type="http://schemas.openxmlformats.org/officeDocument/2006/relationships/theme"/></Relationships>
</file>

<file path=ppt/slideMasters/_rels/slideMaster22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theme/theme22.xml" Type="http://schemas.openxmlformats.org/officeDocument/2006/relationships/theme"/></Relationships>
</file>

<file path=ppt/slideMasters/_rels/slideMaster23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theme/theme23.xml" Type="http://schemas.openxmlformats.org/officeDocument/2006/relationships/theme"/></Relationships>
</file>

<file path=ppt/slideMasters/_rels/slideMaster2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theme/theme24.xml" Type="http://schemas.openxmlformats.org/officeDocument/2006/relationships/theme"/></Relationships>
</file>

<file path=ppt/slideMasters/_rels/slideMaster25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theme/theme25.xml" Type="http://schemas.openxmlformats.org/officeDocument/2006/relationships/theme"/></Relationships>
</file>

<file path=ppt/slideMasters/_rels/slideMaster26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theme/theme26.xml" Type="http://schemas.openxmlformats.org/officeDocument/2006/relationships/theme"/></Relationships>
</file>

<file path=ppt/slideMasters/_rels/slideMaster27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theme/theme27.xml" Type="http://schemas.openxmlformats.org/officeDocument/2006/relationships/theme"/></Relationships>
</file>

<file path=ppt/slideMasters/_rels/slideMaster28.xml.rels><?xml version="1.0" encoding="UTF-8" standalone="yes"?><Relationships xmlns="http://schemas.openxmlformats.org/package/2006/relationships"><Relationship Id="rId1" Target="../theme/theme28.xml" Type="http://schemas.openxmlformats.org/officeDocument/2006/relationships/theme"/></Relationships>
</file>

<file path=ppt/slideMasters/_rels/slideMaster29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theme/theme29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slideMasters/_rels/slideMaster30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theme/theme30.xml" Type="http://schemas.openxmlformats.org/officeDocument/2006/relationships/theme"/></Relationships>
</file>

<file path=ppt/slideMasters/_rels/slideMaster31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theme/theme31.xml" Type="http://schemas.openxmlformats.org/officeDocument/2006/relationships/theme"/></Relationships>
</file>

<file path=ppt/slideMasters/_rels/slideMaster32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theme/theme32.xml" Type="http://schemas.openxmlformats.org/officeDocument/2006/relationships/theme"/></Relationships>
</file>

<file path=ppt/slideMasters/_rels/slideMaster3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10" Target="../slideLayouts/slideLayout38.xml" Type="http://schemas.openxmlformats.org/officeDocument/2006/relationships/slideLayout"/><Relationship Id="rId11" Target="../slideLayouts/slideLayout39.xml" Type="http://schemas.openxmlformats.org/officeDocument/2006/relationships/slideLayout"/><Relationship Id="rId12" Target="../theme/theme33.xml" Type="http://schemas.openxmlformats.org/officeDocument/2006/relationships/theme"/><Relationship Id="rId2" Target="../slideLayouts/slideLayout30.xml" Type="http://schemas.openxmlformats.org/officeDocument/2006/relationships/slideLayout"/><Relationship Id="rId3" Target="../slideLayouts/slideLayout31.xml" Type="http://schemas.openxmlformats.org/officeDocument/2006/relationships/slideLayout"/><Relationship Id="rId4" Target="../slideLayouts/slideLayout32.xml" Type="http://schemas.openxmlformats.org/officeDocument/2006/relationships/slideLayout"/><Relationship Id="rId5" Target="../slideLayouts/slideLayout33.xml" Type="http://schemas.openxmlformats.org/officeDocument/2006/relationships/slideLayout"/><Relationship Id="rId6" Target="../slideLayouts/slideLayout34.xml" Type="http://schemas.openxmlformats.org/officeDocument/2006/relationships/slideLayout"/><Relationship Id="rId7" Target="../slideLayouts/slideLayout35.xml" Type="http://schemas.openxmlformats.org/officeDocument/2006/relationships/slideLayout"/><Relationship Id="rId8" Target="../slideLayouts/slideLayout36.xml" Type="http://schemas.openxmlformats.org/officeDocument/2006/relationships/slideLayout"/><Relationship Id="rId9" Target="../slideLayouts/slideLayout37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theme/theme4.xml" Type="http://schemas.openxmlformats.org/officeDocument/2006/relationships/theme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theme/theme5.xml" Type="http://schemas.openxmlformats.org/officeDocument/2006/relationships/theme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theme/theme6.xml" Type="http://schemas.openxmlformats.org/officeDocument/2006/relationships/theme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7.xml" Type="http://schemas.openxmlformats.org/officeDocument/2006/relationships/theme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8.xml" Type="http://schemas.openxmlformats.org/officeDocument/2006/relationships/theme"/></Relationships>
</file>

<file path=ppt/slideMasters/_rels/slideMaster9.xml.rels><?xml version="1.0" encoding="UTF-8" standalone="yes"?><Relationships xmlns="http://schemas.openxmlformats.org/package/2006/relationships"><Relationship Id="rId1" Target="../theme/theme9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362" y="908050"/>
            <a:ext cx="10973276" cy="635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73276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636"/>
            <a:r>
              <a:rPr lang="zh-CN" altLang="en-US"/>
              <a:t>第二级</a:t>
            </a:r>
          </a:p>
        </p:txBody>
      </p:sp>
    </p:spTree>
    <p:extLst>
      <p:ext uri="{BB962C8B-B14F-4D97-AF65-F5344CB8AC3E}">
        <p14:creationId val="18368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017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03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05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068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63" indent="-342763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1"/>
          </a:solidFill>
          <a:latin typeface="+mn-lt"/>
          <a:ea typeface="仿宋_GB2312" pitchFamily="49" charset="-122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7917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3543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68115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2074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41735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22701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87366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094723111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58297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6845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362" y="908050"/>
            <a:ext cx="10973276" cy="635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73276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636"/>
            <a:r>
              <a:rPr lang="zh-CN" altLang="en-US"/>
              <a:t>第二级</a:t>
            </a:r>
          </a:p>
        </p:txBody>
      </p:sp>
    </p:spTree>
    <p:extLst>
      <p:ext uri="{BB962C8B-B14F-4D97-AF65-F5344CB8AC3E}">
        <p14:creationId val="17235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017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03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05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068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63" indent="-342763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1"/>
          </a:solidFill>
          <a:latin typeface="+mn-lt"/>
          <a:ea typeface="仿宋_GB2312" pitchFamily="49" charset="-122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36201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8939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8713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9561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9998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33408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88987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7004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929289235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9684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845533064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0846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786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4559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300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3217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14189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1427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34307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294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  <p:extLst>
      <p:ext uri="{BB962C8B-B14F-4D97-AF65-F5344CB8AC3E}">
        <p14:creationId val="460926346"/>
      </p:ext>
    </p:extLst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rtl="0" fontAlgn="base">
        <a:spcBef>
          <a:spcPct val="0"/>
        </a:spcBef>
        <a:spcAft>
          <a:spcPct val="0"/>
        </a:spcAft>
        <a:defRPr sz="2399">
          <a:solidFill>
            <a:schemeClr val="accent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971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943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14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886" algn="l" rtl="0" fontAlgn="base">
        <a:spcBef>
          <a:spcPct val="0"/>
        </a:spcBef>
        <a:spcAft>
          <a:spcPct val="0"/>
        </a:spcAft>
        <a:defRPr sz="2399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29" indent="-342729" algn="l" rtl="0" fontAlgn="base">
        <a:spcBef>
          <a:spcPct val="20000"/>
        </a:spcBef>
        <a:spcAft>
          <a:spcPct val="0"/>
        </a:spcAft>
        <a:buChar char="•"/>
        <a:defRPr sz="1999">
          <a:solidFill>
            <a:schemeClr val="accent3"/>
          </a:solidFill>
          <a:latin typeface="+mn-lt"/>
          <a:ea typeface="+mn-ea"/>
          <a:cs typeface="+mn-cs"/>
        </a:defRPr>
      </a:lvl1pPr>
      <a:lvl2pPr marL="742579" indent="-285607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accent3"/>
          </a:solidFill>
          <a:latin typeface="+mn-lt"/>
          <a:ea typeface="仿宋_GB2312" pitchFamily="49" charset="-122"/>
        </a:defRPr>
      </a:lvl2pPr>
      <a:lvl3pPr marL="1142429" indent="-228486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400" indent="-22848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371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43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314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286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57" indent="-228486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8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8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8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26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8.jpeg" Type="http://schemas.openxmlformats.org/officeDocument/2006/relationships/image"/><Relationship Id="rId4" Target="../media/image4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 bwMode="auto">
          <a:xfrm>
            <a:off x="1" y="1269257"/>
            <a:ext cx="12192000" cy="3076961"/>
          </a:xfrm>
          <a:prstGeom prst="rect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02" compatLnSpc="1" forceAA="0" fromWordArt="0" horzOverflow="overflow" lIns="91404" numCol="1" rIns="91404" rot="0" rtlCol="0" spcCol="0" spcFirstLastPara="0" tIns="45702" vert="horz" vertOverflow="overflow"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98305" y="737425"/>
            <a:ext cx="419932" cy="437802"/>
            <a:chOff x="8181567" y="391614"/>
            <a:chExt cx="420096" cy="437973"/>
          </a:xfrm>
          <a:solidFill>
            <a:schemeClr val="accent1"/>
          </a:solidFill>
        </p:grpSpPr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8181567" y="391614"/>
              <a:ext cx="420096" cy="4379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8254350" y="468227"/>
              <a:ext cx="321776" cy="268147"/>
            </a:xfrm>
            <a:custGeom>
              <a:gdLst>
                <a:gd fmla="*/ 337 w 437" name="T0"/>
                <a:gd fmla="*/ 334 h 349" name="T1"/>
                <a:gd fmla="*/ 0 w 437" name="T2"/>
                <a:gd fmla="*/ 334 h 349" name="T3"/>
                <a:gd fmla="*/ 175 w 437" name="T4"/>
                <a:gd fmla="*/ 129 h 349" name="T5"/>
                <a:gd fmla="*/ 168 w 437" name="T6"/>
                <a:gd fmla="*/ 123 h 349" name="T7"/>
                <a:gd fmla="*/ 319 w 437" name="T8"/>
                <a:gd fmla="*/ 144 h 349" name="T9"/>
                <a:gd fmla="*/ 18 w 437" name="T10"/>
                <a:gd fmla="*/ 118 h 349" name="T11"/>
                <a:gd fmla="*/ 120 w 437" name="T12"/>
                <a:gd fmla="*/ 253 h 349" name="T13"/>
                <a:gd fmla="*/ 57 w 437" name="T14"/>
                <a:gd fmla="*/ 213 h 349" name="T15"/>
                <a:gd fmla="*/ 57 w 437" name="T16"/>
                <a:gd fmla="*/ 226 h 349" name="T17"/>
                <a:gd fmla="*/ 182 w 437" name="T18"/>
                <a:gd fmla="*/ 186 h 349" name="T19"/>
                <a:gd fmla="*/ 57 w 437" name="T20"/>
                <a:gd fmla="*/ 186 h 349" name="T21"/>
                <a:gd fmla="*/ 182 w 437" name="T22"/>
                <a:gd fmla="*/ 174 h 349" name="T23"/>
                <a:gd fmla="*/ 323 w 437" name="T24"/>
                <a:gd fmla="*/ 146 h 349" name="T25"/>
                <a:gd fmla="*/ 323 w 437" name="T26"/>
                <a:gd fmla="*/ 146 h 349" name="T27"/>
                <a:gd fmla="*/ 324 w 437" name="T28"/>
                <a:gd fmla="*/ 22 h 349" name="T29"/>
                <a:gd fmla="*/ 198 w 437" name="T30"/>
                <a:gd fmla="*/ 79 h 349" name="T31"/>
                <a:gd fmla="*/ 342 w 437" name="T32"/>
                <a:gd fmla="*/ 87 h 349" name="T33"/>
                <a:gd fmla="*/ 219 w 437" name="T34"/>
                <a:gd fmla="*/ 60 h 349" name="T35"/>
                <a:gd fmla="*/ 346 w 437" name="T36"/>
                <a:gd fmla="*/ 152 h 349" name="T37"/>
                <a:gd fmla="*/ 396 w 437" name="T38"/>
                <a:gd fmla="*/ 91 h 349" name="T39"/>
                <a:gd fmla="*/ 409 w 437" name="T40"/>
                <a:gd fmla="*/ 105 h 349" name="T41"/>
                <a:gd fmla="*/ 402 w 437" name="T42"/>
                <a:gd fmla="*/ 89 h 349" name="T43"/>
                <a:gd fmla="*/ 399 w 437" name="T44"/>
                <a:gd fmla="*/ 171 h 349" name="T45"/>
                <a:gd fmla="*/ 398 w 437" name="T46"/>
                <a:gd fmla="*/ 187 h 349" name="T47"/>
                <a:gd fmla="*/ 412 w 437" name="T48"/>
                <a:gd fmla="*/ 187 h 349" name="T49"/>
                <a:gd fmla="*/ 411 w 437" name="T50"/>
                <a:gd fmla="*/ 171 h 349" name="T51"/>
                <a:gd fmla="*/ 409 w 437" name="T52"/>
                <a:gd fmla="*/ 134 h 349" name="T53"/>
                <a:gd fmla="*/ 201 w 437" name="T54"/>
                <a:gd fmla="*/ 188 h 349" name="T55"/>
                <a:gd fmla="*/ 220 w 437" name="T56"/>
                <a:gd fmla="*/ 262 h 349" name="T57"/>
                <a:gd fmla="*/ 228 w 437" name="T58"/>
                <a:gd fmla="*/ 256 h 349" name="T59"/>
                <a:gd fmla="*/ 231 w 437" name="T60"/>
                <a:gd fmla="*/ 247 h 349" name="T61"/>
                <a:gd fmla="*/ 240 w 437" name="T62"/>
                <a:gd fmla="*/ 253 h 349" name="T63"/>
                <a:gd fmla="*/ 246 w 437" name="T64"/>
                <a:gd fmla="*/ 267 h 349" name="T65"/>
                <a:gd fmla="*/ 254 w 437" name="T66"/>
                <a:gd fmla="*/ 273 h 349" name="T67"/>
                <a:gd fmla="*/ 267 w 437" name="T68"/>
                <a:gd fmla="*/ 271 h 349" name="T69"/>
                <a:gd fmla="*/ 265 w 437" name="T70"/>
                <a:gd fmla="*/ 264 h 349" name="T71"/>
                <a:gd fmla="*/ 258 w 437" name="T72"/>
                <a:gd fmla="*/ 250 h 349" name="T73"/>
                <a:gd fmla="*/ 249 w 437" name="T74"/>
                <a:gd fmla="*/ 244 h 349" name="T75"/>
                <a:gd fmla="*/ 271 w 437" name="T76"/>
                <a:gd fmla="*/ 232 h 349" name="T77"/>
                <a:gd fmla="*/ 262 w 437" name="T78"/>
                <a:gd fmla="*/ 229 h 349" name="T79"/>
                <a:gd fmla="*/ 256 w 437" name="T80"/>
                <a:gd fmla="*/ 221 h 349" name="T81"/>
                <a:gd fmla="*/ 247 w 437" name="T82"/>
                <a:gd fmla="*/ 219 h 349" name="T83"/>
                <a:gd fmla="*/ 241 w 437" name="T84"/>
                <a:gd fmla="*/ 211 h 349" name="T85"/>
                <a:gd fmla="*/ 232 w 437" name="T86"/>
                <a:gd fmla="*/ 208 h 349" name="T87"/>
                <a:gd fmla="*/ 226 w 437" name="T88"/>
                <a:gd fmla="*/ 201 h 349" name="T89"/>
                <a:gd fmla="*/ 216 w 437" name="T90"/>
                <a:gd fmla="*/ 198 h 349" name="T91"/>
                <a:gd fmla="*/ 210 w 437" name="T92"/>
                <a:gd fmla="*/ 190 h 349" name="T93"/>
                <a:gd fmla="*/ 40 w 437" name="T94"/>
                <a:gd fmla="*/ 141 h 349" name="T95"/>
                <a:gd fmla="*/ 40 w 437" name="T96"/>
                <a:gd fmla="*/ 292 h 34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49" w="437">
                  <a:moveTo>
                    <a:pt x="0" y="322"/>
                  </a:moveTo>
                  <a:lnTo>
                    <a:pt x="337" y="322"/>
                  </a:lnTo>
                  <a:lnTo>
                    <a:pt x="337" y="334"/>
                  </a:lnTo>
                  <a:cubicBezTo>
                    <a:pt x="337" y="342"/>
                    <a:pt x="331" y="349"/>
                    <a:pt x="323" y="349"/>
                  </a:cubicBezTo>
                  <a:lnTo>
                    <a:pt x="14" y="349"/>
                  </a:lnTo>
                  <a:cubicBezTo>
                    <a:pt x="6" y="349"/>
                    <a:pt x="0" y="342"/>
                    <a:pt x="0" y="334"/>
                  </a:cubicBezTo>
                  <a:lnTo>
                    <a:pt x="0" y="322"/>
                  </a:lnTo>
                  <a:close/>
                  <a:moveTo>
                    <a:pt x="168" y="123"/>
                  </a:moveTo>
                  <a:cubicBezTo>
                    <a:pt x="172" y="123"/>
                    <a:pt x="175" y="126"/>
                    <a:pt x="175" y="129"/>
                  </a:cubicBezTo>
                  <a:cubicBezTo>
                    <a:pt x="175" y="133"/>
                    <a:pt x="172" y="135"/>
                    <a:pt x="168" y="135"/>
                  </a:cubicBezTo>
                  <a:cubicBezTo>
                    <a:pt x="165" y="135"/>
                    <a:pt x="162" y="133"/>
                    <a:pt x="162" y="129"/>
                  </a:cubicBezTo>
                  <a:cubicBezTo>
                    <a:pt x="162" y="126"/>
                    <a:pt x="165" y="123"/>
                    <a:pt x="168" y="123"/>
                  </a:cubicBezTo>
                  <a:close/>
                  <a:moveTo>
                    <a:pt x="18" y="118"/>
                  </a:moveTo>
                  <a:lnTo>
                    <a:pt x="208" y="118"/>
                  </a:lnTo>
                  <a:cubicBezTo>
                    <a:pt x="246" y="120"/>
                    <a:pt x="283" y="128"/>
                    <a:pt x="319" y="144"/>
                  </a:cubicBezTo>
                  <a:lnTo>
                    <a:pt x="319" y="315"/>
                  </a:lnTo>
                  <a:lnTo>
                    <a:pt x="18" y="315"/>
                  </a:lnTo>
                  <a:lnTo>
                    <a:pt x="18" y="118"/>
                  </a:lnTo>
                  <a:close/>
                  <a:moveTo>
                    <a:pt x="57" y="239"/>
                  </a:moveTo>
                  <a:lnTo>
                    <a:pt x="120" y="239"/>
                  </a:lnTo>
                  <a:lnTo>
                    <a:pt x="120" y="253"/>
                  </a:lnTo>
                  <a:lnTo>
                    <a:pt x="57" y="253"/>
                  </a:lnTo>
                  <a:lnTo>
                    <a:pt x="57" y="239"/>
                  </a:lnTo>
                  <a:close/>
                  <a:moveTo>
                    <a:pt x="57" y="213"/>
                  </a:moveTo>
                  <a:lnTo>
                    <a:pt x="182" y="213"/>
                  </a:lnTo>
                  <a:lnTo>
                    <a:pt x="182" y="226"/>
                  </a:lnTo>
                  <a:lnTo>
                    <a:pt x="57" y="226"/>
                  </a:lnTo>
                  <a:lnTo>
                    <a:pt x="57" y="213"/>
                  </a:lnTo>
                  <a:close/>
                  <a:moveTo>
                    <a:pt x="57" y="186"/>
                  </a:moveTo>
                  <a:lnTo>
                    <a:pt x="182" y="186"/>
                  </a:lnTo>
                  <a:lnTo>
                    <a:pt x="182" y="200"/>
                  </a:lnTo>
                  <a:lnTo>
                    <a:pt x="57" y="200"/>
                  </a:lnTo>
                  <a:lnTo>
                    <a:pt x="57" y="186"/>
                  </a:lnTo>
                  <a:close/>
                  <a:moveTo>
                    <a:pt x="57" y="160"/>
                  </a:moveTo>
                  <a:lnTo>
                    <a:pt x="182" y="160"/>
                  </a:lnTo>
                  <a:lnTo>
                    <a:pt x="182" y="174"/>
                  </a:lnTo>
                  <a:lnTo>
                    <a:pt x="57" y="174"/>
                  </a:lnTo>
                  <a:lnTo>
                    <a:pt x="57" y="160"/>
                  </a:lnTo>
                  <a:close/>
                  <a:moveTo>
                    <a:pt x="323" y="146"/>
                  </a:moveTo>
                  <a:cubicBezTo>
                    <a:pt x="328" y="148"/>
                    <a:pt x="339" y="154"/>
                    <a:pt x="342" y="156"/>
                  </a:cubicBezTo>
                  <a:cubicBezTo>
                    <a:pt x="350" y="161"/>
                    <a:pt x="330" y="164"/>
                    <a:pt x="323" y="165"/>
                  </a:cubicBezTo>
                  <a:lnTo>
                    <a:pt x="323" y="146"/>
                  </a:lnTo>
                  <a:close/>
                  <a:moveTo>
                    <a:pt x="396" y="91"/>
                  </a:moveTo>
                  <a:cubicBezTo>
                    <a:pt x="377" y="71"/>
                    <a:pt x="359" y="50"/>
                    <a:pt x="341" y="30"/>
                  </a:cubicBezTo>
                  <a:cubicBezTo>
                    <a:pt x="335" y="23"/>
                    <a:pt x="332" y="23"/>
                    <a:pt x="324" y="22"/>
                  </a:cubicBezTo>
                  <a:lnTo>
                    <a:pt x="133" y="1"/>
                  </a:lnTo>
                  <a:cubicBezTo>
                    <a:pt x="129" y="0"/>
                    <a:pt x="128" y="3"/>
                    <a:pt x="130" y="6"/>
                  </a:cubicBezTo>
                  <a:lnTo>
                    <a:pt x="198" y="79"/>
                  </a:lnTo>
                  <a:cubicBezTo>
                    <a:pt x="209" y="57"/>
                    <a:pt x="217" y="46"/>
                    <a:pt x="251" y="50"/>
                  </a:cubicBezTo>
                  <a:cubicBezTo>
                    <a:pt x="275" y="53"/>
                    <a:pt x="292" y="58"/>
                    <a:pt x="314" y="66"/>
                  </a:cubicBezTo>
                  <a:cubicBezTo>
                    <a:pt x="328" y="72"/>
                    <a:pt x="335" y="76"/>
                    <a:pt x="342" y="87"/>
                  </a:cubicBezTo>
                  <a:cubicBezTo>
                    <a:pt x="336" y="80"/>
                    <a:pt x="327" y="75"/>
                    <a:pt x="317" y="71"/>
                  </a:cubicBezTo>
                  <a:cubicBezTo>
                    <a:pt x="297" y="63"/>
                    <a:pt x="275" y="58"/>
                    <a:pt x="253" y="55"/>
                  </a:cubicBezTo>
                  <a:cubicBezTo>
                    <a:pt x="240" y="54"/>
                    <a:pt x="227" y="54"/>
                    <a:pt x="219" y="60"/>
                  </a:cubicBezTo>
                  <a:cubicBezTo>
                    <a:pt x="211" y="66"/>
                    <a:pt x="199" y="93"/>
                    <a:pt x="194" y="103"/>
                  </a:cubicBezTo>
                  <a:cubicBezTo>
                    <a:pt x="191" y="110"/>
                    <a:pt x="195" y="112"/>
                    <a:pt x="200" y="112"/>
                  </a:cubicBezTo>
                  <a:cubicBezTo>
                    <a:pt x="251" y="115"/>
                    <a:pt x="301" y="128"/>
                    <a:pt x="346" y="152"/>
                  </a:cubicBezTo>
                  <a:lnTo>
                    <a:pt x="347" y="126"/>
                  </a:lnTo>
                  <a:cubicBezTo>
                    <a:pt x="363" y="128"/>
                    <a:pt x="379" y="130"/>
                    <a:pt x="396" y="133"/>
                  </a:cubicBezTo>
                  <a:lnTo>
                    <a:pt x="396" y="91"/>
                  </a:lnTo>
                  <a:close/>
                  <a:moveTo>
                    <a:pt x="433" y="138"/>
                  </a:moveTo>
                  <a:cubicBezTo>
                    <a:pt x="435" y="138"/>
                    <a:pt x="437" y="135"/>
                    <a:pt x="435" y="133"/>
                  </a:cubicBezTo>
                  <a:cubicBezTo>
                    <a:pt x="426" y="124"/>
                    <a:pt x="417" y="114"/>
                    <a:pt x="409" y="105"/>
                  </a:cubicBezTo>
                  <a:lnTo>
                    <a:pt x="409" y="93"/>
                  </a:lnTo>
                  <a:cubicBezTo>
                    <a:pt x="409" y="91"/>
                    <a:pt x="407" y="90"/>
                    <a:pt x="405" y="90"/>
                  </a:cubicBezTo>
                  <a:lnTo>
                    <a:pt x="402" y="89"/>
                  </a:lnTo>
                  <a:lnTo>
                    <a:pt x="402" y="163"/>
                  </a:lnTo>
                  <a:cubicBezTo>
                    <a:pt x="400" y="163"/>
                    <a:pt x="400" y="164"/>
                    <a:pt x="400" y="165"/>
                  </a:cubicBezTo>
                  <a:lnTo>
                    <a:pt x="399" y="171"/>
                  </a:lnTo>
                  <a:cubicBezTo>
                    <a:pt x="399" y="173"/>
                    <a:pt x="400" y="174"/>
                    <a:pt x="400" y="176"/>
                  </a:cubicBezTo>
                  <a:lnTo>
                    <a:pt x="400" y="182"/>
                  </a:lnTo>
                  <a:cubicBezTo>
                    <a:pt x="400" y="184"/>
                    <a:pt x="399" y="185"/>
                    <a:pt x="398" y="187"/>
                  </a:cubicBezTo>
                  <a:lnTo>
                    <a:pt x="393" y="231"/>
                  </a:lnTo>
                  <a:cubicBezTo>
                    <a:pt x="396" y="236"/>
                    <a:pt x="414" y="236"/>
                    <a:pt x="417" y="231"/>
                  </a:cubicBezTo>
                  <a:lnTo>
                    <a:pt x="412" y="187"/>
                  </a:lnTo>
                  <a:cubicBezTo>
                    <a:pt x="412" y="185"/>
                    <a:pt x="411" y="184"/>
                    <a:pt x="411" y="182"/>
                  </a:cubicBezTo>
                  <a:lnTo>
                    <a:pt x="410" y="176"/>
                  </a:lnTo>
                  <a:cubicBezTo>
                    <a:pt x="410" y="174"/>
                    <a:pt x="412" y="174"/>
                    <a:pt x="411" y="171"/>
                  </a:cubicBezTo>
                  <a:lnTo>
                    <a:pt x="411" y="165"/>
                  </a:lnTo>
                  <a:cubicBezTo>
                    <a:pt x="411" y="164"/>
                    <a:pt x="410" y="163"/>
                    <a:pt x="409" y="163"/>
                  </a:cubicBezTo>
                  <a:lnTo>
                    <a:pt x="409" y="134"/>
                  </a:lnTo>
                  <a:cubicBezTo>
                    <a:pt x="417" y="135"/>
                    <a:pt x="425" y="137"/>
                    <a:pt x="433" y="138"/>
                  </a:cubicBezTo>
                  <a:close/>
                  <a:moveTo>
                    <a:pt x="206" y="187"/>
                  </a:moveTo>
                  <a:lnTo>
                    <a:pt x="201" y="188"/>
                  </a:lnTo>
                  <a:lnTo>
                    <a:pt x="217" y="267"/>
                  </a:lnTo>
                  <a:lnTo>
                    <a:pt x="221" y="266"/>
                  </a:lnTo>
                  <a:lnTo>
                    <a:pt x="220" y="262"/>
                  </a:lnTo>
                  <a:lnTo>
                    <a:pt x="224" y="261"/>
                  </a:lnTo>
                  <a:lnTo>
                    <a:pt x="224" y="257"/>
                  </a:lnTo>
                  <a:lnTo>
                    <a:pt x="228" y="256"/>
                  </a:lnTo>
                  <a:lnTo>
                    <a:pt x="227" y="252"/>
                  </a:lnTo>
                  <a:lnTo>
                    <a:pt x="231" y="251"/>
                  </a:lnTo>
                  <a:lnTo>
                    <a:pt x="231" y="247"/>
                  </a:lnTo>
                  <a:lnTo>
                    <a:pt x="235" y="246"/>
                  </a:lnTo>
                  <a:lnTo>
                    <a:pt x="236" y="253"/>
                  </a:lnTo>
                  <a:lnTo>
                    <a:pt x="240" y="253"/>
                  </a:lnTo>
                  <a:lnTo>
                    <a:pt x="241" y="260"/>
                  </a:lnTo>
                  <a:lnTo>
                    <a:pt x="245" y="260"/>
                  </a:lnTo>
                  <a:lnTo>
                    <a:pt x="246" y="267"/>
                  </a:lnTo>
                  <a:lnTo>
                    <a:pt x="250" y="266"/>
                  </a:lnTo>
                  <a:lnTo>
                    <a:pt x="251" y="274"/>
                  </a:lnTo>
                  <a:lnTo>
                    <a:pt x="254" y="273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67" y="271"/>
                  </a:lnTo>
                  <a:lnTo>
                    <a:pt x="270" y="271"/>
                  </a:lnTo>
                  <a:lnTo>
                    <a:pt x="268" y="263"/>
                  </a:lnTo>
                  <a:lnTo>
                    <a:pt x="265" y="264"/>
                  </a:lnTo>
                  <a:lnTo>
                    <a:pt x="263" y="257"/>
                  </a:lnTo>
                  <a:lnTo>
                    <a:pt x="259" y="257"/>
                  </a:lnTo>
                  <a:lnTo>
                    <a:pt x="258" y="250"/>
                  </a:lnTo>
                  <a:lnTo>
                    <a:pt x="254" y="251"/>
                  </a:lnTo>
                  <a:lnTo>
                    <a:pt x="253" y="243"/>
                  </a:lnTo>
                  <a:lnTo>
                    <a:pt x="249" y="244"/>
                  </a:lnTo>
                  <a:lnTo>
                    <a:pt x="248" y="240"/>
                  </a:lnTo>
                  <a:lnTo>
                    <a:pt x="272" y="235"/>
                  </a:lnTo>
                  <a:lnTo>
                    <a:pt x="271" y="232"/>
                  </a:lnTo>
                  <a:lnTo>
                    <a:pt x="267" y="233"/>
                  </a:lnTo>
                  <a:lnTo>
                    <a:pt x="267" y="228"/>
                  </a:lnTo>
                  <a:lnTo>
                    <a:pt x="262" y="229"/>
                  </a:lnTo>
                  <a:lnTo>
                    <a:pt x="262" y="225"/>
                  </a:lnTo>
                  <a:lnTo>
                    <a:pt x="257" y="226"/>
                  </a:lnTo>
                  <a:lnTo>
                    <a:pt x="256" y="221"/>
                  </a:lnTo>
                  <a:lnTo>
                    <a:pt x="252" y="222"/>
                  </a:lnTo>
                  <a:lnTo>
                    <a:pt x="251" y="218"/>
                  </a:lnTo>
                  <a:lnTo>
                    <a:pt x="247" y="219"/>
                  </a:lnTo>
                  <a:lnTo>
                    <a:pt x="246" y="215"/>
                  </a:lnTo>
                  <a:lnTo>
                    <a:pt x="242" y="215"/>
                  </a:lnTo>
                  <a:lnTo>
                    <a:pt x="241" y="211"/>
                  </a:lnTo>
                  <a:lnTo>
                    <a:pt x="237" y="212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1" y="204"/>
                  </a:lnTo>
                  <a:lnTo>
                    <a:pt x="227" y="205"/>
                  </a:lnTo>
                  <a:lnTo>
                    <a:pt x="226" y="201"/>
                  </a:lnTo>
                  <a:lnTo>
                    <a:pt x="221" y="202"/>
                  </a:lnTo>
                  <a:lnTo>
                    <a:pt x="221" y="197"/>
                  </a:lnTo>
                  <a:lnTo>
                    <a:pt x="216" y="198"/>
                  </a:lnTo>
                  <a:lnTo>
                    <a:pt x="215" y="194"/>
                  </a:lnTo>
                  <a:lnTo>
                    <a:pt x="211" y="195"/>
                  </a:lnTo>
                  <a:lnTo>
                    <a:pt x="210" y="190"/>
                  </a:lnTo>
                  <a:lnTo>
                    <a:pt x="207" y="191"/>
                  </a:lnTo>
                  <a:lnTo>
                    <a:pt x="206" y="187"/>
                  </a:lnTo>
                  <a:close/>
                  <a:moveTo>
                    <a:pt x="40" y="141"/>
                  </a:moveTo>
                  <a:lnTo>
                    <a:pt x="297" y="141"/>
                  </a:lnTo>
                  <a:lnTo>
                    <a:pt x="297" y="292"/>
                  </a:lnTo>
                  <a:lnTo>
                    <a:pt x="40" y="292"/>
                  </a:lnTo>
                  <a:lnTo>
                    <a:pt x="40" y="14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902188" y="737425"/>
            <a:ext cx="421207" cy="437802"/>
            <a:chOff x="10486350" y="391614"/>
            <a:chExt cx="421373" cy="437973"/>
          </a:xfrm>
          <a:solidFill>
            <a:schemeClr val="accent1"/>
          </a:solidFill>
        </p:grpSpPr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10486350" y="391614"/>
              <a:ext cx="421373" cy="4379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10532318" y="455458"/>
              <a:ext cx="334545" cy="293685"/>
            </a:xfrm>
            <a:custGeom>
              <a:gdLst>
                <a:gd fmla="*/ 318 w 454" name="T0"/>
                <a:gd fmla="*/ 238 h 383" name="T1"/>
                <a:gd fmla="*/ 251 w 454" name="T2"/>
                <a:gd fmla="*/ 238 h 383" name="T3"/>
                <a:gd fmla="*/ 251 w 454" name="T4"/>
                <a:gd fmla="*/ 305 h 383" name="T5"/>
                <a:gd fmla="*/ 202 w 454" name="T6"/>
                <a:gd fmla="*/ 305 h 383" name="T7"/>
                <a:gd fmla="*/ 202 w 454" name="T8"/>
                <a:gd fmla="*/ 238 h 383" name="T9"/>
                <a:gd fmla="*/ 135 w 454" name="T10"/>
                <a:gd fmla="*/ 238 h 383" name="T11"/>
                <a:gd fmla="*/ 135 w 454" name="T12"/>
                <a:gd fmla="*/ 189 h 383" name="T13"/>
                <a:gd fmla="*/ 202 w 454" name="T14"/>
                <a:gd fmla="*/ 189 h 383" name="T15"/>
                <a:gd fmla="*/ 202 w 454" name="T16"/>
                <a:gd fmla="*/ 122 h 383" name="T17"/>
                <a:gd fmla="*/ 251 w 454" name="T18"/>
                <a:gd fmla="*/ 122 h 383" name="T19"/>
                <a:gd fmla="*/ 251 w 454" name="T20"/>
                <a:gd fmla="*/ 189 h 383" name="T21"/>
                <a:gd fmla="*/ 318 w 454" name="T22"/>
                <a:gd fmla="*/ 189 h 383" name="T23"/>
                <a:gd fmla="*/ 318 w 454" name="T24"/>
                <a:gd fmla="*/ 238 h 383" name="T25"/>
                <a:gd fmla="*/ 417 w 454" name="T26"/>
                <a:gd fmla="*/ 123 h 383" name="T27"/>
                <a:gd fmla="*/ 227 w 454" name="T28"/>
                <a:gd fmla="*/ 91 h 383" name="T29"/>
                <a:gd fmla="*/ 37 w 454" name="T30"/>
                <a:gd fmla="*/ 123 h 383" name="T31"/>
                <a:gd fmla="*/ 227 w 454" name="T32"/>
                <a:gd fmla="*/ 383 h 383" name="T33"/>
                <a:gd fmla="*/ 417 w 454" name="T34"/>
                <a:gd fmla="*/ 123 h 3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3" w="453">
                  <a:moveTo>
                    <a:pt x="318" y="238"/>
                  </a:moveTo>
                  <a:lnTo>
                    <a:pt x="251" y="238"/>
                  </a:lnTo>
                  <a:lnTo>
                    <a:pt x="251" y="305"/>
                  </a:lnTo>
                  <a:lnTo>
                    <a:pt x="202" y="305"/>
                  </a:lnTo>
                  <a:lnTo>
                    <a:pt x="202" y="238"/>
                  </a:lnTo>
                  <a:lnTo>
                    <a:pt x="135" y="238"/>
                  </a:lnTo>
                  <a:lnTo>
                    <a:pt x="135" y="189"/>
                  </a:lnTo>
                  <a:lnTo>
                    <a:pt x="202" y="189"/>
                  </a:lnTo>
                  <a:lnTo>
                    <a:pt x="202" y="122"/>
                  </a:lnTo>
                  <a:lnTo>
                    <a:pt x="251" y="122"/>
                  </a:lnTo>
                  <a:lnTo>
                    <a:pt x="251" y="189"/>
                  </a:lnTo>
                  <a:lnTo>
                    <a:pt x="318" y="189"/>
                  </a:lnTo>
                  <a:lnTo>
                    <a:pt x="318" y="238"/>
                  </a:lnTo>
                  <a:close/>
                  <a:moveTo>
                    <a:pt x="417" y="123"/>
                  </a:moveTo>
                  <a:cubicBezTo>
                    <a:pt x="384" y="0"/>
                    <a:pt x="249" y="77"/>
                    <a:pt x="227" y="91"/>
                  </a:cubicBezTo>
                  <a:cubicBezTo>
                    <a:pt x="204" y="77"/>
                    <a:pt x="69" y="1"/>
                    <a:pt x="37" y="123"/>
                  </a:cubicBezTo>
                  <a:cubicBezTo>
                    <a:pt x="0" y="265"/>
                    <a:pt x="226" y="382"/>
                    <a:pt x="227" y="383"/>
                  </a:cubicBezTo>
                  <a:cubicBezTo>
                    <a:pt x="227" y="383"/>
                    <a:pt x="454" y="263"/>
                    <a:pt x="417" y="123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4" name="Freeform 16"/>
          <p:cNvSpPr>
            <a:spLocks noEditPoints="1"/>
          </p:cNvSpPr>
          <p:nvPr/>
        </p:nvSpPr>
        <p:spPr>
          <a:xfrm>
            <a:off x="9059499" y="826517"/>
            <a:ext cx="514149" cy="258662"/>
          </a:xfrm>
          <a:custGeom>
            <a:cxnLst>
              <a:cxn ang="0">
                <a:pos x="49324" y="162581"/>
              </a:cxn>
              <a:cxn ang="0">
                <a:pos x="49324" y="143409"/>
              </a:cxn>
              <a:cxn ang="0">
                <a:pos x="60366" y="110432"/>
              </a:cxn>
              <a:cxn ang="0">
                <a:pos x="0" y="110432"/>
              </a:cxn>
              <a:cxn ang="0">
                <a:pos x="0" y="91260"/>
              </a:cxn>
              <a:cxn ang="0">
                <a:pos x="68464" y="91260"/>
              </a:cxn>
              <a:cxn ang="0">
                <a:pos x="82452" y="55216"/>
              </a:cxn>
              <a:cxn ang="0">
                <a:pos x="15460" y="55216"/>
              </a:cxn>
              <a:cxn ang="0">
                <a:pos x="15460" y="34510"/>
              </a:cxn>
              <a:cxn ang="0">
                <a:pos x="89813" y="34510"/>
              </a:cxn>
              <a:cxn ang="0">
                <a:pos x="103064" y="0"/>
              </a:cxn>
              <a:cxn ang="0">
                <a:pos x="125150" y="0"/>
              </a:cxn>
              <a:cxn ang="0">
                <a:pos x="111899" y="34510"/>
              </a:cxn>
              <a:cxn ang="0">
                <a:pos x="231159" y="34510"/>
              </a:cxn>
              <a:cxn ang="0">
                <a:pos x="231159" y="55216"/>
              </a:cxn>
              <a:cxn ang="0">
                <a:pos x="103064" y="55216"/>
              </a:cxn>
              <a:cxn ang="0">
                <a:pos x="89813" y="91260"/>
              </a:cxn>
              <a:cxn ang="0">
                <a:pos x="248091" y="91260"/>
              </a:cxn>
              <a:cxn ang="0">
                <a:pos x="248091" y="110432"/>
              </a:cxn>
              <a:cxn ang="0">
                <a:pos x="82452" y="110432"/>
              </a:cxn>
              <a:cxn ang="0">
                <a:pos x="69937" y="143409"/>
              </a:cxn>
              <a:cxn ang="0">
                <a:pos x="217908" y="143409"/>
              </a:cxn>
              <a:cxn ang="0">
                <a:pos x="217908" y="164115"/>
              </a:cxn>
              <a:cxn ang="0">
                <a:pos x="150916" y="223932"/>
              </a:cxn>
              <a:cxn ang="0">
                <a:pos x="185516" y="240037"/>
              </a:cxn>
              <a:cxn ang="0">
                <a:pos x="173001" y="259209"/>
              </a:cxn>
              <a:cxn ang="0">
                <a:pos x="50060" y="197858"/>
              </a:cxn>
              <a:cxn ang="0">
                <a:pos x="60366" y="180219"/>
              </a:cxn>
              <a:cxn ang="0">
                <a:pos x="132511" y="214729"/>
              </a:cxn>
              <a:cxn ang="0">
                <a:pos x="189933" y="162581"/>
              </a:cxn>
              <a:cxn ang="0">
                <a:pos x="49324" y="162581"/>
              </a:cxn>
              <a:cxn ang="0">
                <a:pos x="411522" y="4601"/>
              </a:cxn>
              <a:cxn ang="0">
                <a:pos x="432134" y="4601"/>
              </a:cxn>
              <a:cxn ang="0">
                <a:pos x="432134" y="221631"/>
              </a:cxn>
              <a:cxn ang="0">
                <a:pos x="514586" y="221631"/>
              </a:cxn>
              <a:cxn ang="0">
                <a:pos x="514586" y="240037"/>
              </a:cxn>
              <a:cxn ang="0">
                <a:pos x="265759" y="240037"/>
              </a:cxn>
              <a:cxn ang="0">
                <a:pos x="265759" y="221631"/>
              </a:cxn>
              <a:cxn ang="0">
                <a:pos x="346738" y="221631"/>
              </a:cxn>
              <a:cxn ang="0">
                <a:pos x="346738" y="4601"/>
              </a:cxn>
              <a:cxn ang="0">
                <a:pos x="368087" y="4601"/>
              </a:cxn>
              <a:cxn ang="0">
                <a:pos x="368087" y="221631"/>
              </a:cxn>
              <a:cxn ang="0">
                <a:pos x="411522" y="221631"/>
              </a:cxn>
              <a:cxn ang="0">
                <a:pos x="411522" y="4601"/>
              </a:cxn>
              <a:cxn ang="0">
                <a:pos x="295206" y="56750"/>
              </a:cxn>
              <a:cxn ang="0">
                <a:pos x="334223" y="164115"/>
              </a:cxn>
              <a:cxn ang="0">
                <a:pos x="315083" y="172550"/>
              </a:cxn>
              <a:cxn ang="0">
                <a:pos x="276065" y="62885"/>
              </a:cxn>
              <a:cxn ang="0">
                <a:pos x="295206" y="56750"/>
              </a:cxn>
              <a:cxn ang="0">
                <a:pos x="441705" y="164115"/>
              </a:cxn>
              <a:cxn ang="0">
                <a:pos x="484403" y="56750"/>
              </a:cxn>
              <a:cxn ang="0">
                <a:pos x="504280" y="65186"/>
              </a:cxn>
              <a:cxn ang="0">
                <a:pos x="459373" y="172550"/>
              </a:cxn>
              <a:cxn ang="0">
                <a:pos x="441705" y="164115"/>
              </a:cxn>
            </a:cxnLst>
            <a:rect b="0" l="0" r="0" t="0"/>
            <a:pathLst>
              <a:path h="338" w="699">
                <a:moveTo>
                  <a:pt x="67" y="212"/>
                </a:moveTo>
                <a:lnTo>
                  <a:pt x="67" y="187"/>
                </a:lnTo>
                <a:lnTo>
                  <a:pt x="82" y="144"/>
                </a:lnTo>
                <a:lnTo>
                  <a:pt x="0" y="144"/>
                </a:lnTo>
                <a:lnTo>
                  <a:pt x="0" y="119"/>
                </a:lnTo>
                <a:lnTo>
                  <a:pt x="93" y="119"/>
                </a:lnTo>
                <a:lnTo>
                  <a:pt x="112" y="72"/>
                </a:lnTo>
                <a:lnTo>
                  <a:pt x="21" y="72"/>
                </a:lnTo>
                <a:lnTo>
                  <a:pt x="21" y="45"/>
                </a:lnTo>
                <a:lnTo>
                  <a:pt x="122" y="45"/>
                </a:lnTo>
                <a:lnTo>
                  <a:pt x="140" y="0"/>
                </a:lnTo>
                <a:lnTo>
                  <a:pt x="170" y="0"/>
                </a:lnTo>
                <a:lnTo>
                  <a:pt x="152" y="45"/>
                </a:lnTo>
                <a:lnTo>
                  <a:pt x="314" y="45"/>
                </a:lnTo>
                <a:lnTo>
                  <a:pt x="314" y="72"/>
                </a:lnTo>
                <a:lnTo>
                  <a:pt x="140" y="72"/>
                </a:lnTo>
                <a:lnTo>
                  <a:pt x="122" y="119"/>
                </a:lnTo>
                <a:lnTo>
                  <a:pt x="337" y="119"/>
                </a:lnTo>
                <a:lnTo>
                  <a:pt x="337" y="144"/>
                </a:lnTo>
                <a:lnTo>
                  <a:pt x="112" y="144"/>
                </a:lnTo>
                <a:lnTo>
                  <a:pt x="95" y="187"/>
                </a:lnTo>
                <a:lnTo>
                  <a:pt x="296" y="187"/>
                </a:lnTo>
                <a:lnTo>
                  <a:pt x="296" y="214"/>
                </a:lnTo>
                <a:lnTo>
                  <a:pt x="205" y="292"/>
                </a:lnTo>
                <a:cubicBezTo>
                  <a:pt x="221" y="297"/>
                  <a:pt x="237" y="304"/>
                  <a:pt x="252" y="313"/>
                </a:cubicBezTo>
                <a:lnTo>
                  <a:pt x="235" y="338"/>
                </a:lnTo>
                <a:cubicBezTo>
                  <a:pt x="183" y="311"/>
                  <a:pt x="127" y="284"/>
                  <a:pt x="68" y="258"/>
                </a:cubicBezTo>
                <a:lnTo>
                  <a:pt x="82" y="235"/>
                </a:lnTo>
                <a:cubicBezTo>
                  <a:pt x="112" y="248"/>
                  <a:pt x="145" y="263"/>
                  <a:pt x="180" y="280"/>
                </a:cubicBezTo>
                <a:lnTo>
                  <a:pt x="258" y="212"/>
                </a:lnTo>
                <a:lnTo>
                  <a:pt x="67" y="212"/>
                </a:lnTo>
                <a:close/>
                <a:moveTo>
                  <a:pt x="559" y="6"/>
                </a:moveTo>
                <a:lnTo>
                  <a:pt x="587" y="6"/>
                </a:lnTo>
                <a:lnTo>
                  <a:pt x="587" y="289"/>
                </a:lnTo>
                <a:lnTo>
                  <a:pt x="699" y="289"/>
                </a:lnTo>
                <a:lnTo>
                  <a:pt x="699" y="313"/>
                </a:lnTo>
                <a:lnTo>
                  <a:pt x="361" y="313"/>
                </a:lnTo>
                <a:lnTo>
                  <a:pt x="361" y="289"/>
                </a:lnTo>
                <a:lnTo>
                  <a:pt x="471" y="289"/>
                </a:lnTo>
                <a:lnTo>
                  <a:pt x="471" y="6"/>
                </a:lnTo>
                <a:lnTo>
                  <a:pt x="500" y="6"/>
                </a:lnTo>
                <a:lnTo>
                  <a:pt x="500" y="289"/>
                </a:lnTo>
                <a:lnTo>
                  <a:pt x="559" y="289"/>
                </a:lnTo>
                <a:lnTo>
                  <a:pt x="559" y="6"/>
                </a:lnTo>
                <a:close/>
                <a:moveTo>
                  <a:pt x="401" y="74"/>
                </a:moveTo>
                <a:cubicBezTo>
                  <a:pt x="420" y="121"/>
                  <a:pt x="438" y="167"/>
                  <a:pt x="454" y="214"/>
                </a:cubicBezTo>
                <a:lnTo>
                  <a:pt x="428" y="225"/>
                </a:lnTo>
                <a:cubicBezTo>
                  <a:pt x="412" y="177"/>
                  <a:pt x="394" y="129"/>
                  <a:pt x="375" y="82"/>
                </a:cubicBezTo>
                <a:lnTo>
                  <a:pt x="401" y="74"/>
                </a:lnTo>
                <a:close/>
                <a:moveTo>
                  <a:pt x="600" y="214"/>
                </a:moveTo>
                <a:cubicBezTo>
                  <a:pt x="618" y="179"/>
                  <a:pt x="637" y="132"/>
                  <a:pt x="658" y="74"/>
                </a:cubicBezTo>
                <a:lnTo>
                  <a:pt x="685" y="85"/>
                </a:lnTo>
                <a:cubicBezTo>
                  <a:pt x="660" y="151"/>
                  <a:pt x="639" y="198"/>
                  <a:pt x="624" y="225"/>
                </a:cubicBezTo>
                <a:lnTo>
                  <a:pt x="600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typeface="+mn-ea"/>
            </a:endParaRPr>
          </a:p>
        </p:txBody>
      </p:sp>
      <p:sp>
        <p:nvSpPr>
          <p:cNvPr id="55" name="Freeform 17"/>
          <p:cNvSpPr>
            <a:spLocks noEditPoints="1"/>
          </p:cNvSpPr>
          <p:nvPr/>
        </p:nvSpPr>
        <p:spPr>
          <a:xfrm>
            <a:off x="10241725" y="829690"/>
            <a:ext cx="501454" cy="253901"/>
          </a:xfrm>
          <a:custGeom>
            <a:cxnLst>
              <a:cxn ang="0">
                <a:pos x="197931" y="6930"/>
              </a:cxn>
              <a:cxn ang="0">
                <a:pos x="25017" y="102410"/>
              </a:cxn>
              <a:cxn ang="0">
                <a:pos x="0" y="132441"/>
              </a:cxn>
              <a:cxn ang="0">
                <a:pos x="95654" y="251791"/>
              </a:cxn>
              <a:cxn ang="0">
                <a:pos x="75788" y="234851"/>
              </a:cxn>
              <a:cxn ang="0">
                <a:pos x="18395" y="251791"/>
              </a:cxn>
              <a:cxn ang="0">
                <a:pos x="0" y="132441"/>
              </a:cxn>
              <a:cxn ang="0">
                <a:pos x="222948" y="132441"/>
              </a:cxn>
              <a:cxn ang="0">
                <a:pos x="203817" y="251791"/>
              </a:cxn>
              <a:cxn ang="0">
                <a:pos x="146425" y="234851"/>
              </a:cxn>
              <a:cxn ang="0">
                <a:pos x="126558" y="251791"/>
              </a:cxn>
              <a:cxn ang="0">
                <a:pos x="44884" y="25410"/>
              </a:cxn>
              <a:cxn ang="0">
                <a:pos x="178064" y="83930"/>
              </a:cxn>
              <a:cxn ang="0">
                <a:pos x="44884" y="25410"/>
              </a:cxn>
              <a:cxn ang="0">
                <a:pos x="146425" y="219451"/>
              </a:cxn>
              <a:cxn ang="0">
                <a:pos x="203817" y="150921"/>
              </a:cxn>
              <a:cxn ang="0">
                <a:pos x="18395" y="150921"/>
              </a:cxn>
              <a:cxn ang="0">
                <a:pos x="75788" y="217911"/>
              </a:cxn>
              <a:cxn ang="0">
                <a:pos x="18395" y="150921"/>
              </a:cxn>
              <a:cxn ang="0">
                <a:pos x="409106" y="29260"/>
              </a:cxn>
              <a:cxn ang="0">
                <a:pos x="495195" y="59290"/>
              </a:cxn>
              <a:cxn ang="0">
                <a:pos x="409106" y="76230"/>
              </a:cxn>
              <a:cxn ang="0">
                <a:pos x="477536" y="107800"/>
              </a:cxn>
              <a:cxn ang="0">
                <a:pos x="459140" y="200971"/>
              </a:cxn>
              <a:cxn ang="0">
                <a:pos x="341412" y="125510"/>
              </a:cxn>
              <a:cxn ang="0">
                <a:pos x="323017" y="200971"/>
              </a:cxn>
              <a:cxn ang="0">
                <a:pos x="390711" y="107800"/>
              </a:cxn>
              <a:cxn ang="0">
                <a:pos x="306829" y="76230"/>
              </a:cxn>
              <a:cxn ang="0">
                <a:pos x="390711" y="59290"/>
              </a:cxn>
              <a:cxn ang="0">
                <a:pos x="276662" y="10010"/>
              </a:cxn>
              <a:cxn ang="0">
                <a:pos x="497402" y="20020"/>
              </a:cxn>
              <a:cxn ang="0">
                <a:pos x="296528" y="97020"/>
              </a:cxn>
              <a:cxn ang="0">
                <a:pos x="265625" y="253331"/>
              </a:cxn>
              <a:cxn ang="0">
                <a:pos x="276662" y="97020"/>
              </a:cxn>
              <a:cxn ang="0">
                <a:pos x="409842" y="139371"/>
              </a:cxn>
              <a:cxn ang="0">
                <a:pos x="437066" y="201741"/>
              </a:cxn>
              <a:cxn ang="0">
                <a:pos x="491516" y="251791"/>
              </a:cxn>
              <a:cxn ang="0">
                <a:pos x="303150" y="254101"/>
              </a:cxn>
              <a:cxn ang="0">
                <a:pos x="391447" y="139371"/>
              </a:cxn>
            </a:cxnLst>
            <a:rect b="0" l="0" r="0" t="0"/>
            <a:pathLst>
              <a:path h="330" w="682">
                <a:moveTo>
                  <a:pt x="34" y="9"/>
                </a:moveTo>
                <a:lnTo>
                  <a:pt x="269" y="9"/>
                </a:lnTo>
                <a:lnTo>
                  <a:pt x="269" y="133"/>
                </a:lnTo>
                <a:lnTo>
                  <a:pt x="34" y="133"/>
                </a:lnTo>
                <a:lnTo>
                  <a:pt x="34" y="9"/>
                </a:lnTo>
                <a:close/>
                <a:moveTo>
                  <a:pt x="0" y="172"/>
                </a:moveTo>
                <a:lnTo>
                  <a:pt x="130" y="172"/>
                </a:lnTo>
                <a:lnTo>
                  <a:pt x="130" y="327"/>
                </a:lnTo>
                <a:lnTo>
                  <a:pt x="103" y="327"/>
                </a:lnTo>
                <a:lnTo>
                  <a:pt x="103" y="305"/>
                </a:lnTo>
                <a:lnTo>
                  <a:pt x="25" y="305"/>
                </a:lnTo>
                <a:lnTo>
                  <a:pt x="25" y="327"/>
                </a:lnTo>
                <a:lnTo>
                  <a:pt x="0" y="327"/>
                </a:lnTo>
                <a:lnTo>
                  <a:pt x="0" y="172"/>
                </a:lnTo>
                <a:close/>
                <a:moveTo>
                  <a:pt x="172" y="172"/>
                </a:moveTo>
                <a:lnTo>
                  <a:pt x="303" y="172"/>
                </a:lnTo>
                <a:lnTo>
                  <a:pt x="303" y="327"/>
                </a:lnTo>
                <a:lnTo>
                  <a:pt x="277" y="327"/>
                </a:lnTo>
                <a:lnTo>
                  <a:pt x="277" y="305"/>
                </a:lnTo>
                <a:lnTo>
                  <a:pt x="199" y="305"/>
                </a:lnTo>
                <a:lnTo>
                  <a:pt x="199" y="327"/>
                </a:lnTo>
                <a:lnTo>
                  <a:pt x="172" y="327"/>
                </a:lnTo>
                <a:lnTo>
                  <a:pt x="172" y="172"/>
                </a:lnTo>
                <a:close/>
                <a:moveTo>
                  <a:pt x="61" y="33"/>
                </a:moveTo>
                <a:lnTo>
                  <a:pt x="61" y="109"/>
                </a:lnTo>
                <a:lnTo>
                  <a:pt x="242" y="109"/>
                </a:lnTo>
                <a:lnTo>
                  <a:pt x="242" y="33"/>
                </a:lnTo>
                <a:lnTo>
                  <a:pt x="61" y="33"/>
                </a:lnTo>
                <a:close/>
                <a:moveTo>
                  <a:pt x="199" y="196"/>
                </a:moveTo>
                <a:lnTo>
                  <a:pt x="199" y="285"/>
                </a:lnTo>
                <a:lnTo>
                  <a:pt x="277" y="285"/>
                </a:lnTo>
                <a:lnTo>
                  <a:pt x="277" y="196"/>
                </a:lnTo>
                <a:lnTo>
                  <a:pt x="199" y="196"/>
                </a:lnTo>
                <a:close/>
                <a:moveTo>
                  <a:pt x="25" y="196"/>
                </a:moveTo>
                <a:lnTo>
                  <a:pt x="25" y="283"/>
                </a:lnTo>
                <a:lnTo>
                  <a:pt x="103" y="283"/>
                </a:lnTo>
                <a:lnTo>
                  <a:pt x="103" y="196"/>
                </a:lnTo>
                <a:lnTo>
                  <a:pt x="25" y="196"/>
                </a:lnTo>
                <a:close/>
                <a:moveTo>
                  <a:pt x="531" y="38"/>
                </a:moveTo>
                <a:lnTo>
                  <a:pt x="556" y="38"/>
                </a:lnTo>
                <a:lnTo>
                  <a:pt x="556" y="77"/>
                </a:lnTo>
                <a:lnTo>
                  <a:pt x="673" y="77"/>
                </a:lnTo>
                <a:lnTo>
                  <a:pt x="673" y="99"/>
                </a:lnTo>
                <a:lnTo>
                  <a:pt x="556" y="99"/>
                </a:lnTo>
                <a:lnTo>
                  <a:pt x="556" y="140"/>
                </a:lnTo>
                <a:lnTo>
                  <a:pt x="649" y="140"/>
                </a:lnTo>
                <a:lnTo>
                  <a:pt x="649" y="261"/>
                </a:lnTo>
                <a:lnTo>
                  <a:pt x="624" y="261"/>
                </a:lnTo>
                <a:lnTo>
                  <a:pt x="624" y="163"/>
                </a:lnTo>
                <a:lnTo>
                  <a:pt x="464" y="163"/>
                </a:lnTo>
                <a:lnTo>
                  <a:pt x="464" y="261"/>
                </a:lnTo>
                <a:lnTo>
                  <a:pt x="439" y="261"/>
                </a:lnTo>
                <a:lnTo>
                  <a:pt x="439" y="140"/>
                </a:lnTo>
                <a:lnTo>
                  <a:pt x="531" y="140"/>
                </a:lnTo>
                <a:lnTo>
                  <a:pt x="531" y="99"/>
                </a:lnTo>
                <a:lnTo>
                  <a:pt x="417" y="99"/>
                </a:lnTo>
                <a:lnTo>
                  <a:pt x="417" y="77"/>
                </a:lnTo>
                <a:lnTo>
                  <a:pt x="531" y="77"/>
                </a:lnTo>
                <a:lnTo>
                  <a:pt x="531" y="38"/>
                </a:lnTo>
                <a:close/>
                <a:moveTo>
                  <a:pt x="376" y="13"/>
                </a:moveTo>
                <a:cubicBezTo>
                  <a:pt x="490" y="13"/>
                  <a:pt x="588" y="9"/>
                  <a:pt x="669" y="0"/>
                </a:cubicBezTo>
                <a:lnTo>
                  <a:pt x="676" y="26"/>
                </a:lnTo>
                <a:cubicBezTo>
                  <a:pt x="607" y="30"/>
                  <a:pt x="516" y="34"/>
                  <a:pt x="403" y="37"/>
                </a:cubicBezTo>
                <a:lnTo>
                  <a:pt x="403" y="126"/>
                </a:lnTo>
                <a:cubicBezTo>
                  <a:pt x="403" y="182"/>
                  <a:pt x="400" y="224"/>
                  <a:pt x="395" y="252"/>
                </a:cubicBezTo>
                <a:cubicBezTo>
                  <a:pt x="388" y="281"/>
                  <a:pt x="377" y="307"/>
                  <a:pt x="361" y="329"/>
                </a:cubicBezTo>
                <a:cubicBezTo>
                  <a:pt x="354" y="321"/>
                  <a:pt x="347" y="314"/>
                  <a:pt x="339" y="307"/>
                </a:cubicBezTo>
                <a:cubicBezTo>
                  <a:pt x="366" y="280"/>
                  <a:pt x="378" y="220"/>
                  <a:pt x="376" y="126"/>
                </a:cubicBezTo>
                <a:lnTo>
                  <a:pt x="376" y="13"/>
                </a:lnTo>
                <a:close/>
                <a:moveTo>
                  <a:pt x="557" y="181"/>
                </a:moveTo>
                <a:cubicBezTo>
                  <a:pt x="557" y="202"/>
                  <a:pt x="555" y="222"/>
                  <a:pt x="550" y="241"/>
                </a:cubicBezTo>
                <a:cubicBezTo>
                  <a:pt x="560" y="246"/>
                  <a:pt x="574" y="253"/>
                  <a:pt x="594" y="262"/>
                </a:cubicBezTo>
                <a:cubicBezTo>
                  <a:pt x="636" y="282"/>
                  <a:pt x="665" y="296"/>
                  <a:pt x="682" y="303"/>
                </a:cubicBezTo>
                <a:lnTo>
                  <a:pt x="668" y="327"/>
                </a:lnTo>
                <a:cubicBezTo>
                  <a:pt x="634" y="308"/>
                  <a:pt x="591" y="287"/>
                  <a:pt x="540" y="264"/>
                </a:cubicBezTo>
                <a:cubicBezTo>
                  <a:pt x="523" y="292"/>
                  <a:pt x="481" y="314"/>
                  <a:pt x="412" y="330"/>
                </a:cubicBezTo>
                <a:cubicBezTo>
                  <a:pt x="408" y="323"/>
                  <a:pt x="403" y="315"/>
                  <a:pt x="398" y="305"/>
                </a:cubicBezTo>
                <a:cubicBezTo>
                  <a:pt x="495" y="294"/>
                  <a:pt x="540" y="253"/>
                  <a:pt x="532" y="181"/>
                </a:cubicBezTo>
                <a:lnTo>
                  <a:pt x="557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6" name="Freeform 18"/>
          <p:cNvSpPr>
            <a:spLocks noEditPoints="1"/>
          </p:cNvSpPr>
          <p:nvPr/>
        </p:nvSpPr>
        <p:spPr>
          <a:xfrm>
            <a:off x="11369997" y="824931"/>
            <a:ext cx="520497" cy="261835"/>
          </a:xfrm>
          <a:custGeom>
            <a:cxnLst>
              <a:cxn ang="0">
                <a:pos x="235152" y="19135"/>
              </a:cxn>
              <a:cxn ang="0">
                <a:pos x="193135" y="93377"/>
              </a:cxn>
              <a:cxn ang="0">
                <a:pos x="158488" y="81896"/>
              </a:cxn>
              <a:cxn ang="0">
                <a:pos x="190186" y="73477"/>
              </a:cxn>
              <a:cxn ang="0">
                <a:pos x="215249" y="37504"/>
              </a:cxn>
              <a:cxn ang="0">
                <a:pos x="129739" y="112512"/>
              </a:cxn>
              <a:cxn ang="0">
                <a:pos x="235889" y="127819"/>
              </a:cxn>
              <a:cxn ang="0">
                <a:pos x="252844" y="240331"/>
              </a:cxn>
              <a:cxn ang="0">
                <a:pos x="185763" y="222727"/>
              </a:cxn>
              <a:cxn ang="0">
                <a:pos x="129739" y="239566"/>
              </a:cxn>
              <a:cxn ang="0">
                <a:pos x="140797" y="130116"/>
              </a:cxn>
              <a:cxn ang="0">
                <a:pos x="129739" y="258700"/>
              </a:cxn>
              <a:cxn ang="0">
                <a:pos x="109836" y="19135"/>
              </a:cxn>
              <a:cxn ang="0">
                <a:pos x="89196" y="17604"/>
              </a:cxn>
              <a:cxn ang="0">
                <a:pos x="64870" y="255639"/>
              </a:cxn>
              <a:cxn ang="0">
                <a:pos x="39069" y="237270"/>
              </a:cxn>
              <a:cxn ang="0">
                <a:pos x="71504" y="227320"/>
              </a:cxn>
              <a:cxn ang="0">
                <a:pos x="35383" y="169150"/>
              </a:cxn>
              <a:cxn ang="0">
                <a:pos x="0" y="244924"/>
              </a:cxn>
              <a:cxn ang="0">
                <a:pos x="17692" y="17604"/>
              </a:cxn>
              <a:cxn ang="0">
                <a:pos x="157751" y="130116"/>
              </a:cxn>
              <a:cxn ang="0">
                <a:pos x="215986" y="130116"/>
              </a:cxn>
              <a:cxn ang="0">
                <a:pos x="35383" y="152312"/>
              </a:cxn>
              <a:cxn ang="0">
                <a:pos x="71504" y="101796"/>
              </a:cxn>
              <a:cxn ang="0">
                <a:pos x="35383" y="34442"/>
              </a:cxn>
              <a:cxn ang="0">
                <a:pos x="71504" y="84192"/>
              </a:cxn>
              <a:cxn ang="0">
                <a:pos x="35383" y="34442"/>
              </a:cxn>
              <a:cxn ang="0">
                <a:pos x="363417" y="8419"/>
              </a:cxn>
              <a:cxn ang="0">
                <a:pos x="349411" y="26789"/>
              </a:cxn>
              <a:cxn ang="0">
                <a:pos x="484311" y="45158"/>
              </a:cxn>
              <a:cxn ang="0">
                <a:pos x="519694" y="117104"/>
              </a:cxn>
              <a:cxn ang="0">
                <a:pos x="396589" y="107919"/>
              </a:cxn>
              <a:cxn ang="0">
                <a:pos x="263901" y="124758"/>
              </a:cxn>
              <a:cxn ang="0">
                <a:pos x="328771" y="52812"/>
              </a:cxn>
              <a:cxn ang="0">
                <a:pos x="271273" y="83427"/>
              </a:cxn>
              <a:cxn ang="0">
                <a:pos x="287490" y="153843"/>
              </a:cxn>
              <a:cxn ang="0">
                <a:pos x="361206" y="151546"/>
              </a:cxn>
              <a:cxn ang="0">
                <a:pos x="384058" y="125523"/>
              </a:cxn>
              <a:cxn ang="0">
                <a:pos x="482099" y="153843"/>
              </a:cxn>
              <a:cxn ang="0">
                <a:pos x="479150" y="205889"/>
              </a:cxn>
              <a:cxn ang="0">
                <a:pos x="390692" y="254108"/>
              </a:cxn>
              <a:cxn ang="0">
                <a:pos x="387006" y="232677"/>
              </a:cxn>
              <a:cxn ang="0">
                <a:pos x="429024" y="234973"/>
              </a:cxn>
              <a:cxn ang="0">
                <a:pos x="461459" y="188285"/>
              </a:cxn>
              <a:cxn ang="0">
                <a:pos x="378160" y="172212"/>
              </a:cxn>
              <a:cxn ang="0">
                <a:pos x="271273" y="244924"/>
              </a:cxn>
              <a:cxn ang="0">
                <a:pos x="287490" y="172212"/>
              </a:cxn>
              <a:cxn ang="0">
                <a:pos x="456299" y="45158"/>
              </a:cxn>
              <a:cxn ang="0">
                <a:pos x="396589" y="86489"/>
              </a:cxn>
            </a:cxnLst>
            <a:rect b="0" l="0" r="0" t="0"/>
            <a:pathLst>
              <a:path h="342" w="705">
                <a:moveTo>
                  <a:pt x="149" y="25"/>
                </a:moveTo>
                <a:lnTo>
                  <a:pt x="319" y="25"/>
                </a:lnTo>
                <a:lnTo>
                  <a:pt x="316" y="76"/>
                </a:lnTo>
                <a:cubicBezTo>
                  <a:pt x="317" y="108"/>
                  <a:pt x="299" y="124"/>
                  <a:pt x="262" y="122"/>
                </a:cubicBezTo>
                <a:cubicBezTo>
                  <a:pt x="248" y="122"/>
                  <a:pt x="233" y="122"/>
                  <a:pt x="218" y="122"/>
                </a:cubicBezTo>
                <a:cubicBezTo>
                  <a:pt x="218" y="119"/>
                  <a:pt x="217" y="114"/>
                  <a:pt x="215" y="107"/>
                </a:cubicBezTo>
                <a:cubicBezTo>
                  <a:pt x="215" y="102"/>
                  <a:pt x="214" y="98"/>
                  <a:pt x="213" y="95"/>
                </a:cubicBezTo>
                <a:cubicBezTo>
                  <a:pt x="227" y="96"/>
                  <a:pt x="242" y="96"/>
                  <a:pt x="258" y="96"/>
                </a:cubicBezTo>
                <a:cubicBezTo>
                  <a:pt x="281" y="98"/>
                  <a:pt x="291" y="91"/>
                  <a:pt x="291" y="75"/>
                </a:cubicBezTo>
                <a:lnTo>
                  <a:pt x="292" y="49"/>
                </a:lnTo>
                <a:lnTo>
                  <a:pt x="176" y="49"/>
                </a:lnTo>
                <a:lnTo>
                  <a:pt x="176" y="147"/>
                </a:lnTo>
                <a:lnTo>
                  <a:pt x="320" y="147"/>
                </a:lnTo>
                <a:lnTo>
                  <a:pt x="320" y="167"/>
                </a:lnTo>
                <a:cubicBezTo>
                  <a:pt x="310" y="210"/>
                  <a:pt x="293" y="246"/>
                  <a:pt x="269" y="273"/>
                </a:cubicBezTo>
                <a:cubicBezTo>
                  <a:pt x="286" y="289"/>
                  <a:pt x="311" y="303"/>
                  <a:pt x="343" y="314"/>
                </a:cubicBezTo>
                <a:cubicBezTo>
                  <a:pt x="335" y="324"/>
                  <a:pt x="329" y="332"/>
                  <a:pt x="323" y="338"/>
                </a:cubicBezTo>
                <a:cubicBezTo>
                  <a:pt x="295" y="324"/>
                  <a:pt x="271" y="308"/>
                  <a:pt x="252" y="291"/>
                </a:cubicBezTo>
                <a:cubicBezTo>
                  <a:pt x="235" y="307"/>
                  <a:pt x="215" y="321"/>
                  <a:pt x="190" y="335"/>
                </a:cubicBezTo>
                <a:cubicBezTo>
                  <a:pt x="185" y="328"/>
                  <a:pt x="181" y="320"/>
                  <a:pt x="176" y="313"/>
                </a:cubicBezTo>
                <a:cubicBezTo>
                  <a:pt x="203" y="300"/>
                  <a:pt x="223" y="287"/>
                  <a:pt x="235" y="273"/>
                </a:cubicBezTo>
                <a:cubicBezTo>
                  <a:pt x="214" y="245"/>
                  <a:pt x="199" y="210"/>
                  <a:pt x="191" y="170"/>
                </a:cubicBezTo>
                <a:lnTo>
                  <a:pt x="176" y="170"/>
                </a:lnTo>
                <a:lnTo>
                  <a:pt x="176" y="338"/>
                </a:lnTo>
                <a:lnTo>
                  <a:pt x="149" y="338"/>
                </a:lnTo>
                <a:lnTo>
                  <a:pt x="149" y="25"/>
                </a:lnTo>
                <a:close/>
                <a:moveTo>
                  <a:pt x="24" y="23"/>
                </a:moveTo>
                <a:lnTo>
                  <a:pt x="121" y="23"/>
                </a:lnTo>
                <a:lnTo>
                  <a:pt x="121" y="300"/>
                </a:lnTo>
                <a:cubicBezTo>
                  <a:pt x="122" y="323"/>
                  <a:pt x="111" y="334"/>
                  <a:pt x="88" y="334"/>
                </a:cubicBezTo>
                <a:cubicBezTo>
                  <a:pt x="80" y="334"/>
                  <a:pt x="69" y="334"/>
                  <a:pt x="57" y="334"/>
                </a:cubicBezTo>
                <a:cubicBezTo>
                  <a:pt x="56" y="326"/>
                  <a:pt x="55" y="318"/>
                  <a:pt x="53" y="310"/>
                </a:cubicBezTo>
                <a:cubicBezTo>
                  <a:pt x="57" y="310"/>
                  <a:pt x="67" y="310"/>
                  <a:pt x="81" y="310"/>
                </a:cubicBezTo>
                <a:cubicBezTo>
                  <a:pt x="92" y="311"/>
                  <a:pt x="97" y="307"/>
                  <a:pt x="97" y="297"/>
                </a:cubicBezTo>
                <a:lnTo>
                  <a:pt x="97" y="221"/>
                </a:lnTo>
                <a:lnTo>
                  <a:pt x="48" y="221"/>
                </a:lnTo>
                <a:cubicBezTo>
                  <a:pt x="49" y="273"/>
                  <a:pt x="40" y="312"/>
                  <a:pt x="20" y="338"/>
                </a:cubicBezTo>
                <a:cubicBezTo>
                  <a:pt x="14" y="332"/>
                  <a:pt x="8" y="326"/>
                  <a:pt x="0" y="320"/>
                </a:cubicBezTo>
                <a:cubicBezTo>
                  <a:pt x="18" y="299"/>
                  <a:pt x="26" y="264"/>
                  <a:pt x="24" y="215"/>
                </a:cubicBezTo>
                <a:lnTo>
                  <a:pt x="24" y="23"/>
                </a:lnTo>
                <a:close/>
                <a:moveTo>
                  <a:pt x="293" y="170"/>
                </a:moveTo>
                <a:lnTo>
                  <a:pt x="214" y="170"/>
                </a:lnTo>
                <a:cubicBezTo>
                  <a:pt x="222" y="202"/>
                  <a:pt x="234" y="230"/>
                  <a:pt x="252" y="255"/>
                </a:cubicBezTo>
                <a:cubicBezTo>
                  <a:pt x="272" y="229"/>
                  <a:pt x="286" y="201"/>
                  <a:pt x="293" y="170"/>
                </a:cubicBezTo>
                <a:close/>
                <a:moveTo>
                  <a:pt x="48" y="133"/>
                </a:moveTo>
                <a:lnTo>
                  <a:pt x="48" y="199"/>
                </a:lnTo>
                <a:lnTo>
                  <a:pt x="97" y="199"/>
                </a:lnTo>
                <a:lnTo>
                  <a:pt x="97" y="133"/>
                </a:lnTo>
                <a:lnTo>
                  <a:pt x="48" y="133"/>
                </a:lnTo>
                <a:close/>
                <a:moveTo>
                  <a:pt x="48" y="45"/>
                </a:moveTo>
                <a:lnTo>
                  <a:pt x="48" y="110"/>
                </a:lnTo>
                <a:lnTo>
                  <a:pt x="97" y="110"/>
                </a:lnTo>
                <a:lnTo>
                  <a:pt x="97" y="45"/>
                </a:lnTo>
                <a:lnTo>
                  <a:pt x="48" y="45"/>
                </a:lnTo>
                <a:close/>
                <a:moveTo>
                  <a:pt x="467" y="0"/>
                </a:moveTo>
                <a:lnTo>
                  <a:pt x="493" y="11"/>
                </a:lnTo>
                <a:cubicBezTo>
                  <a:pt x="490" y="14"/>
                  <a:pt x="486" y="19"/>
                  <a:pt x="482" y="25"/>
                </a:cubicBezTo>
                <a:cubicBezTo>
                  <a:pt x="479" y="30"/>
                  <a:pt x="476" y="33"/>
                  <a:pt x="474" y="35"/>
                </a:cubicBezTo>
                <a:lnTo>
                  <a:pt x="657" y="35"/>
                </a:lnTo>
                <a:lnTo>
                  <a:pt x="657" y="59"/>
                </a:lnTo>
                <a:cubicBezTo>
                  <a:pt x="631" y="87"/>
                  <a:pt x="601" y="109"/>
                  <a:pt x="568" y="126"/>
                </a:cubicBezTo>
                <a:cubicBezTo>
                  <a:pt x="608" y="141"/>
                  <a:pt x="653" y="150"/>
                  <a:pt x="705" y="153"/>
                </a:cubicBezTo>
                <a:cubicBezTo>
                  <a:pt x="699" y="163"/>
                  <a:pt x="692" y="173"/>
                  <a:pt x="687" y="181"/>
                </a:cubicBezTo>
                <a:cubicBezTo>
                  <a:pt x="627" y="173"/>
                  <a:pt x="578" y="159"/>
                  <a:pt x="538" y="141"/>
                </a:cubicBezTo>
                <a:cubicBezTo>
                  <a:pt x="495" y="158"/>
                  <a:pt x="440" y="174"/>
                  <a:pt x="373" y="187"/>
                </a:cubicBezTo>
                <a:cubicBezTo>
                  <a:pt x="369" y="178"/>
                  <a:pt x="364" y="170"/>
                  <a:pt x="358" y="163"/>
                </a:cubicBezTo>
                <a:cubicBezTo>
                  <a:pt x="415" y="154"/>
                  <a:pt x="465" y="142"/>
                  <a:pt x="508" y="126"/>
                </a:cubicBezTo>
                <a:cubicBezTo>
                  <a:pt x="484" y="111"/>
                  <a:pt x="463" y="92"/>
                  <a:pt x="446" y="69"/>
                </a:cubicBezTo>
                <a:cubicBezTo>
                  <a:pt x="424" y="94"/>
                  <a:pt x="404" y="113"/>
                  <a:pt x="387" y="127"/>
                </a:cubicBezTo>
                <a:cubicBezTo>
                  <a:pt x="380" y="121"/>
                  <a:pt x="374" y="115"/>
                  <a:pt x="368" y="109"/>
                </a:cubicBezTo>
                <a:cubicBezTo>
                  <a:pt x="407" y="79"/>
                  <a:pt x="440" y="42"/>
                  <a:pt x="467" y="0"/>
                </a:cubicBezTo>
                <a:close/>
                <a:moveTo>
                  <a:pt x="390" y="201"/>
                </a:moveTo>
                <a:lnTo>
                  <a:pt x="490" y="201"/>
                </a:lnTo>
                <a:cubicBezTo>
                  <a:pt x="490" y="200"/>
                  <a:pt x="490" y="199"/>
                  <a:pt x="490" y="198"/>
                </a:cubicBezTo>
                <a:cubicBezTo>
                  <a:pt x="492" y="188"/>
                  <a:pt x="493" y="176"/>
                  <a:pt x="493" y="164"/>
                </a:cubicBezTo>
                <a:lnTo>
                  <a:pt x="521" y="164"/>
                </a:lnTo>
                <a:cubicBezTo>
                  <a:pt x="520" y="177"/>
                  <a:pt x="519" y="190"/>
                  <a:pt x="517" y="201"/>
                </a:cubicBezTo>
                <a:lnTo>
                  <a:pt x="654" y="201"/>
                </a:lnTo>
                <a:cubicBezTo>
                  <a:pt x="654" y="210"/>
                  <a:pt x="653" y="225"/>
                  <a:pt x="651" y="246"/>
                </a:cubicBezTo>
                <a:cubicBezTo>
                  <a:pt x="650" y="257"/>
                  <a:pt x="650" y="264"/>
                  <a:pt x="650" y="269"/>
                </a:cubicBezTo>
                <a:cubicBezTo>
                  <a:pt x="651" y="314"/>
                  <a:pt x="629" y="335"/>
                  <a:pt x="583" y="332"/>
                </a:cubicBezTo>
                <a:cubicBezTo>
                  <a:pt x="563" y="332"/>
                  <a:pt x="545" y="332"/>
                  <a:pt x="530" y="332"/>
                </a:cubicBezTo>
                <a:cubicBezTo>
                  <a:pt x="530" y="331"/>
                  <a:pt x="529" y="328"/>
                  <a:pt x="528" y="324"/>
                </a:cubicBezTo>
                <a:cubicBezTo>
                  <a:pt x="527" y="314"/>
                  <a:pt x="526" y="307"/>
                  <a:pt x="525" y="304"/>
                </a:cubicBezTo>
                <a:cubicBezTo>
                  <a:pt x="531" y="305"/>
                  <a:pt x="541" y="306"/>
                  <a:pt x="554" y="306"/>
                </a:cubicBezTo>
                <a:cubicBezTo>
                  <a:pt x="565" y="307"/>
                  <a:pt x="574" y="307"/>
                  <a:pt x="582" y="307"/>
                </a:cubicBezTo>
                <a:cubicBezTo>
                  <a:pt x="609" y="310"/>
                  <a:pt x="624" y="297"/>
                  <a:pt x="624" y="267"/>
                </a:cubicBezTo>
                <a:cubicBezTo>
                  <a:pt x="624" y="264"/>
                  <a:pt x="625" y="257"/>
                  <a:pt x="626" y="246"/>
                </a:cubicBezTo>
                <a:cubicBezTo>
                  <a:pt x="626" y="235"/>
                  <a:pt x="626" y="228"/>
                  <a:pt x="626" y="225"/>
                </a:cubicBezTo>
                <a:lnTo>
                  <a:pt x="513" y="225"/>
                </a:lnTo>
                <a:cubicBezTo>
                  <a:pt x="501" y="278"/>
                  <a:pt x="459" y="317"/>
                  <a:pt x="385" y="342"/>
                </a:cubicBezTo>
                <a:cubicBezTo>
                  <a:pt x="380" y="335"/>
                  <a:pt x="374" y="327"/>
                  <a:pt x="368" y="320"/>
                </a:cubicBezTo>
                <a:cubicBezTo>
                  <a:pt x="435" y="299"/>
                  <a:pt x="474" y="267"/>
                  <a:pt x="484" y="225"/>
                </a:cubicBezTo>
                <a:lnTo>
                  <a:pt x="390" y="225"/>
                </a:lnTo>
                <a:lnTo>
                  <a:pt x="390" y="201"/>
                </a:lnTo>
                <a:close/>
                <a:moveTo>
                  <a:pt x="619" y="59"/>
                </a:moveTo>
                <a:lnTo>
                  <a:pt x="467" y="59"/>
                </a:lnTo>
                <a:cubicBezTo>
                  <a:pt x="486" y="81"/>
                  <a:pt x="510" y="99"/>
                  <a:pt x="538" y="113"/>
                </a:cubicBezTo>
                <a:cubicBezTo>
                  <a:pt x="569" y="98"/>
                  <a:pt x="596" y="80"/>
                  <a:pt x="619" y="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754714" y="737425"/>
            <a:ext cx="419932" cy="437802"/>
            <a:chOff x="9338428" y="391614"/>
            <a:chExt cx="420096" cy="437973"/>
          </a:xfrm>
          <a:solidFill>
            <a:schemeClr val="accent1"/>
          </a:solidFill>
        </p:grpSpPr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9338428" y="391614"/>
              <a:ext cx="420096" cy="437973"/>
            </a:xfrm>
            <a:prstGeom prst="ellipse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9398442" y="495042"/>
              <a:ext cx="315391" cy="277085"/>
            </a:xfrm>
            <a:custGeom>
              <a:gdLst>
                <a:gd fmla="*/ 224 w 428" name="T0"/>
                <a:gd fmla="*/ 352 h 361" name="T1"/>
                <a:gd fmla="*/ 417 w 428" name="T2"/>
                <a:gd fmla="*/ 105 h 361" name="T3"/>
                <a:gd fmla="*/ 405 w 428" name="T4"/>
                <a:gd fmla="*/ 100 h 361" name="T5"/>
                <a:gd fmla="*/ 288 w 428" name="T6"/>
                <a:gd fmla="*/ 101 h 361" name="T7"/>
                <a:gd fmla="*/ 224 w 428" name="T8"/>
                <a:gd fmla="*/ 352 h 361" name="T9"/>
                <a:gd fmla="*/ 421 w 428" name="T10"/>
                <a:gd fmla="*/ 105 h 361" name="T11"/>
                <a:gd fmla="*/ 421 w 428" name="T12"/>
                <a:gd fmla="*/ 105 h 361" name="T13"/>
                <a:gd fmla="*/ 7 w 428" name="T14"/>
                <a:gd fmla="*/ 103 h 361" name="T15"/>
                <a:gd fmla="*/ 199 w 428" name="T16"/>
                <a:gd fmla="*/ 348 h 361" name="T17"/>
                <a:gd fmla="*/ 137 w 428" name="T18"/>
                <a:gd fmla="*/ 100 h 361" name="T19"/>
                <a:gd fmla="*/ 23 w 428" name="T20"/>
                <a:gd fmla="*/ 101 h 361" name="T21"/>
                <a:gd fmla="*/ 7 w 428" name="T22"/>
                <a:gd fmla="*/ 103 h 361" name="T23"/>
                <a:gd fmla="*/ 198 w 428" name="T24"/>
                <a:gd fmla="*/ 353 h 361" name="T25"/>
                <a:gd fmla="*/ 198 w 428" name="T26"/>
                <a:gd fmla="*/ 353 h 361" name="T27"/>
                <a:gd fmla="*/ 212 w 428" name="T28"/>
                <a:gd fmla="*/ 354 h 361" name="T29"/>
                <a:gd fmla="*/ 278 w 428" name="T30"/>
                <a:gd fmla="*/ 101 h 361" name="T31"/>
                <a:gd fmla="*/ 275 w 428" name="T32"/>
                <a:gd fmla="*/ 105 h 361" name="T33"/>
                <a:gd fmla="*/ 147 w 428" name="T34"/>
                <a:gd fmla="*/ 101 h 361" name="T35"/>
                <a:gd fmla="*/ 212 w 428" name="T36"/>
                <a:gd fmla="*/ 354 h 361" name="T37"/>
                <a:gd fmla="*/ 299 w 428" name="T38"/>
                <a:gd fmla="*/ 91 h 361" name="T39"/>
                <a:gd fmla="*/ 426 w 428" name="T40"/>
                <a:gd fmla="*/ 91 h 361" name="T41"/>
                <a:gd fmla="*/ 352 w 428" name="T42"/>
                <a:gd fmla="*/ 1 h 361" name="T43"/>
                <a:gd fmla="*/ 299 w 428" name="T44"/>
                <a:gd fmla="*/ 91 h 361" name="T45"/>
                <a:gd fmla="*/ 0 w 428" name="T46"/>
                <a:gd fmla="*/ 89 h 361" name="T47"/>
                <a:gd fmla="*/ 125 w 428" name="T48"/>
                <a:gd fmla="*/ 91 h 361" name="T49"/>
                <a:gd fmla="*/ 74 w 428" name="T50"/>
                <a:gd fmla="*/ 0 h 361" name="T51"/>
                <a:gd fmla="*/ 0 w 428" name="T52"/>
                <a:gd fmla="*/ 89 h 361" name="T53"/>
                <a:gd fmla="*/ 148 w 428" name="T54"/>
                <a:gd fmla="*/ 91 h 361" name="T55"/>
                <a:gd fmla="*/ 276 w 428" name="T56"/>
                <a:gd fmla="*/ 90 h 361" name="T57"/>
                <a:gd fmla="*/ 211 w 428" name="T58"/>
                <a:gd fmla="*/ 2 h 361" name="T59"/>
                <a:gd fmla="*/ 148 w 428" name="T60"/>
                <a:gd fmla="*/ 91 h 361" name="T61"/>
                <a:gd fmla="*/ 138 w 428" name="T62"/>
                <a:gd fmla="*/ 93 h 361" name="T63"/>
                <a:gd fmla="*/ 202 w 428" name="T64"/>
                <a:gd fmla="*/ 1 h 361" name="T65"/>
                <a:gd fmla="*/ 83 w 428" name="T66"/>
                <a:gd fmla="*/ 2 h 361" name="T67"/>
                <a:gd fmla="*/ 138 w 428" name="T68"/>
                <a:gd fmla="*/ 93 h 361" name="T69"/>
                <a:gd fmla="*/ 289 w 428" name="T70"/>
                <a:gd fmla="*/ 93 h 361" name="T71"/>
                <a:gd fmla="*/ 340 w 428" name="T72"/>
                <a:gd fmla="*/ 1 h 361" name="T73"/>
                <a:gd fmla="*/ 225 w 428" name="T74"/>
                <a:gd fmla="*/ 3 h 361" name="T75"/>
                <a:gd fmla="*/ 289 w 428" name="T76"/>
                <a:gd fmla="*/ 93 h 36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61" w="428">
                  <a:moveTo>
                    <a:pt x="224" y="352"/>
                  </a:moveTo>
                  <a:lnTo>
                    <a:pt x="417" y="105"/>
                  </a:lnTo>
                  <a:cubicBezTo>
                    <a:pt x="412" y="102"/>
                    <a:pt x="413" y="100"/>
                    <a:pt x="405" y="100"/>
                  </a:cubicBezTo>
                  <a:lnTo>
                    <a:pt x="288" y="101"/>
                  </a:lnTo>
                  <a:lnTo>
                    <a:pt x="224" y="352"/>
                  </a:lnTo>
                  <a:close/>
                  <a:moveTo>
                    <a:pt x="421" y="105"/>
                  </a:moveTo>
                  <a:cubicBezTo>
                    <a:pt x="428" y="97"/>
                    <a:pt x="414" y="113"/>
                    <a:pt x="421" y="105"/>
                  </a:cubicBezTo>
                  <a:close/>
                  <a:moveTo>
                    <a:pt x="7" y="103"/>
                  </a:moveTo>
                  <a:lnTo>
                    <a:pt x="199" y="348"/>
                  </a:lnTo>
                  <a:lnTo>
                    <a:pt x="137" y="100"/>
                  </a:lnTo>
                  <a:lnTo>
                    <a:pt x="23" y="101"/>
                  </a:lnTo>
                  <a:lnTo>
                    <a:pt x="7" y="103"/>
                  </a:lnTo>
                  <a:close/>
                  <a:moveTo>
                    <a:pt x="198" y="353"/>
                  </a:moveTo>
                  <a:cubicBezTo>
                    <a:pt x="205" y="361"/>
                    <a:pt x="191" y="345"/>
                    <a:pt x="198" y="353"/>
                  </a:cubicBezTo>
                  <a:close/>
                  <a:moveTo>
                    <a:pt x="212" y="354"/>
                  </a:moveTo>
                  <a:lnTo>
                    <a:pt x="278" y="101"/>
                  </a:lnTo>
                  <a:lnTo>
                    <a:pt x="275" y="105"/>
                  </a:lnTo>
                  <a:lnTo>
                    <a:pt x="147" y="101"/>
                  </a:lnTo>
                  <a:lnTo>
                    <a:pt x="212" y="354"/>
                  </a:lnTo>
                  <a:close/>
                  <a:moveTo>
                    <a:pt x="299" y="91"/>
                  </a:moveTo>
                  <a:lnTo>
                    <a:pt x="426" y="91"/>
                  </a:lnTo>
                  <a:lnTo>
                    <a:pt x="352" y="1"/>
                  </a:lnTo>
                  <a:lnTo>
                    <a:pt x="299" y="91"/>
                  </a:lnTo>
                  <a:close/>
                  <a:moveTo>
                    <a:pt x="0" y="89"/>
                  </a:moveTo>
                  <a:lnTo>
                    <a:pt x="125" y="91"/>
                  </a:lnTo>
                  <a:lnTo>
                    <a:pt x="74" y="0"/>
                  </a:lnTo>
                  <a:lnTo>
                    <a:pt x="0" y="89"/>
                  </a:lnTo>
                  <a:close/>
                  <a:moveTo>
                    <a:pt x="148" y="91"/>
                  </a:moveTo>
                  <a:lnTo>
                    <a:pt x="276" y="90"/>
                  </a:lnTo>
                  <a:lnTo>
                    <a:pt x="211" y="2"/>
                  </a:lnTo>
                  <a:lnTo>
                    <a:pt x="148" y="91"/>
                  </a:lnTo>
                  <a:close/>
                  <a:moveTo>
                    <a:pt x="138" y="93"/>
                  </a:moveTo>
                  <a:lnTo>
                    <a:pt x="202" y="1"/>
                  </a:lnTo>
                  <a:lnTo>
                    <a:pt x="83" y="2"/>
                  </a:lnTo>
                  <a:lnTo>
                    <a:pt x="138" y="93"/>
                  </a:lnTo>
                  <a:close/>
                  <a:moveTo>
                    <a:pt x="289" y="93"/>
                  </a:moveTo>
                  <a:lnTo>
                    <a:pt x="340" y="1"/>
                  </a:lnTo>
                  <a:lnTo>
                    <a:pt x="225" y="3"/>
                  </a:lnTo>
                  <a:lnTo>
                    <a:pt x="289" y="9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130" name="Freeform 5"/>
          <p:cNvSpPr/>
          <p:nvPr/>
        </p:nvSpPr>
        <p:spPr>
          <a:xfrm>
            <a:off x="2832582" y="2875180"/>
            <a:ext cx="2053423" cy="1399628"/>
          </a:xfrm>
          <a:custGeom>
            <a:cxnLst>
              <a:cxn ang="0">
                <a:pos x="134178" y="0"/>
              </a:cxn>
              <a:cxn ang="0">
                <a:pos x="1921181" y="0"/>
              </a:cxn>
              <a:cxn ang="0">
                <a:pos x="2054596" y="134640"/>
              </a:cxn>
              <a:cxn ang="0">
                <a:pos x="2054596" y="1266077"/>
              </a:cxn>
              <a:cxn ang="0">
                <a:pos x="1921181" y="1400717"/>
              </a:cxn>
              <a:cxn ang="0">
                <a:pos x="134178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4178" y="0"/>
              </a:cxn>
            </a:cxnLst>
            <a:rect b="0" l="0" r="0" t="0"/>
            <a:pathLst>
              <a:path h="1830" w="2695">
                <a:moveTo>
                  <a:pt x="176" y="0"/>
                </a:moveTo>
                <a:lnTo>
                  <a:pt x="2520" y="0"/>
                </a:lnTo>
                <a:cubicBezTo>
                  <a:pt x="2616" y="0"/>
                  <a:pt x="2695" y="79"/>
                  <a:pt x="2695" y="176"/>
                </a:cubicBezTo>
                <a:lnTo>
                  <a:pt x="2695" y="1655"/>
                </a:lnTo>
                <a:cubicBezTo>
                  <a:pt x="2695" y="1752"/>
                  <a:pt x="2616" y="1831"/>
                  <a:pt x="2520" y="1831"/>
                </a:cubicBezTo>
                <a:lnTo>
                  <a:pt x="176" y="1831"/>
                </a:lnTo>
                <a:cubicBezTo>
                  <a:pt x="80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80" y="0"/>
                  <a:pt x="176" y="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1" name="Freeform 6"/>
          <p:cNvSpPr/>
          <p:nvPr/>
        </p:nvSpPr>
        <p:spPr>
          <a:xfrm>
            <a:off x="5022477" y="1351775"/>
            <a:ext cx="2053423" cy="1398041"/>
          </a:xfrm>
          <a:custGeom>
            <a:cxnLst>
              <a:cxn ang="0">
                <a:pos x="134178" y="0"/>
              </a:cxn>
              <a:cxn ang="0">
                <a:pos x="1920418" y="0"/>
              </a:cxn>
              <a:cxn ang="0">
                <a:pos x="2054596" y="134562"/>
              </a:cxn>
              <a:cxn ang="0">
                <a:pos x="2054596" y="1265344"/>
              </a:cxn>
              <a:cxn ang="0">
                <a:pos x="1920418" y="1399142"/>
              </a:cxn>
              <a:cxn ang="0">
                <a:pos x="134178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4178" y="0"/>
              </a:cxn>
            </a:cxnLst>
            <a:rect b="0" l="0" r="0" t="0"/>
            <a:pathLst>
              <a:path h="1830" w="2695">
                <a:moveTo>
                  <a:pt x="176" y="0"/>
                </a:moveTo>
                <a:lnTo>
                  <a:pt x="2519" y="0"/>
                </a:lnTo>
                <a:cubicBezTo>
                  <a:pt x="2616" y="0"/>
                  <a:pt x="2695" y="79"/>
                  <a:pt x="2695" y="176"/>
                </a:cubicBezTo>
                <a:lnTo>
                  <a:pt x="2695" y="1655"/>
                </a:lnTo>
                <a:cubicBezTo>
                  <a:pt x="2695" y="1751"/>
                  <a:pt x="2616" y="1830"/>
                  <a:pt x="2519" y="1830"/>
                </a:cubicBezTo>
                <a:lnTo>
                  <a:pt x="176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2" name="Freeform 7"/>
          <p:cNvSpPr/>
          <p:nvPr/>
        </p:nvSpPr>
        <p:spPr>
          <a:xfrm>
            <a:off x="7213958" y="1351775"/>
            <a:ext cx="2053423" cy="1398041"/>
          </a:xfrm>
          <a:custGeom>
            <a:cxnLst>
              <a:cxn ang="0">
                <a:pos x="133465" y="0"/>
              </a:cxn>
              <a:cxn ang="0">
                <a:pos x="1921131" y="0"/>
              </a:cxn>
              <a:cxn ang="0">
                <a:pos x="2054596" y="134562"/>
              </a:cxn>
              <a:cxn ang="0">
                <a:pos x="2054596" y="1265344"/>
              </a:cxn>
              <a:cxn ang="0">
                <a:pos x="1921131" y="1399142"/>
              </a:cxn>
              <a:cxn ang="0">
                <a:pos x="133465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3465" y="0"/>
              </a:cxn>
            </a:cxnLst>
            <a:rect b="0" l="0" r="0" t="0"/>
            <a:pathLst>
              <a:path h="1830" w="2694">
                <a:moveTo>
                  <a:pt x="175" y="0"/>
                </a:moveTo>
                <a:lnTo>
                  <a:pt x="2519" y="0"/>
                </a:lnTo>
                <a:cubicBezTo>
                  <a:pt x="2615" y="0"/>
                  <a:pt x="2694" y="79"/>
                  <a:pt x="2694" y="176"/>
                </a:cubicBezTo>
                <a:lnTo>
                  <a:pt x="2694" y="1655"/>
                </a:lnTo>
                <a:cubicBezTo>
                  <a:pt x="2694" y="1751"/>
                  <a:pt x="2615" y="1830"/>
                  <a:pt x="2519" y="1830"/>
                </a:cubicBezTo>
                <a:lnTo>
                  <a:pt x="175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2E2E2E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3" name="Freeform 8"/>
          <p:cNvSpPr/>
          <p:nvPr/>
        </p:nvSpPr>
        <p:spPr>
          <a:xfrm>
            <a:off x="7213958" y="2875180"/>
            <a:ext cx="2053423" cy="1399628"/>
          </a:xfrm>
          <a:custGeom>
            <a:cxnLst>
              <a:cxn ang="0">
                <a:pos x="133465" y="0"/>
              </a:cxn>
              <a:cxn ang="0">
                <a:pos x="1921131" y="0"/>
              </a:cxn>
              <a:cxn ang="0">
                <a:pos x="2054596" y="134640"/>
              </a:cxn>
              <a:cxn ang="0">
                <a:pos x="2054596" y="1266077"/>
              </a:cxn>
              <a:cxn ang="0">
                <a:pos x="1921131" y="1400717"/>
              </a:cxn>
              <a:cxn ang="0">
                <a:pos x="133465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3465" y="0"/>
              </a:cxn>
            </a:cxnLst>
            <a:rect b="0" l="0" r="0" t="0"/>
            <a:pathLst>
              <a:path h="1830" w="2694">
                <a:moveTo>
                  <a:pt x="175" y="0"/>
                </a:moveTo>
                <a:lnTo>
                  <a:pt x="2519" y="0"/>
                </a:lnTo>
                <a:cubicBezTo>
                  <a:pt x="2615" y="0"/>
                  <a:pt x="2694" y="79"/>
                  <a:pt x="2694" y="176"/>
                </a:cubicBezTo>
                <a:lnTo>
                  <a:pt x="2694" y="1655"/>
                </a:lnTo>
                <a:cubicBezTo>
                  <a:pt x="2694" y="1752"/>
                  <a:pt x="2615" y="1831"/>
                  <a:pt x="2519" y="1831"/>
                </a:cubicBezTo>
                <a:lnTo>
                  <a:pt x="175" y="1831"/>
                </a:lnTo>
                <a:cubicBezTo>
                  <a:pt x="79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4" name="Freeform 9"/>
          <p:cNvSpPr/>
          <p:nvPr/>
        </p:nvSpPr>
        <p:spPr>
          <a:xfrm>
            <a:off x="3192804" y="1807209"/>
            <a:ext cx="861676" cy="655382"/>
          </a:xfrm>
          <a:custGeom>
            <a:cxnLst>
              <a:cxn ang="0">
                <a:pos x="861859" y="320070"/>
              </a:cxn>
              <a:cxn ang="0">
                <a:pos x="771016" y="411190"/>
              </a:cxn>
              <a:cxn ang="0">
                <a:pos x="527497" y="655454"/>
              </a:cxn>
              <a:cxn ang="0">
                <a:pos x="345812" y="655454"/>
              </a:cxn>
              <a:cxn ang="0">
                <a:pos x="616050" y="384390"/>
              </a:cxn>
              <a:cxn ang="0">
                <a:pos x="0" y="384390"/>
              </a:cxn>
              <a:cxn ang="0">
                <a:pos x="0" y="255750"/>
              </a:cxn>
              <a:cxn ang="0">
                <a:pos x="616050" y="255750"/>
              </a:cxn>
              <a:cxn ang="0">
                <a:pos x="361080" y="0"/>
              </a:cxn>
              <a:cxn ang="0">
                <a:pos x="542002" y="0"/>
              </a:cxn>
              <a:cxn ang="0">
                <a:pos x="771016" y="228949"/>
              </a:cxn>
              <a:cxn ang="0">
                <a:pos x="861859" y="320070"/>
              </a:cxn>
            </a:cxnLst>
            <a:rect b="0" l="0" r="0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5" name="Freeform 10"/>
          <p:cNvSpPr/>
          <p:nvPr/>
        </p:nvSpPr>
        <p:spPr>
          <a:xfrm>
            <a:off x="5362069" y="3676554"/>
            <a:ext cx="522083" cy="398307"/>
          </a:xfrm>
          <a:custGeom>
            <a:cxnLst>
              <a:cxn ang="0">
                <a:pos x="523103" y="194341"/>
              </a:cxn>
              <a:cxn ang="0">
                <a:pos x="468280" y="250195"/>
              </a:cxn>
              <a:cxn ang="0">
                <a:pos x="320562" y="398629"/>
              </a:cxn>
              <a:cxn ang="0">
                <a:pos x="210155" y="398629"/>
              </a:cxn>
              <a:cxn ang="0">
                <a:pos x="373863" y="234128"/>
              </a:cxn>
              <a:cxn ang="0">
                <a:pos x="0" y="234128"/>
              </a:cxn>
              <a:cxn ang="0">
                <a:pos x="0" y="155320"/>
              </a:cxn>
              <a:cxn ang="0">
                <a:pos x="373863" y="155320"/>
              </a:cxn>
              <a:cxn ang="0">
                <a:pos x="219292" y="0"/>
              </a:cxn>
              <a:cxn ang="0">
                <a:pos x="329700" y="0"/>
              </a:cxn>
              <a:cxn ang="0">
                <a:pos x="468280" y="139252"/>
              </a:cxn>
              <a:cxn ang="0">
                <a:pos x="523103" y="194341"/>
              </a:cxn>
            </a:cxnLst>
            <a:rect b="0" l="0" r="0" t="0"/>
            <a:pathLst>
              <a:path h="521" w="687">
                <a:moveTo>
                  <a:pt x="687" y="254"/>
                </a:moveTo>
                <a:lnTo>
                  <a:pt x="615" y="327"/>
                </a:lnTo>
                <a:lnTo>
                  <a:pt x="421" y="521"/>
                </a:lnTo>
                <a:lnTo>
                  <a:pt x="276" y="521"/>
                </a:lnTo>
                <a:lnTo>
                  <a:pt x="491" y="306"/>
                </a:lnTo>
                <a:lnTo>
                  <a:pt x="0" y="306"/>
                </a:lnTo>
                <a:lnTo>
                  <a:pt x="0" y="203"/>
                </a:lnTo>
                <a:lnTo>
                  <a:pt x="491" y="203"/>
                </a:lnTo>
                <a:lnTo>
                  <a:pt x="288" y="0"/>
                </a:lnTo>
                <a:lnTo>
                  <a:pt x="433" y="0"/>
                </a:lnTo>
                <a:lnTo>
                  <a:pt x="615" y="182"/>
                </a:lnTo>
                <a:lnTo>
                  <a:pt x="687" y="254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6" name="Freeform 11"/>
          <p:cNvSpPr/>
          <p:nvPr/>
        </p:nvSpPr>
        <p:spPr>
          <a:xfrm>
            <a:off x="6012690" y="3125907"/>
            <a:ext cx="663316" cy="504628"/>
          </a:xfrm>
          <a:custGeom>
            <a:cxnLst>
              <a:cxn ang="0">
                <a:pos x="663332" y="247147"/>
              </a:cxn>
              <a:cxn ang="0">
                <a:pos x="593267" y="317542"/>
              </a:cxn>
              <a:cxn ang="0">
                <a:pos x="406681" y="505771"/>
              </a:cxn>
              <a:cxn ang="0">
                <a:pos x="266551" y="505771"/>
              </a:cxn>
              <a:cxn ang="0">
                <a:pos x="474461" y="296882"/>
              </a:cxn>
              <a:cxn ang="0">
                <a:pos x="0" y="296882"/>
              </a:cxn>
              <a:cxn ang="0">
                <a:pos x="0" y="197411"/>
              </a:cxn>
              <a:cxn ang="0">
                <a:pos x="474461" y="197411"/>
              </a:cxn>
              <a:cxn ang="0">
                <a:pos x="277975" y="0"/>
              </a:cxn>
              <a:cxn ang="0">
                <a:pos x="417343" y="0"/>
              </a:cxn>
              <a:cxn ang="0">
                <a:pos x="593267" y="176752"/>
              </a:cxn>
              <a:cxn ang="0">
                <a:pos x="663332" y="247147"/>
              </a:cxn>
            </a:cxnLst>
            <a:rect b="0" l="0" r="0" t="0"/>
            <a:pathLst>
              <a:path h="661" w="871">
                <a:moveTo>
                  <a:pt x="871" y="323"/>
                </a:moveTo>
                <a:lnTo>
                  <a:pt x="779" y="415"/>
                </a:lnTo>
                <a:lnTo>
                  <a:pt x="534" y="661"/>
                </a:lnTo>
                <a:lnTo>
                  <a:pt x="350" y="661"/>
                </a:lnTo>
                <a:lnTo>
                  <a:pt x="623" y="388"/>
                </a:lnTo>
                <a:lnTo>
                  <a:pt x="0" y="388"/>
                </a:lnTo>
                <a:lnTo>
                  <a:pt x="0" y="258"/>
                </a:lnTo>
                <a:lnTo>
                  <a:pt x="623" y="258"/>
                </a:lnTo>
                <a:lnTo>
                  <a:pt x="365" y="0"/>
                </a:lnTo>
                <a:lnTo>
                  <a:pt x="548" y="0"/>
                </a:lnTo>
                <a:lnTo>
                  <a:pt x="779" y="231"/>
                </a:lnTo>
                <a:lnTo>
                  <a:pt x="871" y="32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7" name="Freeform 12"/>
          <p:cNvSpPr/>
          <p:nvPr/>
        </p:nvSpPr>
        <p:spPr>
          <a:xfrm>
            <a:off x="0" y="1351775"/>
            <a:ext cx="2667546" cy="2923033"/>
          </a:xfrm>
          <a:custGeom>
            <a:cxnLst>
              <a:cxn ang="0">
                <a:pos x="0" y="0"/>
              </a:cxn>
              <a:cxn ang="0">
                <a:pos x="2529569" y="0"/>
              </a:cxn>
              <a:cxn ang="0">
                <a:pos x="2669084" y="140019"/>
              </a:cxn>
              <a:cxn ang="0">
                <a:pos x="2669084" y="2784313"/>
              </a:cxn>
              <a:cxn ang="0">
                <a:pos x="2529569" y="2924332"/>
              </a:cxn>
              <a:cxn ang="0">
                <a:pos x="0" y="2924332"/>
              </a:cxn>
              <a:cxn ang="0">
                <a:pos x="0" y="0"/>
              </a:cxn>
            </a:cxnLst>
            <a:rect b="0" l="0" r="0" t="0"/>
            <a:pathLst>
              <a:path h="3821" w="3501">
                <a:moveTo>
                  <a:pt x="0" y="0"/>
                </a:moveTo>
                <a:lnTo>
                  <a:pt x="3318" y="0"/>
                </a:lnTo>
                <a:cubicBezTo>
                  <a:pt x="3419" y="0"/>
                  <a:pt x="3501" y="83"/>
                  <a:pt x="3501" y="183"/>
                </a:cubicBezTo>
                <a:lnTo>
                  <a:pt x="3501" y="3639"/>
                </a:lnTo>
                <a:cubicBezTo>
                  <a:pt x="3501" y="3740"/>
                  <a:pt x="3419" y="3822"/>
                  <a:pt x="3318" y="3822"/>
                </a:cubicBezTo>
                <a:lnTo>
                  <a:pt x="0" y="382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8" name="Freeform 13"/>
          <p:cNvSpPr/>
          <p:nvPr/>
        </p:nvSpPr>
        <p:spPr>
          <a:xfrm>
            <a:off x="9403852" y="1351775"/>
            <a:ext cx="2788149" cy="1398041"/>
          </a:xfrm>
          <a:custGeom>
            <a:cxnLst>
              <a:cxn ang="0">
                <a:pos x="134181" y="0"/>
              </a:cxn>
              <a:cxn ang="0">
                <a:pos x="2788830" y="0"/>
              </a:cxn>
              <a:cxn ang="0">
                <a:pos x="2788830" y="1399142"/>
              </a:cxn>
              <a:cxn ang="0">
                <a:pos x="134181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4181" y="0"/>
              </a:cxn>
            </a:cxnLst>
            <a:rect b="0" l="0" r="0" t="0"/>
            <a:pathLst>
              <a:path h="1830" w="3658">
                <a:moveTo>
                  <a:pt x="176" y="0"/>
                </a:moveTo>
                <a:lnTo>
                  <a:pt x="3658" y="0"/>
                </a:lnTo>
                <a:lnTo>
                  <a:pt x="3658" y="1830"/>
                </a:lnTo>
                <a:lnTo>
                  <a:pt x="176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9" name="Freeform 14"/>
          <p:cNvSpPr/>
          <p:nvPr/>
        </p:nvSpPr>
        <p:spPr>
          <a:xfrm>
            <a:off x="9403852" y="2875180"/>
            <a:ext cx="2788149" cy="1399628"/>
          </a:xfrm>
          <a:custGeom>
            <a:cxnLst>
              <a:cxn ang="0">
                <a:pos x="134181" y="0"/>
              </a:cxn>
              <a:cxn ang="0">
                <a:pos x="2788830" y="0"/>
              </a:cxn>
              <a:cxn ang="0">
                <a:pos x="2788830" y="1400717"/>
              </a:cxn>
              <a:cxn ang="0">
                <a:pos x="134181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4181" y="0"/>
              </a:cxn>
            </a:cxnLst>
            <a:rect b="0" l="0" r="0" t="0"/>
            <a:pathLst>
              <a:path h="1830" w="3658">
                <a:moveTo>
                  <a:pt x="176" y="0"/>
                </a:moveTo>
                <a:lnTo>
                  <a:pt x="3658" y="0"/>
                </a:lnTo>
                <a:lnTo>
                  <a:pt x="3658" y="1831"/>
                </a:lnTo>
                <a:lnTo>
                  <a:pt x="176" y="1831"/>
                </a:lnTo>
                <a:cubicBezTo>
                  <a:pt x="79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3" name="Freeform 10"/>
          <p:cNvSpPr>
            <a:spLocks noChangeAspect="1" noEditPoints="1"/>
          </p:cNvSpPr>
          <p:nvPr/>
        </p:nvSpPr>
        <p:spPr>
          <a:xfrm>
            <a:off x="6596080" y="6143131"/>
            <a:ext cx="372916" cy="374504"/>
          </a:xfrm>
          <a:custGeom>
            <a:cxnLst>
              <a:cxn ang="0">
                <a:pos x="186418" y="0"/>
              </a:cxn>
              <a:cxn ang="0">
                <a:pos x="372836" y="187200"/>
              </a:cxn>
              <a:cxn ang="0">
                <a:pos x="186418" y="374400"/>
              </a:cxn>
              <a:cxn ang="0">
                <a:pos x="0" y="187200"/>
              </a:cxn>
              <a:cxn ang="0">
                <a:pos x="186418" y="0"/>
              </a:cxn>
              <a:cxn ang="0">
                <a:pos x="331748" y="191020"/>
              </a:cxn>
              <a:cxn ang="0">
                <a:pos x="324900" y="195605"/>
              </a:cxn>
              <a:cxn ang="0">
                <a:pos x="299791" y="195605"/>
              </a:cxn>
              <a:cxn ang="0">
                <a:pos x="293703" y="193313"/>
              </a:cxn>
              <a:cxn ang="0">
                <a:pos x="186418" y="80229"/>
              </a:cxn>
              <a:cxn ang="0">
                <a:pos x="79133" y="193313"/>
              </a:cxn>
              <a:cxn ang="0">
                <a:pos x="73045" y="195605"/>
              </a:cxn>
              <a:cxn ang="0">
                <a:pos x="47936" y="195605"/>
              </a:cxn>
              <a:cxn ang="0">
                <a:pos x="41088" y="191020"/>
              </a:cxn>
              <a:cxn ang="0">
                <a:pos x="42610" y="182616"/>
              </a:cxn>
              <a:cxn ang="0">
                <a:pos x="179570" y="39732"/>
              </a:cxn>
              <a:cxn ang="0">
                <a:pos x="186418" y="36676"/>
              </a:cxn>
              <a:cxn ang="0">
                <a:pos x="193266" y="39732"/>
              </a:cxn>
              <a:cxn ang="0">
                <a:pos x="330226" y="182616"/>
              </a:cxn>
              <a:cxn ang="0">
                <a:pos x="331748" y="191020"/>
              </a:cxn>
              <a:cxn ang="0">
                <a:pos x="85981" y="204010"/>
              </a:cxn>
              <a:cxn ang="0">
                <a:pos x="85981" y="204010"/>
              </a:cxn>
              <a:cxn ang="0">
                <a:pos x="85981" y="289587"/>
              </a:cxn>
              <a:cxn ang="0">
                <a:pos x="98155" y="304104"/>
              </a:cxn>
              <a:cxn ang="0">
                <a:pos x="153700" y="304104"/>
              </a:cxn>
              <a:cxn ang="0">
                <a:pos x="153700" y="210887"/>
              </a:cxn>
              <a:cxn ang="0">
                <a:pos x="168157" y="196369"/>
              </a:cxn>
              <a:cxn ang="0">
                <a:pos x="204679" y="196369"/>
              </a:cxn>
              <a:cxn ang="0">
                <a:pos x="219136" y="210887"/>
              </a:cxn>
              <a:cxn ang="0">
                <a:pos x="219136" y="304104"/>
              </a:cxn>
              <a:cxn ang="0">
                <a:pos x="274681" y="304104"/>
              </a:cxn>
              <a:cxn ang="0">
                <a:pos x="286855" y="289587"/>
              </a:cxn>
              <a:cxn ang="0">
                <a:pos x="286855" y="204774"/>
              </a:cxn>
              <a:cxn ang="0">
                <a:pos x="186418" y="99331"/>
              </a:cxn>
              <a:cxn ang="0">
                <a:pos x="85981" y="204010"/>
              </a:cxn>
            </a:cxnLst>
            <a:rect b="0" l="0" r="0" t="0"/>
            <a:pathLst>
              <a:path h="490" w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4" name="Rectangle 4"/>
          <p:cNvSpPr txBox="1"/>
          <p:nvPr/>
        </p:nvSpPr>
        <p:spPr>
          <a:xfrm>
            <a:off x="6984865" y="6159000"/>
            <a:ext cx="4338530" cy="34276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2599">
                <a:solidFill>
                  <a:srgbClr val="404040"/>
                </a:solidFill>
              </a:rPr>
              <a:t>输入公司/团队名称</a:t>
            </a:r>
          </a:p>
        </p:txBody>
      </p:sp>
      <p:sp>
        <p:nvSpPr>
          <p:cNvPr id="45" name="Freeform 9"/>
          <p:cNvSpPr>
            <a:spLocks noEditPoints="1"/>
          </p:cNvSpPr>
          <p:nvPr/>
        </p:nvSpPr>
        <p:spPr>
          <a:xfrm>
            <a:off x="2605076" y="6159000"/>
            <a:ext cx="372917" cy="374504"/>
          </a:xfrm>
          <a:custGeom>
            <a:cxnLst>
              <a:cxn ang="0">
                <a:pos x="272602" y="191165"/>
              </a:cxn>
              <a:cxn ang="0">
                <a:pos x="272602" y="139933"/>
              </a:cxn>
              <a:cxn ang="0">
                <a:pos x="249759" y="139933"/>
              </a:cxn>
              <a:cxn ang="0">
                <a:pos x="249759" y="191165"/>
              </a:cxn>
              <a:cxn ang="0">
                <a:pos x="188080" y="252338"/>
              </a:cxn>
              <a:cxn ang="0">
                <a:pos x="187319" y="252338"/>
              </a:cxn>
              <a:cxn ang="0">
                <a:pos x="186558" y="252338"/>
              </a:cxn>
              <a:cxn ang="0">
                <a:pos x="186558" y="252338"/>
              </a:cxn>
              <a:cxn ang="0">
                <a:pos x="185035" y="252338"/>
              </a:cxn>
              <a:cxn ang="0">
                <a:pos x="123356" y="191165"/>
              </a:cxn>
              <a:cxn ang="0">
                <a:pos x="123356" y="139933"/>
              </a:cxn>
              <a:cxn ang="0">
                <a:pos x="100513" y="139933"/>
              </a:cxn>
              <a:cxn ang="0">
                <a:pos x="100513" y="191165"/>
              </a:cxn>
              <a:cxn ang="0">
                <a:pos x="172851" y="274513"/>
              </a:cxn>
              <a:cxn ang="0">
                <a:pos x="172851" y="311216"/>
              </a:cxn>
              <a:cxn ang="0">
                <a:pos x="121833" y="325745"/>
              </a:cxn>
              <a:cxn ang="0">
                <a:pos x="252043" y="325745"/>
              </a:cxn>
              <a:cxn ang="0">
                <a:pos x="200264" y="311216"/>
              </a:cxn>
              <a:cxn ang="0">
                <a:pos x="200264" y="275277"/>
              </a:cxn>
              <a:cxn ang="0">
                <a:pos x="272602" y="191165"/>
              </a:cxn>
              <a:cxn ang="0">
                <a:pos x="185796" y="230927"/>
              </a:cxn>
              <a:cxn ang="0">
                <a:pos x="186558" y="230927"/>
              </a:cxn>
              <a:cxn ang="0">
                <a:pos x="187319" y="230927"/>
              </a:cxn>
              <a:cxn ang="0">
                <a:pos x="228438" y="189635"/>
              </a:cxn>
              <a:cxn ang="0">
                <a:pos x="228438" y="90230"/>
              </a:cxn>
              <a:cxn ang="0">
                <a:pos x="187319" y="48938"/>
              </a:cxn>
              <a:cxn ang="0">
                <a:pos x="186558" y="48938"/>
              </a:cxn>
              <a:cxn ang="0">
                <a:pos x="185796" y="48938"/>
              </a:cxn>
              <a:cxn ang="0">
                <a:pos x="144677" y="90230"/>
              </a:cxn>
              <a:cxn ang="0">
                <a:pos x="144677" y="189635"/>
              </a:cxn>
              <a:cxn ang="0">
                <a:pos x="185796" y="230927"/>
              </a:cxn>
              <a:cxn ang="0">
                <a:pos x="186558" y="0"/>
              </a:cxn>
              <a:cxn ang="0">
                <a:pos x="373115" y="187342"/>
              </a:cxn>
              <a:cxn ang="0">
                <a:pos x="186558" y="374683"/>
              </a:cxn>
              <a:cxn ang="0">
                <a:pos x="0" y="187342"/>
              </a:cxn>
              <a:cxn ang="0">
                <a:pos x="186558" y="0"/>
              </a:cxn>
            </a:cxnLst>
            <a:rect b="0" l="0" r="0" t="0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6" name="Rectangle 4"/>
          <p:cNvSpPr txBox="1"/>
          <p:nvPr/>
        </p:nvSpPr>
        <p:spPr>
          <a:xfrm>
            <a:off x="2954190" y="6171695"/>
            <a:ext cx="2988096" cy="34911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599">
                <a:solidFill>
                  <a:srgbClr val="404040"/>
                </a:solidFill>
              </a:rPr>
              <a:t>汇报人：×××</a:t>
            </a:r>
          </a:p>
        </p:txBody>
      </p:sp>
      <p:sp>
        <p:nvSpPr>
          <p:cNvPr id="48" name="Freeform 9"/>
          <p:cNvSpPr/>
          <p:nvPr/>
        </p:nvSpPr>
        <p:spPr bwMode="auto">
          <a:xfrm>
            <a:off x="9673622" y="3676553"/>
            <a:ext cx="636339" cy="482412"/>
          </a:xfrm>
          <a:custGeom>
            <a:gdLst>
              <a:gd fmla="*/ 1129 w 1129" name="T0"/>
              <a:gd fmla="*/ 418 h 856" name="T1"/>
              <a:gd fmla="*/ 1010 w 1129" name="T2"/>
              <a:gd fmla="*/ 537 h 856" name="T3"/>
              <a:gd fmla="*/ 691 w 1129" name="T4"/>
              <a:gd fmla="*/ 856 h 856" name="T5"/>
              <a:gd fmla="*/ 453 w 1129" name="T6"/>
              <a:gd fmla="*/ 856 h 856" name="T7"/>
              <a:gd fmla="*/ 807 w 1129" name="T8"/>
              <a:gd fmla="*/ 502 h 856" name="T9"/>
              <a:gd fmla="*/ 0 w 1129" name="T10"/>
              <a:gd fmla="*/ 502 h 856" name="T11"/>
              <a:gd fmla="*/ 0 w 1129" name="T12"/>
              <a:gd fmla="*/ 334 h 856" name="T13"/>
              <a:gd fmla="*/ 807 w 1129" name="T14"/>
              <a:gd fmla="*/ 334 h 856" name="T15"/>
              <a:gd fmla="*/ 473 w 1129" name="T16"/>
              <a:gd fmla="*/ 0 h 856" name="T17"/>
              <a:gd fmla="*/ 710 w 1129" name="T18"/>
              <a:gd fmla="*/ 0 h 856" name="T19"/>
              <a:gd fmla="*/ 1010 w 1129" name="T20"/>
              <a:gd fmla="*/ 299 h 856" name="T21"/>
              <a:gd fmla="*/ 1129 w 1129" name="T22"/>
              <a:gd fmla="*/ 418 h 85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anchor="t" anchorCtr="0" bIns="45702" compatLnSpc="1" lIns="91404" numCol="1" rIns="91404" tIns="45702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9" name="Freeform 9"/>
          <p:cNvSpPr/>
          <p:nvPr/>
        </p:nvSpPr>
        <p:spPr bwMode="auto">
          <a:xfrm>
            <a:off x="11204961" y="3181447"/>
            <a:ext cx="317376" cy="242793"/>
          </a:xfrm>
          <a:custGeom>
            <a:gdLst>
              <a:gd fmla="*/ 1129 w 1129" name="T0"/>
              <a:gd fmla="*/ 418 h 856" name="T1"/>
              <a:gd fmla="*/ 1010 w 1129" name="T2"/>
              <a:gd fmla="*/ 537 h 856" name="T3"/>
              <a:gd fmla="*/ 691 w 1129" name="T4"/>
              <a:gd fmla="*/ 856 h 856" name="T5"/>
              <a:gd fmla="*/ 453 w 1129" name="T6"/>
              <a:gd fmla="*/ 856 h 856" name="T7"/>
              <a:gd fmla="*/ 807 w 1129" name="T8"/>
              <a:gd fmla="*/ 502 h 856" name="T9"/>
              <a:gd fmla="*/ 0 w 1129" name="T10"/>
              <a:gd fmla="*/ 502 h 856" name="T11"/>
              <a:gd fmla="*/ 0 w 1129" name="T12"/>
              <a:gd fmla="*/ 334 h 856" name="T13"/>
              <a:gd fmla="*/ 807 w 1129" name="T14"/>
              <a:gd fmla="*/ 334 h 856" name="T15"/>
              <a:gd fmla="*/ 473 w 1129" name="T16"/>
              <a:gd fmla="*/ 0 h 856" name="T17"/>
              <a:gd fmla="*/ 710 w 1129" name="T18"/>
              <a:gd fmla="*/ 0 h 856" name="T19"/>
              <a:gd fmla="*/ 1010 w 1129" name="T20"/>
              <a:gd fmla="*/ 299 h 856" name="T21"/>
              <a:gd fmla="*/ 1129 w 1129" name="T22"/>
              <a:gd fmla="*/ 418 h 85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anchor="t" anchorCtr="0" bIns="45702" compatLnSpc="1" lIns="91404" numCol="1" rIns="91404" tIns="45702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108805" y="2205546"/>
            <a:ext cx="2697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accent6"/>
                </a:solidFill>
                <a:latin charset="-122" panose="02000000000000000000" pitchFamily="2" typeface="方正兰亭超细黑简体"/>
                <a:ea charset="-122" pitchFamily="2" typeface="创艺简细圆"/>
              </a:rPr>
              <a:t>BUINESS    </a:t>
            </a:r>
          </a:p>
          <a:p>
            <a:r>
              <a:rPr altLang="zh-CN" b="1" lang="en-US" smtClean="0" sz="3600">
                <a:solidFill>
                  <a:schemeClr val="accent6"/>
                </a:solidFill>
                <a:latin charset="-122" panose="02000000000000000000" pitchFamily="2" typeface="方正兰亭超细黑简体"/>
                <a:ea charset="-122" pitchFamily="2" typeface="创艺简细圆"/>
              </a:rPr>
              <a:t>PLAN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01189" y="4757220"/>
            <a:ext cx="9703772" cy="10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02" compatLnSpc="1" lIns="91404" numCol="1" rIns="91404" tIns="45702" vert="horz" wrap="square"/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algn="l" fontAlgn="base" marL="4572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algn="l" fontAlgn="base" marL="9144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algn="l" fontAlgn="base" marL="13716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algn="l" fontAlgn="base" marL="18288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mtClean="0" sz="6600">
                <a:solidFill>
                  <a:srgbClr val="2E2E2E"/>
                </a:solidFill>
                <a:latin charset="-122" panose="020b0503020204020204" pitchFamily="34" typeface="Microsoft YaHei"/>
                <a:ea charset="-122" panose="020b0503020204020204" pitchFamily="34" typeface="Microsoft YaHei"/>
                <a:sym charset="-122" panose="020b0503020204020204" pitchFamily="34" typeface="Microsoft YaHei"/>
              </a:rPr>
              <a:t>商业创业融资项目计划书</a:t>
            </a:r>
          </a:p>
        </p:txBody>
      </p:sp>
    </p:spTree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5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id="1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fill="hold" id="1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" presetSubtype="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5130"/>
      <p:bldP grpId="0" spid="5131"/>
      <p:bldP grpId="0" spid="5132"/>
      <p:bldP grpId="0" spid="5133"/>
      <p:bldP grpId="0" spid="5134"/>
      <p:bldP grpId="0" spid="5135"/>
      <p:bldP grpId="0" spid="5136"/>
      <p:bldP grpId="0" spid="5137"/>
      <p:bldP grpId="0" spid="5138"/>
      <p:bldP grpId="0" spid="5139"/>
      <p:bldP grpId="0" spid="44"/>
      <p:bldP grpId="0" spid="46"/>
      <p:bldP grpId="0" spid="48"/>
      <p:bldP grpId="0" spid="49"/>
      <p:bldP grpId="0" spid="37"/>
      <p:bldP grpId="0" spid="3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776386" y="5336301"/>
            <a:ext cx="10860550" cy="1038885"/>
            <a:chOff x="776386" y="5336301"/>
            <a:chExt cx="10860550" cy="1038885"/>
          </a:xfrm>
        </p:grpSpPr>
        <p:sp>
          <p:nvSpPr>
            <p:cNvPr id="8" name="圆角矩形 3"/>
            <p:cNvSpPr/>
            <p:nvPr/>
          </p:nvSpPr>
          <p:spPr bwMode="auto">
            <a:xfrm>
              <a:off x="776386" y="5336301"/>
              <a:ext cx="10860550" cy="1038885"/>
            </a:xfrm>
            <a:prstGeom prst="roundRect">
              <a:avLst>
                <a:gd fmla="val 6633" name="adj"/>
              </a:avLst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3858679" y="5471223"/>
              <a:ext cx="4595005" cy="76169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4398">
                  <a:solidFill>
                    <a:srgbClr val="FFC000"/>
                  </a:solidFill>
                  <a:latin typeface="微软雅黑"/>
                </a:rPr>
                <a:t>高端服务方向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06132" y="1544472"/>
            <a:ext cx="3113814" cy="1705391"/>
            <a:chOff x="1006132" y="1544472"/>
            <a:chExt cx="3113814" cy="1705391"/>
          </a:xfrm>
        </p:grpSpPr>
        <p:sp>
          <p:nvSpPr>
            <p:cNvPr id="11" name="圆角矩形 6"/>
            <p:cNvSpPr/>
            <p:nvPr/>
          </p:nvSpPr>
          <p:spPr bwMode="auto">
            <a:xfrm>
              <a:off x="1006132" y="1544472"/>
              <a:ext cx="3113814" cy="1705391"/>
            </a:xfrm>
            <a:prstGeom prst="roundRect">
              <a:avLst>
                <a:gd fmla="val 2523" name="adj"/>
              </a:avLst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33003" y="2019186"/>
              <a:ext cx="2843002" cy="1005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在中低端领域竞争异常激烈，而高端方向则要好得多。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6965" y="1544472"/>
            <a:ext cx="3366414" cy="1705391"/>
            <a:chOff x="4476965" y="1544472"/>
            <a:chExt cx="3366414" cy="1705391"/>
          </a:xfrm>
        </p:grpSpPr>
        <p:sp>
          <p:nvSpPr>
            <p:cNvPr id="13" name="圆角矩形 8"/>
            <p:cNvSpPr/>
            <p:nvPr/>
          </p:nvSpPr>
          <p:spPr bwMode="auto">
            <a:xfrm>
              <a:off x="4476965" y="1544472"/>
              <a:ext cx="3366414" cy="1705391"/>
            </a:xfrm>
            <a:prstGeom prst="roundRect">
              <a:avLst>
                <a:gd fmla="val 2523" name="adj"/>
              </a:avLst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592705" y="2019186"/>
              <a:ext cx="3146694" cy="1005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本市目前没有出现定位与服务相符的高端服务的商家。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31472" y="1544472"/>
            <a:ext cx="3113814" cy="1705391"/>
            <a:chOff x="8131472" y="1544472"/>
            <a:chExt cx="3113814" cy="1705391"/>
          </a:xfrm>
        </p:grpSpPr>
        <p:sp>
          <p:nvSpPr>
            <p:cNvPr id="20" name="圆角矩形 10"/>
            <p:cNvSpPr/>
            <p:nvPr/>
          </p:nvSpPr>
          <p:spPr bwMode="auto">
            <a:xfrm>
              <a:off x="8131472" y="1544472"/>
              <a:ext cx="3113814" cy="1705391"/>
            </a:xfrm>
            <a:prstGeom prst="roundRect">
              <a:avLst>
                <a:gd fmla="val 2523" name="adj"/>
              </a:avLst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258342" y="2019185"/>
              <a:ext cx="2843002" cy="700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高端客户大部分流向了省会城市。</a:t>
              </a:r>
            </a:p>
          </p:txBody>
        </p:sp>
      </p:grpSp>
      <p:sp>
        <p:nvSpPr>
          <p:cNvPr id="22" name="圆角矩形 12"/>
          <p:cNvSpPr/>
          <p:nvPr/>
        </p:nvSpPr>
        <p:spPr bwMode="auto">
          <a:xfrm>
            <a:off x="776386" y="1215496"/>
            <a:ext cx="10860550" cy="2184415"/>
          </a:xfrm>
          <a:prstGeom prst="roundRect">
            <a:avLst>
              <a:gd fmla="val 6633" name="adj"/>
            </a:avLst>
          </a:prstGeom>
          <a:noFill/>
          <a:ln algn="ctr" cap="flat" cmpd="sng" w="19050">
            <a:solidFill>
              <a:schemeClr val="tx1"/>
            </a:solidFill>
            <a:prstDash val="dash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27352" y="3570626"/>
            <a:ext cx="3665638" cy="1583351"/>
            <a:chOff x="4327352" y="3570626"/>
            <a:chExt cx="3665638" cy="1583351"/>
          </a:xfrm>
        </p:grpSpPr>
        <p:sp>
          <p:nvSpPr>
            <p:cNvPr id="9" name="下箭头 4"/>
            <p:cNvSpPr/>
            <p:nvPr/>
          </p:nvSpPr>
          <p:spPr bwMode="auto">
            <a:xfrm>
              <a:off x="4327352" y="3570626"/>
              <a:ext cx="3665638" cy="1583351"/>
            </a:xfrm>
            <a:prstGeom prst="downArrow">
              <a:avLst/>
            </a:prstGeom>
            <a:solidFill>
              <a:schemeClr val="tx1"/>
            </a:solidFill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554301" y="3613856"/>
              <a:ext cx="1223499" cy="11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3598">
                  <a:solidFill>
                    <a:srgbClr val="FFFFFF"/>
                  </a:solidFill>
                  <a:latin charset="-122" panose="020b0503020204020204" pitchFamily="34" typeface="微软雅黑"/>
                </a:rPr>
                <a:t>市场定位</a:t>
              </a:r>
            </a:p>
          </p:txBody>
        </p:sp>
      </p:grpSp>
      <p:sp>
        <p:nvSpPr>
          <p:cNvPr id="24" name="TextBox 16"/>
          <p:cNvSpPr txBox="1"/>
          <p:nvPr/>
        </p:nvSpPr>
        <p:spPr>
          <a:xfrm>
            <a:off x="1773404" y="1369011"/>
            <a:ext cx="1664043" cy="457048"/>
          </a:xfrm>
          <a:prstGeom prst="rect">
            <a:avLst/>
          </a:prstGeom>
          <a:solidFill>
            <a:srgbClr val="FFC0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itchFamily="65" typeface="方正卡通简体"/>
                <a:ea charset="-122" pitchFamily="65" typeface="方正卡通简体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399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800040101010101" pitchFamily="2" typeface="华文隶书"/>
              </a:rPr>
              <a:t>理由一</a:t>
            </a:r>
          </a:p>
        </p:txBody>
      </p:sp>
      <p:sp>
        <p:nvSpPr>
          <p:cNvPr id="25" name="TextBox 17"/>
          <p:cNvSpPr txBox="1"/>
          <p:nvPr/>
        </p:nvSpPr>
        <p:spPr>
          <a:xfrm>
            <a:off x="5319974" y="1369011"/>
            <a:ext cx="1664043" cy="457048"/>
          </a:xfrm>
          <a:prstGeom prst="rect">
            <a:avLst/>
          </a:prstGeom>
          <a:solidFill>
            <a:srgbClr val="FFC0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itchFamily="65" typeface="方正卡通简体"/>
                <a:ea charset="-122" pitchFamily="65" typeface="方正卡通简体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399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800040101010101" pitchFamily="2" typeface="华文隶书"/>
              </a:rPr>
              <a:t>理由二</a:t>
            </a:r>
          </a:p>
        </p:txBody>
      </p:sp>
      <p:sp>
        <p:nvSpPr>
          <p:cNvPr id="26" name="TextBox 18"/>
          <p:cNvSpPr txBox="1"/>
          <p:nvPr/>
        </p:nvSpPr>
        <p:spPr>
          <a:xfrm>
            <a:off x="8921108" y="1369011"/>
            <a:ext cx="1664043" cy="457048"/>
          </a:xfrm>
          <a:prstGeom prst="rect">
            <a:avLst/>
          </a:prstGeom>
          <a:solidFill>
            <a:srgbClr val="FFC0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</a:schemeClr>
                </a:solidFill>
                <a:latin charset="-122" pitchFamily="65" typeface="方正卡通简体"/>
                <a:ea charset="-122" pitchFamily="65" typeface="方正卡通简体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399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10800040101010101" pitchFamily="2" typeface="华文隶书"/>
              </a:rPr>
              <a:t>理由三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  <a:sym charset="-122" panose="02010800040101010101" pitchFamily="2" typeface="华文隶书"/>
              </a:rPr>
              <a:t>市场定位</a:t>
            </a:r>
          </a:p>
        </p:txBody>
      </p:sp>
      <p:sp>
        <p:nvSpPr>
          <p:cNvPr id="31" name="矩形 30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2.1</a:t>
            </a:r>
          </a:p>
        </p:txBody>
      </p:sp>
      <p:sp>
        <p:nvSpPr>
          <p:cNvPr id="32" name="矩形 31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4"/>
      <p:bldP grpId="0" spid="25"/>
      <p:bldP grpId="0" spid="2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" name="直接连接符 7"/>
          <p:cNvCxnSpPr/>
          <p:nvPr/>
        </p:nvCxnSpPr>
        <p:spPr bwMode="auto">
          <a:xfrm flipH="1">
            <a:off x="1338186" y="2733971"/>
            <a:ext cx="0" cy="4122244"/>
          </a:xfrm>
          <a:prstGeom prst="line">
            <a:avLst/>
          </a:prstGeom>
          <a:solidFill>
            <a:schemeClr val="accent1"/>
          </a:solidFill>
          <a:ln algn="ctr" cap="flat" cmpd="sng" w="12700">
            <a:solidFill>
              <a:schemeClr val="bg2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1051661" y="2288943"/>
            <a:ext cx="570893" cy="567390"/>
            <a:chOff x="1051661" y="2288943"/>
            <a:chExt cx="570893" cy="567390"/>
          </a:xfrm>
        </p:grpSpPr>
        <p:sp>
          <p:nvSpPr>
            <p:cNvPr id="9" name="椭圆 8"/>
            <p:cNvSpPr/>
            <p:nvPr/>
          </p:nvSpPr>
          <p:spPr bwMode="auto">
            <a:xfrm>
              <a:off x="1055164" y="2288943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1054193" y="2343208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  <a:latin charset="0" panose="00000400000000000000" pitchFamily="2" typeface="Lifeline JL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43851" y="4029999"/>
            <a:ext cx="578703" cy="567390"/>
            <a:chOff x="1043851" y="4029999"/>
            <a:chExt cx="578703" cy="567390"/>
          </a:xfrm>
        </p:grpSpPr>
        <p:sp>
          <p:nvSpPr>
            <p:cNvPr id="11" name="椭圆 10"/>
            <p:cNvSpPr/>
            <p:nvPr/>
          </p:nvSpPr>
          <p:spPr bwMode="auto">
            <a:xfrm>
              <a:off x="1055164" y="4029999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1046383" y="4084263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  <a:latin charset="0" panose="00000400000000000000" pitchFamily="2" typeface="Lifeline JL"/>
                </a:rPr>
                <a:t>02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22277" y="1174820"/>
            <a:ext cx="6946052" cy="63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605958"/>
                </a:solidFill>
                <a:latin typeface="微软雅黑"/>
              </a:rPr>
              <a:t>在确定高端服务方向后，在前期的建厂规划上就要必须符合服务高端客户的气质，硬件设施和软件设施都要满足高端客户的要求。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622554" y="2334069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2E2E2E"/>
                </a:solidFill>
                <a:latin typeface="微软雅黑"/>
              </a:rPr>
              <a:t>经营范围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76975" y="2768430"/>
            <a:ext cx="1824158" cy="414420"/>
            <a:chOff x="1777901" y="2768086"/>
            <a:chExt cx="1825108" cy="414636"/>
          </a:xfrm>
          <a:noFill/>
        </p:grpSpPr>
        <p:sp>
          <p:nvSpPr>
            <p:cNvPr id="21" name="对角圆角矩形 11"/>
            <p:cNvSpPr/>
            <p:nvPr/>
          </p:nvSpPr>
          <p:spPr bwMode="auto">
            <a:xfrm>
              <a:off x="1777901" y="2768086"/>
              <a:ext cx="1825108" cy="414636"/>
            </a:xfrm>
            <a:prstGeom prst="round2DiagRect">
              <a:avLst/>
            </a:prstGeom>
            <a:grpFill/>
            <a:ln algn="ctr" cap="flat" cmpd="sng" w="952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01992" y="2790738"/>
              <a:ext cx="1166149" cy="3657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专业维修 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29503" y="2768430"/>
            <a:ext cx="1824158" cy="414420"/>
            <a:chOff x="3831498" y="2768086"/>
            <a:chExt cx="1825108" cy="414636"/>
          </a:xfrm>
          <a:noFill/>
        </p:grpSpPr>
        <p:sp>
          <p:nvSpPr>
            <p:cNvPr id="24" name="对角圆角矩形 14"/>
            <p:cNvSpPr/>
            <p:nvPr/>
          </p:nvSpPr>
          <p:spPr bwMode="auto">
            <a:xfrm>
              <a:off x="3831498" y="2768086"/>
              <a:ext cx="1825108" cy="414636"/>
            </a:xfrm>
            <a:prstGeom prst="round2DiagRect">
              <a:avLst/>
            </a:prstGeom>
            <a:grpFill/>
            <a:ln algn="ctr" cap="flat" cmpd="sng" w="952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155589" y="2790738"/>
              <a:ext cx="1166149" cy="3657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专业养护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926370" y="2768430"/>
            <a:ext cx="1824158" cy="414420"/>
            <a:chOff x="5929457" y="2768086"/>
            <a:chExt cx="1825108" cy="414636"/>
          </a:xfrm>
          <a:noFill/>
        </p:grpSpPr>
        <p:sp>
          <p:nvSpPr>
            <p:cNvPr id="27" name="对角圆角矩形 17"/>
            <p:cNvSpPr/>
            <p:nvPr/>
          </p:nvSpPr>
          <p:spPr bwMode="auto">
            <a:xfrm>
              <a:off x="5929457" y="2768086"/>
              <a:ext cx="1825108" cy="414636"/>
            </a:xfrm>
            <a:prstGeom prst="round2DiagRect">
              <a:avLst/>
            </a:prstGeom>
            <a:grpFill/>
            <a:ln algn="ctr" cap="flat" cmpd="sng" w="952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288013" y="2790738"/>
              <a:ext cx="1097851" cy="3657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商品销售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776975" y="3327697"/>
            <a:ext cx="1824158" cy="414420"/>
            <a:chOff x="1777901" y="3327644"/>
            <a:chExt cx="1825108" cy="414636"/>
          </a:xfrm>
          <a:noFill/>
        </p:grpSpPr>
        <p:sp>
          <p:nvSpPr>
            <p:cNvPr id="30" name="对角圆角矩形 20"/>
            <p:cNvSpPr/>
            <p:nvPr/>
          </p:nvSpPr>
          <p:spPr bwMode="auto">
            <a:xfrm>
              <a:off x="1777901" y="3327644"/>
              <a:ext cx="1825108" cy="414636"/>
            </a:xfrm>
            <a:prstGeom prst="round2DiagRect">
              <a:avLst/>
            </a:prstGeom>
            <a:grpFill/>
            <a:ln algn="ctr" cap="flat" cmpd="sng" w="952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007608" y="3350297"/>
              <a:ext cx="1326570" cy="3657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美容与护理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29503" y="3327697"/>
            <a:ext cx="1824158" cy="414420"/>
            <a:chOff x="3831498" y="3327644"/>
            <a:chExt cx="1825108" cy="414636"/>
          </a:xfrm>
          <a:noFill/>
        </p:grpSpPr>
        <p:sp>
          <p:nvSpPr>
            <p:cNvPr id="33" name="对角圆角矩形 23"/>
            <p:cNvSpPr/>
            <p:nvPr/>
          </p:nvSpPr>
          <p:spPr bwMode="auto">
            <a:xfrm>
              <a:off x="3831498" y="3327644"/>
              <a:ext cx="1825108" cy="414636"/>
            </a:xfrm>
            <a:prstGeom prst="round2DiagRect">
              <a:avLst/>
            </a:prstGeom>
            <a:grpFill/>
            <a:ln algn="ctr" cap="flat" cmpd="sng" w="9525">
              <a:solidFill>
                <a:schemeClr val="bg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74638" y="3350297"/>
              <a:ext cx="1326570" cy="3657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装饰和改装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1622554" y="4099149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2E2E2E"/>
                </a:solidFill>
                <a:latin typeface="微软雅黑"/>
              </a:rPr>
              <a:t>面积要求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776976" y="4699297"/>
            <a:ext cx="2724441" cy="414420"/>
            <a:chOff x="1777901" y="4699959"/>
            <a:chExt cx="2725860" cy="414636"/>
          </a:xfrm>
        </p:grpSpPr>
        <p:sp>
          <p:nvSpPr>
            <p:cNvPr id="37" name="对角圆角矩形 27"/>
            <p:cNvSpPr/>
            <p:nvPr/>
          </p:nvSpPr>
          <p:spPr bwMode="auto">
            <a:xfrm>
              <a:off x="1777901" y="4699959"/>
              <a:ext cx="2725860" cy="414636"/>
            </a:xfrm>
            <a:prstGeom prst="round2DiagRect">
              <a:avLst/>
            </a:prstGeom>
            <a:noFill/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871160" y="4741100"/>
              <a:ext cx="2317686" cy="365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总面积：3000㎡以上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15649" y="4699297"/>
            <a:ext cx="2752680" cy="414420"/>
            <a:chOff x="5018261" y="4699959"/>
            <a:chExt cx="2754114" cy="414636"/>
          </a:xfrm>
        </p:grpSpPr>
        <p:sp>
          <p:nvSpPr>
            <p:cNvPr id="40" name="对角圆角矩形 30"/>
            <p:cNvSpPr/>
            <p:nvPr/>
          </p:nvSpPr>
          <p:spPr bwMode="auto">
            <a:xfrm>
              <a:off x="5018261" y="4699959"/>
              <a:ext cx="2754114" cy="414636"/>
            </a:xfrm>
            <a:prstGeom prst="round2DiagRect">
              <a:avLst/>
            </a:prstGeom>
            <a:noFill/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111520" y="4741100"/>
              <a:ext cx="2569934" cy="36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车间面积：2000㎡以上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76976" y="5306593"/>
            <a:ext cx="2724441" cy="414420"/>
            <a:chOff x="1777901" y="5307571"/>
            <a:chExt cx="2725860" cy="414636"/>
          </a:xfrm>
        </p:grpSpPr>
        <p:sp>
          <p:nvSpPr>
            <p:cNvPr id="43" name="对角圆角矩形 35"/>
            <p:cNvSpPr/>
            <p:nvPr/>
          </p:nvSpPr>
          <p:spPr bwMode="auto">
            <a:xfrm>
              <a:off x="1777901" y="5307571"/>
              <a:ext cx="2725860" cy="414636"/>
            </a:xfrm>
            <a:prstGeom prst="round2DiagRect">
              <a:avLst/>
            </a:prstGeom>
            <a:noFill/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71160" y="5348712"/>
              <a:ext cx="2569934" cy="36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汽车展厅面积： 300㎡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15649" y="5305451"/>
            <a:ext cx="2752680" cy="414420"/>
            <a:chOff x="5018261" y="5306428"/>
            <a:chExt cx="2754114" cy="414636"/>
          </a:xfrm>
        </p:grpSpPr>
        <p:sp>
          <p:nvSpPr>
            <p:cNvPr id="46" name="对角圆角矩形 38"/>
            <p:cNvSpPr/>
            <p:nvPr/>
          </p:nvSpPr>
          <p:spPr bwMode="auto">
            <a:xfrm>
              <a:off x="5018261" y="5306428"/>
              <a:ext cx="2754114" cy="414636"/>
            </a:xfrm>
            <a:prstGeom prst="round2DiagRect">
              <a:avLst/>
            </a:prstGeom>
            <a:noFill/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111521" y="5347569"/>
              <a:ext cx="2204450" cy="36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客休区面积：200㎡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776976" y="5918635"/>
            <a:ext cx="2724441" cy="414420"/>
            <a:chOff x="1777901" y="5919932"/>
            <a:chExt cx="2725860" cy="414636"/>
          </a:xfrm>
        </p:grpSpPr>
        <p:sp>
          <p:nvSpPr>
            <p:cNvPr id="49" name="对角圆角矩形 41"/>
            <p:cNvSpPr/>
            <p:nvPr/>
          </p:nvSpPr>
          <p:spPr bwMode="auto">
            <a:xfrm>
              <a:off x="1777901" y="5919932"/>
              <a:ext cx="2725860" cy="414636"/>
            </a:xfrm>
            <a:prstGeom prst="round2DiagRect">
              <a:avLst/>
            </a:prstGeom>
            <a:noFill/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871160" y="5961073"/>
              <a:ext cx="2569934" cy="36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车间工位数： 20以上</a:t>
              </a:r>
            </a:p>
          </p:txBody>
        </p:sp>
      </p:grpSp>
      <p:pic>
        <p:nvPicPr>
          <p:cNvPr id="51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10383" y="1147541"/>
            <a:ext cx="3378003" cy="228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13636" y="3958350"/>
            <a:ext cx="3373747" cy="224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项目定位规划</a:t>
            </a:r>
          </a:p>
        </p:txBody>
      </p:sp>
      <p:sp>
        <p:nvSpPr>
          <p:cNvPr id="58" name="矩形 57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0" name="组合 59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61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2.2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9"/>
      <p:bldP grpId="0" spid="3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622554" y="882635"/>
            <a:ext cx="6128768" cy="57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99">
                <a:solidFill>
                  <a:srgbClr val="302A28"/>
                </a:solidFill>
                <a:latin typeface="微软雅黑"/>
              </a:rPr>
              <a:t>从环保、装修、布局等完全以高端4s店车间为标准而建，给客户一种科学、合理、信任的心里感受。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 flipH="1">
            <a:off x="1341212" y="1785"/>
            <a:ext cx="0" cy="6018154"/>
          </a:xfrm>
          <a:prstGeom prst="line">
            <a:avLst/>
          </a:prstGeom>
          <a:solidFill>
            <a:schemeClr val="accent1"/>
          </a:solidFill>
          <a:ln algn="ctr" cap="flat" cmpd="sng" w="12700">
            <a:solidFill>
              <a:schemeClr val="bg2"/>
            </a:solidFill>
            <a:prstDash val="dash"/>
            <a:round/>
            <a:headEnd len="med" type="none" w="med"/>
            <a:tailEnd len="lg" type="oval" w="lg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1055164" y="500246"/>
            <a:ext cx="567390" cy="567390"/>
            <a:chOff x="1055164" y="500246"/>
            <a:chExt cx="567390" cy="567390"/>
          </a:xfrm>
        </p:grpSpPr>
        <p:sp>
          <p:nvSpPr>
            <p:cNvPr id="9" name="椭圆 8"/>
            <p:cNvSpPr/>
            <p:nvPr/>
          </p:nvSpPr>
          <p:spPr bwMode="auto">
            <a:xfrm>
              <a:off x="1055164" y="500246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1067210" y="554510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2"/>
                  </a:solidFill>
                  <a:latin charset="0" panose="00000400000000000000" pitchFamily="2" typeface="Lifeline JL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</a:rPr>
                <a:t>03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622554" y="551435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FFC000"/>
                </a:solidFill>
                <a:latin typeface="微软雅黑"/>
              </a:rPr>
              <a:t>维修车间定位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55164" y="1875955"/>
            <a:ext cx="567390" cy="567390"/>
            <a:chOff x="1055164" y="1875955"/>
            <a:chExt cx="567390" cy="567390"/>
          </a:xfrm>
        </p:grpSpPr>
        <p:sp>
          <p:nvSpPr>
            <p:cNvPr id="12" name="椭圆 11"/>
            <p:cNvSpPr/>
            <p:nvPr/>
          </p:nvSpPr>
          <p:spPr bwMode="auto">
            <a:xfrm>
              <a:off x="1055164" y="1875955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7210" y="1930220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2"/>
                  </a:solidFill>
                  <a:latin charset="0" panose="00000400000000000000" pitchFamily="2" typeface="Lifeline JL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</a:rPr>
                <a:t>04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622554" y="1927144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FFC000"/>
                </a:solidFill>
                <a:latin typeface="微软雅黑"/>
              </a:rPr>
              <a:t>客户接待区</a:t>
            </a:r>
          </a:p>
        </p:txBody>
      </p:sp>
      <p:sp>
        <p:nvSpPr>
          <p:cNvPr id="20" name="矩形 19"/>
          <p:cNvSpPr/>
          <p:nvPr/>
        </p:nvSpPr>
        <p:spPr>
          <a:xfrm>
            <a:off x="1622554" y="2260501"/>
            <a:ext cx="6128768" cy="57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99">
                <a:solidFill>
                  <a:srgbClr val="302A28"/>
                </a:solidFill>
                <a:latin typeface="微软雅黑"/>
              </a:rPr>
              <a:t>接待区布置宽敞明亮，通风条件好，服务柜台样式新颖大方、色调温和、高低适当。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55164" y="3158240"/>
            <a:ext cx="567390" cy="567390"/>
            <a:chOff x="1055164" y="3158240"/>
            <a:chExt cx="567390" cy="567390"/>
          </a:xfrm>
        </p:grpSpPr>
        <p:sp>
          <p:nvSpPr>
            <p:cNvPr id="21" name="椭圆 20"/>
            <p:cNvSpPr/>
            <p:nvPr/>
          </p:nvSpPr>
          <p:spPr bwMode="auto">
            <a:xfrm>
              <a:off x="1055164" y="3158240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1067210" y="3212505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2"/>
                  </a:solidFill>
                  <a:latin charset="0" panose="00000400000000000000" pitchFamily="2" typeface="Lifeline JL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</a:rPr>
                <a:t>06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622554" y="3209430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FFC000"/>
                </a:solidFill>
                <a:latin typeface="微软雅黑"/>
              </a:rPr>
              <a:t>车间设备定位</a:t>
            </a:r>
          </a:p>
        </p:txBody>
      </p:sp>
      <p:sp>
        <p:nvSpPr>
          <p:cNvPr id="24" name="矩形 23"/>
          <p:cNvSpPr/>
          <p:nvPr/>
        </p:nvSpPr>
        <p:spPr>
          <a:xfrm>
            <a:off x="1622554" y="3538055"/>
            <a:ext cx="6128768" cy="82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99">
                <a:solidFill>
                  <a:srgbClr val="302A28"/>
                </a:solidFill>
                <a:latin typeface="微软雅黑"/>
              </a:rPr>
              <a:t>所有客户能看到的设备采用著名品牌，从感官上减少客户对综合修理厂的疑虑。设备采购上以“生产上适用，技术上先进，经济上合理”为原则。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55164" y="4616518"/>
            <a:ext cx="567390" cy="567390"/>
            <a:chOff x="1055164" y="4616518"/>
            <a:chExt cx="567390" cy="567390"/>
          </a:xfrm>
        </p:grpSpPr>
        <p:sp>
          <p:nvSpPr>
            <p:cNvPr id="25" name="椭圆 24"/>
            <p:cNvSpPr/>
            <p:nvPr/>
          </p:nvSpPr>
          <p:spPr bwMode="auto">
            <a:xfrm>
              <a:off x="1055164" y="4616518"/>
              <a:ext cx="567390" cy="567390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1067210" y="4670782"/>
              <a:ext cx="548005" cy="45704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2"/>
                  </a:solidFill>
                  <a:latin charset="0" panose="00000400000000000000" pitchFamily="2" typeface="Lifeline JL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</a:rPr>
                <a:t>07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622554" y="4670782"/>
            <a:ext cx="1737773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FFC000"/>
                </a:solidFill>
                <a:latin typeface="微软雅黑"/>
              </a:rPr>
              <a:t>聘用人员定位</a:t>
            </a:r>
          </a:p>
        </p:txBody>
      </p:sp>
      <p:sp>
        <p:nvSpPr>
          <p:cNvPr id="28" name="矩形 27"/>
          <p:cNvSpPr/>
          <p:nvPr/>
        </p:nvSpPr>
        <p:spPr>
          <a:xfrm>
            <a:off x="1622554" y="5067610"/>
            <a:ext cx="6128768" cy="57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599">
                <a:solidFill>
                  <a:srgbClr val="302A28"/>
                </a:solidFill>
                <a:latin typeface="微软雅黑"/>
              </a:rPr>
              <a:t>技术人员必须具备高端修理技术和优良的工作习惯。服务接待人员必须具有过服务行业的工作经验，拥有良好的形象服务意识。</a:t>
            </a:r>
          </a:p>
        </p:txBody>
      </p:sp>
      <p:pic>
        <p:nvPicPr>
          <p:cNvPr id="2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10384" y="655083"/>
            <a:ext cx="3378003" cy="25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22527" y="3434469"/>
            <a:ext cx="3365860" cy="27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9"/>
      <p:bldP grpId="0" spid="20"/>
      <p:bldP grpId="0" spid="23"/>
      <p:bldP grpId="0" spid="24"/>
      <p:bldP grpId="0" spid="27"/>
      <p:bldP grpId="0" spid="2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  <a:sym charset="-122" panose="02010800040101010101" pitchFamily="2" typeface="华文隶书"/>
              </a:rPr>
              <a:t>市场定位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7378517" y="1389069"/>
            <a:ext cx="4134196" cy="4678083"/>
          </a:xfrm>
          <a:prstGeom prst="rect">
            <a:avLst/>
          </a:prstGeom>
          <a:solidFill>
            <a:srgbClr val="FFFFFF"/>
          </a:solidFill>
          <a:ln algn="ctr" cap="flat" cmpd="sng" w="9525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5" name="Freeform 5"/>
          <p:cNvSpPr>
            <a:spLocks noEditPoints="1"/>
          </p:cNvSpPr>
          <p:nvPr/>
        </p:nvSpPr>
        <p:spPr bwMode="auto">
          <a:xfrm>
            <a:off x="838980" y="1887539"/>
            <a:ext cx="3094990" cy="3078778"/>
          </a:xfrm>
          <a:custGeom>
            <a:gdLst>
              <a:gd fmla="*/ 2474 w 4948" name="T0"/>
              <a:gd fmla="*/ 4348 h 4921" name="T1"/>
              <a:gd fmla="*/ 2474 w 4948" name="T2"/>
              <a:gd fmla="*/ 573 h 4921" name="T3"/>
              <a:gd fmla="*/ 2675 w 4948" name="T4"/>
              <a:gd fmla="*/ 0 h 4921" name="T5"/>
              <a:gd fmla="*/ 2178 w 4948" name="T6"/>
              <a:gd fmla="*/ 391 h 4921" name="T7"/>
              <a:gd fmla="*/ 1696 w 4948" name="T8"/>
              <a:gd fmla="*/ 116 h 4921" name="T9"/>
              <a:gd fmla="*/ 1393 w 4948" name="T10"/>
              <a:gd fmla="*/ 677 h 4921" name="T11"/>
              <a:gd fmla="*/ 867 w 4948" name="T12"/>
              <a:gd fmla="*/ 579 h 4921" name="T13"/>
              <a:gd fmla="*/ 801 w 4948" name="T14"/>
              <a:gd fmla="*/ 1218 h 4921" name="T15"/>
              <a:gd fmla="*/ 245 w 4948" name="T16"/>
              <a:gd fmla="*/ 1374 h 4921" name="T17"/>
              <a:gd fmla="*/ 444 w 4948" name="T18"/>
              <a:gd fmla="*/ 1988 h 4921" name="T19"/>
              <a:gd fmla="*/ 0 w 4948" name="T20"/>
              <a:gd fmla="*/ 2260 h 4921" name="T21"/>
              <a:gd fmla="*/ 412 w 4948" name="T22"/>
              <a:gd fmla="*/ 2760 h 4921" name="T23"/>
              <a:gd fmla="*/ 109 w 4948" name="T24"/>
              <a:gd fmla="*/ 3210 h 4921" name="T25"/>
              <a:gd fmla="*/ 678 w 4948" name="T26"/>
              <a:gd fmla="*/ 3517 h 4921" name="T27"/>
              <a:gd fmla="*/ 582 w 4948" name="T28"/>
              <a:gd fmla="*/ 4059 h 4921" name="T29"/>
              <a:gd fmla="*/ 1221 w 4948" name="T30"/>
              <a:gd fmla="*/ 4127 h 4921" name="T31"/>
              <a:gd fmla="*/ 1322 w 4948" name="T32"/>
              <a:gd fmla="*/ 4647 h 4921" name="T33"/>
              <a:gd fmla="*/ 1934 w 4948" name="T34"/>
              <a:gd fmla="*/ 4479 h 4921" name="T35"/>
              <a:gd fmla="*/ 2273 w 4948" name="T36"/>
              <a:gd fmla="*/ 4921 h 4921" name="T37"/>
              <a:gd fmla="*/ 2768 w 4948" name="T38"/>
              <a:gd fmla="*/ 4536 h 4921" name="T39"/>
              <a:gd fmla="*/ 3252 w 4948" name="T40"/>
              <a:gd fmla="*/ 4805 h 4921" name="T41"/>
              <a:gd fmla="*/ 3558 w 4948" name="T42"/>
              <a:gd fmla="*/ 4267 h 4921" name="T43"/>
              <a:gd fmla="*/ 4081 w 4948" name="T44"/>
              <a:gd fmla="*/ 4342 h 4921" name="T45"/>
              <a:gd fmla="*/ 4165 w 4948" name="T46"/>
              <a:gd fmla="*/ 3735 h 4921" name="T47"/>
              <a:gd fmla="*/ 4703 w 4948" name="T48"/>
              <a:gd fmla="*/ 3547 h 4921" name="T49"/>
              <a:gd fmla="*/ 4540 w 4948" name="T50"/>
              <a:gd fmla="*/ 2959 h 4921" name="T51"/>
              <a:gd fmla="*/ 4948 w 4948" name="T52"/>
              <a:gd fmla="*/ 2661 h 4921" name="T53"/>
              <a:gd fmla="*/ 4580 w 4948" name="T54"/>
              <a:gd fmla="*/ 2173 h 4921" name="T55"/>
              <a:gd fmla="*/ 4839 w 4948" name="T56"/>
              <a:gd fmla="*/ 1711 h 4921" name="T57"/>
              <a:gd fmla="*/ 4310 w 4948" name="T58"/>
              <a:gd fmla="*/ 1399 h 4921" name="T59"/>
              <a:gd fmla="*/ 4366 w 4948" name="T60"/>
              <a:gd fmla="*/ 862 h 4921" name="T61"/>
              <a:gd fmla="*/ 3752 w 4948" name="T62"/>
              <a:gd fmla="*/ 781 h 4921" name="T63"/>
              <a:gd fmla="*/ 3626 w 4948" name="T64"/>
              <a:gd fmla="*/ 274 h 4921" name="T65"/>
              <a:gd fmla="*/ 3022 w 4948" name="T66"/>
              <a:gd fmla="*/ 433 h 4921" name="T67"/>
              <a:gd fmla="*/ 2675 w 4948" name="T68"/>
              <a:gd fmla="*/ 0 h 4921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921" w="4948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solidFill>
            <a:srgbClr val="FFC000"/>
          </a:solidFill>
          <a:ln cap="flat" w="38100">
            <a:solidFill>
              <a:schemeClr val="accent2"/>
            </a:solidFill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6" name="Freeform 6"/>
          <p:cNvSpPr>
            <a:spLocks noEditPoints="1"/>
          </p:cNvSpPr>
          <p:nvPr/>
        </p:nvSpPr>
        <p:spPr bwMode="auto">
          <a:xfrm>
            <a:off x="4318958" y="2072515"/>
            <a:ext cx="2710120" cy="2708829"/>
          </a:xfrm>
          <a:custGeom>
            <a:gdLst>
              <a:gd fmla="*/ 1417 w 4950" name="T0"/>
              <a:gd fmla="*/ 4048 h 4943" name="T1"/>
              <a:gd fmla="*/ 3532 w 4950" name="T2"/>
              <a:gd fmla="*/ 895 h 4943" name="T3"/>
              <a:gd fmla="*/ 4021 w 4950" name="T4"/>
              <a:gd fmla="*/ 530 h 4943" name="T5"/>
              <a:gd fmla="*/ 3388 w 4950" name="T6"/>
              <a:gd fmla="*/ 577 h 4943" name="T7"/>
              <a:gd fmla="*/ 3139 w 4950" name="T8"/>
              <a:gd fmla="*/ 78 h 4943" name="T9"/>
              <a:gd fmla="*/ 2571 w 4950" name="T10"/>
              <a:gd fmla="*/ 376 h 4943" name="T11"/>
              <a:gd fmla="*/ 2187 w 4950" name="T12"/>
              <a:gd fmla="*/ 0 h 4943" name="T13"/>
              <a:gd fmla="*/ 1774 w 4950" name="T14"/>
              <a:gd fmla="*/ 496 h 4943" name="T15"/>
              <a:gd fmla="*/ 1222 w 4950" name="T16"/>
              <a:gd fmla="*/ 315 h 4943" name="T17"/>
              <a:gd fmla="*/ 1045 w 4950" name="T18"/>
              <a:gd fmla="*/ 940 h 4943" name="T19"/>
              <a:gd fmla="*/ 521 w 4950" name="T20"/>
              <a:gd fmla="*/ 918 h 4943" name="T21"/>
              <a:gd fmla="*/ 585 w 4950" name="T22"/>
              <a:gd fmla="*/ 1566 h 4943" name="T23"/>
              <a:gd fmla="*/ 80 w 4950" name="T24"/>
              <a:gd fmla="*/ 1772 h 4943" name="T25"/>
              <a:gd fmla="*/ 383 w 4950" name="T26"/>
              <a:gd fmla="*/ 2347 h 4943" name="T27"/>
              <a:gd fmla="*/ 0 w 4950" name="T28"/>
              <a:gd fmla="*/ 2746 h 4943" name="T29"/>
              <a:gd fmla="*/ 494 w 4950" name="T30"/>
              <a:gd fmla="*/ 3161 h 4943" name="T31"/>
              <a:gd fmla="*/ 287 w 4950" name="T32"/>
              <a:gd fmla="*/ 3652 h 4943" name="T33"/>
              <a:gd fmla="*/ 893 w 4950" name="T34"/>
              <a:gd fmla="*/ 3854 h 4943" name="T35"/>
              <a:gd fmla="*/ 928 w 4950" name="T36"/>
              <a:gd fmla="*/ 4413 h 4943" name="T37"/>
              <a:gd fmla="*/ 1557 w 4950" name="T38"/>
              <a:gd fmla="*/ 4369 h 4943" name="T39"/>
              <a:gd fmla="*/ 1810 w 4950" name="T40"/>
              <a:gd fmla="*/ 4865 h 4943" name="T41"/>
              <a:gd fmla="*/ 2368 w 4950" name="T42"/>
              <a:gd fmla="*/ 4588 h 4943" name="T43"/>
              <a:gd fmla="*/ 2762 w 4950" name="T44"/>
              <a:gd fmla="*/ 4943 h 4943" name="T45"/>
              <a:gd fmla="*/ 3173 w 4950" name="T46"/>
              <a:gd fmla="*/ 4483 h 4943" name="T47"/>
              <a:gd fmla="*/ 3727 w 4950" name="T48"/>
              <a:gd fmla="*/ 4628 h 4943" name="T49"/>
              <a:gd fmla="*/ 3920 w 4950" name="T50"/>
              <a:gd fmla="*/ 4046 h 4943" name="T51"/>
              <a:gd fmla="*/ 4428 w 4950" name="T52"/>
              <a:gd fmla="*/ 4025 h 4943" name="T53"/>
              <a:gd fmla="*/ 4394 w 4950" name="T54"/>
              <a:gd fmla="*/ 3412 h 4943" name="T55"/>
              <a:gd fmla="*/ 4869 w 4950" name="T56"/>
              <a:gd fmla="*/ 3171 h 4943" name="T57"/>
              <a:gd fmla="*/ 4602 w 4950" name="T58"/>
              <a:gd fmla="*/ 2614 h 4943" name="T59"/>
              <a:gd fmla="*/ 4950 w 4950" name="T60"/>
              <a:gd fmla="*/ 2197 h 4943" name="T61"/>
              <a:gd fmla="*/ 4483 w 4950" name="T62"/>
              <a:gd fmla="*/ 1784 h 4943" name="T63"/>
              <a:gd fmla="*/ 4662 w 4950" name="T64"/>
              <a:gd fmla="*/ 1291 h 4943" name="T65"/>
              <a:gd fmla="*/ 4068 w 4950" name="T66"/>
              <a:gd fmla="*/ 1085 h 4943" name="T67"/>
              <a:gd fmla="*/ 4021 w 4950" name="T68"/>
              <a:gd fmla="*/ 530 h 4943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943" w="4950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rgbClr val="FFC000"/>
          </a:solidFill>
          <a:ln cap="flat" w="38100">
            <a:solidFill>
              <a:schemeClr val="accent2"/>
            </a:solidFill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7" name="Freeform 7"/>
          <p:cNvSpPr>
            <a:spLocks noEditPoints="1"/>
          </p:cNvSpPr>
          <p:nvPr/>
        </p:nvSpPr>
        <p:spPr bwMode="auto">
          <a:xfrm>
            <a:off x="3612952" y="1625545"/>
            <a:ext cx="1058312" cy="1058312"/>
          </a:xfrm>
          <a:custGeom>
            <a:gdLst>
              <a:gd fmla="*/ 922 w 1572" name="T0"/>
              <a:gd fmla="*/ 186 h 1571" name="T1"/>
              <a:gd fmla="*/ 637 w 1572" name="T2"/>
              <a:gd fmla="*/ 1382 h 1571" name="T3"/>
              <a:gd fmla="*/ 541 w 1572" name="T4"/>
              <a:gd fmla="*/ 1535 h 1571" name="T5"/>
              <a:gd fmla="*/ 724 w 1572" name="T6"/>
              <a:gd fmla="*/ 1451 h 1571" name="T7"/>
              <a:gd fmla="*/ 852 w 1572" name="T8"/>
              <a:gd fmla="*/ 1571 h 1571" name="T9"/>
              <a:gd fmla="*/ 988 w 1572" name="T10"/>
              <a:gd fmla="*/ 1420 h 1571" name="T11"/>
              <a:gd fmla="*/ 1143 w 1572" name="T12"/>
              <a:gd fmla="*/ 1489 h 1571" name="T13"/>
              <a:gd fmla="*/ 1211 w 1572" name="T14"/>
              <a:gd fmla="*/ 1295 h 1571" name="T15"/>
              <a:gd fmla="*/ 1394 w 1572" name="T16"/>
              <a:gd fmla="*/ 1288 h 1571" name="T17"/>
              <a:gd fmla="*/ 1378 w 1572" name="T18"/>
              <a:gd fmla="*/ 1082 h 1571" name="T19"/>
              <a:gd fmla="*/ 1536 w 1572" name="T20"/>
              <a:gd fmla="*/ 1031 h 1571" name="T21"/>
              <a:gd fmla="*/ 1445 w 1572" name="T22"/>
              <a:gd fmla="*/ 845 h 1571" name="T23"/>
              <a:gd fmla="*/ 1572 w 1572" name="T24"/>
              <a:gd fmla="*/ 727 h 1571" name="T25"/>
              <a:gd fmla="*/ 1419 w 1572" name="T26"/>
              <a:gd fmla="*/ 590 h 1571" name="T27"/>
              <a:gd fmla="*/ 1489 w 1572" name="T28"/>
              <a:gd fmla="*/ 429 h 1571" name="T29"/>
              <a:gd fmla="*/ 1297 w 1572" name="T30"/>
              <a:gd fmla="*/ 361 h 1571" name="T31"/>
              <a:gd fmla="*/ 1304 w 1572" name="T32"/>
              <a:gd fmla="*/ 191 h 1571" name="T33"/>
              <a:gd fmla="*/ 1103 w 1572" name="T34"/>
              <a:gd fmla="*/ 199 h 1571" name="T35"/>
              <a:gd fmla="*/ 1031 w 1572" name="T36"/>
              <a:gd fmla="*/ 36 h 1571" name="T37"/>
              <a:gd fmla="*/ 849 w 1572" name="T38"/>
              <a:gd fmla="*/ 119 h 1571" name="T39"/>
              <a:gd fmla="*/ 720 w 1572" name="T40"/>
              <a:gd fmla="*/ 0 h 1571" name="T41"/>
              <a:gd fmla="*/ 585 w 1572" name="T42"/>
              <a:gd fmla="*/ 144 h 1571" name="T43"/>
              <a:gd fmla="*/ 429 w 1572" name="T44"/>
              <a:gd fmla="*/ 83 h 1571" name="T45"/>
              <a:gd fmla="*/ 358 w 1572" name="T46"/>
              <a:gd fmla="*/ 265 h 1571" name="T47"/>
              <a:gd fmla="*/ 178 w 1572" name="T48"/>
              <a:gd fmla="*/ 284 h 1571" name="T49"/>
              <a:gd fmla="*/ 185 w 1572" name="T50"/>
              <a:gd fmla="*/ 478 h 1571" name="T51"/>
              <a:gd fmla="*/ 37 w 1572" name="T52"/>
              <a:gd fmla="*/ 541 h 1571" name="T53"/>
              <a:gd fmla="*/ 114 w 1572" name="T54"/>
              <a:gd fmla="*/ 720 h 1571" name="T55"/>
              <a:gd fmla="*/ 0 w 1572" name="T56"/>
              <a:gd fmla="*/ 844 h 1571" name="T57"/>
              <a:gd fmla="*/ 140 w 1572" name="T58"/>
              <a:gd fmla="*/ 980 h 1571" name="T59"/>
              <a:gd fmla="*/ 83 w 1572" name="T60"/>
              <a:gd fmla="*/ 1143 h 1571" name="T61"/>
              <a:gd fmla="*/ 267 w 1572" name="T62"/>
              <a:gd fmla="*/ 1213 h 1571" name="T63"/>
              <a:gd fmla="*/ 268 w 1572" name="T64"/>
              <a:gd fmla="*/ 1380 h 1571" name="T65"/>
              <a:gd fmla="*/ 466 w 1572" name="T66"/>
              <a:gd fmla="*/ 1375 h 1571" name="T67"/>
              <a:gd fmla="*/ 541 w 1572" name="T68"/>
              <a:gd fmla="*/ 1535 h 1571" name="T69"/>
              <a:gd fmla="*/ 786 w 1572" name="T70"/>
              <a:gd fmla="*/ 952 h 1571" name="T71"/>
              <a:gd fmla="*/ 1215 w 1572" name="T72"/>
              <a:gd fmla="*/ 932 h 1571" name="T73"/>
              <a:gd fmla="*/ 768 w 1572" name="T74"/>
              <a:gd fmla="*/ 1296 h 1571" name="T75"/>
              <a:gd fmla="*/ 560 w 1572" name="T76"/>
              <a:gd fmla="*/ 1247 h 1571" name="T77"/>
              <a:gd fmla="*/ 339 w 1572" name="T78"/>
              <a:gd fmla="*/ 723 h 1571" name="T79"/>
              <a:gd fmla="*/ 698 w 1572" name="T80"/>
              <a:gd fmla="*/ 931 h 1571" name="T81"/>
              <a:gd fmla="*/ 560 w 1572" name="T82"/>
              <a:gd fmla="*/ 1247 h 1571" name="T83"/>
              <a:gd fmla="*/ 881 w 1572" name="T84"/>
              <a:gd fmla="*/ 808 h 1571" name="T85"/>
              <a:gd fmla="*/ 678 w 1572" name="T86"/>
              <a:gd fmla="*/ 760 h 1571" name="T87"/>
              <a:gd fmla="*/ 354 w 1572" name="T88"/>
              <a:gd fmla="*/ 633 h 1571" name="T89"/>
              <a:gd fmla="*/ 798 w 1572" name="T90"/>
              <a:gd fmla="*/ 272 h 1571" name="T91"/>
              <a:gd fmla="*/ 773 w 1572" name="T92"/>
              <a:gd fmla="*/ 616 h 1571" name="T93"/>
              <a:gd fmla="*/ 354 w 1572" name="T94"/>
              <a:gd fmla="*/ 633 h 1571" name="T95"/>
              <a:gd fmla="*/ 1292 w 1572" name="T96"/>
              <a:gd fmla="*/ 804 h 1571" name="T97"/>
              <a:gd fmla="*/ 947 w 1572" name="T98"/>
              <a:gd fmla="*/ 775 h 1571" name="T99"/>
              <a:gd fmla="*/ 929 w 1572" name="T100"/>
              <a:gd fmla="*/ 353 h 1571" name="T101"/>
              <a:gd fmla="*/ 1344 w 1572" name="T102"/>
              <a:gd fmla="*/ 919 h 1571" name="T103"/>
              <a:gd fmla="*/ 215 w 1572" name="T104"/>
              <a:gd fmla="*/ 649 h 1571" name="T105"/>
              <a:gd fmla="*/ 1344 w 1572" name="T106"/>
              <a:gd fmla="*/ 919 h 1571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571" w="1572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8" name="Freeform 8"/>
          <p:cNvSpPr>
            <a:spLocks noEditPoints="1"/>
          </p:cNvSpPr>
          <p:nvPr/>
        </p:nvSpPr>
        <p:spPr bwMode="auto">
          <a:xfrm>
            <a:off x="4843990" y="4741283"/>
            <a:ext cx="661643" cy="661643"/>
          </a:xfrm>
          <a:custGeom>
            <a:gdLst>
              <a:gd fmla="*/ 577 w 983" name="T0"/>
              <a:gd fmla="*/ 116 h 982" name="T1"/>
              <a:gd fmla="*/ 398 w 983" name="T2"/>
              <a:gd fmla="*/ 864 h 982" name="T3"/>
              <a:gd fmla="*/ 338 w 983" name="T4"/>
              <a:gd fmla="*/ 959 h 982" name="T5"/>
              <a:gd fmla="*/ 453 w 983" name="T6"/>
              <a:gd fmla="*/ 907 h 982" name="T7"/>
              <a:gd fmla="*/ 533 w 983" name="T8"/>
              <a:gd fmla="*/ 982 h 982" name="T9"/>
              <a:gd fmla="*/ 618 w 983" name="T10"/>
              <a:gd fmla="*/ 887 h 982" name="T11"/>
              <a:gd fmla="*/ 715 w 983" name="T12"/>
              <a:gd fmla="*/ 930 h 982" name="T13"/>
              <a:gd fmla="*/ 757 w 983" name="T14"/>
              <a:gd fmla="*/ 809 h 982" name="T15"/>
              <a:gd fmla="*/ 871 w 983" name="T16"/>
              <a:gd fmla="*/ 805 h 982" name="T17"/>
              <a:gd fmla="*/ 862 w 983" name="T18"/>
              <a:gd fmla="*/ 676 h 982" name="T19"/>
              <a:gd fmla="*/ 960 w 983" name="T20"/>
              <a:gd fmla="*/ 644 h 982" name="T21"/>
              <a:gd fmla="*/ 904 w 983" name="T22"/>
              <a:gd fmla="*/ 528 h 982" name="T23"/>
              <a:gd fmla="*/ 983 w 983" name="T24"/>
              <a:gd fmla="*/ 454 h 982" name="T25"/>
              <a:gd fmla="*/ 887 w 983" name="T26"/>
              <a:gd fmla="*/ 369 h 982" name="T27"/>
              <a:gd fmla="*/ 931 w 983" name="T28"/>
              <a:gd fmla="*/ 268 h 982" name="T29"/>
              <a:gd fmla="*/ 811 w 983" name="T30"/>
              <a:gd fmla="*/ 225 h 982" name="T31"/>
              <a:gd fmla="*/ 815 w 983" name="T32"/>
              <a:gd fmla="*/ 119 h 982" name="T33"/>
              <a:gd fmla="*/ 689 w 983" name="T34"/>
              <a:gd fmla="*/ 124 h 982" name="T35"/>
              <a:gd fmla="*/ 644 w 983" name="T36"/>
              <a:gd fmla="*/ 22 h 982" name="T37"/>
              <a:gd fmla="*/ 531 w 983" name="T38"/>
              <a:gd fmla="*/ 74 h 982" name="T39"/>
              <a:gd fmla="*/ 450 w 983" name="T40"/>
              <a:gd fmla="*/ 0 h 982" name="T41"/>
              <a:gd fmla="*/ 366 w 983" name="T42"/>
              <a:gd fmla="*/ 90 h 982" name="T43"/>
              <a:gd fmla="*/ 268 w 983" name="T44"/>
              <a:gd fmla="*/ 51 h 982" name="T45"/>
              <a:gd fmla="*/ 224 w 983" name="T46"/>
              <a:gd fmla="*/ 165 h 982" name="T47"/>
              <a:gd fmla="*/ 111 w 983" name="T48"/>
              <a:gd fmla="*/ 177 h 982" name="T49"/>
              <a:gd fmla="*/ 116 w 983" name="T50"/>
              <a:gd fmla="*/ 299 h 982" name="T51"/>
              <a:gd fmla="*/ 23 w 983" name="T52"/>
              <a:gd fmla="*/ 338 h 982" name="T53"/>
              <a:gd fmla="*/ 71 w 983" name="T54"/>
              <a:gd fmla="*/ 450 h 982" name="T55"/>
              <a:gd fmla="*/ 0 w 983" name="T56"/>
              <a:gd fmla="*/ 527 h 982" name="T57"/>
              <a:gd fmla="*/ 88 w 983" name="T58"/>
              <a:gd fmla="*/ 612 h 982" name="T59"/>
              <a:gd fmla="*/ 52 w 983" name="T60"/>
              <a:gd fmla="*/ 714 h 982" name="T61"/>
              <a:gd fmla="*/ 167 w 983" name="T62"/>
              <a:gd fmla="*/ 758 h 982" name="T63"/>
              <a:gd fmla="*/ 168 w 983" name="T64"/>
              <a:gd fmla="*/ 862 h 982" name="T65"/>
              <a:gd fmla="*/ 292 w 983" name="T66"/>
              <a:gd fmla="*/ 859 h 982" name="T67"/>
              <a:gd fmla="*/ 338 w 983" name="T68"/>
              <a:gd fmla="*/ 959 h 982" name="T69"/>
              <a:gd fmla="*/ 491 w 983" name="T70"/>
              <a:gd fmla="*/ 595 h 982" name="T71"/>
              <a:gd fmla="*/ 759 w 983" name="T72"/>
              <a:gd fmla="*/ 582 h 982" name="T73"/>
              <a:gd fmla="*/ 480 w 983" name="T74"/>
              <a:gd fmla="*/ 810 h 982" name="T75"/>
              <a:gd fmla="*/ 350 w 983" name="T76"/>
              <a:gd fmla="*/ 779 h 982" name="T77"/>
              <a:gd fmla="*/ 212 w 983" name="T78"/>
              <a:gd fmla="*/ 451 h 982" name="T79"/>
              <a:gd fmla="*/ 436 w 983" name="T80"/>
              <a:gd fmla="*/ 582 h 982" name="T81"/>
              <a:gd fmla="*/ 350 w 983" name="T82"/>
              <a:gd fmla="*/ 779 h 982" name="T83"/>
              <a:gd fmla="*/ 551 w 983" name="T84"/>
              <a:gd fmla="*/ 505 h 982" name="T85"/>
              <a:gd fmla="*/ 424 w 983" name="T86"/>
              <a:gd fmla="*/ 475 h 982" name="T87"/>
              <a:gd fmla="*/ 222 w 983" name="T88"/>
              <a:gd fmla="*/ 396 h 982" name="T89"/>
              <a:gd fmla="*/ 499 w 983" name="T90"/>
              <a:gd fmla="*/ 170 h 982" name="T91"/>
              <a:gd fmla="*/ 483 w 983" name="T92"/>
              <a:gd fmla="*/ 385 h 982" name="T93"/>
              <a:gd fmla="*/ 222 w 983" name="T94"/>
              <a:gd fmla="*/ 396 h 982" name="T95"/>
              <a:gd fmla="*/ 808 w 983" name="T96"/>
              <a:gd fmla="*/ 503 h 982" name="T97"/>
              <a:gd fmla="*/ 592 w 983" name="T98"/>
              <a:gd fmla="*/ 484 h 982" name="T99"/>
              <a:gd fmla="*/ 581 w 983" name="T100"/>
              <a:gd fmla="*/ 221 h 982" name="T101"/>
              <a:gd fmla="*/ 841 w 983" name="T102"/>
              <a:gd fmla="*/ 574 h 982" name="T103"/>
              <a:gd fmla="*/ 134 w 983" name="T104"/>
              <a:gd fmla="*/ 406 h 982" name="T105"/>
              <a:gd fmla="*/ 841 w 983" name="T106"/>
              <a:gd fmla="*/ 574 h 98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982" w="983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9" name="Freeform 9"/>
          <p:cNvSpPr>
            <a:spLocks noEditPoints="1"/>
          </p:cNvSpPr>
          <p:nvPr/>
        </p:nvSpPr>
        <p:spPr bwMode="auto">
          <a:xfrm>
            <a:off x="3000924" y="4879039"/>
            <a:ext cx="560096" cy="561682"/>
          </a:xfrm>
          <a:custGeom>
            <a:gdLst>
              <a:gd fmla="*/ 419 w 832" name="T0"/>
              <a:gd fmla="*/ 497 h 832" name="T1"/>
              <a:gd fmla="*/ 419 w 832" name="T2"/>
              <a:gd fmla="*/ 335 h 832" name="T3"/>
              <a:gd fmla="*/ 450 w 832" name="T4"/>
              <a:gd fmla="*/ 0 h 832" name="T5"/>
              <a:gd fmla="*/ 366 w 832" name="T6"/>
              <a:gd fmla="*/ 66 h 832" name="T7"/>
              <a:gd fmla="*/ 285 w 832" name="T8"/>
              <a:gd fmla="*/ 20 h 832" name="T9"/>
              <a:gd fmla="*/ 234 w 832" name="T10"/>
              <a:gd fmla="*/ 114 h 832" name="T11"/>
              <a:gd fmla="*/ 146 w 832" name="T12"/>
              <a:gd fmla="*/ 98 h 832" name="T13"/>
              <a:gd fmla="*/ 135 w 832" name="T14"/>
              <a:gd fmla="*/ 206 h 832" name="T15"/>
              <a:gd fmla="*/ 41 w 832" name="T16"/>
              <a:gd fmla="*/ 232 h 832" name="T17"/>
              <a:gd fmla="*/ 75 w 832" name="T18"/>
              <a:gd fmla="*/ 336 h 832" name="T19"/>
              <a:gd fmla="*/ 0 w 832" name="T20"/>
              <a:gd fmla="*/ 382 h 832" name="T21"/>
              <a:gd fmla="*/ 69 w 832" name="T22"/>
              <a:gd fmla="*/ 466 h 832" name="T23"/>
              <a:gd fmla="*/ 18 w 832" name="T24"/>
              <a:gd fmla="*/ 543 h 832" name="T25"/>
              <a:gd fmla="*/ 114 w 832" name="T26"/>
              <a:gd fmla="*/ 594 h 832" name="T27"/>
              <a:gd fmla="*/ 98 w 832" name="T28"/>
              <a:gd fmla="*/ 686 h 832" name="T29"/>
              <a:gd fmla="*/ 205 w 832" name="T30"/>
              <a:gd fmla="*/ 697 h 832" name="T31"/>
              <a:gd fmla="*/ 222 w 832" name="T32"/>
              <a:gd fmla="*/ 785 h 832" name="T33"/>
              <a:gd fmla="*/ 325 w 832" name="T34"/>
              <a:gd fmla="*/ 757 h 832" name="T35"/>
              <a:gd fmla="*/ 382 w 832" name="T36"/>
              <a:gd fmla="*/ 832 h 832" name="T37"/>
              <a:gd fmla="*/ 465 w 832" name="T38"/>
              <a:gd fmla="*/ 767 h 832" name="T39"/>
              <a:gd fmla="*/ 547 w 832" name="T40"/>
              <a:gd fmla="*/ 812 h 832" name="T41"/>
              <a:gd fmla="*/ 598 w 832" name="T42"/>
              <a:gd fmla="*/ 721 h 832" name="T43"/>
              <a:gd fmla="*/ 686 w 832" name="T44"/>
              <a:gd fmla="*/ 734 h 832" name="T45"/>
              <a:gd fmla="*/ 700 w 832" name="T46"/>
              <a:gd fmla="*/ 631 h 832" name="T47"/>
              <a:gd fmla="*/ 790 w 832" name="T48"/>
              <a:gd fmla="*/ 600 h 832" name="T49"/>
              <a:gd fmla="*/ 763 w 832" name="T50"/>
              <a:gd fmla="*/ 500 h 832" name="T51"/>
              <a:gd fmla="*/ 832 w 832" name="T52"/>
              <a:gd fmla="*/ 450 h 832" name="T53"/>
              <a:gd fmla="*/ 770 w 832" name="T54"/>
              <a:gd fmla="*/ 367 h 832" name="T55"/>
              <a:gd fmla="*/ 813 w 832" name="T56"/>
              <a:gd fmla="*/ 289 h 832" name="T57"/>
              <a:gd fmla="*/ 724 w 832" name="T58"/>
              <a:gd fmla="*/ 237 h 832" name="T59"/>
              <a:gd fmla="*/ 734 w 832" name="T60"/>
              <a:gd fmla="*/ 146 h 832" name="T61"/>
              <a:gd fmla="*/ 630 w 832" name="T62"/>
              <a:gd fmla="*/ 132 h 832" name="T63"/>
              <a:gd fmla="*/ 609 w 832" name="T64"/>
              <a:gd fmla="*/ 46 h 832" name="T65"/>
              <a:gd fmla="*/ 508 w 832" name="T66"/>
              <a:gd fmla="*/ 73 h 832" name="T67"/>
              <a:gd fmla="*/ 450 w 832" name="T68"/>
              <a:gd fmla="*/ 0 h 83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832" w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60" name="Freeform 10"/>
          <p:cNvSpPr>
            <a:spLocks noEditPoints="1"/>
          </p:cNvSpPr>
          <p:nvPr/>
        </p:nvSpPr>
        <p:spPr bwMode="auto">
          <a:xfrm>
            <a:off x="3561958" y="4221907"/>
            <a:ext cx="1282032" cy="1283619"/>
          </a:xfrm>
          <a:custGeom>
            <a:gdLst>
              <a:gd fmla="*/ 586 w 1904" name="T0"/>
              <a:gd fmla="*/ 324 h 1906" name="T1"/>
              <a:gd fmla="*/ 1811 w 1904" name="T2"/>
              <a:gd fmla="*/ 543 h 1906" name="T3"/>
              <a:gd fmla="*/ 1521 w 1904" name="T4"/>
              <a:gd fmla="*/ 383 h 1906" name="T5"/>
              <a:gd fmla="*/ 1337 w 1904" name="T6"/>
              <a:gd fmla="*/ 247 h 1906" name="T7"/>
              <a:gd fmla="*/ 1121 w 1904" name="T8"/>
              <a:gd fmla="*/ 14 h 1906" name="T9"/>
              <a:gd fmla="*/ 882 w 1904" name="T10"/>
              <a:gd fmla="*/ 0 h 1906" name="T11"/>
              <a:gd fmla="*/ 652 w 1904" name="T12"/>
              <a:gd fmla="*/ 208 h 1906" name="T13"/>
              <a:gd fmla="*/ 453 w 1904" name="T14"/>
              <a:gd fmla="*/ 324 h 1906" name="T15"/>
              <a:gd fmla="*/ 152 w 1904" name="T16"/>
              <a:gd fmla="*/ 431 h 1906" name="T17"/>
              <a:gd fmla="*/ 53 w 1904" name="T18"/>
              <a:gd fmla="*/ 633 h 1906" name="T19"/>
              <a:gd fmla="*/ 148 w 1904" name="T20"/>
              <a:gd fmla="*/ 937 h 1906" name="T21"/>
              <a:gd fmla="*/ 175 w 1904" name="T22"/>
              <a:gd fmla="*/ 1165 h 1906" name="T23"/>
              <a:gd fmla="*/ 170 w 1904" name="T24"/>
              <a:gd fmla="*/ 1494 h 1906" name="T25"/>
              <a:gd fmla="*/ 322 w 1904" name="T26"/>
              <a:gd fmla="*/ 1667 h 1906" name="T27"/>
              <a:gd fmla="*/ 640 w 1904" name="T28"/>
              <a:gd fmla="*/ 1704 h 1906" name="T29"/>
              <a:gd fmla="*/ 856 w 1904" name="T30"/>
              <a:gd fmla="*/ 1764 h 1906" name="T31"/>
              <a:gd fmla="*/ 1172 w 1904" name="T32"/>
              <a:gd fmla="*/ 1884 h 1906" name="T33"/>
              <a:gd fmla="*/ 1366 w 1904" name="T34"/>
              <a:gd fmla="*/ 1816 h 1906" name="T35"/>
              <a:gd fmla="*/ 1528 w 1904" name="T36"/>
              <a:gd fmla="*/ 1536 h 1906" name="T37"/>
              <a:gd fmla="*/ 1662 w 1904" name="T38"/>
              <a:gd fmla="*/ 1359 h 1906" name="T39"/>
              <a:gd fmla="*/ 1890 w 1904" name="T40"/>
              <a:gd fmla="*/ 1127 h 1906" name="T41"/>
              <a:gd fmla="*/ 1904 w 1904" name="T42"/>
              <a:gd fmla="*/ 913 h 1906" name="T43"/>
              <a:gd fmla="*/ 1701 w 1904" name="T44"/>
              <a:gd fmla="*/ 649 h 1906" name="T45"/>
              <a:gd fmla="*/ 1295 w 1904" name="T46"/>
              <a:gd fmla="*/ 845 h 1906" name="T47"/>
              <a:gd fmla="*/ 1217 w 1904" name="T48"/>
              <a:gd fmla="*/ 646 h 1906" name="T49"/>
              <a:gd fmla="*/ 1416 w 1904" name="T50"/>
              <a:gd fmla="*/ 785 h 1906" name="T51"/>
              <a:gd fmla="*/ 1442 w 1904" name="T52"/>
              <a:gd fmla="*/ 1085 h 1906" name="T53"/>
              <a:gd fmla="*/ 1278 w 1904" name="T54"/>
              <a:gd fmla="*/ 1124 h 1906" name="T55"/>
              <a:gd fmla="*/ 1365 w 1904" name="T56"/>
              <a:gd fmla="*/ 928 h 1906" name="T57"/>
              <a:gd fmla="*/ 1203 w 1904" name="T58"/>
              <a:gd fmla="*/ 1383 h 1906" name="T59"/>
              <a:gd fmla="*/ 1060 w 1904" name="T60"/>
              <a:gd fmla="*/ 1296 h 1906" name="T61"/>
              <a:gd fmla="*/ 1259 w 1904" name="T62"/>
              <a:gd fmla="*/ 1218 h 1906" name="T63"/>
              <a:gd fmla="*/ 906 w 1904" name="T64"/>
              <a:gd fmla="*/ 1436 h 1906" name="T65"/>
              <a:gd fmla="*/ 715 w 1904" name="T66"/>
              <a:gd fmla="*/ 1286 h 1906" name="T67"/>
              <a:gd fmla="*/ 922 w 1904" name="T68"/>
              <a:gd fmla="*/ 1305 h 1906" name="T69"/>
              <a:gd fmla="*/ 522 w 1904" name="T70"/>
              <a:gd fmla="*/ 1204 h 1906" name="T71"/>
              <a:gd fmla="*/ 610 w 1904" name="T72"/>
              <a:gd fmla="*/ 1060 h 1906" name="T73"/>
              <a:gd fmla="*/ 687 w 1904" name="T74"/>
              <a:gd fmla="*/ 1260 h 1906" name="T75"/>
              <a:gd fmla="*/ 456 w 1904" name="T76"/>
              <a:gd fmla="*/ 825 h 1906" name="T77"/>
              <a:gd fmla="*/ 619 w 1904" name="T78"/>
              <a:gd fmla="*/ 786 h 1906" name="T79"/>
              <a:gd fmla="*/ 533 w 1904" name="T80"/>
              <a:gd fmla="*/ 982 h 1906" name="T81"/>
              <a:gd fmla="*/ 702 w 1904" name="T82"/>
              <a:gd fmla="*/ 522 h 1906" name="T83"/>
              <a:gd fmla="*/ 845 w 1904" name="T84"/>
              <a:gd fmla="*/ 610 h 1906" name="T85"/>
              <a:gd fmla="*/ 645 w 1904" name="T86"/>
              <a:gd fmla="*/ 688 h 1906" name="T87"/>
              <a:gd fmla="*/ 1094 w 1904" name="T88"/>
              <a:gd fmla="*/ 1195 h 1906" name="T89"/>
              <a:gd fmla="*/ 1190 w 1904" name="T90"/>
              <a:gd fmla="*/ 824 h 1906" name="T91"/>
              <a:gd fmla="*/ 1074 w 1904" name="T92"/>
              <a:gd fmla="*/ 461 h 1906" name="T93"/>
              <a:gd fmla="*/ 1113 w 1904" name="T94"/>
              <a:gd fmla="*/ 625 h 1906" name="T95"/>
              <a:gd fmla="*/ 917 w 1904" name="T96"/>
              <a:gd fmla="*/ 539 h 1906" name="T97"/>
              <a:gd fmla="*/ 1286 w 1904" name="T98"/>
              <a:gd fmla="*/ 1526 h 1906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906" w="1904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57723" y="2614463"/>
            <a:ext cx="1950168" cy="1767939"/>
            <a:chOff x="1357723" y="2614463"/>
            <a:chExt cx="1950168" cy="1767939"/>
          </a:xfrm>
        </p:grpSpPr>
        <p:sp>
          <p:nvSpPr>
            <p:cNvPr id="63" name="矩形 62"/>
            <p:cNvSpPr/>
            <p:nvPr/>
          </p:nvSpPr>
          <p:spPr>
            <a:xfrm>
              <a:off x="1357723" y="3705645"/>
              <a:ext cx="1950167" cy="639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以提升市场占有率为目标</a:t>
              </a:r>
            </a:p>
          </p:txBody>
        </p:sp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2054309" y="2614463"/>
              <a:ext cx="649236" cy="632389"/>
            </a:xfrm>
            <a:custGeom>
              <a:gdLst>
                <a:gd fmla="*/ 391 w 782" name="T0"/>
                <a:gd fmla="*/ 281 h 782" name="T1"/>
                <a:gd fmla="*/ 281 w 782" name="T2"/>
                <a:gd fmla="*/ 391 h 782" name="T3"/>
                <a:gd fmla="*/ 391 w 782" name="T4"/>
                <a:gd fmla="*/ 501 h 782" name="T5"/>
                <a:gd fmla="*/ 501 w 782" name="T6"/>
                <a:gd fmla="*/ 391 h 782" name="T7"/>
                <a:gd fmla="*/ 484 w 782" name="T8"/>
                <a:gd fmla="*/ 332 h 782" name="T9"/>
                <a:gd fmla="*/ 609 w 782" name="T10"/>
                <a:gd fmla="*/ 207 h 782" name="T11"/>
                <a:gd fmla="*/ 678 w 782" name="T12"/>
                <a:gd fmla="*/ 207 h 782" name="T13"/>
                <a:gd fmla="*/ 782 w 782" name="T14"/>
                <a:gd fmla="*/ 104 h 782" name="T15"/>
                <a:gd fmla="*/ 682 w 782" name="T16"/>
                <a:gd fmla="*/ 100 h 782" name="T17"/>
                <a:gd fmla="*/ 678 w 782" name="T18"/>
                <a:gd fmla="*/ 0 h 782" name="T19"/>
                <a:gd fmla="*/ 575 w 782" name="T20"/>
                <a:gd fmla="*/ 104 h 782" name="T21"/>
                <a:gd fmla="*/ 575 w 782" name="T22"/>
                <a:gd fmla="*/ 173 h 782" name="T23"/>
                <a:gd fmla="*/ 449 w 782" name="T24"/>
                <a:gd fmla="*/ 298 h 782" name="T25"/>
                <a:gd fmla="*/ 391 w 782" name="T26"/>
                <a:gd fmla="*/ 281 h 782" name="T27"/>
                <a:gd fmla="*/ 568 w 782" name="T28"/>
                <a:gd fmla="*/ 391 h 782" name="T29"/>
                <a:gd fmla="*/ 391 w 782" name="T30"/>
                <a:gd fmla="*/ 568 h 782" name="T31"/>
                <a:gd fmla="*/ 214 w 782" name="T32"/>
                <a:gd fmla="*/ 391 h 782" name="T33"/>
                <a:gd fmla="*/ 391 w 782" name="T34"/>
                <a:gd fmla="*/ 214 h 782" name="T35"/>
                <a:gd fmla="*/ 453 w 782" name="T36"/>
                <a:gd fmla="*/ 225 h 782" name="T37"/>
                <a:gd fmla="*/ 504 w 782" name="T38"/>
                <a:gd fmla="*/ 174 h 782" name="T39"/>
                <a:gd fmla="*/ 391 w 782" name="T40"/>
                <a:gd fmla="*/ 147 h 782" name="T41"/>
                <a:gd fmla="*/ 147 w 782" name="T42"/>
                <a:gd fmla="*/ 391 h 782" name="T43"/>
                <a:gd fmla="*/ 391 w 782" name="T44"/>
                <a:gd fmla="*/ 635 h 782" name="T45"/>
                <a:gd fmla="*/ 635 w 782" name="T46"/>
                <a:gd fmla="*/ 391 h 782" name="T47"/>
                <a:gd fmla="*/ 607 w 782" name="T48"/>
                <a:gd fmla="*/ 278 h 782" name="T49"/>
                <a:gd fmla="*/ 557 w 782" name="T50"/>
                <a:gd fmla="*/ 329 h 782" name="T51"/>
                <a:gd fmla="*/ 568 w 782" name="T52"/>
                <a:gd fmla="*/ 391 h 782" name="T53"/>
                <a:gd fmla="*/ 679 w 782" name="T54"/>
                <a:gd fmla="*/ 256 h 782" name="T55"/>
                <a:gd fmla="*/ 709 w 782" name="T56"/>
                <a:gd fmla="*/ 391 h 782" name="T57"/>
                <a:gd fmla="*/ 391 w 782" name="T58"/>
                <a:gd fmla="*/ 709 h 782" name="T59"/>
                <a:gd fmla="*/ 73 w 782" name="T60"/>
                <a:gd fmla="*/ 391 h 782" name="T61"/>
                <a:gd fmla="*/ 391 w 782" name="T62"/>
                <a:gd fmla="*/ 73 h 782" name="T63"/>
                <a:gd fmla="*/ 526 w 782" name="T64"/>
                <a:gd fmla="*/ 103 h 782" name="T65"/>
                <a:gd fmla="*/ 540 w 782" name="T66"/>
                <a:gd fmla="*/ 69 h 782" name="T67"/>
                <a:gd fmla="*/ 567 w 782" name="T68"/>
                <a:gd fmla="*/ 42 h 782" name="T69"/>
                <a:gd fmla="*/ 391 w 782" name="T70"/>
                <a:gd fmla="*/ 0 h 782" name="T71"/>
                <a:gd fmla="*/ 0 w 782" name="T72"/>
                <a:gd fmla="*/ 391 h 782" name="T73"/>
                <a:gd fmla="*/ 391 w 782" name="T74"/>
                <a:gd fmla="*/ 782 h 782" name="T75"/>
                <a:gd fmla="*/ 782 w 782" name="T76"/>
                <a:gd fmla="*/ 391 h 782" name="T77"/>
                <a:gd fmla="*/ 740 w 782" name="T78"/>
                <a:gd fmla="*/ 215 h 782" name="T79"/>
                <a:gd fmla="*/ 713 w 782" name="T80"/>
                <a:gd fmla="*/ 242 h 782" name="T81"/>
                <a:gd fmla="*/ 679 w 782" name="T82"/>
                <a:gd fmla="*/ 256 h 78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782" w="782">
                  <a:moveTo>
                    <a:pt x="391" y="281"/>
                  </a:moveTo>
                  <a:cubicBezTo>
                    <a:pt x="330" y="281"/>
                    <a:pt x="281" y="330"/>
                    <a:pt x="281" y="391"/>
                  </a:cubicBezTo>
                  <a:cubicBezTo>
                    <a:pt x="281" y="452"/>
                    <a:pt x="330" y="501"/>
                    <a:pt x="391" y="501"/>
                  </a:cubicBezTo>
                  <a:cubicBezTo>
                    <a:pt x="452" y="501"/>
                    <a:pt x="501" y="452"/>
                    <a:pt x="501" y="391"/>
                  </a:cubicBezTo>
                  <a:cubicBezTo>
                    <a:pt x="501" y="369"/>
                    <a:pt x="495" y="349"/>
                    <a:pt x="484" y="332"/>
                  </a:cubicBezTo>
                  <a:lnTo>
                    <a:pt x="609" y="207"/>
                  </a:lnTo>
                  <a:lnTo>
                    <a:pt x="678" y="207"/>
                  </a:lnTo>
                  <a:lnTo>
                    <a:pt x="782" y="104"/>
                  </a:lnTo>
                  <a:lnTo>
                    <a:pt x="682" y="100"/>
                  </a:lnTo>
                  <a:lnTo>
                    <a:pt x="678" y="0"/>
                  </a:lnTo>
                  <a:lnTo>
                    <a:pt x="575" y="104"/>
                  </a:lnTo>
                  <a:lnTo>
                    <a:pt x="575" y="173"/>
                  </a:lnTo>
                  <a:lnTo>
                    <a:pt x="449" y="298"/>
                  </a:lnTo>
                  <a:cubicBezTo>
                    <a:pt x="433" y="287"/>
                    <a:pt x="412" y="281"/>
                    <a:pt x="391" y="281"/>
                  </a:cubicBezTo>
                  <a:close/>
                  <a:moveTo>
                    <a:pt x="568" y="391"/>
                  </a:moveTo>
                  <a:cubicBezTo>
                    <a:pt x="568" y="489"/>
                    <a:pt x="489" y="568"/>
                    <a:pt x="391" y="568"/>
                  </a:cubicBezTo>
                  <a:cubicBezTo>
                    <a:pt x="293" y="568"/>
                    <a:pt x="214" y="489"/>
                    <a:pt x="214" y="391"/>
                  </a:cubicBezTo>
                  <a:cubicBezTo>
                    <a:pt x="214" y="293"/>
                    <a:pt x="293" y="214"/>
                    <a:pt x="391" y="214"/>
                  </a:cubicBezTo>
                  <a:cubicBezTo>
                    <a:pt x="413" y="214"/>
                    <a:pt x="434" y="218"/>
                    <a:pt x="453" y="225"/>
                  </a:cubicBezTo>
                  <a:lnTo>
                    <a:pt x="504" y="174"/>
                  </a:lnTo>
                  <a:cubicBezTo>
                    <a:pt x="470" y="157"/>
                    <a:pt x="432" y="147"/>
                    <a:pt x="391" y="147"/>
                  </a:cubicBezTo>
                  <a:cubicBezTo>
                    <a:pt x="256" y="147"/>
                    <a:pt x="147" y="256"/>
                    <a:pt x="147" y="391"/>
                  </a:cubicBezTo>
                  <a:cubicBezTo>
                    <a:pt x="147" y="526"/>
                    <a:pt x="256" y="635"/>
                    <a:pt x="391" y="635"/>
                  </a:cubicBezTo>
                  <a:cubicBezTo>
                    <a:pt x="526" y="635"/>
                    <a:pt x="635" y="526"/>
                    <a:pt x="635" y="391"/>
                  </a:cubicBezTo>
                  <a:cubicBezTo>
                    <a:pt x="635" y="350"/>
                    <a:pt x="625" y="312"/>
                    <a:pt x="607" y="278"/>
                  </a:cubicBezTo>
                  <a:lnTo>
                    <a:pt x="557" y="329"/>
                  </a:lnTo>
                  <a:cubicBezTo>
                    <a:pt x="564" y="348"/>
                    <a:pt x="568" y="369"/>
                    <a:pt x="568" y="391"/>
                  </a:cubicBezTo>
                  <a:close/>
                  <a:moveTo>
                    <a:pt x="679" y="256"/>
                  </a:moveTo>
                  <a:cubicBezTo>
                    <a:pt x="698" y="297"/>
                    <a:pt x="709" y="343"/>
                    <a:pt x="709" y="391"/>
                  </a:cubicBezTo>
                  <a:cubicBezTo>
                    <a:pt x="709" y="566"/>
                    <a:pt x="566" y="709"/>
                    <a:pt x="391" y="709"/>
                  </a:cubicBezTo>
                  <a:cubicBezTo>
                    <a:pt x="216" y="709"/>
                    <a:pt x="73" y="566"/>
                    <a:pt x="73" y="391"/>
                  </a:cubicBezTo>
                  <a:cubicBezTo>
                    <a:pt x="73" y="216"/>
                    <a:pt x="216" y="73"/>
                    <a:pt x="391" y="73"/>
                  </a:cubicBezTo>
                  <a:cubicBezTo>
                    <a:pt x="439" y="73"/>
                    <a:pt x="485" y="84"/>
                    <a:pt x="526" y="103"/>
                  </a:cubicBezTo>
                  <a:cubicBezTo>
                    <a:pt x="526" y="90"/>
                    <a:pt x="531" y="78"/>
                    <a:pt x="540" y="69"/>
                  </a:cubicBezTo>
                  <a:lnTo>
                    <a:pt x="567" y="42"/>
                  </a:lnTo>
                  <a:cubicBezTo>
                    <a:pt x="514" y="15"/>
                    <a:pt x="454" y="0"/>
                    <a:pt x="391" y="0"/>
                  </a:cubicBezTo>
                  <a:cubicBezTo>
                    <a:pt x="175" y="0"/>
                    <a:pt x="0" y="175"/>
                    <a:pt x="0" y="391"/>
                  </a:cubicBezTo>
                  <a:cubicBezTo>
                    <a:pt x="0" y="607"/>
                    <a:pt x="175" y="782"/>
                    <a:pt x="391" y="782"/>
                  </a:cubicBezTo>
                  <a:cubicBezTo>
                    <a:pt x="607" y="782"/>
                    <a:pt x="782" y="607"/>
                    <a:pt x="782" y="391"/>
                  </a:cubicBezTo>
                  <a:cubicBezTo>
                    <a:pt x="782" y="328"/>
                    <a:pt x="767" y="268"/>
                    <a:pt x="740" y="215"/>
                  </a:cubicBezTo>
                  <a:lnTo>
                    <a:pt x="713" y="242"/>
                  </a:lnTo>
                  <a:cubicBezTo>
                    <a:pt x="704" y="251"/>
                    <a:pt x="692" y="256"/>
                    <a:pt x="679" y="2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369886" y="3257392"/>
              <a:ext cx="1938005" cy="518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799">
                  <a:solidFill>
                    <a:srgbClr val="302A28"/>
                  </a:solidFill>
                  <a:latin typeface="微软雅黑"/>
                </a:rPr>
                <a:t>售后为主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89804" y="2563292"/>
            <a:ext cx="1620113" cy="1810813"/>
            <a:chOff x="4889804" y="2563292"/>
            <a:chExt cx="1620113" cy="1810813"/>
          </a:xfrm>
        </p:grpSpPr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5455400" y="2563292"/>
              <a:ext cx="518352" cy="689405"/>
            </a:xfrm>
            <a:custGeom>
              <a:gdLst>
                <a:gd fmla="*/ 82 w 625" name="T0"/>
                <a:gd fmla="*/ 138 h 852" name="T1"/>
                <a:gd fmla="*/ 69 w 625" name="T2"/>
                <a:gd fmla="*/ 852 h 852" name="T3"/>
                <a:gd fmla="*/ 625 w 625" name="T4"/>
                <a:gd fmla="*/ 209 h 852" name="T5"/>
                <a:gd fmla="*/ 577 w 625" name="T6"/>
                <a:gd fmla="*/ 224 h 852" name="T7"/>
                <a:gd fmla="*/ 71 w 625" name="T8"/>
                <a:gd fmla="*/ 803 h 852" name="T9"/>
                <a:gd fmla="*/ 270 w 625" name="T10"/>
                <a:gd fmla="*/ 91 h 852" name="T11"/>
                <a:gd fmla="*/ 354 w 625" name="T12"/>
                <a:gd fmla="*/ 91 h 852" name="T13"/>
                <a:gd fmla="*/ 311 w 625" name="T14"/>
                <a:gd fmla="*/ 136 h 852" name="T15"/>
                <a:gd fmla="*/ 218 w 625" name="T16"/>
                <a:gd fmla="*/ 93 h 852" name="T17"/>
                <a:gd fmla="*/ 114 w 625" name="T18"/>
                <a:gd fmla="*/ 216 h 852" name="T19"/>
                <a:gd fmla="*/ 510 w 625" name="T20"/>
                <a:gd fmla="*/ 216 h 852" name="T21"/>
                <a:gd fmla="*/ 406 w 625" name="T22"/>
                <a:gd fmla="*/ 93 h 852" name="T23"/>
                <a:gd fmla="*/ 218 w 625" name="T24"/>
                <a:gd fmla="*/ 93 h 852" name="T25"/>
                <a:gd fmla="*/ 220 w 625" name="T26"/>
                <a:gd fmla="*/ 647 h 852" name="T27"/>
                <a:gd fmla="*/ 151 w 625" name="T28"/>
                <a:gd fmla="*/ 667 h 852" name="T29"/>
                <a:gd fmla="*/ 136 w 625" name="T30"/>
                <a:gd fmla="*/ 682 h 852" name="T31"/>
                <a:gd fmla="*/ 220 w 625" name="T32"/>
                <a:gd fmla="*/ 688 h 852" name="T33"/>
                <a:gd fmla="*/ 132 w 625" name="T34"/>
                <a:gd fmla="*/ 731 h 852" name="T35"/>
                <a:gd fmla="*/ 242 w 625" name="T36"/>
                <a:gd fmla="*/ 677 h 852" name="T37"/>
                <a:gd fmla="*/ 242 w 625" name="T38"/>
                <a:gd fmla="*/ 643 h 852" name="T39"/>
                <a:gd fmla="*/ 110 w 625" name="T40"/>
                <a:gd fmla="*/ 649 h 852" name="T41"/>
                <a:gd fmla="*/ 214 w 625" name="T42"/>
                <a:gd fmla="*/ 760 h 852" name="T43"/>
                <a:gd fmla="*/ 214 w 625" name="T44"/>
                <a:gd fmla="*/ 334 h 852" name="T45"/>
                <a:gd fmla="*/ 151 w 625" name="T46"/>
                <a:gd fmla="*/ 354 h 852" name="T47"/>
                <a:gd fmla="*/ 173 w 625" name="T48"/>
                <a:gd fmla="*/ 410 h 852" name="T49"/>
                <a:gd fmla="*/ 132 w 625" name="T50"/>
                <a:gd fmla="*/ 425 h 852" name="T51"/>
                <a:gd fmla="*/ 214 w 625" name="T52"/>
                <a:gd fmla="*/ 313 h 852" name="T53"/>
                <a:gd fmla="*/ 110 w 625" name="T54"/>
                <a:gd fmla="*/ 423 h 852" name="T55"/>
                <a:gd fmla="*/ 241 w 625" name="T56"/>
                <a:gd fmla="*/ 359 h 852" name="T57"/>
                <a:gd fmla="*/ 240 w 625" name="T58"/>
                <a:gd fmla="*/ 330 h 852" name="T59"/>
                <a:gd fmla="*/ 220 w 625" name="T60"/>
                <a:gd fmla="*/ 503 h 852" name="T61"/>
                <a:gd fmla="*/ 136 w 625" name="T62"/>
                <a:gd fmla="*/ 524 h 852" name="T63"/>
                <a:gd fmla="*/ 220 w 625" name="T64"/>
                <a:gd fmla="*/ 580 h 852" name="T65"/>
                <a:gd fmla="*/ 241 w 625" name="T66"/>
                <a:gd fmla="*/ 487 h 852" name="T67"/>
                <a:gd fmla="*/ 110 w 625" name="T68"/>
                <a:gd fmla="*/ 492 h 852" name="T69"/>
                <a:gd fmla="*/ 220 w 625" name="T70"/>
                <a:gd fmla="*/ 602 h 852" name="T71"/>
                <a:gd fmla="*/ 289 w 625" name="T72"/>
                <a:gd fmla="*/ 465 h 852" name="T73"/>
                <a:gd fmla="*/ 326 w 625" name="T74"/>
                <a:gd fmla="*/ 723 h 852" name="T75"/>
                <a:gd fmla="*/ 501 w 625" name="T76"/>
                <a:gd fmla="*/ 669 h 852" name="T77"/>
                <a:gd fmla="*/ 320 w 625" name="T78"/>
                <a:gd fmla="*/ 716 h 852" name="T79"/>
                <a:gd fmla="*/ 501 w 625" name="T80"/>
                <a:gd fmla="*/ 507 h 852" name="T81"/>
                <a:gd fmla="*/ 320 w 625" name="T82"/>
                <a:gd fmla="*/ 410 h 852" name="T83"/>
                <a:gd fmla="*/ 320 w 625" name="T84"/>
                <a:gd fmla="*/ 352 h 85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852" w="625">
                  <a:moveTo>
                    <a:pt x="47" y="224"/>
                  </a:moveTo>
                  <a:cubicBezTo>
                    <a:pt x="47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5" y="852"/>
                  </a:lnTo>
                  <a:cubicBezTo>
                    <a:pt x="590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2" y="138"/>
                  </a:cubicBezTo>
                  <a:lnTo>
                    <a:pt x="542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3" y="803"/>
                  </a:cubicBezTo>
                  <a:lnTo>
                    <a:pt x="71" y="803"/>
                  </a:lnTo>
                  <a:cubicBezTo>
                    <a:pt x="53" y="803"/>
                    <a:pt x="47" y="783"/>
                    <a:pt x="47" y="764"/>
                  </a:cubicBezTo>
                  <a:lnTo>
                    <a:pt x="47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5" y="52"/>
                  </a:lnTo>
                  <a:cubicBezTo>
                    <a:pt x="335" y="52"/>
                    <a:pt x="354" y="71"/>
                    <a:pt x="354" y="91"/>
                  </a:cubicBezTo>
                  <a:lnTo>
                    <a:pt x="354" y="95"/>
                  </a:lnTo>
                  <a:cubicBezTo>
                    <a:pt x="354" y="117"/>
                    <a:pt x="335" y="136"/>
                    <a:pt x="313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5" y="93"/>
                    <a:pt x="114" y="104"/>
                    <a:pt x="114" y="127"/>
                  </a:cubicBezTo>
                  <a:lnTo>
                    <a:pt x="114" y="216"/>
                  </a:lnTo>
                  <a:cubicBezTo>
                    <a:pt x="114" y="231"/>
                    <a:pt x="124" y="246"/>
                    <a:pt x="138" y="246"/>
                  </a:cubicBezTo>
                  <a:lnTo>
                    <a:pt x="486" y="246"/>
                  </a:lnTo>
                  <a:cubicBezTo>
                    <a:pt x="500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5" y="93"/>
                  </a:cubicBezTo>
                  <a:lnTo>
                    <a:pt x="406" y="93"/>
                  </a:lnTo>
                  <a:cubicBezTo>
                    <a:pt x="406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0" y="647"/>
                  </a:lnTo>
                  <a:lnTo>
                    <a:pt x="220" y="654"/>
                  </a:lnTo>
                  <a:cubicBezTo>
                    <a:pt x="220" y="661"/>
                    <a:pt x="186" y="680"/>
                    <a:pt x="179" y="684"/>
                  </a:cubicBezTo>
                  <a:cubicBezTo>
                    <a:pt x="174" y="679"/>
                    <a:pt x="160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4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3" y="693"/>
                    <a:pt x="220" y="688"/>
                  </a:cubicBezTo>
                  <a:cubicBezTo>
                    <a:pt x="220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6"/>
                    <a:pt x="132" y="731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39" y="715"/>
                    <a:pt x="242" y="677"/>
                  </a:cubicBezTo>
                  <a:cubicBezTo>
                    <a:pt x="243" y="658"/>
                    <a:pt x="291" y="641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1" y="626"/>
                    <a:pt x="110" y="637"/>
                    <a:pt x="110" y="649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4"/>
                    <a:pt x="138" y="334"/>
                  </a:cubicBezTo>
                  <a:lnTo>
                    <a:pt x="214" y="334"/>
                  </a:lnTo>
                  <a:cubicBezTo>
                    <a:pt x="219" y="334"/>
                    <a:pt x="220" y="336"/>
                    <a:pt x="220" y="341"/>
                  </a:cubicBezTo>
                  <a:cubicBezTo>
                    <a:pt x="220" y="346"/>
                    <a:pt x="184" y="371"/>
                    <a:pt x="179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0" y="375"/>
                  </a:lnTo>
                  <a:lnTo>
                    <a:pt x="220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1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0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0" y="492"/>
                  </a:lnTo>
                  <a:lnTo>
                    <a:pt x="220" y="503"/>
                  </a:lnTo>
                  <a:lnTo>
                    <a:pt x="179" y="529"/>
                  </a:lnTo>
                  <a:lnTo>
                    <a:pt x="152" y="508"/>
                  </a:lnTo>
                  <a:cubicBezTo>
                    <a:pt x="145" y="513"/>
                    <a:pt x="136" y="514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0" y="533"/>
                  </a:cubicBezTo>
                  <a:lnTo>
                    <a:pt x="220" y="580"/>
                  </a:lnTo>
                  <a:lnTo>
                    <a:pt x="132" y="580"/>
                  </a:lnTo>
                  <a:lnTo>
                    <a:pt x="132" y="492"/>
                  </a:lnTo>
                  <a:close/>
                  <a:moveTo>
                    <a:pt x="241" y="487"/>
                  </a:moveTo>
                  <a:cubicBezTo>
                    <a:pt x="238" y="480"/>
                    <a:pt x="233" y="470"/>
                    <a:pt x="220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0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0" y="602"/>
                  </a:lnTo>
                  <a:cubicBezTo>
                    <a:pt x="252" y="602"/>
                    <a:pt x="242" y="546"/>
                    <a:pt x="241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1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1" y="723"/>
                    <a:pt x="326" y="723"/>
                  </a:cubicBezTo>
                  <a:lnTo>
                    <a:pt x="495" y="723"/>
                  </a:lnTo>
                  <a:cubicBezTo>
                    <a:pt x="500" y="723"/>
                    <a:pt x="501" y="721"/>
                    <a:pt x="501" y="716"/>
                  </a:cubicBezTo>
                  <a:lnTo>
                    <a:pt x="501" y="669"/>
                  </a:lnTo>
                  <a:cubicBezTo>
                    <a:pt x="501" y="664"/>
                    <a:pt x="500" y="662"/>
                    <a:pt x="495" y="662"/>
                  </a:cubicBezTo>
                  <a:lnTo>
                    <a:pt x="320" y="662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1" y="565"/>
                  </a:lnTo>
                  <a:lnTo>
                    <a:pt x="501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903061" y="3728110"/>
              <a:ext cx="1555231" cy="639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以遵循市场规律为原则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4897220" y="3243114"/>
              <a:ext cx="1605280" cy="5180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799">
                  <a:solidFill>
                    <a:srgbClr val="302A28"/>
                  </a:solidFill>
                  <a:latin typeface="微软雅黑"/>
                </a:rPr>
                <a:t>销售为辅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992482" y="945819"/>
            <a:ext cx="2851841" cy="883814"/>
            <a:chOff x="7992482" y="945819"/>
            <a:chExt cx="2851841" cy="883814"/>
          </a:xfrm>
        </p:grpSpPr>
        <p:sp>
          <p:nvSpPr>
            <p:cNvPr id="61" name="矩形 60"/>
            <p:cNvSpPr/>
            <p:nvPr/>
          </p:nvSpPr>
          <p:spPr bwMode="auto">
            <a:xfrm>
              <a:off x="7992482" y="945819"/>
              <a:ext cx="2851841" cy="883814"/>
            </a:xfrm>
            <a:prstGeom prst="rect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230890" y="1035309"/>
              <a:ext cx="2375027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2E2E2E"/>
                  </a:solidFill>
                  <a:latin typeface="微软雅黑"/>
                </a:rPr>
                <a:t>售后带动销售</a:t>
              </a:r>
            </a:p>
            <a:p>
              <a:pPr algn="di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2E2E2E"/>
                  </a:solidFill>
                  <a:latin typeface="微软雅黑"/>
                </a:rPr>
                <a:t>销售服务于售后</a:t>
              </a:r>
            </a:p>
          </p:txBody>
        </p:sp>
      </p:grpSp>
      <p:sp>
        <p:nvSpPr>
          <p:cNvPr id="28" name="文本占位符 2"/>
          <p:cNvSpPr txBox="1">
            <a:spLocks noChangeArrowheads="1"/>
          </p:cNvSpPr>
          <p:nvPr/>
        </p:nvSpPr>
        <p:spPr bwMode="auto">
          <a:xfrm>
            <a:off x="8086585" y="2149349"/>
            <a:ext cx="3249279" cy="3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696" compatLnSpc="1" lIns="91392" numCol="1" rIns="91392" rtlCol="0" tIns="45696" vert="horz" wrap="square">
            <a:spAutoFit/>
          </a:bodyPr>
          <a:lstStyle>
            <a:defPPr>
              <a:defRPr lang="zh-CN"/>
            </a:defPPr>
            <a:lvl1pPr algn="just" indent="0" marL="0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+mn-ea"/>
                <a:ea typeface="+mn-ea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solidFill>
                  <a:schemeClr val="accent3"/>
                </a:solidFill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</a:rPr>
              <a:t>单一销售已经难已生存。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621923" y="2119758"/>
            <a:ext cx="459089" cy="472877"/>
            <a:chOff x="890988" y="1767939"/>
            <a:chExt cx="551018" cy="567566"/>
          </a:xfrm>
        </p:grpSpPr>
        <p:sp>
          <p:nvSpPr>
            <p:cNvPr id="30" name="椭圆 29"/>
            <p:cNvSpPr/>
            <p:nvPr/>
          </p:nvSpPr>
          <p:spPr bwMode="auto">
            <a:xfrm>
              <a:off x="890988" y="1767939"/>
              <a:ext cx="551018" cy="55101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31" name="TextBox 44"/>
            <p:cNvSpPr txBox="1"/>
            <p:nvPr/>
          </p:nvSpPr>
          <p:spPr>
            <a:xfrm>
              <a:off x="947189" y="1781838"/>
              <a:ext cx="438620" cy="54856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  <a:latin charset="0" panose="00000400000000000000" pitchFamily="2" typeface="Lifeline JL"/>
                </a:rPr>
                <a:t>1</a:t>
              </a:r>
            </a:p>
          </p:txBody>
        </p:sp>
      </p:grpSp>
      <p:sp>
        <p:nvSpPr>
          <p:cNvPr id="32" name="文本占位符 2"/>
          <p:cNvSpPr txBox="1">
            <a:spLocks noChangeArrowheads="1"/>
          </p:cNvSpPr>
          <p:nvPr/>
        </p:nvSpPr>
        <p:spPr bwMode="auto">
          <a:xfrm>
            <a:off x="8110422" y="2861521"/>
            <a:ext cx="3249279" cy="6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696" compatLnSpc="1" lIns="91392" numCol="1" rIns="91392" rtlCol="0" tIns="45696" vert="horz" wrap="square">
            <a:spAutoFit/>
          </a:bodyPr>
          <a:lstStyle>
            <a:defPPr>
              <a:defRPr lang="zh-CN"/>
            </a:defPPr>
            <a:lvl1pPr algn="just" indent="0" marL="0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+mn-ea"/>
                <a:ea typeface="+mn-ea"/>
              </a:defRPr>
            </a:lvl1pPr>
            <a:lvl2pPr eaLnBrk="0" hangingPunct="0" indent="-285750" marL="742950">
              <a:spcBef>
                <a:spcPct val="20000"/>
              </a:spcBef>
              <a:buChar char="–"/>
              <a:defRPr sz="2000">
                <a:solidFill>
                  <a:schemeClr val="accent3"/>
                </a:solidFill>
                <a:latin typeface="+mn-lt"/>
                <a:ea charset="-122" pitchFamily="49" typeface="仿宋_GB2312"/>
              </a:defRPr>
            </a:lvl2pPr>
            <a:lvl3pPr eaLnBrk="0" hangingPunct="0" indent="-228600" marL="114300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eaLnBrk="0" hangingPunct="0" indent="-228600" marL="160020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eaLnBrk="0" hangingPunct="0" indent="-228600" marL="205740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</a:rPr>
              <a:t>以往规划中，售后服务于销售，规划档次满足后续发展。</a:t>
            </a:r>
          </a:p>
        </p:txBody>
      </p:sp>
      <p:sp>
        <p:nvSpPr>
          <p:cNvPr id="36" name="文本占位符 2"/>
          <p:cNvSpPr txBox="1">
            <a:spLocks noChangeArrowheads="1"/>
          </p:cNvSpPr>
          <p:nvPr/>
        </p:nvSpPr>
        <p:spPr bwMode="auto">
          <a:xfrm>
            <a:off x="8086585" y="3831953"/>
            <a:ext cx="3249279" cy="639775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605958"/>
                </a:solidFill>
              </a:rPr>
              <a:t>应当颠倒以往模式，以售后为主带动销售。</a:t>
            </a:r>
          </a:p>
        </p:txBody>
      </p:sp>
      <p:sp>
        <p:nvSpPr>
          <p:cNvPr id="40" name="文本占位符 2"/>
          <p:cNvSpPr txBox="1">
            <a:spLocks noChangeArrowheads="1"/>
          </p:cNvSpPr>
          <p:nvPr/>
        </p:nvSpPr>
        <p:spPr bwMode="auto">
          <a:xfrm>
            <a:off x="8086585" y="4658983"/>
            <a:ext cx="3249279" cy="913943"/>
          </a:xfrm>
          <a:prstGeom prst="rect">
            <a:avLst/>
          </a:prstGeom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605958"/>
                </a:solidFill>
              </a:rPr>
              <a:t>将售后修理定位为高端豪华，依靠售后的口碑进行汽车营销，拉动销售。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621923" y="2929614"/>
            <a:ext cx="459089" cy="472877"/>
            <a:chOff x="890988" y="1767939"/>
            <a:chExt cx="551018" cy="567567"/>
          </a:xfrm>
        </p:grpSpPr>
        <p:sp>
          <p:nvSpPr>
            <p:cNvPr id="70" name="椭圆 69"/>
            <p:cNvSpPr/>
            <p:nvPr/>
          </p:nvSpPr>
          <p:spPr bwMode="auto">
            <a:xfrm>
              <a:off x="890988" y="1767939"/>
              <a:ext cx="551018" cy="551018"/>
            </a:xfrm>
            <a:prstGeom prst="ellipse">
              <a:avLst/>
            </a:prstGeom>
            <a:solidFill>
              <a:srgbClr val="2E2E2E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71" name="TextBox 44"/>
            <p:cNvSpPr txBox="1"/>
            <p:nvPr/>
          </p:nvSpPr>
          <p:spPr>
            <a:xfrm>
              <a:off x="947190" y="1781838"/>
              <a:ext cx="438620" cy="54856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FFFFFF"/>
                  </a:solidFill>
                  <a:latin charset="0" panose="00000400000000000000" pitchFamily="2" typeface="Lifeline JL"/>
                </a:rPr>
                <a:t>2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621923" y="3812791"/>
            <a:ext cx="459089" cy="472877"/>
            <a:chOff x="890988" y="1767939"/>
            <a:chExt cx="551018" cy="567567"/>
          </a:xfrm>
        </p:grpSpPr>
        <p:sp>
          <p:nvSpPr>
            <p:cNvPr id="73" name="椭圆 72"/>
            <p:cNvSpPr/>
            <p:nvPr/>
          </p:nvSpPr>
          <p:spPr bwMode="auto">
            <a:xfrm>
              <a:off x="890988" y="1767939"/>
              <a:ext cx="551018" cy="55101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74" name="TextBox 44"/>
            <p:cNvSpPr txBox="1"/>
            <p:nvPr/>
          </p:nvSpPr>
          <p:spPr>
            <a:xfrm>
              <a:off x="947189" y="1781837"/>
              <a:ext cx="438620" cy="54856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2E2E2E"/>
                  </a:solidFill>
                  <a:latin charset="0" panose="00000400000000000000" pitchFamily="2" typeface="Lifeline JL"/>
                </a:rPr>
                <a:t>3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621923" y="4731708"/>
            <a:ext cx="459089" cy="472877"/>
            <a:chOff x="890988" y="1767939"/>
            <a:chExt cx="551018" cy="567567"/>
          </a:xfrm>
        </p:grpSpPr>
        <p:sp>
          <p:nvSpPr>
            <p:cNvPr id="76" name="椭圆 75"/>
            <p:cNvSpPr/>
            <p:nvPr/>
          </p:nvSpPr>
          <p:spPr bwMode="auto">
            <a:xfrm>
              <a:off x="890988" y="1767939"/>
              <a:ext cx="551018" cy="551018"/>
            </a:xfrm>
            <a:prstGeom prst="ellipse">
              <a:avLst/>
            </a:prstGeom>
            <a:solidFill>
              <a:srgbClr val="2E2E2E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5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77" name="TextBox 44"/>
            <p:cNvSpPr txBox="1"/>
            <p:nvPr/>
          </p:nvSpPr>
          <p:spPr>
            <a:xfrm>
              <a:off x="947189" y="1781838"/>
              <a:ext cx="438620" cy="54856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399">
                  <a:solidFill>
                    <a:srgbClr val="FFFFFF"/>
                  </a:solidFill>
                  <a:latin charset="0" panose="00000400000000000000" pitchFamily="2" typeface="Lifeline JL"/>
                </a:rPr>
                <a:t>4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矩形 38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1" name="组合 40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42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2.3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250" fill="hold" id="10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25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5"/>
      <p:bldP grpId="1" spid="55"/>
      <p:bldP grpId="0" spid="56"/>
      <p:bldP grpId="1" spid="56"/>
      <p:bldP grpId="0" spid="57"/>
      <p:bldP grpId="0" spid="58"/>
      <p:bldP grpId="0" spid="59"/>
      <p:bldP grpId="0" spid="60"/>
      <p:bldP grpId="0" spid="28"/>
      <p:bldP grpId="0" spid="32"/>
      <p:bldP grpId="0" spid="36"/>
      <p:bldP grpId="0" spid="4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 id="4" name="圆角矩形 3"/>
          <p:cNvSpPr/>
          <p:nvPr/>
        </p:nvSpPr>
        <p:spPr>
          <a:xfrm>
            <a:off x="0" y="2000099"/>
            <a:ext cx="6776358" cy="2160287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6873343" y="3578420"/>
            <a:ext cx="5318657" cy="58196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73343" y="2000099"/>
            <a:ext cx="2605287" cy="14612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586713" y="2000099"/>
            <a:ext cx="2605287" cy="14612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335821" y="2755620"/>
            <a:ext cx="7095493" cy="731520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/>
          <a:p>
            <a:pPr>
              <a:buFontTx/>
              <a:buNone/>
            </a:pPr>
            <a:r>
              <a:rPr altLang="en-US" b="1" lang="zh-CN" sz="4800">
                <a:solidFill>
                  <a:srgbClr val="2E2E2E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0030101010101" pitchFamily="2" typeface="宋体"/>
              </a:rPr>
              <a:t>面临的问题和解决方案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849039" y="4737764"/>
            <a:ext cx="153236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999">
                <a:solidFill>
                  <a:srgbClr val="2E2E2E"/>
                </a:solidFill>
                <a:latin typeface="+mn-ea"/>
              </a:rPr>
              <a:t>自创品牌</a:t>
            </a:r>
          </a:p>
        </p:txBody>
      </p:sp>
      <p:sp>
        <p:nvSpPr>
          <p:cNvPr id="17" name="TextBox 21"/>
          <p:cNvSpPr txBox="1"/>
          <p:nvPr/>
        </p:nvSpPr>
        <p:spPr>
          <a:xfrm>
            <a:off x="2651944" y="4737764"/>
            <a:ext cx="175163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altLang="en-US" lang="zh-CN" sz="1999">
                <a:solidFill>
                  <a:srgbClr val="2E2E2E"/>
                </a:solidFill>
              </a:rPr>
              <a:t>面临的问题</a:t>
            </a: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567102" y="48036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endParaRPr altLang="en-US" lang="zh-CN" sz="1599"/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2355007" y="48036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endParaRPr altLang="en-US" lang="zh-CN" sz="1599"/>
          </a:p>
        </p:txBody>
      </p:sp>
      <p:sp>
        <p:nvSpPr>
          <p:cNvPr id="20" name="TextBox 25"/>
          <p:cNvSpPr txBox="1"/>
          <p:nvPr/>
        </p:nvSpPr>
        <p:spPr>
          <a:xfrm>
            <a:off x="4730893" y="4737764"/>
            <a:ext cx="2273240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r>
              <a:rPr altLang="en-US" lang="zh-CN" sz="1999">
                <a:solidFill>
                  <a:srgbClr val="2E2E2E"/>
                </a:solidFill>
              </a:rPr>
              <a:t>解决问题的方案</a:t>
            </a: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4433956" y="48036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endParaRPr altLang="en-US" lang="zh-CN" sz="1599"/>
          </a:p>
        </p:txBody>
      </p:sp>
    </p:spTree>
    <p:extLst>
      <p:ext uri="{BB962C8B-B14F-4D97-AF65-F5344CB8AC3E}">
        <p14:creationId val="3938987723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  <a:sym charset="-122" panose="02010800040101010101" pitchFamily="2" typeface="华文隶书"/>
              </a:rPr>
              <a:t>自创品牌</a:t>
            </a:r>
          </a:p>
        </p:txBody>
      </p:sp>
      <p:sp>
        <p:nvSpPr>
          <p:cNvPr id="8" name="矩形 7"/>
          <p:cNvSpPr/>
          <p:nvPr/>
        </p:nvSpPr>
        <p:spPr>
          <a:xfrm>
            <a:off x="2545317" y="4427531"/>
            <a:ext cx="5253848" cy="7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-285607" marL="285607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l"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需要一定时间从服务和技术上消除客户的顾虑。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17843" y="1466428"/>
            <a:ext cx="5253848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-285607" marL="285607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l"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可以节省一笔加盟费；</a:t>
            </a:r>
          </a:p>
        </p:txBody>
      </p:sp>
      <p:sp>
        <p:nvSpPr>
          <p:cNvPr id="12" name="矩形 11"/>
          <p:cNvSpPr/>
          <p:nvPr/>
        </p:nvSpPr>
        <p:spPr>
          <a:xfrm>
            <a:off x="2517843" y="1989590"/>
            <a:ext cx="5253848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-285607" marL="285607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l"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经营更灵活，不受加盟政策的拘束；</a:t>
            </a:r>
          </a:p>
        </p:txBody>
      </p:sp>
      <p:sp>
        <p:nvSpPr>
          <p:cNvPr id="13" name="矩形 12"/>
          <p:cNvSpPr/>
          <p:nvPr/>
        </p:nvSpPr>
        <p:spPr>
          <a:xfrm>
            <a:off x="2517843" y="2529130"/>
            <a:ext cx="5253848" cy="7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-285607" marL="285607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l"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自主品牌的发展空间更大，后期不排除开分店甚至连锁店的可能。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545317" y="5404069"/>
            <a:ext cx="5253848" cy="396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indent="-285607" marL="285607">
              <a:spcBef>
                <a:spcPct val="0"/>
              </a:spcBef>
              <a:spcAft>
                <a:spcPct val="0"/>
              </a:spcAft>
              <a:buFont charset="2" panose="05000000000000000000" pitchFamily="2" typeface="Wingdings"/>
              <a:buChar char="l"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开业初期的发展速度上会受到一定影响。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7382" y="516069"/>
            <a:ext cx="4585834" cy="634014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60387" y="1692958"/>
            <a:ext cx="1155790" cy="1651356"/>
            <a:chOff x="1060387" y="1692958"/>
            <a:chExt cx="1155790" cy="1651356"/>
          </a:xfrm>
        </p:grpSpPr>
        <p:sp>
          <p:nvSpPr>
            <p:cNvPr id="19" name="TextBox 10"/>
            <p:cNvSpPr txBox="1"/>
            <p:nvPr/>
          </p:nvSpPr>
          <p:spPr>
            <a:xfrm>
              <a:off x="1060387" y="2944412"/>
              <a:ext cx="1064024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FFC000"/>
                  </a:solidFill>
                  <a:latin typeface="微软雅黑"/>
                </a:rPr>
                <a:t>优 势</a:t>
              </a:r>
            </a:p>
          </p:txBody>
        </p:sp>
        <p:sp>
          <p:nvSpPr>
            <p:cNvPr id="2" name="矩形: 圆角 1"/>
            <p:cNvSpPr/>
            <p:nvPr/>
          </p:nvSpPr>
          <p:spPr bwMode="auto">
            <a:xfrm>
              <a:off x="1060387" y="1692958"/>
              <a:ext cx="1155790" cy="1155788"/>
            </a:xfrm>
            <a:prstGeom prst="roundRect">
              <a:avLst>
                <a:gd fmla="val 6919" name="adj"/>
              </a:avLst>
            </a:prstGeom>
            <a:solidFill>
              <a:srgbClr val="FFC000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345277" y="1866330"/>
              <a:ext cx="680174" cy="781167"/>
            </a:xfrm>
            <a:custGeom>
              <a:gdLst>
                <a:gd fmla="*/ 441 w 692" name="T0"/>
                <a:gd fmla="*/ 98 h 782" name="T1"/>
                <a:gd fmla="*/ 343 w 692" name="T2"/>
                <a:gd fmla="*/ 196 h 782" name="T3"/>
                <a:gd fmla="*/ 245 w 692" name="T4"/>
                <a:gd fmla="*/ 196 h 782" name="T5"/>
                <a:gd fmla="*/ 147 w 692" name="T6"/>
                <a:gd fmla="*/ 98 h 782" name="T7"/>
                <a:gd fmla="*/ 245 w 692" name="T8"/>
                <a:gd fmla="*/ 0 h 782" name="T9"/>
                <a:gd fmla="*/ 343 w 692" name="T10"/>
                <a:gd fmla="*/ 0 h 782" name="T11"/>
                <a:gd fmla="*/ 441 w 692" name="T12"/>
                <a:gd fmla="*/ 98 h 782" name="T13"/>
                <a:gd fmla="*/ 575 w 692" name="T14"/>
                <a:gd fmla="*/ 429 h 782" name="T15"/>
                <a:gd fmla="*/ 536 w 692" name="T16"/>
                <a:gd fmla="*/ 424 h 782" name="T17"/>
                <a:gd fmla="*/ 380 w 692" name="T18"/>
                <a:gd fmla="*/ 580 h 782" name="T19"/>
                <a:gd fmla="*/ 503 w 692" name="T20"/>
                <a:gd fmla="*/ 733 h 782" name="T21"/>
                <a:gd fmla="*/ 536 w 692" name="T22"/>
                <a:gd fmla="*/ 736 h 782" name="T23"/>
                <a:gd fmla="*/ 692 w 692" name="T24"/>
                <a:gd fmla="*/ 580 h 782" name="T25"/>
                <a:gd fmla="*/ 575 w 692" name="T26"/>
                <a:gd fmla="*/ 429 h 782" name="T27"/>
                <a:gd fmla="*/ 624 w 692" name="T28"/>
                <a:gd fmla="*/ 558 h 782" name="T29"/>
                <a:gd fmla="*/ 624 w 692" name="T30"/>
                <a:gd fmla="*/ 558 h 782" name="T31"/>
                <a:gd fmla="*/ 575 w 692" name="T32"/>
                <a:gd fmla="*/ 607 h 782" name="T33"/>
                <a:gd fmla="*/ 536 w 692" name="T34"/>
                <a:gd fmla="*/ 646 h 782" name="T35"/>
                <a:gd fmla="*/ 492 w 692" name="T36"/>
                <a:gd fmla="*/ 646 h 782" name="T37"/>
                <a:gd fmla="*/ 447 w 692" name="T38"/>
                <a:gd fmla="*/ 602 h 782" name="T39"/>
                <a:gd fmla="*/ 447 w 692" name="T40"/>
                <a:gd fmla="*/ 558 h 782" name="T41"/>
                <a:gd fmla="*/ 492 w 692" name="T42"/>
                <a:gd fmla="*/ 558 h 782" name="T43"/>
                <a:gd fmla="*/ 514 w 692" name="T44"/>
                <a:gd fmla="*/ 580 h 782" name="T45"/>
                <a:gd fmla="*/ 575 w 692" name="T46"/>
                <a:gd fmla="*/ 519 h 782" name="T47"/>
                <a:gd fmla="*/ 580 w 692" name="T48"/>
                <a:gd fmla="*/ 514 h 782" name="T49"/>
                <a:gd fmla="*/ 624 w 692" name="T50"/>
                <a:gd fmla="*/ 514 h 782" name="T51"/>
                <a:gd fmla="*/ 624 w 692" name="T52"/>
                <a:gd fmla="*/ 558 h 782" name="T53"/>
                <a:gd fmla="*/ 488 w 692" name="T54"/>
                <a:gd fmla="*/ 98 h 782" name="T55"/>
                <a:gd fmla="*/ 490 w 692" name="T56"/>
                <a:gd fmla="*/ 120 h 782" name="T57"/>
                <a:gd fmla="*/ 367 w 692" name="T58"/>
                <a:gd fmla="*/ 243 h 782" name="T59"/>
                <a:gd fmla="*/ 220 w 692" name="T60"/>
                <a:gd fmla="*/ 243 h 782" name="T61"/>
                <a:gd fmla="*/ 98 w 692" name="T62"/>
                <a:gd fmla="*/ 120 h 782" name="T63"/>
                <a:gd fmla="*/ 100 w 692" name="T64"/>
                <a:gd fmla="*/ 98 h 782" name="T65"/>
                <a:gd fmla="*/ 0 w 692" name="T66"/>
                <a:gd fmla="*/ 218 h 782" name="T67"/>
                <a:gd fmla="*/ 0 w 692" name="T68"/>
                <a:gd fmla="*/ 659 h 782" name="T69"/>
                <a:gd fmla="*/ 122 w 692" name="T70"/>
                <a:gd fmla="*/ 782 h 782" name="T71"/>
                <a:gd fmla="*/ 448 w 692" name="T72"/>
                <a:gd fmla="*/ 782 h 782" name="T73"/>
                <a:gd fmla="*/ 315 w 692" name="T74"/>
                <a:gd fmla="*/ 580 h 782" name="T75"/>
                <a:gd fmla="*/ 534 w 692" name="T76"/>
                <a:gd fmla="*/ 361 h 782" name="T77"/>
                <a:gd fmla="*/ 588 w 692" name="T78"/>
                <a:gd fmla="*/ 368 h 782" name="T79"/>
                <a:gd fmla="*/ 588 w 692" name="T80"/>
                <a:gd fmla="*/ 218 h 782" name="T81"/>
                <a:gd fmla="*/ 488 w 692" name="T82"/>
                <a:gd fmla="*/ 98 h 782" name="T83"/>
                <a:gd fmla="*/ 275 w 692" name="T84"/>
                <a:gd fmla="*/ 490 h 782" name="T85"/>
                <a:gd fmla="*/ 275 w 692" name="T86"/>
                <a:gd fmla="*/ 490 h 782" name="T87"/>
                <a:gd fmla="*/ 122 w 692" name="T88"/>
                <a:gd fmla="*/ 490 h 782" name="T89"/>
                <a:gd fmla="*/ 98 w 692" name="T90"/>
                <a:gd fmla="*/ 466 h 782" name="T91"/>
                <a:gd fmla="*/ 122 w 692" name="T92"/>
                <a:gd fmla="*/ 441 h 782" name="T93"/>
                <a:gd fmla="*/ 275 w 692" name="T94"/>
                <a:gd fmla="*/ 441 h 782" name="T95"/>
                <a:gd fmla="*/ 300 w 692" name="T96"/>
                <a:gd fmla="*/ 466 h 782" name="T97"/>
                <a:gd fmla="*/ 275 w 692" name="T98"/>
                <a:gd fmla="*/ 490 h 782" name="T99"/>
                <a:gd fmla="*/ 324 w 692" name="T100"/>
                <a:gd fmla="*/ 392 h 782" name="T101"/>
                <a:gd fmla="*/ 324 w 692" name="T102"/>
                <a:gd fmla="*/ 392 h 782" name="T103"/>
                <a:gd fmla="*/ 122 w 692" name="T104"/>
                <a:gd fmla="*/ 392 h 782" name="T105"/>
                <a:gd fmla="*/ 98 w 692" name="T106"/>
                <a:gd fmla="*/ 368 h 782" name="T107"/>
                <a:gd fmla="*/ 122 w 692" name="T108"/>
                <a:gd fmla="*/ 343 h 782" name="T109"/>
                <a:gd fmla="*/ 324 w 692" name="T110"/>
                <a:gd fmla="*/ 343 h 782" name="T111"/>
                <a:gd fmla="*/ 349 w 692" name="T112"/>
                <a:gd fmla="*/ 368 h 782" name="T113"/>
                <a:gd fmla="*/ 324 w 692" name="T114"/>
                <a:gd fmla="*/ 392 h 78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782" w="692">
                  <a:moveTo>
                    <a:pt x="441" y="98"/>
                  </a:moveTo>
                  <a:cubicBezTo>
                    <a:pt x="441" y="152"/>
                    <a:pt x="397" y="196"/>
                    <a:pt x="343" y="196"/>
                  </a:cubicBezTo>
                  <a:lnTo>
                    <a:pt x="245" y="196"/>
                  </a:lnTo>
                  <a:cubicBezTo>
                    <a:pt x="191" y="196"/>
                    <a:pt x="147" y="152"/>
                    <a:pt x="147" y="98"/>
                  </a:cubicBezTo>
                  <a:cubicBezTo>
                    <a:pt x="147" y="44"/>
                    <a:pt x="191" y="0"/>
                    <a:pt x="245" y="0"/>
                  </a:cubicBezTo>
                  <a:lnTo>
                    <a:pt x="343" y="0"/>
                  </a:lnTo>
                  <a:cubicBezTo>
                    <a:pt x="397" y="0"/>
                    <a:pt x="441" y="44"/>
                    <a:pt x="441" y="98"/>
                  </a:cubicBezTo>
                  <a:close/>
                  <a:moveTo>
                    <a:pt x="575" y="429"/>
                  </a:moveTo>
                  <a:cubicBezTo>
                    <a:pt x="562" y="425"/>
                    <a:pt x="549" y="424"/>
                    <a:pt x="536" y="424"/>
                  </a:cubicBezTo>
                  <a:cubicBezTo>
                    <a:pt x="450" y="424"/>
                    <a:pt x="380" y="494"/>
                    <a:pt x="380" y="580"/>
                  </a:cubicBezTo>
                  <a:cubicBezTo>
                    <a:pt x="380" y="655"/>
                    <a:pt x="432" y="717"/>
                    <a:pt x="503" y="733"/>
                  </a:cubicBezTo>
                  <a:cubicBezTo>
                    <a:pt x="513" y="735"/>
                    <a:pt x="524" y="736"/>
                    <a:pt x="536" y="736"/>
                  </a:cubicBezTo>
                  <a:cubicBezTo>
                    <a:pt x="622" y="736"/>
                    <a:pt x="692" y="666"/>
                    <a:pt x="692" y="580"/>
                  </a:cubicBezTo>
                  <a:cubicBezTo>
                    <a:pt x="692" y="507"/>
                    <a:pt x="642" y="446"/>
                    <a:pt x="575" y="429"/>
                  </a:cubicBezTo>
                  <a:close/>
                  <a:moveTo>
                    <a:pt x="624" y="558"/>
                  </a:moveTo>
                  <a:lnTo>
                    <a:pt x="624" y="558"/>
                  </a:lnTo>
                  <a:lnTo>
                    <a:pt x="575" y="607"/>
                  </a:lnTo>
                  <a:lnTo>
                    <a:pt x="536" y="646"/>
                  </a:lnTo>
                  <a:cubicBezTo>
                    <a:pt x="524" y="658"/>
                    <a:pt x="504" y="658"/>
                    <a:pt x="492" y="646"/>
                  </a:cubicBezTo>
                  <a:lnTo>
                    <a:pt x="447" y="602"/>
                  </a:lnTo>
                  <a:cubicBezTo>
                    <a:pt x="435" y="590"/>
                    <a:pt x="435" y="570"/>
                    <a:pt x="447" y="558"/>
                  </a:cubicBezTo>
                  <a:cubicBezTo>
                    <a:pt x="460" y="546"/>
                    <a:pt x="479" y="546"/>
                    <a:pt x="492" y="558"/>
                  </a:cubicBezTo>
                  <a:lnTo>
                    <a:pt x="514" y="580"/>
                  </a:lnTo>
                  <a:lnTo>
                    <a:pt x="575" y="519"/>
                  </a:lnTo>
                  <a:lnTo>
                    <a:pt x="580" y="514"/>
                  </a:lnTo>
                  <a:cubicBezTo>
                    <a:pt x="592" y="501"/>
                    <a:pt x="612" y="501"/>
                    <a:pt x="624" y="514"/>
                  </a:cubicBezTo>
                  <a:cubicBezTo>
                    <a:pt x="636" y="526"/>
                    <a:pt x="636" y="546"/>
                    <a:pt x="624" y="558"/>
                  </a:cubicBezTo>
                  <a:close/>
                  <a:moveTo>
                    <a:pt x="488" y="98"/>
                  </a:moveTo>
                  <a:cubicBezTo>
                    <a:pt x="489" y="105"/>
                    <a:pt x="490" y="113"/>
                    <a:pt x="490" y="120"/>
                  </a:cubicBezTo>
                  <a:cubicBezTo>
                    <a:pt x="490" y="188"/>
                    <a:pt x="435" y="243"/>
                    <a:pt x="367" y="243"/>
                  </a:cubicBezTo>
                  <a:lnTo>
                    <a:pt x="220" y="243"/>
                  </a:lnTo>
                  <a:cubicBezTo>
                    <a:pt x="153" y="243"/>
                    <a:pt x="98" y="188"/>
                    <a:pt x="98" y="120"/>
                  </a:cubicBezTo>
                  <a:cubicBezTo>
                    <a:pt x="98" y="113"/>
                    <a:pt x="99" y="105"/>
                    <a:pt x="100" y="98"/>
                  </a:cubicBezTo>
                  <a:cubicBezTo>
                    <a:pt x="43" y="109"/>
                    <a:pt x="0" y="158"/>
                    <a:pt x="0" y="218"/>
                  </a:cubicBezTo>
                  <a:lnTo>
                    <a:pt x="0" y="659"/>
                  </a:lnTo>
                  <a:cubicBezTo>
                    <a:pt x="0" y="727"/>
                    <a:pt x="55" y="782"/>
                    <a:pt x="122" y="782"/>
                  </a:cubicBezTo>
                  <a:lnTo>
                    <a:pt x="448" y="782"/>
                  </a:lnTo>
                  <a:cubicBezTo>
                    <a:pt x="370" y="749"/>
                    <a:pt x="315" y="671"/>
                    <a:pt x="315" y="580"/>
                  </a:cubicBezTo>
                  <a:cubicBezTo>
                    <a:pt x="315" y="459"/>
                    <a:pt x="413" y="361"/>
                    <a:pt x="534" y="361"/>
                  </a:cubicBezTo>
                  <a:cubicBezTo>
                    <a:pt x="553" y="361"/>
                    <a:pt x="571" y="364"/>
                    <a:pt x="588" y="368"/>
                  </a:cubicBezTo>
                  <a:lnTo>
                    <a:pt x="588" y="218"/>
                  </a:lnTo>
                  <a:cubicBezTo>
                    <a:pt x="588" y="158"/>
                    <a:pt x="545" y="109"/>
                    <a:pt x="488" y="98"/>
                  </a:cubicBezTo>
                  <a:close/>
                  <a:moveTo>
                    <a:pt x="275" y="490"/>
                  </a:moveTo>
                  <a:lnTo>
                    <a:pt x="275" y="490"/>
                  </a:lnTo>
                  <a:lnTo>
                    <a:pt x="122" y="490"/>
                  </a:lnTo>
                  <a:cubicBezTo>
                    <a:pt x="109" y="490"/>
                    <a:pt x="98" y="479"/>
                    <a:pt x="98" y="466"/>
                  </a:cubicBezTo>
                  <a:cubicBezTo>
                    <a:pt x="98" y="452"/>
                    <a:pt x="109" y="441"/>
                    <a:pt x="122" y="441"/>
                  </a:cubicBezTo>
                  <a:lnTo>
                    <a:pt x="275" y="441"/>
                  </a:lnTo>
                  <a:cubicBezTo>
                    <a:pt x="289" y="441"/>
                    <a:pt x="300" y="452"/>
                    <a:pt x="300" y="466"/>
                  </a:cubicBezTo>
                  <a:cubicBezTo>
                    <a:pt x="300" y="479"/>
                    <a:pt x="289" y="490"/>
                    <a:pt x="275" y="490"/>
                  </a:cubicBezTo>
                  <a:close/>
                  <a:moveTo>
                    <a:pt x="324" y="392"/>
                  </a:moveTo>
                  <a:lnTo>
                    <a:pt x="324" y="392"/>
                  </a:lnTo>
                  <a:lnTo>
                    <a:pt x="122" y="392"/>
                  </a:lnTo>
                  <a:cubicBezTo>
                    <a:pt x="109" y="392"/>
                    <a:pt x="98" y="381"/>
                    <a:pt x="98" y="368"/>
                  </a:cubicBezTo>
                  <a:cubicBezTo>
                    <a:pt x="98" y="354"/>
                    <a:pt x="109" y="343"/>
                    <a:pt x="122" y="343"/>
                  </a:cubicBezTo>
                  <a:lnTo>
                    <a:pt x="324" y="343"/>
                  </a:lnTo>
                  <a:cubicBezTo>
                    <a:pt x="338" y="343"/>
                    <a:pt x="349" y="354"/>
                    <a:pt x="349" y="368"/>
                  </a:cubicBezTo>
                  <a:cubicBezTo>
                    <a:pt x="349" y="381"/>
                    <a:pt x="338" y="392"/>
                    <a:pt x="324" y="392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60387" y="4514899"/>
            <a:ext cx="1155790" cy="1555154"/>
            <a:chOff x="1060387" y="4514899"/>
            <a:chExt cx="1155790" cy="1555154"/>
          </a:xfrm>
        </p:grpSpPr>
        <p:sp>
          <p:nvSpPr>
            <p:cNvPr id="23" name="矩形: 圆角 22"/>
            <p:cNvSpPr/>
            <p:nvPr/>
          </p:nvSpPr>
          <p:spPr bwMode="auto">
            <a:xfrm>
              <a:off x="1060387" y="4514899"/>
              <a:ext cx="1155790" cy="1155788"/>
            </a:xfrm>
            <a:prstGeom prst="roundRect">
              <a:avLst>
                <a:gd fmla="val 6919" name="adj"/>
              </a:avLst>
            </a:prstGeom>
            <a:solidFill>
              <a:schemeClr val="tx1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373050" y="4737589"/>
              <a:ext cx="618564" cy="710408"/>
            </a:xfrm>
            <a:custGeom>
              <a:gdLst>
                <a:gd fmla="*/ 441 w 692" name="T0"/>
                <a:gd fmla="*/ 98 h 782" name="T1"/>
                <a:gd fmla="*/ 343 w 692" name="T2"/>
                <a:gd fmla="*/ 196 h 782" name="T3"/>
                <a:gd fmla="*/ 245 w 692" name="T4"/>
                <a:gd fmla="*/ 196 h 782" name="T5"/>
                <a:gd fmla="*/ 147 w 692" name="T6"/>
                <a:gd fmla="*/ 98 h 782" name="T7"/>
                <a:gd fmla="*/ 245 w 692" name="T8"/>
                <a:gd fmla="*/ 0 h 782" name="T9"/>
                <a:gd fmla="*/ 343 w 692" name="T10"/>
                <a:gd fmla="*/ 0 h 782" name="T11"/>
                <a:gd fmla="*/ 441 w 692" name="T12"/>
                <a:gd fmla="*/ 98 h 782" name="T13"/>
                <a:gd fmla="*/ 384 w 692" name="T14"/>
                <a:gd fmla="*/ 541 h 782" name="T15"/>
                <a:gd fmla="*/ 379 w 692" name="T16"/>
                <a:gd fmla="*/ 580 h 782" name="T17"/>
                <a:gd fmla="*/ 536 w 692" name="T18"/>
                <a:gd fmla="*/ 736 h 782" name="T19"/>
                <a:gd fmla="*/ 688 w 692" name="T20"/>
                <a:gd fmla="*/ 613 h 782" name="T21"/>
                <a:gd fmla="*/ 692 w 692" name="T22"/>
                <a:gd fmla="*/ 580 h 782" name="T23"/>
                <a:gd fmla="*/ 536 w 692" name="T24"/>
                <a:gd fmla="*/ 423 h 782" name="T25"/>
                <a:gd fmla="*/ 384 w 692" name="T26"/>
                <a:gd fmla="*/ 541 h 782" name="T27"/>
                <a:gd fmla="*/ 608 w 692" name="T28"/>
                <a:gd fmla="*/ 507 h 782" name="T29"/>
                <a:gd fmla="*/ 608 w 692" name="T30"/>
                <a:gd fmla="*/ 507 h 782" name="T31"/>
                <a:gd fmla="*/ 608 w 692" name="T32"/>
                <a:gd fmla="*/ 555 h 782" name="T33"/>
                <a:gd fmla="*/ 583 w 692" name="T34"/>
                <a:gd fmla="*/ 580 h 782" name="T35"/>
                <a:gd fmla="*/ 608 w 692" name="T36"/>
                <a:gd fmla="*/ 604 h 782" name="T37"/>
                <a:gd fmla="*/ 608 w 692" name="T38"/>
                <a:gd fmla="*/ 652 h 782" name="T39"/>
                <a:gd fmla="*/ 560 w 692" name="T40"/>
                <a:gd fmla="*/ 652 h 782" name="T41"/>
                <a:gd fmla="*/ 536 w 692" name="T42"/>
                <a:gd fmla="*/ 627 h 782" name="T43"/>
                <a:gd fmla="*/ 511 w 692" name="T44"/>
                <a:gd fmla="*/ 652 h 782" name="T45"/>
                <a:gd fmla="*/ 463 w 692" name="T46"/>
                <a:gd fmla="*/ 652 h 782" name="T47"/>
                <a:gd fmla="*/ 463 w 692" name="T48"/>
                <a:gd fmla="*/ 604 h 782" name="T49"/>
                <a:gd fmla="*/ 488 w 692" name="T50"/>
                <a:gd fmla="*/ 580 h 782" name="T51"/>
                <a:gd fmla="*/ 463 w 692" name="T52"/>
                <a:gd fmla="*/ 555 h 782" name="T53"/>
                <a:gd fmla="*/ 463 w 692" name="T54"/>
                <a:gd fmla="*/ 507 h 782" name="T55"/>
                <a:gd fmla="*/ 511 w 692" name="T56"/>
                <a:gd fmla="*/ 507 h 782" name="T57"/>
                <a:gd fmla="*/ 536 w 692" name="T58"/>
                <a:gd fmla="*/ 532 h 782" name="T59"/>
                <a:gd fmla="*/ 560 w 692" name="T60"/>
                <a:gd fmla="*/ 507 h 782" name="T61"/>
                <a:gd fmla="*/ 608 w 692" name="T62"/>
                <a:gd fmla="*/ 507 h 782" name="T63"/>
                <a:gd fmla="*/ 488 w 692" name="T64"/>
                <a:gd fmla="*/ 98 h 782" name="T65"/>
                <a:gd fmla="*/ 490 w 692" name="T66"/>
                <a:gd fmla="*/ 120 h 782" name="T67"/>
                <a:gd fmla="*/ 368 w 692" name="T68"/>
                <a:gd fmla="*/ 243 h 782" name="T69"/>
                <a:gd fmla="*/ 221 w 692" name="T70"/>
                <a:gd fmla="*/ 243 h 782" name="T71"/>
                <a:gd fmla="*/ 98 w 692" name="T72"/>
                <a:gd fmla="*/ 120 h 782" name="T73"/>
                <a:gd fmla="*/ 100 w 692" name="T74"/>
                <a:gd fmla="*/ 98 h 782" name="T75"/>
                <a:gd fmla="*/ 0 w 692" name="T76"/>
                <a:gd fmla="*/ 218 h 782" name="T77"/>
                <a:gd fmla="*/ 0 w 692" name="T78"/>
                <a:gd fmla="*/ 659 h 782" name="T79"/>
                <a:gd fmla="*/ 122 w 692" name="T80"/>
                <a:gd fmla="*/ 782 h 782" name="T81"/>
                <a:gd fmla="*/ 449 w 692" name="T82"/>
                <a:gd fmla="*/ 782 h 782" name="T83"/>
                <a:gd fmla="*/ 316 w 692" name="T84"/>
                <a:gd fmla="*/ 580 h 782" name="T85"/>
                <a:gd fmla="*/ 535 w 692" name="T86"/>
                <a:gd fmla="*/ 361 h 782" name="T87"/>
                <a:gd fmla="*/ 588 w 692" name="T88"/>
                <a:gd fmla="*/ 368 h 782" name="T89"/>
                <a:gd fmla="*/ 588 w 692" name="T90"/>
                <a:gd fmla="*/ 218 h 782" name="T91"/>
                <a:gd fmla="*/ 488 w 692" name="T92"/>
                <a:gd fmla="*/ 98 h 782" name="T93"/>
                <a:gd fmla="*/ 276 w 692" name="T94"/>
                <a:gd fmla="*/ 490 h 782" name="T95"/>
                <a:gd fmla="*/ 276 w 692" name="T96"/>
                <a:gd fmla="*/ 490 h 782" name="T97"/>
                <a:gd fmla="*/ 122 w 692" name="T98"/>
                <a:gd fmla="*/ 490 h 782" name="T99"/>
                <a:gd fmla="*/ 98 w 692" name="T100"/>
                <a:gd fmla="*/ 466 h 782" name="T101"/>
                <a:gd fmla="*/ 122 w 692" name="T102"/>
                <a:gd fmla="*/ 441 h 782" name="T103"/>
                <a:gd fmla="*/ 276 w 692" name="T104"/>
                <a:gd fmla="*/ 441 h 782" name="T105"/>
                <a:gd fmla="*/ 300 w 692" name="T106"/>
                <a:gd fmla="*/ 466 h 782" name="T107"/>
                <a:gd fmla="*/ 276 w 692" name="T108"/>
                <a:gd fmla="*/ 490 h 782" name="T109"/>
                <a:gd fmla="*/ 325 w 692" name="T110"/>
                <a:gd fmla="*/ 392 h 782" name="T111"/>
                <a:gd fmla="*/ 325 w 692" name="T112"/>
                <a:gd fmla="*/ 392 h 782" name="T113"/>
                <a:gd fmla="*/ 122 w 692" name="T114"/>
                <a:gd fmla="*/ 392 h 782" name="T115"/>
                <a:gd fmla="*/ 98 w 692" name="T116"/>
                <a:gd fmla="*/ 368 h 782" name="T117"/>
                <a:gd fmla="*/ 122 w 692" name="T118"/>
                <a:gd fmla="*/ 343 h 782" name="T119"/>
                <a:gd fmla="*/ 325 w 692" name="T120"/>
                <a:gd fmla="*/ 343 h 782" name="T121"/>
                <a:gd fmla="*/ 349 w 692" name="T122"/>
                <a:gd fmla="*/ 368 h 782" name="T123"/>
                <a:gd fmla="*/ 325 w 692" name="T124"/>
                <a:gd fmla="*/ 392 h 78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782" w="692">
                  <a:moveTo>
                    <a:pt x="441" y="98"/>
                  </a:moveTo>
                  <a:cubicBezTo>
                    <a:pt x="441" y="152"/>
                    <a:pt x="397" y="196"/>
                    <a:pt x="343" y="196"/>
                  </a:cubicBezTo>
                  <a:lnTo>
                    <a:pt x="245" y="196"/>
                  </a:lnTo>
                  <a:cubicBezTo>
                    <a:pt x="191" y="196"/>
                    <a:pt x="147" y="152"/>
                    <a:pt x="147" y="98"/>
                  </a:cubicBezTo>
                  <a:cubicBezTo>
                    <a:pt x="147" y="44"/>
                    <a:pt x="191" y="0"/>
                    <a:pt x="245" y="0"/>
                  </a:cubicBezTo>
                  <a:lnTo>
                    <a:pt x="343" y="0"/>
                  </a:lnTo>
                  <a:cubicBezTo>
                    <a:pt x="397" y="0"/>
                    <a:pt x="441" y="44"/>
                    <a:pt x="441" y="98"/>
                  </a:cubicBezTo>
                  <a:close/>
                  <a:moveTo>
                    <a:pt x="384" y="541"/>
                  </a:moveTo>
                  <a:cubicBezTo>
                    <a:pt x="381" y="553"/>
                    <a:pt x="379" y="566"/>
                    <a:pt x="379" y="580"/>
                  </a:cubicBezTo>
                  <a:cubicBezTo>
                    <a:pt x="379" y="666"/>
                    <a:pt x="449" y="736"/>
                    <a:pt x="536" y="736"/>
                  </a:cubicBezTo>
                  <a:cubicBezTo>
                    <a:pt x="610" y="736"/>
                    <a:pt x="673" y="683"/>
                    <a:pt x="688" y="613"/>
                  </a:cubicBezTo>
                  <a:cubicBezTo>
                    <a:pt x="690" y="602"/>
                    <a:pt x="692" y="591"/>
                    <a:pt x="692" y="580"/>
                  </a:cubicBezTo>
                  <a:cubicBezTo>
                    <a:pt x="692" y="493"/>
                    <a:pt x="622" y="423"/>
                    <a:pt x="536" y="423"/>
                  </a:cubicBezTo>
                  <a:cubicBezTo>
                    <a:pt x="463" y="423"/>
                    <a:pt x="402" y="473"/>
                    <a:pt x="384" y="541"/>
                  </a:cubicBezTo>
                  <a:close/>
                  <a:moveTo>
                    <a:pt x="608" y="507"/>
                  </a:moveTo>
                  <a:lnTo>
                    <a:pt x="608" y="507"/>
                  </a:lnTo>
                  <a:cubicBezTo>
                    <a:pt x="621" y="521"/>
                    <a:pt x="621" y="542"/>
                    <a:pt x="608" y="555"/>
                  </a:cubicBezTo>
                  <a:lnTo>
                    <a:pt x="583" y="580"/>
                  </a:lnTo>
                  <a:lnTo>
                    <a:pt x="608" y="604"/>
                  </a:lnTo>
                  <a:cubicBezTo>
                    <a:pt x="621" y="617"/>
                    <a:pt x="621" y="639"/>
                    <a:pt x="608" y="652"/>
                  </a:cubicBezTo>
                  <a:cubicBezTo>
                    <a:pt x="595" y="665"/>
                    <a:pt x="573" y="665"/>
                    <a:pt x="560" y="652"/>
                  </a:cubicBezTo>
                  <a:lnTo>
                    <a:pt x="536" y="627"/>
                  </a:lnTo>
                  <a:lnTo>
                    <a:pt x="511" y="652"/>
                  </a:lnTo>
                  <a:cubicBezTo>
                    <a:pt x="498" y="665"/>
                    <a:pt x="476" y="665"/>
                    <a:pt x="463" y="652"/>
                  </a:cubicBezTo>
                  <a:cubicBezTo>
                    <a:pt x="450" y="639"/>
                    <a:pt x="450" y="617"/>
                    <a:pt x="463" y="604"/>
                  </a:cubicBezTo>
                  <a:lnTo>
                    <a:pt x="488" y="580"/>
                  </a:lnTo>
                  <a:lnTo>
                    <a:pt x="463" y="555"/>
                  </a:lnTo>
                  <a:cubicBezTo>
                    <a:pt x="450" y="542"/>
                    <a:pt x="450" y="521"/>
                    <a:pt x="463" y="507"/>
                  </a:cubicBezTo>
                  <a:cubicBezTo>
                    <a:pt x="476" y="494"/>
                    <a:pt x="498" y="494"/>
                    <a:pt x="511" y="507"/>
                  </a:cubicBezTo>
                  <a:lnTo>
                    <a:pt x="536" y="532"/>
                  </a:lnTo>
                  <a:lnTo>
                    <a:pt x="560" y="507"/>
                  </a:lnTo>
                  <a:cubicBezTo>
                    <a:pt x="573" y="494"/>
                    <a:pt x="595" y="494"/>
                    <a:pt x="608" y="507"/>
                  </a:cubicBezTo>
                  <a:close/>
                  <a:moveTo>
                    <a:pt x="488" y="98"/>
                  </a:moveTo>
                  <a:cubicBezTo>
                    <a:pt x="489" y="105"/>
                    <a:pt x="490" y="113"/>
                    <a:pt x="490" y="120"/>
                  </a:cubicBezTo>
                  <a:cubicBezTo>
                    <a:pt x="490" y="188"/>
                    <a:pt x="435" y="243"/>
                    <a:pt x="368" y="243"/>
                  </a:cubicBezTo>
                  <a:lnTo>
                    <a:pt x="221" y="243"/>
                  </a:lnTo>
                  <a:cubicBezTo>
                    <a:pt x="153" y="243"/>
                    <a:pt x="98" y="188"/>
                    <a:pt x="98" y="120"/>
                  </a:cubicBezTo>
                  <a:cubicBezTo>
                    <a:pt x="98" y="113"/>
                    <a:pt x="99" y="105"/>
                    <a:pt x="100" y="98"/>
                  </a:cubicBezTo>
                  <a:cubicBezTo>
                    <a:pt x="43" y="109"/>
                    <a:pt x="0" y="158"/>
                    <a:pt x="0" y="218"/>
                  </a:cubicBezTo>
                  <a:lnTo>
                    <a:pt x="0" y="659"/>
                  </a:lnTo>
                  <a:cubicBezTo>
                    <a:pt x="0" y="727"/>
                    <a:pt x="55" y="782"/>
                    <a:pt x="122" y="782"/>
                  </a:cubicBezTo>
                  <a:lnTo>
                    <a:pt x="449" y="782"/>
                  </a:lnTo>
                  <a:cubicBezTo>
                    <a:pt x="370" y="749"/>
                    <a:pt x="316" y="671"/>
                    <a:pt x="316" y="580"/>
                  </a:cubicBezTo>
                  <a:cubicBezTo>
                    <a:pt x="316" y="459"/>
                    <a:pt x="414" y="361"/>
                    <a:pt x="535" y="361"/>
                  </a:cubicBezTo>
                  <a:cubicBezTo>
                    <a:pt x="553" y="361"/>
                    <a:pt x="571" y="364"/>
                    <a:pt x="588" y="368"/>
                  </a:cubicBezTo>
                  <a:lnTo>
                    <a:pt x="588" y="218"/>
                  </a:lnTo>
                  <a:cubicBezTo>
                    <a:pt x="588" y="158"/>
                    <a:pt x="545" y="109"/>
                    <a:pt x="488" y="98"/>
                  </a:cubicBezTo>
                  <a:close/>
                  <a:moveTo>
                    <a:pt x="276" y="490"/>
                  </a:moveTo>
                  <a:lnTo>
                    <a:pt x="276" y="490"/>
                  </a:lnTo>
                  <a:lnTo>
                    <a:pt x="122" y="490"/>
                  </a:lnTo>
                  <a:cubicBezTo>
                    <a:pt x="109" y="490"/>
                    <a:pt x="98" y="479"/>
                    <a:pt x="98" y="466"/>
                  </a:cubicBezTo>
                  <a:cubicBezTo>
                    <a:pt x="98" y="452"/>
                    <a:pt x="109" y="441"/>
                    <a:pt x="122" y="441"/>
                  </a:cubicBezTo>
                  <a:lnTo>
                    <a:pt x="276" y="441"/>
                  </a:lnTo>
                  <a:cubicBezTo>
                    <a:pt x="289" y="441"/>
                    <a:pt x="300" y="452"/>
                    <a:pt x="300" y="466"/>
                  </a:cubicBezTo>
                  <a:cubicBezTo>
                    <a:pt x="300" y="479"/>
                    <a:pt x="289" y="490"/>
                    <a:pt x="276" y="490"/>
                  </a:cubicBezTo>
                  <a:close/>
                  <a:moveTo>
                    <a:pt x="325" y="392"/>
                  </a:moveTo>
                  <a:lnTo>
                    <a:pt x="325" y="392"/>
                  </a:lnTo>
                  <a:lnTo>
                    <a:pt x="122" y="392"/>
                  </a:lnTo>
                  <a:cubicBezTo>
                    <a:pt x="109" y="392"/>
                    <a:pt x="98" y="381"/>
                    <a:pt x="98" y="368"/>
                  </a:cubicBezTo>
                  <a:cubicBezTo>
                    <a:pt x="98" y="354"/>
                    <a:pt x="109" y="343"/>
                    <a:pt x="122" y="343"/>
                  </a:cubicBezTo>
                  <a:lnTo>
                    <a:pt x="325" y="343"/>
                  </a:lnTo>
                  <a:cubicBezTo>
                    <a:pt x="338" y="343"/>
                    <a:pt x="349" y="354"/>
                    <a:pt x="349" y="368"/>
                  </a:cubicBezTo>
                  <a:cubicBezTo>
                    <a:pt x="349" y="381"/>
                    <a:pt x="338" y="392"/>
                    <a:pt x="325" y="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5" name="TextBox 10"/>
            <p:cNvSpPr txBox="1"/>
            <p:nvPr/>
          </p:nvSpPr>
          <p:spPr>
            <a:xfrm>
              <a:off x="1060387" y="5670151"/>
              <a:ext cx="1064024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劣 势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3.1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1"/>
      <p:bldP grpId="0" spid="12"/>
      <p:bldP grpId="0" spid="13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经营面临主要问题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96938" y="1989590"/>
            <a:ext cx="2354476" cy="3358441"/>
            <a:chOff x="1596938" y="1989590"/>
            <a:chExt cx="2354476" cy="3358441"/>
          </a:xfrm>
        </p:grpSpPr>
        <p:sp>
          <p:nvSpPr>
            <p:cNvPr id="11" name="椭圆 10"/>
            <p:cNvSpPr/>
            <p:nvPr/>
          </p:nvSpPr>
          <p:spPr bwMode="auto">
            <a:xfrm>
              <a:off x="1624706" y="1989590"/>
              <a:ext cx="2326708" cy="232670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2369971" y="2546041"/>
              <a:ext cx="836177" cy="1213805"/>
            </a:xfrm>
            <a:custGeom>
              <a:gdLst>
                <a:gd fmla="*/ 522 w 650" name="T0"/>
                <a:gd fmla="*/ 199 h 911" name="T1"/>
                <a:gd fmla="*/ 70 w 650" name="T2"/>
                <a:gd fmla="*/ 199 h 911" name="T3"/>
                <a:gd fmla="*/ 216 w 650" name="T4"/>
                <a:gd fmla="*/ 68 h 911" name="T5"/>
                <a:gd fmla="*/ 562 w 650" name="T6"/>
                <a:gd fmla="*/ 197 h 911" name="T7"/>
                <a:gd fmla="*/ 433 w 650" name="T8"/>
                <a:gd fmla="*/ 605 h 911" name="T9"/>
                <a:gd fmla="*/ 36 w 650" name="T10"/>
                <a:gd fmla="*/ 771 h 911" name="T11"/>
                <a:gd fmla="*/ 433 w 650" name="T12"/>
                <a:gd fmla="*/ 605 h 911" name="T13"/>
                <a:gd fmla="*/ 615 w 650" name="T14"/>
                <a:gd fmla="*/ 291 h 911" name="T15"/>
                <a:gd fmla="*/ 547 w 650" name="T16"/>
                <a:gd fmla="*/ 244 h 911" name="T17"/>
                <a:gd fmla="*/ 509 w 650" name="T18"/>
                <a:gd fmla="*/ 263 h 911" name="T19"/>
                <a:gd fmla="*/ 535 w 650" name="T20"/>
                <a:gd fmla="*/ 342 h 911" name="T21"/>
                <a:gd fmla="*/ 536 w 650" name="T22"/>
                <a:gd fmla="*/ 355 h 911" name="T23"/>
                <a:gd fmla="*/ 536 w 650" name="T24"/>
                <a:gd fmla="*/ 370 h 911" name="T25"/>
                <a:gd fmla="*/ 536 w 650" name="T26"/>
                <a:gd fmla="*/ 387 h 911" name="T27"/>
                <a:gd fmla="*/ 534 w 650" name="T28"/>
                <a:gd fmla="*/ 400 h 911" name="T29"/>
                <a:gd fmla="*/ 512 w 650" name="T30"/>
                <a:gd fmla="*/ 444 h 911" name="T31"/>
                <a:gd fmla="*/ 460 w 650" name="T32"/>
                <a:gd fmla="*/ 452 h 911" name="T33"/>
                <a:gd fmla="*/ 421 w 650" name="T34"/>
                <a:gd fmla="*/ 435 h 911" name="T35"/>
                <a:gd fmla="*/ 354 w 650" name="T36"/>
                <a:gd fmla="*/ 467 h 911" name="T37"/>
                <a:gd fmla="*/ 421 w 650" name="T38"/>
                <a:gd fmla="*/ 499 h 911" name="T39"/>
                <a:gd fmla="*/ 460 w 650" name="T40"/>
                <a:gd fmla="*/ 480 h 911" name="T41"/>
                <a:gd fmla="*/ 463 w 650" name="T42"/>
                <a:gd fmla="*/ 480 h 911" name="T43"/>
                <a:gd fmla="*/ 464 w 650" name="T44"/>
                <a:gd fmla="*/ 480 h 911" name="T45"/>
                <a:gd fmla="*/ 474 w 650" name="T46"/>
                <a:gd fmla="*/ 483 h 911" name="T47"/>
                <a:gd fmla="*/ 504 w 650" name="T48"/>
                <a:gd fmla="*/ 479 h 911" name="T49"/>
                <a:gd fmla="*/ 517 w 650" name="T50"/>
                <a:gd fmla="*/ 475 h 911" name="T51"/>
                <a:gd fmla="*/ 528 w 650" name="T52"/>
                <a:gd fmla="*/ 472 h 911" name="T53"/>
                <a:gd fmla="*/ 549 w 650" name="T54"/>
                <a:gd fmla="*/ 464 h 911" name="T55"/>
                <a:gd fmla="*/ 558 w 650" name="T56"/>
                <a:gd fmla="*/ 461 h 911" name="T57"/>
                <a:gd fmla="*/ 566 w 650" name="T58"/>
                <a:gd fmla="*/ 456 h 911" name="T59"/>
                <a:gd fmla="*/ 574 w 650" name="T60"/>
                <a:gd fmla="*/ 451 h 911" name="T61"/>
                <a:gd fmla="*/ 615 w 650" name="T62"/>
                <a:gd fmla="*/ 402 h 911" name="T63"/>
                <a:gd fmla="*/ 650 w 650" name="T64"/>
                <a:gd fmla="*/ 373 h 911" name="T65"/>
                <a:gd fmla="*/ 615 w 650" name="T66"/>
                <a:gd fmla="*/ 291 h 911" name="T67"/>
                <a:gd fmla="*/ 101 w 650" name="T68"/>
                <a:gd fmla="*/ 244 h 911" name="T69"/>
                <a:gd fmla="*/ 34 w 650" name="T70"/>
                <a:gd fmla="*/ 290 h 911" name="T71"/>
                <a:gd fmla="*/ 0 w 650" name="T72"/>
                <a:gd fmla="*/ 318 h 911" name="T73"/>
                <a:gd fmla="*/ 34 w 650" name="T74"/>
                <a:gd fmla="*/ 399 h 911" name="T75"/>
                <a:gd fmla="*/ 80 w 650" name="T76"/>
                <a:gd fmla="*/ 445 h 911" name="T77"/>
                <a:gd fmla="*/ 107 w 650" name="T78"/>
                <a:gd fmla="*/ 444 h 911" name="T79"/>
                <a:gd fmla="*/ 128 w 650" name="T80"/>
                <a:gd fmla="*/ 252 h 911" name="T81"/>
                <a:gd fmla="*/ 473 w 650" name="T82"/>
                <a:gd fmla="*/ 261 h 911" name="T83"/>
                <a:gd fmla="*/ 319 w 650" name="T84"/>
                <a:gd fmla="*/ 178 h 911" name="T85"/>
                <a:gd fmla="*/ 123 w 650" name="T86"/>
                <a:gd fmla="*/ 380 h 911" name="T87"/>
                <a:gd fmla="*/ 360 w 650" name="T88"/>
                <a:gd fmla="*/ 557 h 911" name="T89"/>
                <a:gd fmla="*/ 417 w 650" name="T90"/>
                <a:gd fmla="*/ 523 h 911" name="T91"/>
                <a:gd fmla="*/ 362 w 650" name="T92"/>
                <a:gd fmla="*/ 519 h 911" name="T93"/>
                <a:gd fmla="*/ 161 w 650" name="T94"/>
                <a:gd fmla="*/ 339 h 911" name="T95"/>
                <a:gd fmla="*/ 408 w 650" name="T96"/>
                <a:gd fmla="*/ 244 h 911" name="T97"/>
                <a:gd fmla="*/ 472 w 650" name="T98"/>
                <a:gd fmla="*/ 365 h 911" name="T99"/>
                <a:gd fmla="*/ 464 w 650" name="T100"/>
                <a:gd fmla="*/ 418 h 911" name="T101"/>
                <a:gd fmla="*/ 502 w 650" name="T102"/>
                <a:gd fmla="*/ 412 h 911" name="T103"/>
                <a:gd fmla="*/ 473 w 650" name="T104"/>
                <a:gd fmla="*/ 261 h 91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911" w="650">
                  <a:moveTo>
                    <a:pt x="541" y="207"/>
                  </a:moveTo>
                  <a:cubicBezTo>
                    <a:pt x="534" y="207"/>
                    <a:pt x="527" y="204"/>
                    <a:pt x="522" y="199"/>
                  </a:cubicBezTo>
                  <a:cubicBezTo>
                    <a:pt x="305" y="0"/>
                    <a:pt x="118" y="190"/>
                    <a:pt x="110" y="198"/>
                  </a:cubicBezTo>
                  <a:cubicBezTo>
                    <a:pt x="99" y="209"/>
                    <a:pt x="81" y="210"/>
                    <a:pt x="70" y="199"/>
                  </a:cubicBezTo>
                  <a:cubicBezTo>
                    <a:pt x="58" y="188"/>
                    <a:pt x="58" y="170"/>
                    <a:pt x="69" y="158"/>
                  </a:cubicBezTo>
                  <a:cubicBezTo>
                    <a:pt x="71" y="156"/>
                    <a:pt x="127" y="97"/>
                    <a:pt x="216" y="68"/>
                  </a:cubicBezTo>
                  <a:cubicBezTo>
                    <a:pt x="299" y="40"/>
                    <a:pt x="426" y="33"/>
                    <a:pt x="560" y="157"/>
                  </a:cubicBezTo>
                  <a:cubicBezTo>
                    <a:pt x="572" y="167"/>
                    <a:pt x="573" y="186"/>
                    <a:pt x="562" y="197"/>
                  </a:cubicBezTo>
                  <a:cubicBezTo>
                    <a:pt x="556" y="203"/>
                    <a:pt x="549" y="207"/>
                    <a:pt x="541" y="207"/>
                  </a:cubicBezTo>
                  <a:close/>
                  <a:moveTo>
                    <a:pt x="433" y="605"/>
                  </a:moveTo>
                  <a:lnTo>
                    <a:pt x="197" y="605"/>
                  </a:lnTo>
                  <a:cubicBezTo>
                    <a:pt x="108" y="605"/>
                    <a:pt x="36" y="679"/>
                    <a:pt x="36" y="771"/>
                  </a:cubicBezTo>
                  <a:cubicBezTo>
                    <a:pt x="36" y="771"/>
                    <a:pt x="283" y="911"/>
                    <a:pt x="594" y="771"/>
                  </a:cubicBezTo>
                  <a:cubicBezTo>
                    <a:pt x="594" y="679"/>
                    <a:pt x="522" y="605"/>
                    <a:pt x="433" y="605"/>
                  </a:cubicBezTo>
                  <a:close/>
                  <a:moveTo>
                    <a:pt x="615" y="291"/>
                  </a:moveTo>
                  <a:lnTo>
                    <a:pt x="615" y="291"/>
                  </a:lnTo>
                  <a:cubicBezTo>
                    <a:pt x="615" y="265"/>
                    <a:pt x="594" y="244"/>
                    <a:pt x="568" y="244"/>
                  </a:cubicBezTo>
                  <a:lnTo>
                    <a:pt x="547" y="244"/>
                  </a:lnTo>
                  <a:cubicBezTo>
                    <a:pt x="531" y="244"/>
                    <a:pt x="518" y="252"/>
                    <a:pt x="509" y="263"/>
                  </a:cubicBezTo>
                  <a:cubicBezTo>
                    <a:pt x="509" y="263"/>
                    <a:pt x="509" y="263"/>
                    <a:pt x="509" y="263"/>
                  </a:cubicBezTo>
                  <a:cubicBezTo>
                    <a:pt x="510" y="264"/>
                    <a:pt x="510" y="265"/>
                    <a:pt x="510" y="265"/>
                  </a:cubicBezTo>
                  <a:cubicBezTo>
                    <a:pt x="523" y="289"/>
                    <a:pt x="531" y="315"/>
                    <a:pt x="535" y="342"/>
                  </a:cubicBezTo>
                  <a:lnTo>
                    <a:pt x="535" y="343"/>
                  </a:lnTo>
                  <a:cubicBezTo>
                    <a:pt x="535" y="347"/>
                    <a:pt x="536" y="351"/>
                    <a:pt x="536" y="355"/>
                  </a:cubicBezTo>
                  <a:lnTo>
                    <a:pt x="536" y="357"/>
                  </a:lnTo>
                  <a:cubicBezTo>
                    <a:pt x="536" y="362"/>
                    <a:pt x="536" y="366"/>
                    <a:pt x="536" y="370"/>
                  </a:cubicBezTo>
                  <a:cubicBezTo>
                    <a:pt x="536" y="375"/>
                    <a:pt x="536" y="379"/>
                    <a:pt x="536" y="383"/>
                  </a:cubicBezTo>
                  <a:cubicBezTo>
                    <a:pt x="536" y="384"/>
                    <a:pt x="536" y="385"/>
                    <a:pt x="536" y="387"/>
                  </a:cubicBezTo>
                  <a:cubicBezTo>
                    <a:pt x="536" y="390"/>
                    <a:pt x="535" y="394"/>
                    <a:pt x="535" y="398"/>
                  </a:cubicBezTo>
                  <a:cubicBezTo>
                    <a:pt x="535" y="398"/>
                    <a:pt x="534" y="400"/>
                    <a:pt x="534" y="400"/>
                  </a:cubicBezTo>
                  <a:cubicBezTo>
                    <a:pt x="533" y="411"/>
                    <a:pt x="531" y="421"/>
                    <a:pt x="528" y="429"/>
                  </a:cubicBezTo>
                  <a:cubicBezTo>
                    <a:pt x="526" y="436"/>
                    <a:pt x="519" y="442"/>
                    <a:pt x="512" y="444"/>
                  </a:cubicBezTo>
                  <a:cubicBezTo>
                    <a:pt x="495" y="447"/>
                    <a:pt x="477" y="450"/>
                    <a:pt x="462" y="451"/>
                  </a:cubicBezTo>
                  <a:cubicBezTo>
                    <a:pt x="461" y="452"/>
                    <a:pt x="461" y="452"/>
                    <a:pt x="460" y="452"/>
                  </a:cubicBezTo>
                  <a:cubicBezTo>
                    <a:pt x="454" y="452"/>
                    <a:pt x="448" y="449"/>
                    <a:pt x="444" y="445"/>
                  </a:cubicBezTo>
                  <a:cubicBezTo>
                    <a:pt x="438" y="438"/>
                    <a:pt x="430" y="435"/>
                    <a:pt x="421" y="435"/>
                  </a:cubicBezTo>
                  <a:lnTo>
                    <a:pt x="386" y="435"/>
                  </a:lnTo>
                  <a:cubicBezTo>
                    <a:pt x="368" y="435"/>
                    <a:pt x="354" y="449"/>
                    <a:pt x="354" y="467"/>
                  </a:cubicBezTo>
                  <a:cubicBezTo>
                    <a:pt x="354" y="484"/>
                    <a:pt x="368" y="499"/>
                    <a:pt x="386" y="499"/>
                  </a:cubicBezTo>
                  <a:lnTo>
                    <a:pt x="421" y="499"/>
                  </a:lnTo>
                  <a:cubicBezTo>
                    <a:pt x="430" y="499"/>
                    <a:pt x="439" y="495"/>
                    <a:pt x="445" y="488"/>
                  </a:cubicBezTo>
                  <a:cubicBezTo>
                    <a:pt x="449" y="483"/>
                    <a:pt x="454" y="480"/>
                    <a:pt x="460" y="480"/>
                  </a:cubicBezTo>
                  <a:lnTo>
                    <a:pt x="462" y="480"/>
                  </a:lnTo>
                  <a:cubicBezTo>
                    <a:pt x="462" y="480"/>
                    <a:pt x="462" y="480"/>
                    <a:pt x="463" y="480"/>
                  </a:cubicBezTo>
                  <a:cubicBezTo>
                    <a:pt x="463" y="480"/>
                    <a:pt x="464" y="480"/>
                    <a:pt x="464" y="480"/>
                  </a:cubicBezTo>
                  <a:cubicBezTo>
                    <a:pt x="464" y="480"/>
                    <a:pt x="464" y="480"/>
                    <a:pt x="464" y="480"/>
                  </a:cubicBezTo>
                  <a:lnTo>
                    <a:pt x="465" y="480"/>
                  </a:lnTo>
                  <a:cubicBezTo>
                    <a:pt x="468" y="480"/>
                    <a:pt x="471" y="481"/>
                    <a:pt x="474" y="483"/>
                  </a:cubicBezTo>
                  <a:cubicBezTo>
                    <a:pt x="485" y="482"/>
                    <a:pt x="495" y="480"/>
                    <a:pt x="504" y="479"/>
                  </a:cubicBezTo>
                  <a:lnTo>
                    <a:pt x="504" y="479"/>
                  </a:lnTo>
                  <a:cubicBezTo>
                    <a:pt x="508" y="478"/>
                    <a:pt x="512" y="477"/>
                    <a:pt x="516" y="476"/>
                  </a:cubicBezTo>
                  <a:cubicBezTo>
                    <a:pt x="516" y="475"/>
                    <a:pt x="517" y="475"/>
                    <a:pt x="517" y="475"/>
                  </a:cubicBezTo>
                  <a:cubicBezTo>
                    <a:pt x="521" y="475"/>
                    <a:pt x="524" y="474"/>
                    <a:pt x="527" y="473"/>
                  </a:cubicBezTo>
                  <a:cubicBezTo>
                    <a:pt x="528" y="472"/>
                    <a:pt x="528" y="472"/>
                    <a:pt x="528" y="472"/>
                  </a:cubicBezTo>
                  <a:cubicBezTo>
                    <a:pt x="536" y="470"/>
                    <a:pt x="542" y="468"/>
                    <a:pt x="548" y="465"/>
                  </a:cubicBezTo>
                  <a:cubicBezTo>
                    <a:pt x="548" y="465"/>
                    <a:pt x="549" y="465"/>
                    <a:pt x="549" y="464"/>
                  </a:cubicBezTo>
                  <a:cubicBezTo>
                    <a:pt x="552" y="463"/>
                    <a:pt x="554" y="462"/>
                    <a:pt x="557" y="461"/>
                  </a:cubicBezTo>
                  <a:cubicBezTo>
                    <a:pt x="557" y="461"/>
                    <a:pt x="557" y="461"/>
                    <a:pt x="558" y="461"/>
                  </a:cubicBezTo>
                  <a:cubicBezTo>
                    <a:pt x="560" y="459"/>
                    <a:pt x="563" y="458"/>
                    <a:pt x="565" y="457"/>
                  </a:cubicBezTo>
                  <a:cubicBezTo>
                    <a:pt x="566" y="457"/>
                    <a:pt x="566" y="456"/>
                    <a:pt x="566" y="456"/>
                  </a:cubicBezTo>
                  <a:cubicBezTo>
                    <a:pt x="568" y="455"/>
                    <a:pt x="570" y="454"/>
                    <a:pt x="572" y="452"/>
                  </a:cubicBezTo>
                  <a:cubicBezTo>
                    <a:pt x="573" y="452"/>
                    <a:pt x="573" y="452"/>
                    <a:pt x="574" y="451"/>
                  </a:cubicBezTo>
                  <a:cubicBezTo>
                    <a:pt x="576" y="450"/>
                    <a:pt x="577" y="449"/>
                    <a:pt x="579" y="447"/>
                  </a:cubicBezTo>
                  <a:cubicBezTo>
                    <a:pt x="600" y="442"/>
                    <a:pt x="615" y="424"/>
                    <a:pt x="615" y="402"/>
                  </a:cubicBezTo>
                  <a:lnTo>
                    <a:pt x="615" y="401"/>
                  </a:lnTo>
                  <a:cubicBezTo>
                    <a:pt x="631" y="401"/>
                    <a:pt x="650" y="389"/>
                    <a:pt x="650" y="373"/>
                  </a:cubicBezTo>
                  <a:lnTo>
                    <a:pt x="650" y="319"/>
                  </a:lnTo>
                  <a:cubicBezTo>
                    <a:pt x="650" y="304"/>
                    <a:pt x="631" y="292"/>
                    <a:pt x="615" y="291"/>
                  </a:cubicBezTo>
                  <a:close/>
                  <a:moveTo>
                    <a:pt x="128" y="252"/>
                  </a:moveTo>
                  <a:cubicBezTo>
                    <a:pt x="120" y="247"/>
                    <a:pt x="111" y="244"/>
                    <a:pt x="101" y="244"/>
                  </a:cubicBezTo>
                  <a:lnTo>
                    <a:pt x="80" y="244"/>
                  </a:lnTo>
                  <a:cubicBezTo>
                    <a:pt x="55" y="244"/>
                    <a:pt x="34" y="264"/>
                    <a:pt x="34" y="290"/>
                  </a:cubicBezTo>
                  <a:lnTo>
                    <a:pt x="34" y="290"/>
                  </a:lnTo>
                  <a:cubicBezTo>
                    <a:pt x="19" y="291"/>
                    <a:pt x="0" y="303"/>
                    <a:pt x="0" y="318"/>
                  </a:cubicBezTo>
                  <a:lnTo>
                    <a:pt x="0" y="370"/>
                  </a:lnTo>
                  <a:cubicBezTo>
                    <a:pt x="0" y="386"/>
                    <a:pt x="19" y="398"/>
                    <a:pt x="34" y="399"/>
                  </a:cubicBezTo>
                  <a:lnTo>
                    <a:pt x="34" y="399"/>
                  </a:lnTo>
                  <a:cubicBezTo>
                    <a:pt x="34" y="424"/>
                    <a:pt x="55" y="445"/>
                    <a:pt x="80" y="445"/>
                  </a:cubicBezTo>
                  <a:lnTo>
                    <a:pt x="101" y="445"/>
                  </a:lnTo>
                  <a:cubicBezTo>
                    <a:pt x="103" y="445"/>
                    <a:pt x="105" y="444"/>
                    <a:pt x="107" y="444"/>
                  </a:cubicBezTo>
                  <a:cubicBezTo>
                    <a:pt x="98" y="421"/>
                    <a:pt x="93" y="396"/>
                    <a:pt x="93" y="370"/>
                  </a:cubicBezTo>
                  <a:cubicBezTo>
                    <a:pt x="93" y="327"/>
                    <a:pt x="106" y="286"/>
                    <a:pt x="128" y="252"/>
                  </a:cubicBezTo>
                  <a:close/>
                  <a:moveTo>
                    <a:pt x="473" y="261"/>
                  </a:moveTo>
                  <a:lnTo>
                    <a:pt x="473" y="261"/>
                  </a:lnTo>
                  <a:cubicBezTo>
                    <a:pt x="469" y="255"/>
                    <a:pt x="464" y="248"/>
                    <a:pt x="459" y="243"/>
                  </a:cubicBezTo>
                  <a:cubicBezTo>
                    <a:pt x="424" y="203"/>
                    <a:pt x="373" y="179"/>
                    <a:pt x="319" y="178"/>
                  </a:cubicBezTo>
                  <a:cubicBezTo>
                    <a:pt x="266" y="176"/>
                    <a:pt x="214" y="198"/>
                    <a:pt x="177" y="236"/>
                  </a:cubicBezTo>
                  <a:cubicBezTo>
                    <a:pt x="140" y="274"/>
                    <a:pt x="120" y="327"/>
                    <a:pt x="123" y="380"/>
                  </a:cubicBezTo>
                  <a:cubicBezTo>
                    <a:pt x="126" y="432"/>
                    <a:pt x="150" y="482"/>
                    <a:pt x="190" y="516"/>
                  </a:cubicBezTo>
                  <a:cubicBezTo>
                    <a:pt x="237" y="556"/>
                    <a:pt x="300" y="570"/>
                    <a:pt x="360" y="557"/>
                  </a:cubicBezTo>
                  <a:cubicBezTo>
                    <a:pt x="386" y="550"/>
                    <a:pt x="412" y="538"/>
                    <a:pt x="433" y="521"/>
                  </a:cubicBezTo>
                  <a:cubicBezTo>
                    <a:pt x="428" y="522"/>
                    <a:pt x="423" y="523"/>
                    <a:pt x="417" y="523"/>
                  </a:cubicBezTo>
                  <a:lnTo>
                    <a:pt x="383" y="523"/>
                  </a:lnTo>
                  <a:cubicBezTo>
                    <a:pt x="376" y="523"/>
                    <a:pt x="369" y="522"/>
                    <a:pt x="362" y="519"/>
                  </a:cubicBezTo>
                  <a:cubicBezTo>
                    <a:pt x="308" y="535"/>
                    <a:pt x="249" y="523"/>
                    <a:pt x="207" y="484"/>
                  </a:cubicBezTo>
                  <a:cubicBezTo>
                    <a:pt x="168" y="447"/>
                    <a:pt x="151" y="392"/>
                    <a:pt x="161" y="339"/>
                  </a:cubicBezTo>
                  <a:cubicBezTo>
                    <a:pt x="171" y="287"/>
                    <a:pt x="208" y="244"/>
                    <a:pt x="257" y="224"/>
                  </a:cubicBezTo>
                  <a:cubicBezTo>
                    <a:pt x="307" y="204"/>
                    <a:pt x="365" y="212"/>
                    <a:pt x="408" y="244"/>
                  </a:cubicBezTo>
                  <a:cubicBezTo>
                    <a:pt x="433" y="262"/>
                    <a:pt x="452" y="288"/>
                    <a:pt x="463" y="318"/>
                  </a:cubicBezTo>
                  <a:cubicBezTo>
                    <a:pt x="468" y="333"/>
                    <a:pt x="471" y="349"/>
                    <a:pt x="472" y="365"/>
                  </a:cubicBezTo>
                  <a:cubicBezTo>
                    <a:pt x="472" y="375"/>
                    <a:pt x="471" y="385"/>
                    <a:pt x="470" y="395"/>
                  </a:cubicBezTo>
                  <a:cubicBezTo>
                    <a:pt x="468" y="402"/>
                    <a:pt x="468" y="411"/>
                    <a:pt x="464" y="418"/>
                  </a:cubicBezTo>
                  <a:cubicBezTo>
                    <a:pt x="471" y="417"/>
                    <a:pt x="477" y="416"/>
                    <a:pt x="484" y="415"/>
                  </a:cubicBezTo>
                  <a:cubicBezTo>
                    <a:pt x="490" y="415"/>
                    <a:pt x="497" y="414"/>
                    <a:pt x="502" y="412"/>
                  </a:cubicBezTo>
                  <a:cubicBezTo>
                    <a:pt x="516" y="362"/>
                    <a:pt x="503" y="303"/>
                    <a:pt x="473" y="261"/>
                  </a:cubicBezTo>
                  <a:cubicBezTo>
                    <a:pt x="473" y="261"/>
                    <a:pt x="494" y="292"/>
                    <a:pt x="473" y="26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3957" y="4517466"/>
              <a:ext cx="2015174" cy="822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302A28"/>
                  </a:solidFill>
                  <a:latin typeface="微软雅黑"/>
                </a:rPr>
                <a:t>前台接待人员招聘</a:t>
              </a: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1596938" y="2004903"/>
              <a:ext cx="698306" cy="695814"/>
            </a:xfrm>
            <a:prstGeom prst="ellipse">
              <a:avLst/>
            </a:prstGeom>
            <a:solidFill>
              <a:schemeClr val="tx1"/>
            </a:solidFill>
            <a:ln cap="flat" w="38100">
              <a:solidFill>
                <a:schemeClr val="accent2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FFFFFF"/>
                  </a:solidFill>
                  <a:latin typeface="微软雅黑"/>
                </a:rPr>
                <a:t>A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33023" y="1989590"/>
            <a:ext cx="2345606" cy="3173870"/>
            <a:chOff x="5033023" y="1989590"/>
            <a:chExt cx="2345606" cy="3173870"/>
          </a:xfrm>
        </p:grpSpPr>
        <p:sp>
          <p:nvSpPr>
            <p:cNvPr id="12" name="椭圆 11"/>
            <p:cNvSpPr/>
            <p:nvPr/>
          </p:nvSpPr>
          <p:spPr bwMode="auto">
            <a:xfrm>
              <a:off x="5051921" y="1989590"/>
              <a:ext cx="2326708" cy="232670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712299" y="2632515"/>
              <a:ext cx="1005951" cy="1040858"/>
            </a:xfrm>
            <a:custGeom>
              <a:gdLst>
                <a:gd fmla="*/ 554 w 782" name="T0"/>
                <a:gd fmla="*/ 391 h 782" name="T1"/>
                <a:gd fmla="*/ 417 w 782" name="T2"/>
                <a:gd fmla="*/ 303 h 782" name="T3"/>
                <a:gd fmla="*/ 234 w 782" name="T4"/>
                <a:gd fmla="*/ 347 h 782" name="T5"/>
                <a:gd fmla="*/ 461 w 782" name="T6"/>
                <a:gd fmla="*/ 538 h 782" name="T7"/>
                <a:gd fmla="*/ 695 w 782" name="T8"/>
                <a:gd fmla="*/ 616 h 782" name="T9"/>
                <a:gd fmla="*/ 625 w 782" name="T10"/>
                <a:gd fmla="*/ 652 h 782" name="T11"/>
                <a:gd fmla="*/ 653 w 782" name="T12"/>
                <a:gd fmla="*/ 679 h 782" name="T13"/>
                <a:gd fmla="*/ 680 w 782" name="T14"/>
                <a:gd fmla="*/ 318 h 782" name="T15"/>
                <a:gd fmla="*/ 636 w 782" name="T16"/>
                <a:gd fmla="*/ 269 h 782" name="T17"/>
                <a:gd fmla="*/ 655 w 782" name="T18"/>
                <a:gd fmla="*/ 231 h 782" name="T19"/>
                <a:gd fmla="*/ 684 w 782" name="T20"/>
                <a:gd fmla="*/ 131 h 782" name="T21"/>
                <a:gd fmla="*/ 570 w 782" name="T22"/>
                <a:gd fmla="*/ 109 h 782" name="T23"/>
                <a:gd fmla="*/ 494 w 782" name="T24"/>
                <a:gd fmla="*/ 142 h 782" name="T25"/>
                <a:gd fmla="*/ 465 w 782" name="T26"/>
                <a:gd fmla="*/ 91 h 782" name="T27"/>
                <a:gd fmla="*/ 415 w 782" name="T28"/>
                <a:gd fmla="*/ 0 h 782" name="T29"/>
                <a:gd fmla="*/ 318 w 782" name="T30"/>
                <a:gd fmla="*/ 65 h 782" name="T31"/>
                <a:gd fmla="*/ 318 w 782" name="T32"/>
                <a:gd fmla="*/ 102 h 782" name="T33"/>
                <a:gd fmla="*/ 317 w 782" name="T34"/>
                <a:gd fmla="*/ 106 h 782" name="T35"/>
                <a:gd fmla="*/ 315 w 782" name="T36"/>
                <a:gd fmla="*/ 115 h 782" name="T37"/>
                <a:gd fmla="*/ 313 w 782" name="T38"/>
                <a:gd fmla="*/ 119 h 782" name="T39"/>
                <a:gd fmla="*/ 239 w 782" name="T40"/>
                <a:gd fmla="*/ 135 h 782" name="T41"/>
                <a:gd fmla="*/ 202 w 782" name="T42"/>
                <a:gd fmla="*/ 97 h 782" name="T43"/>
                <a:gd fmla="*/ 98 w 782" name="T44"/>
                <a:gd fmla="*/ 200 h 782" name="T45"/>
                <a:gd fmla="*/ 136 w 782" name="T46"/>
                <a:gd fmla="*/ 240 h 782" name="T47"/>
                <a:gd fmla="*/ 140 w 782" name="T48"/>
                <a:gd fmla="*/ 245 h 782" name="T49"/>
                <a:gd fmla="*/ 143 w 782" name="T50"/>
                <a:gd fmla="*/ 252 h 782" name="T51"/>
                <a:gd fmla="*/ 145 w 782" name="T52"/>
                <a:gd fmla="*/ 258 h 782" name="T53"/>
                <a:gd fmla="*/ 131 w 782" name="T54"/>
                <a:gd fmla="*/ 303 h 782" name="T55"/>
                <a:gd fmla="*/ 65 w 782" name="T56"/>
                <a:gd fmla="*/ 317 h 782" name="T57"/>
                <a:gd fmla="*/ 0 w 782" name="T58"/>
                <a:gd fmla="*/ 413 h 782" name="T59"/>
                <a:gd fmla="*/ 102 w 782" name="T60"/>
                <a:gd fmla="*/ 463 h 782" name="T61"/>
                <a:gd fmla="*/ 111 w 782" name="T62"/>
                <a:gd fmla="*/ 465 h 782" name="T63"/>
                <a:gd fmla="*/ 135 w 782" name="T64"/>
                <a:gd fmla="*/ 542 h 782" name="T65"/>
                <a:gd fmla="*/ 108 w 782" name="T66"/>
                <a:gd fmla="*/ 569 h 782" name="T67"/>
                <a:gd fmla="*/ 130 w 782" name="T68"/>
                <a:gd fmla="*/ 683 h 782" name="T69"/>
                <a:gd fmla="*/ 238 w 782" name="T70"/>
                <a:gd fmla="*/ 646 h 782" name="T71"/>
                <a:gd fmla="*/ 241 w 782" name="T72"/>
                <a:gd fmla="*/ 644 h 782" name="T73"/>
                <a:gd fmla="*/ 248 w 782" name="T74"/>
                <a:gd fmla="*/ 640 h 782" name="T75"/>
                <a:gd fmla="*/ 253 w 782" name="T76"/>
                <a:gd fmla="*/ 638 h 782" name="T77"/>
                <a:gd fmla="*/ 258 w 782" name="T78"/>
                <a:gd fmla="*/ 637 h 782" name="T79"/>
                <a:gd fmla="*/ 266 w 782" name="T80"/>
                <a:gd fmla="*/ 636 h 782" name="T81"/>
                <a:gd fmla="*/ 316 w 782" name="T82"/>
                <a:gd fmla="*/ 690 h 782" name="T83"/>
                <a:gd fmla="*/ 367 w 782" name="T84"/>
                <a:gd fmla="*/ 782 h 782" name="T85"/>
                <a:gd fmla="*/ 463 w 782" name="T86"/>
                <a:gd fmla="*/ 717 h 782" name="T87"/>
                <a:gd fmla="*/ 463 w 782" name="T88"/>
                <a:gd fmla="*/ 680 h 782" name="T89"/>
                <a:gd fmla="*/ 476 w 782" name="T90"/>
                <a:gd fmla="*/ 652 h 782" name="T91"/>
                <a:gd fmla="*/ 489 w 782" name="T92"/>
                <a:gd fmla="*/ 642 h 782" name="T93"/>
                <a:gd fmla="*/ 494 w 782" name="T94"/>
                <a:gd fmla="*/ 640 h 782" name="T95"/>
                <a:gd fmla="*/ 176 w 782" name="T96"/>
                <a:gd fmla="*/ 390 h 782" name="T97"/>
                <a:gd fmla="*/ 597 w 782" name="T98"/>
                <a:gd fmla="*/ 449 h 782" name="T99"/>
                <a:gd fmla="*/ 666 w 782" name="T100"/>
                <a:gd fmla="*/ 468 h 782" name="T101"/>
                <a:gd fmla="*/ 716 w 782" name="T102"/>
                <a:gd fmla="*/ 465 h 782" name="T103"/>
                <a:gd fmla="*/ 782 w 782" name="T104"/>
                <a:gd fmla="*/ 369 h 78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782" w="782">
                  <a:moveTo>
                    <a:pt x="695" y="616"/>
                  </a:moveTo>
                  <a:lnTo>
                    <a:pt x="538" y="461"/>
                  </a:lnTo>
                  <a:cubicBezTo>
                    <a:pt x="548" y="439"/>
                    <a:pt x="554" y="416"/>
                    <a:pt x="554" y="391"/>
                  </a:cubicBezTo>
                  <a:cubicBezTo>
                    <a:pt x="554" y="301"/>
                    <a:pt x="481" y="228"/>
                    <a:pt x="391" y="228"/>
                  </a:cubicBezTo>
                  <a:cubicBezTo>
                    <a:pt x="376" y="228"/>
                    <a:pt x="361" y="230"/>
                    <a:pt x="347" y="234"/>
                  </a:cubicBezTo>
                  <a:lnTo>
                    <a:pt x="417" y="303"/>
                  </a:lnTo>
                  <a:cubicBezTo>
                    <a:pt x="446" y="332"/>
                    <a:pt x="444" y="381"/>
                    <a:pt x="412" y="412"/>
                  </a:cubicBezTo>
                  <a:cubicBezTo>
                    <a:pt x="381" y="444"/>
                    <a:pt x="332" y="446"/>
                    <a:pt x="303" y="417"/>
                  </a:cubicBezTo>
                  <a:lnTo>
                    <a:pt x="234" y="347"/>
                  </a:lnTo>
                  <a:cubicBezTo>
                    <a:pt x="230" y="361"/>
                    <a:pt x="228" y="376"/>
                    <a:pt x="228" y="391"/>
                  </a:cubicBezTo>
                  <a:cubicBezTo>
                    <a:pt x="228" y="481"/>
                    <a:pt x="301" y="554"/>
                    <a:pt x="391" y="554"/>
                  </a:cubicBezTo>
                  <a:cubicBezTo>
                    <a:pt x="416" y="554"/>
                    <a:pt x="439" y="548"/>
                    <a:pt x="461" y="538"/>
                  </a:cubicBezTo>
                  <a:lnTo>
                    <a:pt x="617" y="694"/>
                  </a:lnTo>
                  <a:cubicBezTo>
                    <a:pt x="637" y="713"/>
                    <a:pt x="670" y="712"/>
                    <a:pt x="692" y="690"/>
                  </a:cubicBezTo>
                  <a:cubicBezTo>
                    <a:pt x="713" y="669"/>
                    <a:pt x="715" y="636"/>
                    <a:pt x="695" y="616"/>
                  </a:cubicBezTo>
                  <a:close/>
                  <a:moveTo>
                    <a:pt x="653" y="679"/>
                  </a:moveTo>
                  <a:lnTo>
                    <a:pt x="653" y="679"/>
                  </a:lnTo>
                  <a:cubicBezTo>
                    <a:pt x="638" y="679"/>
                    <a:pt x="625" y="667"/>
                    <a:pt x="625" y="652"/>
                  </a:cubicBezTo>
                  <a:cubicBezTo>
                    <a:pt x="625" y="636"/>
                    <a:pt x="638" y="624"/>
                    <a:pt x="653" y="624"/>
                  </a:cubicBezTo>
                  <a:cubicBezTo>
                    <a:pt x="668" y="624"/>
                    <a:pt x="680" y="636"/>
                    <a:pt x="680" y="652"/>
                  </a:cubicBezTo>
                  <a:cubicBezTo>
                    <a:pt x="680" y="667"/>
                    <a:pt x="668" y="679"/>
                    <a:pt x="653" y="679"/>
                  </a:cubicBezTo>
                  <a:close/>
                  <a:moveTo>
                    <a:pt x="733" y="318"/>
                  </a:moveTo>
                  <a:lnTo>
                    <a:pt x="717" y="318"/>
                  </a:lnTo>
                  <a:lnTo>
                    <a:pt x="680" y="318"/>
                  </a:lnTo>
                  <a:cubicBezTo>
                    <a:pt x="672" y="317"/>
                    <a:pt x="665" y="315"/>
                    <a:pt x="659" y="311"/>
                  </a:cubicBezTo>
                  <a:cubicBezTo>
                    <a:pt x="658" y="311"/>
                    <a:pt x="658" y="310"/>
                    <a:pt x="658" y="310"/>
                  </a:cubicBezTo>
                  <a:cubicBezTo>
                    <a:pt x="645" y="301"/>
                    <a:pt x="636" y="286"/>
                    <a:pt x="636" y="269"/>
                  </a:cubicBezTo>
                  <a:cubicBezTo>
                    <a:pt x="636" y="264"/>
                    <a:pt x="637" y="259"/>
                    <a:pt x="639" y="254"/>
                  </a:cubicBezTo>
                  <a:cubicBezTo>
                    <a:pt x="640" y="249"/>
                    <a:pt x="643" y="244"/>
                    <a:pt x="647" y="239"/>
                  </a:cubicBezTo>
                  <a:lnTo>
                    <a:pt x="655" y="231"/>
                  </a:lnTo>
                  <a:lnTo>
                    <a:pt x="673" y="213"/>
                  </a:lnTo>
                  <a:lnTo>
                    <a:pt x="685" y="202"/>
                  </a:lnTo>
                  <a:cubicBezTo>
                    <a:pt x="700" y="181"/>
                    <a:pt x="700" y="152"/>
                    <a:pt x="684" y="131"/>
                  </a:cubicBezTo>
                  <a:lnTo>
                    <a:pt x="652" y="99"/>
                  </a:lnTo>
                  <a:cubicBezTo>
                    <a:pt x="631" y="82"/>
                    <a:pt x="602" y="82"/>
                    <a:pt x="581" y="98"/>
                  </a:cubicBezTo>
                  <a:lnTo>
                    <a:pt x="570" y="109"/>
                  </a:lnTo>
                  <a:lnTo>
                    <a:pt x="544" y="135"/>
                  </a:lnTo>
                  <a:lnTo>
                    <a:pt x="544" y="135"/>
                  </a:lnTo>
                  <a:cubicBezTo>
                    <a:pt x="529" y="147"/>
                    <a:pt x="510" y="149"/>
                    <a:pt x="494" y="142"/>
                  </a:cubicBezTo>
                  <a:cubicBezTo>
                    <a:pt x="488" y="139"/>
                    <a:pt x="483" y="136"/>
                    <a:pt x="479" y="131"/>
                  </a:cubicBezTo>
                  <a:cubicBezTo>
                    <a:pt x="470" y="123"/>
                    <a:pt x="466" y="113"/>
                    <a:pt x="465" y="103"/>
                  </a:cubicBezTo>
                  <a:lnTo>
                    <a:pt x="465" y="91"/>
                  </a:lnTo>
                  <a:lnTo>
                    <a:pt x="465" y="65"/>
                  </a:lnTo>
                  <a:lnTo>
                    <a:pt x="465" y="49"/>
                  </a:lnTo>
                  <a:cubicBezTo>
                    <a:pt x="461" y="23"/>
                    <a:pt x="441" y="3"/>
                    <a:pt x="415" y="0"/>
                  </a:cubicBezTo>
                  <a:lnTo>
                    <a:pt x="369" y="0"/>
                  </a:lnTo>
                  <a:cubicBezTo>
                    <a:pt x="343" y="3"/>
                    <a:pt x="322" y="23"/>
                    <a:pt x="318" y="49"/>
                  </a:cubicBezTo>
                  <a:lnTo>
                    <a:pt x="318" y="65"/>
                  </a:lnTo>
                  <a:lnTo>
                    <a:pt x="318" y="91"/>
                  </a:lnTo>
                  <a:lnTo>
                    <a:pt x="318" y="102"/>
                  </a:lnTo>
                  <a:lnTo>
                    <a:pt x="318" y="102"/>
                  </a:lnTo>
                  <a:lnTo>
                    <a:pt x="318" y="102"/>
                  </a:lnTo>
                  <a:cubicBezTo>
                    <a:pt x="318" y="103"/>
                    <a:pt x="318" y="105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8"/>
                    <a:pt x="317" y="109"/>
                    <a:pt x="316" y="110"/>
                  </a:cubicBezTo>
                  <a:cubicBezTo>
                    <a:pt x="316" y="110"/>
                    <a:pt x="316" y="111"/>
                    <a:pt x="316" y="111"/>
                  </a:cubicBezTo>
                  <a:cubicBezTo>
                    <a:pt x="316" y="112"/>
                    <a:pt x="315" y="113"/>
                    <a:pt x="315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4" y="116"/>
                    <a:pt x="314" y="118"/>
                    <a:pt x="313" y="119"/>
                  </a:cubicBezTo>
                  <a:cubicBezTo>
                    <a:pt x="313" y="119"/>
                    <a:pt x="313" y="119"/>
                    <a:pt x="313" y="119"/>
                  </a:cubicBezTo>
                  <a:cubicBezTo>
                    <a:pt x="310" y="125"/>
                    <a:pt x="306" y="129"/>
                    <a:pt x="301" y="134"/>
                  </a:cubicBezTo>
                  <a:cubicBezTo>
                    <a:pt x="293" y="141"/>
                    <a:pt x="282" y="145"/>
                    <a:pt x="269" y="145"/>
                  </a:cubicBezTo>
                  <a:cubicBezTo>
                    <a:pt x="258" y="145"/>
                    <a:pt x="248" y="141"/>
                    <a:pt x="239" y="135"/>
                  </a:cubicBezTo>
                  <a:lnTo>
                    <a:pt x="231" y="126"/>
                  </a:lnTo>
                  <a:lnTo>
                    <a:pt x="213" y="108"/>
                  </a:lnTo>
                  <a:lnTo>
                    <a:pt x="202" y="97"/>
                  </a:lnTo>
                  <a:cubicBezTo>
                    <a:pt x="181" y="81"/>
                    <a:pt x="152" y="81"/>
                    <a:pt x="131" y="97"/>
                  </a:cubicBezTo>
                  <a:lnTo>
                    <a:pt x="99" y="130"/>
                  </a:lnTo>
                  <a:cubicBezTo>
                    <a:pt x="82" y="150"/>
                    <a:pt x="82" y="179"/>
                    <a:pt x="98" y="200"/>
                  </a:cubicBezTo>
                  <a:lnTo>
                    <a:pt x="109" y="211"/>
                  </a:lnTo>
                  <a:lnTo>
                    <a:pt x="135" y="238"/>
                  </a:lnTo>
                  <a:cubicBezTo>
                    <a:pt x="136" y="238"/>
                    <a:pt x="136" y="239"/>
                    <a:pt x="136" y="240"/>
                  </a:cubicBezTo>
                  <a:cubicBezTo>
                    <a:pt x="137" y="240"/>
                    <a:pt x="137" y="241"/>
                    <a:pt x="138" y="241"/>
                  </a:cubicBezTo>
                  <a:cubicBezTo>
                    <a:pt x="138" y="242"/>
                    <a:pt x="139" y="243"/>
                    <a:pt x="139" y="244"/>
                  </a:cubicBezTo>
                  <a:cubicBezTo>
                    <a:pt x="139" y="244"/>
                    <a:pt x="140" y="245"/>
                    <a:pt x="140" y="245"/>
                  </a:cubicBezTo>
                  <a:cubicBezTo>
                    <a:pt x="141" y="246"/>
                    <a:pt x="141" y="247"/>
                    <a:pt x="141" y="248"/>
                  </a:cubicBezTo>
                  <a:cubicBezTo>
                    <a:pt x="141" y="248"/>
                    <a:pt x="142" y="249"/>
                    <a:pt x="142" y="249"/>
                  </a:cubicBezTo>
                  <a:cubicBezTo>
                    <a:pt x="142" y="250"/>
                    <a:pt x="143" y="251"/>
                    <a:pt x="143" y="252"/>
                  </a:cubicBezTo>
                  <a:cubicBezTo>
                    <a:pt x="143" y="253"/>
                    <a:pt x="143" y="253"/>
                    <a:pt x="144" y="254"/>
                  </a:cubicBezTo>
                  <a:cubicBezTo>
                    <a:pt x="144" y="255"/>
                    <a:pt x="144" y="256"/>
                    <a:pt x="145" y="258"/>
                  </a:cubicBezTo>
                  <a:cubicBezTo>
                    <a:pt x="145" y="258"/>
                    <a:pt x="145" y="258"/>
                    <a:pt x="145" y="258"/>
                  </a:cubicBezTo>
                  <a:cubicBezTo>
                    <a:pt x="145" y="259"/>
                    <a:pt x="145" y="261"/>
                    <a:pt x="145" y="262"/>
                  </a:cubicBezTo>
                  <a:cubicBezTo>
                    <a:pt x="145" y="262"/>
                    <a:pt x="145" y="262"/>
                    <a:pt x="145" y="262"/>
                  </a:cubicBezTo>
                  <a:cubicBezTo>
                    <a:pt x="147" y="277"/>
                    <a:pt x="143" y="292"/>
                    <a:pt x="131" y="303"/>
                  </a:cubicBezTo>
                  <a:cubicBezTo>
                    <a:pt x="123" y="311"/>
                    <a:pt x="113" y="315"/>
                    <a:pt x="102" y="317"/>
                  </a:cubicBezTo>
                  <a:lnTo>
                    <a:pt x="91" y="317"/>
                  </a:lnTo>
                  <a:lnTo>
                    <a:pt x="65" y="317"/>
                  </a:lnTo>
                  <a:lnTo>
                    <a:pt x="49" y="316"/>
                  </a:lnTo>
                  <a:cubicBezTo>
                    <a:pt x="23" y="320"/>
                    <a:pt x="3" y="341"/>
                    <a:pt x="0" y="367"/>
                  </a:cubicBezTo>
                  <a:lnTo>
                    <a:pt x="0" y="413"/>
                  </a:lnTo>
                  <a:cubicBezTo>
                    <a:pt x="3" y="439"/>
                    <a:pt x="23" y="459"/>
                    <a:pt x="49" y="463"/>
                  </a:cubicBezTo>
                  <a:lnTo>
                    <a:pt x="65" y="463"/>
                  </a:lnTo>
                  <a:lnTo>
                    <a:pt x="102" y="463"/>
                  </a:lnTo>
                  <a:cubicBezTo>
                    <a:pt x="103" y="463"/>
                    <a:pt x="105" y="464"/>
                    <a:pt x="106" y="464"/>
                  </a:cubicBezTo>
                  <a:cubicBezTo>
                    <a:pt x="107" y="464"/>
                    <a:pt x="107" y="464"/>
                    <a:pt x="107" y="464"/>
                  </a:cubicBezTo>
                  <a:cubicBezTo>
                    <a:pt x="108" y="465"/>
                    <a:pt x="110" y="465"/>
                    <a:pt x="111" y="465"/>
                  </a:cubicBezTo>
                  <a:cubicBezTo>
                    <a:pt x="131" y="471"/>
                    <a:pt x="145" y="490"/>
                    <a:pt x="145" y="512"/>
                  </a:cubicBezTo>
                  <a:lnTo>
                    <a:pt x="145" y="512"/>
                  </a:lnTo>
                  <a:cubicBezTo>
                    <a:pt x="145" y="523"/>
                    <a:pt x="141" y="534"/>
                    <a:pt x="135" y="542"/>
                  </a:cubicBezTo>
                  <a:lnTo>
                    <a:pt x="126" y="550"/>
                  </a:lnTo>
                  <a:lnTo>
                    <a:pt x="126" y="550"/>
                  </a:lnTo>
                  <a:lnTo>
                    <a:pt x="108" y="569"/>
                  </a:lnTo>
                  <a:lnTo>
                    <a:pt x="97" y="580"/>
                  </a:lnTo>
                  <a:cubicBezTo>
                    <a:pt x="81" y="600"/>
                    <a:pt x="81" y="630"/>
                    <a:pt x="97" y="650"/>
                  </a:cubicBezTo>
                  <a:lnTo>
                    <a:pt x="130" y="683"/>
                  </a:lnTo>
                  <a:cubicBezTo>
                    <a:pt x="150" y="699"/>
                    <a:pt x="179" y="699"/>
                    <a:pt x="200" y="684"/>
                  </a:cubicBezTo>
                  <a:lnTo>
                    <a:pt x="211" y="672"/>
                  </a:lnTo>
                  <a:lnTo>
                    <a:pt x="238" y="646"/>
                  </a:lnTo>
                  <a:lnTo>
                    <a:pt x="238" y="646"/>
                  </a:lnTo>
                  <a:cubicBezTo>
                    <a:pt x="238" y="646"/>
                    <a:pt x="238" y="646"/>
                    <a:pt x="238" y="646"/>
                  </a:cubicBezTo>
                  <a:cubicBezTo>
                    <a:pt x="239" y="645"/>
                    <a:pt x="240" y="644"/>
                    <a:pt x="241" y="644"/>
                  </a:cubicBezTo>
                  <a:cubicBezTo>
                    <a:pt x="242" y="643"/>
                    <a:pt x="242" y="643"/>
                    <a:pt x="243" y="643"/>
                  </a:cubicBezTo>
                  <a:cubicBezTo>
                    <a:pt x="244" y="642"/>
                    <a:pt x="244" y="642"/>
                    <a:pt x="245" y="641"/>
                  </a:cubicBezTo>
                  <a:cubicBezTo>
                    <a:pt x="246" y="641"/>
                    <a:pt x="247" y="640"/>
                    <a:pt x="248" y="640"/>
                  </a:cubicBezTo>
                  <a:cubicBezTo>
                    <a:pt x="248" y="640"/>
                    <a:pt x="249" y="640"/>
                    <a:pt x="249" y="639"/>
                  </a:cubicBezTo>
                  <a:cubicBezTo>
                    <a:pt x="251" y="639"/>
                    <a:pt x="252" y="639"/>
                    <a:pt x="253" y="638"/>
                  </a:cubicBezTo>
                  <a:cubicBezTo>
                    <a:pt x="253" y="638"/>
                    <a:pt x="253" y="638"/>
                    <a:pt x="253" y="638"/>
                  </a:cubicBezTo>
                  <a:cubicBezTo>
                    <a:pt x="253" y="638"/>
                    <a:pt x="253" y="638"/>
                    <a:pt x="253" y="638"/>
                  </a:cubicBezTo>
                  <a:cubicBezTo>
                    <a:pt x="255" y="638"/>
                    <a:pt x="256" y="637"/>
                    <a:pt x="257" y="637"/>
                  </a:cubicBezTo>
                  <a:cubicBezTo>
                    <a:pt x="258" y="637"/>
                    <a:pt x="258" y="637"/>
                    <a:pt x="258" y="637"/>
                  </a:cubicBezTo>
                  <a:cubicBezTo>
                    <a:pt x="259" y="636"/>
                    <a:pt x="260" y="636"/>
                    <a:pt x="262" y="636"/>
                  </a:cubicBezTo>
                  <a:cubicBezTo>
                    <a:pt x="262" y="636"/>
                    <a:pt x="262" y="636"/>
                    <a:pt x="262" y="636"/>
                  </a:cubicBezTo>
                  <a:cubicBezTo>
                    <a:pt x="263" y="636"/>
                    <a:pt x="264" y="636"/>
                    <a:pt x="266" y="636"/>
                  </a:cubicBezTo>
                  <a:cubicBezTo>
                    <a:pt x="279" y="635"/>
                    <a:pt x="292" y="640"/>
                    <a:pt x="303" y="650"/>
                  </a:cubicBezTo>
                  <a:cubicBezTo>
                    <a:pt x="311" y="658"/>
                    <a:pt x="315" y="668"/>
                    <a:pt x="317" y="679"/>
                  </a:cubicBezTo>
                  <a:lnTo>
                    <a:pt x="316" y="690"/>
                  </a:lnTo>
                  <a:lnTo>
                    <a:pt x="316" y="716"/>
                  </a:lnTo>
                  <a:lnTo>
                    <a:pt x="316" y="732"/>
                  </a:lnTo>
                  <a:cubicBezTo>
                    <a:pt x="320" y="758"/>
                    <a:pt x="341" y="779"/>
                    <a:pt x="367" y="782"/>
                  </a:cubicBezTo>
                  <a:lnTo>
                    <a:pt x="412" y="782"/>
                  </a:lnTo>
                  <a:cubicBezTo>
                    <a:pt x="439" y="779"/>
                    <a:pt x="459" y="758"/>
                    <a:pt x="463" y="733"/>
                  </a:cubicBezTo>
                  <a:lnTo>
                    <a:pt x="463" y="717"/>
                  </a:lnTo>
                  <a:lnTo>
                    <a:pt x="463" y="690"/>
                  </a:lnTo>
                  <a:lnTo>
                    <a:pt x="463" y="680"/>
                  </a:lnTo>
                  <a:lnTo>
                    <a:pt x="463" y="680"/>
                  </a:lnTo>
                  <a:cubicBezTo>
                    <a:pt x="464" y="670"/>
                    <a:pt x="468" y="662"/>
                    <a:pt x="473" y="655"/>
                  </a:cubicBezTo>
                  <a:cubicBezTo>
                    <a:pt x="474" y="655"/>
                    <a:pt x="474" y="654"/>
                    <a:pt x="475" y="654"/>
                  </a:cubicBezTo>
                  <a:cubicBezTo>
                    <a:pt x="475" y="653"/>
                    <a:pt x="476" y="652"/>
                    <a:pt x="476" y="652"/>
                  </a:cubicBezTo>
                  <a:cubicBezTo>
                    <a:pt x="479" y="649"/>
                    <a:pt x="482" y="646"/>
                    <a:pt x="486" y="644"/>
                  </a:cubicBezTo>
                  <a:lnTo>
                    <a:pt x="486" y="644"/>
                  </a:lnTo>
                  <a:cubicBezTo>
                    <a:pt x="487" y="643"/>
                    <a:pt x="488" y="642"/>
                    <a:pt x="489" y="642"/>
                  </a:cubicBezTo>
                  <a:cubicBezTo>
                    <a:pt x="489" y="642"/>
                    <a:pt x="490" y="642"/>
                    <a:pt x="490" y="641"/>
                  </a:cubicBezTo>
                  <a:cubicBezTo>
                    <a:pt x="490" y="641"/>
                    <a:pt x="491" y="641"/>
                    <a:pt x="491" y="641"/>
                  </a:cubicBezTo>
                  <a:cubicBezTo>
                    <a:pt x="492" y="641"/>
                    <a:pt x="493" y="640"/>
                    <a:pt x="494" y="640"/>
                  </a:cubicBezTo>
                  <a:lnTo>
                    <a:pt x="450" y="597"/>
                  </a:lnTo>
                  <a:cubicBezTo>
                    <a:pt x="431" y="602"/>
                    <a:pt x="411" y="605"/>
                    <a:pt x="390" y="605"/>
                  </a:cubicBezTo>
                  <a:cubicBezTo>
                    <a:pt x="272" y="604"/>
                    <a:pt x="176" y="508"/>
                    <a:pt x="176" y="390"/>
                  </a:cubicBezTo>
                  <a:cubicBezTo>
                    <a:pt x="177" y="272"/>
                    <a:pt x="273" y="176"/>
                    <a:pt x="391" y="177"/>
                  </a:cubicBezTo>
                  <a:cubicBezTo>
                    <a:pt x="510" y="177"/>
                    <a:pt x="605" y="273"/>
                    <a:pt x="605" y="391"/>
                  </a:cubicBezTo>
                  <a:cubicBezTo>
                    <a:pt x="605" y="411"/>
                    <a:pt x="602" y="431"/>
                    <a:pt x="597" y="449"/>
                  </a:cubicBezTo>
                  <a:lnTo>
                    <a:pt x="640" y="493"/>
                  </a:lnTo>
                  <a:cubicBezTo>
                    <a:pt x="642" y="488"/>
                    <a:pt x="646" y="483"/>
                    <a:pt x="650" y="479"/>
                  </a:cubicBezTo>
                  <a:cubicBezTo>
                    <a:pt x="655" y="474"/>
                    <a:pt x="660" y="471"/>
                    <a:pt x="666" y="468"/>
                  </a:cubicBezTo>
                  <a:cubicBezTo>
                    <a:pt x="670" y="467"/>
                    <a:pt x="674" y="465"/>
                    <a:pt x="679" y="465"/>
                  </a:cubicBezTo>
                  <a:lnTo>
                    <a:pt x="690" y="465"/>
                  </a:lnTo>
                  <a:lnTo>
                    <a:pt x="716" y="465"/>
                  </a:lnTo>
                  <a:lnTo>
                    <a:pt x="732" y="465"/>
                  </a:lnTo>
                  <a:cubicBezTo>
                    <a:pt x="758" y="461"/>
                    <a:pt x="778" y="441"/>
                    <a:pt x="782" y="415"/>
                  </a:cubicBezTo>
                  <a:lnTo>
                    <a:pt x="782" y="369"/>
                  </a:lnTo>
                  <a:cubicBezTo>
                    <a:pt x="779" y="343"/>
                    <a:pt x="758" y="322"/>
                    <a:pt x="733" y="318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264503" y="4702035"/>
              <a:ext cx="2011680" cy="4570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302A28"/>
                  </a:solidFill>
                  <a:latin typeface="微软雅黑"/>
                </a:rPr>
                <a:t>优秀技师招聘</a:t>
              </a: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5033023" y="2004903"/>
              <a:ext cx="695814" cy="695814"/>
            </a:xfrm>
            <a:prstGeom prst="ellipse">
              <a:avLst/>
            </a:prstGeom>
            <a:solidFill>
              <a:schemeClr val="tx1"/>
            </a:solidFill>
            <a:ln cap="flat" w="38100">
              <a:solidFill>
                <a:schemeClr val="accent2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FFFFFF"/>
                  </a:solidFill>
                  <a:latin typeface="微软雅黑"/>
                </a:rPr>
                <a:t>B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75493" y="1989590"/>
            <a:ext cx="2330351" cy="3358441"/>
            <a:chOff x="8475493" y="1989590"/>
            <a:chExt cx="2330351" cy="3358441"/>
          </a:xfrm>
        </p:grpSpPr>
        <p:sp>
          <p:nvSpPr>
            <p:cNvPr id="13" name="椭圆 12"/>
            <p:cNvSpPr/>
            <p:nvPr/>
          </p:nvSpPr>
          <p:spPr bwMode="auto">
            <a:xfrm>
              <a:off x="8479136" y="1989590"/>
              <a:ext cx="2326708" cy="232670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9227829" y="2652347"/>
              <a:ext cx="907577" cy="1001191"/>
            </a:xfrm>
            <a:custGeom>
              <a:gdLst>
                <a:gd fmla="*/ 212 w 705" name="T0"/>
                <a:gd fmla="*/ 115 h 752" name="T1"/>
                <a:gd fmla="*/ 462 w 705" name="T2"/>
                <a:gd fmla="*/ 84 h 752" name="T3"/>
                <a:gd fmla="*/ 373 w 705" name="T4"/>
                <a:gd fmla="*/ 52 h 752" name="T5"/>
                <a:gd fmla="*/ 270 w 705" name="T6"/>
                <a:gd fmla="*/ 52 h 752" name="T7"/>
                <a:gd fmla="*/ 181 w 705" name="T8"/>
                <a:gd fmla="*/ 84 h 752" name="T9"/>
                <a:gd fmla="*/ 236 w 705" name="T10"/>
                <a:gd fmla="*/ 613 h 752" name="T11"/>
                <a:gd fmla="*/ 403 w 705" name="T12"/>
                <a:gd fmla="*/ 447 h 752" name="T13"/>
                <a:gd fmla="*/ 438 w 705" name="T14"/>
                <a:gd fmla="*/ 421 h 752" name="T15"/>
                <a:gd fmla="*/ 609 w 705" name="T16"/>
                <a:gd fmla="*/ 255 h 752" name="T17"/>
                <a:gd fmla="*/ 616 w 705" name="T18"/>
                <a:gd fmla="*/ 412 h 752" name="T19"/>
                <a:gd fmla="*/ 642 w 705" name="T20"/>
                <a:gd fmla="*/ 421 h 752" name="T21"/>
                <a:gd fmla="*/ 642 w 705" name="T22"/>
                <a:gd fmla="*/ 173 h 752" name="T23"/>
                <a:gd fmla="*/ 34 w 705" name="T24"/>
                <a:gd fmla="*/ 140 h 752" name="T25"/>
                <a:gd fmla="*/ 0 w 705" name="T26"/>
                <a:gd fmla="*/ 262 h 752" name="T27"/>
                <a:gd fmla="*/ 0 w 705" name="T28"/>
                <a:gd fmla="*/ 447 h 752" name="T29"/>
                <a:gd fmla="*/ 0 w 705" name="T30"/>
                <a:gd fmla="*/ 626 h 752" name="T31"/>
                <a:gd fmla="*/ 355 w 705" name="T32"/>
                <a:gd fmla="*/ 659 h 752" name="T33"/>
                <a:gd fmla="*/ 27 w 705" name="T34"/>
                <a:gd fmla="*/ 262 h 752" name="T35"/>
                <a:gd fmla="*/ 34 w 705" name="T36"/>
                <a:gd fmla="*/ 255 h 752" name="T37"/>
                <a:gd fmla="*/ 210 w 705" name="T38"/>
                <a:gd fmla="*/ 421 h 752" name="T39"/>
                <a:gd fmla="*/ 27 w 705" name="T40"/>
                <a:gd fmla="*/ 262 h 752" name="T41"/>
                <a:gd fmla="*/ 210 w 705" name="T42"/>
                <a:gd fmla="*/ 447 h 752" name="T43"/>
                <a:gd fmla="*/ 34 w 705" name="T44"/>
                <a:gd fmla="*/ 613 h 752" name="T45"/>
                <a:gd fmla="*/ 27 w 705" name="T46"/>
                <a:gd fmla="*/ 447 h 752" name="T47"/>
                <a:gd fmla="*/ 236 w 705" name="T48"/>
                <a:gd fmla="*/ 421 h 752" name="T49"/>
                <a:gd fmla="*/ 236 w 705" name="T50"/>
                <a:gd fmla="*/ 255 h 752" name="T51"/>
                <a:gd fmla="*/ 412 w 705" name="T52"/>
                <a:gd fmla="*/ 421 h 752" name="T53"/>
                <a:gd fmla="*/ 425 w 705" name="T54"/>
                <a:gd fmla="*/ 173 h 752" name="T55"/>
                <a:gd fmla="*/ 448 w 705" name="T56"/>
                <a:gd fmla="*/ 196 h 752" name="T57"/>
                <a:gd fmla="*/ 402 w 705" name="T58"/>
                <a:gd fmla="*/ 196 h 752" name="T59"/>
                <a:gd fmla="*/ 223 w 705" name="T60"/>
                <a:gd fmla="*/ 173 h 752" name="T61"/>
                <a:gd fmla="*/ 246 w 705" name="T62"/>
                <a:gd fmla="*/ 196 h 752" name="T63"/>
                <a:gd fmla="*/ 201 w 705" name="T64"/>
                <a:gd fmla="*/ 196 h 752" name="T65"/>
                <a:gd fmla="*/ 672 w 705" name="T66"/>
                <a:gd fmla="*/ 497 h 752" name="T67"/>
                <a:gd fmla="*/ 536 w 705" name="T68"/>
                <a:gd fmla="*/ 425 h 752" name="T69"/>
                <a:gd fmla="*/ 506 w 705" name="T70"/>
                <a:gd fmla="*/ 749 h 752" name="T71"/>
                <a:gd fmla="*/ 697 w 705" name="T72"/>
                <a:gd fmla="*/ 619 h 752" name="T73"/>
                <a:gd fmla="*/ 672 w 705" name="T74"/>
                <a:gd fmla="*/ 615 h 752" name="T75"/>
                <a:gd fmla="*/ 537 w 705" name="T76"/>
                <a:gd fmla="*/ 727 h 752" name="T77"/>
                <a:gd fmla="*/ 401 w 705" name="T78"/>
                <a:gd fmla="*/ 563 h 752" name="T79"/>
                <a:gd fmla="*/ 562 w 705" name="T80"/>
                <a:gd fmla="*/ 453 h 752" name="T81"/>
                <a:gd fmla="*/ 672 w 705" name="T82"/>
                <a:gd fmla="*/ 615 h 752" name="T83"/>
                <a:gd fmla="*/ 581 w 705" name="T84"/>
                <a:gd fmla="*/ 652 h 752" name="T85"/>
                <a:gd fmla="*/ 590 w 705" name="T86"/>
                <a:gd fmla="*/ 629 h 752" name="T87"/>
                <a:gd fmla="*/ 550 w 705" name="T88"/>
                <a:gd fmla="*/ 488 h 752" name="T89"/>
                <a:gd fmla="*/ 523 w 705" name="T90"/>
                <a:gd fmla="*/ 488 h 752" name="T91"/>
                <a:gd fmla="*/ 524 w 705" name="T92"/>
                <a:gd fmla="*/ 597 h 752" name="T93"/>
                <a:gd fmla="*/ 524 w 705" name="T94"/>
                <a:gd fmla="*/ 599 h 752" name="T95"/>
                <a:gd fmla="*/ 526 w 705" name="T96"/>
                <a:gd fmla="*/ 601 h 752" name="T97"/>
                <a:gd fmla="*/ 527 w 705" name="T98"/>
                <a:gd fmla="*/ 603 h 75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752" w="705">
                  <a:moveTo>
                    <a:pt x="181" y="84"/>
                  </a:moveTo>
                  <a:cubicBezTo>
                    <a:pt x="181" y="101"/>
                    <a:pt x="195" y="115"/>
                    <a:pt x="212" y="115"/>
                  </a:cubicBezTo>
                  <a:lnTo>
                    <a:pt x="430" y="115"/>
                  </a:lnTo>
                  <a:cubicBezTo>
                    <a:pt x="448" y="115"/>
                    <a:pt x="462" y="101"/>
                    <a:pt x="462" y="84"/>
                  </a:cubicBezTo>
                  <a:cubicBezTo>
                    <a:pt x="462" y="66"/>
                    <a:pt x="448" y="52"/>
                    <a:pt x="430" y="52"/>
                  </a:cubicBezTo>
                  <a:lnTo>
                    <a:pt x="373" y="52"/>
                  </a:lnTo>
                  <a:cubicBezTo>
                    <a:pt x="373" y="23"/>
                    <a:pt x="350" y="0"/>
                    <a:pt x="321" y="0"/>
                  </a:cubicBezTo>
                  <a:cubicBezTo>
                    <a:pt x="293" y="0"/>
                    <a:pt x="270" y="23"/>
                    <a:pt x="270" y="52"/>
                  </a:cubicBezTo>
                  <a:lnTo>
                    <a:pt x="212" y="52"/>
                  </a:lnTo>
                  <a:cubicBezTo>
                    <a:pt x="195" y="52"/>
                    <a:pt x="181" y="66"/>
                    <a:pt x="181" y="84"/>
                  </a:cubicBezTo>
                  <a:close/>
                  <a:moveTo>
                    <a:pt x="344" y="613"/>
                  </a:moveTo>
                  <a:lnTo>
                    <a:pt x="236" y="613"/>
                  </a:lnTo>
                  <a:lnTo>
                    <a:pt x="236" y="447"/>
                  </a:lnTo>
                  <a:lnTo>
                    <a:pt x="403" y="447"/>
                  </a:lnTo>
                  <a:cubicBezTo>
                    <a:pt x="414" y="437"/>
                    <a:pt x="426" y="428"/>
                    <a:pt x="439" y="421"/>
                  </a:cubicBezTo>
                  <a:lnTo>
                    <a:pt x="438" y="421"/>
                  </a:lnTo>
                  <a:lnTo>
                    <a:pt x="438" y="255"/>
                  </a:lnTo>
                  <a:lnTo>
                    <a:pt x="609" y="255"/>
                  </a:lnTo>
                  <a:cubicBezTo>
                    <a:pt x="613" y="255"/>
                    <a:pt x="616" y="258"/>
                    <a:pt x="616" y="262"/>
                  </a:cubicBezTo>
                  <a:lnTo>
                    <a:pt x="616" y="412"/>
                  </a:lnTo>
                  <a:cubicBezTo>
                    <a:pt x="625" y="416"/>
                    <a:pt x="634" y="421"/>
                    <a:pt x="642" y="426"/>
                  </a:cubicBezTo>
                  <a:lnTo>
                    <a:pt x="642" y="421"/>
                  </a:lnTo>
                  <a:lnTo>
                    <a:pt x="642" y="262"/>
                  </a:lnTo>
                  <a:lnTo>
                    <a:pt x="642" y="173"/>
                  </a:lnTo>
                  <a:cubicBezTo>
                    <a:pt x="642" y="155"/>
                    <a:pt x="627" y="140"/>
                    <a:pt x="609" y="140"/>
                  </a:cubicBezTo>
                  <a:lnTo>
                    <a:pt x="34" y="140"/>
                  </a:lnTo>
                  <a:cubicBezTo>
                    <a:pt x="15" y="140"/>
                    <a:pt x="0" y="155"/>
                    <a:pt x="0" y="173"/>
                  </a:cubicBezTo>
                  <a:lnTo>
                    <a:pt x="0" y="262"/>
                  </a:lnTo>
                  <a:lnTo>
                    <a:pt x="0" y="421"/>
                  </a:lnTo>
                  <a:lnTo>
                    <a:pt x="0" y="447"/>
                  </a:lnTo>
                  <a:lnTo>
                    <a:pt x="0" y="606"/>
                  </a:lnTo>
                  <a:lnTo>
                    <a:pt x="0" y="626"/>
                  </a:lnTo>
                  <a:cubicBezTo>
                    <a:pt x="0" y="644"/>
                    <a:pt x="15" y="659"/>
                    <a:pt x="34" y="659"/>
                  </a:cubicBezTo>
                  <a:lnTo>
                    <a:pt x="355" y="659"/>
                  </a:lnTo>
                  <a:cubicBezTo>
                    <a:pt x="350" y="644"/>
                    <a:pt x="346" y="629"/>
                    <a:pt x="344" y="613"/>
                  </a:cubicBezTo>
                  <a:close/>
                  <a:moveTo>
                    <a:pt x="27" y="262"/>
                  </a:moveTo>
                  <a:lnTo>
                    <a:pt x="27" y="262"/>
                  </a:lnTo>
                  <a:cubicBezTo>
                    <a:pt x="27" y="258"/>
                    <a:pt x="30" y="255"/>
                    <a:pt x="34" y="255"/>
                  </a:cubicBezTo>
                  <a:lnTo>
                    <a:pt x="210" y="255"/>
                  </a:lnTo>
                  <a:lnTo>
                    <a:pt x="210" y="421"/>
                  </a:lnTo>
                  <a:lnTo>
                    <a:pt x="27" y="421"/>
                  </a:lnTo>
                  <a:lnTo>
                    <a:pt x="27" y="262"/>
                  </a:lnTo>
                  <a:close/>
                  <a:moveTo>
                    <a:pt x="210" y="447"/>
                  </a:moveTo>
                  <a:lnTo>
                    <a:pt x="210" y="447"/>
                  </a:lnTo>
                  <a:lnTo>
                    <a:pt x="210" y="613"/>
                  </a:lnTo>
                  <a:lnTo>
                    <a:pt x="34" y="613"/>
                  </a:lnTo>
                  <a:cubicBezTo>
                    <a:pt x="30" y="613"/>
                    <a:pt x="27" y="610"/>
                    <a:pt x="27" y="606"/>
                  </a:cubicBezTo>
                  <a:lnTo>
                    <a:pt x="27" y="447"/>
                  </a:lnTo>
                  <a:lnTo>
                    <a:pt x="210" y="447"/>
                  </a:lnTo>
                  <a:close/>
                  <a:moveTo>
                    <a:pt x="236" y="421"/>
                  </a:moveTo>
                  <a:lnTo>
                    <a:pt x="236" y="421"/>
                  </a:lnTo>
                  <a:lnTo>
                    <a:pt x="236" y="255"/>
                  </a:lnTo>
                  <a:lnTo>
                    <a:pt x="412" y="255"/>
                  </a:lnTo>
                  <a:lnTo>
                    <a:pt x="412" y="421"/>
                  </a:lnTo>
                  <a:lnTo>
                    <a:pt x="236" y="421"/>
                  </a:lnTo>
                  <a:close/>
                  <a:moveTo>
                    <a:pt x="425" y="173"/>
                  </a:moveTo>
                  <a:lnTo>
                    <a:pt x="425" y="173"/>
                  </a:lnTo>
                  <a:cubicBezTo>
                    <a:pt x="438" y="173"/>
                    <a:pt x="448" y="183"/>
                    <a:pt x="448" y="196"/>
                  </a:cubicBezTo>
                  <a:cubicBezTo>
                    <a:pt x="448" y="208"/>
                    <a:pt x="438" y="219"/>
                    <a:pt x="425" y="219"/>
                  </a:cubicBezTo>
                  <a:cubicBezTo>
                    <a:pt x="413" y="219"/>
                    <a:pt x="402" y="208"/>
                    <a:pt x="402" y="196"/>
                  </a:cubicBezTo>
                  <a:cubicBezTo>
                    <a:pt x="402" y="183"/>
                    <a:pt x="413" y="173"/>
                    <a:pt x="425" y="173"/>
                  </a:cubicBezTo>
                  <a:close/>
                  <a:moveTo>
                    <a:pt x="223" y="173"/>
                  </a:moveTo>
                  <a:lnTo>
                    <a:pt x="223" y="173"/>
                  </a:lnTo>
                  <a:cubicBezTo>
                    <a:pt x="236" y="173"/>
                    <a:pt x="246" y="183"/>
                    <a:pt x="246" y="196"/>
                  </a:cubicBezTo>
                  <a:cubicBezTo>
                    <a:pt x="246" y="208"/>
                    <a:pt x="236" y="219"/>
                    <a:pt x="223" y="219"/>
                  </a:cubicBezTo>
                  <a:cubicBezTo>
                    <a:pt x="211" y="219"/>
                    <a:pt x="201" y="208"/>
                    <a:pt x="201" y="196"/>
                  </a:cubicBezTo>
                  <a:cubicBezTo>
                    <a:pt x="201" y="183"/>
                    <a:pt x="211" y="173"/>
                    <a:pt x="223" y="173"/>
                  </a:cubicBezTo>
                  <a:close/>
                  <a:moveTo>
                    <a:pt x="672" y="497"/>
                  </a:moveTo>
                  <a:cubicBezTo>
                    <a:pt x="647" y="461"/>
                    <a:pt x="610" y="436"/>
                    <a:pt x="567" y="428"/>
                  </a:cubicBezTo>
                  <a:cubicBezTo>
                    <a:pt x="557" y="426"/>
                    <a:pt x="547" y="425"/>
                    <a:pt x="536" y="425"/>
                  </a:cubicBezTo>
                  <a:cubicBezTo>
                    <a:pt x="458" y="425"/>
                    <a:pt x="390" y="481"/>
                    <a:pt x="376" y="558"/>
                  </a:cubicBezTo>
                  <a:cubicBezTo>
                    <a:pt x="359" y="646"/>
                    <a:pt x="417" y="732"/>
                    <a:pt x="506" y="749"/>
                  </a:cubicBezTo>
                  <a:cubicBezTo>
                    <a:pt x="516" y="751"/>
                    <a:pt x="526" y="752"/>
                    <a:pt x="537" y="752"/>
                  </a:cubicBezTo>
                  <a:cubicBezTo>
                    <a:pt x="615" y="752"/>
                    <a:pt x="682" y="696"/>
                    <a:pt x="697" y="619"/>
                  </a:cubicBezTo>
                  <a:cubicBezTo>
                    <a:pt x="705" y="576"/>
                    <a:pt x="696" y="533"/>
                    <a:pt x="672" y="497"/>
                  </a:cubicBezTo>
                  <a:close/>
                  <a:moveTo>
                    <a:pt x="672" y="615"/>
                  </a:moveTo>
                  <a:lnTo>
                    <a:pt x="672" y="615"/>
                  </a:lnTo>
                  <a:cubicBezTo>
                    <a:pt x="660" y="680"/>
                    <a:pt x="603" y="727"/>
                    <a:pt x="537" y="727"/>
                  </a:cubicBezTo>
                  <a:cubicBezTo>
                    <a:pt x="528" y="727"/>
                    <a:pt x="519" y="726"/>
                    <a:pt x="511" y="724"/>
                  </a:cubicBezTo>
                  <a:cubicBezTo>
                    <a:pt x="436" y="710"/>
                    <a:pt x="386" y="638"/>
                    <a:pt x="401" y="563"/>
                  </a:cubicBezTo>
                  <a:cubicBezTo>
                    <a:pt x="413" y="498"/>
                    <a:pt x="470" y="450"/>
                    <a:pt x="536" y="450"/>
                  </a:cubicBezTo>
                  <a:cubicBezTo>
                    <a:pt x="545" y="450"/>
                    <a:pt x="554" y="451"/>
                    <a:pt x="562" y="453"/>
                  </a:cubicBezTo>
                  <a:cubicBezTo>
                    <a:pt x="599" y="460"/>
                    <a:pt x="630" y="480"/>
                    <a:pt x="651" y="511"/>
                  </a:cubicBezTo>
                  <a:cubicBezTo>
                    <a:pt x="672" y="541"/>
                    <a:pt x="679" y="578"/>
                    <a:pt x="672" y="615"/>
                  </a:cubicBezTo>
                  <a:close/>
                  <a:moveTo>
                    <a:pt x="571" y="648"/>
                  </a:moveTo>
                  <a:cubicBezTo>
                    <a:pt x="574" y="650"/>
                    <a:pt x="577" y="652"/>
                    <a:pt x="581" y="652"/>
                  </a:cubicBezTo>
                  <a:cubicBezTo>
                    <a:pt x="584" y="652"/>
                    <a:pt x="587" y="650"/>
                    <a:pt x="590" y="648"/>
                  </a:cubicBezTo>
                  <a:cubicBezTo>
                    <a:pt x="595" y="643"/>
                    <a:pt x="595" y="634"/>
                    <a:pt x="590" y="629"/>
                  </a:cubicBezTo>
                  <a:lnTo>
                    <a:pt x="550" y="589"/>
                  </a:lnTo>
                  <a:lnTo>
                    <a:pt x="550" y="488"/>
                  </a:lnTo>
                  <a:cubicBezTo>
                    <a:pt x="550" y="481"/>
                    <a:pt x="544" y="475"/>
                    <a:pt x="537" y="475"/>
                  </a:cubicBezTo>
                  <a:cubicBezTo>
                    <a:pt x="529" y="475"/>
                    <a:pt x="523" y="481"/>
                    <a:pt x="523" y="488"/>
                  </a:cubicBezTo>
                  <a:lnTo>
                    <a:pt x="523" y="594"/>
                  </a:lnTo>
                  <a:cubicBezTo>
                    <a:pt x="523" y="595"/>
                    <a:pt x="523" y="596"/>
                    <a:pt x="524" y="597"/>
                  </a:cubicBezTo>
                  <a:cubicBezTo>
                    <a:pt x="524" y="597"/>
                    <a:pt x="524" y="597"/>
                    <a:pt x="524" y="598"/>
                  </a:cubicBezTo>
                  <a:cubicBezTo>
                    <a:pt x="524" y="598"/>
                    <a:pt x="524" y="599"/>
                    <a:pt x="524" y="599"/>
                  </a:cubicBezTo>
                  <a:cubicBezTo>
                    <a:pt x="525" y="600"/>
                    <a:pt x="525" y="600"/>
                    <a:pt x="525" y="600"/>
                  </a:cubicBezTo>
                  <a:cubicBezTo>
                    <a:pt x="525" y="601"/>
                    <a:pt x="525" y="601"/>
                    <a:pt x="526" y="601"/>
                  </a:cubicBezTo>
                  <a:cubicBezTo>
                    <a:pt x="526" y="602"/>
                    <a:pt x="526" y="603"/>
                    <a:pt x="527" y="603"/>
                  </a:cubicBezTo>
                  <a:cubicBezTo>
                    <a:pt x="527" y="603"/>
                    <a:pt x="527" y="603"/>
                    <a:pt x="527" y="603"/>
                  </a:cubicBezTo>
                  <a:lnTo>
                    <a:pt x="571" y="648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602060" y="4517466"/>
              <a:ext cx="2159115" cy="822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302A28"/>
                  </a:solidFill>
                  <a:latin typeface="微软雅黑"/>
                </a:rPr>
                <a:t>零配件供应渠道和供应时间</a:t>
              </a: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8475493" y="2004903"/>
              <a:ext cx="695814" cy="695814"/>
            </a:xfrm>
            <a:prstGeom prst="ellipse">
              <a:avLst/>
            </a:prstGeom>
            <a:solidFill>
              <a:schemeClr val="tx1"/>
            </a:solidFill>
            <a:ln cap="flat" w="38100">
              <a:solidFill>
                <a:schemeClr val="accent2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FFFFFF"/>
                  </a:solidFill>
                  <a:latin typeface="微软雅黑"/>
                </a:rPr>
                <a:t>C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组合 29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31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3.2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3300440" y="1067576"/>
            <a:ext cx="8074484" cy="1003580"/>
            <a:chOff x="3300440" y="1067576"/>
            <a:chExt cx="8074484" cy="1003580"/>
          </a:xfrm>
        </p:grpSpPr>
        <p:sp>
          <p:nvSpPr>
            <p:cNvPr id="8" name="矩形 7"/>
            <p:cNvSpPr/>
            <p:nvPr/>
          </p:nvSpPr>
          <p:spPr bwMode="auto">
            <a:xfrm>
              <a:off x="3300440" y="1067576"/>
              <a:ext cx="8074484" cy="100358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6" name="TextBox 17"/>
            <p:cNvSpPr txBox="1"/>
            <p:nvPr/>
          </p:nvSpPr>
          <p:spPr>
            <a:xfrm>
              <a:off x="3804233" y="1230899"/>
              <a:ext cx="7197052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在开业前两个月招聘形象气质佳的人员，送往其他店进行标准化学习，再进行考核筛选。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00440" y="2368841"/>
            <a:ext cx="8074484" cy="1003580"/>
            <a:chOff x="3300440" y="2368841"/>
            <a:chExt cx="8074484" cy="1003580"/>
          </a:xfrm>
        </p:grpSpPr>
        <p:sp>
          <p:nvSpPr>
            <p:cNvPr id="11" name="矩形 10"/>
            <p:cNvSpPr/>
            <p:nvPr/>
          </p:nvSpPr>
          <p:spPr bwMode="auto">
            <a:xfrm>
              <a:off x="3300440" y="2368841"/>
              <a:ext cx="8074484" cy="100358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TextBox 19"/>
            <p:cNvSpPr txBox="1"/>
            <p:nvPr/>
          </p:nvSpPr>
          <p:spPr>
            <a:xfrm>
              <a:off x="3804233" y="2516871"/>
              <a:ext cx="7197052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在开业前一个月将人员招聘到位。管理人员和技术人员来自高端品牌店技术人员。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00440" y="3735036"/>
            <a:ext cx="8074484" cy="1003580"/>
            <a:chOff x="3300440" y="3735036"/>
            <a:chExt cx="8074484" cy="1003580"/>
          </a:xfrm>
        </p:grpSpPr>
        <p:sp>
          <p:nvSpPr>
            <p:cNvPr id="19" name="矩形 18"/>
            <p:cNvSpPr/>
            <p:nvPr/>
          </p:nvSpPr>
          <p:spPr bwMode="auto">
            <a:xfrm>
              <a:off x="3300440" y="3735036"/>
              <a:ext cx="8074484" cy="100358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0" name="TextBox 21"/>
            <p:cNvSpPr txBox="1"/>
            <p:nvPr/>
          </p:nvSpPr>
          <p:spPr>
            <a:xfrm>
              <a:off x="3804233" y="3883065"/>
              <a:ext cx="7197052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一部分从成都大经销商处购买，另一部分则根据以前积累的供应商，从全国范围采购，然后以空运的方式托运。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00440" y="5148503"/>
            <a:ext cx="8074484" cy="1003580"/>
            <a:chOff x="3300440" y="5148503"/>
            <a:chExt cx="8074484" cy="1003580"/>
          </a:xfrm>
        </p:grpSpPr>
        <p:sp>
          <p:nvSpPr>
            <p:cNvPr id="22" name="矩形 21"/>
            <p:cNvSpPr/>
            <p:nvPr/>
          </p:nvSpPr>
          <p:spPr bwMode="auto">
            <a:xfrm>
              <a:off x="3300440" y="5148503"/>
              <a:ext cx="8074484" cy="1003580"/>
            </a:xfrm>
            <a:prstGeom prst="rect">
              <a:avLst/>
            </a:prstGeom>
            <a:solidFill>
              <a:srgbClr val="FFFFFF"/>
            </a:solidFill>
            <a:ln algn="ctr" cap="flat" cmpd="sng" w="952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2" name="TextBox 23"/>
            <p:cNvSpPr txBox="1"/>
            <p:nvPr/>
          </p:nvSpPr>
          <p:spPr>
            <a:xfrm>
              <a:off x="3804233" y="5451108"/>
              <a:ext cx="7197052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605958"/>
                  </a:solidFill>
                  <a:latin typeface="微软雅黑"/>
                </a:rPr>
                <a:t>在前期做口碑期间，物流无法当天送达的公司自行到成都取货。</a:t>
              </a:r>
            </a:p>
          </p:txBody>
        </p:sp>
      </p:grpSp>
      <p:sp>
        <p:nvSpPr>
          <p:cNvPr id="17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解决问题方案</a:t>
            </a:r>
          </a:p>
        </p:txBody>
      </p:sp>
      <p:sp>
        <p:nvSpPr>
          <p:cNvPr id="9" name="右箭头 5"/>
          <p:cNvSpPr/>
          <p:nvPr/>
        </p:nvSpPr>
        <p:spPr bwMode="auto">
          <a:xfrm>
            <a:off x="3228470" y="1370181"/>
            <a:ext cx="575764" cy="461580"/>
          </a:xfrm>
          <a:prstGeom prst="rightArrow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2" name="右箭头 8"/>
          <p:cNvSpPr/>
          <p:nvPr/>
        </p:nvSpPr>
        <p:spPr bwMode="auto">
          <a:xfrm>
            <a:off x="3228470" y="2671446"/>
            <a:ext cx="575764" cy="461580"/>
          </a:xfrm>
          <a:prstGeom prst="rightArrow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0" name="右箭头 11"/>
          <p:cNvSpPr/>
          <p:nvPr/>
        </p:nvSpPr>
        <p:spPr bwMode="auto">
          <a:xfrm>
            <a:off x="3228470" y="4037642"/>
            <a:ext cx="575764" cy="461580"/>
          </a:xfrm>
          <a:prstGeom prst="rightArrow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3" name="右箭头 14"/>
          <p:cNvSpPr/>
          <p:nvPr/>
        </p:nvSpPr>
        <p:spPr bwMode="auto">
          <a:xfrm>
            <a:off x="3228470" y="5451109"/>
            <a:ext cx="575764" cy="461580"/>
          </a:xfrm>
          <a:prstGeom prst="rightArrow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7228" y="1067576"/>
            <a:ext cx="2480253" cy="1003580"/>
            <a:chOff x="867228" y="1067576"/>
            <a:chExt cx="2480253" cy="1003580"/>
          </a:xfrm>
        </p:grpSpPr>
        <p:sp>
          <p:nvSpPr>
            <p:cNvPr id="10" name="矩形 9"/>
            <p:cNvSpPr/>
            <p:nvPr/>
          </p:nvSpPr>
          <p:spPr bwMode="auto">
            <a:xfrm>
              <a:off x="867228" y="1067576"/>
              <a:ext cx="2480253" cy="1003580"/>
            </a:xfrm>
            <a:prstGeom prst="rect">
              <a:avLst/>
            </a:prstGeom>
            <a:solidFill>
              <a:schemeClr val="tx1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1285092" y="1211672"/>
              <a:ext cx="1769206" cy="822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FFFFFF"/>
                  </a:solidFill>
                  <a:latin typeface="微软雅黑"/>
                </a:rPr>
                <a:t>前台接待人员招聘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67228" y="2368841"/>
            <a:ext cx="2480253" cy="1003580"/>
            <a:chOff x="867228" y="2368841"/>
            <a:chExt cx="2480253" cy="1003580"/>
          </a:xfrm>
        </p:grpSpPr>
        <p:sp>
          <p:nvSpPr>
            <p:cNvPr id="13" name="矩形 12"/>
            <p:cNvSpPr/>
            <p:nvPr/>
          </p:nvSpPr>
          <p:spPr bwMode="auto">
            <a:xfrm>
              <a:off x="867228" y="2368841"/>
              <a:ext cx="2480253" cy="1003580"/>
            </a:xfrm>
            <a:prstGeom prst="rect">
              <a:avLst/>
            </a:prstGeom>
            <a:solidFill>
              <a:srgbClr val="FFC000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1285092" y="2486954"/>
              <a:ext cx="1769206" cy="822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+mj-ea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2E2E2E"/>
                  </a:solidFill>
                </a:rPr>
                <a:t>技术人员招聘渠道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67228" y="3735036"/>
            <a:ext cx="2480253" cy="1003580"/>
            <a:chOff x="867228" y="3735036"/>
            <a:chExt cx="2480253" cy="1003580"/>
          </a:xfrm>
        </p:grpSpPr>
        <p:sp>
          <p:nvSpPr>
            <p:cNvPr id="21" name="矩形 20"/>
            <p:cNvSpPr/>
            <p:nvPr/>
          </p:nvSpPr>
          <p:spPr bwMode="auto">
            <a:xfrm>
              <a:off x="867228" y="3735036"/>
              <a:ext cx="2480253" cy="1003580"/>
            </a:xfrm>
            <a:prstGeom prst="rect">
              <a:avLst/>
            </a:prstGeom>
            <a:solidFill>
              <a:schemeClr val="accent1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1285092" y="3821543"/>
              <a:ext cx="1769206" cy="822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+mj-ea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FFFFFF"/>
                  </a:solidFill>
                </a:rPr>
                <a:t>零配件供应渠道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7228" y="5148503"/>
            <a:ext cx="2480253" cy="1003580"/>
            <a:chOff x="867228" y="5148503"/>
            <a:chExt cx="2480253" cy="1003580"/>
          </a:xfrm>
        </p:grpSpPr>
        <p:sp>
          <p:nvSpPr>
            <p:cNvPr id="24" name="矩形 23"/>
            <p:cNvSpPr/>
            <p:nvPr/>
          </p:nvSpPr>
          <p:spPr bwMode="auto">
            <a:xfrm>
              <a:off x="867228" y="5148503"/>
              <a:ext cx="2480253" cy="1003580"/>
            </a:xfrm>
            <a:prstGeom prst="rect">
              <a:avLst/>
            </a:prstGeom>
            <a:solidFill>
              <a:srgbClr val="FFC000"/>
            </a:solidFill>
            <a:ln algn="ctr" cap="flat" cmpd="sng" w="9525">
              <a:solidFill>
                <a:schemeClr val="accent2"/>
              </a:solidFill>
              <a:prstDash val="solid"/>
              <a:round/>
              <a:headEnd len="med" type="none" w="med"/>
              <a:tailEnd len="med" type="none" w="med"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1285092" y="5292146"/>
              <a:ext cx="1769206" cy="822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accent3"/>
                  </a:solidFill>
                  <a:latin typeface="+mj-ea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2E2E2E"/>
                  </a:solidFill>
                </a:rPr>
                <a:t>零配件供应时间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矩形 33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5" name="组合 34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36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3.3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2"/>
      <p:bldP grpId="0" spid="20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 id="4" name="圆角矩形 3"/>
          <p:cNvSpPr/>
          <p:nvPr/>
        </p:nvSpPr>
        <p:spPr>
          <a:xfrm>
            <a:off x="0" y="2000099"/>
            <a:ext cx="6776358" cy="2160287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6873343" y="3578420"/>
            <a:ext cx="5318657" cy="58196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73343" y="2000099"/>
            <a:ext cx="2605287" cy="14612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586713" y="2000099"/>
            <a:ext cx="2605287" cy="14612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812951" y="2562411"/>
            <a:ext cx="8021079" cy="1005840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6600">
                <a:solidFill>
                  <a:srgbClr val="2E2E2E"/>
                </a:solidFill>
                <a:latin charset="-122" panose="020b0503020204020204" pitchFamily="34" typeface="微软雅黑"/>
                <a:cs charset="-122" panose="02010600030101010101" pitchFamily="2" typeface="宋体"/>
              </a:rPr>
              <a:t>项目发展规划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929725" y="4426149"/>
            <a:ext cx="3073738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销售部经营计划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4442189" y="4426149"/>
            <a:ext cx="3356245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售后部经营计划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910904" y="4858514"/>
            <a:ext cx="3092559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美容改装部经营计划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411814" y="4858514"/>
            <a:ext cx="238686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第一年推广计划</a:t>
            </a:r>
          </a:p>
        </p:txBody>
      </p:sp>
      <p:sp>
        <p:nvSpPr>
          <p:cNvPr id="27" name="Freeform 18"/>
          <p:cNvSpPr>
            <a:spLocks noEditPoints="1"/>
          </p:cNvSpPr>
          <p:nvPr/>
        </p:nvSpPr>
        <p:spPr bwMode="auto">
          <a:xfrm>
            <a:off x="642755" y="4924390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9 h 234" name="T19"/>
              <a:gd fmla="*/ 135 w 235" name="T20"/>
              <a:gd fmla="*/ 99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9 h 234" name="T27"/>
              <a:gd fmla="*/ 35 w 235" name="T28"/>
              <a:gd fmla="*/ 99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8" name="Freeform 19"/>
          <p:cNvSpPr>
            <a:spLocks noEditPoints="1"/>
          </p:cNvSpPr>
          <p:nvPr/>
        </p:nvSpPr>
        <p:spPr bwMode="auto">
          <a:xfrm>
            <a:off x="4143665" y="4924390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8 h 234" name="T19"/>
              <a:gd fmla="*/ 135 w 235" name="T20"/>
              <a:gd fmla="*/ 98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8 h 234" name="T27"/>
              <a:gd fmla="*/ 35 w 235" name="T28"/>
              <a:gd fmla="*/ 98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647790" y="4492026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4145252" y="4492026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904" y="5254092"/>
            <a:ext cx="3092559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经营特色</a:t>
            </a:r>
          </a:p>
        </p:txBody>
      </p:sp>
      <p:sp>
        <p:nvSpPr>
          <p:cNvPr id="32" name="Freeform 18"/>
          <p:cNvSpPr>
            <a:spLocks noEditPoints="1"/>
          </p:cNvSpPr>
          <p:nvPr/>
        </p:nvSpPr>
        <p:spPr bwMode="auto">
          <a:xfrm>
            <a:off x="642755" y="5319969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9 h 234" name="T19"/>
              <a:gd fmla="*/ 135 w 235" name="T20"/>
              <a:gd fmla="*/ 99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9 h 234" name="T27"/>
              <a:gd fmla="*/ 35 w 235" name="T28"/>
              <a:gd fmla="*/ 99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545520287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8" y="228128"/>
            <a:ext cx="5206046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3198">
                <a:solidFill>
                  <a:srgbClr val="2E2E2E"/>
                </a:solidFill>
              </a:rPr>
              <a:t>销售部经营计划（第一年）</a:t>
            </a:r>
          </a:p>
        </p:txBody>
      </p:sp>
      <p:sp>
        <p:nvSpPr>
          <p:cNvPr id="29" name="TextBox 4"/>
          <p:cNvSpPr txBox="1"/>
          <p:nvPr/>
        </p:nvSpPr>
        <p:spPr>
          <a:xfrm>
            <a:off x="2242099" y="1608195"/>
            <a:ext cx="4921727" cy="5180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FFFFFF"/>
                </a:solidFill>
                <a:latin typeface="微软雅黑"/>
              </a:rPr>
              <a:t>展厅布置</a:t>
            </a:r>
          </a:p>
        </p:txBody>
      </p:sp>
      <p:sp>
        <p:nvSpPr>
          <p:cNvPr id="31" name="矩形 30"/>
          <p:cNvSpPr/>
          <p:nvPr/>
        </p:nvSpPr>
        <p:spPr>
          <a:xfrm>
            <a:off x="1267315" y="2289014"/>
            <a:ext cx="591580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按预期摆10台展品，以高端产品为主，每个品种各1台。销售客户洽谈区、加上销售人员办公室的话，整个销售部展厅预计会在300——400平方之间。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395658" y="1538825"/>
            <a:ext cx="678141" cy="661689"/>
            <a:chOff x="1027646" y="1207688"/>
            <a:chExt cx="1049788" cy="1024320"/>
          </a:xfrm>
        </p:grpSpPr>
        <p:sp>
          <p:nvSpPr>
            <p:cNvPr id="37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1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78904" y="1224466"/>
              <a:ext cx="708254" cy="9903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35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1</a:t>
              </a:r>
            </a:p>
          </p:txBody>
        </p:sp>
      </p:grpSp>
      <p:sp>
        <p:nvSpPr>
          <p:cNvPr id="39" name="TextBox 4"/>
          <p:cNvSpPr txBox="1"/>
          <p:nvPr/>
        </p:nvSpPr>
        <p:spPr>
          <a:xfrm>
            <a:off x="2242099" y="4109462"/>
            <a:ext cx="4921727" cy="5180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FFFFFF"/>
                </a:solidFill>
                <a:latin typeface="微软雅黑"/>
              </a:rPr>
              <a:t>展品来源</a:t>
            </a:r>
          </a:p>
        </p:txBody>
      </p:sp>
      <p:sp>
        <p:nvSpPr>
          <p:cNvPr id="40" name="矩形 39"/>
          <p:cNvSpPr/>
          <p:nvPr/>
        </p:nvSpPr>
        <p:spPr>
          <a:xfrm>
            <a:off x="1267315" y="4790281"/>
            <a:ext cx="591580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①由相关厂商给我们免费提供。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②找大经销商，以保证金的形式由经销商提供。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③全款买断展品。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395658" y="4040091"/>
            <a:ext cx="678141" cy="661689"/>
            <a:chOff x="1027646" y="1207688"/>
            <a:chExt cx="1049788" cy="1024320"/>
          </a:xfrm>
        </p:grpSpPr>
        <p:sp>
          <p:nvSpPr>
            <p:cNvPr id="42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1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8906" y="1224466"/>
              <a:ext cx="708254" cy="9903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35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2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88720" y="1122833"/>
            <a:ext cx="4007805" cy="2520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90377" y="3793544"/>
            <a:ext cx="4004491" cy="2525629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4.1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1"/>
      <p:bldP grpId="0" spid="39"/>
      <p:bldP grpId="0" spid="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矩形 72"/>
          <p:cNvSpPr/>
          <p:nvPr/>
        </p:nvSpPr>
        <p:spPr bwMode="auto">
          <a:xfrm flipH="1">
            <a:off x="-2698955" y="1339"/>
            <a:ext cx="6650373" cy="6855322"/>
          </a:xfrm>
          <a:prstGeom prst="rect">
            <a:avLst/>
          </a:prstGeom>
          <a:blipFill>
            <a:blip r:embed="rId3"/>
            <a:stretch>
              <a:fillRect r="-7847"/>
            </a:stretch>
          </a:blip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02" compatLnSpc="1" lIns="91404" numCol="1" rIns="91404" rtlCol="0" tIns="45702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4002112" y="1339"/>
            <a:ext cx="145993" cy="685532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415232" y="5580810"/>
            <a:ext cx="1732873" cy="78233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38982" y="5622067"/>
            <a:ext cx="894080" cy="5180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en-US" lang="zh-CN" sz="2799">
                <a:solidFill>
                  <a:srgbClr val="2E2E2E"/>
                </a:solidFill>
                <a:latin typeface="微软雅黑"/>
              </a:rPr>
              <a:t>目录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691349" y="6002918"/>
            <a:ext cx="1170305" cy="3656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lang="en-US" sz="1799">
                <a:solidFill>
                  <a:srgbClr val="2E2E2E"/>
                </a:solidFill>
                <a:latin typeface="微软雅黑"/>
              </a:rPr>
              <a:t>Contents</a:t>
            </a:r>
          </a:p>
        </p:txBody>
      </p:sp>
      <p:sp>
        <p:nvSpPr>
          <p:cNvPr id="74" name="Freeform 11"/>
          <p:cNvSpPr/>
          <p:nvPr/>
        </p:nvSpPr>
        <p:spPr>
          <a:xfrm>
            <a:off x="5151013" y="1012182"/>
            <a:ext cx="891827" cy="112668"/>
          </a:xfrm>
          <a:custGeom>
            <a:cxnLst>
              <a:cxn ang="0">
                <a:pos x="85667" y="0"/>
              </a:cxn>
              <a:cxn ang="0">
                <a:pos x="806508" y="0"/>
              </a:cxn>
              <a:cxn ang="0">
                <a:pos x="892175" y="112713"/>
              </a:cxn>
              <a:cxn ang="0">
                <a:pos x="0" y="112713"/>
              </a:cxn>
              <a:cxn ang="0">
                <a:pos x="85667" y="0"/>
              </a:cxn>
            </a:cxnLst>
            <a:rect b="0" l="0" r="0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75" name="Freeform 10"/>
          <p:cNvSpPr/>
          <p:nvPr/>
        </p:nvSpPr>
        <p:spPr>
          <a:xfrm>
            <a:off x="4987565" y="1108982"/>
            <a:ext cx="5765135" cy="701401"/>
          </a:xfrm>
          <a:custGeom>
            <a:cxnLst>
              <a:cxn ang="0">
                <a:pos x="64481" y="0"/>
              </a:cxn>
              <a:cxn ang="0">
                <a:pos x="5633810" y="0"/>
              </a:cxn>
              <a:cxn ang="0">
                <a:pos x="5767426" y="160338"/>
              </a:cxn>
              <a:cxn ang="0">
                <a:pos x="5767426" y="625475"/>
              </a:cxn>
              <a:cxn ang="0">
                <a:pos x="5702945" y="701675"/>
              </a:cxn>
              <a:cxn ang="0">
                <a:pos x="64481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64481" y="0"/>
              </a:cxn>
            </a:cxnLst>
            <a:rect b="0" l="0" r="0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cap="flat" cmpd="sng" w="10">
            <a:solidFill>
              <a:srgbClr val="A8A9AD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76" name="Rectangle 12"/>
          <p:cNvSpPr/>
          <p:nvPr/>
        </p:nvSpPr>
        <p:spPr>
          <a:xfrm>
            <a:off x="5236705" y="1012182"/>
            <a:ext cx="720444" cy="73789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77" name="Freeform 11"/>
          <p:cNvSpPr/>
          <p:nvPr/>
        </p:nvSpPr>
        <p:spPr>
          <a:xfrm>
            <a:off x="5151013" y="2032546"/>
            <a:ext cx="891827" cy="112669"/>
          </a:xfrm>
          <a:custGeom>
            <a:cxnLst>
              <a:cxn ang="0">
                <a:pos x="85667" y="0"/>
              </a:cxn>
              <a:cxn ang="0">
                <a:pos x="806508" y="0"/>
              </a:cxn>
              <a:cxn ang="0">
                <a:pos x="892175" y="112713"/>
              </a:cxn>
              <a:cxn ang="0">
                <a:pos x="0" y="112713"/>
              </a:cxn>
              <a:cxn ang="0">
                <a:pos x="85667" y="0"/>
              </a:cxn>
            </a:cxnLst>
            <a:rect b="0" l="0" r="0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78" name="Freeform 10"/>
          <p:cNvSpPr/>
          <p:nvPr/>
        </p:nvSpPr>
        <p:spPr>
          <a:xfrm>
            <a:off x="4987565" y="2119825"/>
            <a:ext cx="5765135" cy="701401"/>
          </a:xfrm>
          <a:custGeom>
            <a:cxnLst>
              <a:cxn ang="0">
                <a:pos x="64481" y="0"/>
              </a:cxn>
              <a:cxn ang="0">
                <a:pos x="5633810" y="0"/>
              </a:cxn>
              <a:cxn ang="0">
                <a:pos x="5767426" y="160338"/>
              </a:cxn>
              <a:cxn ang="0">
                <a:pos x="5767426" y="625475"/>
              </a:cxn>
              <a:cxn ang="0">
                <a:pos x="5702945" y="701675"/>
              </a:cxn>
              <a:cxn ang="0">
                <a:pos x="64481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64481" y="0"/>
              </a:cxn>
            </a:cxnLst>
            <a:rect b="0" l="0" r="0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cap="flat" cmpd="sng" w="10">
            <a:solidFill>
              <a:srgbClr val="A8A9AD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79" name="Rectangle 12"/>
          <p:cNvSpPr/>
          <p:nvPr/>
        </p:nvSpPr>
        <p:spPr>
          <a:xfrm>
            <a:off x="5236705" y="2032545"/>
            <a:ext cx="720444" cy="737900"/>
          </a:xfrm>
          <a:prstGeom prst="rect">
            <a:avLst/>
          </a:prstGeom>
          <a:solidFill>
            <a:srgbClr val="2E2E2E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0" name="Freeform 11"/>
          <p:cNvSpPr/>
          <p:nvPr/>
        </p:nvSpPr>
        <p:spPr>
          <a:xfrm>
            <a:off x="5151013" y="3029107"/>
            <a:ext cx="891827" cy="112669"/>
          </a:xfrm>
          <a:custGeom>
            <a:cxnLst>
              <a:cxn ang="0">
                <a:pos x="85667" y="0"/>
              </a:cxn>
              <a:cxn ang="0">
                <a:pos x="806508" y="0"/>
              </a:cxn>
              <a:cxn ang="0">
                <a:pos x="892175" y="112713"/>
              </a:cxn>
              <a:cxn ang="0">
                <a:pos x="0" y="112713"/>
              </a:cxn>
              <a:cxn ang="0">
                <a:pos x="85667" y="0"/>
              </a:cxn>
            </a:cxnLst>
            <a:rect b="0" l="0" r="0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1" name="Freeform 10"/>
          <p:cNvSpPr/>
          <p:nvPr/>
        </p:nvSpPr>
        <p:spPr>
          <a:xfrm>
            <a:off x="4987565" y="3117972"/>
            <a:ext cx="5765135" cy="701401"/>
          </a:xfrm>
          <a:custGeom>
            <a:cxnLst>
              <a:cxn ang="0">
                <a:pos x="64481" y="0"/>
              </a:cxn>
              <a:cxn ang="0">
                <a:pos x="5633810" y="0"/>
              </a:cxn>
              <a:cxn ang="0">
                <a:pos x="5767426" y="160338"/>
              </a:cxn>
              <a:cxn ang="0">
                <a:pos x="5767426" y="625475"/>
              </a:cxn>
              <a:cxn ang="0">
                <a:pos x="5702945" y="701675"/>
              </a:cxn>
              <a:cxn ang="0">
                <a:pos x="64481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64481" y="0"/>
              </a:cxn>
            </a:cxnLst>
            <a:rect b="0" l="0" r="0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cap="flat" cmpd="sng" w="10">
            <a:solidFill>
              <a:srgbClr val="A8A9AD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2" name="Rectangle 12"/>
          <p:cNvSpPr/>
          <p:nvPr/>
        </p:nvSpPr>
        <p:spPr>
          <a:xfrm>
            <a:off x="5236705" y="3029106"/>
            <a:ext cx="720444" cy="737900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3" name="Freeform 11"/>
          <p:cNvSpPr/>
          <p:nvPr/>
        </p:nvSpPr>
        <p:spPr>
          <a:xfrm>
            <a:off x="5151013" y="4038362"/>
            <a:ext cx="891827" cy="112669"/>
          </a:xfrm>
          <a:custGeom>
            <a:cxnLst>
              <a:cxn ang="0">
                <a:pos x="85667" y="0"/>
              </a:cxn>
              <a:cxn ang="0">
                <a:pos x="806508" y="0"/>
              </a:cxn>
              <a:cxn ang="0">
                <a:pos x="892175" y="112713"/>
              </a:cxn>
              <a:cxn ang="0">
                <a:pos x="0" y="112713"/>
              </a:cxn>
              <a:cxn ang="0">
                <a:pos x="85667" y="0"/>
              </a:cxn>
            </a:cxnLst>
            <a:rect b="0" l="0" r="0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4" name="Freeform 10"/>
          <p:cNvSpPr/>
          <p:nvPr/>
        </p:nvSpPr>
        <p:spPr>
          <a:xfrm>
            <a:off x="4987565" y="4127228"/>
            <a:ext cx="5765135" cy="701401"/>
          </a:xfrm>
          <a:custGeom>
            <a:cxnLst>
              <a:cxn ang="0">
                <a:pos x="64481" y="0"/>
              </a:cxn>
              <a:cxn ang="0">
                <a:pos x="5633810" y="0"/>
              </a:cxn>
              <a:cxn ang="0">
                <a:pos x="5767426" y="160338"/>
              </a:cxn>
              <a:cxn ang="0">
                <a:pos x="5767426" y="625475"/>
              </a:cxn>
              <a:cxn ang="0">
                <a:pos x="5702945" y="701675"/>
              </a:cxn>
              <a:cxn ang="0">
                <a:pos x="64481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64481" y="0"/>
              </a:cxn>
            </a:cxnLst>
            <a:rect b="0" l="0" r="0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cap="flat" cmpd="sng" w="10">
            <a:solidFill>
              <a:srgbClr val="A8A9AD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5" name="Rectangle 12"/>
          <p:cNvSpPr/>
          <p:nvPr/>
        </p:nvSpPr>
        <p:spPr>
          <a:xfrm>
            <a:off x="5236705" y="4038362"/>
            <a:ext cx="720444" cy="737900"/>
          </a:xfrm>
          <a:prstGeom prst="rect">
            <a:avLst/>
          </a:prstGeom>
          <a:solidFill>
            <a:srgbClr val="2E2E2E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6" name="Freeform 11"/>
          <p:cNvSpPr/>
          <p:nvPr/>
        </p:nvSpPr>
        <p:spPr>
          <a:xfrm>
            <a:off x="5151013" y="5026989"/>
            <a:ext cx="891827" cy="112668"/>
          </a:xfrm>
          <a:custGeom>
            <a:cxnLst>
              <a:cxn ang="0">
                <a:pos x="85667" y="0"/>
              </a:cxn>
              <a:cxn ang="0">
                <a:pos x="806508" y="0"/>
              </a:cxn>
              <a:cxn ang="0">
                <a:pos x="892175" y="112713"/>
              </a:cxn>
              <a:cxn ang="0">
                <a:pos x="0" y="112713"/>
              </a:cxn>
              <a:cxn ang="0">
                <a:pos x="85667" y="0"/>
              </a:cxn>
            </a:cxnLst>
            <a:rect b="0" l="0" r="0" t="0"/>
            <a:pathLst>
              <a:path h="142" w="1156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7" name="Freeform 10"/>
          <p:cNvSpPr/>
          <p:nvPr/>
        </p:nvSpPr>
        <p:spPr>
          <a:xfrm>
            <a:off x="4987565" y="5115855"/>
            <a:ext cx="5765135" cy="701401"/>
          </a:xfrm>
          <a:custGeom>
            <a:cxnLst>
              <a:cxn ang="0">
                <a:pos x="64481" y="0"/>
              </a:cxn>
              <a:cxn ang="0">
                <a:pos x="5633810" y="0"/>
              </a:cxn>
              <a:cxn ang="0">
                <a:pos x="5767426" y="160338"/>
              </a:cxn>
              <a:cxn ang="0">
                <a:pos x="5767426" y="625475"/>
              </a:cxn>
              <a:cxn ang="0">
                <a:pos x="5702945" y="701675"/>
              </a:cxn>
              <a:cxn ang="0">
                <a:pos x="64481" y="701675"/>
              </a:cxn>
              <a:cxn ang="0">
                <a:pos x="0" y="625475"/>
              </a:cxn>
              <a:cxn ang="0">
                <a:pos x="0" y="76200"/>
              </a:cxn>
              <a:cxn ang="0">
                <a:pos x="64481" y="0"/>
              </a:cxn>
            </a:cxnLst>
            <a:rect b="0" l="0" r="0" t="0"/>
            <a:pathLst>
              <a:path h="884" w="8676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cap="flat" cmpd="sng" w="10">
            <a:solidFill>
              <a:srgbClr val="A8A9AD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8" name="Rectangle 12"/>
          <p:cNvSpPr/>
          <p:nvPr/>
        </p:nvSpPr>
        <p:spPr>
          <a:xfrm>
            <a:off x="5236705" y="5026989"/>
            <a:ext cx="720444" cy="737899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004755" y="1137545"/>
            <a:ext cx="26212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2E2E2E"/>
                </a:solidFill>
                <a:latin typeface="+mn-ea"/>
                <a:ea typeface="+mn-ea"/>
              </a:rPr>
              <a:t>项目背景分析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343026" y="1055028"/>
            <a:ext cx="495618" cy="70073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b="1" lang="en-US" sz="3998">
                <a:solidFill>
                  <a:srgbClr val="2E2E2E"/>
                </a:solidFill>
                <a:latin typeface="微软雅黑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004755" y="2124584"/>
            <a:ext cx="262128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mtClean="0" sz="3200">
                <a:solidFill>
                  <a:srgbClr val="2E2E2E"/>
                </a:solidFill>
              </a:rPr>
              <a:t>项目运营计划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43026" y="2051588"/>
            <a:ext cx="495618" cy="70073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b="1" lang="en-US" sz="3998">
                <a:solidFill>
                  <a:srgbClr val="F8F8F8"/>
                </a:solidFill>
                <a:latin typeface="微软雅黑"/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04755" y="3176686"/>
            <a:ext cx="424688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mtClean="0" sz="3200">
                <a:solidFill>
                  <a:srgbClr val="2E2E2E"/>
                </a:solidFill>
              </a:rPr>
              <a:t>面临的问题和解决方案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343026" y="3049737"/>
            <a:ext cx="495618" cy="70073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b="1" lang="en-US" sz="3998">
                <a:solidFill>
                  <a:srgbClr val="2E2E2E"/>
                </a:solidFill>
                <a:latin typeface="微软雅黑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004755" y="4184355"/>
            <a:ext cx="262128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mtClean="0" sz="3200">
                <a:solidFill>
                  <a:srgbClr val="2E2E2E"/>
                </a:solidFill>
              </a:rPr>
              <a:t>项目发展规划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43026" y="4070100"/>
            <a:ext cx="495618" cy="70073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b="1" lang="en-US" sz="3998">
                <a:solidFill>
                  <a:srgbClr val="F8F8F8"/>
                </a:solidFill>
                <a:latin typeface="微软雅黑"/>
              </a:rPr>
              <a:t>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04755" y="5158699"/>
            <a:ext cx="3840480" cy="579120"/>
          </a:xfrm>
          <a:prstGeom prst="rect">
            <a:avLst/>
          </a:prstGeom>
          <a:noFill/>
          <a:ln w="9525">
            <a:noFill/>
          </a:ln>
        </p:spPr>
        <p:txBody>
          <a:bodyPr anchor="t" wrap="none">
            <a:spAutoFit/>
          </a:bodyPr>
          <a:lstStyle/>
          <a:p>
            <a:r>
              <a:rPr altLang="en-US" lang="zh-CN" smtClean="0" sz="3200">
                <a:solidFill>
                  <a:srgbClr val="2E2E2E"/>
                </a:solidFill>
              </a:rPr>
              <a:t>财务分析及融资计划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343026" y="5034923"/>
            <a:ext cx="495618" cy="70073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r>
              <a:rPr altLang="zh-CN" b="1" lang="en-US" sz="3998">
                <a:solidFill>
                  <a:srgbClr val="2E2E2E"/>
                </a:solidFill>
                <a:latin typeface="微软雅黑"/>
              </a:rPr>
              <a:t>5</a:t>
            </a:r>
          </a:p>
        </p:txBody>
      </p:sp>
      <p:sp>
        <p:nvSpPr>
          <p:cNvPr id="32" name="矩形 31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1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1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5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5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fill="hold" grpId="0" id="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9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10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fill="hold" grpId="0" id="1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4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fill="hold" grpId="0" id="1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2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grpId="0" id="1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fill="hold" id="1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2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grpId="0" id="1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4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fill="hold" grpId="0" id="1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fill="hold" grpId="0" id="1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9"/>
      <p:bldP grpId="0" spid="100"/>
      <p:bldP grpId="0" spid="101"/>
      <p:bldP grpId="0" spid="102"/>
      <p:bldP grpId="0" spid="76"/>
      <p:bldP grpId="0" spid="79"/>
      <p:bldP grpId="0" spid="82"/>
      <p:bldP grpId="0" spid="85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9" y="228128"/>
            <a:ext cx="7219309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3198">
                <a:solidFill>
                  <a:srgbClr val="2E2E2E"/>
                </a:solidFill>
              </a:rPr>
              <a:t>销售部经营计划（第一年）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2242099" y="1570187"/>
            <a:ext cx="4921727" cy="5180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FFFFFF"/>
                </a:solidFill>
                <a:latin typeface="微软雅黑"/>
              </a:rPr>
              <a:t>费用分配</a:t>
            </a:r>
          </a:p>
        </p:txBody>
      </p:sp>
      <p:sp>
        <p:nvSpPr>
          <p:cNvPr id="16" name="矩形 15"/>
          <p:cNvSpPr/>
          <p:nvPr/>
        </p:nvSpPr>
        <p:spPr>
          <a:xfrm>
            <a:off x="1267315" y="2251006"/>
            <a:ext cx="5915806" cy="131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前期销售经理7000元/月，销售顾问1600元/月，内勤2200/月，加上社保，销售部人员开销在17300元。加上平时的办公用品费用，销售部总费用在20000元/月左右。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95658" y="1500816"/>
            <a:ext cx="678141" cy="661689"/>
            <a:chOff x="1027646" y="1207688"/>
            <a:chExt cx="1049788" cy="1024320"/>
          </a:xfrm>
        </p:grpSpPr>
        <p:sp>
          <p:nvSpPr>
            <p:cNvPr id="18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1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78904" y="1224466"/>
              <a:ext cx="708254" cy="9903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35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3</a:t>
              </a:r>
            </a:p>
          </p:txBody>
        </p:sp>
      </p:grpSp>
      <p:sp>
        <p:nvSpPr>
          <p:cNvPr id="20" name="TextBox 4"/>
          <p:cNvSpPr txBox="1"/>
          <p:nvPr/>
        </p:nvSpPr>
        <p:spPr>
          <a:xfrm>
            <a:off x="2242099" y="4229324"/>
            <a:ext cx="4921727" cy="5180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FFFFFF"/>
                </a:solidFill>
                <a:latin typeface="微软雅黑"/>
              </a:rPr>
              <a:t>销售目标</a:t>
            </a:r>
          </a:p>
        </p:txBody>
      </p:sp>
      <p:sp>
        <p:nvSpPr>
          <p:cNvPr id="21" name="矩形 20"/>
          <p:cNvSpPr/>
          <p:nvPr/>
        </p:nvSpPr>
        <p:spPr>
          <a:xfrm>
            <a:off x="1267315" y="4910143"/>
            <a:ext cx="591580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zh-CN" sz="1999">
                <a:solidFill>
                  <a:srgbClr val="605958"/>
                </a:solidFill>
                <a:latin typeface="微软雅黑"/>
              </a:rPr>
              <a:t>根据海东市的实际情况，预估第一年销量在1000台设备，销售毛利约86万。制定以下任务。具体每月销售计划请见销售表。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395658" y="4159953"/>
            <a:ext cx="678141" cy="661689"/>
            <a:chOff x="1027646" y="1207688"/>
            <a:chExt cx="1049788" cy="1024320"/>
          </a:xfrm>
        </p:grpSpPr>
        <p:sp>
          <p:nvSpPr>
            <p:cNvPr id="28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1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178906" y="1224465"/>
              <a:ext cx="708254" cy="99039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35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4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8169" y="1341855"/>
            <a:ext cx="4190758" cy="482393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33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4.2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20"/>
      <p:bldP grpId="0" spid="2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8" y="228128"/>
            <a:ext cx="6334928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售后部经营计划（第一年）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0594" y="1553670"/>
            <a:ext cx="3137975" cy="1011701"/>
            <a:chOff x="1630594" y="1553670"/>
            <a:chExt cx="3137975" cy="1011701"/>
          </a:xfrm>
        </p:grpSpPr>
        <p:sp>
          <p:nvSpPr>
            <p:cNvPr id="43" name="TextBox 28"/>
            <p:cNvSpPr txBox="1"/>
            <p:nvPr/>
          </p:nvSpPr>
          <p:spPr>
            <a:xfrm>
              <a:off x="2802162" y="1553670"/>
              <a:ext cx="190436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场地面积</a:t>
              </a:r>
            </a:p>
          </p:txBody>
        </p:sp>
        <p:sp>
          <p:nvSpPr>
            <p:cNvPr id="44" name="TextBox 29"/>
            <p:cNvSpPr txBox="1"/>
            <p:nvPr/>
          </p:nvSpPr>
          <p:spPr>
            <a:xfrm>
              <a:off x="1630594" y="1919376"/>
              <a:ext cx="3137975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2"/>
                  </a:solidFill>
                  <a:latin typeface="+mn-ea"/>
                  <a:ea typeface="+mn-ea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605958"/>
                  </a:solidFill>
                </a:rPr>
                <a:t>2000平米，维修工位20个，人员配置16-18人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97281" y="1587957"/>
            <a:ext cx="3137975" cy="1011701"/>
            <a:chOff x="7697281" y="1587957"/>
            <a:chExt cx="3137975" cy="1011701"/>
          </a:xfrm>
        </p:grpSpPr>
        <p:sp>
          <p:nvSpPr>
            <p:cNvPr id="45" name="TextBox 30"/>
            <p:cNvSpPr txBox="1"/>
            <p:nvPr/>
          </p:nvSpPr>
          <p:spPr>
            <a:xfrm>
              <a:off x="7697282" y="1587957"/>
              <a:ext cx="190436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基础设备</a:t>
              </a: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7697281" y="1953664"/>
              <a:ext cx="3137975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just">
                <a:defRPr>
                  <a:solidFill>
                    <a:schemeClr val="bg2"/>
                  </a:solidFill>
                  <a:latin typeface="+mn-ea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举升机、送救急车辆等。设备投入配备齐全在80万以内。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05255" y="3165147"/>
            <a:ext cx="3137975" cy="1288555"/>
            <a:chOff x="8105255" y="3165147"/>
            <a:chExt cx="3137975" cy="1288555"/>
          </a:xfrm>
        </p:grpSpPr>
        <p:sp>
          <p:nvSpPr>
            <p:cNvPr id="47" name="TextBox 32"/>
            <p:cNvSpPr txBox="1"/>
            <p:nvPr/>
          </p:nvSpPr>
          <p:spPr>
            <a:xfrm>
              <a:off x="8105255" y="3165147"/>
              <a:ext cx="2010698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人员配置</a:t>
              </a:r>
            </a:p>
          </p:txBody>
        </p:sp>
        <p:sp>
          <p:nvSpPr>
            <p:cNvPr id="48" name="TextBox 33"/>
            <p:cNvSpPr txBox="1"/>
            <p:nvPr/>
          </p:nvSpPr>
          <p:spPr>
            <a:xfrm>
              <a:off x="8105255" y="3530853"/>
              <a:ext cx="3137975" cy="9139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latin typeface="+mn-ea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服务总监，技术主管各1人，顾问2人，各类技师8人，学徒若干。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98297" y="4786798"/>
            <a:ext cx="3137976" cy="1288555"/>
            <a:chOff x="7598297" y="4786798"/>
            <a:chExt cx="3137976" cy="1288555"/>
          </a:xfrm>
        </p:grpSpPr>
        <p:sp>
          <p:nvSpPr>
            <p:cNvPr id="49" name="TextBox 34"/>
            <p:cNvSpPr txBox="1"/>
            <p:nvPr/>
          </p:nvSpPr>
          <p:spPr>
            <a:xfrm>
              <a:off x="7598297" y="4786798"/>
              <a:ext cx="2446998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人员渠道</a:t>
              </a:r>
            </a:p>
          </p:txBody>
        </p:sp>
        <p:sp>
          <p:nvSpPr>
            <p:cNvPr id="50" name="TextBox 35"/>
            <p:cNvSpPr txBox="1"/>
            <p:nvPr/>
          </p:nvSpPr>
          <p:spPr>
            <a:xfrm>
              <a:off x="7598297" y="5152504"/>
              <a:ext cx="3137975" cy="9139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800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管理人员和技术人员来自高端品牌4S店，技术人员5年以上的4S维修经验。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88561" y="4793482"/>
            <a:ext cx="3137975" cy="1011701"/>
            <a:chOff x="1788561" y="4793482"/>
            <a:chExt cx="3137975" cy="1011701"/>
          </a:xfrm>
        </p:grpSpPr>
        <p:sp>
          <p:nvSpPr>
            <p:cNvPr id="51" name="TextBox 36"/>
            <p:cNvSpPr txBox="1"/>
            <p:nvPr/>
          </p:nvSpPr>
          <p:spPr>
            <a:xfrm>
              <a:off x="2704542" y="4793481"/>
              <a:ext cx="2010698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流动资金</a:t>
              </a:r>
            </a:p>
          </p:txBody>
        </p:sp>
        <p:sp>
          <p:nvSpPr>
            <p:cNvPr id="52" name="TextBox 37"/>
            <p:cNvSpPr txBox="1"/>
            <p:nvPr/>
          </p:nvSpPr>
          <p:spPr>
            <a:xfrm>
              <a:off x="1788561" y="5159187"/>
              <a:ext cx="3137975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latin typeface="+mn-ea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考虑前期亏损需准备半年的流动资金约60万左右。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8494" y="3165147"/>
            <a:ext cx="3151437" cy="1288555"/>
            <a:chOff x="1048494" y="3165147"/>
            <a:chExt cx="3151437" cy="1288555"/>
          </a:xfrm>
        </p:grpSpPr>
        <p:sp>
          <p:nvSpPr>
            <p:cNvPr id="53" name="TextBox 38"/>
            <p:cNvSpPr txBox="1"/>
            <p:nvPr/>
          </p:nvSpPr>
          <p:spPr>
            <a:xfrm>
              <a:off x="3001051" y="3165147"/>
              <a:ext cx="1198880" cy="396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经营目标</a:t>
              </a:r>
            </a:p>
          </p:txBody>
        </p:sp>
        <p:sp>
          <p:nvSpPr>
            <p:cNvPr id="54" name="TextBox 59"/>
            <p:cNvSpPr txBox="1"/>
            <p:nvPr/>
          </p:nvSpPr>
          <p:spPr>
            <a:xfrm>
              <a:off x="1048494" y="3530853"/>
              <a:ext cx="3137975" cy="9139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1800">
                  <a:solidFill>
                    <a:schemeClr val="tx2"/>
                  </a:solidFill>
                  <a:latin typeface="+mn-ea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预计前半年为亏损期，半年以后售后开始盈利，在两年时间内收回成本。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273009" y="1882766"/>
            <a:ext cx="3773160" cy="3496649"/>
            <a:chOff x="4273009" y="1882766"/>
            <a:chExt cx="3773160" cy="3496649"/>
          </a:xfrm>
        </p:grpSpPr>
        <p:grpSp>
          <p:nvGrpSpPr>
            <p:cNvPr id="31" name="组合 30"/>
            <p:cNvGrpSpPr/>
            <p:nvPr/>
          </p:nvGrpSpPr>
          <p:grpSpPr>
            <a:xfrm>
              <a:off x="4273009" y="1882766"/>
              <a:ext cx="3773160" cy="3496649"/>
              <a:chOff x="4275234" y="1881961"/>
              <a:chExt cx="3775125" cy="3498470"/>
            </a:xfrm>
            <a:solidFill>
              <a:schemeClr val="bg1"/>
            </a:solidFill>
          </p:grpSpPr>
          <p:grpSp>
            <p:nvGrpSpPr>
              <p:cNvPr id="32" name="组合 31"/>
              <p:cNvGrpSpPr/>
              <p:nvPr/>
            </p:nvGrpSpPr>
            <p:grpSpPr>
              <a:xfrm>
                <a:off x="4275234" y="1890318"/>
                <a:ext cx="3318624" cy="3485729"/>
                <a:chOff x="4275234" y="1890318"/>
                <a:chExt cx="3318624" cy="3485729"/>
              </a:xfrm>
              <a:grpFill/>
            </p:grpSpPr>
            <p:sp>
              <p:nvSpPr>
                <p:cNvPr id="37" name="Isosceles Triangle 3"/>
                <p:cNvSpPr/>
                <p:nvPr/>
              </p:nvSpPr>
              <p:spPr>
                <a:xfrm flipH="1" rot="12600000">
                  <a:off x="5877521" y="1890318"/>
                  <a:ext cx="1716337" cy="1614861"/>
                </a:xfrm>
                <a:custGeom>
                  <a:rect b="b" l="l" r="r" t="t"/>
                  <a:pathLst>
                    <a:path h="2057361" w="2186646">
                      <a:moveTo>
                        <a:pt x="50507" y="1635375"/>
                      </a:moveTo>
                      <a:cubicBezTo>
                        <a:pt x="190339" y="1901653"/>
                        <a:pt x="604898" y="2057361"/>
                        <a:pt x="1097276" y="2057361"/>
                      </a:cubicBezTo>
                      <a:cubicBezTo>
                        <a:pt x="1439870" y="2057361"/>
                        <a:pt x="2107216" y="1912345"/>
                        <a:pt x="2186646" y="1517443"/>
                      </a:cubicBezTo>
                      <a:cubicBezTo>
                        <a:pt x="2145694" y="1508942"/>
                        <a:pt x="2105984" y="1493643"/>
                        <a:pt x="2067706" y="1471954"/>
                      </a:cubicBezTo>
                      <a:cubicBezTo>
                        <a:pt x="1813102" y="1327693"/>
                        <a:pt x="1510947" y="670352"/>
                        <a:pt x="1214994" y="81058"/>
                      </a:cubicBezTo>
                      <a:lnTo>
                        <a:pt x="1261793" y="0"/>
                      </a:lnTo>
                      <a:lnTo>
                        <a:pt x="778206" y="0"/>
                      </a:lnTo>
                      <a:cubicBezTo>
                        <a:pt x="415839" y="550951"/>
                        <a:pt x="-2358" y="1141294"/>
                        <a:pt x="11" y="1433918"/>
                      </a:cubicBezTo>
                      <a:cubicBezTo>
                        <a:pt x="599" y="1506589"/>
                        <a:pt x="18237" y="1573926"/>
                        <a:pt x="50507" y="1635375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38" name="Isosceles Triangle 3"/>
                <p:cNvSpPr/>
                <p:nvPr/>
              </p:nvSpPr>
              <p:spPr>
                <a:xfrm rot="5400000">
                  <a:off x="4225953" y="2839941"/>
                  <a:ext cx="1713423" cy="1614861"/>
                </a:xfrm>
                <a:custGeom>
                  <a:rect b="b" l="l" r="r" t="t"/>
                  <a:pathLst>
                    <a:path h="2057361" w="2182933">
                      <a:moveTo>
                        <a:pt x="38879" y="1635374"/>
                      </a:moveTo>
                      <a:cubicBezTo>
                        <a:pt x="20780" y="1600909"/>
                        <a:pt x="7284" y="1564592"/>
                        <a:pt x="0" y="1526256"/>
                      </a:cubicBezTo>
                      <a:cubicBezTo>
                        <a:pt x="22828" y="1518153"/>
                        <a:pt x="45187" y="1507839"/>
                        <a:pt x="67077" y="1495436"/>
                      </a:cubicBezTo>
                      <a:cubicBezTo>
                        <a:pt x="321681" y="1351176"/>
                        <a:pt x="623835" y="693835"/>
                        <a:pt x="919789" y="104541"/>
                      </a:cubicBezTo>
                      <a:lnTo>
                        <a:pt x="859433" y="0"/>
                      </a:lnTo>
                      <a:lnTo>
                        <a:pt x="1410055" y="0"/>
                      </a:lnTo>
                      <a:cubicBezTo>
                        <a:pt x="1769230" y="531536"/>
                        <a:pt x="2179619" y="1090065"/>
                        <a:pt x="2182914" y="1433918"/>
                      </a:cubicBezTo>
                      <a:cubicBezTo>
                        <a:pt x="2187305" y="1892075"/>
                        <a:pt x="1451404" y="2057361"/>
                        <a:pt x="1085649" y="2057361"/>
                      </a:cubicBezTo>
                      <a:cubicBezTo>
                        <a:pt x="593271" y="2057361"/>
                        <a:pt x="178712" y="1901652"/>
                        <a:pt x="38879" y="1635374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39" name="Isosceles Triangle 3"/>
                <p:cNvSpPr/>
                <p:nvPr/>
              </p:nvSpPr>
              <p:spPr>
                <a:xfrm rot="19800000">
                  <a:off x="5859228" y="3761187"/>
                  <a:ext cx="1709934" cy="1614860"/>
                </a:xfrm>
                <a:custGeom>
                  <a:rect b="b" l="l" r="r" t="t"/>
                  <a:pathLst>
                    <a:path h="2057361" w="2178487">
                      <a:moveTo>
                        <a:pt x="895695" y="0"/>
                      </a:moveTo>
                      <a:lnTo>
                        <a:pt x="1405609" y="0"/>
                      </a:lnTo>
                      <a:cubicBezTo>
                        <a:pt x="1764784" y="531537"/>
                        <a:pt x="2175173" y="1090065"/>
                        <a:pt x="2178468" y="1433918"/>
                      </a:cubicBezTo>
                      <a:cubicBezTo>
                        <a:pt x="2182859" y="1892075"/>
                        <a:pt x="1446958" y="2057361"/>
                        <a:pt x="1081203" y="2057361"/>
                      </a:cubicBezTo>
                      <a:cubicBezTo>
                        <a:pt x="535014" y="2057361"/>
                        <a:pt x="84582" y="1865759"/>
                        <a:pt x="0" y="1543817"/>
                      </a:cubicBezTo>
                      <a:cubicBezTo>
                        <a:pt x="36694" y="1536726"/>
                        <a:pt x="72316" y="1522332"/>
                        <a:pt x="107037" y="1501840"/>
                      </a:cubicBezTo>
                      <a:cubicBezTo>
                        <a:pt x="403175" y="1327060"/>
                        <a:pt x="681680" y="692388"/>
                        <a:pt x="962417" y="115565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4760278" y="1881961"/>
                <a:ext cx="3290081" cy="3498470"/>
                <a:chOff x="4760278" y="1881961"/>
                <a:chExt cx="3290081" cy="3498470"/>
              </a:xfrm>
              <a:grpFill/>
            </p:grpSpPr>
            <p:sp>
              <p:nvSpPr>
                <p:cNvPr id="34" name="Isosceles Triangle 3"/>
                <p:cNvSpPr/>
                <p:nvPr/>
              </p:nvSpPr>
              <p:spPr>
                <a:xfrm flipV="1" rot="19800000">
                  <a:off x="4760278" y="1881961"/>
                  <a:ext cx="1717535" cy="1614860"/>
                </a:xfrm>
                <a:custGeom>
                  <a:rect b="b" l="l" r="r" t="t"/>
                  <a:pathLst>
                    <a:path h="2057361" w="2188171">
                      <a:moveTo>
                        <a:pt x="1097276" y="2057361"/>
                      </a:moveTo>
                      <a:cubicBezTo>
                        <a:pt x="1443899" y="2057361"/>
                        <a:pt x="2122958" y="1908914"/>
                        <a:pt x="2188171" y="1503241"/>
                      </a:cubicBezTo>
                      <a:cubicBezTo>
                        <a:pt x="2163927" y="1495178"/>
                        <a:pt x="2140286" y="1484410"/>
                        <a:pt x="2117168" y="1471311"/>
                      </a:cubicBezTo>
                      <a:cubicBezTo>
                        <a:pt x="1862564" y="1327050"/>
                        <a:pt x="1560409" y="669709"/>
                        <a:pt x="1264456" y="80415"/>
                      </a:cubicBezTo>
                      <a:lnTo>
                        <a:pt x="1310883" y="0"/>
                      </a:lnTo>
                      <a:lnTo>
                        <a:pt x="778206" y="0"/>
                      </a:lnTo>
                      <a:cubicBezTo>
                        <a:pt x="415839" y="550951"/>
                        <a:pt x="-2358" y="1141295"/>
                        <a:pt x="11" y="1433918"/>
                      </a:cubicBezTo>
                      <a:cubicBezTo>
                        <a:pt x="3148" y="1821495"/>
                        <a:pt x="491273" y="2057361"/>
                        <a:pt x="1097276" y="205736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35" name="Isosceles Triangle 3"/>
                <p:cNvSpPr/>
                <p:nvPr/>
              </p:nvSpPr>
              <p:spPr>
                <a:xfrm flipH="1" rot="16200000">
                  <a:off x="6387238" y="2842800"/>
                  <a:ext cx="1711382" cy="1614861"/>
                </a:xfrm>
                <a:custGeom>
                  <a:rect b="b" l="l" r="r" t="t"/>
                  <a:pathLst>
                    <a:path h="2057361" w="2180334">
                      <a:moveTo>
                        <a:pt x="252332" y="813832"/>
                      </a:moveTo>
                      <a:cubicBezTo>
                        <a:pt x="102783" y="1066864"/>
                        <a:pt x="-1174" y="1287606"/>
                        <a:pt x="11" y="1433919"/>
                      </a:cubicBezTo>
                      <a:cubicBezTo>
                        <a:pt x="3148" y="1821495"/>
                        <a:pt x="491273" y="2057361"/>
                        <a:pt x="1097276" y="2057361"/>
                      </a:cubicBezTo>
                      <a:cubicBezTo>
                        <a:pt x="1433748" y="2057361"/>
                        <a:pt x="2083468" y="1917482"/>
                        <a:pt x="2180334" y="1537981"/>
                      </a:cubicBezTo>
                      <a:cubicBezTo>
                        <a:pt x="2151229" y="1529910"/>
                        <a:pt x="2122821" y="1517403"/>
                        <a:pt x="2094992" y="1500978"/>
                      </a:cubicBezTo>
                      <a:cubicBezTo>
                        <a:pt x="1798854" y="1326198"/>
                        <a:pt x="1520348" y="691527"/>
                        <a:pt x="1239612" y="114703"/>
                      </a:cubicBezTo>
                      <a:lnTo>
                        <a:pt x="1305836" y="0"/>
                      </a:lnTo>
                      <a:lnTo>
                        <a:pt x="778206" y="0"/>
                      </a:lnTo>
                      <a:cubicBezTo>
                        <a:pt x="597022" y="275475"/>
                        <a:pt x="401881" y="560799"/>
                        <a:pt x="252332" y="81383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  <p:sp>
              <p:nvSpPr>
                <p:cNvPr id="36" name="Isosceles Triangle 3"/>
                <p:cNvSpPr/>
                <p:nvPr/>
              </p:nvSpPr>
              <p:spPr>
                <a:xfrm rot="1800000">
                  <a:off x="4796683" y="3765570"/>
                  <a:ext cx="1709082" cy="1614861"/>
                </a:xfrm>
                <a:custGeom>
                  <a:rect b="b" l="l" r="r" t="t"/>
                  <a:pathLst>
                    <a:path h="2057361" w="2177404">
                      <a:moveTo>
                        <a:pt x="846196" y="0"/>
                      </a:moveTo>
                      <a:lnTo>
                        <a:pt x="1404526" y="0"/>
                      </a:lnTo>
                      <a:cubicBezTo>
                        <a:pt x="1763701" y="531536"/>
                        <a:pt x="2174090" y="1090065"/>
                        <a:pt x="2177385" y="1433918"/>
                      </a:cubicBezTo>
                      <a:cubicBezTo>
                        <a:pt x="2181776" y="1892075"/>
                        <a:pt x="1445875" y="2057361"/>
                        <a:pt x="1080120" y="2057361"/>
                      </a:cubicBezTo>
                      <a:cubicBezTo>
                        <a:pt x="536352" y="2057361"/>
                        <a:pt x="87494" y="1867454"/>
                        <a:pt x="0" y="1548095"/>
                      </a:cubicBezTo>
                      <a:lnTo>
                        <a:pt x="66534" y="1517422"/>
                      </a:lnTo>
                      <a:cubicBezTo>
                        <a:pt x="362672" y="1342642"/>
                        <a:pt x="641178" y="707971"/>
                        <a:pt x="921914" y="13114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5715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>
                    <a:defRPr/>
                  </a:pPr>
                  <a:endParaRPr lang="en-US" sz="1799">
                    <a:solidFill>
                      <a:srgbClr val="302A28"/>
                    </a:solidFill>
                    <a:latin panose="020f0502020204030204" typeface="Calibri"/>
                  </a:endParaRPr>
                </a:p>
              </p:txBody>
            </p:sp>
          </p:grpSp>
        </p:grpSp>
        <p:grpSp>
          <p:nvGrpSpPr>
            <p:cNvPr id="40" name="Group 11"/>
            <p:cNvGrpSpPr/>
            <p:nvPr/>
          </p:nvGrpSpPr>
          <p:grpSpPr>
            <a:xfrm rot="19800000">
              <a:off x="5387972" y="2846267"/>
              <a:ext cx="1560001" cy="1560000"/>
              <a:chOff x="3848653" y="2984453"/>
              <a:chExt cx="1446696" cy="1446697"/>
            </a:xfrm>
            <a:solidFill>
              <a:schemeClr val="accent1"/>
            </a:solidFill>
          </p:grpSpPr>
          <p:sp>
            <p:nvSpPr>
              <p:cNvPr id="41" name="Oval 12"/>
              <p:cNvSpPr/>
              <p:nvPr/>
            </p:nvSpPr>
            <p:spPr>
              <a:xfrm>
                <a:off x="3848653" y="2984453"/>
                <a:ext cx="1446696" cy="144669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defRPr/>
                </a:pPr>
                <a:endParaRPr lang="en-US" sz="1999">
                  <a:solidFill>
                    <a:srgbClr val="302A28"/>
                  </a:solidFill>
                  <a:latin panose="020f0502020204030204" typeface="Calibri"/>
                </a:endParaRPr>
              </a:p>
            </p:txBody>
          </p:sp>
          <p:sp>
            <p:nvSpPr>
              <p:cNvPr id="42" name="Oval 13"/>
              <p:cNvSpPr>
                <a:spLocks noChangeAspect="1"/>
              </p:cNvSpPr>
              <p:nvPr/>
            </p:nvSpPr>
            <p:spPr>
              <a:xfrm>
                <a:off x="3920984" y="3056787"/>
                <a:ext cx="1302026" cy="1302027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0" lIns="0" rIns="0" rtlCol="0" tIns="0"/>
              <a:lstStyle/>
              <a:p>
                <a:pPr algn="ctr">
                  <a:defRPr/>
                </a:pPr>
                <a:endParaRPr b="1" lang="en-US" sz="2399">
                  <a:solidFill>
                    <a:srgbClr val="302A28"/>
                  </a:solidFill>
                  <a:effectLst>
                    <a:outerShdw algn="t" blurRad="50800" dir="5400000" dist="38100" rotWithShape="0">
                      <a:prstClr val="black">
                        <a:alpha val="40000"/>
                      </a:prstClr>
                    </a:outerShdw>
                  </a:effectLst>
                  <a:latin panose="020f0502020204030204" typeface="Calibri"/>
                </a:endParaRPr>
              </a:p>
            </p:txBody>
          </p:sp>
        </p:grpSp>
        <p:sp>
          <p:nvSpPr>
            <p:cNvPr id="55" name="TextBox 61"/>
            <p:cNvSpPr txBox="1"/>
            <p:nvPr/>
          </p:nvSpPr>
          <p:spPr>
            <a:xfrm>
              <a:off x="5440697" y="3213576"/>
              <a:ext cx="1437783" cy="82265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399">
                  <a:solidFill>
                    <a:srgbClr val="FFFFFF"/>
                  </a:solidFill>
                  <a:latin charset="0" panose="00000400000000000000" pitchFamily="2" typeface="Lifeline JL"/>
                </a:rPr>
                <a:t>售后部经营计划</a:t>
              </a:r>
            </a:p>
          </p:txBody>
        </p:sp>
        <p:sp>
          <p:nvSpPr>
            <p:cNvPr id="56" name="TextBox 20"/>
            <p:cNvSpPr txBox="1">
              <a:spLocks noChangeArrowheads="1"/>
            </p:cNvSpPr>
            <p:nvPr/>
          </p:nvSpPr>
          <p:spPr bwMode="auto">
            <a:xfrm flipH="1">
              <a:off x="5248774" y="2247050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2E2E2E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1</a:t>
              </a:r>
            </a:p>
          </p:txBody>
        </p:sp>
        <p:sp>
          <p:nvSpPr>
            <p:cNvPr id="57" name="TextBox 20"/>
            <p:cNvSpPr txBox="1">
              <a:spLocks noChangeArrowheads="1"/>
            </p:cNvSpPr>
            <p:nvPr/>
          </p:nvSpPr>
          <p:spPr bwMode="auto">
            <a:xfrm flipH="1">
              <a:off x="6516399" y="2209649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FFFFFF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2</a:t>
              </a:r>
            </a:p>
          </p:txBody>
        </p:sp>
        <p:sp>
          <p:nvSpPr>
            <p:cNvPr id="58" name="TextBox 20"/>
            <p:cNvSpPr txBox="1">
              <a:spLocks noChangeArrowheads="1"/>
            </p:cNvSpPr>
            <p:nvPr/>
          </p:nvSpPr>
          <p:spPr bwMode="auto">
            <a:xfrm flipH="1">
              <a:off x="7159527" y="3240401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2E2E2E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3</a:t>
              </a:r>
            </a:p>
          </p:txBody>
        </p:sp>
        <p:sp>
          <p:nvSpPr>
            <p:cNvPr id="59" name="TextBox 20"/>
            <p:cNvSpPr txBox="1">
              <a:spLocks noChangeArrowheads="1"/>
            </p:cNvSpPr>
            <p:nvPr/>
          </p:nvSpPr>
          <p:spPr bwMode="auto">
            <a:xfrm flipH="1">
              <a:off x="6629453" y="4407951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FFFFFF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4</a:t>
              </a:r>
            </a:p>
          </p:txBody>
        </p:sp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 flipH="1">
              <a:off x="5348737" y="4382899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2E2E2E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5</a:t>
              </a:r>
            </a:p>
          </p:txBody>
        </p: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 flipH="1">
              <a:off x="4737640" y="3440809"/>
              <a:ext cx="438769" cy="578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b="1" lang="en-US" sz="3198">
                  <a:solidFill>
                    <a:srgbClr val="FFFFFF"/>
                  </a:solidFill>
                  <a:latin charset="0" panose="00000400000000000000" pitchFamily="2" typeface="Lifeline JL"/>
                  <a:ea charset="-122" panose="020b0503020204020204" pitchFamily="34" typeface="微软雅黑"/>
                </a:rPr>
                <a:t>6</a:t>
              </a:r>
            </a:p>
          </p:txBody>
        </p:sp>
      </p:grpSp>
      <p:sp>
        <p:nvSpPr>
          <p:cNvPr id="62" name="矩形 61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4" name="组合 63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65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4.3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附带项目</a:t>
            </a:r>
          </a:p>
        </p:txBody>
      </p:sp>
      <p:sp>
        <p:nvSpPr>
          <p:cNvPr id="8" name="矩形 7"/>
          <p:cNvSpPr/>
          <p:nvPr/>
        </p:nvSpPr>
        <p:spPr>
          <a:xfrm>
            <a:off x="2308942" y="1384716"/>
            <a:ext cx="5113205" cy="118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605958"/>
                </a:solidFill>
                <a:latin typeface="微软雅黑"/>
              </a:rPr>
              <a:t>汽车美容和改装已经从简单的洗车——车蜡——封釉——镀膜，汽车美容行业进入一个不断升级的阶段。目前汽车美容行业已经走过了起步阶段，项目呈现多样化，高端化的趋势。</a:t>
            </a:r>
          </a:p>
        </p:txBody>
      </p:sp>
      <p:sp>
        <p:nvSpPr>
          <p:cNvPr id="10" name="矩形 9"/>
          <p:cNvSpPr/>
          <p:nvPr/>
        </p:nvSpPr>
        <p:spPr>
          <a:xfrm>
            <a:off x="2312239" y="2876990"/>
            <a:ext cx="5757641" cy="7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605958"/>
                </a:solidFill>
                <a:latin typeface="微软雅黑"/>
              </a:rPr>
              <a:t>区域所需面积：200㎡      洗车人员：3人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605958"/>
                </a:solidFill>
                <a:latin typeface="微软雅黑"/>
              </a:rPr>
              <a:t>预计投资：15万元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1742" y="1371410"/>
            <a:ext cx="1059936" cy="1059936"/>
            <a:chOff x="1181742" y="1371410"/>
            <a:chExt cx="1059936" cy="1059936"/>
          </a:xfrm>
        </p:grpSpPr>
        <p:sp>
          <p:nvSpPr>
            <p:cNvPr id="9" name="椭圆 8"/>
            <p:cNvSpPr/>
            <p:nvPr/>
          </p:nvSpPr>
          <p:spPr bwMode="auto">
            <a:xfrm>
              <a:off x="1181742" y="1371410"/>
              <a:ext cx="1059936" cy="1059936"/>
            </a:xfrm>
            <a:prstGeom prst="ellipse">
              <a:avLst/>
            </a:prstGeom>
            <a:solidFill>
              <a:schemeClr val="tx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88916" y="1486096"/>
              <a:ext cx="845589" cy="8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399">
                  <a:solidFill>
                    <a:srgbClr val="FFFFFF"/>
                  </a:solidFill>
                  <a:latin typeface="微软雅黑"/>
                </a:rPr>
                <a:t>行业成熟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1742" y="2762305"/>
            <a:ext cx="1059936" cy="1059936"/>
            <a:chOff x="1181742" y="2762305"/>
            <a:chExt cx="1059936" cy="1059936"/>
          </a:xfrm>
        </p:grpSpPr>
        <p:sp>
          <p:nvSpPr>
            <p:cNvPr id="12" name="椭圆 11"/>
            <p:cNvSpPr/>
            <p:nvPr/>
          </p:nvSpPr>
          <p:spPr bwMode="auto">
            <a:xfrm>
              <a:off x="1181742" y="2762305"/>
              <a:ext cx="1059936" cy="1059936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88916" y="2876991"/>
              <a:ext cx="845589" cy="8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399">
                  <a:solidFill>
                    <a:srgbClr val="2E2E2E"/>
                  </a:solidFill>
                  <a:latin typeface="微软雅黑"/>
                </a:rPr>
                <a:t>经营预算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312240" y="4223938"/>
            <a:ext cx="5109907" cy="14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799">
                <a:solidFill>
                  <a:srgbClr val="605958"/>
                </a:solidFill>
                <a:latin typeface="微软雅黑"/>
              </a:rPr>
              <a:t>①自建洗车改装区：前期会占用较大财力和人力资源。长远看会降低自身的洗车美容成本。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b="1" lang="zh-CN" sz="1799">
              <a:solidFill>
                <a:srgbClr val="605958"/>
              </a:solidFill>
              <a:latin typeface="微软雅黑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799">
                <a:solidFill>
                  <a:srgbClr val="605958"/>
                </a:solidFill>
                <a:latin typeface="微软雅黑"/>
              </a:rPr>
              <a:t>②寻找商家合作：将美容改装承包给其他商家，可以减少前期的投入但会增加后期成本。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81742" y="4397275"/>
            <a:ext cx="1059936" cy="1059936"/>
            <a:chOff x="1181742" y="4397275"/>
            <a:chExt cx="1059936" cy="1059936"/>
          </a:xfrm>
        </p:grpSpPr>
        <p:sp>
          <p:nvSpPr>
            <p:cNvPr id="15" name="椭圆 14"/>
            <p:cNvSpPr/>
            <p:nvPr/>
          </p:nvSpPr>
          <p:spPr bwMode="auto">
            <a:xfrm>
              <a:off x="1181742" y="4397275"/>
              <a:ext cx="1059936" cy="1059936"/>
            </a:xfrm>
            <a:prstGeom prst="ellips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288916" y="4511961"/>
              <a:ext cx="845589" cy="8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399">
                  <a:solidFill>
                    <a:srgbClr val="FFFFFF"/>
                  </a:solidFill>
                  <a:latin typeface="微软雅黑"/>
                </a:rPr>
                <a:t>运营模式</a:t>
              </a:r>
            </a:p>
          </p:txBody>
        </p:sp>
      </p:grpSp>
      <p:pic>
        <p:nvPicPr>
          <p:cNvPr id="1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80623" y="1041698"/>
            <a:ext cx="3853851" cy="254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81163" y="3824185"/>
            <a:ext cx="3852772" cy="263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4.4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第一年推广计划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201820" y="1584102"/>
            <a:ext cx="3791173" cy="3789758"/>
          </a:xfrm>
          <a:prstGeom prst="ellipse">
            <a:avLst/>
          </a:prstGeom>
          <a:noFill/>
          <a:ln cap="flat" w="11">
            <a:solidFill>
              <a:schemeClr val="bg2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125677" y="1584102"/>
            <a:ext cx="3791173" cy="3789758"/>
          </a:xfrm>
          <a:prstGeom prst="ellipse">
            <a:avLst/>
          </a:prstGeom>
          <a:noFill/>
          <a:ln cap="flat" w="11">
            <a:solidFill>
              <a:schemeClr val="bg2"/>
            </a:solidFill>
            <a:prstDash val="dash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4086708" y="2507157"/>
            <a:ext cx="668616" cy="384489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4126290" y="4088934"/>
            <a:ext cx="667201" cy="383074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3590548" y="3507959"/>
            <a:ext cx="887717" cy="0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7369000" y="2507157"/>
            <a:ext cx="668616" cy="384489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 flipV="1">
            <a:off x="7330834" y="4088934"/>
            <a:ext cx="668616" cy="383074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>
            <a:off x="7646059" y="3507959"/>
            <a:ext cx="889131" cy="0"/>
          </a:xfrm>
          <a:prstGeom prst="line">
            <a:avLst/>
          </a:prstGeom>
          <a:noFill/>
          <a:ln cap="flat" w="19050">
            <a:solidFill>
              <a:srgbClr val="2E2C2C"/>
            </a:solidFill>
            <a:prstDash val="solid"/>
            <a:miter lim="800000"/>
            <a:headEnd len="med" type="none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697418" y="1885817"/>
            <a:ext cx="2380006" cy="70073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利用股东人脉做好圈层营销</a:t>
            </a:r>
          </a:p>
        </p:txBody>
      </p:sp>
      <p:sp>
        <p:nvSpPr>
          <p:cNvPr id="17" name="TextBox 35"/>
          <p:cNvSpPr txBox="1"/>
          <p:nvPr/>
        </p:nvSpPr>
        <p:spPr>
          <a:xfrm>
            <a:off x="697418" y="3198279"/>
            <a:ext cx="1917772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中高端楼盘的电梯广告</a:t>
            </a:r>
          </a:p>
        </p:txBody>
      </p:sp>
      <p:sp>
        <p:nvSpPr>
          <p:cNvPr id="18" name="TextBox 36"/>
          <p:cNvSpPr txBox="1"/>
          <p:nvPr/>
        </p:nvSpPr>
        <p:spPr>
          <a:xfrm>
            <a:off x="697418" y="4583654"/>
            <a:ext cx="2380006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租用繁华路口巨幅广告牌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9131034" y="1885818"/>
            <a:ext cx="2051607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有计划的进行加油站宣传</a:t>
            </a:r>
          </a:p>
        </p:txBody>
      </p:sp>
      <p:sp>
        <p:nvSpPr>
          <p:cNvPr id="20" name="TextBox 38"/>
          <p:cNvSpPr txBox="1"/>
          <p:nvPr/>
        </p:nvSpPr>
        <p:spPr>
          <a:xfrm>
            <a:off x="9593269" y="3198279"/>
            <a:ext cx="1589373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和高端消费场所相互合作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9131034" y="4583654"/>
            <a:ext cx="2051607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定期举办豪车展览扩大知名度。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182029" y="1756556"/>
            <a:ext cx="924470" cy="924470"/>
            <a:chOff x="2701926" y="1544638"/>
            <a:chExt cx="1038225" cy="1038225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701926" y="1544638"/>
              <a:ext cx="1038225" cy="10382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29" name="TextBox 42"/>
            <p:cNvSpPr txBox="1"/>
            <p:nvPr/>
          </p:nvSpPr>
          <p:spPr>
            <a:xfrm>
              <a:off x="2814879" y="1756454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01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615190" y="3025935"/>
            <a:ext cx="924470" cy="924470"/>
            <a:chOff x="2065338" y="2970213"/>
            <a:chExt cx="1038225" cy="1038225"/>
          </a:xfrm>
        </p:grpSpPr>
        <p:sp>
          <p:nvSpPr>
            <p:cNvPr id="31" name="Oval 12"/>
            <p:cNvSpPr>
              <a:spLocks noChangeArrowheads="1"/>
            </p:cNvSpPr>
            <p:nvPr/>
          </p:nvSpPr>
          <p:spPr bwMode="auto">
            <a:xfrm>
              <a:off x="2065338" y="2970213"/>
              <a:ext cx="1038225" cy="10382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32" name="TextBox 45"/>
            <p:cNvSpPr txBox="1"/>
            <p:nvPr/>
          </p:nvSpPr>
          <p:spPr>
            <a:xfrm>
              <a:off x="2146139" y="3195678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02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82029" y="4265629"/>
            <a:ext cx="924470" cy="925883"/>
            <a:chOff x="2701926" y="4362450"/>
            <a:chExt cx="1038225" cy="1039812"/>
          </a:xfrm>
        </p:grpSpPr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2701926" y="4362450"/>
              <a:ext cx="1038225" cy="10398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35" name="TextBox 48"/>
            <p:cNvSpPr txBox="1"/>
            <p:nvPr/>
          </p:nvSpPr>
          <p:spPr>
            <a:xfrm>
              <a:off x="2799778" y="4588708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03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31961" y="4265629"/>
            <a:ext cx="924470" cy="925883"/>
            <a:chOff x="8148638" y="4362450"/>
            <a:chExt cx="1038225" cy="1039812"/>
          </a:xfrm>
          <a:solidFill>
            <a:schemeClr val="tx1"/>
          </a:solidFill>
        </p:grpSpPr>
        <p:sp>
          <p:nvSpPr>
            <p:cNvPr id="37" name="Oval 14"/>
            <p:cNvSpPr>
              <a:spLocks noChangeArrowheads="1"/>
            </p:cNvSpPr>
            <p:nvPr/>
          </p:nvSpPr>
          <p:spPr bwMode="auto">
            <a:xfrm>
              <a:off x="8148638" y="4362450"/>
              <a:ext cx="1038225" cy="1039812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38" name="TextBox 51"/>
            <p:cNvSpPr txBox="1"/>
            <p:nvPr/>
          </p:nvSpPr>
          <p:spPr>
            <a:xfrm>
              <a:off x="8261591" y="4605458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06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98800" y="3025935"/>
            <a:ext cx="924470" cy="924470"/>
            <a:chOff x="8785226" y="2970213"/>
            <a:chExt cx="1038225" cy="1038225"/>
          </a:xfrm>
          <a:solidFill>
            <a:schemeClr val="tx1"/>
          </a:solidFill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8785226" y="2970213"/>
              <a:ext cx="1038225" cy="10382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1" name="TextBox 54"/>
            <p:cNvSpPr txBox="1"/>
            <p:nvPr/>
          </p:nvSpPr>
          <p:spPr>
            <a:xfrm>
              <a:off x="8898179" y="3195678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05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31961" y="1756556"/>
            <a:ext cx="924470" cy="924470"/>
            <a:chOff x="8148638" y="1544638"/>
            <a:chExt cx="1038225" cy="1038225"/>
          </a:xfrm>
          <a:solidFill>
            <a:schemeClr val="tx1"/>
          </a:solidFill>
        </p:grpSpPr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8148638" y="1544638"/>
              <a:ext cx="1038225" cy="1038225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4" name="TextBox 57"/>
            <p:cNvSpPr txBox="1"/>
            <p:nvPr/>
          </p:nvSpPr>
          <p:spPr>
            <a:xfrm>
              <a:off x="8214519" y="1756454"/>
              <a:ext cx="812317" cy="5817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799">
                  <a:solidFill>
                    <a:srgbClr val="FFFFFF"/>
                  </a:solidFill>
                  <a:latin charset="0" panose="00000400000000000000" pitchFamily="2" typeface="Lifeline JL"/>
                </a:rPr>
                <a:t>04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47206" y="2199001"/>
            <a:ext cx="2424259" cy="2424257"/>
            <a:chOff x="4847206" y="2199001"/>
            <a:chExt cx="2424259" cy="2424257"/>
          </a:xfrm>
        </p:grpSpPr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4847206" y="2199001"/>
              <a:ext cx="2424259" cy="2424257"/>
            </a:xfrm>
            <a:prstGeom prst="ellipse">
              <a:avLst/>
            </a:pr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5087174" y="2438916"/>
              <a:ext cx="1944323" cy="19458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7" name="TextBox 60"/>
            <p:cNvSpPr txBox="1"/>
            <p:nvPr/>
          </p:nvSpPr>
          <p:spPr>
            <a:xfrm>
              <a:off x="5391952" y="3025935"/>
              <a:ext cx="1334765" cy="88361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599">
                  <a:solidFill>
                    <a:srgbClr val="2E2E2E"/>
                  </a:solidFill>
                  <a:latin typeface="微软雅黑"/>
                </a:rPr>
                <a:t>营销推广计划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9" name="矩形 48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0" name="组合 49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51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4.5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TextBox 4"/>
          <p:cNvSpPr txBox="1"/>
          <p:nvPr/>
        </p:nvSpPr>
        <p:spPr>
          <a:xfrm>
            <a:off x="1395658" y="228128"/>
            <a:ext cx="5057987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经营特色（服务至上）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30074" y="1617140"/>
            <a:ext cx="444269" cy="442682"/>
          </a:xfrm>
          <a:prstGeom prst="ellipse">
            <a:avLst/>
          </a:prstGeom>
          <a:solidFill>
            <a:schemeClr val="tx1"/>
          </a:solidFill>
          <a:ln cap="flat" w="38100">
            <a:noFill/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799">
                <a:solidFill>
                  <a:srgbClr val="FFFFFF"/>
                </a:solidFill>
                <a:latin typeface="微软雅黑"/>
              </a:rPr>
              <a:t>1</a:t>
            </a:r>
          </a:p>
        </p:txBody>
      </p:sp>
      <p:sp>
        <p:nvSpPr>
          <p:cNvPr id="50" name="矩形 49"/>
          <p:cNvSpPr/>
          <p:nvPr/>
        </p:nvSpPr>
        <p:spPr>
          <a:xfrm>
            <a:off x="1176213" y="1515482"/>
            <a:ext cx="3808865" cy="700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注重客户体验， “为做服务而修车”。</a:t>
            </a:r>
          </a:p>
        </p:txBody>
      </p:sp>
      <p:sp>
        <p:nvSpPr>
          <p:cNvPr id="51" name="Oval 7"/>
          <p:cNvSpPr>
            <a:spLocks noChangeArrowheads="1"/>
          </p:cNvSpPr>
          <p:nvPr/>
        </p:nvSpPr>
        <p:spPr bwMode="auto">
          <a:xfrm>
            <a:off x="730074" y="2767796"/>
            <a:ext cx="444269" cy="442682"/>
          </a:xfrm>
          <a:prstGeom prst="ellipse">
            <a:avLst/>
          </a:prstGeom>
          <a:solidFill>
            <a:srgbClr val="FFC000"/>
          </a:solidFill>
          <a:ln cap="flat" w="38100">
            <a:noFill/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799">
                <a:solidFill>
                  <a:srgbClr val="2E2E2E"/>
                </a:solidFill>
                <a:latin typeface="微软雅黑"/>
              </a:rPr>
              <a:t>2</a:t>
            </a:r>
          </a:p>
        </p:txBody>
      </p:sp>
      <p:sp>
        <p:nvSpPr>
          <p:cNvPr id="52" name="矩形 51"/>
          <p:cNvSpPr/>
          <p:nvPr/>
        </p:nvSpPr>
        <p:spPr>
          <a:xfrm>
            <a:off x="1176213" y="2666139"/>
            <a:ext cx="3808865" cy="131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由于企业定位是服务中高端人士，只有完善的产品和真诚细致的服务才能培养出客户对企业的忠诚度。</a:t>
            </a: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>
            <a:off x="730074" y="4591726"/>
            <a:ext cx="444269" cy="442682"/>
          </a:xfrm>
          <a:prstGeom prst="ellipse">
            <a:avLst/>
          </a:prstGeom>
          <a:solidFill>
            <a:schemeClr val="accent1"/>
          </a:solidFill>
          <a:ln cap="flat" w="38100">
            <a:noFill/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799">
                <a:solidFill>
                  <a:srgbClr val="FFFFFF"/>
                </a:solidFill>
                <a:latin typeface="微软雅黑"/>
              </a:rPr>
              <a:t>3</a:t>
            </a:r>
          </a:p>
        </p:txBody>
      </p:sp>
      <p:sp>
        <p:nvSpPr>
          <p:cNvPr id="54" name="矩形 53"/>
          <p:cNvSpPr/>
          <p:nvPr/>
        </p:nvSpPr>
        <p:spPr>
          <a:xfrm>
            <a:off x="1176213" y="4490069"/>
            <a:ext cx="3808865" cy="161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将“服务至上” 作为企业的经营特色来建立，注重客户售前、售中、售后的体验。从服务上赢得客户的信任，从而产生好的口碑传播效应。</a:t>
            </a:r>
          </a:p>
        </p:txBody>
      </p:sp>
      <p:pic>
        <p:nvPicPr>
          <p:cNvPr id="5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47137" y="1319753"/>
            <a:ext cx="6844863" cy="4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4.6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发展规划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59391" y="1622319"/>
            <a:ext cx="1680996" cy="973821"/>
            <a:chOff x="859391" y="1622319"/>
            <a:chExt cx="1680996" cy="973821"/>
          </a:xfrm>
        </p:grpSpPr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859392" y="1622319"/>
              <a:ext cx="1608455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799">
                  <a:solidFill>
                    <a:srgbClr val="302A28"/>
                  </a:solidFill>
                  <a:latin typeface="微软雅黑"/>
                  <a:cs charset="-122" panose="020b0503020204020204" pitchFamily="34" typeface="微软雅黑"/>
                </a:rPr>
                <a:t>注册用户10万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859391" y="1980907"/>
              <a:ext cx="1271905" cy="578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  <a:latin typeface="微软雅黑"/>
                  <a:cs charset="-122" panose="020b0503020204020204" pitchFamily="34" typeface="微软雅黑"/>
                </a:rPr>
                <a:t>日活跃2万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  <a:latin typeface="微软雅黑"/>
                  <a:cs charset="-122" panose="020b0503020204020204" pitchFamily="34" typeface="微软雅黑"/>
                </a:rPr>
                <a:t>Release 1.2</a:t>
              </a:r>
            </a:p>
          </p:txBody>
        </p:sp>
      </p:grp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1353509" y="2579438"/>
            <a:ext cx="0" cy="863150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98326" y="1571900"/>
            <a:ext cx="1623318" cy="943060"/>
            <a:chOff x="4198326" y="1571900"/>
            <a:chExt cx="1623318" cy="943060"/>
          </a:xfrm>
        </p:grpSpPr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4198326" y="1571900"/>
              <a:ext cx="1608455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b="1" sz="18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注册用户75万</a:t>
              </a: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4198326" y="1930489"/>
              <a:ext cx="1271905" cy="578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日活跃8万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Release 1.6</a:t>
              </a:r>
            </a:p>
          </p:txBody>
        </p:sp>
      </p:grpSp>
      <p:sp>
        <p:nvSpPr>
          <p:cNvPr id="31" name="Line 33"/>
          <p:cNvSpPr>
            <a:spLocks noChangeShapeType="1"/>
          </p:cNvSpPr>
          <p:nvPr/>
        </p:nvSpPr>
        <p:spPr bwMode="auto">
          <a:xfrm flipH="1">
            <a:off x="4774288" y="2579438"/>
            <a:ext cx="0" cy="863150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661448" y="1571900"/>
            <a:ext cx="1765910" cy="943060"/>
            <a:chOff x="7661448" y="1571900"/>
            <a:chExt cx="1765910" cy="943060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7661446" y="1571900"/>
              <a:ext cx="1749742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b="1" sz="18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注册用户150万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7661449" y="1930489"/>
              <a:ext cx="1284605" cy="578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日活跃15万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Release 2.X</a:t>
              </a:r>
            </a:p>
          </p:txBody>
        </p:sp>
      </p:grpSp>
      <p:sp>
        <p:nvSpPr>
          <p:cNvPr id="34" name="Line 36"/>
          <p:cNvSpPr>
            <a:spLocks noChangeShapeType="1"/>
          </p:cNvSpPr>
          <p:nvPr/>
        </p:nvSpPr>
        <p:spPr bwMode="auto">
          <a:xfrm flipH="1">
            <a:off x="8237410" y="2579438"/>
            <a:ext cx="0" cy="863150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39457" y="4925795"/>
            <a:ext cx="1765910" cy="943060"/>
            <a:chOff x="2239457" y="4925795"/>
            <a:chExt cx="1765910" cy="943060"/>
          </a:xfrm>
        </p:grpSpPr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2239457" y="4925796"/>
              <a:ext cx="1749742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b="1" sz="18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注册用户110万</a:t>
              </a:r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2239457" y="5284384"/>
              <a:ext cx="1271905" cy="578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日活跃10万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Release 2.0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91332" y="4925795"/>
            <a:ext cx="1765910" cy="696967"/>
            <a:chOff x="5691332" y="4925795"/>
            <a:chExt cx="1765910" cy="696967"/>
          </a:xfrm>
        </p:grpSpPr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5691332" y="4925796"/>
              <a:ext cx="1749742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b="1" sz="18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注册用户200万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5691333" y="5284384"/>
              <a:ext cx="1233805" cy="33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日活跃18万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18457" y="4925795"/>
            <a:ext cx="1765910" cy="696967"/>
            <a:chOff x="9218457" y="4925795"/>
            <a:chExt cx="1765910" cy="696967"/>
          </a:xfrm>
        </p:grpSpPr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9218455" y="4925796"/>
              <a:ext cx="1749742" cy="36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b="1" sz="18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注册用户350万</a:t>
              </a:r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9218457" y="5284384"/>
              <a:ext cx="1233805" cy="335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1600">
                  <a:solidFill>
                    <a:schemeClr val="accent1"/>
                  </a:solidFill>
                  <a:latin typeface="+mj-ea"/>
                  <a:ea typeface="+mj-ea"/>
                  <a:cs charset="-122" panose="020b0503020204020204" pitchFamily="34" typeface="微软雅黑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302A28"/>
                  </a:solidFill>
                </a:rPr>
                <a:t>日活跃30万</a:t>
              </a:r>
            </a:p>
          </p:txBody>
        </p:sp>
      </p:grpSp>
      <p:sp>
        <p:nvSpPr>
          <p:cNvPr id="47" name="Freeform 5"/>
          <p:cNvSpPr/>
          <p:nvPr/>
        </p:nvSpPr>
        <p:spPr bwMode="auto">
          <a:xfrm>
            <a:off x="914908" y="3256778"/>
            <a:ext cx="10573190" cy="1092485"/>
          </a:xfrm>
          <a:custGeom>
            <a:gdLst>
              <a:gd fmla="*/ 127 w 13883" name="T0"/>
              <a:gd fmla="*/ 315 h 1482" name="T1"/>
              <a:gd fmla="*/ 12763 w 13883" name="T2"/>
              <a:gd fmla="*/ 315 h 1482" name="T3"/>
              <a:gd fmla="*/ 12763 w 13883" name="T4"/>
              <a:gd fmla="*/ 186 h 1482" name="T5"/>
              <a:gd fmla="*/ 12979 w 13883" name="T6"/>
              <a:gd fmla="*/ 48 h 1482" name="T7"/>
              <a:gd fmla="*/ 13371 w 13883" name="T8"/>
              <a:gd fmla="*/ 316 h 1482" name="T9"/>
              <a:gd fmla="*/ 13771 w 13883" name="T10"/>
              <a:gd fmla="*/ 588 h 1482" name="T11"/>
              <a:gd fmla="*/ 13763 w 13883" name="T12"/>
              <a:gd fmla="*/ 879 h 1482" name="T13"/>
              <a:gd fmla="*/ 13371 w 13883" name="T14"/>
              <a:gd fmla="*/ 1147 h 1482" name="T15"/>
              <a:gd fmla="*/ 12972 w 13883" name="T16"/>
              <a:gd fmla="*/ 1419 h 1482" name="T17"/>
              <a:gd fmla="*/ 12763 w 13883" name="T18"/>
              <a:gd fmla="*/ 1267 h 1482" name="T19"/>
              <a:gd fmla="*/ 12763 w 13883" name="T20"/>
              <a:gd fmla="*/ 1171 h 1482" name="T21"/>
              <a:gd fmla="*/ 127 w 13883" name="T22"/>
              <a:gd fmla="*/ 1171 h 1482" name="T23"/>
              <a:gd fmla="*/ 0 w 13883" name="T24"/>
              <a:gd fmla="*/ 1083 h 1482" name="T25"/>
              <a:gd fmla="*/ 0 w 13883" name="T26"/>
              <a:gd fmla="*/ 404 h 1482" name="T27"/>
              <a:gd fmla="*/ 127 w 13883" name="T28"/>
              <a:gd fmla="*/ 315 h 1482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482" w="13883">
                <a:moveTo>
                  <a:pt x="127" y="315"/>
                </a:moveTo>
                <a:lnTo>
                  <a:pt x="12763" y="315"/>
                </a:lnTo>
                <a:lnTo>
                  <a:pt x="12763" y="186"/>
                </a:lnTo>
                <a:cubicBezTo>
                  <a:pt x="12783" y="19"/>
                  <a:pt x="12867" y="0"/>
                  <a:pt x="12979" y="48"/>
                </a:cubicBezTo>
                <a:cubicBezTo>
                  <a:pt x="13110" y="137"/>
                  <a:pt x="13241" y="226"/>
                  <a:pt x="13371" y="316"/>
                </a:cubicBezTo>
                <a:lnTo>
                  <a:pt x="13771" y="588"/>
                </a:lnTo>
                <a:cubicBezTo>
                  <a:pt x="13883" y="693"/>
                  <a:pt x="13855" y="788"/>
                  <a:pt x="13763" y="879"/>
                </a:cubicBezTo>
                <a:cubicBezTo>
                  <a:pt x="13633" y="968"/>
                  <a:pt x="13502" y="1057"/>
                  <a:pt x="13371" y="1147"/>
                </a:cubicBezTo>
                <a:lnTo>
                  <a:pt x="12972" y="1419"/>
                </a:lnTo>
                <a:cubicBezTo>
                  <a:pt x="12840" y="1482"/>
                  <a:pt x="12784" y="1406"/>
                  <a:pt x="12763" y="1267"/>
                </a:cubicBezTo>
                <a:lnTo>
                  <a:pt x="12763" y="1171"/>
                </a:lnTo>
                <a:lnTo>
                  <a:pt x="127" y="1171"/>
                </a:lnTo>
                <a:cubicBezTo>
                  <a:pt x="57" y="1171"/>
                  <a:pt x="0" y="1132"/>
                  <a:pt x="0" y="1083"/>
                </a:cubicBezTo>
                <a:lnTo>
                  <a:pt x="0" y="404"/>
                </a:lnTo>
                <a:cubicBezTo>
                  <a:pt x="0" y="355"/>
                  <a:pt x="57" y="315"/>
                  <a:pt x="127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148964" y="3589572"/>
            <a:ext cx="414914" cy="426896"/>
            <a:chOff x="1115335" y="3403749"/>
            <a:chExt cx="415130" cy="427118"/>
          </a:xfrm>
          <a:solidFill>
            <a:schemeClr val="bg1"/>
          </a:solidFill>
        </p:grpSpPr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1115335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50" name="Text Box 78"/>
            <p:cNvSpPr txBox="1">
              <a:spLocks noChangeArrowheads="1"/>
            </p:cNvSpPr>
            <p:nvPr/>
          </p:nvSpPr>
          <p:spPr bwMode="auto">
            <a:xfrm>
              <a:off x="1163114" y="3432642"/>
              <a:ext cx="319571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5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49404" y="3589572"/>
            <a:ext cx="460143" cy="426896"/>
            <a:chOff x="3681705" y="3403749"/>
            <a:chExt cx="460383" cy="427118"/>
          </a:xfrm>
          <a:solidFill>
            <a:schemeClr val="bg1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3704331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56" name="Text Box 78"/>
            <p:cNvSpPr txBox="1">
              <a:spLocks noChangeArrowheads="1"/>
            </p:cNvSpPr>
            <p:nvPr/>
          </p:nvSpPr>
          <p:spPr bwMode="auto">
            <a:xfrm>
              <a:off x="3683812" y="3432642"/>
              <a:ext cx="456168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12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572457" y="3589572"/>
            <a:ext cx="460143" cy="426896"/>
            <a:chOff x="4938342" y="3403749"/>
            <a:chExt cx="460383" cy="427118"/>
          </a:xfrm>
          <a:solidFill>
            <a:schemeClr val="bg1"/>
          </a:solidFill>
        </p:grpSpPr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4960968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59" name="Text Box 78"/>
            <p:cNvSpPr txBox="1">
              <a:spLocks noChangeArrowheads="1"/>
            </p:cNvSpPr>
            <p:nvPr/>
          </p:nvSpPr>
          <p:spPr bwMode="auto">
            <a:xfrm>
              <a:off x="4940450" y="3432642"/>
              <a:ext cx="456168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15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292306" y="3589572"/>
            <a:ext cx="460142" cy="426896"/>
            <a:chOff x="6135209" y="3403749"/>
            <a:chExt cx="460382" cy="427118"/>
          </a:xfrm>
          <a:solidFill>
            <a:schemeClr val="bg1"/>
          </a:solidFill>
        </p:grpSpPr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6161040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62" name="Text Box 78"/>
            <p:cNvSpPr txBox="1">
              <a:spLocks noChangeArrowheads="1"/>
            </p:cNvSpPr>
            <p:nvPr/>
          </p:nvSpPr>
          <p:spPr bwMode="auto">
            <a:xfrm>
              <a:off x="6137316" y="3425940"/>
              <a:ext cx="456168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18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033957" y="3589572"/>
            <a:ext cx="460143" cy="426896"/>
            <a:chOff x="7405390" y="3403749"/>
            <a:chExt cx="460383" cy="427118"/>
          </a:xfrm>
          <a:solidFill>
            <a:schemeClr val="bg1"/>
          </a:solidFill>
        </p:grpSpPr>
        <p:sp>
          <p:nvSpPr>
            <p:cNvPr id="64" name="Oval 6"/>
            <p:cNvSpPr>
              <a:spLocks noChangeArrowheads="1"/>
            </p:cNvSpPr>
            <p:nvPr/>
          </p:nvSpPr>
          <p:spPr bwMode="auto">
            <a:xfrm>
              <a:off x="7412615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65" name="Text Box 78"/>
            <p:cNvSpPr txBox="1">
              <a:spLocks noChangeArrowheads="1"/>
            </p:cNvSpPr>
            <p:nvPr/>
          </p:nvSpPr>
          <p:spPr bwMode="auto">
            <a:xfrm>
              <a:off x="7407496" y="3432640"/>
              <a:ext cx="456168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21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764237" y="3589572"/>
            <a:ext cx="460143" cy="426896"/>
            <a:chOff x="9735094" y="3403749"/>
            <a:chExt cx="460383" cy="427118"/>
          </a:xfrm>
          <a:solidFill>
            <a:schemeClr val="bg1"/>
          </a:solidFill>
        </p:grpSpPr>
        <p:sp>
          <p:nvSpPr>
            <p:cNvPr id="70" name="Oval 6"/>
            <p:cNvSpPr>
              <a:spLocks noChangeArrowheads="1"/>
            </p:cNvSpPr>
            <p:nvPr/>
          </p:nvSpPr>
          <p:spPr bwMode="auto">
            <a:xfrm>
              <a:off x="9754510" y="3403749"/>
              <a:ext cx="415130" cy="42711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71" name="Text Box 78"/>
            <p:cNvSpPr txBox="1">
              <a:spLocks noChangeArrowheads="1"/>
            </p:cNvSpPr>
            <p:nvPr/>
          </p:nvSpPr>
          <p:spPr bwMode="auto">
            <a:xfrm>
              <a:off x="9737201" y="3451180"/>
              <a:ext cx="456168" cy="365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1799">
                  <a:solidFill>
                    <a:srgbClr val="2E2E2E"/>
                  </a:solidFill>
                  <a:latin charset="0" panose="00000400000000000000" pitchFamily="2" typeface="Lifeline JL"/>
                </a:rPr>
                <a:t>30</a:t>
              </a:r>
            </a:p>
          </p:txBody>
        </p:sp>
      </p:grpSp>
      <p:sp>
        <p:nvSpPr>
          <p:cNvPr id="72" name="Line 42"/>
          <p:cNvSpPr>
            <a:spLocks noChangeShapeType="1"/>
          </p:cNvSpPr>
          <p:nvPr/>
        </p:nvSpPr>
        <p:spPr bwMode="auto">
          <a:xfrm flipH="1">
            <a:off x="3059273" y="4192395"/>
            <a:ext cx="0" cy="731814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 flipH="1">
            <a:off x="6510604" y="4192395"/>
            <a:ext cx="0" cy="731814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 flipH="1">
            <a:off x="10027280" y="4192395"/>
            <a:ext cx="0" cy="731814"/>
          </a:xfrm>
          <a:prstGeom prst="line">
            <a:avLst/>
          </a:prstGeom>
          <a:noFill/>
          <a:ln cap="rnd" w="19050">
            <a:solidFill>
              <a:srgbClr val="000000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矩形 51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3" name="组合 52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66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4.7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31"/>
      <p:bldP grpId="0" spid="34"/>
      <p:bldP grpId="0" spid="47"/>
      <p:bldP grpId="0" spid="72"/>
      <p:bldP grpId="0" spid="73"/>
      <p:bldP grpId="0" spid="7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企业目标(长远规划)</a:t>
            </a:r>
          </a:p>
        </p:txBody>
      </p:sp>
      <p:sp>
        <p:nvSpPr>
          <p:cNvPr id="13" name="矩形 12"/>
          <p:cNvSpPr/>
          <p:nvPr/>
        </p:nvSpPr>
        <p:spPr>
          <a:xfrm>
            <a:off x="2136828" y="1371373"/>
            <a:ext cx="5974346" cy="161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目标是立足海东市，把服务和流程作为核心竞争力进行打造，形成特有的企业文件和管理模式，最终形成一套选址，建店，装修，标识，服务，维修流程，配件采购流程，客户车辆信息全程跟踪记录都高度标准化统一化的机制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25566" y="1315463"/>
            <a:ext cx="1130243" cy="1125048"/>
            <a:chOff x="825566" y="1315463"/>
            <a:chExt cx="1130243" cy="1125048"/>
          </a:xfrm>
        </p:grpSpPr>
        <p:sp>
          <p:nvSpPr>
            <p:cNvPr id="14" name="椭圆 13"/>
            <p:cNvSpPr/>
            <p:nvPr/>
          </p:nvSpPr>
          <p:spPr bwMode="auto">
            <a:xfrm>
              <a:off x="825566" y="1315463"/>
              <a:ext cx="1125048" cy="1125048"/>
            </a:xfrm>
            <a:prstGeom prst="ellipse">
              <a:avLst/>
            </a:prstGeom>
            <a:solidFill>
              <a:schemeClr val="tx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06312" y="1493467"/>
              <a:ext cx="1049497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199">
                  <a:solidFill>
                    <a:srgbClr val="FFFFFF"/>
                  </a:solidFill>
                  <a:latin typeface="微软雅黑"/>
                </a:rPr>
                <a:t>标准化运作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5566" y="3166708"/>
            <a:ext cx="1125048" cy="1125048"/>
            <a:chOff x="825566" y="3166708"/>
            <a:chExt cx="1125048" cy="1125048"/>
          </a:xfrm>
        </p:grpSpPr>
        <p:sp>
          <p:nvSpPr>
            <p:cNvPr id="16" name="椭圆 15"/>
            <p:cNvSpPr/>
            <p:nvPr/>
          </p:nvSpPr>
          <p:spPr bwMode="auto">
            <a:xfrm>
              <a:off x="825566" y="3166708"/>
              <a:ext cx="1125048" cy="112504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13924" y="3337042"/>
              <a:ext cx="992589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199">
                  <a:solidFill>
                    <a:srgbClr val="2E2E2E"/>
                  </a:solidFill>
                  <a:latin typeface="微软雅黑"/>
                </a:rPr>
                <a:t>强化品牌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5566" y="4741722"/>
            <a:ext cx="1125048" cy="1125048"/>
            <a:chOff x="825566" y="4741722"/>
            <a:chExt cx="1125048" cy="1125048"/>
          </a:xfrm>
        </p:grpSpPr>
        <p:sp>
          <p:nvSpPr>
            <p:cNvPr id="18" name="椭圆 17"/>
            <p:cNvSpPr/>
            <p:nvPr/>
          </p:nvSpPr>
          <p:spPr bwMode="auto">
            <a:xfrm>
              <a:off x="825566" y="4741722"/>
              <a:ext cx="1125048" cy="1125048"/>
            </a:xfrm>
            <a:prstGeom prst="ellips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13924" y="4912056"/>
              <a:ext cx="992589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199">
                  <a:solidFill>
                    <a:srgbClr val="FFFFFF"/>
                  </a:solidFill>
                  <a:latin typeface="微软雅黑"/>
                </a:rPr>
                <a:t>连锁经营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136828" y="4819616"/>
            <a:ext cx="5974346" cy="161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统一配送，并改组公司成立品牌管理集团公司，在广东深圳一带建立公司总部，统一全国连锁加盟店零配件供应以及建立员工培训基地，让车主不管是进入全国哪一家®，享受到都是完全标准化的高品质服务。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136828" y="3386306"/>
            <a:ext cx="597434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成立为会员忠诚度计划，会员分级，可以根据积分享受不同爱车养护折扣，并定期举办高端会员互动活动</a:t>
            </a:r>
          </a:p>
        </p:txBody>
      </p:sp>
      <p:sp>
        <p:nvSpPr>
          <p:cNvPr id="22" name="等腰三角形 21"/>
          <p:cNvSpPr/>
          <p:nvPr/>
        </p:nvSpPr>
        <p:spPr bwMode="auto">
          <a:xfrm flipV="1">
            <a:off x="1158265" y="2592198"/>
            <a:ext cx="545591" cy="191844"/>
          </a:xfrm>
          <a:prstGeom prst="triangle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3" name="等腰三角形 22"/>
          <p:cNvSpPr/>
          <p:nvPr/>
        </p:nvSpPr>
        <p:spPr bwMode="auto">
          <a:xfrm flipV="1">
            <a:off x="1158265" y="4447328"/>
            <a:ext cx="545591" cy="191844"/>
          </a:xfrm>
          <a:prstGeom prst="triangle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4" name="等腰三角形 23"/>
          <p:cNvSpPr/>
          <p:nvPr/>
        </p:nvSpPr>
        <p:spPr bwMode="auto">
          <a:xfrm flipV="1">
            <a:off x="1158265" y="6016003"/>
            <a:ext cx="545591" cy="191844"/>
          </a:xfrm>
          <a:prstGeom prst="triangle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pic>
        <p:nvPicPr>
          <p:cNvPr id="25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99057" y="849252"/>
            <a:ext cx="3228755" cy="559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4.8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0"/>
      <p:bldP grpId="0" spid="21"/>
      <p:bldP grpId="0" spid="22"/>
      <p:bldP grpId="0" spid="23"/>
      <p:bldP grpId="0" spid="2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请输入您的标题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2086034" y="1190368"/>
            <a:ext cx="928419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联系券商引入私募投资机构，对集团公司进行股份制改造，一年之内完成新三板挂牌，三年之内登录A股创业板，逐步完成三轮增发，再用五年时间，打造500家加盟店，覆盖全国大中型城市。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4297" y="1088686"/>
            <a:ext cx="1126213" cy="1126213"/>
            <a:chOff x="884297" y="1088686"/>
            <a:chExt cx="1126213" cy="1126213"/>
          </a:xfrm>
        </p:grpSpPr>
        <p:sp>
          <p:nvSpPr>
            <p:cNvPr id="13" name="椭圆 12"/>
            <p:cNvSpPr>
              <a:spLocks noChangeAspect="1"/>
            </p:cNvSpPr>
            <p:nvPr/>
          </p:nvSpPr>
          <p:spPr bwMode="auto">
            <a:xfrm>
              <a:off x="884297" y="1088686"/>
              <a:ext cx="1126213" cy="1126213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06312" y="1267273"/>
              <a:ext cx="1049497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2199">
                  <a:solidFill>
                    <a:srgbClr val="2E2E2E"/>
                  </a:solidFill>
                  <a:latin typeface="微软雅黑"/>
                </a:rPr>
                <a:t>500家加盟店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4297" y="3132518"/>
            <a:ext cx="1126213" cy="1126213"/>
            <a:chOff x="884297" y="3132518"/>
            <a:chExt cx="1126213" cy="1126213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 bwMode="auto">
            <a:xfrm>
              <a:off x="884297" y="3132518"/>
              <a:ext cx="1126213" cy="1126213"/>
            </a:xfrm>
            <a:prstGeom prst="ellipse">
              <a:avLst/>
            </a:prstGeom>
            <a:solidFill>
              <a:srgbClr val="2E2E2E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06312" y="3340654"/>
              <a:ext cx="1049497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199">
                  <a:solidFill>
                    <a:srgbClr val="FEFEFE"/>
                  </a:solidFill>
                  <a:latin typeface="微软雅黑"/>
                </a:rPr>
                <a:t>发展产业链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86034" y="3234200"/>
            <a:ext cx="928419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并用这500家加盟店庞大的营销网络，形成全国规模最大，保障能力最强的平行进口车商，为平行进口车提供按着美国法律要求高于4S的质保服务，收购或者建立零配件加工企业，改装品牌，争夺最高利润空间。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84297" y="4894632"/>
            <a:ext cx="1126213" cy="1126213"/>
            <a:chOff x="884297" y="4894632"/>
            <a:chExt cx="1126213" cy="1126213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 bwMode="auto">
            <a:xfrm>
              <a:off x="884297" y="4894632"/>
              <a:ext cx="1126213" cy="1126213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06312" y="5102768"/>
              <a:ext cx="1049497" cy="761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199">
                  <a:solidFill>
                    <a:srgbClr val="2E2E2E"/>
                  </a:solidFill>
                  <a:latin typeface="微软雅黑"/>
                </a:rPr>
                <a:t>回馈社会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2086034" y="5025863"/>
            <a:ext cx="9284196" cy="10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用真诚的服务，融入各地社区，定期在社会上开展关注大气变化，臭氧变化，希望工程，行车安全，用车知识的社会公益活动，树立有社会责任感的良心企业形象扩大影响力，像一个老朋友一样伴随着车主成长。</a:t>
            </a:r>
          </a:p>
        </p:txBody>
      </p:sp>
      <p:sp>
        <p:nvSpPr>
          <p:cNvPr id="21" name="等腰三角形 20"/>
          <p:cNvSpPr/>
          <p:nvPr/>
        </p:nvSpPr>
        <p:spPr bwMode="auto">
          <a:xfrm flipV="1">
            <a:off x="1158265" y="2483101"/>
            <a:ext cx="545591" cy="191844"/>
          </a:xfrm>
          <a:prstGeom prst="triangle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2" name="等腰三角形 21"/>
          <p:cNvSpPr/>
          <p:nvPr/>
        </p:nvSpPr>
        <p:spPr bwMode="auto">
          <a:xfrm flipV="1">
            <a:off x="1158265" y="4500132"/>
            <a:ext cx="545591" cy="191844"/>
          </a:xfrm>
          <a:prstGeom prst="triangle">
            <a:avLst/>
          </a:prstGeom>
          <a:solidFill>
            <a:schemeClr val="bg2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4.9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7"/>
      <p:bldP grpId="0" spid="20"/>
      <p:bldP grpId="0" spid="21"/>
      <p:bldP grpId="0" spid="2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 id="4" name="圆角矩形 3"/>
          <p:cNvSpPr/>
          <p:nvPr/>
        </p:nvSpPr>
        <p:spPr>
          <a:xfrm>
            <a:off x="0" y="2000099"/>
            <a:ext cx="6776358" cy="2160287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6873343" y="3578420"/>
            <a:ext cx="5318657" cy="58196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73343" y="2000099"/>
            <a:ext cx="2605287" cy="14612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586713" y="2000099"/>
            <a:ext cx="2605287" cy="14612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1421704" y="2527567"/>
            <a:ext cx="8021079" cy="1218590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7996">
                <a:solidFill>
                  <a:srgbClr val="2E2E2E"/>
                </a:solidFill>
                <a:latin charset="-122" panose="020b0503020204020204" pitchFamily="34" typeface="微软雅黑"/>
                <a:cs charset="-122" panose="02010600030101010101" pitchFamily="2" typeface="宋体"/>
              </a:rPr>
              <a:t>财务分析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1119719" y="4599263"/>
            <a:ext cx="153236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投入预算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2922624" y="4599263"/>
            <a:ext cx="175163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月运营成本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1100896" y="5031627"/>
            <a:ext cx="3573364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企业目标（发展愿景）</a:t>
            </a:r>
          </a:p>
        </p:txBody>
      </p:sp>
      <p:sp>
        <p:nvSpPr>
          <p:cNvPr id="34" name="Freeform 18"/>
          <p:cNvSpPr>
            <a:spLocks noEditPoints="1"/>
          </p:cNvSpPr>
          <p:nvPr/>
        </p:nvSpPr>
        <p:spPr bwMode="auto">
          <a:xfrm>
            <a:off x="832748" y="5097504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9 h 234" name="T19"/>
              <a:gd fmla="*/ 135 w 235" name="T20"/>
              <a:gd fmla="*/ 99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9 h 234" name="T27"/>
              <a:gd fmla="*/ 35 w 235" name="T28"/>
              <a:gd fmla="*/ 99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837782" y="46651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6" name="Freeform 22"/>
          <p:cNvSpPr>
            <a:spLocks noEditPoints="1"/>
          </p:cNvSpPr>
          <p:nvPr/>
        </p:nvSpPr>
        <p:spPr bwMode="auto">
          <a:xfrm>
            <a:off x="2625688" y="46651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836194" y="4599263"/>
            <a:ext cx="175163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投资回报预估</a:t>
            </a:r>
          </a:p>
        </p:txBody>
      </p:sp>
      <p:sp>
        <p:nvSpPr>
          <p:cNvPr id="38" name="Freeform 22"/>
          <p:cNvSpPr>
            <a:spLocks noEditPoints="1"/>
          </p:cNvSpPr>
          <p:nvPr/>
        </p:nvSpPr>
        <p:spPr bwMode="auto">
          <a:xfrm>
            <a:off x="4539258" y="4665140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613182976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9"/>
      <p:bldP grpId="0" spid="20"/>
      <p:bldP grpId="0" spid="21"/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月运营成本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49775" y="1985680"/>
            <a:ext cx="2559035" cy="2178684"/>
            <a:chOff x="6149775" y="1985680"/>
            <a:chExt cx="2559035" cy="2178684"/>
          </a:xfrm>
        </p:grpSpPr>
        <p:sp>
          <p:nvSpPr>
            <p:cNvPr id="40" name="矩形: 对角圆角 39"/>
            <p:cNvSpPr/>
            <p:nvPr/>
          </p:nvSpPr>
          <p:spPr bwMode="auto">
            <a:xfrm>
              <a:off x="6149775" y="1985680"/>
              <a:ext cx="2559035" cy="2178684"/>
            </a:xfrm>
            <a:prstGeom prst="round2DiagRect">
              <a:avLst>
                <a:gd fmla="val 48493" name="adj1"/>
                <a:gd fmla="val 0" name="adj2"/>
              </a:avLst>
            </a:prstGeom>
            <a:solidFill>
              <a:srgbClr val="FFC000"/>
            </a:solidFill>
            <a:ln cap="flat" w="9">
              <a:noFill/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 flipH="1">
              <a:off x="6178493" y="2777983"/>
              <a:ext cx="1680995" cy="1035769"/>
            </a:xfrm>
            <a:prstGeom prst="rect">
              <a:avLst/>
            </a:prstGeom>
            <a:effectLst/>
          </p:spPr>
          <p:txBody>
            <a:bodyPr bIns="60913" lIns="121827" rIns="121827" tIns="60913" wrap="square">
              <a:spAutoFit/>
            </a:bodyPr>
            <a:lstStyle>
              <a:defPPr>
                <a:defRPr lang="zh-CN"/>
              </a:defPPr>
              <a:lvl1pPr defTabSz="1245235">
                <a:spcBef>
                  <a:spcPct val="0"/>
                </a:spcBef>
                <a:spcAft>
                  <a:spcPct val="0"/>
                </a:spcAft>
                <a:defRPr b="1" kern="0" sz="5400">
                  <a:solidFill>
                    <a:schemeClr val="bg2"/>
                  </a:solidFill>
                  <a:effectLst>
                    <a:innerShdw blurRad="63500" dir="10800000" dist="508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algn="ctr" fontAlgn="base">
                <a:buFont charset="0" panose="020b0604020202020204" pitchFamily="34" typeface="Arial"/>
                <a:buNone/>
              </a:pPr>
              <a:r>
                <a:rPr altLang="zh-CN" b="0" lang="en-US" sz="5997">
                  <a:solidFill>
                    <a:srgbClr val="2E2E2E"/>
                  </a:solidFill>
                  <a:effectLst/>
                  <a:latin charset="0" panose="00000400000000000000" pitchFamily="2" typeface="Lifeline JL"/>
                </a:rPr>
                <a:t>45%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34330" y="2561841"/>
            <a:ext cx="1884849" cy="1604702"/>
            <a:chOff x="4034330" y="2561841"/>
            <a:chExt cx="1884849" cy="1604702"/>
          </a:xfrm>
        </p:grpSpPr>
        <p:sp>
          <p:nvSpPr>
            <p:cNvPr id="39" name="矩形: 对角圆角 38"/>
            <p:cNvSpPr/>
            <p:nvPr/>
          </p:nvSpPr>
          <p:spPr bwMode="auto">
            <a:xfrm flipH="1">
              <a:off x="4034330" y="2561841"/>
              <a:ext cx="1884849" cy="1604702"/>
            </a:xfrm>
            <a:prstGeom prst="round2DiagRect">
              <a:avLst>
                <a:gd fmla="val 48493" name="adj1"/>
                <a:gd fmla="val 0" name="adj2"/>
              </a:avLst>
            </a:prstGeom>
            <a:solidFill>
              <a:schemeClr val="tx1"/>
            </a:solidFill>
            <a:ln cap="flat" w="9">
              <a:noFill/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FFFFFF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 flipH="1">
              <a:off x="4515056" y="3055554"/>
              <a:ext cx="1399707" cy="853041"/>
            </a:xfrm>
            <a:prstGeom prst="rect">
              <a:avLst/>
            </a:prstGeom>
            <a:effectLst/>
          </p:spPr>
          <p:txBody>
            <a:bodyPr bIns="60913" lIns="121827" rIns="121827" tIns="60913" wrap="square">
              <a:spAutoFit/>
            </a:bodyPr>
            <a:lstStyle>
              <a:defPPr>
                <a:defRPr lang="zh-CN"/>
              </a:defPPr>
              <a:lvl1pPr defTabSz="1245235">
                <a:spcBef>
                  <a:spcPct val="0"/>
                </a:spcBef>
                <a:spcAft>
                  <a:spcPct val="0"/>
                </a:spcAft>
                <a:defRPr b="1" kern="0" sz="5400">
                  <a:solidFill>
                    <a:schemeClr val="bg2"/>
                  </a:solidFill>
                  <a:effectLst>
                    <a:innerShdw blurRad="63500" dir="10800000" dist="508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algn="ctr" fontAlgn="base">
                <a:buFont charset="0" panose="020b0604020202020204" pitchFamily="34" typeface="Arial"/>
                <a:buNone/>
              </a:pPr>
              <a:r>
                <a:rPr altLang="zh-CN" b="0" lang="en-US" sz="4798">
                  <a:solidFill>
                    <a:srgbClr val="FFFFFF"/>
                  </a:solidFill>
                  <a:effectLst/>
                  <a:latin charset="0" panose="00000400000000000000" pitchFamily="2" typeface="Lifeline JL"/>
                </a:rPr>
                <a:t>20%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28770" y="4392846"/>
            <a:ext cx="1885994" cy="1605678"/>
            <a:chOff x="4028770" y="4392846"/>
            <a:chExt cx="1885994" cy="1605678"/>
          </a:xfrm>
        </p:grpSpPr>
        <p:sp>
          <p:nvSpPr>
            <p:cNvPr id="41" name="矩形: 对角圆角 40"/>
            <p:cNvSpPr/>
            <p:nvPr/>
          </p:nvSpPr>
          <p:spPr bwMode="auto">
            <a:xfrm>
              <a:off x="4028770" y="4392846"/>
              <a:ext cx="1885994" cy="1605678"/>
            </a:xfrm>
            <a:prstGeom prst="round2DiagRect">
              <a:avLst>
                <a:gd fmla="val 48493" name="adj1"/>
                <a:gd fmla="val 0" name="adj2"/>
              </a:avLst>
            </a:prstGeom>
            <a:solidFill>
              <a:srgbClr val="FFC000"/>
            </a:solidFill>
            <a:ln cap="flat" w="9">
              <a:noFill/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 flipH="1">
              <a:off x="4118159" y="4680179"/>
              <a:ext cx="1680995" cy="853041"/>
            </a:xfrm>
            <a:prstGeom prst="rect">
              <a:avLst/>
            </a:prstGeom>
            <a:effectLst/>
          </p:spPr>
          <p:txBody>
            <a:bodyPr bIns="60913" lIns="121827" rIns="121827" tIns="60913" wrap="square">
              <a:spAutoFit/>
            </a:bodyPr>
            <a:lstStyle>
              <a:defPPr>
                <a:defRPr lang="zh-CN"/>
              </a:defPPr>
              <a:lvl1pPr defTabSz="1245235">
                <a:spcBef>
                  <a:spcPct val="0"/>
                </a:spcBef>
                <a:spcAft>
                  <a:spcPct val="0"/>
                </a:spcAft>
                <a:defRPr b="1" kern="0" sz="5400">
                  <a:solidFill>
                    <a:schemeClr val="bg2"/>
                  </a:solidFill>
                  <a:effectLst>
                    <a:innerShdw blurRad="63500" dir="10800000" dist="508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algn="ctr" fontAlgn="base">
                <a:buFont charset="0" panose="020b0604020202020204" pitchFamily="34" typeface="Arial"/>
                <a:buNone/>
              </a:pPr>
              <a:r>
                <a:rPr altLang="zh-CN" b="0" lang="en-US" sz="4798">
                  <a:solidFill>
                    <a:srgbClr val="2E2E2E"/>
                  </a:solidFill>
                  <a:effectLst/>
                  <a:latin charset="0" panose="00000400000000000000" pitchFamily="2" typeface="Lifeline JL"/>
                </a:rPr>
                <a:t>17%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39748" y="4392845"/>
            <a:ext cx="1926689" cy="1640325"/>
            <a:chOff x="6139748" y="4392845"/>
            <a:chExt cx="1926689" cy="1640325"/>
          </a:xfrm>
        </p:grpSpPr>
        <p:sp>
          <p:nvSpPr>
            <p:cNvPr id="42" name="矩形: 对角圆角 41"/>
            <p:cNvSpPr/>
            <p:nvPr/>
          </p:nvSpPr>
          <p:spPr bwMode="auto">
            <a:xfrm flipH="1">
              <a:off x="6139748" y="4392845"/>
              <a:ext cx="1926689" cy="1640325"/>
            </a:xfrm>
            <a:prstGeom prst="round2DiagRect">
              <a:avLst>
                <a:gd fmla="val 48493" name="adj1"/>
                <a:gd fmla="val 0" name="adj2"/>
              </a:avLst>
            </a:prstGeom>
            <a:solidFill>
              <a:schemeClr val="tx1"/>
            </a:solidFill>
            <a:ln cap="flat" w="9">
              <a:noFill/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latin charset="0" panose="00000400000000000000" pitchFamily="2" typeface="Lifeline JL"/>
                <a:ea charset="-122" panose="02010600030101010101" pitchFamily="2" typeface="宋体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 flipH="1">
              <a:off x="6355906" y="4660523"/>
              <a:ext cx="1710529" cy="853041"/>
            </a:xfrm>
            <a:prstGeom prst="rect">
              <a:avLst/>
            </a:prstGeom>
            <a:effectLst/>
          </p:spPr>
          <p:txBody>
            <a:bodyPr bIns="60913" lIns="121827" rIns="121827" tIns="60913" wrap="square">
              <a:spAutoFit/>
            </a:bodyPr>
            <a:lstStyle>
              <a:defPPr>
                <a:defRPr lang="zh-CN"/>
              </a:defPPr>
              <a:lvl1pPr defTabSz="1245235">
                <a:spcBef>
                  <a:spcPct val="0"/>
                </a:spcBef>
                <a:spcAft>
                  <a:spcPct val="0"/>
                </a:spcAft>
                <a:defRPr b="1" kern="0" sz="5400">
                  <a:solidFill>
                    <a:schemeClr val="bg2"/>
                  </a:solidFill>
                  <a:effectLst>
                    <a:innerShdw blurRad="63500" dir="10800000" dist="508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algn="ctr" fontAlgn="base">
                <a:buFont charset="0" panose="020b0604020202020204" pitchFamily="34" typeface="Arial"/>
                <a:buNone/>
              </a:pPr>
              <a:r>
                <a:rPr altLang="zh-CN" b="0" lang="en-US" smtClean="0" sz="4798">
                  <a:solidFill>
                    <a:srgbClr val="FFFFFF"/>
                  </a:solidFill>
                  <a:effectLst/>
                  <a:latin charset="0" panose="00000400000000000000" pitchFamily="2" typeface="Lifeline JL"/>
                </a:rPr>
                <a:t>38%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3571" y="2545973"/>
            <a:ext cx="3100759" cy="969397"/>
            <a:chOff x="933571" y="2545973"/>
            <a:chExt cx="3100759" cy="969397"/>
          </a:xfrm>
        </p:grpSpPr>
        <p:sp>
          <p:nvSpPr>
            <p:cNvPr id="47" name="TextBox 21"/>
            <p:cNvSpPr txBox="1"/>
            <p:nvPr/>
          </p:nvSpPr>
          <p:spPr>
            <a:xfrm flipH="1">
              <a:off x="1847248" y="2545973"/>
              <a:ext cx="199630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场地费用</a:t>
              </a:r>
            </a:p>
          </p:txBody>
        </p:sp>
        <p:sp>
          <p:nvSpPr>
            <p:cNvPr id="48" name="TextBox 22"/>
            <p:cNvSpPr txBox="1"/>
            <p:nvPr/>
          </p:nvSpPr>
          <p:spPr>
            <a:xfrm flipH="1">
              <a:off x="933571" y="2869375"/>
              <a:ext cx="3100759" cy="639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latin typeface="+mj-ea"/>
                  <a:ea typeface="+mj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</a:rPr>
                <a:t>如果以每年80万房租来算，每月约6.7万元。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82450" y="2276201"/>
            <a:ext cx="2785769" cy="1316072"/>
            <a:chOff x="8782450" y="2276201"/>
            <a:chExt cx="2785769" cy="1316072"/>
          </a:xfrm>
        </p:grpSpPr>
        <p:sp>
          <p:nvSpPr>
            <p:cNvPr id="49" name="TextBox 21"/>
            <p:cNvSpPr txBox="1"/>
            <p:nvPr/>
          </p:nvSpPr>
          <p:spPr>
            <a:xfrm flipH="1">
              <a:off x="8782450" y="2276201"/>
              <a:ext cx="199630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人员工资</a:t>
              </a:r>
            </a:p>
          </p:txBody>
        </p:sp>
        <p:sp>
          <p:nvSpPr>
            <p:cNvPr id="50" name="TextBox 22"/>
            <p:cNvSpPr txBox="1"/>
            <p:nvPr/>
          </p:nvSpPr>
          <p:spPr>
            <a:xfrm flipH="1">
              <a:off x="8782452" y="2669424"/>
              <a:ext cx="2785769" cy="91394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管理人员2名，各类技师8名，学徒8名，月工资约11.48万。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3570" y="4799042"/>
            <a:ext cx="2979589" cy="1039218"/>
            <a:chOff x="933570" y="4799042"/>
            <a:chExt cx="2979589" cy="1039218"/>
          </a:xfrm>
        </p:grpSpPr>
        <p:sp>
          <p:nvSpPr>
            <p:cNvPr id="51" name="TextBox 21"/>
            <p:cNvSpPr txBox="1"/>
            <p:nvPr/>
          </p:nvSpPr>
          <p:spPr>
            <a:xfrm flipH="1">
              <a:off x="1847248" y="4799042"/>
              <a:ext cx="199630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其他费用</a:t>
              </a:r>
            </a:p>
          </p:txBody>
        </p:sp>
        <p:sp>
          <p:nvSpPr>
            <p:cNvPr id="52" name="TextBox 22"/>
            <p:cNvSpPr txBox="1"/>
            <p:nvPr/>
          </p:nvSpPr>
          <p:spPr>
            <a:xfrm flipH="1">
              <a:off x="933570" y="5192264"/>
              <a:ext cx="2979589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水电费0.6万每月，其他税费0.5万，共计1.1万。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99603" y="4907084"/>
            <a:ext cx="3627788" cy="1039218"/>
            <a:chOff x="8199603" y="4907084"/>
            <a:chExt cx="3627788" cy="1039218"/>
          </a:xfrm>
        </p:grpSpPr>
        <p:sp>
          <p:nvSpPr>
            <p:cNvPr id="53" name="TextBox 21"/>
            <p:cNvSpPr txBox="1"/>
            <p:nvPr/>
          </p:nvSpPr>
          <p:spPr>
            <a:xfrm flipH="1">
              <a:off x="8199605" y="4907083"/>
              <a:ext cx="1996306" cy="39608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固定资产折旧费</a:t>
              </a:r>
            </a:p>
          </p:txBody>
        </p:sp>
        <p:sp>
          <p:nvSpPr>
            <p:cNvPr id="54" name="TextBox 22"/>
            <p:cNvSpPr txBox="1"/>
            <p:nvPr/>
          </p:nvSpPr>
          <p:spPr>
            <a:xfrm flipH="1">
              <a:off x="8199604" y="5300307"/>
              <a:ext cx="3627788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302A28"/>
                  </a:solidFill>
                  <a:latin typeface="微软雅黑"/>
                </a:rPr>
                <a:t>各类设备固定资产折旧费每月4.3万元。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94058" y="912194"/>
            <a:ext cx="3892002" cy="922401"/>
            <a:chOff x="1794058" y="912194"/>
            <a:chExt cx="3892002" cy="922401"/>
          </a:xfrm>
        </p:grpSpPr>
        <p:sp>
          <p:nvSpPr>
            <p:cNvPr id="55" name="文本框 54"/>
            <p:cNvSpPr txBox="1"/>
            <p:nvPr/>
          </p:nvSpPr>
          <p:spPr>
            <a:xfrm>
              <a:off x="2845401" y="912194"/>
              <a:ext cx="2649855" cy="913943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5397">
                  <a:solidFill>
                    <a:srgbClr val="FFC000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235000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794058" y="1391331"/>
              <a:ext cx="1198880" cy="396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999">
                  <a:solidFill>
                    <a:srgbClr val="302A28"/>
                  </a:solidFill>
                  <a:latin typeface="微软雅黑"/>
                </a:rPr>
                <a:t>总费用：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245145" y="1391331"/>
              <a:ext cx="436880" cy="396088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2E2E2E"/>
                  </a:solidFill>
                  <a:latin typeface="微软雅黑"/>
                </a:rPr>
                <a:t>元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5.1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 id="4" name="圆角矩形 3"/>
          <p:cNvSpPr/>
          <p:nvPr/>
        </p:nvSpPr>
        <p:spPr>
          <a:xfrm>
            <a:off x="0" y="2000099"/>
            <a:ext cx="6776358" cy="2160287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6873343" y="3578420"/>
            <a:ext cx="5318657" cy="58196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73343" y="2000099"/>
            <a:ext cx="2605287" cy="14612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586713" y="2000099"/>
            <a:ext cx="2605287" cy="14612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25"/>
          <p:cNvSpPr txBox="1"/>
          <p:nvPr/>
        </p:nvSpPr>
        <p:spPr>
          <a:xfrm>
            <a:off x="1151118" y="4468776"/>
            <a:ext cx="1910574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国家政策分析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4000003" y="4468776"/>
            <a:ext cx="3219072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本区域市场分析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132296" y="4901141"/>
            <a:ext cx="4664277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本区域行业调研情况</a:t>
            </a:r>
          </a:p>
        </p:txBody>
      </p:sp>
      <p:sp>
        <p:nvSpPr>
          <p:cNvPr id="15" name="Freeform 18"/>
          <p:cNvSpPr>
            <a:spLocks noEditPoints="1"/>
          </p:cNvSpPr>
          <p:nvPr/>
        </p:nvSpPr>
        <p:spPr bwMode="auto">
          <a:xfrm>
            <a:off x="864148" y="4967018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9 h 234" name="T19"/>
              <a:gd fmla="*/ 135 w 235" name="T20"/>
              <a:gd fmla="*/ 99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9 h 234" name="T27"/>
              <a:gd fmla="*/ 35 w 235" name="T28"/>
              <a:gd fmla="*/ 99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6" name="Freeform 21"/>
          <p:cNvSpPr>
            <a:spLocks noEditPoints="1"/>
          </p:cNvSpPr>
          <p:nvPr/>
        </p:nvSpPr>
        <p:spPr bwMode="auto">
          <a:xfrm>
            <a:off x="869182" y="4534654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3703067" y="4534654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9594" y="2540483"/>
            <a:ext cx="6521098" cy="1097280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7200">
                <a:solidFill>
                  <a:srgbClr val="2E2E2E"/>
                </a:solidFill>
                <a:latin typeface="微软雅黑"/>
              </a:rPr>
              <a:t>项目背景分析</a:t>
            </a:r>
          </a:p>
        </p:txBody>
      </p:sp>
    </p:spTree>
    <p:extLst>
      <p:ext uri="{BB962C8B-B14F-4D97-AF65-F5344CB8AC3E}">
        <p14:creationId val="3631972278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投资回报预估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86882" y="1918454"/>
            <a:ext cx="4727941" cy="433750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57270" y="2490581"/>
            <a:ext cx="5469759" cy="374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如果以每月经营成本23万元算，那么售后和销售第一年应该以4：6的比例来承担，也就是售后部承担9.2万，销售部承担13.8万。售后以45%的毛利来算，要做到21万的产值才能持平。销售部以每台车1.5万元的毛利算，要买9台车才能持平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999">
              <a:solidFill>
                <a:srgbClr val="605958"/>
              </a:solidFill>
              <a:latin typeface="微软雅黑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605958"/>
                </a:solidFill>
                <a:latin typeface="微软雅黑"/>
              </a:rPr>
              <a:t>计划公司在前半年内为亏损期，第六个月达到盈亏平衡，争取在一年到一年半期间，这六个月能平均做到月产值在80万，在一年半到两年时间收回成本。力争两年内达到月产值150万，在第三年冲刺月产值250万的目标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33485" y="1284007"/>
            <a:ext cx="1117678" cy="1117678"/>
            <a:chOff x="1333485" y="1284007"/>
            <a:chExt cx="1117678" cy="1117678"/>
          </a:xfrm>
        </p:grpSpPr>
        <p:sp>
          <p:nvSpPr>
            <p:cNvPr id="15" name="椭圆 14"/>
            <p:cNvSpPr/>
            <p:nvPr/>
          </p:nvSpPr>
          <p:spPr bwMode="auto">
            <a:xfrm>
              <a:off x="1333485" y="1284007"/>
              <a:ext cx="1117678" cy="1117678"/>
            </a:xfrm>
            <a:prstGeom prst="ellipse">
              <a:avLst/>
            </a:prstGeom>
            <a:solidFill>
              <a:schemeClr val="tx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359845" y="1612133"/>
              <a:ext cx="1036273" cy="518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FFFFFF"/>
                  </a:solidFill>
                  <a:latin typeface="微软雅黑"/>
                </a:rPr>
                <a:t>23万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96003" y="1284007"/>
            <a:ext cx="1158468" cy="1117678"/>
            <a:chOff x="2996003" y="1284007"/>
            <a:chExt cx="1158468" cy="1117678"/>
          </a:xfrm>
        </p:grpSpPr>
        <p:sp>
          <p:nvSpPr>
            <p:cNvPr id="17" name="椭圆 16"/>
            <p:cNvSpPr/>
            <p:nvPr/>
          </p:nvSpPr>
          <p:spPr bwMode="auto">
            <a:xfrm>
              <a:off x="3001268" y="1284007"/>
              <a:ext cx="1117678" cy="1117678"/>
            </a:xfrm>
            <a:prstGeom prst="ellipse">
              <a:avLst/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96003" y="1612133"/>
              <a:ext cx="1158468" cy="518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2E2E2E"/>
                  </a:solidFill>
                  <a:latin typeface="微软雅黑"/>
                </a:rPr>
                <a:t>6个月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39636" y="1284007"/>
            <a:ext cx="1158468" cy="1117678"/>
            <a:chOff x="4739636" y="1284007"/>
            <a:chExt cx="1158468" cy="1117678"/>
          </a:xfrm>
        </p:grpSpPr>
        <p:sp>
          <p:nvSpPr>
            <p:cNvPr id="19" name="椭圆 18"/>
            <p:cNvSpPr/>
            <p:nvPr/>
          </p:nvSpPr>
          <p:spPr bwMode="auto">
            <a:xfrm>
              <a:off x="4760030" y="1284007"/>
              <a:ext cx="1117678" cy="1117678"/>
            </a:xfrm>
            <a:prstGeom prst="ellipse">
              <a:avLst/>
            </a:prstGeom>
            <a:solidFill>
              <a:schemeClr val="accent1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739636" y="1581372"/>
              <a:ext cx="1158468" cy="518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b="1" lang="en-US" sz="2799">
                  <a:solidFill>
                    <a:srgbClr val="FFFFFF"/>
                  </a:solidFill>
                  <a:latin typeface="微软雅黑"/>
                </a:rPr>
                <a:t>2年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4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5.2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投资回报预估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01286" y="2082400"/>
            <a:ext cx="1877767" cy="1877767"/>
            <a:chOff x="1301286" y="2082400"/>
            <a:chExt cx="1877767" cy="1877767"/>
          </a:xfrm>
        </p:grpSpPr>
        <p:sp>
          <p:nvSpPr>
            <p:cNvPr id="24" name="Pie 9"/>
            <p:cNvSpPr/>
            <p:nvPr/>
          </p:nvSpPr>
          <p:spPr>
            <a:xfrm>
              <a:off x="1301286" y="2082400"/>
              <a:ext cx="1877767" cy="1877767"/>
            </a:xfrm>
            <a:prstGeom prst="pie">
              <a:avLst>
                <a:gd fmla="val 11220407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1"/>
            <p:cNvSpPr/>
            <p:nvPr/>
          </p:nvSpPr>
          <p:spPr>
            <a:xfrm>
              <a:off x="1516095" y="2297209"/>
              <a:ext cx="1448148" cy="14481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782015" y="2709295"/>
              <a:ext cx="916305" cy="5788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lang="en-US" sz="3198">
                  <a:solidFill>
                    <a:prstClr val="white"/>
                  </a:solidFill>
                  <a:latin charset="0" panose="00000400000000000000" pitchFamily="2" typeface="Lifeline JL"/>
                  <a:ea charset="-122" panose="02010600030101010101" pitchFamily="2" typeface="宋体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69724" y="2082400"/>
            <a:ext cx="1877767" cy="1877767"/>
            <a:chOff x="3869724" y="2082400"/>
            <a:chExt cx="1877767" cy="1877767"/>
          </a:xfrm>
        </p:grpSpPr>
        <p:sp>
          <p:nvSpPr>
            <p:cNvPr id="21" name="Pie 10"/>
            <p:cNvSpPr/>
            <p:nvPr/>
          </p:nvSpPr>
          <p:spPr>
            <a:xfrm>
              <a:off x="3869724" y="2082400"/>
              <a:ext cx="1877767" cy="1877767"/>
            </a:xfrm>
            <a:prstGeom prst="pie">
              <a:avLst>
                <a:gd fmla="val 5358636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2"/>
            <p:cNvSpPr/>
            <p:nvPr/>
          </p:nvSpPr>
          <p:spPr>
            <a:xfrm>
              <a:off x="4084534" y="2297209"/>
              <a:ext cx="1448148" cy="14481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350455" y="2709295"/>
              <a:ext cx="916305" cy="5788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lang="en-US" sz="3198">
                  <a:solidFill>
                    <a:prstClr val="white"/>
                  </a:solidFill>
                  <a:latin charset="0" panose="00000400000000000000" pitchFamily="2" typeface="Lifeline JL"/>
                  <a:ea charset="-122" panose="02010600030101010101" pitchFamily="2" typeface="宋体"/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38163" y="2082400"/>
            <a:ext cx="1877767" cy="1877767"/>
            <a:chOff x="6438163" y="2082400"/>
            <a:chExt cx="1877767" cy="1877767"/>
          </a:xfrm>
        </p:grpSpPr>
        <p:sp>
          <p:nvSpPr>
            <p:cNvPr id="22" name="Pie 11"/>
            <p:cNvSpPr/>
            <p:nvPr/>
          </p:nvSpPr>
          <p:spPr>
            <a:xfrm>
              <a:off x="6438163" y="2082400"/>
              <a:ext cx="1877767" cy="1877767"/>
            </a:xfrm>
            <a:prstGeom prst="pie">
              <a:avLst>
                <a:gd fmla="val 10635691" name="adj1"/>
                <a:gd fmla="val 1494589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3"/>
            <p:cNvSpPr/>
            <p:nvPr/>
          </p:nvSpPr>
          <p:spPr>
            <a:xfrm>
              <a:off x="6652972" y="2297209"/>
              <a:ext cx="1448148" cy="14481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918894" y="2709295"/>
              <a:ext cx="916305" cy="5788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lang="en-US" sz="3198">
                  <a:solidFill>
                    <a:prstClr val="white"/>
                  </a:solidFill>
                  <a:latin charset="0" panose="00000400000000000000" pitchFamily="2" typeface="Lifeline JL"/>
                  <a:ea charset="-122" panose="02010600030101010101" pitchFamily="2" typeface="宋体"/>
                  <a:cs typeface="+mn-ea"/>
                  <a:sym typeface="+mn-lt"/>
                </a:rPr>
                <a:t>20%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06601" y="2082400"/>
            <a:ext cx="1877767" cy="1877767"/>
            <a:chOff x="9006601" y="2082400"/>
            <a:chExt cx="1877767" cy="1877767"/>
          </a:xfrm>
        </p:grpSpPr>
        <p:sp>
          <p:nvSpPr>
            <p:cNvPr id="23" name="Pie 12"/>
            <p:cNvSpPr/>
            <p:nvPr/>
          </p:nvSpPr>
          <p:spPr>
            <a:xfrm>
              <a:off x="9006601" y="2082400"/>
              <a:ext cx="1877767" cy="1877767"/>
            </a:xfrm>
            <a:prstGeom prst="pie">
              <a:avLst>
                <a:gd fmla="val 12982505" name="adj1"/>
                <a:gd fmla="val 16200000" name="adj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7"/>
            <p:cNvSpPr/>
            <p:nvPr/>
          </p:nvSpPr>
          <p:spPr>
            <a:xfrm>
              <a:off x="9221410" y="2297209"/>
              <a:ext cx="1448148" cy="14481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defRPr/>
              </a:pPr>
              <a:endParaRPr lang="en-US" sz="17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487329" y="2709295"/>
              <a:ext cx="916305" cy="5788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defRPr/>
              </a:pPr>
              <a:r>
                <a:rPr lang="en-US" sz="3198">
                  <a:solidFill>
                    <a:prstClr val="white"/>
                  </a:solidFill>
                  <a:latin charset="0" panose="00000400000000000000" pitchFamily="2" typeface="Lifeline JL"/>
                  <a:ea charset="-122" panose="02010600030101010101" pitchFamily="2" typeface="宋体"/>
                  <a:cs typeface="+mn-ea"/>
                  <a:sym typeface="+mn-lt"/>
                </a:rPr>
                <a:t>10%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8353" y="4174976"/>
            <a:ext cx="2563945" cy="1190851"/>
            <a:chOff x="868353" y="4174976"/>
            <a:chExt cx="2563945" cy="1190851"/>
          </a:xfrm>
        </p:grpSpPr>
        <p:sp>
          <p:nvSpPr>
            <p:cNvPr id="33" name="TextBox 76"/>
            <p:cNvSpPr txBox="1"/>
            <p:nvPr/>
          </p:nvSpPr>
          <p:spPr>
            <a:xfrm>
              <a:off x="1121597" y="4174977"/>
              <a:ext cx="2057456" cy="365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活动安排是否周到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8353" y="4535263"/>
              <a:ext cx="2563945" cy="82250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605958">
                      <a:lumMod val="25000"/>
                    </a:srgbClr>
                  </a:solidFill>
                  <a:latin charset="-122" panose="020b0503020204020204" pitchFamily="34" typeface="微软雅黑"/>
                </a:rPr>
                <a:t>此项评分占比20%，包含来宾接待、会场安排、安保措施、后勤等。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84971" y="4174976"/>
            <a:ext cx="2563945" cy="1436943"/>
            <a:chOff x="3584971" y="4174976"/>
            <a:chExt cx="2563945" cy="1436943"/>
          </a:xfrm>
        </p:grpSpPr>
        <p:sp>
          <p:nvSpPr>
            <p:cNvPr id="35" name="TextBox 76"/>
            <p:cNvSpPr txBox="1"/>
            <p:nvPr/>
          </p:nvSpPr>
          <p:spPr>
            <a:xfrm>
              <a:off x="3854592" y="4174977"/>
              <a:ext cx="2024703" cy="365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活动内容质量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84971" y="4535263"/>
              <a:ext cx="2563945" cy="106619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605958">
                      <a:lumMod val="25000"/>
                    </a:srgbClr>
                  </a:solidFill>
                  <a:latin charset="-122" panose="020b0503020204020204" pitchFamily="34" typeface="微软雅黑"/>
                </a:rPr>
                <a:t>此项评分占比50%，包含嘉宾演讲质量、文艺演出质量、现场气氛、参与者感受等。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79746" y="4174976"/>
            <a:ext cx="2406399" cy="1436943"/>
            <a:chOff x="6279746" y="4174976"/>
            <a:chExt cx="2406399" cy="1436943"/>
          </a:xfrm>
        </p:grpSpPr>
        <p:sp>
          <p:nvSpPr>
            <p:cNvPr id="37" name="TextBox 76"/>
            <p:cNvSpPr txBox="1"/>
            <p:nvPr/>
          </p:nvSpPr>
          <p:spPr>
            <a:xfrm>
              <a:off x="6649962" y="4174977"/>
              <a:ext cx="1665970" cy="365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宣传推广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79745" y="4535263"/>
              <a:ext cx="2406399" cy="106619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605958">
                      <a:lumMod val="25000"/>
                    </a:srgbClr>
                  </a:solidFill>
                  <a:latin charset="-122" panose="020b0503020204020204" pitchFamily="34" typeface="微软雅黑"/>
                </a:rPr>
                <a:t>此项评分占20%，包含宣传是否及时、内容是否有感染力，方法方式是否多样等。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75668" y="4174976"/>
            <a:ext cx="2563945" cy="1190851"/>
            <a:chOff x="8875668" y="4174976"/>
            <a:chExt cx="2563945" cy="1190851"/>
          </a:xfrm>
        </p:grpSpPr>
        <p:sp>
          <p:nvSpPr>
            <p:cNvPr id="39" name="TextBox 76"/>
            <p:cNvSpPr txBox="1"/>
            <p:nvPr/>
          </p:nvSpPr>
          <p:spPr>
            <a:xfrm>
              <a:off x="9608656" y="4174977"/>
              <a:ext cx="1097969" cy="365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1799">
                  <a:solidFill>
                    <a:srgbClr val="302A28"/>
                  </a:solidFill>
                  <a:latin charset="-122" panose="020b0503020204020204" pitchFamily="34" typeface="微软雅黑"/>
                </a:rPr>
                <a:t>应急措施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875668" y="4535263"/>
              <a:ext cx="2563945" cy="82250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599">
                  <a:solidFill>
                    <a:srgbClr val="605958">
                      <a:lumMod val="25000"/>
                    </a:srgbClr>
                  </a:solidFill>
                  <a:latin charset="-122" panose="020b0503020204020204" pitchFamily="34" typeface="微软雅黑"/>
                </a:rPr>
                <a:t>此项评分占比10%，包含安保、消防、应急措施等是否周到。</a:t>
              </a:r>
            </a:p>
          </p:txBody>
        </p:sp>
      </p:grpSp>
      <p:sp>
        <p:nvSpPr>
          <p:cNvPr id="41" name="TextBox 76"/>
          <p:cNvSpPr txBox="1"/>
          <p:nvPr/>
        </p:nvSpPr>
        <p:spPr>
          <a:xfrm>
            <a:off x="2615192" y="1012319"/>
            <a:ext cx="6960029" cy="5180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302A28"/>
                </a:solidFill>
                <a:latin charset="-122" panose="020b0503020204020204" pitchFamily="34" typeface="微软雅黑"/>
              </a:rPr>
              <a:t>项目评估标准主要参照以下四项指标</a:t>
            </a:r>
          </a:p>
        </p:txBody>
      </p:sp>
      <p:sp>
        <p:nvSpPr>
          <p:cNvPr id="42" name="矩形 41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矩形 42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合 43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45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6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5.3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融资计划</a:t>
            </a:r>
          </a:p>
        </p:txBody>
      </p:sp>
      <p:sp>
        <p:nvSpPr>
          <p:cNvPr id="43" name="Freeform 7"/>
          <p:cNvSpPr/>
          <p:nvPr/>
        </p:nvSpPr>
        <p:spPr bwMode="auto">
          <a:xfrm>
            <a:off x="3774272" y="1636059"/>
            <a:ext cx="1291552" cy="4077751"/>
          </a:xfrm>
          <a:custGeom>
            <a:gdLst>
              <a:gd fmla="*/ 1750 w 1750" name="T0"/>
              <a:gd fmla="*/ 272 h 5527" name="T1"/>
              <a:gd fmla="*/ 314 w 1750" name="T2"/>
              <a:gd fmla="*/ 2778 h 5527" name="T3"/>
              <a:gd fmla="*/ 1699 w 1750" name="T4"/>
              <a:gd fmla="*/ 5254 h 5527" name="T5"/>
              <a:gd fmla="*/ 1542 w 1750" name="T6"/>
              <a:gd fmla="*/ 5527 h 5527" name="T7"/>
              <a:gd fmla="*/ 0 w 1750" name="T8"/>
              <a:gd fmla="*/ 2778 h 5527" name="T9"/>
              <a:gd fmla="*/ 1593 w 1750" name="T10"/>
              <a:gd fmla="*/ 0 h 5527" name="T11"/>
              <a:gd fmla="*/ 1750 w 1750" name="T12"/>
              <a:gd fmla="*/ 272 h 552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527" w="175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5402674" y="2129728"/>
            <a:ext cx="1254939" cy="900283"/>
          </a:xfrm>
          <a:prstGeom prst="line">
            <a:avLst/>
          </a:prstGeom>
          <a:noFill/>
          <a:ln cap="flat" w="12700">
            <a:solidFill>
              <a:srgbClr val="2E2C2C"/>
            </a:solidFill>
            <a:prstDash val="solid"/>
            <a:miter lim="800000"/>
            <a:headEnd len="med" type="none" w="med"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5484516" y="4434998"/>
            <a:ext cx="1200377" cy="709315"/>
          </a:xfrm>
          <a:prstGeom prst="line">
            <a:avLst/>
          </a:prstGeom>
          <a:noFill/>
          <a:ln cap="flat" w="12700">
            <a:solidFill>
              <a:srgbClr val="2E2C2C"/>
            </a:solidFill>
            <a:prstDash val="solid"/>
            <a:miter lim="800000"/>
            <a:headEnd len="med" type="none" w="med"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4714247" y="3661602"/>
            <a:ext cx="1668387" cy="0"/>
          </a:xfrm>
          <a:prstGeom prst="line">
            <a:avLst/>
          </a:prstGeom>
          <a:noFill/>
          <a:ln cap="flat" w="12700">
            <a:solidFill>
              <a:srgbClr val="2E2C2C"/>
            </a:solidFill>
            <a:prstDash val="solid"/>
            <a:miter lim="800000"/>
            <a:headEnd len="med" type="none" w="med"/>
            <a:tailEnd len="lg" type="triangle" w="lg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74113" y="1198137"/>
            <a:ext cx="1218565" cy="1220153"/>
            <a:chOff x="4174113" y="1198137"/>
            <a:chExt cx="1218565" cy="1220153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4174113" y="1198137"/>
              <a:ext cx="1218565" cy="1220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1" name="TextBox 12"/>
            <p:cNvSpPr txBox="1"/>
            <p:nvPr/>
          </p:nvSpPr>
          <p:spPr>
            <a:xfrm>
              <a:off x="4395654" y="1454454"/>
              <a:ext cx="775483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98269" y="3056132"/>
            <a:ext cx="1220153" cy="1218565"/>
            <a:chOff x="3298269" y="3056132"/>
            <a:chExt cx="1220153" cy="1218565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3298269" y="3056132"/>
              <a:ext cx="1220153" cy="1218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3495371" y="3323224"/>
              <a:ext cx="775483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97873" y="4857006"/>
            <a:ext cx="1220153" cy="1218565"/>
            <a:chOff x="4297873" y="4857006"/>
            <a:chExt cx="1220153" cy="1218565"/>
          </a:xfrm>
        </p:grpSpPr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4297873" y="4857006"/>
              <a:ext cx="1220153" cy="12185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3" name="TextBox 14"/>
            <p:cNvSpPr txBox="1"/>
            <p:nvPr/>
          </p:nvSpPr>
          <p:spPr>
            <a:xfrm>
              <a:off x="4532061" y="5123790"/>
              <a:ext cx="775483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添加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FFFF"/>
                  </a:solidFill>
                  <a:latin typeface="微软雅黑"/>
                </a:rPr>
                <a:t>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90234" y="2810197"/>
            <a:ext cx="1805635" cy="1804048"/>
            <a:chOff x="6490234" y="2810197"/>
            <a:chExt cx="1805635" cy="1804048"/>
          </a:xfrm>
        </p:grpSpPr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6490234" y="2810197"/>
              <a:ext cx="1805635" cy="18040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0" name="Oval 14"/>
            <p:cNvSpPr>
              <a:spLocks noChangeArrowheads="1"/>
            </p:cNvSpPr>
            <p:nvPr/>
          </p:nvSpPr>
          <p:spPr bwMode="auto">
            <a:xfrm>
              <a:off x="6580673" y="2899051"/>
              <a:ext cx="1624754" cy="16247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4" name="TextBox 15"/>
            <p:cNvSpPr txBox="1"/>
            <p:nvPr/>
          </p:nvSpPr>
          <p:spPr>
            <a:xfrm>
              <a:off x="6986838" y="3364145"/>
              <a:ext cx="775483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2E2E2E"/>
                  </a:solidFill>
                  <a:latin typeface="微软雅黑"/>
                </a:rPr>
                <a:t>融资计划</a:t>
              </a:r>
            </a:p>
          </p:txBody>
        </p:sp>
      </p:grpSp>
      <p:sp>
        <p:nvSpPr>
          <p:cNvPr id="55" name="TextBox 16"/>
          <p:cNvSpPr txBox="1"/>
          <p:nvPr/>
        </p:nvSpPr>
        <p:spPr>
          <a:xfrm>
            <a:off x="1354570" y="1313061"/>
            <a:ext cx="2787463" cy="365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</p:txBody>
      </p:sp>
      <p:sp>
        <p:nvSpPr>
          <p:cNvPr id="56" name="TextBox 17"/>
          <p:cNvSpPr txBox="1"/>
          <p:nvPr/>
        </p:nvSpPr>
        <p:spPr>
          <a:xfrm>
            <a:off x="528434" y="3413721"/>
            <a:ext cx="2713316" cy="365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</p:txBody>
      </p:sp>
      <p:sp>
        <p:nvSpPr>
          <p:cNvPr id="57" name="TextBox 18"/>
          <p:cNvSpPr txBox="1"/>
          <p:nvPr/>
        </p:nvSpPr>
        <p:spPr>
          <a:xfrm>
            <a:off x="1537842" y="5282493"/>
            <a:ext cx="2713316" cy="3656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</p:txBody>
      </p:sp>
      <p:sp>
        <p:nvSpPr>
          <p:cNvPr id="58" name="TextBox 19"/>
          <p:cNvSpPr txBox="1"/>
          <p:nvPr/>
        </p:nvSpPr>
        <p:spPr>
          <a:xfrm>
            <a:off x="8398550" y="3250003"/>
            <a:ext cx="2713316" cy="91394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  <a:latin typeface="微软雅黑"/>
              </a:rPr>
              <a:t>这里可以添加主要内容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23104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5.4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7"/>
      <p:bldP grpId="0" spid="48"/>
      <p:bldP grpId="0" spid="49"/>
      <p:bldP grpId="0" spid="55"/>
      <p:bldP grpId="0" spid="56"/>
      <p:bldP grpId="0" spid="57"/>
      <p:bldP grpId="0" spid="58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投入预算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val="3053849161"/>
              </p:ext>
            </p:extLst>
          </p:nvPr>
        </p:nvGraphicFramePr>
        <p:xfrm>
          <a:off x="914124" y="1701708"/>
          <a:ext cx="6911549" cy="3886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672"/>
                <a:gridCol w="1799263"/>
                <a:gridCol w="2015174"/>
                <a:gridCol w="1367440"/>
              </a:tblGrid>
              <a:tr h="647737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b="1" lang="zh-CN" strike="noStrike" sz="2000" u="none">
                          <a:solidFill>
                            <a:schemeClr val="accent2"/>
                          </a:solidFill>
                          <a:effectLst/>
                        </a:rPr>
                        <a:t>项目</a:t>
                      </a:r>
                      <a:endParaRPr altLang="en-US" b="1" i="0" lang="zh-CN" strike="noStrike" sz="2000" u="none">
                        <a:solidFill>
                          <a:schemeClr val="accent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1" lang="zh-CN" strike="noStrike" sz="2000" u="none">
                          <a:solidFill>
                            <a:srgbClr val="2E2E2E"/>
                          </a:solidFill>
                          <a:effectLst/>
                        </a:rPr>
                        <a:t>金额</a:t>
                      </a:r>
                      <a:endParaRPr altLang="en-US" b="1" i="0" lang="zh-CN" strike="noStrike" sz="2000" u="none">
                        <a:solidFill>
                          <a:srgbClr val="2E2E2E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b="1" lang="zh-CN" strike="noStrike" sz="2000" u="none">
                          <a:solidFill>
                            <a:schemeClr val="accent2"/>
                          </a:solidFill>
                          <a:effectLst/>
                        </a:rPr>
                        <a:t>项目</a:t>
                      </a:r>
                      <a:endParaRPr altLang="en-US" b="1" i="0" lang="zh-CN" strike="noStrike" sz="2000" u="none">
                        <a:solidFill>
                          <a:schemeClr val="accent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2E2E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en-US" b="1" lang="zh-CN" strike="noStrike" sz="2000" u="none">
                          <a:solidFill>
                            <a:srgbClr val="2E2E2E"/>
                          </a:solidFill>
                          <a:effectLst/>
                        </a:rPr>
                        <a:t>金额</a:t>
                      </a:r>
                      <a:endParaRPr altLang="en-US" b="1" i="0" lang="zh-CN" strike="noStrike" sz="2000" u="none">
                        <a:solidFill>
                          <a:srgbClr val="2E2E2E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C000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车间设备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80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办公设备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20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车间装修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40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汽车展厅装修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30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客休区装修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30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办公区装修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美容精品区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广宣费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25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厂房租金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80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其它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455814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流动资金：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chemeClr val="bg2"/>
                          </a:solidFill>
                          <a:effectLst/>
                        </a:rPr>
                        <a:t>70</a:t>
                      </a:r>
                      <a:r>
                        <a:rPr altLang="en-US" lang="zh-CN" strike="noStrike" sz="2000" u="none">
                          <a:solidFill>
                            <a:schemeClr val="bg2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 fontAlgn="ctr"/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endParaRPr altLang="en-US" b="0" i="0" lang="zh-CN" strike="noStrike" sz="2000" u="none">
                        <a:solidFill>
                          <a:schemeClr val="bg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2"/>
                    </a:solidFill>
                  </a:tcPr>
                </a:tc>
              </a:tr>
              <a:tr h="503792">
                <a:tc>
                  <a:txBody>
                    <a:bodyPr vert="horz" wrap="square"/>
                    <a:lstStyle/>
                    <a:p>
                      <a:pPr algn="l" fontAlgn="ctr"/>
                      <a:r>
                        <a:rPr altLang="en-US" lang="zh-CN" strike="noStrike" sz="2000" u="none">
                          <a:solidFill>
                            <a:schemeClr val="accent2"/>
                          </a:solidFill>
                          <a:effectLst/>
                        </a:rPr>
                        <a:t>合计</a:t>
                      </a:r>
                      <a:endParaRPr altLang="en-US" b="0" i="0" lang="zh-CN" strike="noStrike" sz="2000" u="none">
                        <a:solidFill>
                          <a:schemeClr val="accent2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2E2E2E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altLang="zh-CN" lang="en-US" strike="noStrike" sz="2000" u="none">
                          <a:solidFill>
                            <a:srgbClr val="2E2E2E"/>
                          </a:solidFill>
                          <a:effectLst/>
                        </a:rPr>
                        <a:t>410</a:t>
                      </a:r>
                      <a:r>
                        <a:rPr altLang="en-US" lang="zh-CN" strike="noStrike" sz="2000" u="none">
                          <a:solidFill>
                            <a:srgbClr val="2E2E2E"/>
                          </a:solidFill>
                          <a:effectLst/>
                        </a:rPr>
                        <a:t>万</a:t>
                      </a:r>
                      <a:endParaRPr altLang="en-US" b="0" i="0" lang="zh-CN" strike="noStrike" sz="2000" u="none">
                        <a:solidFill>
                          <a:srgbClr val="2E2E2E"/>
                        </a:solidFill>
                        <a:effectLst/>
                        <a:latin charset="-122" panose="020b0503020204020204" pitchFamily="34" typeface="微软雅黑"/>
                      </a:endParaRPr>
                    </a:p>
                  </a:txBody>
                  <a:tcPr anchor="ctr" marB="45696" marL="91392" marR="91392" marT="45696">
                    <a:lnL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75558" y="1701708"/>
            <a:ext cx="4030349" cy="464255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5.5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矩形 24"/>
          <p:cNvSpPr/>
          <p:nvPr/>
        </p:nvSpPr>
        <p:spPr bwMode="auto">
          <a:xfrm>
            <a:off x="1" y="1269257"/>
            <a:ext cx="12192000" cy="3076961"/>
          </a:xfrm>
          <a:prstGeom prst="rect">
            <a:avLst/>
          </a:prstGeom>
          <a:solidFill>
            <a:schemeClr val="accent3"/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02" compatLnSpc="1" forceAA="0" fromWordArt="0" horzOverflow="overflow" lIns="91404" numCol="1" rIns="91404" rot="0" rtlCol="0" spcCol="0" spcFirstLastPara="0" tIns="45702" vert="horz" vertOverflow="overflow"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598305" y="737425"/>
            <a:ext cx="419932" cy="437802"/>
            <a:chOff x="8181567" y="391614"/>
            <a:chExt cx="420096" cy="437973"/>
          </a:xfrm>
          <a:solidFill>
            <a:schemeClr val="accent1"/>
          </a:solidFill>
        </p:grpSpPr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8181567" y="391614"/>
              <a:ext cx="420096" cy="4379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8254350" y="468227"/>
              <a:ext cx="321776" cy="268147"/>
            </a:xfrm>
            <a:custGeom>
              <a:gdLst>
                <a:gd fmla="*/ 337 w 437" name="T0"/>
                <a:gd fmla="*/ 334 h 349" name="T1"/>
                <a:gd fmla="*/ 0 w 437" name="T2"/>
                <a:gd fmla="*/ 334 h 349" name="T3"/>
                <a:gd fmla="*/ 175 w 437" name="T4"/>
                <a:gd fmla="*/ 129 h 349" name="T5"/>
                <a:gd fmla="*/ 168 w 437" name="T6"/>
                <a:gd fmla="*/ 123 h 349" name="T7"/>
                <a:gd fmla="*/ 319 w 437" name="T8"/>
                <a:gd fmla="*/ 144 h 349" name="T9"/>
                <a:gd fmla="*/ 18 w 437" name="T10"/>
                <a:gd fmla="*/ 118 h 349" name="T11"/>
                <a:gd fmla="*/ 120 w 437" name="T12"/>
                <a:gd fmla="*/ 253 h 349" name="T13"/>
                <a:gd fmla="*/ 57 w 437" name="T14"/>
                <a:gd fmla="*/ 213 h 349" name="T15"/>
                <a:gd fmla="*/ 57 w 437" name="T16"/>
                <a:gd fmla="*/ 226 h 349" name="T17"/>
                <a:gd fmla="*/ 182 w 437" name="T18"/>
                <a:gd fmla="*/ 186 h 349" name="T19"/>
                <a:gd fmla="*/ 57 w 437" name="T20"/>
                <a:gd fmla="*/ 186 h 349" name="T21"/>
                <a:gd fmla="*/ 182 w 437" name="T22"/>
                <a:gd fmla="*/ 174 h 349" name="T23"/>
                <a:gd fmla="*/ 323 w 437" name="T24"/>
                <a:gd fmla="*/ 146 h 349" name="T25"/>
                <a:gd fmla="*/ 323 w 437" name="T26"/>
                <a:gd fmla="*/ 146 h 349" name="T27"/>
                <a:gd fmla="*/ 324 w 437" name="T28"/>
                <a:gd fmla="*/ 22 h 349" name="T29"/>
                <a:gd fmla="*/ 198 w 437" name="T30"/>
                <a:gd fmla="*/ 79 h 349" name="T31"/>
                <a:gd fmla="*/ 342 w 437" name="T32"/>
                <a:gd fmla="*/ 87 h 349" name="T33"/>
                <a:gd fmla="*/ 219 w 437" name="T34"/>
                <a:gd fmla="*/ 60 h 349" name="T35"/>
                <a:gd fmla="*/ 346 w 437" name="T36"/>
                <a:gd fmla="*/ 152 h 349" name="T37"/>
                <a:gd fmla="*/ 396 w 437" name="T38"/>
                <a:gd fmla="*/ 91 h 349" name="T39"/>
                <a:gd fmla="*/ 409 w 437" name="T40"/>
                <a:gd fmla="*/ 105 h 349" name="T41"/>
                <a:gd fmla="*/ 402 w 437" name="T42"/>
                <a:gd fmla="*/ 89 h 349" name="T43"/>
                <a:gd fmla="*/ 399 w 437" name="T44"/>
                <a:gd fmla="*/ 171 h 349" name="T45"/>
                <a:gd fmla="*/ 398 w 437" name="T46"/>
                <a:gd fmla="*/ 187 h 349" name="T47"/>
                <a:gd fmla="*/ 412 w 437" name="T48"/>
                <a:gd fmla="*/ 187 h 349" name="T49"/>
                <a:gd fmla="*/ 411 w 437" name="T50"/>
                <a:gd fmla="*/ 171 h 349" name="T51"/>
                <a:gd fmla="*/ 409 w 437" name="T52"/>
                <a:gd fmla="*/ 134 h 349" name="T53"/>
                <a:gd fmla="*/ 201 w 437" name="T54"/>
                <a:gd fmla="*/ 188 h 349" name="T55"/>
                <a:gd fmla="*/ 220 w 437" name="T56"/>
                <a:gd fmla="*/ 262 h 349" name="T57"/>
                <a:gd fmla="*/ 228 w 437" name="T58"/>
                <a:gd fmla="*/ 256 h 349" name="T59"/>
                <a:gd fmla="*/ 231 w 437" name="T60"/>
                <a:gd fmla="*/ 247 h 349" name="T61"/>
                <a:gd fmla="*/ 240 w 437" name="T62"/>
                <a:gd fmla="*/ 253 h 349" name="T63"/>
                <a:gd fmla="*/ 246 w 437" name="T64"/>
                <a:gd fmla="*/ 267 h 349" name="T65"/>
                <a:gd fmla="*/ 254 w 437" name="T66"/>
                <a:gd fmla="*/ 273 h 349" name="T67"/>
                <a:gd fmla="*/ 267 w 437" name="T68"/>
                <a:gd fmla="*/ 271 h 349" name="T69"/>
                <a:gd fmla="*/ 265 w 437" name="T70"/>
                <a:gd fmla="*/ 264 h 349" name="T71"/>
                <a:gd fmla="*/ 258 w 437" name="T72"/>
                <a:gd fmla="*/ 250 h 349" name="T73"/>
                <a:gd fmla="*/ 249 w 437" name="T74"/>
                <a:gd fmla="*/ 244 h 349" name="T75"/>
                <a:gd fmla="*/ 271 w 437" name="T76"/>
                <a:gd fmla="*/ 232 h 349" name="T77"/>
                <a:gd fmla="*/ 262 w 437" name="T78"/>
                <a:gd fmla="*/ 229 h 349" name="T79"/>
                <a:gd fmla="*/ 256 w 437" name="T80"/>
                <a:gd fmla="*/ 221 h 349" name="T81"/>
                <a:gd fmla="*/ 247 w 437" name="T82"/>
                <a:gd fmla="*/ 219 h 349" name="T83"/>
                <a:gd fmla="*/ 241 w 437" name="T84"/>
                <a:gd fmla="*/ 211 h 349" name="T85"/>
                <a:gd fmla="*/ 232 w 437" name="T86"/>
                <a:gd fmla="*/ 208 h 349" name="T87"/>
                <a:gd fmla="*/ 226 w 437" name="T88"/>
                <a:gd fmla="*/ 201 h 349" name="T89"/>
                <a:gd fmla="*/ 216 w 437" name="T90"/>
                <a:gd fmla="*/ 198 h 349" name="T91"/>
                <a:gd fmla="*/ 210 w 437" name="T92"/>
                <a:gd fmla="*/ 190 h 349" name="T93"/>
                <a:gd fmla="*/ 40 w 437" name="T94"/>
                <a:gd fmla="*/ 141 h 349" name="T95"/>
                <a:gd fmla="*/ 40 w 437" name="T96"/>
                <a:gd fmla="*/ 292 h 34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349" w="437">
                  <a:moveTo>
                    <a:pt x="0" y="322"/>
                  </a:moveTo>
                  <a:lnTo>
                    <a:pt x="337" y="322"/>
                  </a:lnTo>
                  <a:lnTo>
                    <a:pt x="337" y="334"/>
                  </a:lnTo>
                  <a:cubicBezTo>
                    <a:pt x="337" y="342"/>
                    <a:pt x="331" y="349"/>
                    <a:pt x="323" y="349"/>
                  </a:cubicBezTo>
                  <a:lnTo>
                    <a:pt x="14" y="349"/>
                  </a:lnTo>
                  <a:cubicBezTo>
                    <a:pt x="6" y="349"/>
                    <a:pt x="0" y="342"/>
                    <a:pt x="0" y="334"/>
                  </a:cubicBezTo>
                  <a:lnTo>
                    <a:pt x="0" y="322"/>
                  </a:lnTo>
                  <a:close/>
                  <a:moveTo>
                    <a:pt x="168" y="123"/>
                  </a:moveTo>
                  <a:cubicBezTo>
                    <a:pt x="172" y="123"/>
                    <a:pt x="175" y="126"/>
                    <a:pt x="175" y="129"/>
                  </a:cubicBezTo>
                  <a:cubicBezTo>
                    <a:pt x="175" y="133"/>
                    <a:pt x="172" y="135"/>
                    <a:pt x="168" y="135"/>
                  </a:cubicBezTo>
                  <a:cubicBezTo>
                    <a:pt x="165" y="135"/>
                    <a:pt x="162" y="133"/>
                    <a:pt x="162" y="129"/>
                  </a:cubicBezTo>
                  <a:cubicBezTo>
                    <a:pt x="162" y="126"/>
                    <a:pt x="165" y="123"/>
                    <a:pt x="168" y="123"/>
                  </a:cubicBezTo>
                  <a:close/>
                  <a:moveTo>
                    <a:pt x="18" y="118"/>
                  </a:moveTo>
                  <a:lnTo>
                    <a:pt x="208" y="118"/>
                  </a:lnTo>
                  <a:cubicBezTo>
                    <a:pt x="246" y="120"/>
                    <a:pt x="283" y="128"/>
                    <a:pt x="319" y="144"/>
                  </a:cubicBezTo>
                  <a:lnTo>
                    <a:pt x="319" y="315"/>
                  </a:lnTo>
                  <a:lnTo>
                    <a:pt x="18" y="315"/>
                  </a:lnTo>
                  <a:lnTo>
                    <a:pt x="18" y="118"/>
                  </a:lnTo>
                  <a:close/>
                  <a:moveTo>
                    <a:pt x="57" y="239"/>
                  </a:moveTo>
                  <a:lnTo>
                    <a:pt x="120" y="239"/>
                  </a:lnTo>
                  <a:lnTo>
                    <a:pt x="120" y="253"/>
                  </a:lnTo>
                  <a:lnTo>
                    <a:pt x="57" y="253"/>
                  </a:lnTo>
                  <a:lnTo>
                    <a:pt x="57" y="239"/>
                  </a:lnTo>
                  <a:close/>
                  <a:moveTo>
                    <a:pt x="57" y="213"/>
                  </a:moveTo>
                  <a:lnTo>
                    <a:pt x="182" y="213"/>
                  </a:lnTo>
                  <a:lnTo>
                    <a:pt x="182" y="226"/>
                  </a:lnTo>
                  <a:lnTo>
                    <a:pt x="57" y="226"/>
                  </a:lnTo>
                  <a:lnTo>
                    <a:pt x="57" y="213"/>
                  </a:lnTo>
                  <a:close/>
                  <a:moveTo>
                    <a:pt x="57" y="186"/>
                  </a:moveTo>
                  <a:lnTo>
                    <a:pt x="182" y="186"/>
                  </a:lnTo>
                  <a:lnTo>
                    <a:pt x="182" y="200"/>
                  </a:lnTo>
                  <a:lnTo>
                    <a:pt x="57" y="200"/>
                  </a:lnTo>
                  <a:lnTo>
                    <a:pt x="57" y="186"/>
                  </a:lnTo>
                  <a:close/>
                  <a:moveTo>
                    <a:pt x="57" y="160"/>
                  </a:moveTo>
                  <a:lnTo>
                    <a:pt x="182" y="160"/>
                  </a:lnTo>
                  <a:lnTo>
                    <a:pt x="182" y="174"/>
                  </a:lnTo>
                  <a:lnTo>
                    <a:pt x="57" y="174"/>
                  </a:lnTo>
                  <a:lnTo>
                    <a:pt x="57" y="160"/>
                  </a:lnTo>
                  <a:close/>
                  <a:moveTo>
                    <a:pt x="323" y="146"/>
                  </a:moveTo>
                  <a:cubicBezTo>
                    <a:pt x="328" y="148"/>
                    <a:pt x="339" y="154"/>
                    <a:pt x="342" y="156"/>
                  </a:cubicBezTo>
                  <a:cubicBezTo>
                    <a:pt x="350" y="161"/>
                    <a:pt x="330" y="164"/>
                    <a:pt x="323" y="165"/>
                  </a:cubicBezTo>
                  <a:lnTo>
                    <a:pt x="323" y="146"/>
                  </a:lnTo>
                  <a:close/>
                  <a:moveTo>
                    <a:pt x="396" y="91"/>
                  </a:moveTo>
                  <a:cubicBezTo>
                    <a:pt x="377" y="71"/>
                    <a:pt x="359" y="50"/>
                    <a:pt x="341" y="30"/>
                  </a:cubicBezTo>
                  <a:cubicBezTo>
                    <a:pt x="335" y="23"/>
                    <a:pt x="332" y="23"/>
                    <a:pt x="324" y="22"/>
                  </a:cubicBezTo>
                  <a:lnTo>
                    <a:pt x="133" y="1"/>
                  </a:lnTo>
                  <a:cubicBezTo>
                    <a:pt x="129" y="0"/>
                    <a:pt x="128" y="3"/>
                    <a:pt x="130" y="6"/>
                  </a:cubicBezTo>
                  <a:lnTo>
                    <a:pt x="198" y="79"/>
                  </a:lnTo>
                  <a:cubicBezTo>
                    <a:pt x="209" y="57"/>
                    <a:pt x="217" y="46"/>
                    <a:pt x="251" y="50"/>
                  </a:cubicBezTo>
                  <a:cubicBezTo>
                    <a:pt x="275" y="53"/>
                    <a:pt x="292" y="58"/>
                    <a:pt x="314" y="66"/>
                  </a:cubicBezTo>
                  <a:cubicBezTo>
                    <a:pt x="328" y="72"/>
                    <a:pt x="335" y="76"/>
                    <a:pt x="342" y="87"/>
                  </a:cubicBezTo>
                  <a:cubicBezTo>
                    <a:pt x="336" y="80"/>
                    <a:pt x="327" y="75"/>
                    <a:pt x="317" y="71"/>
                  </a:cubicBezTo>
                  <a:cubicBezTo>
                    <a:pt x="297" y="63"/>
                    <a:pt x="275" y="58"/>
                    <a:pt x="253" y="55"/>
                  </a:cubicBezTo>
                  <a:cubicBezTo>
                    <a:pt x="240" y="54"/>
                    <a:pt x="227" y="54"/>
                    <a:pt x="219" y="60"/>
                  </a:cubicBezTo>
                  <a:cubicBezTo>
                    <a:pt x="211" y="66"/>
                    <a:pt x="199" y="93"/>
                    <a:pt x="194" y="103"/>
                  </a:cubicBezTo>
                  <a:cubicBezTo>
                    <a:pt x="191" y="110"/>
                    <a:pt x="195" y="112"/>
                    <a:pt x="200" y="112"/>
                  </a:cubicBezTo>
                  <a:cubicBezTo>
                    <a:pt x="251" y="115"/>
                    <a:pt x="301" y="128"/>
                    <a:pt x="346" y="152"/>
                  </a:cubicBezTo>
                  <a:lnTo>
                    <a:pt x="347" y="126"/>
                  </a:lnTo>
                  <a:cubicBezTo>
                    <a:pt x="363" y="128"/>
                    <a:pt x="379" y="130"/>
                    <a:pt x="396" y="133"/>
                  </a:cubicBezTo>
                  <a:lnTo>
                    <a:pt x="396" y="91"/>
                  </a:lnTo>
                  <a:close/>
                  <a:moveTo>
                    <a:pt x="433" y="138"/>
                  </a:moveTo>
                  <a:cubicBezTo>
                    <a:pt x="435" y="138"/>
                    <a:pt x="437" y="135"/>
                    <a:pt x="435" y="133"/>
                  </a:cubicBezTo>
                  <a:cubicBezTo>
                    <a:pt x="426" y="124"/>
                    <a:pt x="417" y="114"/>
                    <a:pt x="409" y="105"/>
                  </a:cubicBezTo>
                  <a:lnTo>
                    <a:pt x="409" y="93"/>
                  </a:lnTo>
                  <a:cubicBezTo>
                    <a:pt x="409" y="91"/>
                    <a:pt x="407" y="90"/>
                    <a:pt x="405" y="90"/>
                  </a:cubicBezTo>
                  <a:lnTo>
                    <a:pt x="402" y="89"/>
                  </a:lnTo>
                  <a:lnTo>
                    <a:pt x="402" y="163"/>
                  </a:lnTo>
                  <a:cubicBezTo>
                    <a:pt x="400" y="163"/>
                    <a:pt x="400" y="164"/>
                    <a:pt x="400" y="165"/>
                  </a:cubicBezTo>
                  <a:lnTo>
                    <a:pt x="399" y="171"/>
                  </a:lnTo>
                  <a:cubicBezTo>
                    <a:pt x="399" y="173"/>
                    <a:pt x="400" y="174"/>
                    <a:pt x="400" y="176"/>
                  </a:cubicBezTo>
                  <a:lnTo>
                    <a:pt x="400" y="182"/>
                  </a:lnTo>
                  <a:cubicBezTo>
                    <a:pt x="400" y="184"/>
                    <a:pt x="399" y="185"/>
                    <a:pt x="398" y="187"/>
                  </a:cubicBezTo>
                  <a:lnTo>
                    <a:pt x="393" y="231"/>
                  </a:lnTo>
                  <a:cubicBezTo>
                    <a:pt x="396" y="236"/>
                    <a:pt x="414" y="236"/>
                    <a:pt x="417" y="231"/>
                  </a:cubicBezTo>
                  <a:lnTo>
                    <a:pt x="412" y="187"/>
                  </a:lnTo>
                  <a:cubicBezTo>
                    <a:pt x="412" y="185"/>
                    <a:pt x="411" y="184"/>
                    <a:pt x="411" y="182"/>
                  </a:cubicBezTo>
                  <a:lnTo>
                    <a:pt x="410" y="176"/>
                  </a:lnTo>
                  <a:cubicBezTo>
                    <a:pt x="410" y="174"/>
                    <a:pt x="412" y="174"/>
                    <a:pt x="411" y="171"/>
                  </a:cubicBezTo>
                  <a:lnTo>
                    <a:pt x="411" y="165"/>
                  </a:lnTo>
                  <a:cubicBezTo>
                    <a:pt x="411" y="164"/>
                    <a:pt x="410" y="163"/>
                    <a:pt x="409" y="163"/>
                  </a:cubicBezTo>
                  <a:lnTo>
                    <a:pt x="409" y="134"/>
                  </a:lnTo>
                  <a:cubicBezTo>
                    <a:pt x="417" y="135"/>
                    <a:pt x="425" y="137"/>
                    <a:pt x="433" y="138"/>
                  </a:cubicBezTo>
                  <a:close/>
                  <a:moveTo>
                    <a:pt x="206" y="187"/>
                  </a:moveTo>
                  <a:lnTo>
                    <a:pt x="201" y="188"/>
                  </a:lnTo>
                  <a:lnTo>
                    <a:pt x="217" y="267"/>
                  </a:lnTo>
                  <a:lnTo>
                    <a:pt x="221" y="266"/>
                  </a:lnTo>
                  <a:lnTo>
                    <a:pt x="220" y="262"/>
                  </a:lnTo>
                  <a:lnTo>
                    <a:pt x="224" y="261"/>
                  </a:lnTo>
                  <a:lnTo>
                    <a:pt x="224" y="257"/>
                  </a:lnTo>
                  <a:lnTo>
                    <a:pt x="228" y="256"/>
                  </a:lnTo>
                  <a:lnTo>
                    <a:pt x="227" y="252"/>
                  </a:lnTo>
                  <a:lnTo>
                    <a:pt x="231" y="251"/>
                  </a:lnTo>
                  <a:lnTo>
                    <a:pt x="231" y="247"/>
                  </a:lnTo>
                  <a:lnTo>
                    <a:pt x="235" y="246"/>
                  </a:lnTo>
                  <a:lnTo>
                    <a:pt x="236" y="253"/>
                  </a:lnTo>
                  <a:lnTo>
                    <a:pt x="240" y="253"/>
                  </a:lnTo>
                  <a:lnTo>
                    <a:pt x="241" y="260"/>
                  </a:lnTo>
                  <a:lnTo>
                    <a:pt x="245" y="260"/>
                  </a:lnTo>
                  <a:lnTo>
                    <a:pt x="246" y="267"/>
                  </a:lnTo>
                  <a:lnTo>
                    <a:pt x="250" y="266"/>
                  </a:lnTo>
                  <a:lnTo>
                    <a:pt x="251" y="274"/>
                  </a:lnTo>
                  <a:lnTo>
                    <a:pt x="254" y="273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67" y="271"/>
                  </a:lnTo>
                  <a:lnTo>
                    <a:pt x="270" y="271"/>
                  </a:lnTo>
                  <a:lnTo>
                    <a:pt x="268" y="263"/>
                  </a:lnTo>
                  <a:lnTo>
                    <a:pt x="265" y="264"/>
                  </a:lnTo>
                  <a:lnTo>
                    <a:pt x="263" y="257"/>
                  </a:lnTo>
                  <a:lnTo>
                    <a:pt x="259" y="257"/>
                  </a:lnTo>
                  <a:lnTo>
                    <a:pt x="258" y="250"/>
                  </a:lnTo>
                  <a:lnTo>
                    <a:pt x="254" y="251"/>
                  </a:lnTo>
                  <a:lnTo>
                    <a:pt x="253" y="243"/>
                  </a:lnTo>
                  <a:lnTo>
                    <a:pt x="249" y="244"/>
                  </a:lnTo>
                  <a:lnTo>
                    <a:pt x="248" y="240"/>
                  </a:lnTo>
                  <a:lnTo>
                    <a:pt x="272" y="235"/>
                  </a:lnTo>
                  <a:lnTo>
                    <a:pt x="271" y="232"/>
                  </a:lnTo>
                  <a:lnTo>
                    <a:pt x="267" y="233"/>
                  </a:lnTo>
                  <a:lnTo>
                    <a:pt x="267" y="228"/>
                  </a:lnTo>
                  <a:lnTo>
                    <a:pt x="262" y="229"/>
                  </a:lnTo>
                  <a:lnTo>
                    <a:pt x="262" y="225"/>
                  </a:lnTo>
                  <a:lnTo>
                    <a:pt x="257" y="226"/>
                  </a:lnTo>
                  <a:lnTo>
                    <a:pt x="256" y="221"/>
                  </a:lnTo>
                  <a:lnTo>
                    <a:pt x="252" y="222"/>
                  </a:lnTo>
                  <a:lnTo>
                    <a:pt x="251" y="218"/>
                  </a:lnTo>
                  <a:lnTo>
                    <a:pt x="247" y="219"/>
                  </a:lnTo>
                  <a:lnTo>
                    <a:pt x="246" y="215"/>
                  </a:lnTo>
                  <a:lnTo>
                    <a:pt x="242" y="215"/>
                  </a:lnTo>
                  <a:lnTo>
                    <a:pt x="241" y="211"/>
                  </a:lnTo>
                  <a:lnTo>
                    <a:pt x="237" y="212"/>
                  </a:lnTo>
                  <a:lnTo>
                    <a:pt x="236" y="208"/>
                  </a:lnTo>
                  <a:lnTo>
                    <a:pt x="232" y="208"/>
                  </a:lnTo>
                  <a:lnTo>
                    <a:pt x="231" y="204"/>
                  </a:lnTo>
                  <a:lnTo>
                    <a:pt x="227" y="205"/>
                  </a:lnTo>
                  <a:lnTo>
                    <a:pt x="226" y="201"/>
                  </a:lnTo>
                  <a:lnTo>
                    <a:pt x="221" y="202"/>
                  </a:lnTo>
                  <a:lnTo>
                    <a:pt x="221" y="197"/>
                  </a:lnTo>
                  <a:lnTo>
                    <a:pt x="216" y="198"/>
                  </a:lnTo>
                  <a:lnTo>
                    <a:pt x="215" y="194"/>
                  </a:lnTo>
                  <a:lnTo>
                    <a:pt x="211" y="195"/>
                  </a:lnTo>
                  <a:lnTo>
                    <a:pt x="210" y="190"/>
                  </a:lnTo>
                  <a:lnTo>
                    <a:pt x="207" y="191"/>
                  </a:lnTo>
                  <a:lnTo>
                    <a:pt x="206" y="187"/>
                  </a:lnTo>
                  <a:close/>
                  <a:moveTo>
                    <a:pt x="40" y="141"/>
                  </a:moveTo>
                  <a:lnTo>
                    <a:pt x="297" y="141"/>
                  </a:lnTo>
                  <a:lnTo>
                    <a:pt x="297" y="292"/>
                  </a:lnTo>
                  <a:lnTo>
                    <a:pt x="40" y="292"/>
                  </a:lnTo>
                  <a:lnTo>
                    <a:pt x="40" y="14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902188" y="737425"/>
            <a:ext cx="421207" cy="437802"/>
            <a:chOff x="10486350" y="391614"/>
            <a:chExt cx="421373" cy="437973"/>
          </a:xfrm>
          <a:solidFill>
            <a:schemeClr val="accent1"/>
          </a:solidFill>
        </p:grpSpPr>
        <p:sp>
          <p:nvSpPr>
            <p:cNvPr id="32" name="Oval 13"/>
            <p:cNvSpPr>
              <a:spLocks noChangeArrowheads="1"/>
            </p:cNvSpPr>
            <p:nvPr/>
          </p:nvSpPr>
          <p:spPr bwMode="auto">
            <a:xfrm>
              <a:off x="10486350" y="391614"/>
              <a:ext cx="421373" cy="4379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10532318" y="455458"/>
              <a:ext cx="334545" cy="293685"/>
            </a:xfrm>
            <a:custGeom>
              <a:gdLst>
                <a:gd fmla="*/ 318 w 454" name="T0"/>
                <a:gd fmla="*/ 238 h 383" name="T1"/>
                <a:gd fmla="*/ 251 w 454" name="T2"/>
                <a:gd fmla="*/ 238 h 383" name="T3"/>
                <a:gd fmla="*/ 251 w 454" name="T4"/>
                <a:gd fmla="*/ 305 h 383" name="T5"/>
                <a:gd fmla="*/ 202 w 454" name="T6"/>
                <a:gd fmla="*/ 305 h 383" name="T7"/>
                <a:gd fmla="*/ 202 w 454" name="T8"/>
                <a:gd fmla="*/ 238 h 383" name="T9"/>
                <a:gd fmla="*/ 135 w 454" name="T10"/>
                <a:gd fmla="*/ 238 h 383" name="T11"/>
                <a:gd fmla="*/ 135 w 454" name="T12"/>
                <a:gd fmla="*/ 189 h 383" name="T13"/>
                <a:gd fmla="*/ 202 w 454" name="T14"/>
                <a:gd fmla="*/ 189 h 383" name="T15"/>
                <a:gd fmla="*/ 202 w 454" name="T16"/>
                <a:gd fmla="*/ 122 h 383" name="T17"/>
                <a:gd fmla="*/ 251 w 454" name="T18"/>
                <a:gd fmla="*/ 122 h 383" name="T19"/>
                <a:gd fmla="*/ 251 w 454" name="T20"/>
                <a:gd fmla="*/ 189 h 383" name="T21"/>
                <a:gd fmla="*/ 318 w 454" name="T22"/>
                <a:gd fmla="*/ 189 h 383" name="T23"/>
                <a:gd fmla="*/ 318 w 454" name="T24"/>
                <a:gd fmla="*/ 238 h 383" name="T25"/>
                <a:gd fmla="*/ 417 w 454" name="T26"/>
                <a:gd fmla="*/ 123 h 383" name="T27"/>
                <a:gd fmla="*/ 227 w 454" name="T28"/>
                <a:gd fmla="*/ 91 h 383" name="T29"/>
                <a:gd fmla="*/ 37 w 454" name="T30"/>
                <a:gd fmla="*/ 123 h 383" name="T31"/>
                <a:gd fmla="*/ 227 w 454" name="T32"/>
                <a:gd fmla="*/ 383 h 383" name="T33"/>
                <a:gd fmla="*/ 417 w 454" name="T34"/>
                <a:gd fmla="*/ 123 h 38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383" w="453">
                  <a:moveTo>
                    <a:pt x="318" y="238"/>
                  </a:moveTo>
                  <a:lnTo>
                    <a:pt x="251" y="238"/>
                  </a:lnTo>
                  <a:lnTo>
                    <a:pt x="251" y="305"/>
                  </a:lnTo>
                  <a:lnTo>
                    <a:pt x="202" y="305"/>
                  </a:lnTo>
                  <a:lnTo>
                    <a:pt x="202" y="238"/>
                  </a:lnTo>
                  <a:lnTo>
                    <a:pt x="135" y="238"/>
                  </a:lnTo>
                  <a:lnTo>
                    <a:pt x="135" y="189"/>
                  </a:lnTo>
                  <a:lnTo>
                    <a:pt x="202" y="189"/>
                  </a:lnTo>
                  <a:lnTo>
                    <a:pt x="202" y="122"/>
                  </a:lnTo>
                  <a:lnTo>
                    <a:pt x="251" y="122"/>
                  </a:lnTo>
                  <a:lnTo>
                    <a:pt x="251" y="189"/>
                  </a:lnTo>
                  <a:lnTo>
                    <a:pt x="318" y="189"/>
                  </a:lnTo>
                  <a:lnTo>
                    <a:pt x="318" y="238"/>
                  </a:lnTo>
                  <a:close/>
                  <a:moveTo>
                    <a:pt x="417" y="123"/>
                  </a:moveTo>
                  <a:cubicBezTo>
                    <a:pt x="384" y="0"/>
                    <a:pt x="249" y="77"/>
                    <a:pt x="227" y="91"/>
                  </a:cubicBezTo>
                  <a:cubicBezTo>
                    <a:pt x="204" y="77"/>
                    <a:pt x="69" y="1"/>
                    <a:pt x="37" y="123"/>
                  </a:cubicBezTo>
                  <a:cubicBezTo>
                    <a:pt x="0" y="265"/>
                    <a:pt x="226" y="382"/>
                    <a:pt x="227" y="383"/>
                  </a:cubicBezTo>
                  <a:cubicBezTo>
                    <a:pt x="227" y="383"/>
                    <a:pt x="454" y="263"/>
                    <a:pt x="417" y="123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4" name="Freeform 16"/>
          <p:cNvSpPr>
            <a:spLocks noEditPoints="1"/>
          </p:cNvSpPr>
          <p:nvPr/>
        </p:nvSpPr>
        <p:spPr>
          <a:xfrm>
            <a:off x="9059499" y="826517"/>
            <a:ext cx="514149" cy="258662"/>
          </a:xfrm>
          <a:custGeom>
            <a:cxnLst>
              <a:cxn ang="0">
                <a:pos x="49324" y="162581"/>
              </a:cxn>
              <a:cxn ang="0">
                <a:pos x="49324" y="143409"/>
              </a:cxn>
              <a:cxn ang="0">
                <a:pos x="60366" y="110432"/>
              </a:cxn>
              <a:cxn ang="0">
                <a:pos x="0" y="110432"/>
              </a:cxn>
              <a:cxn ang="0">
                <a:pos x="0" y="91260"/>
              </a:cxn>
              <a:cxn ang="0">
                <a:pos x="68464" y="91260"/>
              </a:cxn>
              <a:cxn ang="0">
                <a:pos x="82452" y="55216"/>
              </a:cxn>
              <a:cxn ang="0">
                <a:pos x="15460" y="55216"/>
              </a:cxn>
              <a:cxn ang="0">
                <a:pos x="15460" y="34510"/>
              </a:cxn>
              <a:cxn ang="0">
                <a:pos x="89813" y="34510"/>
              </a:cxn>
              <a:cxn ang="0">
                <a:pos x="103064" y="0"/>
              </a:cxn>
              <a:cxn ang="0">
                <a:pos x="125150" y="0"/>
              </a:cxn>
              <a:cxn ang="0">
                <a:pos x="111899" y="34510"/>
              </a:cxn>
              <a:cxn ang="0">
                <a:pos x="231159" y="34510"/>
              </a:cxn>
              <a:cxn ang="0">
                <a:pos x="231159" y="55216"/>
              </a:cxn>
              <a:cxn ang="0">
                <a:pos x="103064" y="55216"/>
              </a:cxn>
              <a:cxn ang="0">
                <a:pos x="89813" y="91260"/>
              </a:cxn>
              <a:cxn ang="0">
                <a:pos x="248091" y="91260"/>
              </a:cxn>
              <a:cxn ang="0">
                <a:pos x="248091" y="110432"/>
              </a:cxn>
              <a:cxn ang="0">
                <a:pos x="82452" y="110432"/>
              </a:cxn>
              <a:cxn ang="0">
                <a:pos x="69937" y="143409"/>
              </a:cxn>
              <a:cxn ang="0">
                <a:pos x="217908" y="143409"/>
              </a:cxn>
              <a:cxn ang="0">
                <a:pos x="217908" y="164115"/>
              </a:cxn>
              <a:cxn ang="0">
                <a:pos x="150916" y="223932"/>
              </a:cxn>
              <a:cxn ang="0">
                <a:pos x="185516" y="240037"/>
              </a:cxn>
              <a:cxn ang="0">
                <a:pos x="173001" y="259209"/>
              </a:cxn>
              <a:cxn ang="0">
                <a:pos x="50060" y="197858"/>
              </a:cxn>
              <a:cxn ang="0">
                <a:pos x="60366" y="180219"/>
              </a:cxn>
              <a:cxn ang="0">
                <a:pos x="132511" y="214729"/>
              </a:cxn>
              <a:cxn ang="0">
                <a:pos x="189933" y="162581"/>
              </a:cxn>
              <a:cxn ang="0">
                <a:pos x="49324" y="162581"/>
              </a:cxn>
              <a:cxn ang="0">
                <a:pos x="411522" y="4601"/>
              </a:cxn>
              <a:cxn ang="0">
                <a:pos x="432134" y="4601"/>
              </a:cxn>
              <a:cxn ang="0">
                <a:pos x="432134" y="221631"/>
              </a:cxn>
              <a:cxn ang="0">
                <a:pos x="514586" y="221631"/>
              </a:cxn>
              <a:cxn ang="0">
                <a:pos x="514586" y="240037"/>
              </a:cxn>
              <a:cxn ang="0">
                <a:pos x="265759" y="240037"/>
              </a:cxn>
              <a:cxn ang="0">
                <a:pos x="265759" y="221631"/>
              </a:cxn>
              <a:cxn ang="0">
                <a:pos x="346738" y="221631"/>
              </a:cxn>
              <a:cxn ang="0">
                <a:pos x="346738" y="4601"/>
              </a:cxn>
              <a:cxn ang="0">
                <a:pos x="368087" y="4601"/>
              </a:cxn>
              <a:cxn ang="0">
                <a:pos x="368087" y="221631"/>
              </a:cxn>
              <a:cxn ang="0">
                <a:pos x="411522" y="221631"/>
              </a:cxn>
              <a:cxn ang="0">
                <a:pos x="411522" y="4601"/>
              </a:cxn>
              <a:cxn ang="0">
                <a:pos x="295206" y="56750"/>
              </a:cxn>
              <a:cxn ang="0">
                <a:pos x="334223" y="164115"/>
              </a:cxn>
              <a:cxn ang="0">
                <a:pos x="315083" y="172550"/>
              </a:cxn>
              <a:cxn ang="0">
                <a:pos x="276065" y="62885"/>
              </a:cxn>
              <a:cxn ang="0">
                <a:pos x="295206" y="56750"/>
              </a:cxn>
              <a:cxn ang="0">
                <a:pos x="441705" y="164115"/>
              </a:cxn>
              <a:cxn ang="0">
                <a:pos x="484403" y="56750"/>
              </a:cxn>
              <a:cxn ang="0">
                <a:pos x="504280" y="65186"/>
              </a:cxn>
              <a:cxn ang="0">
                <a:pos x="459373" y="172550"/>
              </a:cxn>
              <a:cxn ang="0">
                <a:pos x="441705" y="164115"/>
              </a:cxn>
            </a:cxnLst>
            <a:rect b="0" l="0" r="0" t="0"/>
            <a:pathLst>
              <a:path h="338" w="699">
                <a:moveTo>
                  <a:pt x="67" y="212"/>
                </a:moveTo>
                <a:lnTo>
                  <a:pt x="67" y="187"/>
                </a:lnTo>
                <a:lnTo>
                  <a:pt x="82" y="144"/>
                </a:lnTo>
                <a:lnTo>
                  <a:pt x="0" y="144"/>
                </a:lnTo>
                <a:lnTo>
                  <a:pt x="0" y="119"/>
                </a:lnTo>
                <a:lnTo>
                  <a:pt x="93" y="119"/>
                </a:lnTo>
                <a:lnTo>
                  <a:pt x="112" y="72"/>
                </a:lnTo>
                <a:lnTo>
                  <a:pt x="21" y="72"/>
                </a:lnTo>
                <a:lnTo>
                  <a:pt x="21" y="45"/>
                </a:lnTo>
                <a:lnTo>
                  <a:pt x="122" y="45"/>
                </a:lnTo>
                <a:lnTo>
                  <a:pt x="140" y="0"/>
                </a:lnTo>
                <a:lnTo>
                  <a:pt x="170" y="0"/>
                </a:lnTo>
                <a:lnTo>
                  <a:pt x="152" y="45"/>
                </a:lnTo>
                <a:lnTo>
                  <a:pt x="314" y="45"/>
                </a:lnTo>
                <a:lnTo>
                  <a:pt x="314" y="72"/>
                </a:lnTo>
                <a:lnTo>
                  <a:pt x="140" y="72"/>
                </a:lnTo>
                <a:lnTo>
                  <a:pt x="122" y="119"/>
                </a:lnTo>
                <a:lnTo>
                  <a:pt x="337" y="119"/>
                </a:lnTo>
                <a:lnTo>
                  <a:pt x="337" y="144"/>
                </a:lnTo>
                <a:lnTo>
                  <a:pt x="112" y="144"/>
                </a:lnTo>
                <a:lnTo>
                  <a:pt x="95" y="187"/>
                </a:lnTo>
                <a:lnTo>
                  <a:pt x="296" y="187"/>
                </a:lnTo>
                <a:lnTo>
                  <a:pt x="296" y="214"/>
                </a:lnTo>
                <a:lnTo>
                  <a:pt x="205" y="292"/>
                </a:lnTo>
                <a:cubicBezTo>
                  <a:pt x="221" y="297"/>
                  <a:pt x="237" y="304"/>
                  <a:pt x="252" y="313"/>
                </a:cubicBezTo>
                <a:lnTo>
                  <a:pt x="235" y="338"/>
                </a:lnTo>
                <a:cubicBezTo>
                  <a:pt x="183" y="311"/>
                  <a:pt x="127" y="284"/>
                  <a:pt x="68" y="258"/>
                </a:cubicBezTo>
                <a:lnTo>
                  <a:pt x="82" y="235"/>
                </a:lnTo>
                <a:cubicBezTo>
                  <a:pt x="112" y="248"/>
                  <a:pt x="145" y="263"/>
                  <a:pt x="180" y="280"/>
                </a:cubicBezTo>
                <a:lnTo>
                  <a:pt x="258" y="212"/>
                </a:lnTo>
                <a:lnTo>
                  <a:pt x="67" y="212"/>
                </a:lnTo>
                <a:close/>
                <a:moveTo>
                  <a:pt x="559" y="6"/>
                </a:moveTo>
                <a:lnTo>
                  <a:pt x="587" y="6"/>
                </a:lnTo>
                <a:lnTo>
                  <a:pt x="587" y="289"/>
                </a:lnTo>
                <a:lnTo>
                  <a:pt x="699" y="289"/>
                </a:lnTo>
                <a:lnTo>
                  <a:pt x="699" y="313"/>
                </a:lnTo>
                <a:lnTo>
                  <a:pt x="361" y="313"/>
                </a:lnTo>
                <a:lnTo>
                  <a:pt x="361" y="289"/>
                </a:lnTo>
                <a:lnTo>
                  <a:pt x="471" y="289"/>
                </a:lnTo>
                <a:lnTo>
                  <a:pt x="471" y="6"/>
                </a:lnTo>
                <a:lnTo>
                  <a:pt x="500" y="6"/>
                </a:lnTo>
                <a:lnTo>
                  <a:pt x="500" y="289"/>
                </a:lnTo>
                <a:lnTo>
                  <a:pt x="559" y="289"/>
                </a:lnTo>
                <a:lnTo>
                  <a:pt x="559" y="6"/>
                </a:lnTo>
                <a:close/>
                <a:moveTo>
                  <a:pt x="401" y="74"/>
                </a:moveTo>
                <a:cubicBezTo>
                  <a:pt x="420" y="121"/>
                  <a:pt x="438" y="167"/>
                  <a:pt x="454" y="214"/>
                </a:cubicBezTo>
                <a:lnTo>
                  <a:pt x="428" y="225"/>
                </a:lnTo>
                <a:cubicBezTo>
                  <a:pt x="412" y="177"/>
                  <a:pt x="394" y="129"/>
                  <a:pt x="375" y="82"/>
                </a:cubicBezTo>
                <a:lnTo>
                  <a:pt x="401" y="74"/>
                </a:lnTo>
                <a:close/>
                <a:moveTo>
                  <a:pt x="600" y="214"/>
                </a:moveTo>
                <a:cubicBezTo>
                  <a:pt x="618" y="179"/>
                  <a:pt x="637" y="132"/>
                  <a:pt x="658" y="74"/>
                </a:cubicBezTo>
                <a:lnTo>
                  <a:pt x="685" y="85"/>
                </a:lnTo>
                <a:cubicBezTo>
                  <a:pt x="660" y="151"/>
                  <a:pt x="639" y="198"/>
                  <a:pt x="624" y="225"/>
                </a:cubicBezTo>
                <a:lnTo>
                  <a:pt x="600" y="21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5" name="Freeform 17"/>
          <p:cNvSpPr>
            <a:spLocks noEditPoints="1"/>
          </p:cNvSpPr>
          <p:nvPr/>
        </p:nvSpPr>
        <p:spPr>
          <a:xfrm>
            <a:off x="10241725" y="829690"/>
            <a:ext cx="501454" cy="253901"/>
          </a:xfrm>
          <a:custGeom>
            <a:cxnLst>
              <a:cxn ang="0">
                <a:pos x="197931" y="6930"/>
              </a:cxn>
              <a:cxn ang="0">
                <a:pos x="25017" y="102410"/>
              </a:cxn>
              <a:cxn ang="0">
                <a:pos x="0" y="132441"/>
              </a:cxn>
              <a:cxn ang="0">
                <a:pos x="95654" y="251791"/>
              </a:cxn>
              <a:cxn ang="0">
                <a:pos x="75788" y="234851"/>
              </a:cxn>
              <a:cxn ang="0">
                <a:pos x="18395" y="251791"/>
              </a:cxn>
              <a:cxn ang="0">
                <a:pos x="0" y="132441"/>
              </a:cxn>
              <a:cxn ang="0">
                <a:pos x="222948" y="132441"/>
              </a:cxn>
              <a:cxn ang="0">
                <a:pos x="203817" y="251791"/>
              </a:cxn>
              <a:cxn ang="0">
                <a:pos x="146425" y="234851"/>
              </a:cxn>
              <a:cxn ang="0">
                <a:pos x="126558" y="251791"/>
              </a:cxn>
              <a:cxn ang="0">
                <a:pos x="44884" y="25410"/>
              </a:cxn>
              <a:cxn ang="0">
                <a:pos x="178064" y="83930"/>
              </a:cxn>
              <a:cxn ang="0">
                <a:pos x="44884" y="25410"/>
              </a:cxn>
              <a:cxn ang="0">
                <a:pos x="146425" y="219451"/>
              </a:cxn>
              <a:cxn ang="0">
                <a:pos x="203817" y="150921"/>
              </a:cxn>
              <a:cxn ang="0">
                <a:pos x="18395" y="150921"/>
              </a:cxn>
              <a:cxn ang="0">
                <a:pos x="75788" y="217911"/>
              </a:cxn>
              <a:cxn ang="0">
                <a:pos x="18395" y="150921"/>
              </a:cxn>
              <a:cxn ang="0">
                <a:pos x="409106" y="29260"/>
              </a:cxn>
              <a:cxn ang="0">
                <a:pos x="495195" y="59290"/>
              </a:cxn>
              <a:cxn ang="0">
                <a:pos x="409106" y="76230"/>
              </a:cxn>
              <a:cxn ang="0">
                <a:pos x="477536" y="107800"/>
              </a:cxn>
              <a:cxn ang="0">
                <a:pos x="459140" y="200971"/>
              </a:cxn>
              <a:cxn ang="0">
                <a:pos x="341412" y="125510"/>
              </a:cxn>
              <a:cxn ang="0">
                <a:pos x="323017" y="200971"/>
              </a:cxn>
              <a:cxn ang="0">
                <a:pos x="390711" y="107800"/>
              </a:cxn>
              <a:cxn ang="0">
                <a:pos x="306829" y="76230"/>
              </a:cxn>
              <a:cxn ang="0">
                <a:pos x="390711" y="59290"/>
              </a:cxn>
              <a:cxn ang="0">
                <a:pos x="276662" y="10010"/>
              </a:cxn>
              <a:cxn ang="0">
                <a:pos x="497402" y="20020"/>
              </a:cxn>
              <a:cxn ang="0">
                <a:pos x="296528" y="97020"/>
              </a:cxn>
              <a:cxn ang="0">
                <a:pos x="265625" y="253331"/>
              </a:cxn>
              <a:cxn ang="0">
                <a:pos x="276662" y="97020"/>
              </a:cxn>
              <a:cxn ang="0">
                <a:pos x="409842" y="139371"/>
              </a:cxn>
              <a:cxn ang="0">
                <a:pos x="437066" y="201741"/>
              </a:cxn>
              <a:cxn ang="0">
                <a:pos x="491516" y="251791"/>
              </a:cxn>
              <a:cxn ang="0">
                <a:pos x="303150" y="254101"/>
              </a:cxn>
              <a:cxn ang="0">
                <a:pos x="391447" y="139371"/>
              </a:cxn>
            </a:cxnLst>
            <a:rect b="0" l="0" r="0" t="0"/>
            <a:pathLst>
              <a:path h="330" w="682">
                <a:moveTo>
                  <a:pt x="34" y="9"/>
                </a:moveTo>
                <a:lnTo>
                  <a:pt x="269" y="9"/>
                </a:lnTo>
                <a:lnTo>
                  <a:pt x="269" y="133"/>
                </a:lnTo>
                <a:lnTo>
                  <a:pt x="34" y="133"/>
                </a:lnTo>
                <a:lnTo>
                  <a:pt x="34" y="9"/>
                </a:lnTo>
                <a:close/>
                <a:moveTo>
                  <a:pt x="0" y="172"/>
                </a:moveTo>
                <a:lnTo>
                  <a:pt x="130" y="172"/>
                </a:lnTo>
                <a:lnTo>
                  <a:pt x="130" y="327"/>
                </a:lnTo>
                <a:lnTo>
                  <a:pt x="103" y="327"/>
                </a:lnTo>
                <a:lnTo>
                  <a:pt x="103" y="305"/>
                </a:lnTo>
                <a:lnTo>
                  <a:pt x="25" y="305"/>
                </a:lnTo>
                <a:lnTo>
                  <a:pt x="25" y="327"/>
                </a:lnTo>
                <a:lnTo>
                  <a:pt x="0" y="327"/>
                </a:lnTo>
                <a:lnTo>
                  <a:pt x="0" y="172"/>
                </a:lnTo>
                <a:close/>
                <a:moveTo>
                  <a:pt x="172" y="172"/>
                </a:moveTo>
                <a:lnTo>
                  <a:pt x="303" y="172"/>
                </a:lnTo>
                <a:lnTo>
                  <a:pt x="303" y="327"/>
                </a:lnTo>
                <a:lnTo>
                  <a:pt x="277" y="327"/>
                </a:lnTo>
                <a:lnTo>
                  <a:pt x="277" y="305"/>
                </a:lnTo>
                <a:lnTo>
                  <a:pt x="199" y="305"/>
                </a:lnTo>
                <a:lnTo>
                  <a:pt x="199" y="327"/>
                </a:lnTo>
                <a:lnTo>
                  <a:pt x="172" y="327"/>
                </a:lnTo>
                <a:lnTo>
                  <a:pt x="172" y="172"/>
                </a:lnTo>
                <a:close/>
                <a:moveTo>
                  <a:pt x="61" y="33"/>
                </a:moveTo>
                <a:lnTo>
                  <a:pt x="61" y="109"/>
                </a:lnTo>
                <a:lnTo>
                  <a:pt x="242" y="109"/>
                </a:lnTo>
                <a:lnTo>
                  <a:pt x="242" y="33"/>
                </a:lnTo>
                <a:lnTo>
                  <a:pt x="61" y="33"/>
                </a:lnTo>
                <a:close/>
                <a:moveTo>
                  <a:pt x="199" y="196"/>
                </a:moveTo>
                <a:lnTo>
                  <a:pt x="199" y="285"/>
                </a:lnTo>
                <a:lnTo>
                  <a:pt x="277" y="285"/>
                </a:lnTo>
                <a:lnTo>
                  <a:pt x="277" y="196"/>
                </a:lnTo>
                <a:lnTo>
                  <a:pt x="199" y="196"/>
                </a:lnTo>
                <a:close/>
                <a:moveTo>
                  <a:pt x="25" y="196"/>
                </a:moveTo>
                <a:lnTo>
                  <a:pt x="25" y="283"/>
                </a:lnTo>
                <a:lnTo>
                  <a:pt x="103" y="283"/>
                </a:lnTo>
                <a:lnTo>
                  <a:pt x="103" y="196"/>
                </a:lnTo>
                <a:lnTo>
                  <a:pt x="25" y="196"/>
                </a:lnTo>
                <a:close/>
                <a:moveTo>
                  <a:pt x="531" y="38"/>
                </a:moveTo>
                <a:lnTo>
                  <a:pt x="556" y="38"/>
                </a:lnTo>
                <a:lnTo>
                  <a:pt x="556" y="77"/>
                </a:lnTo>
                <a:lnTo>
                  <a:pt x="673" y="77"/>
                </a:lnTo>
                <a:lnTo>
                  <a:pt x="673" y="99"/>
                </a:lnTo>
                <a:lnTo>
                  <a:pt x="556" y="99"/>
                </a:lnTo>
                <a:lnTo>
                  <a:pt x="556" y="140"/>
                </a:lnTo>
                <a:lnTo>
                  <a:pt x="649" y="140"/>
                </a:lnTo>
                <a:lnTo>
                  <a:pt x="649" y="261"/>
                </a:lnTo>
                <a:lnTo>
                  <a:pt x="624" y="261"/>
                </a:lnTo>
                <a:lnTo>
                  <a:pt x="624" y="163"/>
                </a:lnTo>
                <a:lnTo>
                  <a:pt x="464" y="163"/>
                </a:lnTo>
                <a:lnTo>
                  <a:pt x="464" y="261"/>
                </a:lnTo>
                <a:lnTo>
                  <a:pt x="439" y="261"/>
                </a:lnTo>
                <a:lnTo>
                  <a:pt x="439" y="140"/>
                </a:lnTo>
                <a:lnTo>
                  <a:pt x="531" y="140"/>
                </a:lnTo>
                <a:lnTo>
                  <a:pt x="531" y="99"/>
                </a:lnTo>
                <a:lnTo>
                  <a:pt x="417" y="99"/>
                </a:lnTo>
                <a:lnTo>
                  <a:pt x="417" y="77"/>
                </a:lnTo>
                <a:lnTo>
                  <a:pt x="531" y="77"/>
                </a:lnTo>
                <a:lnTo>
                  <a:pt x="531" y="38"/>
                </a:lnTo>
                <a:close/>
                <a:moveTo>
                  <a:pt x="376" y="13"/>
                </a:moveTo>
                <a:cubicBezTo>
                  <a:pt x="490" y="13"/>
                  <a:pt x="588" y="9"/>
                  <a:pt x="669" y="0"/>
                </a:cubicBezTo>
                <a:lnTo>
                  <a:pt x="676" y="26"/>
                </a:lnTo>
                <a:cubicBezTo>
                  <a:pt x="607" y="30"/>
                  <a:pt x="516" y="34"/>
                  <a:pt x="403" y="37"/>
                </a:cubicBezTo>
                <a:lnTo>
                  <a:pt x="403" y="126"/>
                </a:lnTo>
                <a:cubicBezTo>
                  <a:pt x="403" y="182"/>
                  <a:pt x="400" y="224"/>
                  <a:pt x="395" y="252"/>
                </a:cubicBezTo>
                <a:cubicBezTo>
                  <a:pt x="388" y="281"/>
                  <a:pt x="377" y="307"/>
                  <a:pt x="361" y="329"/>
                </a:cubicBezTo>
                <a:cubicBezTo>
                  <a:pt x="354" y="321"/>
                  <a:pt x="347" y="314"/>
                  <a:pt x="339" y="307"/>
                </a:cubicBezTo>
                <a:cubicBezTo>
                  <a:pt x="366" y="280"/>
                  <a:pt x="378" y="220"/>
                  <a:pt x="376" y="126"/>
                </a:cubicBezTo>
                <a:lnTo>
                  <a:pt x="376" y="13"/>
                </a:lnTo>
                <a:close/>
                <a:moveTo>
                  <a:pt x="557" y="181"/>
                </a:moveTo>
                <a:cubicBezTo>
                  <a:pt x="557" y="202"/>
                  <a:pt x="555" y="222"/>
                  <a:pt x="550" y="241"/>
                </a:cubicBezTo>
                <a:cubicBezTo>
                  <a:pt x="560" y="246"/>
                  <a:pt x="574" y="253"/>
                  <a:pt x="594" y="262"/>
                </a:cubicBezTo>
                <a:cubicBezTo>
                  <a:pt x="636" y="282"/>
                  <a:pt x="665" y="296"/>
                  <a:pt x="682" y="303"/>
                </a:cubicBezTo>
                <a:lnTo>
                  <a:pt x="668" y="327"/>
                </a:lnTo>
                <a:cubicBezTo>
                  <a:pt x="634" y="308"/>
                  <a:pt x="591" y="287"/>
                  <a:pt x="540" y="264"/>
                </a:cubicBezTo>
                <a:cubicBezTo>
                  <a:pt x="523" y="292"/>
                  <a:pt x="481" y="314"/>
                  <a:pt x="412" y="330"/>
                </a:cubicBezTo>
                <a:cubicBezTo>
                  <a:pt x="408" y="323"/>
                  <a:pt x="403" y="315"/>
                  <a:pt x="398" y="305"/>
                </a:cubicBezTo>
                <a:cubicBezTo>
                  <a:pt x="495" y="294"/>
                  <a:pt x="540" y="253"/>
                  <a:pt x="532" y="181"/>
                </a:cubicBezTo>
                <a:lnTo>
                  <a:pt x="557" y="1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6" name="Freeform 18"/>
          <p:cNvSpPr>
            <a:spLocks noEditPoints="1"/>
          </p:cNvSpPr>
          <p:nvPr/>
        </p:nvSpPr>
        <p:spPr>
          <a:xfrm>
            <a:off x="11369997" y="824931"/>
            <a:ext cx="520497" cy="261835"/>
          </a:xfrm>
          <a:custGeom>
            <a:cxnLst>
              <a:cxn ang="0">
                <a:pos x="235152" y="19135"/>
              </a:cxn>
              <a:cxn ang="0">
                <a:pos x="193135" y="93377"/>
              </a:cxn>
              <a:cxn ang="0">
                <a:pos x="158488" y="81896"/>
              </a:cxn>
              <a:cxn ang="0">
                <a:pos x="190186" y="73477"/>
              </a:cxn>
              <a:cxn ang="0">
                <a:pos x="215249" y="37504"/>
              </a:cxn>
              <a:cxn ang="0">
                <a:pos x="129739" y="112512"/>
              </a:cxn>
              <a:cxn ang="0">
                <a:pos x="235889" y="127819"/>
              </a:cxn>
              <a:cxn ang="0">
                <a:pos x="252844" y="240331"/>
              </a:cxn>
              <a:cxn ang="0">
                <a:pos x="185763" y="222727"/>
              </a:cxn>
              <a:cxn ang="0">
                <a:pos x="129739" y="239566"/>
              </a:cxn>
              <a:cxn ang="0">
                <a:pos x="140797" y="130116"/>
              </a:cxn>
              <a:cxn ang="0">
                <a:pos x="129739" y="258700"/>
              </a:cxn>
              <a:cxn ang="0">
                <a:pos x="109836" y="19135"/>
              </a:cxn>
              <a:cxn ang="0">
                <a:pos x="89196" y="17604"/>
              </a:cxn>
              <a:cxn ang="0">
                <a:pos x="64870" y="255639"/>
              </a:cxn>
              <a:cxn ang="0">
                <a:pos x="39069" y="237270"/>
              </a:cxn>
              <a:cxn ang="0">
                <a:pos x="71504" y="227320"/>
              </a:cxn>
              <a:cxn ang="0">
                <a:pos x="35383" y="169150"/>
              </a:cxn>
              <a:cxn ang="0">
                <a:pos x="0" y="244924"/>
              </a:cxn>
              <a:cxn ang="0">
                <a:pos x="17692" y="17604"/>
              </a:cxn>
              <a:cxn ang="0">
                <a:pos x="157751" y="130116"/>
              </a:cxn>
              <a:cxn ang="0">
                <a:pos x="215986" y="130116"/>
              </a:cxn>
              <a:cxn ang="0">
                <a:pos x="35383" y="152312"/>
              </a:cxn>
              <a:cxn ang="0">
                <a:pos x="71504" y="101796"/>
              </a:cxn>
              <a:cxn ang="0">
                <a:pos x="35383" y="34442"/>
              </a:cxn>
              <a:cxn ang="0">
                <a:pos x="71504" y="84192"/>
              </a:cxn>
              <a:cxn ang="0">
                <a:pos x="35383" y="34442"/>
              </a:cxn>
              <a:cxn ang="0">
                <a:pos x="363417" y="8419"/>
              </a:cxn>
              <a:cxn ang="0">
                <a:pos x="349411" y="26789"/>
              </a:cxn>
              <a:cxn ang="0">
                <a:pos x="484311" y="45158"/>
              </a:cxn>
              <a:cxn ang="0">
                <a:pos x="519694" y="117104"/>
              </a:cxn>
              <a:cxn ang="0">
                <a:pos x="396589" y="107919"/>
              </a:cxn>
              <a:cxn ang="0">
                <a:pos x="263901" y="124758"/>
              </a:cxn>
              <a:cxn ang="0">
                <a:pos x="328771" y="52812"/>
              </a:cxn>
              <a:cxn ang="0">
                <a:pos x="271273" y="83427"/>
              </a:cxn>
              <a:cxn ang="0">
                <a:pos x="287490" y="153843"/>
              </a:cxn>
              <a:cxn ang="0">
                <a:pos x="361206" y="151546"/>
              </a:cxn>
              <a:cxn ang="0">
                <a:pos x="384058" y="125523"/>
              </a:cxn>
              <a:cxn ang="0">
                <a:pos x="482099" y="153843"/>
              </a:cxn>
              <a:cxn ang="0">
                <a:pos x="479150" y="205889"/>
              </a:cxn>
              <a:cxn ang="0">
                <a:pos x="390692" y="254108"/>
              </a:cxn>
              <a:cxn ang="0">
                <a:pos x="387006" y="232677"/>
              </a:cxn>
              <a:cxn ang="0">
                <a:pos x="429024" y="234973"/>
              </a:cxn>
              <a:cxn ang="0">
                <a:pos x="461459" y="188285"/>
              </a:cxn>
              <a:cxn ang="0">
                <a:pos x="378160" y="172212"/>
              </a:cxn>
              <a:cxn ang="0">
                <a:pos x="271273" y="244924"/>
              </a:cxn>
              <a:cxn ang="0">
                <a:pos x="287490" y="172212"/>
              </a:cxn>
              <a:cxn ang="0">
                <a:pos x="456299" y="45158"/>
              </a:cxn>
              <a:cxn ang="0">
                <a:pos x="396589" y="86489"/>
              </a:cxn>
            </a:cxnLst>
            <a:rect b="0" l="0" r="0" t="0"/>
            <a:pathLst>
              <a:path h="342" w="705">
                <a:moveTo>
                  <a:pt x="149" y="25"/>
                </a:moveTo>
                <a:lnTo>
                  <a:pt x="319" y="25"/>
                </a:lnTo>
                <a:lnTo>
                  <a:pt x="316" y="76"/>
                </a:lnTo>
                <a:cubicBezTo>
                  <a:pt x="317" y="108"/>
                  <a:pt x="299" y="124"/>
                  <a:pt x="262" y="122"/>
                </a:cubicBezTo>
                <a:cubicBezTo>
                  <a:pt x="248" y="122"/>
                  <a:pt x="233" y="122"/>
                  <a:pt x="218" y="122"/>
                </a:cubicBezTo>
                <a:cubicBezTo>
                  <a:pt x="218" y="119"/>
                  <a:pt x="217" y="114"/>
                  <a:pt x="215" y="107"/>
                </a:cubicBezTo>
                <a:cubicBezTo>
                  <a:pt x="215" y="102"/>
                  <a:pt x="214" y="98"/>
                  <a:pt x="213" y="95"/>
                </a:cubicBezTo>
                <a:cubicBezTo>
                  <a:pt x="227" y="96"/>
                  <a:pt x="242" y="96"/>
                  <a:pt x="258" y="96"/>
                </a:cubicBezTo>
                <a:cubicBezTo>
                  <a:pt x="281" y="98"/>
                  <a:pt x="291" y="91"/>
                  <a:pt x="291" y="75"/>
                </a:cubicBezTo>
                <a:lnTo>
                  <a:pt x="292" y="49"/>
                </a:lnTo>
                <a:lnTo>
                  <a:pt x="176" y="49"/>
                </a:lnTo>
                <a:lnTo>
                  <a:pt x="176" y="147"/>
                </a:lnTo>
                <a:lnTo>
                  <a:pt x="320" y="147"/>
                </a:lnTo>
                <a:lnTo>
                  <a:pt x="320" y="167"/>
                </a:lnTo>
                <a:cubicBezTo>
                  <a:pt x="310" y="210"/>
                  <a:pt x="293" y="246"/>
                  <a:pt x="269" y="273"/>
                </a:cubicBezTo>
                <a:cubicBezTo>
                  <a:pt x="286" y="289"/>
                  <a:pt x="311" y="303"/>
                  <a:pt x="343" y="314"/>
                </a:cubicBezTo>
                <a:cubicBezTo>
                  <a:pt x="335" y="324"/>
                  <a:pt x="329" y="332"/>
                  <a:pt x="323" y="338"/>
                </a:cubicBezTo>
                <a:cubicBezTo>
                  <a:pt x="295" y="324"/>
                  <a:pt x="271" y="308"/>
                  <a:pt x="252" y="291"/>
                </a:cubicBezTo>
                <a:cubicBezTo>
                  <a:pt x="235" y="307"/>
                  <a:pt x="215" y="321"/>
                  <a:pt x="190" y="335"/>
                </a:cubicBezTo>
                <a:cubicBezTo>
                  <a:pt x="185" y="328"/>
                  <a:pt x="181" y="320"/>
                  <a:pt x="176" y="313"/>
                </a:cubicBezTo>
                <a:cubicBezTo>
                  <a:pt x="203" y="300"/>
                  <a:pt x="223" y="287"/>
                  <a:pt x="235" y="273"/>
                </a:cubicBezTo>
                <a:cubicBezTo>
                  <a:pt x="214" y="245"/>
                  <a:pt x="199" y="210"/>
                  <a:pt x="191" y="170"/>
                </a:cubicBezTo>
                <a:lnTo>
                  <a:pt x="176" y="170"/>
                </a:lnTo>
                <a:lnTo>
                  <a:pt x="176" y="338"/>
                </a:lnTo>
                <a:lnTo>
                  <a:pt x="149" y="338"/>
                </a:lnTo>
                <a:lnTo>
                  <a:pt x="149" y="25"/>
                </a:lnTo>
                <a:close/>
                <a:moveTo>
                  <a:pt x="24" y="23"/>
                </a:moveTo>
                <a:lnTo>
                  <a:pt x="121" y="23"/>
                </a:lnTo>
                <a:lnTo>
                  <a:pt x="121" y="300"/>
                </a:lnTo>
                <a:cubicBezTo>
                  <a:pt x="122" y="323"/>
                  <a:pt x="111" y="334"/>
                  <a:pt x="88" y="334"/>
                </a:cubicBezTo>
                <a:cubicBezTo>
                  <a:pt x="80" y="334"/>
                  <a:pt x="69" y="334"/>
                  <a:pt x="57" y="334"/>
                </a:cubicBezTo>
                <a:cubicBezTo>
                  <a:pt x="56" y="326"/>
                  <a:pt x="55" y="318"/>
                  <a:pt x="53" y="310"/>
                </a:cubicBezTo>
                <a:cubicBezTo>
                  <a:pt x="57" y="310"/>
                  <a:pt x="67" y="310"/>
                  <a:pt x="81" y="310"/>
                </a:cubicBezTo>
                <a:cubicBezTo>
                  <a:pt x="92" y="311"/>
                  <a:pt x="97" y="307"/>
                  <a:pt x="97" y="297"/>
                </a:cubicBezTo>
                <a:lnTo>
                  <a:pt x="97" y="221"/>
                </a:lnTo>
                <a:lnTo>
                  <a:pt x="48" y="221"/>
                </a:lnTo>
                <a:cubicBezTo>
                  <a:pt x="49" y="273"/>
                  <a:pt x="40" y="312"/>
                  <a:pt x="20" y="338"/>
                </a:cubicBezTo>
                <a:cubicBezTo>
                  <a:pt x="14" y="332"/>
                  <a:pt x="8" y="326"/>
                  <a:pt x="0" y="320"/>
                </a:cubicBezTo>
                <a:cubicBezTo>
                  <a:pt x="18" y="299"/>
                  <a:pt x="26" y="264"/>
                  <a:pt x="24" y="215"/>
                </a:cubicBezTo>
                <a:lnTo>
                  <a:pt x="24" y="23"/>
                </a:lnTo>
                <a:close/>
                <a:moveTo>
                  <a:pt x="293" y="170"/>
                </a:moveTo>
                <a:lnTo>
                  <a:pt x="214" y="170"/>
                </a:lnTo>
                <a:cubicBezTo>
                  <a:pt x="222" y="202"/>
                  <a:pt x="234" y="230"/>
                  <a:pt x="252" y="255"/>
                </a:cubicBezTo>
                <a:cubicBezTo>
                  <a:pt x="272" y="229"/>
                  <a:pt x="286" y="201"/>
                  <a:pt x="293" y="170"/>
                </a:cubicBezTo>
                <a:close/>
                <a:moveTo>
                  <a:pt x="48" y="133"/>
                </a:moveTo>
                <a:lnTo>
                  <a:pt x="48" y="199"/>
                </a:lnTo>
                <a:lnTo>
                  <a:pt x="97" y="199"/>
                </a:lnTo>
                <a:lnTo>
                  <a:pt x="97" y="133"/>
                </a:lnTo>
                <a:lnTo>
                  <a:pt x="48" y="133"/>
                </a:lnTo>
                <a:close/>
                <a:moveTo>
                  <a:pt x="48" y="45"/>
                </a:moveTo>
                <a:lnTo>
                  <a:pt x="48" y="110"/>
                </a:lnTo>
                <a:lnTo>
                  <a:pt x="97" y="110"/>
                </a:lnTo>
                <a:lnTo>
                  <a:pt x="97" y="45"/>
                </a:lnTo>
                <a:lnTo>
                  <a:pt x="48" y="45"/>
                </a:lnTo>
                <a:close/>
                <a:moveTo>
                  <a:pt x="467" y="0"/>
                </a:moveTo>
                <a:lnTo>
                  <a:pt x="493" y="11"/>
                </a:lnTo>
                <a:cubicBezTo>
                  <a:pt x="490" y="14"/>
                  <a:pt x="486" y="19"/>
                  <a:pt x="482" y="25"/>
                </a:cubicBezTo>
                <a:cubicBezTo>
                  <a:pt x="479" y="30"/>
                  <a:pt x="476" y="33"/>
                  <a:pt x="474" y="35"/>
                </a:cubicBezTo>
                <a:lnTo>
                  <a:pt x="657" y="35"/>
                </a:lnTo>
                <a:lnTo>
                  <a:pt x="657" y="59"/>
                </a:lnTo>
                <a:cubicBezTo>
                  <a:pt x="631" y="87"/>
                  <a:pt x="601" y="109"/>
                  <a:pt x="568" y="126"/>
                </a:cubicBezTo>
                <a:cubicBezTo>
                  <a:pt x="608" y="141"/>
                  <a:pt x="653" y="150"/>
                  <a:pt x="705" y="153"/>
                </a:cubicBezTo>
                <a:cubicBezTo>
                  <a:pt x="699" y="163"/>
                  <a:pt x="692" y="173"/>
                  <a:pt x="687" y="181"/>
                </a:cubicBezTo>
                <a:cubicBezTo>
                  <a:pt x="627" y="173"/>
                  <a:pt x="578" y="159"/>
                  <a:pt x="538" y="141"/>
                </a:cubicBezTo>
                <a:cubicBezTo>
                  <a:pt x="495" y="158"/>
                  <a:pt x="440" y="174"/>
                  <a:pt x="373" y="187"/>
                </a:cubicBezTo>
                <a:cubicBezTo>
                  <a:pt x="369" y="178"/>
                  <a:pt x="364" y="170"/>
                  <a:pt x="358" y="163"/>
                </a:cubicBezTo>
                <a:cubicBezTo>
                  <a:pt x="415" y="154"/>
                  <a:pt x="465" y="142"/>
                  <a:pt x="508" y="126"/>
                </a:cubicBezTo>
                <a:cubicBezTo>
                  <a:pt x="484" y="111"/>
                  <a:pt x="463" y="92"/>
                  <a:pt x="446" y="69"/>
                </a:cubicBezTo>
                <a:cubicBezTo>
                  <a:pt x="424" y="94"/>
                  <a:pt x="404" y="113"/>
                  <a:pt x="387" y="127"/>
                </a:cubicBezTo>
                <a:cubicBezTo>
                  <a:pt x="380" y="121"/>
                  <a:pt x="374" y="115"/>
                  <a:pt x="368" y="109"/>
                </a:cubicBezTo>
                <a:cubicBezTo>
                  <a:pt x="407" y="79"/>
                  <a:pt x="440" y="42"/>
                  <a:pt x="467" y="0"/>
                </a:cubicBezTo>
                <a:close/>
                <a:moveTo>
                  <a:pt x="390" y="201"/>
                </a:moveTo>
                <a:lnTo>
                  <a:pt x="490" y="201"/>
                </a:lnTo>
                <a:cubicBezTo>
                  <a:pt x="490" y="200"/>
                  <a:pt x="490" y="199"/>
                  <a:pt x="490" y="198"/>
                </a:cubicBezTo>
                <a:cubicBezTo>
                  <a:pt x="492" y="188"/>
                  <a:pt x="493" y="176"/>
                  <a:pt x="493" y="164"/>
                </a:cubicBezTo>
                <a:lnTo>
                  <a:pt x="521" y="164"/>
                </a:lnTo>
                <a:cubicBezTo>
                  <a:pt x="520" y="177"/>
                  <a:pt x="519" y="190"/>
                  <a:pt x="517" y="201"/>
                </a:cubicBezTo>
                <a:lnTo>
                  <a:pt x="654" y="201"/>
                </a:lnTo>
                <a:cubicBezTo>
                  <a:pt x="654" y="210"/>
                  <a:pt x="653" y="225"/>
                  <a:pt x="651" y="246"/>
                </a:cubicBezTo>
                <a:cubicBezTo>
                  <a:pt x="650" y="257"/>
                  <a:pt x="650" y="264"/>
                  <a:pt x="650" y="269"/>
                </a:cubicBezTo>
                <a:cubicBezTo>
                  <a:pt x="651" y="314"/>
                  <a:pt x="629" y="335"/>
                  <a:pt x="583" y="332"/>
                </a:cubicBezTo>
                <a:cubicBezTo>
                  <a:pt x="563" y="332"/>
                  <a:pt x="545" y="332"/>
                  <a:pt x="530" y="332"/>
                </a:cubicBezTo>
                <a:cubicBezTo>
                  <a:pt x="530" y="331"/>
                  <a:pt x="529" y="328"/>
                  <a:pt x="528" y="324"/>
                </a:cubicBezTo>
                <a:cubicBezTo>
                  <a:pt x="527" y="314"/>
                  <a:pt x="526" y="307"/>
                  <a:pt x="525" y="304"/>
                </a:cubicBezTo>
                <a:cubicBezTo>
                  <a:pt x="531" y="305"/>
                  <a:pt x="541" y="306"/>
                  <a:pt x="554" y="306"/>
                </a:cubicBezTo>
                <a:cubicBezTo>
                  <a:pt x="565" y="307"/>
                  <a:pt x="574" y="307"/>
                  <a:pt x="582" y="307"/>
                </a:cubicBezTo>
                <a:cubicBezTo>
                  <a:pt x="609" y="310"/>
                  <a:pt x="624" y="297"/>
                  <a:pt x="624" y="267"/>
                </a:cubicBezTo>
                <a:cubicBezTo>
                  <a:pt x="624" y="264"/>
                  <a:pt x="625" y="257"/>
                  <a:pt x="626" y="246"/>
                </a:cubicBezTo>
                <a:cubicBezTo>
                  <a:pt x="626" y="235"/>
                  <a:pt x="626" y="228"/>
                  <a:pt x="626" y="225"/>
                </a:cubicBezTo>
                <a:lnTo>
                  <a:pt x="513" y="225"/>
                </a:lnTo>
                <a:cubicBezTo>
                  <a:pt x="501" y="278"/>
                  <a:pt x="459" y="317"/>
                  <a:pt x="385" y="342"/>
                </a:cubicBezTo>
                <a:cubicBezTo>
                  <a:pt x="380" y="335"/>
                  <a:pt x="374" y="327"/>
                  <a:pt x="368" y="320"/>
                </a:cubicBezTo>
                <a:cubicBezTo>
                  <a:pt x="435" y="299"/>
                  <a:pt x="474" y="267"/>
                  <a:pt x="484" y="225"/>
                </a:cubicBezTo>
                <a:lnTo>
                  <a:pt x="390" y="225"/>
                </a:lnTo>
                <a:lnTo>
                  <a:pt x="390" y="201"/>
                </a:lnTo>
                <a:close/>
                <a:moveTo>
                  <a:pt x="619" y="59"/>
                </a:moveTo>
                <a:lnTo>
                  <a:pt x="467" y="59"/>
                </a:lnTo>
                <a:cubicBezTo>
                  <a:pt x="486" y="81"/>
                  <a:pt x="510" y="99"/>
                  <a:pt x="538" y="113"/>
                </a:cubicBezTo>
                <a:cubicBezTo>
                  <a:pt x="569" y="98"/>
                  <a:pt x="596" y="80"/>
                  <a:pt x="619" y="5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754714" y="737425"/>
            <a:ext cx="419932" cy="437802"/>
            <a:chOff x="9338428" y="391614"/>
            <a:chExt cx="420096" cy="437973"/>
          </a:xfrm>
          <a:solidFill>
            <a:schemeClr val="accent1"/>
          </a:solidFill>
        </p:grpSpPr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9338428" y="391614"/>
              <a:ext cx="420096" cy="437973"/>
            </a:xfrm>
            <a:prstGeom prst="ellipse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9398442" y="495042"/>
              <a:ext cx="315391" cy="277085"/>
            </a:xfrm>
            <a:custGeom>
              <a:gdLst>
                <a:gd fmla="*/ 224 w 428" name="T0"/>
                <a:gd fmla="*/ 352 h 361" name="T1"/>
                <a:gd fmla="*/ 417 w 428" name="T2"/>
                <a:gd fmla="*/ 105 h 361" name="T3"/>
                <a:gd fmla="*/ 405 w 428" name="T4"/>
                <a:gd fmla="*/ 100 h 361" name="T5"/>
                <a:gd fmla="*/ 288 w 428" name="T6"/>
                <a:gd fmla="*/ 101 h 361" name="T7"/>
                <a:gd fmla="*/ 224 w 428" name="T8"/>
                <a:gd fmla="*/ 352 h 361" name="T9"/>
                <a:gd fmla="*/ 421 w 428" name="T10"/>
                <a:gd fmla="*/ 105 h 361" name="T11"/>
                <a:gd fmla="*/ 421 w 428" name="T12"/>
                <a:gd fmla="*/ 105 h 361" name="T13"/>
                <a:gd fmla="*/ 7 w 428" name="T14"/>
                <a:gd fmla="*/ 103 h 361" name="T15"/>
                <a:gd fmla="*/ 199 w 428" name="T16"/>
                <a:gd fmla="*/ 348 h 361" name="T17"/>
                <a:gd fmla="*/ 137 w 428" name="T18"/>
                <a:gd fmla="*/ 100 h 361" name="T19"/>
                <a:gd fmla="*/ 23 w 428" name="T20"/>
                <a:gd fmla="*/ 101 h 361" name="T21"/>
                <a:gd fmla="*/ 7 w 428" name="T22"/>
                <a:gd fmla="*/ 103 h 361" name="T23"/>
                <a:gd fmla="*/ 198 w 428" name="T24"/>
                <a:gd fmla="*/ 353 h 361" name="T25"/>
                <a:gd fmla="*/ 198 w 428" name="T26"/>
                <a:gd fmla="*/ 353 h 361" name="T27"/>
                <a:gd fmla="*/ 212 w 428" name="T28"/>
                <a:gd fmla="*/ 354 h 361" name="T29"/>
                <a:gd fmla="*/ 278 w 428" name="T30"/>
                <a:gd fmla="*/ 101 h 361" name="T31"/>
                <a:gd fmla="*/ 275 w 428" name="T32"/>
                <a:gd fmla="*/ 105 h 361" name="T33"/>
                <a:gd fmla="*/ 147 w 428" name="T34"/>
                <a:gd fmla="*/ 101 h 361" name="T35"/>
                <a:gd fmla="*/ 212 w 428" name="T36"/>
                <a:gd fmla="*/ 354 h 361" name="T37"/>
                <a:gd fmla="*/ 299 w 428" name="T38"/>
                <a:gd fmla="*/ 91 h 361" name="T39"/>
                <a:gd fmla="*/ 426 w 428" name="T40"/>
                <a:gd fmla="*/ 91 h 361" name="T41"/>
                <a:gd fmla="*/ 352 w 428" name="T42"/>
                <a:gd fmla="*/ 1 h 361" name="T43"/>
                <a:gd fmla="*/ 299 w 428" name="T44"/>
                <a:gd fmla="*/ 91 h 361" name="T45"/>
                <a:gd fmla="*/ 0 w 428" name="T46"/>
                <a:gd fmla="*/ 89 h 361" name="T47"/>
                <a:gd fmla="*/ 125 w 428" name="T48"/>
                <a:gd fmla="*/ 91 h 361" name="T49"/>
                <a:gd fmla="*/ 74 w 428" name="T50"/>
                <a:gd fmla="*/ 0 h 361" name="T51"/>
                <a:gd fmla="*/ 0 w 428" name="T52"/>
                <a:gd fmla="*/ 89 h 361" name="T53"/>
                <a:gd fmla="*/ 148 w 428" name="T54"/>
                <a:gd fmla="*/ 91 h 361" name="T55"/>
                <a:gd fmla="*/ 276 w 428" name="T56"/>
                <a:gd fmla="*/ 90 h 361" name="T57"/>
                <a:gd fmla="*/ 211 w 428" name="T58"/>
                <a:gd fmla="*/ 2 h 361" name="T59"/>
                <a:gd fmla="*/ 148 w 428" name="T60"/>
                <a:gd fmla="*/ 91 h 361" name="T61"/>
                <a:gd fmla="*/ 138 w 428" name="T62"/>
                <a:gd fmla="*/ 93 h 361" name="T63"/>
                <a:gd fmla="*/ 202 w 428" name="T64"/>
                <a:gd fmla="*/ 1 h 361" name="T65"/>
                <a:gd fmla="*/ 83 w 428" name="T66"/>
                <a:gd fmla="*/ 2 h 361" name="T67"/>
                <a:gd fmla="*/ 138 w 428" name="T68"/>
                <a:gd fmla="*/ 93 h 361" name="T69"/>
                <a:gd fmla="*/ 289 w 428" name="T70"/>
                <a:gd fmla="*/ 93 h 361" name="T71"/>
                <a:gd fmla="*/ 340 w 428" name="T72"/>
                <a:gd fmla="*/ 1 h 361" name="T73"/>
                <a:gd fmla="*/ 225 w 428" name="T74"/>
                <a:gd fmla="*/ 3 h 361" name="T75"/>
                <a:gd fmla="*/ 289 w 428" name="T76"/>
                <a:gd fmla="*/ 93 h 36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361" w="428">
                  <a:moveTo>
                    <a:pt x="224" y="352"/>
                  </a:moveTo>
                  <a:lnTo>
                    <a:pt x="417" y="105"/>
                  </a:lnTo>
                  <a:cubicBezTo>
                    <a:pt x="412" y="102"/>
                    <a:pt x="413" y="100"/>
                    <a:pt x="405" y="100"/>
                  </a:cubicBezTo>
                  <a:lnTo>
                    <a:pt x="288" y="101"/>
                  </a:lnTo>
                  <a:lnTo>
                    <a:pt x="224" y="352"/>
                  </a:lnTo>
                  <a:close/>
                  <a:moveTo>
                    <a:pt x="421" y="105"/>
                  </a:moveTo>
                  <a:cubicBezTo>
                    <a:pt x="428" y="97"/>
                    <a:pt x="414" y="113"/>
                    <a:pt x="421" y="105"/>
                  </a:cubicBezTo>
                  <a:close/>
                  <a:moveTo>
                    <a:pt x="7" y="103"/>
                  </a:moveTo>
                  <a:lnTo>
                    <a:pt x="199" y="348"/>
                  </a:lnTo>
                  <a:lnTo>
                    <a:pt x="137" y="100"/>
                  </a:lnTo>
                  <a:lnTo>
                    <a:pt x="23" y="101"/>
                  </a:lnTo>
                  <a:lnTo>
                    <a:pt x="7" y="103"/>
                  </a:lnTo>
                  <a:close/>
                  <a:moveTo>
                    <a:pt x="198" y="353"/>
                  </a:moveTo>
                  <a:cubicBezTo>
                    <a:pt x="205" y="361"/>
                    <a:pt x="191" y="345"/>
                    <a:pt x="198" y="353"/>
                  </a:cubicBezTo>
                  <a:close/>
                  <a:moveTo>
                    <a:pt x="212" y="354"/>
                  </a:moveTo>
                  <a:lnTo>
                    <a:pt x="278" y="101"/>
                  </a:lnTo>
                  <a:lnTo>
                    <a:pt x="275" y="105"/>
                  </a:lnTo>
                  <a:lnTo>
                    <a:pt x="147" y="101"/>
                  </a:lnTo>
                  <a:lnTo>
                    <a:pt x="212" y="354"/>
                  </a:lnTo>
                  <a:close/>
                  <a:moveTo>
                    <a:pt x="299" y="91"/>
                  </a:moveTo>
                  <a:lnTo>
                    <a:pt x="426" y="91"/>
                  </a:lnTo>
                  <a:lnTo>
                    <a:pt x="352" y="1"/>
                  </a:lnTo>
                  <a:lnTo>
                    <a:pt x="299" y="91"/>
                  </a:lnTo>
                  <a:close/>
                  <a:moveTo>
                    <a:pt x="0" y="89"/>
                  </a:moveTo>
                  <a:lnTo>
                    <a:pt x="125" y="91"/>
                  </a:lnTo>
                  <a:lnTo>
                    <a:pt x="74" y="0"/>
                  </a:lnTo>
                  <a:lnTo>
                    <a:pt x="0" y="89"/>
                  </a:lnTo>
                  <a:close/>
                  <a:moveTo>
                    <a:pt x="148" y="91"/>
                  </a:moveTo>
                  <a:lnTo>
                    <a:pt x="276" y="90"/>
                  </a:lnTo>
                  <a:lnTo>
                    <a:pt x="211" y="2"/>
                  </a:lnTo>
                  <a:lnTo>
                    <a:pt x="148" y="91"/>
                  </a:lnTo>
                  <a:close/>
                  <a:moveTo>
                    <a:pt x="138" y="93"/>
                  </a:moveTo>
                  <a:lnTo>
                    <a:pt x="202" y="1"/>
                  </a:lnTo>
                  <a:lnTo>
                    <a:pt x="83" y="2"/>
                  </a:lnTo>
                  <a:lnTo>
                    <a:pt x="138" y="93"/>
                  </a:lnTo>
                  <a:close/>
                  <a:moveTo>
                    <a:pt x="289" y="93"/>
                  </a:moveTo>
                  <a:lnTo>
                    <a:pt x="340" y="1"/>
                  </a:lnTo>
                  <a:lnTo>
                    <a:pt x="225" y="3"/>
                  </a:lnTo>
                  <a:lnTo>
                    <a:pt x="289" y="9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="t" anchorCtr="0" bIns="45702" compatLnSpc="1" lIns="91404" numCol="1" rIns="91404" tIns="45702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  <a:defRPr/>
              </a:pPr>
              <a:endParaRPr altLang="en-US" lang="zh-CN" sz="1799">
                <a:solidFill>
                  <a:srgbClr val="C00000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130" name="Freeform 5"/>
          <p:cNvSpPr/>
          <p:nvPr/>
        </p:nvSpPr>
        <p:spPr>
          <a:xfrm>
            <a:off x="2832582" y="2875180"/>
            <a:ext cx="2053423" cy="1399628"/>
          </a:xfrm>
          <a:custGeom>
            <a:cxnLst>
              <a:cxn ang="0">
                <a:pos x="134178" y="0"/>
              </a:cxn>
              <a:cxn ang="0">
                <a:pos x="1921181" y="0"/>
              </a:cxn>
              <a:cxn ang="0">
                <a:pos x="2054596" y="134640"/>
              </a:cxn>
              <a:cxn ang="0">
                <a:pos x="2054596" y="1266077"/>
              </a:cxn>
              <a:cxn ang="0">
                <a:pos x="1921181" y="1400717"/>
              </a:cxn>
              <a:cxn ang="0">
                <a:pos x="134178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4178" y="0"/>
              </a:cxn>
            </a:cxnLst>
            <a:rect b="0" l="0" r="0" t="0"/>
            <a:pathLst>
              <a:path h="1830" w="2695">
                <a:moveTo>
                  <a:pt x="176" y="0"/>
                </a:moveTo>
                <a:lnTo>
                  <a:pt x="2520" y="0"/>
                </a:lnTo>
                <a:cubicBezTo>
                  <a:pt x="2616" y="0"/>
                  <a:pt x="2695" y="79"/>
                  <a:pt x="2695" y="176"/>
                </a:cubicBezTo>
                <a:lnTo>
                  <a:pt x="2695" y="1655"/>
                </a:lnTo>
                <a:cubicBezTo>
                  <a:pt x="2695" y="1752"/>
                  <a:pt x="2616" y="1831"/>
                  <a:pt x="2520" y="1831"/>
                </a:cubicBezTo>
                <a:lnTo>
                  <a:pt x="176" y="1831"/>
                </a:lnTo>
                <a:cubicBezTo>
                  <a:pt x="80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80" y="0"/>
                  <a:pt x="176" y="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1" name="Freeform 6"/>
          <p:cNvSpPr/>
          <p:nvPr/>
        </p:nvSpPr>
        <p:spPr>
          <a:xfrm>
            <a:off x="5022477" y="1351775"/>
            <a:ext cx="2053423" cy="1398041"/>
          </a:xfrm>
          <a:custGeom>
            <a:cxnLst>
              <a:cxn ang="0">
                <a:pos x="134178" y="0"/>
              </a:cxn>
              <a:cxn ang="0">
                <a:pos x="1920418" y="0"/>
              </a:cxn>
              <a:cxn ang="0">
                <a:pos x="2054596" y="134562"/>
              </a:cxn>
              <a:cxn ang="0">
                <a:pos x="2054596" y="1265344"/>
              </a:cxn>
              <a:cxn ang="0">
                <a:pos x="1920418" y="1399142"/>
              </a:cxn>
              <a:cxn ang="0">
                <a:pos x="134178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4178" y="0"/>
              </a:cxn>
            </a:cxnLst>
            <a:rect b="0" l="0" r="0" t="0"/>
            <a:pathLst>
              <a:path h="1830" w="2695">
                <a:moveTo>
                  <a:pt x="176" y="0"/>
                </a:moveTo>
                <a:lnTo>
                  <a:pt x="2519" y="0"/>
                </a:lnTo>
                <a:cubicBezTo>
                  <a:pt x="2616" y="0"/>
                  <a:pt x="2695" y="79"/>
                  <a:pt x="2695" y="176"/>
                </a:cubicBezTo>
                <a:lnTo>
                  <a:pt x="2695" y="1655"/>
                </a:lnTo>
                <a:cubicBezTo>
                  <a:pt x="2695" y="1751"/>
                  <a:pt x="2616" y="1830"/>
                  <a:pt x="2519" y="1830"/>
                </a:cubicBezTo>
                <a:lnTo>
                  <a:pt x="176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2" name="Freeform 7"/>
          <p:cNvSpPr/>
          <p:nvPr/>
        </p:nvSpPr>
        <p:spPr>
          <a:xfrm>
            <a:off x="7213958" y="1351775"/>
            <a:ext cx="2053423" cy="1398041"/>
          </a:xfrm>
          <a:custGeom>
            <a:cxnLst>
              <a:cxn ang="0">
                <a:pos x="133465" y="0"/>
              </a:cxn>
              <a:cxn ang="0">
                <a:pos x="1921131" y="0"/>
              </a:cxn>
              <a:cxn ang="0">
                <a:pos x="2054596" y="134562"/>
              </a:cxn>
              <a:cxn ang="0">
                <a:pos x="2054596" y="1265344"/>
              </a:cxn>
              <a:cxn ang="0">
                <a:pos x="1921131" y="1399142"/>
              </a:cxn>
              <a:cxn ang="0">
                <a:pos x="133465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3465" y="0"/>
              </a:cxn>
            </a:cxnLst>
            <a:rect b="0" l="0" r="0" t="0"/>
            <a:pathLst>
              <a:path h="1830" w="2694">
                <a:moveTo>
                  <a:pt x="175" y="0"/>
                </a:moveTo>
                <a:lnTo>
                  <a:pt x="2519" y="0"/>
                </a:lnTo>
                <a:cubicBezTo>
                  <a:pt x="2615" y="0"/>
                  <a:pt x="2694" y="79"/>
                  <a:pt x="2694" y="176"/>
                </a:cubicBezTo>
                <a:lnTo>
                  <a:pt x="2694" y="1655"/>
                </a:lnTo>
                <a:cubicBezTo>
                  <a:pt x="2694" y="1751"/>
                  <a:pt x="2615" y="1830"/>
                  <a:pt x="2519" y="1830"/>
                </a:cubicBezTo>
                <a:lnTo>
                  <a:pt x="175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solidFill>
            <a:srgbClr val="2E2E2E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3" name="Freeform 8"/>
          <p:cNvSpPr/>
          <p:nvPr/>
        </p:nvSpPr>
        <p:spPr>
          <a:xfrm>
            <a:off x="7213958" y="2875180"/>
            <a:ext cx="2053423" cy="1399628"/>
          </a:xfrm>
          <a:custGeom>
            <a:cxnLst>
              <a:cxn ang="0">
                <a:pos x="133465" y="0"/>
              </a:cxn>
              <a:cxn ang="0">
                <a:pos x="1921131" y="0"/>
              </a:cxn>
              <a:cxn ang="0">
                <a:pos x="2054596" y="134640"/>
              </a:cxn>
              <a:cxn ang="0">
                <a:pos x="2054596" y="1266077"/>
              </a:cxn>
              <a:cxn ang="0">
                <a:pos x="1921131" y="1400717"/>
              </a:cxn>
              <a:cxn ang="0">
                <a:pos x="133465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3465" y="0"/>
              </a:cxn>
            </a:cxnLst>
            <a:rect b="0" l="0" r="0" t="0"/>
            <a:pathLst>
              <a:path h="1830" w="2694">
                <a:moveTo>
                  <a:pt x="175" y="0"/>
                </a:moveTo>
                <a:lnTo>
                  <a:pt x="2519" y="0"/>
                </a:lnTo>
                <a:cubicBezTo>
                  <a:pt x="2615" y="0"/>
                  <a:pt x="2694" y="79"/>
                  <a:pt x="2694" y="176"/>
                </a:cubicBezTo>
                <a:lnTo>
                  <a:pt x="2694" y="1655"/>
                </a:lnTo>
                <a:cubicBezTo>
                  <a:pt x="2694" y="1752"/>
                  <a:pt x="2615" y="1831"/>
                  <a:pt x="2519" y="1831"/>
                </a:cubicBezTo>
                <a:lnTo>
                  <a:pt x="175" y="1831"/>
                </a:lnTo>
                <a:cubicBezTo>
                  <a:pt x="79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5" y="0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4" name="Freeform 9"/>
          <p:cNvSpPr/>
          <p:nvPr/>
        </p:nvSpPr>
        <p:spPr>
          <a:xfrm>
            <a:off x="3192804" y="1807209"/>
            <a:ext cx="861676" cy="655382"/>
          </a:xfrm>
          <a:custGeom>
            <a:cxnLst>
              <a:cxn ang="0">
                <a:pos x="861859" y="320070"/>
              </a:cxn>
              <a:cxn ang="0">
                <a:pos x="771016" y="411190"/>
              </a:cxn>
              <a:cxn ang="0">
                <a:pos x="527497" y="655454"/>
              </a:cxn>
              <a:cxn ang="0">
                <a:pos x="345812" y="655454"/>
              </a:cxn>
              <a:cxn ang="0">
                <a:pos x="616050" y="384390"/>
              </a:cxn>
              <a:cxn ang="0">
                <a:pos x="0" y="384390"/>
              </a:cxn>
              <a:cxn ang="0">
                <a:pos x="0" y="255750"/>
              </a:cxn>
              <a:cxn ang="0">
                <a:pos x="616050" y="255750"/>
              </a:cxn>
              <a:cxn ang="0">
                <a:pos x="361080" y="0"/>
              </a:cxn>
              <a:cxn ang="0">
                <a:pos x="542002" y="0"/>
              </a:cxn>
              <a:cxn ang="0">
                <a:pos x="771016" y="228949"/>
              </a:cxn>
              <a:cxn ang="0">
                <a:pos x="861859" y="320070"/>
              </a:cxn>
            </a:cxnLst>
            <a:rect b="0" l="0" r="0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5" name="Freeform 10"/>
          <p:cNvSpPr/>
          <p:nvPr/>
        </p:nvSpPr>
        <p:spPr>
          <a:xfrm>
            <a:off x="5362069" y="3676554"/>
            <a:ext cx="522083" cy="398307"/>
          </a:xfrm>
          <a:custGeom>
            <a:cxnLst>
              <a:cxn ang="0">
                <a:pos x="523103" y="194341"/>
              </a:cxn>
              <a:cxn ang="0">
                <a:pos x="468280" y="250195"/>
              </a:cxn>
              <a:cxn ang="0">
                <a:pos x="320562" y="398629"/>
              </a:cxn>
              <a:cxn ang="0">
                <a:pos x="210155" y="398629"/>
              </a:cxn>
              <a:cxn ang="0">
                <a:pos x="373863" y="234128"/>
              </a:cxn>
              <a:cxn ang="0">
                <a:pos x="0" y="234128"/>
              </a:cxn>
              <a:cxn ang="0">
                <a:pos x="0" y="155320"/>
              </a:cxn>
              <a:cxn ang="0">
                <a:pos x="373863" y="155320"/>
              </a:cxn>
              <a:cxn ang="0">
                <a:pos x="219292" y="0"/>
              </a:cxn>
              <a:cxn ang="0">
                <a:pos x="329700" y="0"/>
              </a:cxn>
              <a:cxn ang="0">
                <a:pos x="468280" y="139252"/>
              </a:cxn>
              <a:cxn ang="0">
                <a:pos x="523103" y="194341"/>
              </a:cxn>
            </a:cxnLst>
            <a:rect b="0" l="0" r="0" t="0"/>
            <a:pathLst>
              <a:path h="521" w="687">
                <a:moveTo>
                  <a:pt x="687" y="254"/>
                </a:moveTo>
                <a:lnTo>
                  <a:pt x="615" y="327"/>
                </a:lnTo>
                <a:lnTo>
                  <a:pt x="421" y="521"/>
                </a:lnTo>
                <a:lnTo>
                  <a:pt x="276" y="521"/>
                </a:lnTo>
                <a:lnTo>
                  <a:pt x="491" y="306"/>
                </a:lnTo>
                <a:lnTo>
                  <a:pt x="0" y="306"/>
                </a:lnTo>
                <a:lnTo>
                  <a:pt x="0" y="203"/>
                </a:lnTo>
                <a:lnTo>
                  <a:pt x="491" y="203"/>
                </a:lnTo>
                <a:lnTo>
                  <a:pt x="288" y="0"/>
                </a:lnTo>
                <a:lnTo>
                  <a:pt x="433" y="0"/>
                </a:lnTo>
                <a:lnTo>
                  <a:pt x="615" y="182"/>
                </a:lnTo>
                <a:lnTo>
                  <a:pt x="687" y="254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6" name="Freeform 11"/>
          <p:cNvSpPr/>
          <p:nvPr/>
        </p:nvSpPr>
        <p:spPr>
          <a:xfrm>
            <a:off x="6012690" y="3125907"/>
            <a:ext cx="663316" cy="504628"/>
          </a:xfrm>
          <a:custGeom>
            <a:cxnLst>
              <a:cxn ang="0">
                <a:pos x="663332" y="247147"/>
              </a:cxn>
              <a:cxn ang="0">
                <a:pos x="593267" y="317542"/>
              </a:cxn>
              <a:cxn ang="0">
                <a:pos x="406681" y="505771"/>
              </a:cxn>
              <a:cxn ang="0">
                <a:pos x="266551" y="505771"/>
              </a:cxn>
              <a:cxn ang="0">
                <a:pos x="474461" y="296882"/>
              </a:cxn>
              <a:cxn ang="0">
                <a:pos x="0" y="296882"/>
              </a:cxn>
              <a:cxn ang="0">
                <a:pos x="0" y="197411"/>
              </a:cxn>
              <a:cxn ang="0">
                <a:pos x="474461" y="197411"/>
              </a:cxn>
              <a:cxn ang="0">
                <a:pos x="277975" y="0"/>
              </a:cxn>
              <a:cxn ang="0">
                <a:pos x="417343" y="0"/>
              </a:cxn>
              <a:cxn ang="0">
                <a:pos x="593267" y="176752"/>
              </a:cxn>
              <a:cxn ang="0">
                <a:pos x="663332" y="247147"/>
              </a:cxn>
            </a:cxnLst>
            <a:rect b="0" l="0" r="0" t="0"/>
            <a:pathLst>
              <a:path h="661" w="871">
                <a:moveTo>
                  <a:pt x="871" y="323"/>
                </a:moveTo>
                <a:lnTo>
                  <a:pt x="779" y="415"/>
                </a:lnTo>
                <a:lnTo>
                  <a:pt x="534" y="661"/>
                </a:lnTo>
                <a:lnTo>
                  <a:pt x="350" y="661"/>
                </a:lnTo>
                <a:lnTo>
                  <a:pt x="623" y="388"/>
                </a:lnTo>
                <a:lnTo>
                  <a:pt x="0" y="388"/>
                </a:lnTo>
                <a:lnTo>
                  <a:pt x="0" y="258"/>
                </a:lnTo>
                <a:lnTo>
                  <a:pt x="623" y="258"/>
                </a:lnTo>
                <a:lnTo>
                  <a:pt x="365" y="0"/>
                </a:lnTo>
                <a:lnTo>
                  <a:pt x="548" y="0"/>
                </a:lnTo>
                <a:lnTo>
                  <a:pt x="779" y="231"/>
                </a:lnTo>
                <a:lnTo>
                  <a:pt x="871" y="323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7" name="Freeform 12"/>
          <p:cNvSpPr/>
          <p:nvPr/>
        </p:nvSpPr>
        <p:spPr>
          <a:xfrm>
            <a:off x="0" y="1351775"/>
            <a:ext cx="2667546" cy="2923033"/>
          </a:xfrm>
          <a:custGeom>
            <a:cxnLst>
              <a:cxn ang="0">
                <a:pos x="0" y="0"/>
              </a:cxn>
              <a:cxn ang="0">
                <a:pos x="2529569" y="0"/>
              </a:cxn>
              <a:cxn ang="0">
                <a:pos x="2669084" y="140019"/>
              </a:cxn>
              <a:cxn ang="0">
                <a:pos x="2669084" y="2784313"/>
              </a:cxn>
              <a:cxn ang="0">
                <a:pos x="2529569" y="2924332"/>
              </a:cxn>
              <a:cxn ang="0">
                <a:pos x="0" y="2924332"/>
              </a:cxn>
              <a:cxn ang="0">
                <a:pos x="0" y="0"/>
              </a:cxn>
            </a:cxnLst>
            <a:rect b="0" l="0" r="0" t="0"/>
            <a:pathLst>
              <a:path h="3821" w="3501">
                <a:moveTo>
                  <a:pt x="0" y="0"/>
                </a:moveTo>
                <a:lnTo>
                  <a:pt x="3318" y="0"/>
                </a:lnTo>
                <a:cubicBezTo>
                  <a:pt x="3419" y="0"/>
                  <a:pt x="3501" y="83"/>
                  <a:pt x="3501" y="183"/>
                </a:cubicBezTo>
                <a:lnTo>
                  <a:pt x="3501" y="3639"/>
                </a:lnTo>
                <a:cubicBezTo>
                  <a:pt x="3501" y="3740"/>
                  <a:pt x="3419" y="3822"/>
                  <a:pt x="3318" y="3822"/>
                </a:cubicBezTo>
                <a:lnTo>
                  <a:pt x="0" y="382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8" name="Freeform 13"/>
          <p:cNvSpPr/>
          <p:nvPr/>
        </p:nvSpPr>
        <p:spPr>
          <a:xfrm>
            <a:off x="9403852" y="1351775"/>
            <a:ext cx="2788149" cy="1398041"/>
          </a:xfrm>
          <a:custGeom>
            <a:cxnLst>
              <a:cxn ang="0">
                <a:pos x="134181" y="0"/>
              </a:cxn>
              <a:cxn ang="0">
                <a:pos x="2788830" y="0"/>
              </a:cxn>
              <a:cxn ang="0">
                <a:pos x="2788830" y="1399142"/>
              </a:cxn>
              <a:cxn ang="0">
                <a:pos x="134181" y="1399142"/>
              </a:cxn>
              <a:cxn ang="0">
                <a:pos x="0" y="1265344"/>
              </a:cxn>
              <a:cxn ang="0">
                <a:pos x="0" y="134562"/>
              </a:cxn>
              <a:cxn ang="0">
                <a:pos x="134181" y="0"/>
              </a:cxn>
            </a:cxnLst>
            <a:rect b="0" l="0" r="0" t="0"/>
            <a:pathLst>
              <a:path h="1830" w="3658">
                <a:moveTo>
                  <a:pt x="176" y="0"/>
                </a:moveTo>
                <a:lnTo>
                  <a:pt x="3658" y="0"/>
                </a:lnTo>
                <a:lnTo>
                  <a:pt x="3658" y="1830"/>
                </a:lnTo>
                <a:lnTo>
                  <a:pt x="176" y="1830"/>
                </a:lnTo>
                <a:cubicBezTo>
                  <a:pt x="79" y="1830"/>
                  <a:pt x="0" y="1751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5139" name="Freeform 14"/>
          <p:cNvSpPr/>
          <p:nvPr/>
        </p:nvSpPr>
        <p:spPr>
          <a:xfrm>
            <a:off x="9403852" y="2875180"/>
            <a:ext cx="2788149" cy="1399628"/>
          </a:xfrm>
          <a:custGeom>
            <a:cxnLst>
              <a:cxn ang="0">
                <a:pos x="134181" y="0"/>
              </a:cxn>
              <a:cxn ang="0">
                <a:pos x="2788830" y="0"/>
              </a:cxn>
              <a:cxn ang="0">
                <a:pos x="2788830" y="1400717"/>
              </a:cxn>
              <a:cxn ang="0">
                <a:pos x="134181" y="1400717"/>
              </a:cxn>
              <a:cxn ang="0">
                <a:pos x="0" y="1266077"/>
              </a:cxn>
              <a:cxn ang="0">
                <a:pos x="0" y="134640"/>
              </a:cxn>
              <a:cxn ang="0">
                <a:pos x="134181" y="0"/>
              </a:cxn>
            </a:cxnLst>
            <a:rect b="0" l="0" r="0" t="0"/>
            <a:pathLst>
              <a:path h="1830" w="3658">
                <a:moveTo>
                  <a:pt x="176" y="0"/>
                </a:moveTo>
                <a:lnTo>
                  <a:pt x="3658" y="0"/>
                </a:lnTo>
                <a:lnTo>
                  <a:pt x="3658" y="1831"/>
                </a:lnTo>
                <a:lnTo>
                  <a:pt x="176" y="1831"/>
                </a:lnTo>
                <a:cubicBezTo>
                  <a:pt x="79" y="1831"/>
                  <a:pt x="0" y="1752"/>
                  <a:pt x="0" y="1655"/>
                </a:cubicBezTo>
                <a:lnTo>
                  <a:pt x="0" y="176"/>
                </a:lnTo>
                <a:cubicBezTo>
                  <a:pt x="0" y="79"/>
                  <a:pt x="79" y="0"/>
                  <a:pt x="176" y="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3" name="Freeform 10"/>
          <p:cNvSpPr>
            <a:spLocks noChangeAspect="1" noEditPoints="1"/>
          </p:cNvSpPr>
          <p:nvPr/>
        </p:nvSpPr>
        <p:spPr>
          <a:xfrm>
            <a:off x="6596080" y="6143131"/>
            <a:ext cx="372916" cy="374504"/>
          </a:xfrm>
          <a:custGeom>
            <a:cxnLst>
              <a:cxn ang="0">
                <a:pos x="186418" y="0"/>
              </a:cxn>
              <a:cxn ang="0">
                <a:pos x="372836" y="187200"/>
              </a:cxn>
              <a:cxn ang="0">
                <a:pos x="186418" y="374400"/>
              </a:cxn>
              <a:cxn ang="0">
                <a:pos x="0" y="187200"/>
              </a:cxn>
              <a:cxn ang="0">
                <a:pos x="186418" y="0"/>
              </a:cxn>
              <a:cxn ang="0">
                <a:pos x="331748" y="191020"/>
              </a:cxn>
              <a:cxn ang="0">
                <a:pos x="324900" y="195605"/>
              </a:cxn>
              <a:cxn ang="0">
                <a:pos x="299791" y="195605"/>
              </a:cxn>
              <a:cxn ang="0">
                <a:pos x="293703" y="193313"/>
              </a:cxn>
              <a:cxn ang="0">
                <a:pos x="186418" y="80229"/>
              </a:cxn>
              <a:cxn ang="0">
                <a:pos x="79133" y="193313"/>
              </a:cxn>
              <a:cxn ang="0">
                <a:pos x="73045" y="195605"/>
              </a:cxn>
              <a:cxn ang="0">
                <a:pos x="47936" y="195605"/>
              </a:cxn>
              <a:cxn ang="0">
                <a:pos x="41088" y="191020"/>
              </a:cxn>
              <a:cxn ang="0">
                <a:pos x="42610" y="182616"/>
              </a:cxn>
              <a:cxn ang="0">
                <a:pos x="179570" y="39732"/>
              </a:cxn>
              <a:cxn ang="0">
                <a:pos x="186418" y="36676"/>
              </a:cxn>
              <a:cxn ang="0">
                <a:pos x="193266" y="39732"/>
              </a:cxn>
              <a:cxn ang="0">
                <a:pos x="330226" y="182616"/>
              </a:cxn>
              <a:cxn ang="0">
                <a:pos x="331748" y="191020"/>
              </a:cxn>
              <a:cxn ang="0">
                <a:pos x="85981" y="204010"/>
              </a:cxn>
              <a:cxn ang="0">
                <a:pos x="85981" y="204010"/>
              </a:cxn>
              <a:cxn ang="0">
                <a:pos x="85981" y="289587"/>
              </a:cxn>
              <a:cxn ang="0">
                <a:pos x="98155" y="304104"/>
              </a:cxn>
              <a:cxn ang="0">
                <a:pos x="153700" y="304104"/>
              </a:cxn>
              <a:cxn ang="0">
                <a:pos x="153700" y="210887"/>
              </a:cxn>
              <a:cxn ang="0">
                <a:pos x="168157" y="196369"/>
              </a:cxn>
              <a:cxn ang="0">
                <a:pos x="204679" y="196369"/>
              </a:cxn>
              <a:cxn ang="0">
                <a:pos x="219136" y="210887"/>
              </a:cxn>
              <a:cxn ang="0">
                <a:pos x="219136" y="304104"/>
              </a:cxn>
              <a:cxn ang="0">
                <a:pos x="274681" y="304104"/>
              </a:cxn>
              <a:cxn ang="0">
                <a:pos x="286855" y="289587"/>
              </a:cxn>
              <a:cxn ang="0">
                <a:pos x="286855" y="204774"/>
              </a:cxn>
              <a:cxn ang="0">
                <a:pos x="186418" y="99331"/>
              </a:cxn>
              <a:cxn ang="0">
                <a:pos x="85981" y="204010"/>
              </a:cxn>
            </a:cxnLst>
            <a:rect b="0" l="0" r="0" t="0"/>
            <a:pathLst>
              <a:path h="490" w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4" name="Rectangle 4"/>
          <p:cNvSpPr txBox="1"/>
          <p:nvPr/>
        </p:nvSpPr>
        <p:spPr>
          <a:xfrm>
            <a:off x="6984865" y="6159000"/>
            <a:ext cx="4338530" cy="34276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2599">
                <a:solidFill>
                  <a:srgbClr val="404040"/>
                </a:solidFill>
              </a:rPr>
              <a:t>输入公司/团队名称</a:t>
            </a:r>
          </a:p>
        </p:txBody>
      </p:sp>
      <p:sp>
        <p:nvSpPr>
          <p:cNvPr id="45" name="Freeform 9"/>
          <p:cNvSpPr>
            <a:spLocks noEditPoints="1"/>
          </p:cNvSpPr>
          <p:nvPr/>
        </p:nvSpPr>
        <p:spPr>
          <a:xfrm>
            <a:off x="2605076" y="6159000"/>
            <a:ext cx="372917" cy="374504"/>
          </a:xfrm>
          <a:custGeom>
            <a:cxnLst>
              <a:cxn ang="0">
                <a:pos x="272602" y="191165"/>
              </a:cxn>
              <a:cxn ang="0">
                <a:pos x="272602" y="139933"/>
              </a:cxn>
              <a:cxn ang="0">
                <a:pos x="249759" y="139933"/>
              </a:cxn>
              <a:cxn ang="0">
                <a:pos x="249759" y="191165"/>
              </a:cxn>
              <a:cxn ang="0">
                <a:pos x="188080" y="252338"/>
              </a:cxn>
              <a:cxn ang="0">
                <a:pos x="187319" y="252338"/>
              </a:cxn>
              <a:cxn ang="0">
                <a:pos x="186558" y="252338"/>
              </a:cxn>
              <a:cxn ang="0">
                <a:pos x="186558" y="252338"/>
              </a:cxn>
              <a:cxn ang="0">
                <a:pos x="185035" y="252338"/>
              </a:cxn>
              <a:cxn ang="0">
                <a:pos x="123356" y="191165"/>
              </a:cxn>
              <a:cxn ang="0">
                <a:pos x="123356" y="139933"/>
              </a:cxn>
              <a:cxn ang="0">
                <a:pos x="100513" y="139933"/>
              </a:cxn>
              <a:cxn ang="0">
                <a:pos x="100513" y="191165"/>
              </a:cxn>
              <a:cxn ang="0">
                <a:pos x="172851" y="274513"/>
              </a:cxn>
              <a:cxn ang="0">
                <a:pos x="172851" y="311216"/>
              </a:cxn>
              <a:cxn ang="0">
                <a:pos x="121833" y="325745"/>
              </a:cxn>
              <a:cxn ang="0">
                <a:pos x="252043" y="325745"/>
              </a:cxn>
              <a:cxn ang="0">
                <a:pos x="200264" y="311216"/>
              </a:cxn>
              <a:cxn ang="0">
                <a:pos x="200264" y="275277"/>
              </a:cxn>
              <a:cxn ang="0">
                <a:pos x="272602" y="191165"/>
              </a:cxn>
              <a:cxn ang="0">
                <a:pos x="185796" y="230927"/>
              </a:cxn>
              <a:cxn ang="0">
                <a:pos x="186558" y="230927"/>
              </a:cxn>
              <a:cxn ang="0">
                <a:pos x="187319" y="230927"/>
              </a:cxn>
              <a:cxn ang="0">
                <a:pos x="228438" y="189635"/>
              </a:cxn>
              <a:cxn ang="0">
                <a:pos x="228438" y="90230"/>
              </a:cxn>
              <a:cxn ang="0">
                <a:pos x="187319" y="48938"/>
              </a:cxn>
              <a:cxn ang="0">
                <a:pos x="186558" y="48938"/>
              </a:cxn>
              <a:cxn ang="0">
                <a:pos x="185796" y="48938"/>
              </a:cxn>
              <a:cxn ang="0">
                <a:pos x="144677" y="90230"/>
              </a:cxn>
              <a:cxn ang="0">
                <a:pos x="144677" y="189635"/>
              </a:cxn>
              <a:cxn ang="0">
                <a:pos x="185796" y="230927"/>
              </a:cxn>
              <a:cxn ang="0">
                <a:pos x="186558" y="0"/>
              </a:cxn>
              <a:cxn ang="0">
                <a:pos x="373115" y="187342"/>
              </a:cxn>
              <a:cxn ang="0">
                <a:pos x="186558" y="374683"/>
              </a:cxn>
              <a:cxn ang="0">
                <a:pos x="0" y="187342"/>
              </a:cxn>
              <a:cxn ang="0">
                <a:pos x="186558" y="0"/>
              </a:cxn>
            </a:cxnLst>
            <a:rect b="0" l="0" r="0" t="0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6" name="Rectangle 4"/>
          <p:cNvSpPr txBox="1"/>
          <p:nvPr/>
        </p:nvSpPr>
        <p:spPr>
          <a:xfrm>
            <a:off x="2954190" y="6171695"/>
            <a:ext cx="2988096" cy="34911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2599">
                <a:solidFill>
                  <a:srgbClr val="404040"/>
                </a:solidFill>
              </a:rPr>
              <a:t>汇报人：×××</a:t>
            </a:r>
          </a:p>
        </p:txBody>
      </p:sp>
      <p:sp>
        <p:nvSpPr>
          <p:cNvPr id="48" name="Freeform 9"/>
          <p:cNvSpPr/>
          <p:nvPr/>
        </p:nvSpPr>
        <p:spPr bwMode="auto">
          <a:xfrm>
            <a:off x="9673622" y="3676553"/>
            <a:ext cx="636339" cy="482412"/>
          </a:xfrm>
          <a:custGeom>
            <a:gdLst>
              <a:gd fmla="*/ 1129 w 1129" name="T0"/>
              <a:gd fmla="*/ 418 h 856" name="T1"/>
              <a:gd fmla="*/ 1010 w 1129" name="T2"/>
              <a:gd fmla="*/ 537 h 856" name="T3"/>
              <a:gd fmla="*/ 691 w 1129" name="T4"/>
              <a:gd fmla="*/ 856 h 856" name="T5"/>
              <a:gd fmla="*/ 453 w 1129" name="T6"/>
              <a:gd fmla="*/ 856 h 856" name="T7"/>
              <a:gd fmla="*/ 807 w 1129" name="T8"/>
              <a:gd fmla="*/ 502 h 856" name="T9"/>
              <a:gd fmla="*/ 0 w 1129" name="T10"/>
              <a:gd fmla="*/ 502 h 856" name="T11"/>
              <a:gd fmla="*/ 0 w 1129" name="T12"/>
              <a:gd fmla="*/ 334 h 856" name="T13"/>
              <a:gd fmla="*/ 807 w 1129" name="T14"/>
              <a:gd fmla="*/ 334 h 856" name="T15"/>
              <a:gd fmla="*/ 473 w 1129" name="T16"/>
              <a:gd fmla="*/ 0 h 856" name="T17"/>
              <a:gd fmla="*/ 710 w 1129" name="T18"/>
              <a:gd fmla="*/ 0 h 856" name="T19"/>
              <a:gd fmla="*/ 1010 w 1129" name="T20"/>
              <a:gd fmla="*/ 299 h 856" name="T21"/>
              <a:gd fmla="*/ 1129 w 1129" name="T22"/>
              <a:gd fmla="*/ 418 h 85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anchor="t" anchorCtr="0" bIns="45702" compatLnSpc="1" lIns="91404" numCol="1" rIns="91404" tIns="45702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49" name="Freeform 9"/>
          <p:cNvSpPr/>
          <p:nvPr/>
        </p:nvSpPr>
        <p:spPr bwMode="auto">
          <a:xfrm>
            <a:off x="11204961" y="3181447"/>
            <a:ext cx="317376" cy="242793"/>
          </a:xfrm>
          <a:custGeom>
            <a:gdLst>
              <a:gd fmla="*/ 1129 w 1129" name="T0"/>
              <a:gd fmla="*/ 418 h 856" name="T1"/>
              <a:gd fmla="*/ 1010 w 1129" name="T2"/>
              <a:gd fmla="*/ 537 h 856" name="T3"/>
              <a:gd fmla="*/ 691 w 1129" name="T4"/>
              <a:gd fmla="*/ 856 h 856" name="T5"/>
              <a:gd fmla="*/ 453 w 1129" name="T6"/>
              <a:gd fmla="*/ 856 h 856" name="T7"/>
              <a:gd fmla="*/ 807 w 1129" name="T8"/>
              <a:gd fmla="*/ 502 h 856" name="T9"/>
              <a:gd fmla="*/ 0 w 1129" name="T10"/>
              <a:gd fmla="*/ 502 h 856" name="T11"/>
              <a:gd fmla="*/ 0 w 1129" name="T12"/>
              <a:gd fmla="*/ 334 h 856" name="T13"/>
              <a:gd fmla="*/ 807 w 1129" name="T14"/>
              <a:gd fmla="*/ 334 h 856" name="T15"/>
              <a:gd fmla="*/ 473 w 1129" name="T16"/>
              <a:gd fmla="*/ 0 h 856" name="T17"/>
              <a:gd fmla="*/ 710 w 1129" name="T18"/>
              <a:gd fmla="*/ 0 h 856" name="T19"/>
              <a:gd fmla="*/ 1010 w 1129" name="T20"/>
              <a:gd fmla="*/ 299 h 856" name="T21"/>
              <a:gd fmla="*/ 1129 w 1129" name="T22"/>
              <a:gd fmla="*/ 418 h 85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856" w="1129">
                <a:moveTo>
                  <a:pt x="1129" y="418"/>
                </a:moveTo>
                <a:lnTo>
                  <a:pt x="1010" y="537"/>
                </a:lnTo>
                <a:lnTo>
                  <a:pt x="691" y="856"/>
                </a:lnTo>
                <a:lnTo>
                  <a:pt x="453" y="856"/>
                </a:lnTo>
                <a:lnTo>
                  <a:pt x="807" y="502"/>
                </a:lnTo>
                <a:lnTo>
                  <a:pt x="0" y="502"/>
                </a:lnTo>
                <a:lnTo>
                  <a:pt x="0" y="334"/>
                </a:lnTo>
                <a:lnTo>
                  <a:pt x="807" y="334"/>
                </a:lnTo>
                <a:lnTo>
                  <a:pt x="473" y="0"/>
                </a:lnTo>
                <a:lnTo>
                  <a:pt x="710" y="0"/>
                </a:lnTo>
                <a:lnTo>
                  <a:pt x="1010" y="299"/>
                </a:lnTo>
                <a:lnTo>
                  <a:pt x="1129" y="418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anchor="t" anchorCtr="0" bIns="45702" compatLnSpc="1" lIns="91404" numCol="1" rIns="91404" tIns="45702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/>
            </a:pPr>
            <a:endParaRPr altLang="en-US" lang="zh-CN" sz="1799">
              <a:solidFill>
                <a:srgbClr val="C00000"/>
              </a:solidFill>
              <a:ea charset="-122" panose="02010600030101010101" pitchFamily="2" typeface="宋体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矩形 3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108805" y="2205546"/>
            <a:ext cx="2697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600">
                <a:solidFill>
                  <a:schemeClr val="accent6"/>
                </a:solidFill>
                <a:latin charset="-122" panose="02000000000000000000" pitchFamily="2" typeface="方正兰亭超细黑简体"/>
                <a:ea charset="-122" pitchFamily="2" typeface="创艺简细圆"/>
              </a:rPr>
              <a:t>BUINESS    </a:t>
            </a:r>
          </a:p>
          <a:p>
            <a:r>
              <a:rPr altLang="zh-CN" b="1" lang="en-US" smtClean="0" sz="3600">
                <a:solidFill>
                  <a:schemeClr val="accent6"/>
                </a:solidFill>
                <a:latin charset="-122" panose="02000000000000000000" pitchFamily="2" typeface="方正兰亭超细黑简体"/>
                <a:ea charset="-122" pitchFamily="2" typeface="创艺简细圆"/>
              </a:rPr>
              <a:t>PLAN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1501189" y="4757220"/>
            <a:ext cx="9703772" cy="107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02" compatLnSpc="1" lIns="91404" numCol="1" rIns="91404" tIns="45702" vert="horz" wrap="square"/>
          <a:lstStyle>
            <a:lvl1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2pPr>
            <a:lvl3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3pPr>
            <a:lvl4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4pPr>
            <a:lvl5pPr algn="l" fontAlgn="base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5pPr>
            <a:lvl6pPr algn="l" fontAlgn="base" marL="4572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6pPr>
            <a:lvl7pPr algn="l" fontAlgn="base" marL="9144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7pPr>
            <a:lvl8pPr algn="l" fontAlgn="base" marL="13716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8pPr>
            <a:lvl9pPr algn="l" fontAlgn="base" marL="1828800" rtl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charset="0" panose="020b0604020202020204" pitchFamily="34" typeface="Arial"/>
                <a:ea charset="-122" panose="020b0503020204020204" pitchFamily="34" typeface="微软雅黑"/>
              </a:defRPr>
            </a:lvl9pPr>
          </a:lstStyle>
          <a:p>
            <a:r>
              <a:rPr altLang="en-US" b="1" lang="zh-CN" smtClean="0" sz="6600">
                <a:solidFill>
                  <a:srgbClr val="2E2E2E"/>
                </a:solidFill>
                <a:latin charset="-122" panose="020b0503020204020204" pitchFamily="34" typeface="Microsoft YaHei"/>
                <a:ea charset="-122" panose="020b0503020204020204" pitchFamily="34" typeface="Microsoft YaHei"/>
                <a:sym charset="-122" panose="020b0503020204020204" pitchFamily="34" typeface="Microsoft YaHei"/>
              </a:rPr>
              <a:t>感谢在座各位的聆听观看</a:t>
            </a:r>
          </a:p>
        </p:txBody>
      </p:sp>
    </p:spTree>
    <p:extLst>
      <p:ext uri="{BB962C8B-B14F-4D97-AF65-F5344CB8AC3E}">
        <p14:creationId val="244989358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2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4" presetSubtype="1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5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8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5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8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fill="hold" id="1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7950"/>
                            </p:stCondLst>
                            <p:childTnLst>
                              <p:par>
                                <p:cTn fill="hold" id="12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5" nodeType="withEffect" presetClass="entr" presetID="2" presetSubtype="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fill="hold" grpId="0" id="1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5130"/>
      <p:bldP grpId="0" spid="5131"/>
      <p:bldP grpId="0" spid="5132"/>
      <p:bldP grpId="0" spid="5133"/>
      <p:bldP grpId="0" spid="5134"/>
      <p:bldP grpId="0" spid="5135"/>
      <p:bldP grpId="0" spid="5136"/>
      <p:bldP grpId="0" spid="5137"/>
      <p:bldP grpId="0" spid="5138"/>
      <p:bldP grpId="0" spid="5139"/>
      <p:bldP grpId="0" spid="44"/>
      <p:bldP grpId="0" spid="46"/>
      <p:bldP grpId="0" spid="48"/>
      <p:bldP grpId="0" spid="49"/>
      <p:bldP grpId="0" spid="37"/>
      <p:bldP grpId="0" spid="3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92553" y="1581839"/>
            <a:ext cx="2706045" cy="2710298"/>
            <a:chOff x="1392553" y="1581839"/>
            <a:chExt cx="2706045" cy="2710298"/>
          </a:xfrm>
        </p:grpSpPr>
        <p:grpSp>
          <p:nvGrpSpPr>
            <p:cNvPr id="50" name="组合 49"/>
            <p:cNvGrpSpPr/>
            <p:nvPr/>
          </p:nvGrpSpPr>
          <p:grpSpPr>
            <a:xfrm>
              <a:off x="1392553" y="1581839"/>
              <a:ext cx="2706045" cy="2710298"/>
              <a:chOff x="1393278" y="1580877"/>
              <a:chExt cx="2707454" cy="2711710"/>
            </a:xfrm>
          </p:grpSpPr>
          <p:sp>
            <p:nvSpPr>
              <p:cNvPr id="51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rgbClr val="FFC000"/>
              </a:solidFill>
              <a:ln cap="flat" w="38100">
                <a:solidFill>
                  <a:schemeClr val="accent2"/>
                </a:solidFill>
                <a:prstDash val="solid"/>
                <a:miter lim="800000"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cap="flat" w="3175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1613715" y="2569775"/>
              <a:ext cx="2235346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3998">
                  <a:solidFill>
                    <a:srgbClr val="2E2E2E"/>
                  </a:solidFill>
                  <a:latin charset="-122" panose="020b0503020204020204" pitchFamily="34" typeface="微软雅黑"/>
                </a:rPr>
                <a:t>市场混乱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02622" y="1581838"/>
            <a:ext cx="2701791" cy="2710300"/>
            <a:chOff x="4602622" y="1581838"/>
            <a:chExt cx="2701791" cy="2710300"/>
          </a:xfrm>
        </p:grpSpPr>
        <p:grpSp>
          <p:nvGrpSpPr>
            <p:cNvPr id="53" name="组合 52"/>
            <p:cNvGrpSpPr/>
            <p:nvPr/>
          </p:nvGrpSpPr>
          <p:grpSpPr>
            <a:xfrm>
              <a:off x="4602622" y="1581838"/>
              <a:ext cx="2701791" cy="2710300"/>
              <a:chOff x="4605019" y="1580876"/>
              <a:chExt cx="2703198" cy="2711712"/>
            </a:xfrm>
          </p:grpSpPr>
          <p:sp>
            <p:nvSpPr>
              <p:cNvPr id="54" name="Oval 7"/>
              <p:cNvSpPr>
                <a:spLocks noChangeArrowheads="1"/>
              </p:cNvSpPr>
              <p:nvPr/>
            </p:nvSpPr>
            <p:spPr bwMode="auto">
              <a:xfrm>
                <a:off x="4605019" y="1580876"/>
                <a:ext cx="2703198" cy="2711712"/>
              </a:xfrm>
              <a:prstGeom prst="ellipse">
                <a:avLst/>
              </a:prstGeom>
              <a:solidFill>
                <a:schemeClr val="tx1"/>
              </a:solidFill>
              <a:ln cap="flat" w="38100">
                <a:solidFill>
                  <a:schemeClr val="accent2"/>
                </a:solidFill>
                <a:prstDash val="solid"/>
                <a:miter lim="800000"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  <p:sp>
            <p:nvSpPr>
              <p:cNvPr id="55" name="Oval 8"/>
              <p:cNvSpPr>
                <a:spLocks noChangeArrowheads="1"/>
              </p:cNvSpPr>
              <p:nvPr/>
            </p:nvSpPr>
            <p:spPr bwMode="auto">
              <a:xfrm>
                <a:off x="4681644" y="1661761"/>
                <a:ext cx="2545688" cy="2549946"/>
              </a:xfrm>
              <a:prstGeom prst="ellipse">
                <a:avLst/>
              </a:prstGeom>
              <a:noFill/>
              <a:ln cap="flat" w="3175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</p:grpSp>
        <p:sp>
          <p:nvSpPr>
            <p:cNvPr id="71" name="矩形 70"/>
            <p:cNvSpPr/>
            <p:nvPr/>
          </p:nvSpPr>
          <p:spPr>
            <a:xfrm>
              <a:off x="4845383" y="2583229"/>
              <a:ext cx="2235346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3998">
                  <a:solidFill>
                    <a:srgbClr val="FFFFFF"/>
                  </a:solidFill>
                  <a:latin charset="-122" panose="020b0503020204020204" pitchFamily="34" typeface="微软雅黑"/>
                </a:rPr>
                <a:t>垄断严重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849173" y="1581838"/>
            <a:ext cx="2701791" cy="2710300"/>
            <a:chOff x="7849173" y="1581838"/>
            <a:chExt cx="2701791" cy="2710300"/>
          </a:xfrm>
        </p:grpSpPr>
        <p:grpSp>
          <p:nvGrpSpPr>
            <p:cNvPr id="56" name="组合 55"/>
            <p:cNvGrpSpPr/>
            <p:nvPr/>
          </p:nvGrpSpPr>
          <p:grpSpPr>
            <a:xfrm>
              <a:off x="7849173" y="1581838"/>
              <a:ext cx="2701791" cy="2710300"/>
              <a:chOff x="7853261" y="1580876"/>
              <a:chExt cx="2703198" cy="2711712"/>
            </a:xfrm>
          </p:grpSpPr>
          <p:sp>
            <p:nvSpPr>
              <p:cNvPr id="57" name="Oval 9"/>
              <p:cNvSpPr>
                <a:spLocks noChangeArrowheads="1"/>
              </p:cNvSpPr>
              <p:nvPr/>
            </p:nvSpPr>
            <p:spPr bwMode="auto">
              <a:xfrm>
                <a:off x="7853261" y="1580876"/>
                <a:ext cx="2703198" cy="2711712"/>
              </a:xfrm>
              <a:prstGeom prst="ellipse">
                <a:avLst/>
              </a:prstGeom>
              <a:solidFill>
                <a:srgbClr val="FFC000"/>
              </a:solidFill>
              <a:ln cap="flat" w="38100">
                <a:solidFill>
                  <a:schemeClr val="accent2"/>
                </a:solidFill>
                <a:prstDash val="solid"/>
                <a:miter lim="800000"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  <p:sp>
            <p:nvSpPr>
              <p:cNvPr id="58" name="Oval 10"/>
              <p:cNvSpPr>
                <a:spLocks noChangeArrowheads="1"/>
              </p:cNvSpPr>
              <p:nvPr/>
            </p:nvSpPr>
            <p:spPr bwMode="auto">
              <a:xfrm>
                <a:off x="7934146" y="1661761"/>
                <a:ext cx="2541432" cy="2549946"/>
              </a:xfrm>
              <a:prstGeom prst="ellipse">
                <a:avLst/>
              </a:prstGeom>
              <a:noFill/>
              <a:ln cap="flat" w="3175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696" compatLnSpc="1" lIns="91392" numCol="1" rIns="91392" tIns="45696" vert="horz" wrap="squar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charset="0" panose="020b0604020202020204" pitchFamily="34" typeface="Arial"/>
                  <a:buNone/>
                </a:pPr>
                <a:endParaRPr altLang="en-US" lang="zh-CN" sz="1799">
                  <a:solidFill>
                    <a:srgbClr val="302A28"/>
                  </a:solidFill>
                  <a:ea charset="-122" panose="02010600030101010101" pitchFamily="2" typeface="宋体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8095507" y="2599559"/>
              <a:ext cx="2246752" cy="7007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3998">
                  <a:solidFill>
                    <a:srgbClr val="2E2E2E"/>
                  </a:solidFill>
                  <a:latin charset="-122" panose="020b0503020204020204" pitchFamily="34" typeface="微软雅黑"/>
                </a:rPr>
                <a:t>政策利好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31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44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国家政策分析</a:t>
            </a:r>
          </a:p>
        </p:txBody>
      </p:sp>
      <p:sp>
        <p:nvSpPr>
          <p:cNvPr id="45" name="矩形 44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1.1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3826865" y="2880986"/>
            <a:ext cx="1029664" cy="144663"/>
            <a:chOff x="2929691" y="2127825"/>
            <a:chExt cx="900366" cy="126498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cap="flat" w="7938">
              <a:solidFill>
                <a:srgbClr val="231915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F4F4F3"/>
            </a:solidFill>
            <a:ln cap="flat" w="7938">
              <a:solidFill>
                <a:srgbClr val="231915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gdLst>
                <a:gd fmla="*/ 47 w 958" name="T0"/>
                <a:gd fmla="*/ 0 h 66" name="T1"/>
                <a:gd fmla="*/ 913 w 958" name="T2"/>
                <a:gd fmla="*/ 0 h 66" name="T3"/>
                <a:gd fmla="*/ 913 w 958" name="T4"/>
                <a:gd fmla="*/ 66 h 66" name="T5"/>
                <a:gd fmla="*/ 47 w 958" name="T6"/>
                <a:gd fmla="*/ 66 h 66" name="T7"/>
                <a:gd fmla="*/ 47 w 958" name="T8"/>
                <a:gd fmla="*/ 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958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66007" y="2880986"/>
            <a:ext cx="1029664" cy="144663"/>
            <a:chOff x="5627069" y="2127825"/>
            <a:chExt cx="900366" cy="126498"/>
          </a:xfrm>
        </p:grpSpPr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F4F4F3"/>
            </a:solidFill>
            <a:ln cap="flat" w="7938">
              <a:solidFill>
                <a:srgbClr val="231915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cap="flat" w="7938">
              <a:solidFill>
                <a:srgbClr val="231915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6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gdLst>
                <a:gd fmla="*/ 46 w 957" name="T0"/>
                <a:gd fmla="*/ 0 h 66" name="T1"/>
                <a:gd fmla="*/ 912 w 957" name="T2"/>
                <a:gd fmla="*/ 0 h 66" name="T3"/>
                <a:gd fmla="*/ 912 w 957" name="T4"/>
                <a:gd fmla="*/ 66 h 66" name="T5"/>
                <a:gd fmla="*/ 46 w 957" name="T6"/>
                <a:gd fmla="*/ 66 h 66" name="T7"/>
                <a:gd fmla="*/ 46 w 957" name="T8"/>
                <a:gd fmla="*/ 0 h 6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6" w="957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445015" y="4512847"/>
            <a:ext cx="2572744" cy="14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605958"/>
                </a:solidFill>
                <a:latin typeface="微软雅黑"/>
              </a:rPr>
              <a:t>汽车销售快速增长，汽车保有量大幅提升。汽车维修行业暴露出的信息不公开、消费不透明、不诚信等问题突出。</a:t>
            </a:r>
          </a:p>
        </p:txBody>
      </p:sp>
      <p:sp>
        <p:nvSpPr>
          <p:cNvPr id="68" name="矩形 67"/>
          <p:cNvSpPr/>
          <p:nvPr/>
        </p:nvSpPr>
        <p:spPr>
          <a:xfrm>
            <a:off x="4559484" y="4493175"/>
            <a:ext cx="2778643" cy="14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799">
                <a:solidFill>
                  <a:srgbClr val="605958"/>
                </a:solidFill>
                <a:latin typeface="微软雅黑"/>
              </a:rPr>
              <a:t>4S店把持了原厂配件资源，获得普遍认可，服务费很高。非4S店渠道很难获得原厂零部件，得不到消费者信任。</a:t>
            </a:r>
          </a:p>
        </p:txBody>
      </p:sp>
      <p:sp>
        <p:nvSpPr>
          <p:cNvPr id="69" name="矩形 68"/>
          <p:cNvSpPr/>
          <p:nvPr/>
        </p:nvSpPr>
        <p:spPr>
          <a:xfrm>
            <a:off x="7886805" y="4493175"/>
            <a:ext cx="2742544" cy="14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799">
                <a:solidFill>
                  <a:srgbClr val="605958"/>
                </a:solidFill>
                <a:latin typeface="微软雅黑"/>
              </a:rPr>
              <a:t>《某某行业实施管理办法》的发布，市场公平竞争成为趋势。该行业将实现技术数据的透明；原厂配件自由流通。</a:t>
            </a:r>
          </a:p>
        </p:txBody>
      </p:sp>
      <p:sp>
        <p:nvSpPr>
          <p:cNvPr id="32" name="矩形 31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68"/>
      <p:bldP grpId="0" spid="6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8494474" y="2856773"/>
            <a:ext cx="2674613" cy="1756203"/>
            <a:chOff x="8494474" y="2856773"/>
            <a:chExt cx="2674613" cy="1756203"/>
          </a:xfrm>
        </p:grpSpPr>
        <p:sp>
          <p:nvSpPr>
            <p:cNvPr id="5" name="矩形: 圆角 4"/>
            <p:cNvSpPr/>
            <p:nvPr/>
          </p:nvSpPr>
          <p:spPr bwMode="auto">
            <a:xfrm>
              <a:off x="8494474" y="2856773"/>
              <a:ext cx="2674613" cy="1756203"/>
            </a:xfrm>
            <a:prstGeom prst="roundRect">
              <a:avLst>
                <a:gd fmla="val 6247" name="adj"/>
              </a:avLst>
            </a:prstGeom>
            <a:solidFill>
              <a:srgbClr val="FFC000"/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8494474" y="3135023"/>
              <a:ext cx="2674613" cy="9445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799">
                  <a:solidFill>
                    <a:srgbClr val="2E2E2E"/>
                  </a:solidFill>
                  <a:latin charset="-122" panose="020b0503020204020204" pitchFamily="34" typeface="微软雅黑"/>
                </a:rPr>
                <a:t>做某某项目的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2799">
                  <a:solidFill>
                    <a:srgbClr val="2E2E2E"/>
                  </a:solidFill>
                  <a:latin charset="-122" panose="020b0503020204020204" pitchFamily="34" typeface="微软雅黑"/>
                </a:rPr>
                <a:t>时机成熟</a:t>
              </a:r>
            </a:p>
          </p:txBody>
        </p:sp>
      </p:grpSp>
      <p:sp>
        <p:nvSpPr>
          <p:cNvPr id="33" name="TextBox 4"/>
          <p:cNvSpPr txBox="1"/>
          <p:nvPr/>
        </p:nvSpPr>
        <p:spPr>
          <a:xfrm>
            <a:off x="1395659" y="228128"/>
            <a:ext cx="3819003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本区域市场情况分析</a:t>
            </a:r>
          </a:p>
        </p:txBody>
      </p:sp>
      <p:sp>
        <p:nvSpPr>
          <p:cNvPr id="63" name="TextBox 15"/>
          <p:cNvSpPr txBox="1"/>
          <p:nvPr/>
        </p:nvSpPr>
        <p:spPr>
          <a:xfrm>
            <a:off x="2140997" y="1183724"/>
            <a:ext cx="5447363" cy="365608"/>
          </a:xfrm>
          <a:prstGeom prst="rect">
            <a:avLst/>
          </a:prstGeom>
          <a:solidFill>
            <a:srgbClr val="FFC000"/>
          </a:solidFill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799">
                <a:solidFill>
                  <a:srgbClr val="2E2E2E"/>
                </a:solidFill>
                <a:latin typeface="微软雅黑"/>
              </a:rPr>
              <a:t>使用群体的壮大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40579" y="1558040"/>
            <a:ext cx="5436406" cy="674592"/>
            <a:chOff x="2140579" y="1558040"/>
            <a:chExt cx="5436406" cy="674592"/>
          </a:xfrm>
        </p:grpSpPr>
        <p:sp>
          <p:nvSpPr>
            <p:cNvPr id="67" name="矩形 66"/>
            <p:cNvSpPr/>
            <p:nvPr/>
          </p:nvSpPr>
          <p:spPr bwMode="auto">
            <a:xfrm>
              <a:off x="2140579" y="1558040"/>
              <a:ext cx="5436406" cy="674592"/>
            </a:xfrm>
            <a:prstGeom prst="rect">
              <a:avLst/>
            </a:prstGeom>
            <a:solidFill>
              <a:schemeClr val="accent2"/>
            </a:solidFill>
            <a:ln algn="ctr" cap="flat" cmpd="sng" w="9525">
              <a:solidFill>
                <a:schemeClr val="tx2">
                  <a:lumMod val="7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8" name="TextBox 16"/>
            <p:cNvSpPr txBox="1"/>
            <p:nvPr/>
          </p:nvSpPr>
          <p:spPr>
            <a:xfrm>
              <a:off x="2290128" y="1565227"/>
              <a:ext cx="5197856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+mn-ea"/>
                  <a:ea typeface="+mn-ea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根据权威信息，区域内新用户每年8%数量增长，年登记量1.2万台以上。</a:t>
              </a:r>
            </a:p>
          </p:txBody>
        </p:sp>
      </p:grpSp>
      <p:sp>
        <p:nvSpPr>
          <p:cNvPr id="69" name="TextBox 15"/>
          <p:cNvSpPr txBox="1"/>
          <p:nvPr/>
        </p:nvSpPr>
        <p:spPr>
          <a:xfrm>
            <a:off x="2140997" y="2482458"/>
            <a:ext cx="5447363" cy="3656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FFFFFF"/>
                </a:solidFill>
              </a:rPr>
              <a:t>细分市场存在空白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40579" y="2856773"/>
            <a:ext cx="5436406" cy="674592"/>
            <a:chOff x="2140579" y="2856773"/>
            <a:chExt cx="5436406" cy="674592"/>
          </a:xfrm>
        </p:grpSpPr>
        <p:sp>
          <p:nvSpPr>
            <p:cNvPr id="70" name="矩形 69"/>
            <p:cNvSpPr/>
            <p:nvPr/>
          </p:nvSpPr>
          <p:spPr bwMode="auto">
            <a:xfrm>
              <a:off x="2140579" y="2856773"/>
              <a:ext cx="5436406" cy="674592"/>
            </a:xfrm>
            <a:prstGeom prst="rect">
              <a:avLst/>
            </a:prstGeom>
            <a:solidFill>
              <a:schemeClr val="accent2"/>
            </a:solidFill>
            <a:ln algn="ctr" cap="flat" cmpd="sng" w="9525">
              <a:solidFill>
                <a:schemeClr val="tx2">
                  <a:lumMod val="7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2290128" y="2863961"/>
              <a:ext cx="5197856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+mn-ea"/>
                  <a:ea typeface="+mn-ea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虽然同行众多，但是专做某某项目的商家却很少，而客户均需到省城才能享受该服务。</a:t>
              </a:r>
            </a:p>
          </p:txBody>
        </p:sp>
      </p:grpSp>
      <p:sp>
        <p:nvSpPr>
          <p:cNvPr id="72" name="TextBox 15"/>
          <p:cNvSpPr txBox="1"/>
          <p:nvPr/>
        </p:nvSpPr>
        <p:spPr>
          <a:xfrm>
            <a:off x="2140997" y="3765159"/>
            <a:ext cx="5447363" cy="365608"/>
          </a:xfrm>
          <a:prstGeom prst="rect">
            <a:avLst/>
          </a:prstGeom>
          <a:solidFill>
            <a:srgbClr val="FFC0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2E2E2E"/>
                </a:solidFill>
              </a:rPr>
              <a:t>地理位置较好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40579" y="4139474"/>
            <a:ext cx="5436406" cy="674592"/>
            <a:chOff x="2140579" y="4139474"/>
            <a:chExt cx="5436406" cy="674592"/>
          </a:xfrm>
        </p:grpSpPr>
        <p:sp>
          <p:nvSpPr>
            <p:cNvPr id="73" name="矩形 72"/>
            <p:cNvSpPr/>
            <p:nvPr/>
          </p:nvSpPr>
          <p:spPr bwMode="auto">
            <a:xfrm>
              <a:off x="2140579" y="4139474"/>
              <a:ext cx="5436406" cy="674592"/>
            </a:xfrm>
            <a:prstGeom prst="rect">
              <a:avLst/>
            </a:prstGeom>
            <a:solidFill>
              <a:schemeClr val="accent2"/>
            </a:solidFill>
            <a:ln algn="ctr" cap="flat" cmpd="sng" w="9525">
              <a:solidFill>
                <a:schemeClr val="tx2">
                  <a:lumMod val="7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74" name="TextBox 16"/>
            <p:cNvSpPr txBox="1"/>
            <p:nvPr/>
          </p:nvSpPr>
          <p:spPr>
            <a:xfrm>
              <a:off x="2290128" y="4146660"/>
              <a:ext cx="5197856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+mn-ea"/>
                  <a:ea typeface="+mn-ea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本市距省城最近的服务店也需要120公里，本地建一个将享有较好的地理位置条件。</a:t>
              </a:r>
            </a:p>
          </p:txBody>
        </p:sp>
      </p:grpSp>
      <p:sp>
        <p:nvSpPr>
          <p:cNvPr id="75" name="TextBox 15"/>
          <p:cNvSpPr txBox="1"/>
          <p:nvPr/>
        </p:nvSpPr>
        <p:spPr>
          <a:xfrm>
            <a:off x="2140997" y="5063892"/>
            <a:ext cx="5447363" cy="365608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FFFFFF"/>
                </a:solidFill>
              </a:rPr>
              <a:t>消费者日趋理性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40579" y="5438208"/>
            <a:ext cx="5436406" cy="674592"/>
            <a:chOff x="2140579" y="5438208"/>
            <a:chExt cx="5436406" cy="674592"/>
          </a:xfrm>
        </p:grpSpPr>
        <p:sp>
          <p:nvSpPr>
            <p:cNvPr id="76" name="矩形 75"/>
            <p:cNvSpPr/>
            <p:nvPr/>
          </p:nvSpPr>
          <p:spPr bwMode="auto">
            <a:xfrm>
              <a:off x="2140579" y="5438208"/>
              <a:ext cx="5436406" cy="674592"/>
            </a:xfrm>
            <a:prstGeom prst="rect">
              <a:avLst/>
            </a:prstGeom>
            <a:solidFill>
              <a:schemeClr val="accent2"/>
            </a:solidFill>
            <a:ln algn="ctr" cap="flat" cmpd="sng" w="9525">
              <a:solidFill>
                <a:schemeClr val="tx2">
                  <a:lumMod val="75000"/>
                </a:schemeClr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77" name="TextBox 16"/>
            <p:cNvSpPr txBox="1"/>
            <p:nvPr/>
          </p:nvSpPr>
          <p:spPr>
            <a:xfrm>
              <a:off x="2290128" y="5445396"/>
              <a:ext cx="5197856" cy="6397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>
                  <a:solidFill>
                    <a:schemeClr val="bg1"/>
                  </a:solidFill>
                  <a:latin typeface="+mn-ea"/>
                  <a:ea typeface="+mn-ea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799">
                  <a:solidFill>
                    <a:srgbClr val="605958"/>
                  </a:solidFill>
                </a:rPr>
                <a:t>近两年由于媒体的宣传，消费者日趋理性，选择做某项目的人越来越多。</a:t>
              </a:r>
            </a:p>
          </p:txBody>
        </p:sp>
      </p:grpSp>
      <p:sp>
        <p:nvSpPr>
          <p:cNvPr id="78" name="Freeform 13"/>
          <p:cNvSpPr/>
          <p:nvPr/>
        </p:nvSpPr>
        <p:spPr bwMode="auto">
          <a:xfrm>
            <a:off x="7716814" y="1415676"/>
            <a:ext cx="661643" cy="4454464"/>
          </a:xfrm>
          <a:custGeom>
            <a:gdLst>
              <a:gd fmla="*/ 819 w 819" name="T0"/>
              <a:gd fmla="*/ 1728 h 3366" name="T1"/>
              <a:gd fmla="*/ 559 w 819" name="T2"/>
              <a:gd fmla="*/ 1854 h 3366" name="T3"/>
              <a:gd fmla="*/ 492 w 819" name="T4"/>
              <a:gd fmla="*/ 2144 h 3366" name="T5"/>
              <a:gd fmla="*/ 492 w 819" name="T6"/>
              <a:gd fmla="*/ 2785 h 3366" name="T7"/>
              <a:gd fmla="*/ 372 w 819" name="T8"/>
              <a:gd fmla="*/ 3239 h 3366" name="T9"/>
              <a:gd fmla="*/ 0 w 819" name="T10"/>
              <a:gd fmla="*/ 3366 h 3366" name="T11"/>
              <a:gd fmla="*/ 0 w 819" name="T12"/>
              <a:gd fmla="*/ 3262 h 3366" name="T13"/>
              <a:gd fmla="*/ 283 w 819" name="T14"/>
              <a:gd fmla="*/ 3150 h 3366" name="T15"/>
              <a:gd fmla="*/ 357 w 819" name="T16"/>
              <a:gd fmla="*/ 2845 h 3366" name="T17"/>
              <a:gd fmla="*/ 357 w 819" name="T18"/>
              <a:gd fmla="*/ 2115 h 3366" name="T19"/>
              <a:gd fmla="*/ 454 w 819" name="T20"/>
              <a:gd fmla="*/ 1802 h 3366" name="T21"/>
              <a:gd fmla="*/ 685 w 819" name="T22"/>
              <a:gd fmla="*/ 1698 h 3366" name="T23"/>
              <a:gd fmla="*/ 685 w 819" name="T24"/>
              <a:gd fmla="*/ 1668 h 3366" name="T25"/>
              <a:gd fmla="*/ 462 w 819" name="T26"/>
              <a:gd fmla="*/ 1578 h 3366" name="T27"/>
              <a:gd fmla="*/ 357 w 819" name="T28"/>
              <a:gd fmla="*/ 1251 h 3366" name="T29"/>
              <a:gd fmla="*/ 357 w 819" name="T30"/>
              <a:gd fmla="*/ 521 h 3366" name="T31"/>
              <a:gd fmla="*/ 283 w 819" name="T32"/>
              <a:gd fmla="*/ 208 h 3366" name="T33"/>
              <a:gd fmla="*/ 0 w 819" name="T34"/>
              <a:gd fmla="*/ 104 h 3366" name="T35"/>
              <a:gd fmla="*/ 0 w 819" name="T36"/>
              <a:gd fmla="*/ 0 h 3366" name="T37"/>
              <a:gd fmla="*/ 372 w 819" name="T38"/>
              <a:gd fmla="*/ 126 h 3366" name="T39"/>
              <a:gd fmla="*/ 492 w 819" name="T40"/>
              <a:gd fmla="*/ 581 h 3366" name="T41"/>
              <a:gd fmla="*/ 492 w 819" name="T42"/>
              <a:gd fmla="*/ 1221 h 3366" name="T43"/>
              <a:gd fmla="*/ 566 w 819" name="T44"/>
              <a:gd fmla="*/ 1519 h 3366" name="T45"/>
              <a:gd fmla="*/ 819 w 819" name="T46"/>
              <a:gd fmla="*/ 1638 h 3366" name="T47"/>
              <a:gd fmla="*/ 819 w 819" name="T48"/>
              <a:gd fmla="*/ 1728 h 3366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3366" w="819">
                <a:moveTo>
                  <a:pt x="819" y="1728"/>
                </a:moveTo>
                <a:cubicBezTo>
                  <a:pt x="690" y="1738"/>
                  <a:pt x="603" y="1780"/>
                  <a:pt x="559" y="1854"/>
                </a:cubicBezTo>
                <a:cubicBezTo>
                  <a:pt x="514" y="1928"/>
                  <a:pt x="492" y="2026"/>
                  <a:pt x="492" y="2144"/>
                </a:cubicBezTo>
                <a:lnTo>
                  <a:pt x="492" y="2785"/>
                </a:lnTo>
                <a:cubicBezTo>
                  <a:pt x="492" y="3004"/>
                  <a:pt x="452" y="3155"/>
                  <a:pt x="372" y="3239"/>
                </a:cubicBezTo>
                <a:cubicBezTo>
                  <a:pt x="293" y="3324"/>
                  <a:pt x="169" y="3366"/>
                  <a:pt x="0" y="3366"/>
                </a:cubicBezTo>
                <a:lnTo>
                  <a:pt x="0" y="3262"/>
                </a:lnTo>
                <a:cubicBezTo>
                  <a:pt x="139" y="3262"/>
                  <a:pt x="234" y="3224"/>
                  <a:pt x="283" y="3150"/>
                </a:cubicBezTo>
                <a:cubicBezTo>
                  <a:pt x="333" y="3075"/>
                  <a:pt x="357" y="2974"/>
                  <a:pt x="357" y="2845"/>
                </a:cubicBezTo>
                <a:lnTo>
                  <a:pt x="357" y="2115"/>
                </a:lnTo>
                <a:cubicBezTo>
                  <a:pt x="357" y="1976"/>
                  <a:pt x="390" y="1871"/>
                  <a:pt x="454" y="1802"/>
                </a:cubicBezTo>
                <a:cubicBezTo>
                  <a:pt x="519" y="1733"/>
                  <a:pt x="596" y="1698"/>
                  <a:pt x="685" y="1698"/>
                </a:cubicBezTo>
                <a:lnTo>
                  <a:pt x="685" y="1668"/>
                </a:lnTo>
                <a:cubicBezTo>
                  <a:pt x="606" y="1668"/>
                  <a:pt x="531" y="1638"/>
                  <a:pt x="462" y="1578"/>
                </a:cubicBezTo>
                <a:cubicBezTo>
                  <a:pt x="392" y="1519"/>
                  <a:pt x="357" y="1410"/>
                  <a:pt x="357" y="1251"/>
                </a:cubicBezTo>
                <a:lnTo>
                  <a:pt x="357" y="521"/>
                </a:lnTo>
                <a:cubicBezTo>
                  <a:pt x="357" y="382"/>
                  <a:pt x="333" y="277"/>
                  <a:pt x="283" y="208"/>
                </a:cubicBezTo>
                <a:cubicBezTo>
                  <a:pt x="234" y="139"/>
                  <a:pt x="139" y="104"/>
                  <a:pt x="0" y="104"/>
                </a:cubicBezTo>
                <a:lnTo>
                  <a:pt x="0" y="0"/>
                </a:lnTo>
                <a:cubicBezTo>
                  <a:pt x="169" y="0"/>
                  <a:pt x="293" y="42"/>
                  <a:pt x="372" y="126"/>
                </a:cubicBezTo>
                <a:cubicBezTo>
                  <a:pt x="452" y="211"/>
                  <a:pt x="492" y="362"/>
                  <a:pt x="492" y="581"/>
                </a:cubicBezTo>
                <a:lnTo>
                  <a:pt x="492" y="1221"/>
                </a:lnTo>
                <a:cubicBezTo>
                  <a:pt x="492" y="1360"/>
                  <a:pt x="516" y="1459"/>
                  <a:pt x="566" y="1519"/>
                </a:cubicBezTo>
                <a:cubicBezTo>
                  <a:pt x="615" y="1578"/>
                  <a:pt x="700" y="1618"/>
                  <a:pt x="819" y="1638"/>
                </a:cubicBezTo>
                <a:lnTo>
                  <a:pt x="819" y="17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084646" y="1264983"/>
            <a:ext cx="934171" cy="911509"/>
            <a:chOff x="1027646" y="1207688"/>
            <a:chExt cx="1049788" cy="1024320"/>
          </a:xfrm>
        </p:grpSpPr>
        <p:sp>
          <p:nvSpPr>
            <p:cNvPr id="83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225118" y="1224466"/>
              <a:ext cx="615828" cy="92446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47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1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084646" y="2519924"/>
            <a:ext cx="934171" cy="911509"/>
            <a:chOff x="1027646" y="1207688"/>
            <a:chExt cx="1049788" cy="1024320"/>
          </a:xfrm>
        </p:grpSpPr>
        <p:sp>
          <p:nvSpPr>
            <p:cNvPr id="89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225118" y="1238345"/>
              <a:ext cx="615828" cy="92446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4798">
                  <a:solidFill>
                    <a:srgbClr val="FFFFFF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2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084646" y="3802145"/>
            <a:ext cx="934171" cy="911509"/>
            <a:chOff x="1027646" y="1207688"/>
            <a:chExt cx="1049788" cy="1024320"/>
          </a:xfrm>
        </p:grpSpPr>
        <p:sp>
          <p:nvSpPr>
            <p:cNvPr id="94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1225118" y="1224466"/>
              <a:ext cx="615828" cy="92446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4798">
                  <a:solidFill>
                    <a:srgbClr val="2E2E2E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3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084646" y="5138929"/>
            <a:ext cx="934171" cy="911509"/>
            <a:chOff x="1027646" y="1207688"/>
            <a:chExt cx="1049788" cy="1024320"/>
          </a:xfrm>
        </p:grpSpPr>
        <p:sp>
          <p:nvSpPr>
            <p:cNvPr id="99" name="Freeform 17"/>
            <p:cNvSpPr/>
            <p:nvPr/>
          </p:nvSpPr>
          <p:spPr bwMode="auto">
            <a:xfrm>
              <a:off x="1027646" y="1207688"/>
              <a:ext cx="1049788" cy="1024320"/>
            </a:xfrm>
            <a:custGeom>
              <a:gdLst>
                <a:gd fmla="*/ 128 w 1610" name="T0"/>
                <a:gd fmla="*/ 0 h 1610" name="T1"/>
                <a:gd fmla="*/ 1481 w 1610" name="T2"/>
                <a:gd fmla="*/ 0 h 1610" name="T3"/>
                <a:gd fmla="*/ 1610 w 1610" name="T4"/>
                <a:gd fmla="*/ 128 h 1610" name="T5"/>
                <a:gd fmla="*/ 1610 w 1610" name="T6"/>
                <a:gd fmla="*/ 1481 h 1610" name="T7"/>
                <a:gd fmla="*/ 1481 w 1610" name="T8"/>
                <a:gd fmla="*/ 1610 h 1610" name="T9"/>
                <a:gd fmla="*/ 128 w 1610" name="T10"/>
                <a:gd fmla="*/ 1610 h 1610" name="T11"/>
                <a:gd fmla="*/ 0 w 1610" name="T12"/>
                <a:gd fmla="*/ 1481 h 1610" name="T13"/>
                <a:gd fmla="*/ 0 w 1610" name="T14"/>
                <a:gd fmla="*/ 128 h 1610" name="T15"/>
                <a:gd fmla="*/ 128 w 1610" name="T16"/>
                <a:gd fmla="*/ 0 h 16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10" w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225118" y="1217425"/>
              <a:ext cx="615828" cy="924469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zh-CN" lang="en-US" sz="4798">
                  <a:solidFill>
                    <a:srgbClr val="FFFFFF"/>
                  </a:solidFill>
                  <a:latin charset="0" panose="00000400000000000000" pitchFamily="2" typeface="Lifeline JL"/>
                  <a:ea charset="-122" panose="02010600030101010101" pitchFamily="2" typeface="宋体"/>
                </a:rPr>
                <a:t>4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1.2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4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9"/>
      <p:bldP grpId="0" spid="72"/>
      <p:bldP grpId="0" spid="75"/>
      <p:bldP grpId="0" spid="7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4"/>
          <p:cNvSpPr txBox="1"/>
          <p:nvPr/>
        </p:nvSpPr>
        <p:spPr>
          <a:xfrm>
            <a:off x="1395659" y="228128"/>
            <a:ext cx="6283692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C9171E"/>
                </a:solidFill>
              </a:rPr>
              <a:t>本区域行业调研情况（行业概况）</a:t>
            </a:r>
          </a:p>
        </p:txBody>
      </p:sp>
      <p:sp>
        <p:nvSpPr>
          <p:cNvPr id="34" name="Freeform 14"/>
          <p:cNvSpPr/>
          <p:nvPr/>
        </p:nvSpPr>
        <p:spPr bwMode="auto">
          <a:xfrm>
            <a:off x="2383185" y="4519045"/>
            <a:ext cx="8809212" cy="923444"/>
          </a:xfrm>
          <a:custGeom>
            <a:gdLst>
              <a:gd fmla="*/ 0 w 11736" name="T0"/>
              <a:gd fmla="*/ 0 h 1228" name="T1"/>
              <a:gd fmla="*/ 11122 w 11736" name="T2"/>
              <a:gd fmla="*/ 0 h 1228" name="T3"/>
              <a:gd fmla="*/ 11736 w 11736" name="T4"/>
              <a:gd fmla="*/ 614 h 1228" name="T5"/>
              <a:gd fmla="*/ 11736 w 11736" name="T6"/>
              <a:gd fmla="*/ 614 h 1228" name="T7"/>
              <a:gd fmla="*/ 11122 w 11736" name="T8"/>
              <a:gd fmla="*/ 1228 h 1228" name="T9"/>
              <a:gd fmla="*/ 1215 w 11736" name="T10"/>
              <a:gd fmla="*/ 1228 h 1228" name="T11"/>
              <a:gd fmla="*/ 0 w 11736" name="T12"/>
              <a:gd fmla="*/ 0 h 12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28" w="11736">
                <a:moveTo>
                  <a:pt x="0" y="0"/>
                </a:moveTo>
                <a:lnTo>
                  <a:pt x="11122" y="0"/>
                </a:lnTo>
                <a:cubicBezTo>
                  <a:pt x="11460" y="0"/>
                  <a:pt x="11736" y="276"/>
                  <a:pt x="11736" y="614"/>
                </a:cubicBezTo>
                <a:lnTo>
                  <a:pt x="11736" y="614"/>
                </a:lnTo>
                <a:cubicBezTo>
                  <a:pt x="11736" y="952"/>
                  <a:pt x="11460" y="1228"/>
                  <a:pt x="11122" y="1228"/>
                </a:cubicBezTo>
                <a:lnTo>
                  <a:pt x="1215" y="1228"/>
                </a:lnTo>
                <a:cubicBezTo>
                  <a:pt x="699" y="949"/>
                  <a:pt x="275" y="520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flat" w="15875">
            <a:solidFill>
              <a:schemeClr val="tx2">
                <a:lumMod val="75000"/>
              </a:schemeClr>
            </a:solidFill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5" name="Freeform 15"/>
          <p:cNvSpPr/>
          <p:nvPr/>
        </p:nvSpPr>
        <p:spPr bwMode="auto">
          <a:xfrm>
            <a:off x="2130905" y="3516267"/>
            <a:ext cx="9061493" cy="923444"/>
          </a:xfrm>
          <a:custGeom>
            <a:gdLst>
              <a:gd fmla="*/ 287 w 12073" name="T0"/>
              <a:gd fmla="*/ 0 h 1228" name="T1"/>
              <a:gd fmla="*/ 11459 w 12073" name="T2"/>
              <a:gd fmla="*/ 0 h 1228" name="T3"/>
              <a:gd fmla="*/ 12073 w 12073" name="T4"/>
              <a:gd fmla="*/ 614 h 1228" name="T5"/>
              <a:gd fmla="*/ 12073 w 12073" name="T6"/>
              <a:gd fmla="*/ 614 h 1228" name="T7"/>
              <a:gd fmla="*/ 11459 w 12073" name="T8"/>
              <a:gd fmla="*/ 1228 h 1228" name="T9"/>
              <a:gd fmla="*/ 287 w 12073" name="T10"/>
              <a:gd fmla="*/ 1228 h 1228" name="T11"/>
              <a:gd fmla="*/ 284 w 12073" name="T12"/>
              <a:gd fmla="*/ 1228 h 1228" name="T13"/>
              <a:gd fmla="*/ 0 w 12073" name="T14"/>
              <a:gd fmla="*/ 72 h 1228" name="T15"/>
              <a:gd fmla="*/ 287 w 12073" name="T16"/>
              <a:gd fmla="*/ 0 h 122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28" w="12073">
                <a:moveTo>
                  <a:pt x="287" y="0"/>
                </a:moveTo>
                <a:lnTo>
                  <a:pt x="11459" y="0"/>
                </a:lnTo>
                <a:cubicBezTo>
                  <a:pt x="11797" y="0"/>
                  <a:pt x="12073" y="276"/>
                  <a:pt x="12073" y="614"/>
                </a:cubicBezTo>
                <a:lnTo>
                  <a:pt x="12073" y="614"/>
                </a:lnTo>
                <a:cubicBezTo>
                  <a:pt x="12073" y="952"/>
                  <a:pt x="11797" y="1228"/>
                  <a:pt x="11459" y="1228"/>
                </a:cubicBezTo>
                <a:lnTo>
                  <a:pt x="287" y="1228"/>
                </a:lnTo>
                <a:lnTo>
                  <a:pt x="284" y="1228"/>
                </a:lnTo>
                <a:cubicBezTo>
                  <a:pt x="116" y="875"/>
                  <a:pt x="16" y="484"/>
                  <a:pt x="0" y="72"/>
                </a:cubicBezTo>
                <a:cubicBezTo>
                  <a:pt x="85" y="26"/>
                  <a:pt x="183" y="0"/>
                  <a:pt x="287" y="0"/>
                </a:cubicBezTo>
                <a:close/>
              </a:path>
            </a:pathLst>
          </a:custGeom>
          <a:solidFill>
            <a:srgbClr val="FFFFFF"/>
          </a:solidFill>
          <a:ln cap="flat" w="15875">
            <a:solidFill>
              <a:schemeClr val="tx2">
                <a:lumMod val="75000"/>
              </a:schemeClr>
            </a:solidFill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6" name="Freeform 16"/>
          <p:cNvSpPr/>
          <p:nvPr/>
        </p:nvSpPr>
        <p:spPr bwMode="auto">
          <a:xfrm>
            <a:off x="2130905" y="2513489"/>
            <a:ext cx="9061493" cy="923444"/>
          </a:xfrm>
          <a:custGeom>
            <a:gdLst>
              <a:gd fmla="*/ 291 w 12073" name="T0"/>
              <a:gd fmla="*/ 0 h 1228" name="T1"/>
              <a:gd fmla="*/ 11459 w 12073" name="T2"/>
              <a:gd fmla="*/ 0 h 1228" name="T3"/>
              <a:gd fmla="*/ 12073 w 12073" name="T4"/>
              <a:gd fmla="*/ 614 h 1228" name="T5"/>
              <a:gd fmla="*/ 12073 w 12073" name="T6"/>
              <a:gd fmla="*/ 614 h 1228" name="T7"/>
              <a:gd fmla="*/ 11459 w 12073" name="T8"/>
              <a:gd fmla="*/ 1228 h 1228" name="T9"/>
              <a:gd fmla="*/ 287 w 12073" name="T10"/>
              <a:gd fmla="*/ 1228 h 1228" name="T11"/>
              <a:gd fmla="*/ 0 w 12073" name="T12"/>
              <a:gd fmla="*/ 1157 h 1228" name="T13"/>
              <a:gd fmla="*/ 291 w 12073" name="T14"/>
              <a:gd fmla="*/ 0 h 122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28" w="12073">
                <a:moveTo>
                  <a:pt x="291" y="0"/>
                </a:moveTo>
                <a:lnTo>
                  <a:pt x="11459" y="0"/>
                </a:lnTo>
                <a:cubicBezTo>
                  <a:pt x="11797" y="0"/>
                  <a:pt x="12073" y="276"/>
                  <a:pt x="12073" y="614"/>
                </a:cubicBezTo>
                <a:lnTo>
                  <a:pt x="12073" y="614"/>
                </a:lnTo>
                <a:cubicBezTo>
                  <a:pt x="12073" y="952"/>
                  <a:pt x="11797" y="1228"/>
                  <a:pt x="11459" y="1228"/>
                </a:cubicBezTo>
                <a:lnTo>
                  <a:pt x="287" y="1228"/>
                </a:lnTo>
                <a:cubicBezTo>
                  <a:pt x="183" y="1228"/>
                  <a:pt x="86" y="1202"/>
                  <a:pt x="0" y="1157"/>
                </a:cubicBezTo>
                <a:cubicBezTo>
                  <a:pt x="18" y="743"/>
                  <a:pt x="121" y="352"/>
                  <a:pt x="291" y="0"/>
                </a:cubicBezTo>
                <a:close/>
              </a:path>
            </a:pathLst>
          </a:custGeom>
          <a:solidFill>
            <a:srgbClr val="FFFFFF"/>
          </a:solidFill>
          <a:ln cap="flat" w="15875">
            <a:solidFill>
              <a:schemeClr val="tx2">
                <a:lumMod val="75000"/>
              </a:schemeClr>
            </a:solidFill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7" name="Freeform 17"/>
          <p:cNvSpPr/>
          <p:nvPr/>
        </p:nvSpPr>
        <p:spPr bwMode="auto">
          <a:xfrm>
            <a:off x="2389532" y="1510712"/>
            <a:ext cx="8802865" cy="923444"/>
          </a:xfrm>
          <a:custGeom>
            <a:gdLst>
              <a:gd fmla="*/ 1235 w 11728" name="T0"/>
              <a:gd fmla="*/ 0 h 1228" name="T1"/>
              <a:gd fmla="*/ 11114 w 11728" name="T2"/>
              <a:gd fmla="*/ 0 h 1228" name="T3"/>
              <a:gd fmla="*/ 11728 w 11728" name="T4"/>
              <a:gd fmla="*/ 614 h 1228" name="T5"/>
              <a:gd fmla="*/ 11728 w 11728" name="T6"/>
              <a:gd fmla="*/ 614 h 1228" name="T7"/>
              <a:gd fmla="*/ 11114 w 11728" name="T8"/>
              <a:gd fmla="*/ 1228 h 1228" name="T9"/>
              <a:gd fmla="*/ 0 w 11728" name="T10"/>
              <a:gd fmla="*/ 1228 h 1228" name="T11"/>
              <a:gd fmla="*/ 1235 w 11728" name="T12"/>
              <a:gd fmla="*/ 0 h 122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28" w="11728">
                <a:moveTo>
                  <a:pt x="1235" y="0"/>
                </a:moveTo>
                <a:lnTo>
                  <a:pt x="11114" y="0"/>
                </a:lnTo>
                <a:cubicBezTo>
                  <a:pt x="11452" y="0"/>
                  <a:pt x="11728" y="276"/>
                  <a:pt x="11728" y="614"/>
                </a:cubicBezTo>
                <a:lnTo>
                  <a:pt x="11728" y="614"/>
                </a:lnTo>
                <a:cubicBezTo>
                  <a:pt x="11728" y="952"/>
                  <a:pt x="11452" y="1228"/>
                  <a:pt x="11114" y="1228"/>
                </a:cubicBezTo>
                <a:lnTo>
                  <a:pt x="0" y="1228"/>
                </a:lnTo>
                <a:cubicBezTo>
                  <a:pt x="279" y="706"/>
                  <a:pt x="710" y="276"/>
                  <a:pt x="1235" y="0"/>
                </a:cubicBezTo>
                <a:close/>
              </a:path>
            </a:pathLst>
          </a:custGeom>
          <a:solidFill>
            <a:srgbClr val="FFFFFF"/>
          </a:solidFill>
          <a:ln cap="flat" w="15875">
            <a:solidFill>
              <a:schemeClr val="tx2">
                <a:lumMod val="75000"/>
              </a:schemeClr>
            </a:solidFill>
            <a:prstDash val="solid"/>
            <a:miter lim="800000"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8" name="Freeform 18"/>
          <p:cNvSpPr>
            <a:spLocks noEditPoints="1"/>
          </p:cNvSpPr>
          <p:nvPr/>
        </p:nvSpPr>
        <p:spPr bwMode="auto">
          <a:xfrm>
            <a:off x="98375" y="1061682"/>
            <a:ext cx="6664029" cy="6657682"/>
          </a:xfrm>
          <a:custGeom>
            <a:gdLst>
              <a:gd fmla="*/ 5656 w 8878" name="T0"/>
              <a:gd fmla="*/ 6444 h 8855" name="T1"/>
              <a:gd fmla="*/ 7934 w 8878" name="T2"/>
              <a:gd fmla="*/ 5501 h 8855" name="T3"/>
              <a:gd fmla="*/ 8878 w 8878" name="T4"/>
              <a:gd fmla="*/ 3222 h 8855" name="T5"/>
              <a:gd fmla="*/ 7934 w 8878" name="T6"/>
              <a:gd fmla="*/ 944 h 8855" name="T7"/>
              <a:gd fmla="*/ 5656 w 8878" name="T8"/>
              <a:gd fmla="*/ 0 h 8855" name="T9"/>
              <a:gd fmla="*/ 3377 w 8878" name="T10"/>
              <a:gd fmla="*/ 944 h 8855" name="T11"/>
              <a:gd fmla="*/ 2986 w 8878" name="T12"/>
              <a:gd fmla="*/ 5027 h 8855" name="T13"/>
              <a:gd fmla="*/ 2822 w 8878" name="T14"/>
              <a:gd fmla="*/ 5109 h 8855" name="T15"/>
              <a:gd fmla="*/ 2803 w 8878" name="T16"/>
              <a:gd fmla="*/ 5128 h 8855" name="T17"/>
              <a:gd fmla="*/ 2803 w 8878" name="T18"/>
              <a:gd fmla="*/ 5537 h 8855" name="T19"/>
              <a:gd fmla="*/ 3319 w 8878" name="T20"/>
              <a:gd fmla="*/ 6053 h 8855" name="T21"/>
              <a:gd fmla="*/ 3728 w 8878" name="T22"/>
              <a:gd fmla="*/ 6053 h 8855" name="T23"/>
              <a:gd fmla="*/ 3747 w 8878" name="T24"/>
              <a:gd fmla="*/ 6033 h 8855" name="T25"/>
              <a:gd fmla="*/ 3828 w 8878" name="T26"/>
              <a:gd fmla="*/ 5877 h 8855" name="T27"/>
              <a:gd fmla="*/ 5656 w 8878" name="T28"/>
              <a:gd fmla="*/ 6444 h 8855" name="T29"/>
              <a:gd fmla="*/ 103 w 8878" name="T30"/>
              <a:gd fmla="*/ 7931 h 8855" name="T31"/>
              <a:gd fmla="*/ 121 w 8878" name="T32"/>
              <a:gd fmla="*/ 8321 h 8855" name="T33"/>
              <a:gd fmla="*/ 535 w 8878" name="T34"/>
              <a:gd fmla="*/ 8735 h 8855" name="T35"/>
              <a:gd fmla="*/ 925 w 8878" name="T36"/>
              <a:gd fmla="*/ 8753 h 8855" name="T37"/>
              <a:gd fmla="*/ 2158 w 8878" name="T38"/>
              <a:gd fmla="*/ 7521 h 8855" name="T39"/>
              <a:gd fmla="*/ 2139 w 8878" name="T40"/>
              <a:gd fmla="*/ 7130 h 8855" name="T41"/>
              <a:gd fmla="*/ 1725 w 8878" name="T42"/>
              <a:gd fmla="*/ 6716 h 8855" name="T43"/>
              <a:gd fmla="*/ 1335 w 8878" name="T44"/>
              <a:gd fmla="*/ 6698 h 8855" name="T45"/>
              <a:gd fmla="*/ 103 w 8878" name="T46"/>
              <a:gd fmla="*/ 7931 h 8855" name="T47"/>
              <a:gd fmla="*/ 2136 w 8878" name="T48"/>
              <a:gd fmla="*/ 5999 h 8855" name="T49"/>
              <a:gd fmla="*/ 2136 w 8878" name="T50"/>
              <a:gd fmla="*/ 6719 h 8855" name="T51"/>
              <a:gd fmla="*/ 2857 w 8878" name="T52"/>
              <a:gd fmla="*/ 6719 h 8855" name="T53"/>
              <a:gd fmla="*/ 2857 w 8878" name="T54"/>
              <a:gd fmla="*/ 5999 h 8855" name="T55"/>
              <a:gd fmla="*/ 2136 w 8878" name="T56"/>
              <a:gd fmla="*/ 5999 h 8855" name="T57"/>
              <a:gd fmla="*/ 5656 w 8878" name="T58"/>
              <a:gd fmla="*/ 493 h 8855" name="T59"/>
              <a:gd fmla="*/ 7585 w 8878" name="T60"/>
              <a:gd fmla="*/ 1293 h 8855" name="T61"/>
              <a:gd fmla="*/ 8385 w 8878" name="T62"/>
              <a:gd fmla="*/ 3222 h 8855" name="T63"/>
              <a:gd fmla="*/ 7585 w 8878" name="T64"/>
              <a:gd fmla="*/ 5152 h 8855" name="T65"/>
              <a:gd fmla="*/ 5656 w 8878" name="T66"/>
              <a:gd fmla="*/ 5951 h 8855" name="T67"/>
              <a:gd fmla="*/ 3726 w 8878" name="T68"/>
              <a:gd fmla="*/ 5152 h 8855" name="T69"/>
              <a:gd fmla="*/ 3726 w 8878" name="T70"/>
              <a:gd fmla="*/ 1293 h 8855" name="T71"/>
              <a:gd fmla="*/ 5656 w 8878" name="T72"/>
              <a:gd fmla="*/ 493 h 885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8855" w="8878">
                <a:moveTo>
                  <a:pt x="5656" y="6444"/>
                </a:moveTo>
                <a:cubicBezTo>
                  <a:pt x="6516" y="6444"/>
                  <a:pt x="7325" y="6109"/>
                  <a:pt x="7934" y="5501"/>
                </a:cubicBezTo>
                <a:cubicBezTo>
                  <a:pt x="8543" y="4892"/>
                  <a:pt x="8878" y="4083"/>
                  <a:pt x="8878" y="3222"/>
                </a:cubicBezTo>
                <a:cubicBezTo>
                  <a:pt x="8878" y="2362"/>
                  <a:pt x="8543" y="1552"/>
                  <a:pt x="7934" y="944"/>
                </a:cubicBezTo>
                <a:cubicBezTo>
                  <a:pt x="7325" y="335"/>
                  <a:pt x="6516" y="0"/>
                  <a:pt x="5656" y="0"/>
                </a:cubicBezTo>
                <a:cubicBezTo>
                  <a:pt x="4795" y="0"/>
                  <a:pt x="3986" y="335"/>
                  <a:pt x="3377" y="944"/>
                </a:cubicBezTo>
                <a:cubicBezTo>
                  <a:pt x="2269" y="2052"/>
                  <a:pt x="2139" y="3774"/>
                  <a:pt x="2986" y="5027"/>
                </a:cubicBezTo>
                <a:cubicBezTo>
                  <a:pt x="2926" y="5036"/>
                  <a:pt x="2868" y="5063"/>
                  <a:pt x="2822" y="5109"/>
                </a:cubicBezTo>
                <a:lnTo>
                  <a:pt x="2803" y="5128"/>
                </a:lnTo>
                <a:cubicBezTo>
                  <a:pt x="2691" y="5240"/>
                  <a:pt x="2691" y="5424"/>
                  <a:pt x="2803" y="5537"/>
                </a:cubicBezTo>
                <a:lnTo>
                  <a:pt x="3319" y="6053"/>
                </a:lnTo>
                <a:cubicBezTo>
                  <a:pt x="3432" y="6165"/>
                  <a:pt x="3615" y="6165"/>
                  <a:pt x="3728" y="6053"/>
                </a:cubicBezTo>
                <a:lnTo>
                  <a:pt x="3747" y="6033"/>
                </a:lnTo>
                <a:cubicBezTo>
                  <a:pt x="3791" y="5989"/>
                  <a:pt x="3818" y="5934"/>
                  <a:pt x="3828" y="5877"/>
                </a:cubicBezTo>
                <a:cubicBezTo>
                  <a:pt x="4361" y="6246"/>
                  <a:pt x="4993" y="6444"/>
                  <a:pt x="5656" y="6444"/>
                </a:cubicBezTo>
                <a:close/>
                <a:moveTo>
                  <a:pt x="103" y="7931"/>
                </a:moveTo>
                <a:cubicBezTo>
                  <a:pt x="0" y="8033"/>
                  <a:pt x="9" y="8208"/>
                  <a:pt x="121" y="8321"/>
                </a:cubicBezTo>
                <a:lnTo>
                  <a:pt x="535" y="8735"/>
                </a:lnTo>
                <a:cubicBezTo>
                  <a:pt x="647" y="8847"/>
                  <a:pt x="823" y="8855"/>
                  <a:pt x="925" y="8753"/>
                </a:cubicBezTo>
                <a:lnTo>
                  <a:pt x="2158" y="7521"/>
                </a:lnTo>
                <a:cubicBezTo>
                  <a:pt x="2260" y="7418"/>
                  <a:pt x="2252" y="7243"/>
                  <a:pt x="2139" y="7130"/>
                </a:cubicBezTo>
                <a:lnTo>
                  <a:pt x="1725" y="6716"/>
                </a:lnTo>
                <a:cubicBezTo>
                  <a:pt x="1613" y="6604"/>
                  <a:pt x="1437" y="6596"/>
                  <a:pt x="1335" y="6698"/>
                </a:cubicBezTo>
                <a:lnTo>
                  <a:pt x="103" y="7931"/>
                </a:lnTo>
                <a:close/>
                <a:moveTo>
                  <a:pt x="2136" y="5999"/>
                </a:moveTo>
                <a:cubicBezTo>
                  <a:pt x="1938" y="6198"/>
                  <a:pt x="1938" y="6520"/>
                  <a:pt x="2136" y="6719"/>
                </a:cubicBezTo>
                <a:cubicBezTo>
                  <a:pt x="2336" y="6918"/>
                  <a:pt x="2658" y="6918"/>
                  <a:pt x="2857" y="6719"/>
                </a:cubicBezTo>
                <a:cubicBezTo>
                  <a:pt x="3056" y="6520"/>
                  <a:pt x="3056" y="6198"/>
                  <a:pt x="2857" y="5999"/>
                </a:cubicBezTo>
                <a:cubicBezTo>
                  <a:pt x="2658" y="5800"/>
                  <a:pt x="2335" y="5800"/>
                  <a:pt x="2136" y="5999"/>
                </a:cubicBezTo>
                <a:close/>
                <a:moveTo>
                  <a:pt x="5656" y="493"/>
                </a:moveTo>
                <a:cubicBezTo>
                  <a:pt x="6385" y="493"/>
                  <a:pt x="7070" y="777"/>
                  <a:pt x="7585" y="1293"/>
                </a:cubicBezTo>
                <a:cubicBezTo>
                  <a:pt x="8101" y="1808"/>
                  <a:pt x="8385" y="2493"/>
                  <a:pt x="8385" y="3222"/>
                </a:cubicBezTo>
                <a:cubicBezTo>
                  <a:pt x="8385" y="3951"/>
                  <a:pt x="8101" y="4636"/>
                  <a:pt x="7585" y="5152"/>
                </a:cubicBezTo>
                <a:cubicBezTo>
                  <a:pt x="7070" y="5667"/>
                  <a:pt x="6384" y="5951"/>
                  <a:pt x="5656" y="5951"/>
                </a:cubicBezTo>
                <a:cubicBezTo>
                  <a:pt x="4927" y="5951"/>
                  <a:pt x="4242" y="5667"/>
                  <a:pt x="3726" y="5152"/>
                </a:cubicBezTo>
                <a:cubicBezTo>
                  <a:pt x="2662" y="4088"/>
                  <a:pt x="2662" y="2357"/>
                  <a:pt x="3726" y="1293"/>
                </a:cubicBezTo>
                <a:cubicBezTo>
                  <a:pt x="4242" y="777"/>
                  <a:pt x="4927" y="493"/>
                  <a:pt x="5656" y="493"/>
                </a:cubicBezTo>
                <a:close/>
              </a:path>
            </a:pathLst>
          </a:custGeom>
          <a:solidFill>
            <a:srgbClr val="FFC000"/>
          </a:solidFill>
          <a:ln cap="flat" w="381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94930" y="1753536"/>
            <a:ext cx="1605280" cy="5180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302A28"/>
                </a:solidFill>
                <a:latin typeface="微软雅黑"/>
              </a:rPr>
              <a:t>商家过多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346615" y="2735461"/>
            <a:ext cx="1605280" cy="5180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302A28"/>
                </a:solidFill>
                <a:latin typeface="微软雅黑"/>
              </a:rPr>
              <a:t>模式落后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298792" y="3691448"/>
            <a:ext cx="1605280" cy="5180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302A28"/>
                </a:solidFill>
                <a:latin typeface="微软雅黑"/>
              </a:rPr>
              <a:t>技术短缺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69995" y="4690898"/>
            <a:ext cx="1605280" cy="51800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799">
                <a:solidFill>
                  <a:srgbClr val="302A28"/>
                </a:solidFill>
                <a:latin typeface="微软雅黑"/>
              </a:rPr>
              <a:t>生存困难</a:t>
            </a:r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3367644" y="1779439"/>
            <a:ext cx="509322" cy="50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999">
                <a:solidFill>
                  <a:srgbClr val="2E2E2E"/>
                </a:solidFill>
                <a:latin charset="0" panose="00000400000000000000" pitchFamily="2" typeface="Lifeline JL"/>
              </a:rPr>
              <a:t>1</a:t>
            </a:r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2800098" y="2750737"/>
            <a:ext cx="509322" cy="50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999">
                <a:solidFill>
                  <a:srgbClr val="2E2E2E"/>
                </a:solidFill>
                <a:latin charset="0" panose="00000400000000000000" pitchFamily="2" typeface="Lifeline JL"/>
              </a:rPr>
              <a:t>2</a:t>
            </a:r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2789472" y="3717033"/>
            <a:ext cx="509322" cy="50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999">
                <a:solidFill>
                  <a:srgbClr val="2E2E2E"/>
                </a:solidFill>
                <a:latin charset="0" panose="00000400000000000000" pitchFamily="2" typeface="Lifeline JL"/>
              </a:rPr>
              <a:t>3</a:t>
            </a:r>
          </a:p>
        </p:txBody>
      </p:sp>
      <p:sp>
        <p:nvSpPr>
          <p:cNvPr id="46" name="Oval 17"/>
          <p:cNvSpPr>
            <a:spLocks noChangeArrowheads="1"/>
          </p:cNvSpPr>
          <p:nvPr/>
        </p:nvSpPr>
        <p:spPr bwMode="auto">
          <a:xfrm>
            <a:off x="3360673" y="4706110"/>
            <a:ext cx="509322" cy="507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1" lang="en-US" sz="1999">
                <a:solidFill>
                  <a:srgbClr val="2E2E2E"/>
                </a:solidFill>
                <a:latin charset="0" panose="00000400000000000000" pitchFamily="2" typeface="Lifeline JL"/>
              </a:rPr>
              <a:t>4</a:t>
            </a:r>
          </a:p>
        </p:txBody>
      </p:sp>
      <p:sp>
        <p:nvSpPr>
          <p:cNvPr id="47" name="TextBox 77"/>
          <p:cNvSpPr txBox="1"/>
          <p:nvPr/>
        </p:nvSpPr>
        <p:spPr>
          <a:xfrm>
            <a:off x="6472124" y="1690579"/>
            <a:ext cx="4157224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</a:rPr>
              <a:t>本市目前有本行业商家近百家，绝大部分是小规模的街边小商铺，规模较小。</a:t>
            </a:r>
          </a:p>
        </p:txBody>
      </p:sp>
      <p:sp>
        <p:nvSpPr>
          <p:cNvPr id="48" name="TextBox 77"/>
          <p:cNvSpPr txBox="1"/>
          <p:nvPr/>
        </p:nvSpPr>
        <p:spPr>
          <a:xfrm>
            <a:off x="6883925" y="2665523"/>
            <a:ext cx="3889366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799">
                <a:solidFill>
                  <a:srgbClr val="302A28"/>
                </a:solidFill>
              </a:rPr>
              <a:t>90%以上模式都很传统，盈利方式单一，运作模式很落后。</a:t>
            </a:r>
          </a:p>
        </p:txBody>
      </p:sp>
      <p:sp>
        <p:nvSpPr>
          <p:cNvPr id="49" name="TextBox 77"/>
          <p:cNvSpPr txBox="1"/>
          <p:nvPr/>
        </p:nvSpPr>
        <p:spPr>
          <a:xfrm>
            <a:off x="6904408" y="3667227"/>
            <a:ext cx="3868882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</a:rPr>
              <a:t>小商铺老板也是技术人员，通常技术单一，设备投入小，技术投入少。</a:t>
            </a:r>
          </a:p>
        </p:txBody>
      </p:sp>
      <p:sp>
        <p:nvSpPr>
          <p:cNvPr id="50" name="TextBox 77"/>
          <p:cNvSpPr txBox="1"/>
          <p:nvPr/>
        </p:nvSpPr>
        <p:spPr>
          <a:xfrm>
            <a:off x="6492610" y="4655539"/>
            <a:ext cx="4640533" cy="639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799">
                <a:solidFill>
                  <a:srgbClr val="302A28"/>
                </a:solidFill>
              </a:rPr>
              <a:t>小商铺过多，预计未来几年将会有50%以上的小商铺退出，行业整合无可避免。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1.3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4"/>
          <p:cNvSpPr txBox="1"/>
          <p:nvPr/>
        </p:nvSpPr>
        <p:spPr>
          <a:xfrm>
            <a:off x="1395658" y="228128"/>
            <a:ext cx="7075369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本区域行业调研情况（典型分析）</a:t>
            </a:r>
          </a:p>
        </p:txBody>
      </p:sp>
      <p:sp>
        <p:nvSpPr>
          <p:cNvPr id="53" name="矩形 52"/>
          <p:cNvSpPr/>
          <p:nvPr/>
        </p:nvSpPr>
        <p:spPr bwMode="auto">
          <a:xfrm>
            <a:off x="899173" y="1320888"/>
            <a:ext cx="4971032" cy="4986933"/>
          </a:xfrm>
          <a:prstGeom prst="rect">
            <a:avLst/>
          </a:prstGeom>
          <a:solidFill>
            <a:srgbClr val="FFFFFF"/>
          </a:solidFill>
          <a:ln algn="ctr" cap="flat" cmpd="sng" w="9525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9797" y="1169839"/>
            <a:ext cx="3427215" cy="764339"/>
            <a:chOff x="1589797" y="1169839"/>
            <a:chExt cx="3427215" cy="764339"/>
          </a:xfrm>
        </p:grpSpPr>
        <p:sp>
          <p:nvSpPr>
            <p:cNvPr id="55" name="Freeform 6"/>
            <p:cNvSpPr/>
            <p:nvPr/>
          </p:nvSpPr>
          <p:spPr bwMode="auto">
            <a:xfrm>
              <a:off x="1589797" y="1169839"/>
              <a:ext cx="3427215" cy="150733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6" name="Freeform 7"/>
            <p:cNvSpPr/>
            <p:nvPr/>
          </p:nvSpPr>
          <p:spPr bwMode="auto">
            <a:xfrm>
              <a:off x="1819866" y="1169839"/>
              <a:ext cx="2979773" cy="764339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735516" y="1322986"/>
              <a:ext cx="1097280" cy="457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399">
                  <a:solidFill>
                    <a:srgbClr val="2E2E2E"/>
                  </a:solidFill>
                  <a:latin typeface="微软雅黑"/>
                </a:rPr>
                <a:t>甲公司</a:t>
              </a:r>
            </a:p>
          </p:txBody>
        </p:sp>
      </p:grpSp>
      <p:sp>
        <p:nvSpPr>
          <p:cNvPr id="59" name="矩形 58"/>
          <p:cNvSpPr/>
          <p:nvPr/>
        </p:nvSpPr>
        <p:spPr bwMode="auto">
          <a:xfrm>
            <a:off x="6096264" y="1320888"/>
            <a:ext cx="4971032" cy="4986933"/>
          </a:xfrm>
          <a:prstGeom prst="rect">
            <a:avLst/>
          </a:prstGeom>
          <a:solidFill>
            <a:srgbClr val="FFFFFF"/>
          </a:solidFill>
          <a:ln algn="ctr" cap="flat" cmpd="sng" w="9525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 bIns="45696" compatLnSpc="1" lIns="91392" numCol="1" rIns="91392" rtlCol="0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7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786888" y="1169839"/>
            <a:ext cx="3427215" cy="764339"/>
            <a:chOff x="6786888" y="1169839"/>
            <a:chExt cx="3427215" cy="764339"/>
          </a:xfrm>
        </p:grpSpPr>
        <p:sp>
          <p:nvSpPr>
            <p:cNvPr id="61" name="Freeform 6"/>
            <p:cNvSpPr/>
            <p:nvPr/>
          </p:nvSpPr>
          <p:spPr bwMode="auto">
            <a:xfrm>
              <a:off x="6786888" y="1169839"/>
              <a:ext cx="3427215" cy="150733"/>
            </a:xfrm>
            <a:custGeom>
              <a:gdLst>
                <a:gd fmla="*/ 285 w 4236" name="T0"/>
                <a:gd fmla="*/ 0 h 186" name="T1"/>
                <a:gd fmla="*/ 3967 w 4236" name="T2"/>
                <a:gd fmla="*/ 0 h 186" name="T3"/>
                <a:gd fmla="*/ 4236 w 4236" name="T4"/>
                <a:gd fmla="*/ 186 h 186" name="T5"/>
                <a:gd fmla="*/ 0 w 4236" name="T6"/>
                <a:gd fmla="*/ 186 h 186" name="T7"/>
                <a:gd fmla="*/ 285 w 4236" name="T8"/>
                <a:gd fmla="*/ 0 h 1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6" w="4236">
                  <a:moveTo>
                    <a:pt x="285" y="0"/>
                  </a:moveTo>
                  <a:lnTo>
                    <a:pt x="3967" y="0"/>
                  </a:lnTo>
                  <a:lnTo>
                    <a:pt x="4236" y="186"/>
                  </a:lnTo>
                  <a:lnTo>
                    <a:pt x="0" y="18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7016957" y="1169839"/>
              <a:ext cx="2979773" cy="764339"/>
            </a:xfrm>
            <a:custGeom>
              <a:gdLst>
                <a:gd fmla="*/ 0 w 3682" name="T0"/>
                <a:gd fmla="*/ 0 h 786" name="T1"/>
                <a:gd fmla="*/ 3682 w 3682" name="T2"/>
                <a:gd fmla="*/ 0 h 786" name="T3"/>
                <a:gd fmla="*/ 3682 w 3682" name="T4"/>
                <a:gd fmla="*/ 637 h 786" name="T5"/>
                <a:gd fmla="*/ 1823 w 3682" name="T6"/>
                <a:gd fmla="*/ 786 h 786" name="T7"/>
                <a:gd fmla="*/ 0 w 3682" name="T8"/>
                <a:gd fmla="*/ 637 h 786" name="T9"/>
                <a:gd fmla="*/ 0 w 3682" name="T10"/>
                <a:gd fmla="*/ 0 h 7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86" w="3682">
                  <a:moveTo>
                    <a:pt x="0" y="0"/>
                  </a:moveTo>
                  <a:lnTo>
                    <a:pt x="3682" y="0"/>
                  </a:lnTo>
                  <a:lnTo>
                    <a:pt x="3682" y="637"/>
                  </a:lnTo>
                  <a:lnTo>
                    <a:pt x="1823" y="786"/>
                  </a:lnTo>
                  <a:lnTo>
                    <a:pt x="0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932607" y="1322986"/>
              <a:ext cx="1097280" cy="457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b="1" lang="zh-CN" sz="2399">
                  <a:solidFill>
                    <a:srgbClr val="2E2E2E"/>
                  </a:solidFill>
                  <a:latin typeface="微软雅黑"/>
                </a:rPr>
                <a:t>乙公司</a:t>
              </a:r>
            </a:p>
          </p:txBody>
        </p:sp>
      </p:grpSp>
      <p:sp>
        <p:nvSpPr>
          <p:cNvPr id="64" name="TextBox 11"/>
          <p:cNvSpPr txBox="1"/>
          <p:nvPr/>
        </p:nvSpPr>
        <p:spPr>
          <a:xfrm>
            <a:off x="1231620" y="338523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●规模较大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589797" y="2369107"/>
            <a:ext cx="874201" cy="904623"/>
            <a:chOff x="1508324" y="1884286"/>
            <a:chExt cx="557866" cy="577280"/>
          </a:xfrm>
          <a:solidFill>
            <a:srgbClr val="FFC000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1508324" y="1884286"/>
              <a:ext cx="557866" cy="577280"/>
            </a:xfrm>
            <a:custGeom>
              <a:gdLst>
                <a:gd fmla="*/ 230 w 460" name="T0"/>
                <a:gd fmla="*/ 41 h 460" name="T1"/>
                <a:gd fmla="*/ 419 w 460" name="T2"/>
                <a:gd fmla="*/ 230 h 460" name="T3"/>
                <a:gd fmla="*/ 230 w 460" name="T4"/>
                <a:gd fmla="*/ 419 h 460" name="T5"/>
                <a:gd fmla="*/ 41 w 460" name="T6"/>
                <a:gd fmla="*/ 230 h 460" name="T7"/>
                <a:gd fmla="*/ 230 w 460" name="T8"/>
                <a:gd fmla="*/ 41 h 460" name="T9"/>
                <a:gd fmla="*/ 230 w 460" name="T10"/>
                <a:gd fmla="*/ 0 h 460" name="T11"/>
                <a:gd fmla="*/ 460 w 460" name="T12"/>
                <a:gd fmla="*/ 230 h 460" name="T13"/>
                <a:gd fmla="*/ 230 w 460" name="T14"/>
                <a:gd fmla="*/ 460 h 460" name="T15"/>
                <a:gd fmla="*/ 0 w 460" name="T16"/>
                <a:gd fmla="*/ 230 h 460" name="T17"/>
                <a:gd fmla="*/ 230 w 460" name="T18"/>
                <a:gd fmla="*/ 0 h 4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0" w="460">
                  <a:moveTo>
                    <a:pt x="230" y="41"/>
                  </a:moveTo>
                  <a:cubicBezTo>
                    <a:pt x="334" y="41"/>
                    <a:pt x="419" y="125"/>
                    <a:pt x="419" y="230"/>
                  </a:cubicBezTo>
                  <a:cubicBezTo>
                    <a:pt x="419" y="334"/>
                    <a:pt x="334" y="419"/>
                    <a:pt x="230" y="419"/>
                  </a:cubicBezTo>
                  <a:cubicBezTo>
                    <a:pt x="125" y="419"/>
                    <a:pt x="41" y="334"/>
                    <a:pt x="41" y="230"/>
                  </a:cubicBezTo>
                  <a:cubicBezTo>
                    <a:pt x="41" y="125"/>
                    <a:pt x="125" y="41"/>
                    <a:pt x="230" y="41"/>
                  </a:cubicBezTo>
                  <a:close/>
                  <a:moveTo>
                    <a:pt x="230" y="0"/>
                  </a:moveTo>
                  <a:cubicBezTo>
                    <a:pt x="357" y="0"/>
                    <a:pt x="460" y="103"/>
                    <a:pt x="460" y="230"/>
                  </a:cubicBezTo>
                  <a:cubicBezTo>
                    <a:pt x="460" y="357"/>
                    <a:pt x="357" y="460"/>
                    <a:pt x="230" y="460"/>
                  </a:cubicBez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1578609" y="2052943"/>
              <a:ext cx="393484" cy="300290"/>
            </a:xfrm>
            <a:custGeom>
              <a:gdLst>
                <a:gd fmla="*/ 310 w 325" name="T0"/>
                <a:gd fmla="*/ 15 h 239" name="T1"/>
                <a:gd fmla="*/ 253 w 325" name="T2"/>
                <a:gd fmla="*/ 15 h 239" name="T3"/>
                <a:gd fmla="*/ 128 w 325" name="T4"/>
                <a:gd fmla="*/ 139 h 239" name="T5"/>
                <a:gd fmla="*/ 72 w 325" name="T6"/>
                <a:gd fmla="*/ 83 h 239" name="T7"/>
                <a:gd fmla="*/ 15 w 325" name="T8"/>
                <a:gd fmla="*/ 83 h 239" name="T9"/>
                <a:gd fmla="*/ 15 w 325" name="T10"/>
                <a:gd fmla="*/ 139 h 239" name="T11"/>
                <a:gd fmla="*/ 100 w 325" name="T12"/>
                <a:gd fmla="*/ 223 h 239" name="T13"/>
                <a:gd fmla="*/ 156 w 325" name="T14"/>
                <a:gd fmla="*/ 223 h 239" name="T15"/>
                <a:gd fmla="*/ 310 w 325" name="T16"/>
                <a:gd fmla="*/ 71 h 239" name="T17"/>
                <a:gd fmla="*/ 310 w 325" name="T18"/>
                <a:gd fmla="*/ 15 h 2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9" w="325">
                  <a:moveTo>
                    <a:pt x="310" y="15"/>
                  </a:moveTo>
                  <a:cubicBezTo>
                    <a:pt x="294" y="0"/>
                    <a:pt x="269" y="0"/>
                    <a:pt x="253" y="15"/>
                  </a:cubicBezTo>
                  <a:lnTo>
                    <a:pt x="128" y="139"/>
                  </a:lnTo>
                  <a:lnTo>
                    <a:pt x="72" y="83"/>
                  </a:lnTo>
                  <a:cubicBezTo>
                    <a:pt x="56" y="67"/>
                    <a:pt x="31" y="67"/>
                    <a:pt x="15" y="83"/>
                  </a:cubicBezTo>
                  <a:cubicBezTo>
                    <a:pt x="0" y="98"/>
                    <a:pt x="0" y="123"/>
                    <a:pt x="15" y="139"/>
                  </a:cubicBezTo>
                  <a:lnTo>
                    <a:pt x="100" y="223"/>
                  </a:lnTo>
                  <a:cubicBezTo>
                    <a:pt x="115" y="239"/>
                    <a:pt x="141" y="239"/>
                    <a:pt x="156" y="223"/>
                  </a:cubicBezTo>
                  <a:lnTo>
                    <a:pt x="310" y="71"/>
                  </a:lnTo>
                  <a:cubicBezTo>
                    <a:pt x="325" y="56"/>
                    <a:pt x="325" y="31"/>
                    <a:pt x="31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202127" y="2373072"/>
            <a:ext cx="872176" cy="904627"/>
            <a:chOff x="4524845" y="1888254"/>
            <a:chExt cx="556574" cy="577282"/>
          </a:xfrm>
          <a:solidFill>
            <a:schemeClr val="tx1"/>
          </a:solidFill>
        </p:grpSpPr>
        <p:sp>
          <p:nvSpPr>
            <p:cNvPr id="69" name="Freeform 8"/>
            <p:cNvSpPr>
              <a:spLocks noEditPoints="1"/>
            </p:cNvSpPr>
            <p:nvPr/>
          </p:nvSpPr>
          <p:spPr bwMode="auto">
            <a:xfrm>
              <a:off x="4524845" y="1888254"/>
              <a:ext cx="556574" cy="577282"/>
            </a:xfrm>
            <a:custGeom>
              <a:gdLst>
                <a:gd fmla="*/ 230 w 459" name="T0"/>
                <a:gd fmla="*/ 41 h 460" name="T1"/>
                <a:gd fmla="*/ 419 w 459" name="T2"/>
                <a:gd fmla="*/ 230 h 460" name="T3"/>
                <a:gd fmla="*/ 230 w 459" name="T4"/>
                <a:gd fmla="*/ 419 h 460" name="T5"/>
                <a:gd fmla="*/ 40 w 459" name="T6"/>
                <a:gd fmla="*/ 230 h 460" name="T7"/>
                <a:gd fmla="*/ 230 w 459" name="T8"/>
                <a:gd fmla="*/ 41 h 460" name="T9"/>
                <a:gd fmla="*/ 230 w 459" name="T10"/>
                <a:gd fmla="*/ 0 h 460" name="T11"/>
                <a:gd fmla="*/ 459 w 459" name="T12"/>
                <a:gd fmla="*/ 230 h 460" name="T13"/>
                <a:gd fmla="*/ 230 w 459" name="T14"/>
                <a:gd fmla="*/ 460 h 460" name="T15"/>
                <a:gd fmla="*/ 0 w 459" name="T16"/>
                <a:gd fmla="*/ 230 h 460" name="T17"/>
                <a:gd fmla="*/ 230 w 459" name="T18"/>
                <a:gd fmla="*/ 0 h 4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0" w="459">
                  <a:moveTo>
                    <a:pt x="230" y="41"/>
                  </a:moveTo>
                  <a:cubicBezTo>
                    <a:pt x="334" y="41"/>
                    <a:pt x="419" y="125"/>
                    <a:pt x="419" y="230"/>
                  </a:cubicBezTo>
                  <a:cubicBezTo>
                    <a:pt x="419" y="334"/>
                    <a:pt x="334" y="419"/>
                    <a:pt x="230" y="419"/>
                  </a:cubicBezTo>
                  <a:cubicBezTo>
                    <a:pt x="125" y="419"/>
                    <a:pt x="40" y="334"/>
                    <a:pt x="40" y="230"/>
                  </a:cubicBezTo>
                  <a:cubicBezTo>
                    <a:pt x="40" y="125"/>
                    <a:pt x="125" y="41"/>
                    <a:pt x="230" y="41"/>
                  </a:cubicBezTo>
                  <a:close/>
                  <a:moveTo>
                    <a:pt x="230" y="0"/>
                  </a:moveTo>
                  <a:cubicBezTo>
                    <a:pt x="356" y="0"/>
                    <a:pt x="459" y="103"/>
                    <a:pt x="459" y="230"/>
                  </a:cubicBezTo>
                  <a:cubicBezTo>
                    <a:pt x="459" y="357"/>
                    <a:pt x="356" y="460"/>
                    <a:pt x="230" y="460"/>
                  </a:cubicBez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70" name="Freeform 9"/>
            <p:cNvSpPr/>
            <p:nvPr/>
          </p:nvSpPr>
          <p:spPr bwMode="auto">
            <a:xfrm>
              <a:off x="4655478" y="2006601"/>
              <a:ext cx="322296" cy="332650"/>
            </a:xfrm>
            <a:custGeom>
              <a:gdLst>
                <a:gd fmla="*/ 191 w 266" name="T0"/>
                <a:gd fmla="*/ 16 h 265" name="T1"/>
                <a:gd fmla="*/ 133 w 266" name="T2"/>
                <a:gd fmla="*/ 74 h 265" name="T3"/>
                <a:gd fmla="*/ 74 w 266" name="T4"/>
                <a:gd fmla="*/ 16 h 265" name="T5"/>
                <a:gd fmla="*/ 16 w 266" name="T6"/>
                <a:gd fmla="*/ 16 h 265" name="T7"/>
                <a:gd fmla="*/ 16 w 266" name="T8"/>
                <a:gd fmla="*/ 74 h 265" name="T9"/>
                <a:gd fmla="*/ 74 w 266" name="T10"/>
                <a:gd fmla="*/ 132 h 265" name="T11"/>
                <a:gd fmla="*/ 16 w 266" name="T12"/>
                <a:gd fmla="*/ 191 h 265" name="T13"/>
                <a:gd fmla="*/ 16 w 266" name="T14"/>
                <a:gd fmla="*/ 249 h 265" name="T15"/>
                <a:gd fmla="*/ 74 w 266" name="T16"/>
                <a:gd fmla="*/ 249 h 265" name="T17"/>
                <a:gd fmla="*/ 133 w 266" name="T18"/>
                <a:gd fmla="*/ 191 h 265" name="T19"/>
                <a:gd fmla="*/ 191 w 266" name="T20"/>
                <a:gd fmla="*/ 249 h 265" name="T21"/>
                <a:gd fmla="*/ 249 w 266" name="T22"/>
                <a:gd fmla="*/ 249 h 265" name="T23"/>
                <a:gd fmla="*/ 249 w 266" name="T24"/>
                <a:gd fmla="*/ 191 h 265" name="T25"/>
                <a:gd fmla="*/ 191 w 266" name="T26"/>
                <a:gd fmla="*/ 132 h 265" name="T27"/>
                <a:gd fmla="*/ 249 w 266" name="T28"/>
                <a:gd fmla="*/ 74 h 265" name="T29"/>
                <a:gd fmla="*/ 249 w 266" name="T30"/>
                <a:gd fmla="*/ 16 h 265" name="T31"/>
                <a:gd fmla="*/ 191 w 266" name="T32"/>
                <a:gd fmla="*/ 16 h 26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5" w="266">
                  <a:moveTo>
                    <a:pt x="191" y="16"/>
                  </a:moveTo>
                  <a:lnTo>
                    <a:pt x="133" y="74"/>
                  </a:lnTo>
                  <a:lnTo>
                    <a:pt x="74" y="16"/>
                  </a:lnTo>
                  <a:cubicBezTo>
                    <a:pt x="58" y="0"/>
                    <a:pt x="32" y="0"/>
                    <a:pt x="16" y="16"/>
                  </a:cubicBezTo>
                  <a:cubicBezTo>
                    <a:pt x="0" y="32"/>
                    <a:pt x="0" y="58"/>
                    <a:pt x="16" y="74"/>
                  </a:cubicBezTo>
                  <a:lnTo>
                    <a:pt x="74" y="132"/>
                  </a:lnTo>
                  <a:lnTo>
                    <a:pt x="16" y="191"/>
                  </a:lnTo>
                  <a:cubicBezTo>
                    <a:pt x="0" y="207"/>
                    <a:pt x="0" y="233"/>
                    <a:pt x="16" y="249"/>
                  </a:cubicBezTo>
                  <a:cubicBezTo>
                    <a:pt x="32" y="265"/>
                    <a:pt x="58" y="265"/>
                    <a:pt x="74" y="249"/>
                  </a:cubicBezTo>
                  <a:lnTo>
                    <a:pt x="133" y="191"/>
                  </a:lnTo>
                  <a:lnTo>
                    <a:pt x="191" y="249"/>
                  </a:lnTo>
                  <a:cubicBezTo>
                    <a:pt x="207" y="265"/>
                    <a:pt x="233" y="265"/>
                    <a:pt x="249" y="249"/>
                  </a:cubicBezTo>
                  <a:cubicBezTo>
                    <a:pt x="266" y="233"/>
                    <a:pt x="266" y="207"/>
                    <a:pt x="249" y="191"/>
                  </a:cubicBezTo>
                  <a:lnTo>
                    <a:pt x="191" y="132"/>
                  </a:lnTo>
                  <a:lnTo>
                    <a:pt x="249" y="74"/>
                  </a:lnTo>
                  <a:cubicBezTo>
                    <a:pt x="266" y="58"/>
                    <a:pt x="266" y="32"/>
                    <a:pt x="249" y="16"/>
                  </a:cubicBezTo>
                  <a:cubicBezTo>
                    <a:pt x="233" y="0"/>
                    <a:pt x="207" y="0"/>
                    <a:pt x="19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71" name="TextBox 23"/>
          <p:cNvSpPr txBox="1"/>
          <p:nvPr/>
        </p:nvSpPr>
        <p:spPr>
          <a:xfrm>
            <a:off x="1231620" y="390797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●成立12年</a:t>
            </a:r>
          </a:p>
        </p:txBody>
      </p:sp>
      <p:sp>
        <p:nvSpPr>
          <p:cNvPr id="72" name="TextBox 24"/>
          <p:cNvSpPr txBox="1"/>
          <p:nvPr/>
        </p:nvSpPr>
        <p:spPr>
          <a:xfrm>
            <a:off x="1231620" y="4430720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●设备齐全</a:t>
            </a:r>
          </a:p>
        </p:txBody>
      </p:sp>
      <p:sp>
        <p:nvSpPr>
          <p:cNvPr id="73" name="TextBox 25"/>
          <p:cNvSpPr txBox="1"/>
          <p:nvPr/>
        </p:nvSpPr>
        <p:spPr>
          <a:xfrm>
            <a:off x="1231620" y="4953461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●技术较全面</a:t>
            </a:r>
          </a:p>
        </p:txBody>
      </p:sp>
      <p:sp>
        <p:nvSpPr>
          <p:cNvPr id="74" name="TextBox 26"/>
          <p:cNvSpPr txBox="1"/>
          <p:nvPr/>
        </p:nvSpPr>
        <p:spPr>
          <a:xfrm>
            <a:off x="1231620" y="547619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●知名度较高</a:t>
            </a:r>
          </a:p>
        </p:txBody>
      </p:sp>
      <p:sp>
        <p:nvSpPr>
          <p:cNvPr id="75" name="TextBox 28"/>
          <p:cNvSpPr txBox="1"/>
          <p:nvPr/>
        </p:nvSpPr>
        <p:spPr>
          <a:xfrm>
            <a:off x="3701850" y="338523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●离市区较远</a:t>
            </a:r>
          </a:p>
        </p:txBody>
      </p:sp>
      <p:sp>
        <p:nvSpPr>
          <p:cNvPr id="76" name="TextBox 29"/>
          <p:cNvSpPr txBox="1"/>
          <p:nvPr/>
        </p:nvSpPr>
        <p:spPr>
          <a:xfrm>
            <a:off x="3701850" y="390797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●经营模式传统</a:t>
            </a:r>
          </a:p>
        </p:txBody>
      </p:sp>
      <p:sp>
        <p:nvSpPr>
          <p:cNvPr id="77" name="TextBox 30"/>
          <p:cNvSpPr txBox="1"/>
          <p:nvPr/>
        </p:nvSpPr>
        <p:spPr>
          <a:xfrm>
            <a:off x="3701850" y="4430720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●管理流程复杂</a:t>
            </a:r>
          </a:p>
        </p:txBody>
      </p:sp>
      <p:sp>
        <p:nvSpPr>
          <p:cNvPr id="78" name="TextBox 33"/>
          <p:cNvSpPr txBox="1"/>
          <p:nvPr/>
        </p:nvSpPr>
        <p:spPr>
          <a:xfrm>
            <a:off x="3701850" y="4953461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●定位不清晰</a:t>
            </a:r>
          </a:p>
        </p:txBody>
      </p:sp>
      <p:sp>
        <p:nvSpPr>
          <p:cNvPr id="79" name="TextBox 36"/>
          <p:cNvSpPr txBox="1"/>
          <p:nvPr/>
        </p:nvSpPr>
        <p:spPr>
          <a:xfrm>
            <a:off x="6536975" y="338523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●定位准确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6799725" y="2369107"/>
            <a:ext cx="874201" cy="904623"/>
            <a:chOff x="1508324" y="1884286"/>
            <a:chExt cx="557866" cy="577280"/>
          </a:xfrm>
          <a:solidFill>
            <a:srgbClr val="FFC000"/>
          </a:solidFill>
        </p:grpSpPr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1508324" y="1884286"/>
              <a:ext cx="557866" cy="577280"/>
            </a:xfrm>
            <a:custGeom>
              <a:gdLst>
                <a:gd fmla="*/ 230 w 460" name="T0"/>
                <a:gd fmla="*/ 41 h 460" name="T1"/>
                <a:gd fmla="*/ 419 w 460" name="T2"/>
                <a:gd fmla="*/ 230 h 460" name="T3"/>
                <a:gd fmla="*/ 230 w 460" name="T4"/>
                <a:gd fmla="*/ 419 h 460" name="T5"/>
                <a:gd fmla="*/ 41 w 460" name="T6"/>
                <a:gd fmla="*/ 230 h 460" name="T7"/>
                <a:gd fmla="*/ 230 w 460" name="T8"/>
                <a:gd fmla="*/ 41 h 460" name="T9"/>
                <a:gd fmla="*/ 230 w 460" name="T10"/>
                <a:gd fmla="*/ 0 h 460" name="T11"/>
                <a:gd fmla="*/ 460 w 460" name="T12"/>
                <a:gd fmla="*/ 230 h 460" name="T13"/>
                <a:gd fmla="*/ 230 w 460" name="T14"/>
                <a:gd fmla="*/ 460 h 460" name="T15"/>
                <a:gd fmla="*/ 0 w 460" name="T16"/>
                <a:gd fmla="*/ 230 h 460" name="T17"/>
                <a:gd fmla="*/ 230 w 460" name="T18"/>
                <a:gd fmla="*/ 0 h 4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0" w="460">
                  <a:moveTo>
                    <a:pt x="230" y="41"/>
                  </a:moveTo>
                  <a:cubicBezTo>
                    <a:pt x="334" y="41"/>
                    <a:pt x="419" y="125"/>
                    <a:pt x="419" y="230"/>
                  </a:cubicBezTo>
                  <a:cubicBezTo>
                    <a:pt x="419" y="334"/>
                    <a:pt x="334" y="419"/>
                    <a:pt x="230" y="419"/>
                  </a:cubicBezTo>
                  <a:cubicBezTo>
                    <a:pt x="125" y="419"/>
                    <a:pt x="41" y="334"/>
                    <a:pt x="41" y="230"/>
                  </a:cubicBezTo>
                  <a:cubicBezTo>
                    <a:pt x="41" y="125"/>
                    <a:pt x="125" y="41"/>
                    <a:pt x="230" y="41"/>
                  </a:cubicBezTo>
                  <a:close/>
                  <a:moveTo>
                    <a:pt x="230" y="0"/>
                  </a:moveTo>
                  <a:cubicBezTo>
                    <a:pt x="357" y="0"/>
                    <a:pt x="460" y="103"/>
                    <a:pt x="460" y="230"/>
                  </a:cubicBezTo>
                  <a:cubicBezTo>
                    <a:pt x="460" y="357"/>
                    <a:pt x="357" y="460"/>
                    <a:pt x="230" y="460"/>
                  </a:cubicBez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82" name="Freeform 7"/>
            <p:cNvSpPr/>
            <p:nvPr/>
          </p:nvSpPr>
          <p:spPr bwMode="auto">
            <a:xfrm>
              <a:off x="1578609" y="2052943"/>
              <a:ext cx="393484" cy="300290"/>
            </a:xfrm>
            <a:custGeom>
              <a:gdLst>
                <a:gd fmla="*/ 310 w 325" name="T0"/>
                <a:gd fmla="*/ 15 h 239" name="T1"/>
                <a:gd fmla="*/ 253 w 325" name="T2"/>
                <a:gd fmla="*/ 15 h 239" name="T3"/>
                <a:gd fmla="*/ 128 w 325" name="T4"/>
                <a:gd fmla="*/ 139 h 239" name="T5"/>
                <a:gd fmla="*/ 72 w 325" name="T6"/>
                <a:gd fmla="*/ 83 h 239" name="T7"/>
                <a:gd fmla="*/ 15 w 325" name="T8"/>
                <a:gd fmla="*/ 83 h 239" name="T9"/>
                <a:gd fmla="*/ 15 w 325" name="T10"/>
                <a:gd fmla="*/ 139 h 239" name="T11"/>
                <a:gd fmla="*/ 100 w 325" name="T12"/>
                <a:gd fmla="*/ 223 h 239" name="T13"/>
                <a:gd fmla="*/ 156 w 325" name="T14"/>
                <a:gd fmla="*/ 223 h 239" name="T15"/>
                <a:gd fmla="*/ 310 w 325" name="T16"/>
                <a:gd fmla="*/ 71 h 239" name="T17"/>
                <a:gd fmla="*/ 310 w 325" name="T18"/>
                <a:gd fmla="*/ 15 h 23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9" w="325">
                  <a:moveTo>
                    <a:pt x="310" y="15"/>
                  </a:moveTo>
                  <a:cubicBezTo>
                    <a:pt x="294" y="0"/>
                    <a:pt x="269" y="0"/>
                    <a:pt x="253" y="15"/>
                  </a:cubicBezTo>
                  <a:lnTo>
                    <a:pt x="128" y="139"/>
                  </a:lnTo>
                  <a:lnTo>
                    <a:pt x="72" y="83"/>
                  </a:lnTo>
                  <a:cubicBezTo>
                    <a:pt x="56" y="67"/>
                    <a:pt x="31" y="67"/>
                    <a:pt x="15" y="83"/>
                  </a:cubicBezTo>
                  <a:cubicBezTo>
                    <a:pt x="0" y="98"/>
                    <a:pt x="0" y="123"/>
                    <a:pt x="15" y="139"/>
                  </a:cubicBezTo>
                  <a:lnTo>
                    <a:pt x="100" y="223"/>
                  </a:lnTo>
                  <a:cubicBezTo>
                    <a:pt x="115" y="239"/>
                    <a:pt x="141" y="239"/>
                    <a:pt x="156" y="223"/>
                  </a:cubicBezTo>
                  <a:lnTo>
                    <a:pt x="310" y="71"/>
                  </a:lnTo>
                  <a:cubicBezTo>
                    <a:pt x="325" y="56"/>
                    <a:pt x="325" y="31"/>
                    <a:pt x="31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9093012" y="2373072"/>
            <a:ext cx="872176" cy="904627"/>
            <a:chOff x="4524845" y="1888254"/>
            <a:chExt cx="556574" cy="577282"/>
          </a:xfrm>
          <a:solidFill>
            <a:schemeClr val="tx1"/>
          </a:solidFill>
        </p:grpSpPr>
        <p:sp>
          <p:nvSpPr>
            <p:cNvPr id="84" name="Freeform 8"/>
            <p:cNvSpPr>
              <a:spLocks noEditPoints="1"/>
            </p:cNvSpPr>
            <p:nvPr/>
          </p:nvSpPr>
          <p:spPr bwMode="auto">
            <a:xfrm>
              <a:off x="4524845" y="1888254"/>
              <a:ext cx="556574" cy="577282"/>
            </a:xfrm>
            <a:custGeom>
              <a:gdLst>
                <a:gd fmla="*/ 230 w 459" name="T0"/>
                <a:gd fmla="*/ 41 h 460" name="T1"/>
                <a:gd fmla="*/ 419 w 459" name="T2"/>
                <a:gd fmla="*/ 230 h 460" name="T3"/>
                <a:gd fmla="*/ 230 w 459" name="T4"/>
                <a:gd fmla="*/ 419 h 460" name="T5"/>
                <a:gd fmla="*/ 40 w 459" name="T6"/>
                <a:gd fmla="*/ 230 h 460" name="T7"/>
                <a:gd fmla="*/ 230 w 459" name="T8"/>
                <a:gd fmla="*/ 41 h 460" name="T9"/>
                <a:gd fmla="*/ 230 w 459" name="T10"/>
                <a:gd fmla="*/ 0 h 460" name="T11"/>
                <a:gd fmla="*/ 459 w 459" name="T12"/>
                <a:gd fmla="*/ 230 h 460" name="T13"/>
                <a:gd fmla="*/ 230 w 459" name="T14"/>
                <a:gd fmla="*/ 460 h 460" name="T15"/>
                <a:gd fmla="*/ 0 w 459" name="T16"/>
                <a:gd fmla="*/ 230 h 460" name="T17"/>
                <a:gd fmla="*/ 230 w 459" name="T18"/>
                <a:gd fmla="*/ 0 h 46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60" w="459">
                  <a:moveTo>
                    <a:pt x="230" y="41"/>
                  </a:moveTo>
                  <a:cubicBezTo>
                    <a:pt x="334" y="41"/>
                    <a:pt x="419" y="125"/>
                    <a:pt x="419" y="230"/>
                  </a:cubicBezTo>
                  <a:cubicBezTo>
                    <a:pt x="419" y="334"/>
                    <a:pt x="334" y="419"/>
                    <a:pt x="230" y="419"/>
                  </a:cubicBezTo>
                  <a:cubicBezTo>
                    <a:pt x="125" y="419"/>
                    <a:pt x="40" y="334"/>
                    <a:pt x="40" y="230"/>
                  </a:cubicBezTo>
                  <a:cubicBezTo>
                    <a:pt x="40" y="125"/>
                    <a:pt x="125" y="41"/>
                    <a:pt x="230" y="41"/>
                  </a:cubicBezTo>
                  <a:close/>
                  <a:moveTo>
                    <a:pt x="230" y="0"/>
                  </a:moveTo>
                  <a:cubicBezTo>
                    <a:pt x="356" y="0"/>
                    <a:pt x="459" y="103"/>
                    <a:pt x="459" y="230"/>
                  </a:cubicBezTo>
                  <a:cubicBezTo>
                    <a:pt x="459" y="357"/>
                    <a:pt x="356" y="460"/>
                    <a:pt x="230" y="460"/>
                  </a:cubicBezTo>
                  <a:cubicBezTo>
                    <a:pt x="103" y="460"/>
                    <a:pt x="0" y="357"/>
                    <a:pt x="0" y="230"/>
                  </a:cubicBezTo>
                  <a:cubicBezTo>
                    <a:pt x="0" y="103"/>
                    <a:pt x="103" y="0"/>
                    <a:pt x="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85" name="Freeform 9"/>
            <p:cNvSpPr/>
            <p:nvPr/>
          </p:nvSpPr>
          <p:spPr bwMode="auto">
            <a:xfrm>
              <a:off x="4655478" y="2006601"/>
              <a:ext cx="322296" cy="332650"/>
            </a:xfrm>
            <a:custGeom>
              <a:gdLst>
                <a:gd fmla="*/ 191 w 266" name="T0"/>
                <a:gd fmla="*/ 16 h 265" name="T1"/>
                <a:gd fmla="*/ 133 w 266" name="T2"/>
                <a:gd fmla="*/ 74 h 265" name="T3"/>
                <a:gd fmla="*/ 74 w 266" name="T4"/>
                <a:gd fmla="*/ 16 h 265" name="T5"/>
                <a:gd fmla="*/ 16 w 266" name="T6"/>
                <a:gd fmla="*/ 16 h 265" name="T7"/>
                <a:gd fmla="*/ 16 w 266" name="T8"/>
                <a:gd fmla="*/ 74 h 265" name="T9"/>
                <a:gd fmla="*/ 74 w 266" name="T10"/>
                <a:gd fmla="*/ 132 h 265" name="T11"/>
                <a:gd fmla="*/ 16 w 266" name="T12"/>
                <a:gd fmla="*/ 191 h 265" name="T13"/>
                <a:gd fmla="*/ 16 w 266" name="T14"/>
                <a:gd fmla="*/ 249 h 265" name="T15"/>
                <a:gd fmla="*/ 74 w 266" name="T16"/>
                <a:gd fmla="*/ 249 h 265" name="T17"/>
                <a:gd fmla="*/ 133 w 266" name="T18"/>
                <a:gd fmla="*/ 191 h 265" name="T19"/>
                <a:gd fmla="*/ 191 w 266" name="T20"/>
                <a:gd fmla="*/ 249 h 265" name="T21"/>
                <a:gd fmla="*/ 249 w 266" name="T22"/>
                <a:gd fmla="*/ 249 h 265" name="T23"/>
                <a:gd fmla="*/ 249 w 266" name="T24"/>
                <a:gd fmla="*/ 191 h 265" name="T25"/>
                <a:gd fmla="*/ 191 w 266" name="T26"/>
                <a:gd fmla="*/ 132 h 265" name="T27"/>
                <a:gd fmla="*/ 249 w 266" name="T28"/>
                <a:gd fmla="*/ 74 h 265" name="T29"/>
                <a:gd fmla="*/ 249 w 266" name="T30"/>
                <a:gd fmla="*/ 16 h 265" name="T31"/>
                <a:gd fmla="*/ 191 w 266" name="T32"/>
                <a:gd fmla="*/ 16 h 26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65" w="266">
                  <a:moveTo>
                    <a:pt x="191" y="16"/>
                  </a:moveTo>
                  <a:lnTo>
                    <a:pt x="133" y="74"/>
                  </a:lnTo>
                  <a:lnTo>
                    <a:pt x="74" y="16"/>
                  </a:lnTo>
                  <a:cubicBezTo>
                    <a:pt x="58" y="0"/>
                    <a:pt x="32" y="0"/>
                    <a:pt x="16" y="16"/>
                  </a:cubicBezTo>
                  <a:cubicBezTo>
                    <a:pt x="0" y="32"/>
                    <a:pt x="0" y="58"/>
                    <a:pt x="16" y="74"/>
                  </a:cubicBezTo>
                  <a:lnTo>
                    <a:pt x="74" y="132"/>
                  </a:lnTo>
                  <a:lnTo>
                    <a:pt x="16" y="191"/>
                  </a:lnTo>
                  <a:cubicBezTo>
                    <a:pt x="0" y="207"/>
                    <a:pt x="0" y="233"/>
                    <a:pt x="16" y="249"/>
                  </a:cubicBezTo>
                  <a:cubicBezTo>
                    <a:pt x="32" y="265"/>
                    <a:pt x="58" y="265"/>
                    <a:pt x="74" y="249"/>
                  </a:cubicBezTo>
                  <a:lnTo>
                    <a:pt x="133" y="191"/>
                  </a:lnTo>
                  <a:lnTo>
                    <a:pt x="191" y="249"/>
                  </a:lnTo>
                  <a:cubicBezTo>
                    <a:pt x="207" y="265"/>
                    <a:pt x="233" y="265"/>
                    <a:pt x="249" y="249"/>
                  </a:cubicBezTo>
                  <a:cubicBezTo>
                    <a:pt x="266" y="233"/>
                    <a:pt x="266" y="207"/>
                    <a:pt x="249" y="191"/>
                  </a:cubicBezTo>
                  <a:lnTo>
                    <a:pt x="191" y="132"/>
                  </a:lnTo>
                  <a:lnTo>
                    <a:pt x="249" y="74"/>
                  </a:lnTo>
                  <a:cubicBezTo>
                    <a:pt x="266" y="58"/>
                    <a:pt x="266" y="32"/>
                    <a:pt x="249" y="16"/>
                  </a:cubicBezTo>
                  <a:cubicBezTo>
                    <a:pt x="233" y="0"/>
                    <a:pt x="207" y="0"/>
                    <a:pt x="19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86" name="TextBox 43"/>
          <p:cNvSpPr txBox="1"/>
          <p:nvPr/>
        </p:nvSpPr>
        <p:spPr>
          <a:xfrm>
            <a:off x="6536975" y="390797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●规模较大</a:t>
            </a:r>
          </a:p>
        </p:txBody>
      </p:sp>
      <p:sp>
        <p:nvSpPr>
          <p:cNvPr id="87" name="TextBox 44"/>
          <p:cNvSpPr txBox="1"/>
          <p:nvPr/>
        </p:nvSpPr>
        <p:spPr>
          <a:xfrm>
            <a:off x="6536975" y="4430720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●设备齐全</a:t>
            </a:r>
          </a:p>
        </p:txBody>
      </p:sp>
      <p:sp>
        <p:nvSpPr>
          <p:cNvPr id="88" name="TextBox 45"/>
          <p:cNvSpPr txBox="1"/>
          <p:nvPr/>
        </p:nvSpPr>
        <p:spPr>
          <a:xfrm>
            <a:off x="6536975" y="4953461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●管理规范</a:t>
            </a:r>
          </a:p>
        </p:txBody>
      </p:sp>
      <p:sp>
        <p:nvSpPr>
          <p:cNvPr id="89" name="TextBox 47"/>
          <p:cNvSpPr txBox="1"/>
          <p:nvPr/>
        </p:nvSpPr>
        <p:spPr>
          <a:xfrm>
            <a:off x="8534678" y="3385239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●选址偏辟</a:t>
            </a:r>
          </a:p>
        </p:txBody>
      </p:sp>
      <p:sp>
        <p:nvSpPr>
          <p:cNvPr id="90" name="TextBox 48"/>
          <p:cNvSpPr txBox="1"/>
          <p:nvPr/>
        </p:nvSpPr>
        <p:spPr>
          <a:xfrm>
            <a:off x="8534681" y="3907979"/>
            <a:ext cx="2532617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●档次和定位不匹配</a:t>
            </a:r>
          </a:p>
        </p:txBody>
      </p:sp>
      <p:sp>
        <p:nvSpPr>
          <p:cNvPr id="91" name="TextBox 49"/>
          <p:cNvSpPr txBox="1"/>
          <p:nvPr/>
        </p:nvSpPr>
        <p:spPr>
          <a:xfrm>
            <a:off x="8534678" y="4430720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●服务细节不好</a:t>
            </a:r>
          </a:p>
        </p:txBody>
      </p:sp>
      <p:sp>
        <p:nvSpPr>
          <p:cNvPr id="92" name="TextBox 50"/>
          <p:cNvSpPr txBox="1"/>
          <p:nvPr/>
        </p:nvSpPr>
        <p:spPr>
          <a:xfrm>
            <a:off x="8534678" y="4953461"/>
            <a:ext cx="2001055" cy="396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b="1" sz="2400">
                <a:solidFill>
                  <a:schemeClr val="accent3"/>
                </a:solidFill>
                <a:latin typeface="+mj-ea"/>
                <a:ea typeface="+mj-e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b="0" lang="en-US" sz="1999">
                <a:solidFill>
                  <a:srgbClr val="605958"/>
                </a:solidFill>
              </a:rPr>
              <a:t>●消费体验不好</a:t>
            </a:r>
          </a:p>
        </p:txBody>
      </p:sp>
      <p:cxnSp>
        <p:nvCxnSpPr>
          <p:cNvPr id="93" name="直接连接符 92"/>
          <p:cNvCxnSpPr/>
          <p:nvPr/>
        </p:nvCxnSpPr>
        <p:spPr bwMode="auto">
          <a:xfrm flipH="1">
            <a:off x="8203244" y="2633399"/>
            <a:ext cx="0" cy="3143611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tx1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接连接符 93"/>
          <p:cNvCxnSpPr/>
          <p:nvPr/>
        </p:nvCxnSpPr>
        <p:spPr bwMode="auto">
          <a:xfrm flipH="1">
            <a:off x="3287811" y="2633399"/>
            <a:ext cx="0" cy="3143611"/>
          </a:xfrm>
          <a:prstGeom prst="line">
            <a:avLst/>
          </a:prstGeom>
          <a:solidFill>
            <a:schemeClr val="accent1"/>
          </a:solidFill>
          <a:ln algn="ctr" cap="flat" cmpd="sng" w="9525">
            <a:solidFill>
              <a:schemeClr val="tx1"/>
            </a:solidFill>
            <a:prstDash val="dash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矩形 45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矩形 46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4" name="组合 53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58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1.4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6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id="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7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id="8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9"/>
      <p:bldP grpId="0" spid="64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6"/>
      <p:bldP grpId="0" spid="87"/>
      <p:bldP grpId="0" spid="88"/>
      <p:bldP grpId="0" spid="89"/>
      <p:bldP grpId="0" spid="90"/>
      <p:bldP grpId="0" spid="91"/>
      <p:bldP grpId="0" spid="9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TextBox 4"/>
          <p:cNvSpPr txBox="1"/>
          <p:nvPr/>
        </p:nvSpPr>
        <p:spPr>
          <a:xfrm>
            <a:off x="1395658" y="228128"/>
            <a:ext cx="3118285" cy="487375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>
            <a:defPPr>
              <a:defRPr lang="zh-CN"/>
            </a:defPPr>
            <a:lvl1pPr>
              <a:defRPr b="1" sz="8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3198">
                <a:solidFill>
                  <a:srgbClr val="2E2E2E"/>
                </a:solidFill>
              </a:rPr>
              <a:t>运营团队介绍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72135" y="905081"/>
            <a:ext cx="1515769" cy="1494404"/>
            <a:chOff x="5472135" y="905081"/>
            <a:chExt cx="1515769" cy="1494404"/>
          </a:xfrm>
        </p:grpSpPr>
        <p:sp>
          <p:nvSpPr>
            <p:cNvPr id="46" name="矩形: 圆角 45"/>
            <p:cNvSpPr/>
            <p:nvPr/>
          </p:nvSpPr>
          <p:spPr bwMode="auto">
            <a:xfrm>
              <a:off x="5472135" y="905081"/>
              <a:ext cx="1515769" cy="1494404"/>
            </a:xfrm>
            <a:prstGeom prst="roundRect">
              <a:avLst>
                <a:gd fmla="val 6522" name="adj"/>
              </a:avLst>
            </a:prstGeom>
            <a:solidFill>
              <a:srgbClr val="FFC000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buFont charset="0" panose="020b0604020202020204" pitchFamily="34" typeface="Arial"/>
                <a:buNone/>
              </a:pPr>
              <a:endParaRPr altLang="en-US" lang="zh-CN" sz="1799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5578536" y="999199"/>
              <a:ext cx="1303187" cy="1284818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73528" y="2747968"/>
            <a:ext cx="1515769" cy="1494404"/>
            <a:chOff x="5473528" y="2747968"/>
            <a:chExt cx="1515769" cy="1494404"/>
          </a:xfrm>
        </p:grpSpPr>
        <p:sp>
          <p:nvSpPr>
            <p:cNvPr id="47" name="矩形: 圆角 46"/>
            <p:cNvSpPr/>
            <p:nvPr/>
          </p:nvSpPr>
          <p:spPr bwMode="auto">
            <a:xfrm>
              <a:off x="5473528" y="2747968"/>
              <a:ext cx="1515769" cy="1494404"/>
            </a:xfrm>
            <a:prstGeom prst="roundRect">
              <a:avLst>
                <a:gd fmla="val 6522" name="adj"/>
              </a:avLst>
            </a:prstGeom>
            <a:solidFill>
              <a:srgbClr val="FFC000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buFont charset="0" panose="020b0604020202020204" pitchFamily="34" typeface="Arial"/>
                <a:buNone/>
              </a:pPr>
              <a:endParaRPr altLang="en-US" lang="zh-CN" sz="1799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5593050" y="2851560"/>
              <a:ext cx="1303187" cy="128481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73528" y="4590854"/>
            <a:ext cx="1515769" cy="1494404"/>
            <a:chOff x="5473528" y="4590854"/>
            <a:chExt cx="1515769" cy="1494404"/>
          </a:xfrm>
        </p:grpSpPr>
        <p:sp>
          <p:nvSpPr>
            <p:cNvPr id="54" name="矩形: 圆角 53"/>
            <p:cNvSpPr/>
            <p:nvPr/>
          </p:nvSpPr>
          <p:spPr bwMode="auto">
            <a:xfrm>
              <a:off x="5473528" y="4590854"/>
              <a:ext cx="1515769" cy="1494404"/>
            </a:xfrm>
            <a:prstGeom prst="roundRect">
              <a:avLst>
                <a:gd fmla="val 6522" name="adj"/>
              </a:avLst>
            </a:prstGeom>
            <a:solidFill>
              <a:srgbClr val="FFC000"/>
            </a:solidFill>
            <a:ln w="571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buFont charset="0" panose="020b0604020202020204" pitchFamily="34" typeface="Arial"/>
                <a:buNone/>
              </a:pPr>
              <a:endParaRPr altLang="en-US" lang="zh-CN" sz="1799">
                <a:solidFill>
                  <a:prstClr val="white"/>
                </a:solidFill>
                <a:latin panose="020f0502020204030204" typeface="Calibri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5580639" y="4684971"/>
              <a:ext cx="1303187" cy="128481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algn="ctr" cap="flat" cmpd="sng" w="9525">
              <a:solidFill>
                <a:schemeClr val="tx1"/>
              </a:solidFill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696" compatLnSpc="1" lIns="91392" numCol="1" rIns="91392" rtlCol="0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63356" y="864657"/>
            <a:ext cx="4056858" cy="1322751"/>
            <a:chOff x="7163356" y="864657"/>
            <a:chExt cx="4056858" cy="1322751"/>
          </a:xfrm>
        </p:grpSpPr>
        <p:sp>
          <p:nvSpPr>
            <p:cNvPr id="96" name="矩形 9"/>
            <p:cNvSpPr>
              <a:spLocks noChangeArrowheads="1"/>
            </p:cNvSpPr>
            <p:nvPr/>
          </p:nvSpPr>
          <p:spPr bwMode="auto">
            <a:xfrm>
              <a:off x="7190127" y="864657"/>
              <a:ext cx="1540274" cy="3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C000"/>
                  </a:solidFill>
                  <a:latin charset="-122" panose="020b0503020204020204" pitchFamily="34" typeface="微软雅黑"/>
                </a:rPr>
                <a:t>安妮</a:t>
              </a:r>
            </a:p>
          </p:txBody>
        </p:sp>
        <p:sp>
          <p:nvSpPr>
            <p:cNvPr id="97" name="TextBox 7"/>
            <p:cNvSpPr txBox="1"/>
            <p:nvPr/>
          </p:nvSpPr>
          <p:spPr>
            <a:xfrm>
              <a:off x="7163356" y="1264559"/>
              <a:ext cx="4056858" cy="91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charset="0" panose="020b0604020202020204" pitchFamily="34" typeface="Arial"/>
                <a:buNone/>
                <a:defRPr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b="1" lang="zh-CN" sz="1799">
                  <a:solidFill>
                    <a:srgbClr val="302A28"/>
                  </a:solidFill>
                </a:rPr>
                <a:t>副总经理，本科学历，拥有行业十年运营经验，成绩斐然，负责财务、仓库和日常运营事务。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63356" y="2690106"/>
            <a:ext cx="4056858" cy="1322751"/>
            <a:chOff x="7163356" y="2690106"/>
            <a:chExt cx="4056858" cy="1322751"/>
          </a:xfrm>
        </p:grpSpPr>
        <p:sp>
          <p:nvSpPr>
            <p:cNvPr id="98" name="矩形 9"/>
            <p:cNvSpPr>
              <a:spLocks noChangeArrowheads="1"/>
            </p:cNvSpPr>
            <p:nvPr/>
          </p:nvSpPr>
          <p:spPr bwMode="auto">
            <a:xfrm>
              <a:off x="7190127" y="2690106"/>
              <a:ext cx="1540274" cy="3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C000"/>
                  </a:solidFill>
                  <a:latin charset="-122" panose="020b0503020204020204" pitchFamily="34" typeface="微软雅黑"/>
                </a:rPr>
                <a:t>李维佳</a:t>
              </a:r>
            </a:p>
          </p:txBody>
        </p:sp>
        <p:sp>
          <p:nvSpPr>
            <p:cNvPr id="99" name="TextBox 17"/>
            <p:cNvSpPr txBox="1"/>
            <p:nvPr/>
          </p:nvSpPr>
          <p:spPr>
            <a:xfrm>
              <a:off x="7163356" y="3090008"/>
              <a:ext cx="4056858" cy="91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charset="0" panose="020b0604020202020204" pitchFamily="34" typeface="Arial"/>
                <a:buNone/>
                <a:defRPr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799">
                  <a:solidFill>
                    <a:srgbClr val="302A28"/>
                  </a:solidFill>
                </a:rPr>
                <a:t>技术总监，本科学历，在多家高端旗舰店工作8年并担任总监职务，技术沉淀丰厚。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40618" y="4586127"/>
            <a:ext cx="4082512" cy="1045897"/>
            <a:chOff x="7140618" y="4586127"/>
            <a:chExt cx="4082512" cy="1045897"/>
          </a:xfrm>
        </p:grpSpPr>
        <p:sp>
          <p:nvSpPr>
            <p:cNvPr id="100" name="矩形 9"/>
            <p:cNvSpPr>
              <a:spLocks noChangeArrowheads="1"/>
            </p:cNvSpPr>
            <p:nvPr/>
          </p:nvSpPr>
          <p:spPr bwMode="auto">
            <a:xfrm>
              <a:off x="7190129" y="4586126"/>
              <a:ext cx="1540274" cy="39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r>
                <a:rPr altLang="en-US" lang="zh-CN" sz="1999">
                  <a:solidFill>
                    <a:srgbClr val="FFC000"/>
                  </a:solidFill>
                  <a:latin charset="-122" panose="020b0503020204020204" pitchFamily="34" typeface="微软雅黑"/>
                </a:rPr>
                <a:t>张子蓝</a:t>
              </a:r>
            </a:p>
          </p:txBody>
        </p:sp>
        <p:sp>
          <p:nvSpPr>
            <p:cNvPr id="101" name="TextBox 22"/>
            <p:cNvSpPr txBox="1"/>
            <p:nvPr/>
          </p:nvSpPr>
          <p:spPr>
            <a:xfrm>
              <a:off x="7140618" y="4986028"/>
              <a:ext cx="4082512" cy="639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buFont charset="0" panose="020b0604020202020204" pitchFamily="34" typeface="Arial"/>
                <a:buNone/>
                <a:defRPr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defRPr>
              </a:lvl1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799">
                  <a:solidFill>
                    <a:srgbClr val="302A28"/>
                  </a:solidFill>
                </a:rPr>
                <a:t>客服经理，研究生学历，拥5年业内经验，负责客服，网络，官微运营等工作。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2274" y="1335611"/>
            <a:ext cx="2862859" cy="2877207"/>
            <a:chOff x="1122274" y="1335611"/>
            <a:chExt cx="2862859" cy="2877207"/>
          </a:xfrm>
        </p:grpSpPr>
        <p:sp>
          <p:nvSpPr>
            <p:cNvPr id="102" name="Oval 12"/>
            <p:cNvSpPr>
              <a:spLocks noChangeArrowheads="1"/>
            </p:cNvSpPr>
            <p:nvPr/>
          </p:nvSpPr>
          <p:spPr bwMode="auto">
            <a:xfrm>
              <a:off x="1122274" y="1335611"/>
              <a:ext cx="2862859" cy="2877207"/>
            </a:xfrm>
            <a:prstGeom prst="ellipse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103" name="Oval 13"/>
            <p:cNvSpPr>
              <a:spLocks noChangeArrowheads="1"/>
            </p:cNvSpPr>
            <p:nvPr/>
          </p:nvSpPr>
          <p:spPr bwMode="auto">
            <a:xfrm>
              <a:off x="1290889" y="1505423"/>
              <a:ext cx="2525631" cy="253758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cap="flat" w="10">
              <a:solidFill>
                <a:srgbClr val="C1C0C3"/>
              </a:solidFill>
              <a:prstDash val="solid"/>
              <a:miter lim="800000"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104" name="矩形 7"/>
          <p:cNvSpPr>
            <a:spLocks noChangeArrowheads="1"/>
          </p:cNvSpPr>
          <p:nvPr/>
        </p:nvSpPr>
        <p:spPr bwMode="auto">
          <a:xfrm>
            <a:off x="1071338" y="4759616"/>
            <a:ext cx="2964732" cy="396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1999">
                <a:solidFill>
                  <a:srgbClr val="302A28"/>
                </a:solidFill>
                <a:latin charset="-122" panose="020b0503020204020204" pitchFamily="34" typeface="微软雅黑"/>
              </a:rPr>
              <a:t>总经理  项目负责人</a:t>
            </a:r>
          </a:p>
        </p:txBody>
      </p:sp>
      <p:sp>
        <p:nvSpPr>
          <p:cNvPr id="105" name="矩形 9"/>
          <p:cNvSpPr>
            <a:spLocks noChangeArrowheads="1"/>
          </p:cNvSpPr>
          <p:nvPr/>
        </p:nvSpPr>
        <p:spPr bwMode="auto">
          <a:xfrm>
            <a:off x="1783566" y="4301276"/>
            <a:ext cx="1540274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b="1" lang="zh-CN" sz="2399">
                <a:solidFill>
                  <a:srgbClr val="2E2E2E"/>
                </a:solidFill>
                <a:latin charset="-122" panose="020b0503020204020204" pitchFamily="34" typeface="微软雅黑"/>
              </a:rPr>
              <a:t>李斯特</a:t>
            </a:r>
          </a:p>
        </p:txBody>
      </p:sp>
      <p:sp>
        <p:nvSpPr>
          <p:cNvPr id="106" name="TextBox 17"/>
          <p:cNvSpPr txBox="1"/>
          <p:nvPr/>
        </p:nvSpPr>
        <p:spPr>
          <a:xfrm>
            <a:off x="763393" y="5224526"/>
            <a:ext cx="3642683" cy="8225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charset="0" panose="020b0604020202020204" pitchFamily="34" typeface="Arial"/>
              <a:buNone/>
              <a:defRPr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599">
                <a:solidFill>
                  <a:srgbClr val="302A28"/>
                </a:solidFill>
              </a:rPr>
              <a:t>全盘负责本项目的筹备、运营工作。协调各方面关系，调动各种所需资源，直接向公司董事会汇报工作。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409362" y="1786"/>
            <a:ext cx="838238" cy="982899"/>
            <a:chOff x="409575" y="0"/>
            <a:chExt cx="671513" cy="787401"/>
          </a:xfrm>
          <a:solidFill>
            <a:schemeClr val="bg1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409575" y="188913"/>
              <a:ext cx="671513" cy="598488"/>
            </a:xfrm>
            <a:custGeom>
              <a:gdLst>
                <a:gd fmla="*/ 1231 w 1236" name="T0"/>
                <a:gd fmla="*/ 656 h 1118" name="T1"/>
                <a:gd fmla="*/ 1133 w 1236" name="T2"/>
                <a:gd fmla="*/ 835 h 1118" name="T3"/>
                <a:gd fmla="*/ 923 w 1236" name="T4"/>
                <a:gd fmla="*/ 956 h 1118" name="T5"/>
                <a:gd fmla="*/ 721 w 1236" name="T6"/>
                <a:gd fmla="*/ 1072 h 1118" name="T7"/>
                <a:gd fmla="*/ 518 w 1236" name="T8"/>
                <a:gd fmla="*/ 1077 h 1118" name="T9"/>
                <a:gd fmla="*/ 308 w 1236" name="T10"/>
                <a:gd fmla="*/ 956 h 1118" name="T11"/>
                <a:gd fmla="*/ 106 w 1236" name="T12"/>
                <a:gd fmla="*/ 840 h 1118" name="T13"/>
                <a:gd fmla="*/ 0 w 1236" name="T14"/>
                <a:gd fmla="*/ 666 h 1118" name="T15"/>
                <a:gd fmla="*/ 0 w 1236" name="T16"/>
                <a:gd fmla="*/ 0 h 1118" name="T17"/>
                <a:gd fmla="*/ 1231 w 1236" name="T18"/>
                <a:gd fmla="*/ 0 h 1118" name="T19"/>
                <a:gd fmla="*/ 1231 w 1236" name="T20"/>
                <a:gd fmla="*/ 656 h 111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18" w="1236">
                  <a:moveTo>
                    <a:pt x="1231" y="656"/>
                  </a:moveTo>
                  <a:cubicBezTo>
                    <a:pt x="1236" y="737"/>
                    <a:pt x="1196" y="793"/>
                    <a:pt x="1133" y="835"/>
                  </a:cubicBezTo>
                  <a:lnTo>
                    <a:pt x="923" y="956"/>
                  </a:lnTo>
                  <a:cubicBezTo>
                    <a:pt x="856" y="995"/>
                    <a:pt x="789" y="1034"/>
                    <a:pt x="721" y="1072"/>
                  </a:cubicBezTo>
                  <a:cubicBezTo>
                    <a:pt x="653" y="1118"/>
                    <a:pt x="585" y="1111"/>
                    <a:pt x="518" y="1077"/>
                  </a:cubicBezTo>
                  <a:lnTo>
                    <a:pt x="308" y="956"/>
                  </a:lnTo>
                  <a:cubicBezTo>
                    <a:pt x="240" y="917"/>
                    <a:pt x="173" y="879"/>
                    <a:pt x="106" y="840"/>
                  </a:cubicBezTo>
                  <a:cubicBezTo>
                    <a:pt x="33" y="804"/>
                    <a:pt x="5" y="741"/>
                    <a:pt x="0" y="666"/>
                  </a:cubicBezTo>
                  <a:cubicBezTo>
                    <a:pt x="0" y="444"/>
                    <a:pt x="0" y="222"/>
                    <a:pt x="0" y="0"/>
                  </a:cubicBezTo>
                  <a:lnTo>
                    <a:pt x="1231" y="0"/>
                  </a:lnTo>
                  <a:cubicBezTo>
                    <a:pt x="1231" y="218"/>
                    <a:pt x="1231" y="437"/>
                    <a:pt x="1231" y="65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09575" y="0"/>
              <a:ext cx="668338" cy="138113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</p:spPr>
          <p:txBody>
            <a:bodyPr anchor="t" anchorCtr="0" bIns="45696" compatLnSpc="1" lIns="91392" numCol="1" rIns="91392" tIns="45696" vert="horz" wrap="squar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buNone/>
              </a:pPr>
              <a:endParaRPr altLang="en-US" lang="zh-CN" sz="1799">
                <a:solidFill>
                  <a:srgbClr val="302A28"/>
                </a:solidFill>
                <a:ea charset="-122" panose="02010600030101010101" pitchFamily="2" typeface="宋体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23105" y="173316"/>
            <a:ext cx="1006792" cy="6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3598">
                <a:solidFill>
                  <a:srgbClr val="2E2E2E"/>
                </a:solidFill>
                <a:latin charset="0" panose="00000400000000000000" pitchFamily="2" typeface="Lifeline JL"/>
                <a:ea charset="-122" panose="02010600030101010101" pitchFamily="2" typeface="宋体"/>
              </a:rPr>
              <a:t>1.5</a:t>
            </a:r>
          </a:p>
        </p:txBody>
      </p:sp>
    </p:spTree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4"/>
      <p:bldP grpId="0" spid="105"/>
      <p:bldP grpId="0" spid="10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 id="4" name="圆角矩形 3"/>
          <p:cNvSpPr/>
          <p:nvPr/>
        </p:nvSpPr>
        <p:spPr>
          <a:xfrm>
            <a:off x="0" y="2000099"/>
            <a:ext cx="6776358" cy="2160287"/>
          </a:xfrm>
          <a:prstGeom prst="roundRect">
            <a:avLst>
              <a:gd fmla="val 0" name="adj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flipH="1">
            <a:off x="6873343" y="3578420"/>
            <a:ext cx="5318657" cy="581966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6873343" y="2000099"/>
            <a:ext cx="2605287" cy="14612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586713" y="2000099"/>
            <a:ext cx="2605287" cy="14612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1089765" y="-1052186"/>
            <a:ext cx="663879" cy="8768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753644" y="-1052186"/>
            <a:ext cx="663879" cy="876822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913376" y="2584206"/>
            <a:ext cx="6521098" cy="1005840"/>
          </a:xfrm>
          <a:prstGeom prst="rect">
            <a:avLst/>
          </a:prstGeom>
          <a:noFill/>
          <a:ln>
            <a:noFill/>
          </a:ln>
        </p:spPr>
        <p:txBody>
          <a:bodyPr anchor="t" anchorCtr="0" bIns="0" compatLnSpc="1" lIns="0" numCol="1" rIns="0" tIns="0" vert="horz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6600">
                <a:solidFill>
                  <a:srgbClr val="2E2E2E"/>
                </a:solidFill>
                <a:latin charset="-122" panose="020b0503020204020204" pitchFamily="34" typeface="微软雅黑"/>
                <a:cs charset="-122" panose="02010600030101010101" pitchFamily="2" typeface="宋体"/>
              </a:rPr>
              <a:t>项目运营计划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1366446" y="4623541"/>
            <a:ext cx="153236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  <a:latin typeface="微软雅黑"/>
              </a:rPr>
              <a:t>市场定位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3169351" y="4623541"/>
            <a:ext cx="1751636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建厂定位规划</a:t>
            </a:r>
          </a:p>
        </p:txBody>
      </p:sp>
      <p:sp>
        <p:nvSpPr>
          <p:cNvPr id="29" name="TextBox 14"/>
          <p:cNvSpPr txBox="1"/>
          <p:nvPr/>
        </p:nvSpPr>
        <p:spPr>
          <a:xfrm>
            <a:off x="1347623" y="5055905"/>
            <a:ext cx="1551189" cy="396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z="1999">
                <a:solidFill>
                  <a:srgbClr val="302A28"/>
                </a:solidFill>
              </a:rPr>
              <a:t>经营思路</a:t>
            </a:r>
          </a:p>
        </p:txBody>
      </p:sp>
      <p:sp>
        <p:nvSpPr>
          <p:cNvPr id="30" name="Freeform 18"/>
          <p:cNvSpPr>
            <a:spLocks noEditPoints="1"/>
          </p:cNvSpPr>
          <p:nvPr/>
        </p:nvSpPr>
        <p:spPr bwMode="auto">
          <a:xfrm>
            <a:off x="1079475" y="5121782"/>
            <a:ext cx="268148" cy="268148"/>
          </a:xfrm>
          <a:custGeom>
            <a:gdLst>
              <a:gd fmla="*/ 117 w 235" name="T0"/>
              <a:gd fmla="*/ 0 h 234" name="T1"/>
              <a:gd fmla="*/ 235 w 235" name="T2"/>
              <a:gd fmla="*/ 117 h 234" name="T3"/>
              <a:gd fmla="*/ 117 w 235" name="T4"/>
              <a:gd fmla="*/ 234 h 234" name="T5"/>
              <a:gd fmla="*/ 0 w 235" name="T6"/>
              <a:gd fmla="*/ 117 h 234" name="T7"/>
              <a:gd fmla="*/ 117 w 235" name="T8"/>
              <a:gd fmla="*/ 0 h 234" name="T9"/>
              <a:gd fmla="*/ 99 w 235" name="T10"/>
              <a:gd fmla="*/ 199 h 234" name="T11"/>
              <a:gd fmla="*/ 135 w 235" name="T12"/>
              <a:gd fmla="*/ 199 h 234" name="T13"/>
              <a:gd fmla="*/ 135 w 235" name="T14"/>
              <a:gd fmla="*/ 136 h 234" name="T15"/>
              <a:gd fmla="*/ 199 w 235" name="T16"/>
              <a:gd fmla="*/ 136 h 234" name="T17"/>
              <a:gd fmla="*/ 199 w 235" name="T18"/>
              <a:gd fmla="*/ 99 h 234" name="T19"/>
              <a:gd fmla="*/ 135 w 235" name="T20"/>
              <a:gd fmla="*/ 99 h 234" name="T21"/>
              <a:gd fmla="*/ 135 w 235" name="T22"/>
              <a:gd fmla="*/ 35 h 234" name="T23"/>
              <a:gd fmla="*/ 99 w 235" name="T24"/>
              <a:gd fmla="*/ 35 h 234" name="T25"/>
              <a:gd fmla="*/ 99 w 235" name="T26"/>
              <a:gd fmla="*/ 99 h 234" name="T27"/>
              <a:gd fmla="*/ 35 w 235" name="T28"/>
              <a:gd fmla="*/ 99 h 234" name="T29"/>
              <a:gd fmla="*/ 35 w 235" name="T30"/>
              <a:gd fmla="*/ 136 h 234" name="T31"/>
              <a:gd fmla="*/ 99 w 235" name="T32"/>
              <a:gd fmla="*/ 136 h 234" name="T33"/>
              <a:gd fmla="*/ 99 w 235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5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1" name="Freeform 21"/>
          <p:cNvSpPr>
            <a:spLocks noEditPoints="1"/>
          </p:cNvSpPr>
          <p:nvPr/>
        </p:nvSpPr>
        <p:spPr bwMode="auto">
          <a:xfrm>
            <a:off x="1084509" y="4689419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9 h 234" name="T19"/>
              <a:gd fmla="*/ 135 w 234" name="T20"/>
              <a:gd fmla="*/ 99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9 h 234" name="T27"/>
              <a:gd fmla="*/ 35 w 234" name="T28"/>
              <a:gd fmla="*/ 99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  <p:sp>
        <p:nvSpPr>
          <p:cNvPr id="32" name="Freeform 22"/>
          <p:cNvSpPr>
            <a:spLocks noEditPoints="1"/>
          </p:cNvSpPr>
          <p:nvPr/>
        </p:nvSpPr>
        <p:spPr bwMode="auto">
          <a:xfrm>
            <a:off x="2872415" y="4689419"/>
            <a:ext cx="266561" cy="268148"/>
          </a:xfrm>
          <a:custGeom>
            <a:gdLst>
              <a:gd fmla="*/ 117 w 234" name="T0"/>
              <a:gd fmla="*/ 0 h 234" name="T1"/>
              <a:gd fmla="*/ 234 w 234" name="T2"/>
              <a:gd fmla="*/ 117 h 234" name="T3"/>
              <a:gd fmla="*/ 117 w 234" name="T4"/>
              <a:gd fmla="*/ 234 h 234" name="T5"/>
              <a:gd fmla="*/ 0 w 234" name="T6"/>
              <a:gd fmla="*/ 117 h 234" name="T7"/>
              <a:gd fmla="*/ 117 w 234" name="T8"/>
              <a:gd fmla="*/ 0 h 234" name="T9"/>
              <a:gd fmla="*/ 99 w 234" name="T10"/>
              <a:gd fmla="*/ 199 h 234" name="T11"/>
              <a:gd fmla="*/ 135 w 234" name="T12"/>
              <a:gd fmla="*/ 199 h 234" name="T13"/>
              <a:gd fmla="*/ 135 w 234" name="T14"/>
              <a:gd fmla="*/ 136 h 234" name="T15"/>
              <a:gd fmla="*/ 199 w 234" name="T16"/>
              <a:gd fmla="*/ 136 h 234" name="T17"/>
              <a:gd fmla="*/ 199 w 234" name="T18"/>
              <a:gd fmla="*/ 98 h 234" name="T19"/>
              <a:gd fmla="*/ 135 w 234" name="T20"/>
              <a:gd fmla="*/ 98 h 234" name="T21"/>
              <a:gd fmla="*/ 135 w 234" name="T22"/>
              <a:gd fmla="*/ 35 h 234" name="T23"/>
              <a:gd fmla="*/ 99 w 234" name="T24"/>
              <a:gd fmla="*/ 35 h 234" name="T25"/>
              <a:gd fmla="*/ 99 w 234" name="T26"/>
              <a:gd fmla="*/ 98 h 234" name="T27"/>
              <a:gd fmla="*/ 35 w 234" name="T28"/>
              <a:gd fmla="*/ 98 h 234" name="T29"/>
              <a:gd fmla="*/ 35 w 234" name="T30"/>
              <a:gd fmla="*/ 136 h 234" name="T31"/>
              <a:gd fmla="*/ 99 w 234" name="T32"/>
              <a:gd fmla="*/ 136 h 234" name="T33"/>
              <a:gd fmla="*/ 99 w 234" name="T34"/>
              <a:gd fmla="*/ 199 h 23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34" w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anchor="t" anchorCtr="0" bIns="45696" compatLnSpc="1" lIns="91392" numCol="1" rIns="91392" tIns="45696" vert="horz" wrap="square"/>
          <a:lstStyle/>
          <a:p>
            <a:pPr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z="1599">
              <a:solidFill>
                <a:srgbClr val="302A28"/>
              </a:solidFill>
              <a:ea charset="-122" panose="02010600030101010101" pitchFamily="2" typeface="宋体"/>
            </a:endParaRPr>
          </a:p>
        </p:txBody>
      </p:sp>
    </p:spTree>
    <p:extLst>
      <p:ext uri="{BB962C8B-B14F-4D97-AF65-F5344CB8AC3E}">
        <p14:creationId val="386646115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26"/>
      <p:bldP grpId="0" spid="27"/>
      <p:bldP grpId="0" spid="28"/>
      <p:bldP grpId="0" spid="29"/>
      <p:bldP grpId="0" spid="30"/>
      <p:bldP grpId="0" spid="31"/>
      <p:bldP grpId="0" spid="3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橙黑创业项目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FFFFFF"/>
      </a:accent3>
      <a:accent4>
        <a:srgbClr val="D9D9D9"/>
      </a:accent4>
      <a:accent5>
        <a:srgbClr val="C00000"/>
      </a:accent5>
      <a:accent6>
        <a:srgbClr val="4D4948"/>
      </a:accent6>
      <a:hlink>
        <a:srgbClr val="7F7F7F"/>
      </a:hlink>
      <a:folHlink>
        <a:srgbClr val="D9D9D9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5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7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8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9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C00000"/>
      </a:dk1>
      <a:lt1>
        <a:srgbClr val="404040"/>
      </a:lt1>
      <a:dk2>
        <a:srgbClr val="7F7F7F"/>
      </a:dk2>
      <a:lt2>
        <a:srgbClr val="D9D9D9"/>
      </a:lt2>
      <a:accent1>
        <a:srgbClr val="404040"/>
      </a:accent1>
      <a:accent2>
        <a:srgbClr val="C00000"/>
      </a:accent2>
      <a:accent3>
        <a:srgbClr val="FFFFFF"/>
      </a:accent3>
      <a:accent4>
        <a:srgbClr val="D9D9D9"/>
      </a:accent4>
      <a:accent5>
        <a:srgbClr val="C00000"/>
      </a:accent5>
      <a:accent6>
        <a:srgbClr val="4D4948"/>
      </a:accent6>
      <a:hlink>
        <a:srgbClr val="7F7F7F"/>
      </a:hlink>
      <a:folHlink>
        <a:srgbClr val="D9D9D9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0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1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2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3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rgbClr val="302A28"/>
      </a:dk1>
      <a:lt1>
        <a:srgbClr val="FFC000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FFC000"/>
      </a:accent4>
      <a:accent5>
        <a:srgbClr val="605958"/>
      </a:accent5>
      <a:accent6>
        <a:srgbClr val="FFC000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4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5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6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7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8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9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0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1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2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自定义 7">
      <a:dk1>
        <a:srgbClr val="302A28"/>
      </a:dk1>
      <a:lt1>
        <a:srgbClr val="C9171E"/>
      </a:lt1>
      <a:dk2>
        <a:srgbClr val="F4F4F3"/>
      </a:dk2>
      <a:lt2>
        <a:srgbClr val="605958"/>
      </a:lt2>
      <a:accent1>
        <a:srgbClr val="302A28"/>
      </a:accent1>
      <a:accent2>
        <a:srgbClr val="FFFFFF"/>
      </a:accent2>
      <a:accent3>
        <a:srgbClr val="302A28"/>
      </a:accent3>
      <a:accent4>
        <a:srgbClr val="C9171E"/>
      </a:accent4>
      <a:accent5>
        <a:srgbClr val="605958"/>
      </a:accent5>
      <a:accent6>
        <a:srgbClr val="C9171E"/>
      </a:accent6>
      <a:hlink>
        <a:srgbClr val="F4F4F3"/>
      </a:hlink>
      <a:folHlink>
        <a:srgbClr val="605958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</a:spPr>
      <a:bodyPr anchor="t" anchorCtr="0" bIns="45720" compatLnSpc="1" lIns="91440" numCol="1" rIns="91440" tIns="45720" vert="horz" wrap="square"/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B0604020202020204" pitchFamily="34" typeface="Arial"/>
            <a:ea charset="-122" panose="02010600030101010101" pitchFamily="2" typeface="宋体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365</Paragraphs>
  <Slides>34</Slides>
  <Notes>34</Notes>
  <TotalTime>214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9">
      <vt:lpstr>Arial</vt:lpstr>
      <vt:lpstr>微软雅黑</vt:lpstr>
      <vt:lpstr>仿宋_GB2312</vt:lpstr>
      <vt:lpstr>宋体</vt:lpstr>
      <vt:lpstr>Calibri Light</vt:lpstr>
      <vt:lpstr>Calibri</vt:lpstr>
      <vt:lpstr>方正兰亭超细黑简体</vt:lpstr>
      <vt:lpstr>创艺简细圆</vt:lpstr>
      <vt:lpstr>Microsoft YaHei</vt:lpstr>
      <vt:lpstr>Lifeline JL</vt:lpstr>
      <vt:lpstr>楷体</vt:lpstr>
      <vt:lpstr>方正卡通简体</vt:lpstr>
      <vt:lpstr>华文隶书</vt:lpstr>
      <vt:lpstr>Wingdings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2017-02-28T02:13:22Z</dcterms:created>
  <cp:lastModifiedBy>优品PPT</cp:lastModifiedBy>
  <dcterms:modified xsi:type="dcterms:W3CDTF">2021-08-20T11:19:00Z</dcterms:modified>
  <cp:revision>97</cp:revision>
  <dc:title>PowerPoint 演示文稿</dc:title>
</cp:coreProperties>
</file>