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"/>
  </p:notesMasterIdLst>
  <p:sldIdLst>
    <p:sldId id="357" r:id="rId4"/>
    <p:sldId id="256" r:id="rId5"/>
    <p:sldId id="257" r:id="rId6"/>
    <p:sldId id="258" r:id="rId7"/>
    <p:sldId id="267" r:id="rId8"/>
    <p:sldId id="268" r:id="rId9"/>
    <p:sldId id="334" r:id="rId10"/>
    <p:sldId id="335" r:id="rId11"/>
    <p:sldId id="336" r:id="rId12"/>
    <p:sldId id="337" r:id="rId13"/>
    <p:sldId id="338" r:id="rId14"/>
    <p:sldId id="260" r:id="rId15"/>
    <p:sldId id="35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59" r:id="rId25"/>
    <p:sldId id="349" r:id="rId26"/>
    <p:sldId id="350" r:id="rId27"/>
    <p:sldId id="351" r:id="rId28"/>
    <p:sldId id="352" r:id="rId29"/>
    <p:sldId id="360" r:id="rId30"/>
    <p:sldId id="354" r:id="rId31"/>
    <p:sldId id="355" r:id="rId32"/>
    <p:sldId id="356" r:id="rId33"/>
    <p:sldId id="361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78"/>
      </p:cViewPr>
      <p:guideLst>
        <p:guide pos="416"/>
        <p:guide pos="7256"/>
        <p:guide orient="horz" pos="686"/>
        <p:guide orient="horz" pos="709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22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F610-CCE8-4246-A91C-FBB4ADB894CC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E3E5-E2B8-44CA-98B2-FBD8E70A10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012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37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501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50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37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3797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D23EAAB-AB54-4D9E-B590-29EE7598FB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612469398"/>
      </p:ext>
    </p:extLst>
  </p:cSld>
  <p:clrMapOvr>
    <a:masterClrMapping/>
  </p:clrMapOvr>
  <p:transition spd="slow" advTm="3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9DB849-CBBB-4BF1-A6B5-59C86C6A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D8180D-3E97-4B0C-9E6A-EC00845C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D5FBFB-7134-49EF-8D8E-00DCC88EF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DAA30A-8A37-439A-9067-686585A56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8BF99EB-945F-4304-9A96-EC2E2F19C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20E2-1B8E-4A3E-A326-921A8D6A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233BD1-A8B6-43B1-8F5D-FC5E3762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09BAA2-8A2A-4661-89E0-A9DC4D7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1120196"/>
      </p:ext>
    </p:extLst>
  </p:cSld>
  <p:clrMapOvr>
    <a:masterClrMapping/>
  </p:clrMapOvr>
  <p:transition spd="slow" advTm="3000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55088-74C1-4EC1-B366-357E7A9F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4B5607-7ECD-4809-A758-34197400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FB7DEB-1D06-4F17-B9D2-4E8C7B0D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D761C7-4EBD-4E74-98B7-EF7261B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219201"/>
      </p:ext>
    </p:extLst>
  </p:cSld>
  <p:clrMapOvr>
    <a:masterClrMapping/>
  </p:clrMapOvr>
  <p:transition spd="slow" advTm="3000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20E9F6-6563-421A-90D1-5948B781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FD5667-67E1-41A9-8D4C-001177C6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42D9DC-4073-4923-94EF-2BDA09A1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5480886"/>
      </p:ext>
    </p:extLst>
  </p:cSld>
  <p:clrMapOvr>
    <a:masterClrMapping/>
  </p:clrMapOvr>
  <p:transition spd="slow" advTm="3000"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D849B-2FBF-4F8F-B742-01864710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8F93B8-840D-4CE8-8194-6BCC2002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D4DAC7-BD95-4D53-93DD-0D2682054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0B338F-B097-4C8D-9292-B1F39FA0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7C63E-B716-4482-B7B9-E3C34E95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4CE90F-E332-4BE9-827A-E4F5776F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584939"/>
      </p:ext>
    </p:extLst>
  </p:cSld>
  <p:clrMapOvr>
    <a:masterClrMapping/>
  </p:clrMapOvr>
  <p:transition spd="slow" advTm="3000"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AF7CE-2F93-4687-8828-BB421950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D178E9-8E37-43A1-B6C3-B2F25A49E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B207EF-6A12-4B5E-AD70-39C62BFCE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248A2F-2116-4A92-949C-DEE4583B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A1F660-524E-46F8-BA52-6176936E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4F15FF-8FA8-44E5-8A9F-6AAB5169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2718161"/>
      </p:ext>
    </p:extLst>
  </p:cSld>
  <p:clrMapOvr>
    <a:masterClrMapping/>
  </p:clrMapOvr>
  <p:transition spd="slow" advTm="3000"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67886-7FF6-4452-96C8-AE547CE2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DFB91D-FC13-4225-B7D8-30F03EE25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AE2E41-03C0-49FF-93BA-9D3E871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DB4761-414F-4A90-B741-727A5E4D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5778F7-C80D-4E33-8890-1DBF2016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7326940"/>
      </p:ext>
    </p:extLst>
  </p:cSld>
  <p:clrMapOvr>
    <a:masterClrMapping/>
  </p:clrMapOvr>
  <p:transition spd="slow" advTm="3000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7B0108-05A9-482E-B135-B29E4CEFB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D067C8-D677-4F21-9AB1-0D99ABF6F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C0AFD-0D13-45A4-BFEB-39097957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F18EE-7DC9-449B-A00C-10EA0637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2624BB-A2CA-4CCC-8EB7-C833E8A2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5505857"/>
      </p:ext>
    </p:extLst>
  </p:cSld>
  <p:clrMapOvr>
    <a:masterClrMapping/>
  </p:clrMapOvr>
  <p:transition spd="slow" advTm="3000">
    <p:push dir="u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9466326"/>
      </p:ext>
    </p:extLst>
  </p:cSld>
  <p:clrMapOvr>
    <a:masterClrMapping/>
  </p:clrMapOvr>
  <p:transition spd="slow" advTm="3000">
    <p:push dir="u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2798329"/>
      </p:ext>
    </p:extLst>
  </p:cSld>
  <p:clrMapOvr>
    <a:masterClrMapping/>
  </p:clrMapOvr>
  <p:transition spd="slow" advTm="3000">
    <p:push dir="u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429262" y="3233341"/>
            <a:ext cx="1315248" cy="1315246"/>
          </a:xfrm>
          <a:custGeom>
            <a:gdLst>
              <a:gd name="connsiteX0" fmla="*/ 657624 w 1315248"/>
              <a:gd name="connsiteY0" fmla="*/ 0 h 1315246"/>
              <a:gd name="connsiteX1" fmla="*/ 1315248 w 1315248"/>
              <a:gd name="connsiteY1" fmla="*/ 657623 h 1315246"/>
              <a:gd name="connsiteX2" fmla="*/ 657624 w 1315248"/>
              <a:gd name="connsiteY2" fmla="*/ 1315246 h 1315246"/>
              <a:gd name="connsiteX3" fmla="*/ 0 w 1315248"/>
              <a:gd name="connsiteY3" fmla="*/ 657623 h 1315246"/>
              <a:gd name="connsiteX4" fmla="*/ 657624 w 1315248"/>
              <a:gd name="connsiteY4" fmla="*/ 0 h 13152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248" h="1315246">
                <a:moveTo>
                  <a:pt x="657624" y="0"/>
                </a:moveTo>
                <a:cubicBezTo>
                  <a:pt x="1020820" y="0"/>
                  <a:pt x="1315248" y="294428"/>
                  <a:pt x="1315248" y="657623"/>
                </a:cubicBezTo>
                <a:cubicBezTo>
                  <a:pt x="1315248" y="1020818"/>
                  <a:pt x="1020820" y="1315246"/>
                  <a:pt x="657624" y="1315246"/>
                </a:cubicBezTo>
                <a:cubicBezTo>
                  <a:pt x="294428" y="1315246"/>
                  <a:pt x="0" y="1020818"/>
                  <a:pt x="0" y="657623"/>
                </a:cubicBezTo>
                <a:cubicBezTo>
                  <a:pt x="0" y="294428"/>
                  <a:pt x="294428" y="0"/>
                  <a:pt x="6576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78212008"/>
      </p:ext>
    </p:extLst>
  </p:cSld>
  <p:clrMapOvr>
    <a:masterClrMapping/>
  </p:clrMapOvr>
  <p:transition spd="slow" advTm="3000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24EE2C-CE32-4CA8-81B4-7758CC72CD3A}"/>
              </a:ext>
            </a:extLst>
          </p:cNvPr>
          <p:cNvGrpSpPr/>
          <p:nvPr userDrawn="1"/>
        </p:nvGrpSpPr>
        <p:grpSpPr>
          <a:xfrm>
            <a:off x="-1" y="2945492"/>
            <a:ext cx="12192001" cy="3912508"/>
            <a:chOff x="-1" y="2945492"/>
            <a:chExt cx="12192001" cy="39125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23EAAB-AB54-4D9E-B590-29EE7598F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">
              <a:extLst>
                <a:ext uri="{28A0092B-C50C-407E-A947-70E740481C1C}">
                  <a14:useLocalDpi val="0"/>
                </a:ext>
              </a:extLst>
            </a:blip>
            <a:srcRect r="12679" b="1999"/>
            <a:stretch>
              <a:fillRect/>
            </a:stretch>
          </p:blipFill>
          <p:spPr>
            <a:xfrm flipH="1">
              <a:off x="-1" y="2945492"/>
              <a:ext cx="6952343" cy="391250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79667B4-0118-495A-B9AB-C9B78B067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12679" b="1999"/>
            <a:stretch>
              <a:fillRect/>
            </a:stretch>
          </p:blipFill>
          <p:spPr>
            <a:xfrm>
              <a:off x="5355771" y="2945492"/>
              <a:ext cx="6836229" cy="3912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58430084"/>
      </p:ext>
    </p:extLst>
  </p:cSld>
  <p:clrMapOvr>
    <a:masterClrMapping/>
  </p:clrMapOvr>
  <p:transition spd="slow" advTm="3000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69744A-077D-4AE1-A804-DC41E55B54DF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3D6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DF434CC-6E9E-4F44-B39B-85DCA7821012}"/>
              </a:ext>
            </a:extLst>
          </p:cNvPr>
          <p:cNvSpPr/>
          <p:nvPr userDrawn="1"/>
        </p:nvSpPr>
        <p:spPr>
          <a:xfrm>
            <a:off x="4498058" y="16481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讲究电话礼仪的原因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53C282-19C4-4186-9558-918A98CDF408}"/>
              </a:ext>
            </a:extLst>
          </p:cNvPr>
          <p:cNvGrpSpPr/>
          <p:nvPr userDrawn="1"/>
        </p:nvGrpSpPr>
        <p:grpSpPr>
          <a:xfrm>
            <a:off x="3815957" y="114587"/>
            <a:ext cx="682101" cy="635000"/>
            <a:chOff x="10949353" y="2667001"/>
            <a:chExt cx="682101" cy="635000"/>
          </a:xfrm>
          <a:noFill/>
        </p:grpSpPr>
        <p:sp>
          <p:nvSpPr>
            <p:cNvPr id="6" name="iconfont-1161-877265">
              <a:extLst>
                <a:ext uri="{FF2B5EF4-FFF2-40B4-BE49-F238E27FC236}">
                  <a16:creationId xmlns:a16="http://schemas.microsoft.com/office/drawing/2014/main" id="{0F6682B7-1E05-4B9D-A7CD-F7F9BE114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4223" y="2788699"/>
              <a:ext cx="392927" cy="434101"/>
            </a:xfrm>
            <a:custGeom>
              <a:gdLst>
                <a:gd name="T0" fmla="*/ 7653 w 8309"/>
                <a:gd name="T1" fmla="*/ 2843 h 9182"/>
                <a:gd name="T2" fmla="*/ 4154 w 8309"/>
                <a:gd name="T3" fmla="*/ 0 h 9182"/>
                <a:gd name="T4" fmla="*/ 656 w 8309"/>
                <a:gd name="T5" fmla="*/ 2843 h 9182"/>
                <a:gd name="T6" fmla="*/ 0 w 8309"/>
                <a:gd name="T7" fmla="*/ 3499 h 9182"/>
                <a:gd name="T8" fmla="*/ 0 w 8309"/>
                <a:gd name="T9" fmla="*/ 5248 h 9182"/>
                <a:gd name="T10" fmla="*/ 656 w 8309"/>
                <a:gd name="T11" fmla="*/ 5904 h 9182"/>
                <a:gd name="T12" fmla="*/ 1312 w 8309"/>
                <a:gd name="T13" fmla="*/ 5685 h 9182"/>
                <a:gd name="T14" fmla="*/ 2405 w 8309"/>
                <a:gd name="T15" fmla="*/ 7216 h 9182"/>
                <a:gd name="T16" fmla="*/ 3061 w 8309"/>
                <a:gd name="T17" fmla="*/ 7435 h 9182"/>
                <a:gd name="T18" fmla="*/ 2186 w 8309"/>
                <a:gd name="T19" fmla="*/ 5685 h 9182"/>
                <a:gd name="T20" fmla="*/ 2624 w 8309"/>
                <a:gd name="T21" fmla="*/ 4592 h 9182"/>
                <a:gd name="T22" fmla="*/ 4373 w 8309"/>
                <a:gd name="T23" fmla="*/ 4373 h 9182"/>
                <a:gd name="T24" fmla="*/ 5029 w 8309"/>
                <a:gd name="T25" fmla="*/ 3718 h 9182"/>
                <a:gd name="T26" fmla="*/ 5248 w 8309"/>
                <a:gd name="T27" fmla="*/ 3280 h 9182"/>
                <a:gd name="T28" fmla="*/ 5466 w 8309"/>
                <a:gd name="T29" fmla="*/ 3280 h 9182"/>
                <a:gd name="T30" fmla="*/ 6341 w 8309"/>
                <a:gd name="T31" fmla="*/ 5029 h 9182"/>
                <a:gd name="T32" fmla="*/ 5466 w 8309"/>
                <a:gd name="T33" fmla="*/ 7435 h 9182"/>
                <a:gd name="T34" fmla="*/ 5466 w 8309"/>
                <a:gd name="T35" fmla="*/ 7435 h 9182"/>
                <a:gd name="T36" fmla="*/ 6997 w 8309"/>
                <a:gd name="T37" fmla="*/ 5467 h 9182"/>
                <a:gd name="T38" fmla="*/ 7434 w 8309"/>
                <a:gd name="T39" fmla="*/ 5904 h 9182"/>
                <a:gd name="T40" fmla="*/ 4810 w 8309"/>
                <a:gd name="T41" fmla="*/ 8309 h 9182"/>
                <a:gd name="T42" fmla="*/ 4154 w 8309"/>
                <a:gd name="T43" fmla="*/ 7872 h 9182"/>
                <a:gd name="T44" fmla="*/ 3498 w 8309"/>
                <a:gd name="T45" fmla="*/ 8528 h 9182"/>
                <a:gd name="T46" fmla="*/ 4150 w 8309"/>
                <a:gd name="T47" fmla="*/ 9182 h 9182"/>
                <a:gd name="T48" fmla="*/ 4810 w 8309"/>
                <a:gd name="T49" fmla="*/ 8747 h 9182"/>
                <a:gd name="T50" fmla="*/ 7872 w 8309"/>
                <a:gd name="T51" fmla="*/ 5904 h 9182"/>
                <a:gd name="T52" fmla="*/ 8309 w 8309"/>
                <a:gd name="T53" fmla="*/ 5248 h 9182"/>
                <a:gd name="T54" fmla="*/ 8309 w 8309"/>
                <a:gd name="T55" fmla="*/ 3499 h 9182"/>
                <a:gd name="T56" fmla="*/ 7653 w 8309"/>
                <a:gd name="T57" fmla="*/ 2843 h 9182"/>
                <a:gd name="T58" fmla="*/ 6778 w 8309"/>
                <a:gd name="T59" fmla="*/ 3499 h 9182"/>
                <a:gd name="T60" fmla="*/ 4154 w 8309"/>
                <a:gd name="T61" fmla="*/ 1531 h 9182"/>
                <a:gd name="T62" fmla="*/ 1312 w 8309"/>
                <a:gd name="T63" fmla="*/ 3499 h 9182"/>
                <a:gd name="T64" fmla="*/ 1093 w 8309"/>
                <a:gd name="T65" fmla="*/ 3280 h 9182"/>
                <a:gd name="T66" fmla="*/ 4154 w 8309"/>
                <a:gd name="T67" fmla="*/ 656 h 9182"/>
                <a:gd name="T68" fmla="*/ 6997 w 8309"/>
                <a:gd name="T69" fmla="*/ 3280 h 9182"/>
                <a:gd name="T70" fmla="*/ 6778 w 8309"/>
                <a:gd name="T71" fmla="*/ 3499 h 91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09" h="9182">
                  <a:moveTo>
                    <a:pt x="7653" y="2843"/>
                  </a:moveTo>
                  <a:cubicBezTo>
                    <a:pt x="7352" y="1237"/>
                    <a:pt x="5864" y="0"/>
                    <a:pt x="4154" y="0"/>
                  </a:cubicBezTo>
                  <a:cubicBezTo>
                    <a:pt x="2397" y="0"/>
                    <a:pt x="880" y="1202"/>
                    <a:pt x="656" y="2843"/>
                  </a:cubicBezTo>
                  <a:cubicBezTo>
                    <a:pt x="215" y="2947"/>
                    <a:pt x="0" y="3193"/>
                    <a:pt x="0" y="3499"/>
                  </a:cubicBezTo>
                  <a:lnTo>
                    <a:pt x="0" y="5248"/>
                  </a:lnTo>
                  <a:cubicBezTo>
                    <a:pt x="0" y="5630"/>
                    <a:pt x="285" y="5904"/>
                    <a:pt x="656" y="5904"/>
                  </a:cubicBezTo>
                  <a:cubicBezTo>
                    <a:pt x="959" y="5904"/>
                    <a:pt x="1189" y="5840"/>
                    <a:pt x="1312" y="5685"/>
                  </a:cubicBezTo>
                  <a:cubicBezTo>
                    <a:pt x="1609" y="6487"/>
                    <a:pt x="2221" y="7081"/>
                    <a:pt x="2405" y="7216"/>
                  </a:cubicBezTo>
                  <a:cubicBezTo>
                    <a:pt x="2633" y="7384"/>
                    <a:pt x="3101" y="7467"/>
                    <a:pt x="3061" y="7435"/>
                  </a:cubicBezTo>
                  <a:cubicBezTo>
                    <a:pt x="2827" y="7246"/>
                    <a:pt x="2390" y="6638"/>
                    <a:pt x="2186" y="5685"/>
                  </a:cubicBezTo>
                  <a:cubicBezTo>
                    <a:pt x="2084" y="5205"/>
                    <a:pt x="2260" y="4661"/>
                    <a:pt x="2624" y="4592"/>
                  </a:cubicBezTo>
                  <a:cubicBezTo>
                    <a:pt x="3207" y="4482"/>
                    <a:pt x="3917" y="4664"/>
                    <a:pt x="4373" y="4373"/>
                  </a:cubicBezTo>
                  <a:cubicBezTo>
                    <a:pt x="4734" y="4143"/>
                    <a:pt x="4906" y="3872"/>
                    <a:pt x="5029" y="3718"/>
                  </a:cubicBezTo>
                  <a:cubicBezTo>
                    <a:pt x="5084" y="3648"/>
                    <a:pt x="5198" y="3448"/>
                    <a:pt x="5248" y="3280"/>
                  </a:cubicBezTo>
                  <a:cubicBezTo>
                    <a:pt x="5290" y="3169"/>
                    <a:pt x="5462" y="3274"/>
                    <a:pt x="5466" y="3280"/>
                  </a:cubicBezTo>
                  <a:cubicBezTo>
                    <a:pt x="5466" y="3280"/>
                    <a:pt x="6232" y="3532"/>
                    <a:pt x="6341" y="5029"/>
                  </a:cubicBezTo>
                  <a:cubicBezTo>
                    <a:pt x="6416" y="6057"/>
                    <a:pt x="5616" y="7287"/>
                    <a:pt x="5466" y="7435"/>
                  </a:cubicBezTo>
                  <a:cubicBezTo>
                    <a:pt x="5444" y="7457"/>
                    <a:pt x="5456" y="7437"/>
                    <a:pt x="5466" y="7435"/>
                  </a:cubicBezTo>
                  <a:cubicBezTo>
                    <a:pt x="6343" y="7223"/>
                    <a:pt x="6831" y="6255"/>
                    <a:pt x="6997" y="5467"/>
                  </a:cubicBezTo>
                  <a:cubicBezTo>
                    <a:pt x="7110" y="5606"/>
                    <a:pt x="7187" y="5856"/>
                    <a:pt x="7434" y="5904"/>
                  </a:cubicBezTo>
                  <a:cubicBezTo>
                    <a:pt x="7186" y="7146"/>
                    <a:pt x="5892" y="8102"/>
                    <a:pt x="4810" y="8309"/>
                  </a:cubicBezTo>
                  <a:cubicBezTo>
                    <a:pt x="4654" y="8007"/>
                    <a:pt x="4572" y="7872"/>
                    <a:pt x="4154" y="7872"/>
                  </a:cubicBezTo>
                  <a:cubicBezTo>
                    <a:pt x="3697" y="7872"/>
                    <a:pt x="3498" y="8208"/>
                    <a:pt x="3498" y="8528"/>
                  </a:cubicBezTo>
                  <a:cubicBezTo>
                    <a:pt x="3498" y="8829"/>
                    <a:pt x="3701" y="9182"/>
                    <a:pt x="4150" y="9182"/>
                  </a:cubicBezTo>
                  <a:cubicBezTo>
                    <a:pt x="4575" y="9182"/>
                    <a:pt x="4771" y="9035"/>
                    <a:pt x="4810" y="8747"/>
                  </a:cubicBezTo>
                  <a:cubicBezTo>
                    <a:pt x="6692" y="8244"/>
                    <a:pt x="7344" y="7530"/>
                    <a:pt x="7872" y="5904"/>
                  </a:cubicBezTo>
                  <a:cubicBezTo>
                    <a:pt x="8235" y="5805"/>
                    <a:pt x="8309" y="5618"/>
                    <a:pt x="8309" y="5248"/>
                  </a:cubicBezTo>
                  <a:lnTo>
                    <a:pt x="8309" y="3499"/>
                  </a:lnTo>
                  <a:cubicBezTo>
                    <a:pt x="8309" y="2848"/>
                    <a:pt x="7655" y="2853"/>
                    <a:pt x="7653" y="2843"/>
                  </a:cubicBezTo>
                  <a:close/>
                  <a:moveTo>
                    <a:pt x="6778" y="3499"/>
                  </a:moveTo>
                  <a:cubicBezTo>
                    <a:pt x="6255" y="2038"/>
                    <a:pt x="5233" y="1531"/>
                    <a:pt x="4154" y="1531"/>
                  </a:cubicBezTo>
                  <a:cubicBezTo>
                    <a:pt x="3067" y="1531"/>
                    <a:pt x="1831" y="2051"/>
                    <a:pt x="1312" y="3499"/>
                  </a:cubicBezTo>
                  <a:cubicBezTo>
                    <a:pt x="1289" y="3472"/>
                    <a:pt x="1118" y="3304"/>
                    <a:pt x="1093" y="3280"/>
                  </a:cubicBezTo>
                  <a:cubicBezTo>
                    <a:pt x="1343" y="1816"/>
                    <a:pt x="2664" y="656"/>
                    <a:pt x="4154" y="656"/>
                  </a:cubicBezTo>
                  <a:cubicBezTo>
                    <a:pt x="5638" y="656"/>
                    <a:pt x="6738" y="1826"/>
                    <a:pt x="6997" y="3280"/>
                  </a:cubicBezTo>
                  <a:cubicBezTo>
                    <a:pt x="6905" y="3406"/>
                    <a:pt x="6778" y="3499"/>
                    <a:pt x="6778" y="34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9412CC9-B82F-4E07-96BF-2DA5662B85EA}"/>
                </a:ext>
              </a:extLst>
            </p:cNvPr>
            <p:cNvSpPr/>
            <p:nvPr/>
          </p:nvSpPr>
          <p:spPr>
            <a:xfrm>
              <a:off x="10949353" y="2667001"/>
              <a:ext cx="682101" cy="63500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830048087"/>
      </p:ext>
    </p:extLst>
  </p:cSld>
  <p:clrMapOvr>
    <a:masterClrMapping/>
  </p:clrMapOvr>
  <p:transition spd="slow" advTm="3000">
    <p:push dir="u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014933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52379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184676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40890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359202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63517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03824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24037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49669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D23EAAB-AB54-4D9E-B590-29EE7598FB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DA97C3-DD50-4C10-81E7-0D50AEE4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9162" y="2954073"/>
            <a:ext cx="4585711" cy="3411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03C0B-3560-403C-8F6B-2683D5AC2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982" y="1863970"/>
            <a:ext cx="6894755" cy="38705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953200-0BF9-43B6-87CC-46D8A62D4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000" y="1123438"/>
            <a:ext cx="1192823" cy="8307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291201-8F01-48D5-9B31-B0ECC49853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2017" y="982103"/>
            <a:ext cx="1323975" cy="13239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0DB4731-34C2-440C-8CA7-08AAD5347957}"/>
              </a:ext>
            </a:extLst>
          </p:cNvPr>
          <p:cNvSpPr/>
          <p:nvPr userDrawn="1"/>
        </p:nvSpPr>
        <p:spPr>
          <a:xfrm>
            <a:off x="248415" y="212075"/>
            <a:ext cx="11682470" cy="6433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ECEF65-9051-4199-AD6F-859A28707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585" y="514598"/>
            <a:ext cx="1139426" cy="7935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9F481D-1155-4B5B-A858-659CE56E4380}"/>
              </a:ext>
            </a:extLst>
          </p:cNvPr>
          <p:cNvSpPr txBox="1"/>
          <p:nvPr userDrawn="1"/>
        </p:nvSpPr>
        <p:spPr>
          <a:xfrm>
            <a:off x="1836232" y="618974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cs typeface="+mn-ea"/>
                <a:sym typeface="+mn-lt"/>
              </a:rPr>
              <a:t>“五型”班组的主要内容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704616043"/>
      </p:ext>
    </p:extLst>
  </p:cSld>
  <p:clrMapOvr>
    <a:masterClrMapping/>
  </p:clrMapOvr>
  <p:transition spd="slow" advTm="3000">
    <p:push dir="u"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525217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27731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D23EAAB-AB54-4D9E-B590-29EE7598FB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DA97C3-DD50-4C10-81E7-0D50AEE4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9162" y="2954073"/>
            <a:ext cx="4585711" cy="3411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03C0B-3560-403C-8F6B-2683D5AC2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982" y="1863970"/>
            <a:ext cx="6894755" cy="38705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953200-0BF9-43B6-87CC-46D8A62D4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000" y="1123438"/>
            <a:ext cx="1192823" cy="8307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291201-8F01-48D5-9B31-B0ECC49853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2017" y="982103"/>
            <a:ext cx="1323975" cy="13239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0DB4731-34C2-440C-8CA7-08AAD5347957}"/>
              </a:ext>
            </a:extLst>
          </p:cNvPr>
          <p:cNvSpPr/>
          <p:nvPr userDrawn="1"/>
        </p:nvSpPr>
        <p:spPr>
          <a:xfrm>
            <a:off x="248415" y="212075"/>
            <a:ext cx="11682470" cy="6433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ECEF65-9051-4199-AD6F-859A28707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585" y="514598"/>
            <a:ext cx="1139426" cy="7935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9F481D-1155-4B5B-A858-659CE56E4380}"/>
              </a:ext>
            </a:extLst>
          </p:cNvPr>
          <p:cNvSpPr txBox="1"/>
          <p:nvPr userDrawn="1"/>
        </p:nvSpPr>
        <p:spPr>
          <a:xfrm>
            <a:off x="1836232" y="618974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>
                <a:cs typeface="+mn-ea"/>
                <a:sym typeface="+mn-lt"/>
              </a:rPr>
              <a:t>创建“五型”班组的目标和标准</a:t>
            </a:r>
            <a:endParaRPr lang="en-US" altLang="zh-CN" sz="3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972653489"/>
      </p:ext>
    </p:extLst>
  </p:cSld>
  <p:clrMapOvr>
    <a:masterClrMapping/>
  </p:clrMapOvr>
  <p:transition spd="slow" advTm="3000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D23EAAB-AB54-4D9E-B590-29EE7598FB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DA97C3-DD50-4C10-81E7-0D50AEE4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9162" y="2954073"/>
            <a:ext cx="4585711" cy="3411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03C0B-3560-403C-8F6B-2683D5AC2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982" y="1863970"/>
            <a:ext cx="6894755" cy="38705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953200-0BF9-43B6-87CC-46D8A62D4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000" y="1123438"/>
            <a:ext cx="1192823" cy="8307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291201-8F01-48D5-9B31-B0ECC49853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2017" y="982103"/>
            <a:ext cx="1323975" cy="13239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0DB4731-34C2-440C-8CA7-08AAD5347957}"/>
              </a:ext>
            </a:extLst>
          </p:cNvPr>
          <p:cNvSpPr/>
          <p:nvPr userDrawn="1"/>
        </p:nvSpPr>
        <p:spPr>
          <a:xfrm>
            <a:off x="248415" y="212075"/>
            <a:ext cx="11682470" cy="6433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ECEF65-9051-4199-AD6F-859A28707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585" y="514598"/>
            <a:ext cx="1139426" cy="7935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9F481D-1155-4B5B-A858-659CE56E4380}"/>
              </a:ext>
            </a:extLst>
          </p:cNvPr>
          <p:cNvSpPr txBox="1"/>
          <p:nvPr userDrawn="1"/>
        </p:nvSpPr>
        <p:spPr>
          <a:xfrm>
            <a:off x="1836232" y="618974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cs typeface="+mn-ea"/>
                <a:sym typeface="+mn-lt"/>
              </a:rPr>
              <a:t>创建“五型”班组的步骤和方法</a:t>
            </a:r>
            <a:endParaRPr lang="en-US" altLang="zh-CN" sz="3200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4132697891"/>
      </p:ext>
    </p:extLst>
  </p:cSld>
  <p:clrMapOvr>
    <a:masterClrMapping/>
  </p:clrMapOvr>
  <p:transition spd="slow" advTm="3000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D23EAAB-AB54-4D9E-B590-29EE7598FB1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DA97C3-DD50-4C10-81E7-0D50AEE4E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9162" y="2954073"/>
            <a:ext cx="4585711" cy="3411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03C0B-3560-403C-8F6B-2683D5AC2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982" y="1863970"/>
            <a:ext cx="6894755" cy="38705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953200-0BF9-43B6-87CC-46D8A62D45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1000" y="1123438"/>
            <a:ext cx="1192823" cy="8307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291201-8F01-48D5-9B31-B0ECC49853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2017" y="982103"/>
            <a:ext cx="1323975" cy="132397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0DB4731-34C2-440C-8CA7-08AAD5347957}"/>
              </a:ext>
            </a:extLst>
          </p:cNvPr>
          <p:cNvSpPr/>
          <p:nvPr userDrawn="1"/>
        </p:nvSpPr>
        <p:spPr>
          <a:xfrm>
            <a:off x="248415" y="212075"/>
            <a:ext cx="11682470" cy="64338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ECEF65-9051-4199-AD6F-859A28707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585" y="514598"/>
            <a:ext cx="1139426" cy="7935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9F481D-1155-4B5B-A858-659CE56E4380}"/>
              </a:ext>
            </a:extLst>
          </p:cNvPr>
          <p:cNvSpPr txBox="1"/>
          <p:nvPr userDrawn="1"/>
        </p:nvSpPr>
        <p:spPr>
          <a:xfrm>
            <a:off x="1836232" y="618974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>
                <a:cs typeface="+mn-ea"/>
                <a:sym typeface="+mn-lt"/>
              </a:rPr>
              <a:t>创建“五型”班组的检查与考核</a:t>
            </a:r>
            <a:endParaRPr lang="zh-CN" altLang="en-US" sz="32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849608228"/>
      </p:ext>
    </p:extLst>
  </p:cSld>
  <p:clrMapOvr>
    <a:masterClrMapping/>
  </p:clrMapOvr>
  <p:transition spd="slow" advTm="3000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5930351"/>
      </p:ext>
    </p:extLst>
  </p:cSld>
  <p:clrMapOvr>
    <a:masterClrMapping/>
  </p:clrMapOvr>
  <p:transition spd="slow" advTm="3000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6FA830-4E1D-41E2-B141-AFEAB3CA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B65347-34FF-48E1-A074-C5408880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4BAC10-B857-4858-BDE7-A334E9D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C3582-E89F-4D9E-BF7E-BEFF5746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59547-8843-4ACA-90C5-25D0143F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7334046"/>
      </p:ext>
    </p:extLst>
  </p:cSld>
  <p:clrMapOvr>
    <a:masterClrMapping/>
  </p:clrMapOvr>
  <p:transition spd="slow" advTm="3000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18890-E8F7-4940-BD14-4F4A746A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D03760-5FDE-418C-9044-D5B47557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C0876D-8B47-4C63-B43C-CC692471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A3A2BB-94EB-4416-9A80-E8C9F73E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2B97D5-6A23-4487-B1E1-10B3A0ED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CF3C3F-0712-4E98-9A6B-56829079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9880470"/>
      </p:ext>
    </p:extLst>
  </p:cSld>
  <p:clrMapOvr>
    <a:masterClrMapping/>
  </p:clrMapOvr>
  <p:transition spd="slow" advTm="3000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slideLayouts/slideLayout30.xml" Type="http://schemas.openxmlformats.org/officeDocument/2006/relationships/slideLayout"/><Relationship Id="rId11" Target="../slideLayouts/slideLayout3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2.xml" Type="http://schemas.openxmlformats.org/officeDocument/2006/relationships/slideLayout"/><Relationship Id="rId3" Target="../slideLayouts/slideLayout23.xml" Type="http://schemas.openxmlformats.org/officeDocument/2006/relationships/slideLayout"/><Relationship Id="rId4" Target="../slideLayouts/slideLayout24.xml" Type="http://schemas.openxmlformats.org/officeDocument/2006/relationships/slideLayout"/><Relationship Id="rId5" Target="../slideLayouts/slideLayout25.xml" Type="http://schemas.openxmlformats.org/officeDocument/2006/relationships/slideLayout"/><Relationship Id="rId6" Target="../slideLayouts/slideLayout26.xml" Type="http://schemas.openxmlformats.org/officeDocument/2006/relationships/slideLayout"/><Relationship Id="rId7" Target="../slideLayouts/slideLayout27.xml" Type="http://schemas.openxmlformats.org/officeDocument/2006/relationships/slideLayout"/><Relationship Id="rId8" Target="../slideLayouts/slideLayout28.xml" Type="http://schemas.openxmlformats.org/officeDocument/2006/relationships/slideLayout"/><Relationship Id="rId9" Target="../slideLayouts/slideLayout2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DD53C9-12CF-4B24-881C-E147D3BA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824B5-620E-4675-8904-281B5864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CDAFAF-0DB1-4C37-A88F-6C5758D75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4694-883B-4A6C-9C23-6F99D1FC5BDB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6D4A7-0645-454B-A669-42499EB09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7B0CE4-1487-4D70-9A16-71586C714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200C-1374-4A41-B17E-415335DFBE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76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4" r:id="rId17"/>
    <p:sldLayoutId id="2147483665" r:id="rId18"/>
    <p:sldLayoutId id="2147483666" r:id="rId19"/>
    <p:sldLayoutId id="2147483667" r:id="rId20"/>
  </p:sldLayoutIdLst>
  <p:transition spd="slow" advTm="3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96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Relationship Id="rId5" Target="../media/image11.wdp" Type="http://schemas.microsoft.com/office/2007/relationships/hdphoto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13.wdp" Type="http://schemas.microsoft.com/office/2007/relationships/hdphoto"/><Relationship Id="rId9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tags/tag11.xml" Type="http://schemas.openxmlformats.org/officeDocument/2006/relationships/tags"/><Relationship Id="rId11" Target="../tags/tag12.xml" Type="http://schemas.openxmlformats.org/officeDocument/2006/relationships/tags"/><Relationship Id="rId12" Target="../tags/tag13.xml" Type="http://schemas.openxmlformats.org/officeDocument/2006/relationships/tags"/><Relationship Id="rId13" Target="../tags/tag14.xml" Type="http://schemas.openxmlformats.org/officeDocument/2006/relationships/tags"/><Relationship Id="rId14" Target="../tags/tag15.xml" Type="http://schemas.openxmlformats.org/officeDocument/2006/relationships/tags"/><Relationship Id="rId15" Target="../tags/tag16.xml" Type="http://schemas.openxmlformats.org/officeDocument/2006/relationships/tags"/><Relationship Id="rId16" Target="../tags/tag17.xml" Type="http://schemas.openxmlformats.org/officeDocument/2006/relationships/tags"/><Relationship Id="rId17" Target="../media/image27.png" Type="http://schemas.openxmlformats.org/officeDocument/2006/relationships/image"/><Relationship Id="rId2" Target="../tags/tag3.xml" Type="http://schemas.openxmlformats.org/officeDocument/2006/relationships/tags"/><Relationship Id="rId3" Target="../tags/tag4.xml" Type="http://schemas.openxmlformats.org/officeDocument/2006/relationships/tags"/><Relationship Id="rId4" Target="../tags/tag5.xml" Type="http://schemas.openxmlformats.org/officeDocument/2006/relationships/tags"/><Relationship Id="rId5" Target="../tags/tag6.xml" Type="http://schemas.openxmlformats.org/officeDocument/2006/relationships/tags"/><Relationship Id="rId6" Target="../tags/tag7.xml" Type="http://schemas.openxmlformats.org/officeDocument/2006/relationships/tags"/><Relationship Id="rId7" Target="../tags/tag8.xml" Type="http://schemas.openxmlformats.org/officeDocument/2006/relationships/tags"/><Relationship Id="rId8" Target="../tags/tag9.xml" Type="http://schemas.openxmlformats.org/officeDocument/2006/relationships/tags"/><Relationship Id="rId9" Target="../tags/tag10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18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ags/tag1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2.png" Type="http://schemas.openxmlformats.org/officeDocument/2006/relationships/image"/><Relationship Id="rId6" Target="../media/image14.wdp" Type="http://schemas.microsoft.com/office/2007/relationships/hdphoto"/><Relationship Id="rId7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3.png" Type="http://schemas.openxmlformats.org/officeDocument/2006/relationships/image"/><Relationship Id="rId4" Target="../tags/tag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media/image16.pn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Relationship Id="rId4" Target="../media/image10.png" Type="http://schemas.openxmlformats.org/officeDocument/2006/relationships/image"/><Relationship Id="rId5" Target="../media/image41.wdp" Type="http://schemas.microsoft.com/office/2007/relationships/hdphoto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42.wdp" Type="http://schemas.microsoft.com/office/2007/relationships/hdphoto"/><Relationship Id="rId9" Target="../tags/tag2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2.xml" Type="http://schemas.openxmlformats.org/officeDocument/2006/relationships/tags"/><Relationship Id="rId3" Target="../media/image2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4DDE6E-D3AD-4280-A4B9-8C9E79288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C4A2BE-60E7-405F-92F3-BC25B0B8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665" y="1637245"/>
            <a:ext cx="6894755" cy="3870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993BBD-2E44-455E-B436-5469C1CD9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9305" y="1123438"/>
            <a:ext cx="6096012" cy="60960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5CF8B2-E806-46FB-BCBD-E0FE0D5E0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83" y="896713"/>
            <a:ext cx="1192823" cy="830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D99A70-FD6F-416A-9100-ED6BE0D40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50635" y="650083"/>
            <a:ext cx="1323975" cy="1323975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C81CE524-0435-44FD-9BA9-DC0D628CE587}"/>
              </a:ext>
            </a:extLst>
          </p:cNvPr>
          <p:cNvSpPr txBox="1"/>
          <p:nvPr/>
        </p:nvSpPr>
        <p:spPr>
          <a:xfrm>
            <a:off x="2102114" y="815903"/>
            <a:ext cx="3561080" cy="579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wrap="none">
            <a:spAutoFit/>
          </a:bodyPr>
          <a:lstStyle/>
          <a:p>
            <a:r>
              <a:rPr altLang="en-US" b="1" lang="zh-CN" spc="600" sz="3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企业管理培训之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095F1FE-8AE9-44F1-B272-0F79BF0BA9A3}"/>
              </a:ext>
            </a:extLst>
          </p:cNvPr>
          <p:cNvSpPr txBox="1"/>
          <p:nvPr/>
        </p:nvSpPr>
        <p:spPr>
          <a:xfrm>
            <a:off x="738845" y="1688599"/>
            <a:ext cx="6354986" cy="914352"/>
          </a:xfrm>
          <a:prstGeom prst="rect">
            <a:avLst/>
          </a:prstGeom>
          <a:noFill/>
        </p:spPr>
        <p:txBody>
          <a:bodyPr bIns="45696" lIns="91393" rIns="91393" rtlCol="0" tIns="45696" wrap="none">
            <a:spAutoFit/>
          </a:bodyPr>
          <a:lstStyle/>
          <a:p>
            <a:pPr algn="r"/>
            <a:r>
              <a:rPr altLang="zh-CN" b="1" lang="en-US" sz="540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“五型”班组建设培训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BE447C6-7E77-4817-863D-AB6755FFD61C}"/>
              </a:ext>
            </a:extLst>
          </p:cNvPr>
          <p:cNvSpPr txBox="1"/>
          <p:nvPr/>
        </p:nvSpPr>
        <p:spPr>
          <a:xfrm>
            <a:off x="1647517" y="2843199"/>
            <a:ext cx="5084986" cy="335232"/>
          </a:xfrm>
          <a:prstGeom prst="rect">
            <a:avLst/>
          </a:prstGeom>
          <a:noFill/>
        </p:spPr>
        <p:txBody>
          <a:bodyPr bIns="45696" lIns="91393" rIns="91393" rtlCol="0" tIns="45696" wrap="none">
            <a:spAutoFit/>
          </a:bodyPr>
          <a:lstStyle/>
          <a:p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Pharmaceutical product introduction PPT template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2263661-490C-456E-8E5B-F618A5BEFB04}"/>
              </a:ext>
            </a:extLst>
          </p:cNvPr>
          <p:cNvSpPr txBox="1"/>
          <p:nvPr/>
        </p:nvSpPr>
        <p:spPr>
          <a:xfrm>
            <a:off x="2906492" y="3641727"/>
            <a:ext cx="2286944" cy="396240"/>
          </a:xfrm>
          <a:prstGeom prst="rect">
            <a:avLst/>
          </a:prstGeom>
          <a:noFill/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演讲人：优页PPT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BDE91C4-9ECC-427C-8E59-2DA131DBFC17}"/>
              </a:ext>
            </a:extLst>
          </p:cNvPr>
          <p:cNvCxnSpPr/>
          <p:nvPr/>
        </p:nvCxnSpPr>
        <p:spPr>
          <a:xfrm>
            <a:off x="1070807" y="2647923"/>
            <a:ext cx="591542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iconfont-1187-868307">
            <a:extLst>
              <a:ext uri="{FF2B5EF4-FFF2-40B4-BE49-F238E27FC236}">
                <a16:creationId xmlns:a16="http://schemas.microsoft.com/office/drawing/2014/main" id="{323F1B9C-4E34-4B18-9882-15DD4C49EAE0}"/>
              </a:ext>
            </a:extLst>
          </p:cNvPr>
          <p:cNvSpPr>
            <a:spLocks noChangeAspect="1"/>
          </p:cNvSpPr>
          <p:nvPr/>
        </p:nvSpPr>
        <p:spPr bwMode="auto">
          <a:xfrm>
            <a:off x="2594134" y="3658101"/>
            <a:ext cx="312359" cy="305778"/>
          </a:xfrm>
          <a:custGeom>
            <a:gdLst>
              <a:gd fmla="*/ 2895 w 12754" name="T0"/>
              <a:gd fmla="*/ 3482 h 12486" name="T1"/>
              <a:gd fmla="*/ 6377 w 12754" name="T2"/>
              <a:gd fmla="*/ 0 h 12486" name="T3"/>
              <a:gd fmla="*/ 9859 w 12754" name="T4"/>
              <a:gd fmla="*/ 3482 h 12486" name="T5"/>
              <a:gd fmla="*/ 6377 w 12754" name="T6"/>
              <a:gd fmla="*/ 6963 h 12486" name="T7"/>
              <a:gd fmla="*/ 2895 w 12754" name="T8"/>
              <a:gd fmla="*/ 3482 h 12486" name="T9"/>
              <a:gd fmla="*/ 0 w 12754" name="T10"/>
              <a:gd fmla="*/ 12468 h 12486" name="T11"/>
              <a:gd fmla="*/ 3586 w 12754" name="T12"/>
              <a:gd fmla="*/ 7045 h 12486" name="T13"/>
              <a:gd fmla="*/ 6377 w 12754" name="T14"/>
              <a:gd fmla="*/ 8014 h 12486" name="T15"/>
              <a:gd fmla="*/ 9182 w 12754" name="T16"/>
              <a:gd fmla="*/ 7036 h 12486" name="T17"/>
              <a:gd fmla="*/ 12754 w 12754" name="T18"/>
              <a:gd fmla="*/ 12468 h 12486" name="T19"/>
              <a:gd fmla="*/ 0 w 12754" name="T20"/>
              <a:gd fmla="*/ 12468 h 12486" name="T21"/>
              <a:gd fmla="*/ 0 w 12754" name="T22"/>
              <a:gd fmla="*/ 12468 h 1248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486" w="12754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/>
        </p:txBody>
      </p:sp>
    </p:spTree>
    <p:custDataLst>
      <p:tags r:id="rId9"/>
    </p:custDataLst>
    <p:extLst>
      <p:ext uri="{BB962C8B-B14F-4D97-AF65-F5344CB8AC3E}">
        <p14:creationId val="571982070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remove" grpId="1" id="28" nodeType="afterEffect" presetClass="emph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autoRev="1" dur="250" fill="remove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autoRev="1" dur="250" fill="remove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remove" grpId="1" id="44" nodeType="afterEffect" presetClass="emph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autoRev="1" dur="250" fill="remove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autoRev="1" dur="250" fill="remove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1" spid="15"/>
      <p:bldP grpId="0" spid="16"/>
      <p:bldP grpId="1" spid="16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03D719D-7C5E-4EE6-9A87-2A666E86D474}"/>
              </a:ext>
            </a:extLst>
          </p:cNvPr>
          <p:cNvGrpSpPr/>
          <p:nvPr/>
        </p:nvGrpSpPr>
        <p:grpSpPr>
          <a:xfrm>
            <a:off x="7054789" y="1999901"/>
            <a:ext cx="3487208" cy="3912835"/>
            <a:chOff x="7429362" y="1810029"/>
            <a:chExt cx="3487208" cy="391283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88A30B16-FF73-4B38-95C0-CCCE4C126931}"/>
                </a:ext>
              </a:extLst>
            </p:cNvPr>
            <p:cNvGrpSpPr/>
            <p:nvPr/>
          </p:nvGrpSpPr>
          <p:grpSpPr>
            <a:xfrm>
              <a:off x="7429362" y="1810029"/>
              <a:ext cx="3487208" cy="3912835"/>
              <a:chOff x="929410" y="1810029"/>
              <a:chExt cx="3487208" cy="3912835"/>
            </a:xfrm>
          </p:grpSpPr>
          <p:sp>
            <p:nvSpPr>
              <p:cNvPr id="3" name="ïṩļïḑe">
                <a:extLst>
                  <a:ext uri="{FF2B5EF4-FFF2-40B4-BE49-F238E27FC236}">
                    <a16:creationId xmlns:a16="http://schemas.microsoft.com/office/drawing/2014/main" id="{D779F714-DF53-4A88-92CD-99F55B7B269D}"/>
                  </a:ext>
                </a:extLst>
              </p:cNvPr>
              <p:cNvSpPr/>
              <p:nvPr/>
            </p:nvSpPr>
            <p:spPr>
              <a:xfrm>
                <a:off x="929410" y="1810029"/>
                <a:ext cx="3487208" cy="3912835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>
                <a:outerShdw algn="tl" blurRad="419100" dir="2700000" dist="406400" rotWithShape="0" sx="90000" sy="9000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 sz="2000">
                  <a:cs typeface="+mn-ea"/>
                  <a:sym typeface="+mn-lt"/>
                </a:endParaRPr>
              </a:p>
            </p:txBody>
          </p:sp>
          <p:sp>
            <p:nvSpPr>
              <p:cNvPr id="4" name="矩形: 圆角 36">
                <a:extLst>
                  <a:ext uri="{FF2B5EF4-FFF2-40B4-BE49-F238E27FC236}">
                    <a16:creationId xmlns:a16="http://schemas.microsoft.com/office/drawing/2014/main" id="{20E5F109-EE35-441F-8783-FAC07AE1964D}"/>
                  </a:ext>
                </a:extLst>
              </p:cNvPr>
              <p:cNvSpPr/>
              <p:nvPr/>
            </p:nvSpPr>
            <p:spPr>
              <a:xfrm>
                <a:off x="1346503" y="2111213"/>
                <a:ext cx="2712149" cy="742155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>
                <a:outerShdw algn="tl" blurRad="419100" dir="2700000" dist="406400" rotWithShape="0" sx="90000" sy="9000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altLang="zh-CN" lang="en-US">
                    <a:cs typeface="+mn-ea"/>
                    <a:sym typeface="+mn-lt"/>
                  </a:rPr>
                  <a:t>4、效益型班组创建的主要内容</a:t>
                </a: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0DC7157-D4B4-4B76-8AED-8EE2598FF9A7}"/>
                </a:ext>
              </a:extLst>
            </p:cNvPr>
            <p:cNvSpPr txBox="1"/>
            <p:nvPr/>
          </p:nvSpPr>
          <p:spPr>
            <a:xfrm>
              <a:off x="7648377" y="3244753"/>
              <a:ext cx="3268192" cy="2066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节约意识强</a:t>
              </a:r>
            </a:p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成本、消耗指标好</a:t>
              </a:r>
            </a:p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科学生产提高效益，注重科学组织，合理安排，有效利用资源提高效益</a:t>
              </a:r>
            </a:p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加强成本分析与控制</a:t>
              </a:r>
            </a:p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班组员工有良好的节俭习惯</a:t>
              </a:r>
            </a:p>
            <a:p>
              <a:pPr indent="-285750" marL="285750">
                <a:lnSpc>
                  <a:spcPct val="90000"/>
                </a:lnSpc>
                <a:buClr>
                  <a:schemeClr val="bg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solidFill>
                    <a:schemeClr val="bg1"/>
                  </a:solidFill>
                  <a:cs typeface="+mn-ea"/>
                  <a:sym typeface="+mn-lt"/>
                </a:rPr>
                <a:t>广泛开展QC小组活动等群众性质量活动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3A29937-2FF2-4C85-BB7B-A8E64DABC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5430" y="1506330"/>
            <a:ext cx="4899978" cy="4899978"/>
          </a:xfrm>
          <a:prstGeom prst="rect">
            <a:avLst/>
          </a:prstGeom>
        </p:spPr>
      </p:pic>
    </p:spTree>
    <p:extLst>
      <p:ext uri="{BB962C8B-B14F-4D97-AF65-F5344CB8AC3E}">
        <p14:creationId val="1198038423"/>
      </p:ext>
    </p:extLst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2404388-36CD-47E5-89A0-4C281FD2646E}"/>
              </a:ext>
            </a:extLst>
          </p:cNvPr>
          <p:cNvSpPr txBox="1"/>
          <p:nvPr/>
        </p:nvSpPr>
        <p:spPr>
          <a:xfrm>
            <a:off x="5142123" y="1814895"/>
            <a:ext cx="6097836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3200">
                <a:cs typeface="+mn-ea"/>
                <a:sym typeface="+mn-lt"/>
              </a:rPr>
              <a:t>5、和谐型班组创建的主要内容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B88DB-76CC-499D-AAA9-BCA37176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123" y="2710921"/>
            <a:ext cx="6249318" cy="33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bIns="46038" lIns="92075" rIns="92075" tIns="46038"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1pPr>
            <a:lvl2pPr indent="-285750" marL="742950"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2pPr>
            <a:lvl3pPr indent="-228600" marL="1143000"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3pPr>
            <a:lvl4pPr indent="-228600" marL="1600200"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4pPr>
            <a:lvl5pPr indent="-228600" marL="2057400"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charset="0" panose="020b0604030504040204" typeface="Tahoma"/>
                <a:ea charset="-122" panose="02010600030101010101" pitchFamily="2" typeface="宋体"/>
              </a:defRPr>
            </a:lvl9pPr>
          </a:lstStyle>
          <a:p>
            <a:pPr indent="-285750" marL="28575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民主管理制度健全，班务公开落到实处，员工知情权、参与权和监督权得到保障</a:t>
            </a:r>
          </a:p>
          <a:p>
            <a:pPr indent="-285750" marL="28575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工会小组作用发挥好，建设“模范职工小家”</a:t>
            </a:r>
          </a:p>
          <a:p>
            <a:pPr indent="-285750" marL="28575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latin typeface="+mn-lt"/>
                <a:ea typeface="+mn-ea"/>
                <a:cs typeface="+mn-ea"/>
                <a:sym typeface="+mn-lt"/>
              </a:rPr>
              <a:t>班组思想政治工作生动活泼、富有成效，员工精神面貌良好，自觉遵守职业道德规范，工作中讲协作，生活上讲互助，无违法乱纪行为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7E4D483-F0AD-44E9-A7E5-B30BBA4E3ACC}"/>
              </a:ext>
            </a:extLst>
          </p:cNvPr>
          <p:cNvCxnSpPr/>
          <p:nvPr/>
        </p:nvCxnSpPr>
        <p:spPr>
          <a:xfrm flipH="1">
            <a:off x="4737253" y="1652530"/>
            <a:ext cx="0" cy="4208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C24A50F-01B2-4ED0-996D-97F7B67131D1}"/>
              </a:ext>
            </a:extLst>
          </p:cNvPr>
          <p:cNvCxnSpPr/>
          <p:nvPr/>
        </p:nvCxnSpPr>
        <p:spPr>
          <a:xfrm>
            <a:off x="4737253" y="2677870"/>
            <a:ext cx="6781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7FA914AB-72AB-42C3-AEB4-DD44FD4F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4243" y="1814895"/>
            <a:ext cx="4240576" cy="4240576"/>
          </a:xfrm>
          <a:prstGeom prst="rect">
            <a:avLst/>
          </a:prstGeom>
        </p:spPr>
      </p:pic>
    </p:spTree>
    <p:extLst>
      <p:ext uri="{BB962C8B-B14F-4D97-AF65-F5344CB8AC3E}">
        <p14:creationId val="3351172215"/>
      </p:ext>
    </p:extLst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A_椭圆 16"/>
          <p:cNvSpPr/>
          <p:nvPr>
            <p:custDataLst>
              <p:tags r:id="rId2"/>
            </p:custDataLst>
          </p:nvPr>
        </p:nvSpPr>
        <p:spPr>
          <a:xfrm>
            <a:off x="5866216" y="3130579"/>
            <a:ext cx="548635" cy="54863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254000" dir="8160000" dist="127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PA_椭圆 17"/>
          <p:cNvSpPr/>
          <p:nvPr>
            <p:custDataLst>
              <p:tags r:id="rId3"/>
            </p:custDataLst>
          </p:nvPr>
        </p:nvSpPr>
        <p:spPr>
          <a:xfrm>
            <a:off x="5866216" y="4081179"/>
            <a:ext cx="548635" cy="54863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254000" dir="8160000" dist="127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PA_椭圆 18"/>
          <p:cNvSpPr/>
          <p:nvPr>
            <p:custDataLst>
              <p:tags r:id="rId4"/>
            </p:custDataLst>
          </p:nvPr>
        </p:nvSpPr>
        <p:spPr>
          <a:xfrm>
            <a:off x="5866216" y="5031779"/>
            <a:ext cx="548635" cy="54863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254000" dir="8160000" dist="127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PA_椭圆 19"/>
          <p:cNvSpPr/>
          <p:nvPr>
            <p:custDataLst>
              <p:tags r:id="rId5"/>
            </p:custDataLst>
          </p:nvPr>
        </p:nvSpPr>
        <p:spPr>
          <a:xfrm>
            <a:off x="8730715" y="3130579"/>
            <a:ext cx="548635" cy="54863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254000" dir="8160000" dist="127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PA_椭圆 20"/>
          <p:cNvSpPr/>
          <p:nvPr>
            <p:custDataLst>
              <p:tags r:id="rId6"/>
            </p:custDataLst>
          </p:nvPr>
        </p:nvSpPr>
        <p:spPr>
          <a:xfrm>
            <a:off x="8730715" y="4081179"/>
            <a:ext cx="548635" cy="54863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254000" dir="8160000" dist="127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TextPlaceholder 32"/>
          <p:cNvSpPr txBox="1"/>
          <p:nvPr>
            <p:custDataLst>
              <p:tags r:id="rId7"/>
            </p:custDataLst>
          </p:nvPr>
        </p:nvSpPr>
        <p:spPr>
          <a:xfrm>
            <a:off x="6570972" y="3319349"/>
            <a:ext cx="2015329" cy="562227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600">
                <a:latin typeface="+mn-lt"/>
                <a:cs typeface="+mn-ea"/>
                <a:sym typeface="+mn-lt"/>
              </a:rPr>
              <a:t>1、营造舆论氛围，增强员工意识</a:t>
            </a:r>
          </a:p>
        </p:txBody>
      </p:sp>
      <p:sp>
        <p:nvSpPr>
          <p:cNvPr id="31" name="PA_TextPlaceholder 32"/>
          <p:cNvSpPr txBox="1"/>
          <p:nvPr>
            <p:custDataLst>
              <p:tags r:id="rId8"/>
            </p:custDataLst>
          </p:nvPr>
        </p:nvSpPr>
        <p:spPr>
          <a:xfrm>
            <a:off x="6570972" y="4262465"/>
            <a:ext cx="2015329" cy="562227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600">
                <a:latin typeface="+mn-lt"/>
                <a:cs typeface="+mn-ea"/>
                <a:sym typeface="+mn-lt"/>
              </a:rPr>
              <a:t>2、加强组织领导，科学制定方案</a:t>
            </a:r>
          </a:p>
        </p:txBody>
      </p:sp>
      <p:sp>
        <p:nvSpPr>
          <p:cNvPr id="33" name="PA_TextPlaceholder 32"/>
          <p:cNvSpPr txBox="1"/>
          <p:nvPr>
            <p:custDataLst>
              <p:tags r:id="rId9"/>
            </p:custDataLst>
          </p:nvPr>
        </p:nvSpPr>
        <p:spPr>
          <a:xfrm>
            <a:off x="9435472" y="3319349"/>
            <a:ext cx="2015329" cy="562227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600">
                <a:latin typeface="+mn-lt"/>
                <a:cs typeface="+mn-ea"/>
                <a:sym typeface="+mn-lt"/>
              </a:rPr>
              <a:t>4、定期检查考核，建立长效机制</a:t>
            </a:r>
          </a:p>
        </p:txBody>
      </p:sp>
      <p:sp>
        <p:nvSpPr>
          <p:cNvPr id="35" name="PA_TextPlaceholder 32"/>
          <p:cNvSpPr txBox="1"/>
          <p:nvPr>
            <p:custDataLst>
              <p:tags r:id="rId10"/>
            </p:custDataLst>
          </p:nvPr>
        </p:nvSpPr>
        <p:spPr>
          <a:xfrm>
            <a:off x="9435472" y="4262465"/>
            <a:ext cx="2015329" cy="562227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600">
                <a:latin typeface="+mn-lt"/>
                <a:cs typeface="+mn-ea"/>
                <a:sym typeface="+mn-lt"/>
              </a:rPr>
              <a:t>5、选好优秀班长，实行自主管理</a:t>
            </a:r>
          </a:p>
        </p:txBody>
      </p:sp>
      <p:sp>
        <p:nvSpPr>
          <p:cNvPr id="37" name="PA_TextPlaceholder 32"/>
          <p:cNvSpPr txBox="1"/>
          <p:nvPr>
            <p:custDataLst>
              <p:tags r:id="rId11"/>
            </p:custDataLst>
          </p:nvPr>
        </p:nvSpPr>
        <p:spPr>
          <a:xfrm>
            <a:off x="6570972" y="5215441"/>
            <a:ext cx="2015329" cy="562227"/>
          </a:xfrm>
          <a:prstGeom prst="rect">
            <a:avLst/>
          </a:prstGeom>
        </p:spPr>
        <p:txBody>
          <a:bodyPr bIns="0" lIns="0" rIns="0" tIns="0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zh-CN" lang="en-US" sz="1600">
                <a:latin typeface="+mn-lt"/>
                <a:cs typeface="+mn-ea"/>
                <a:sym typeface="+mn-lt"/>
              </a:rPr>
              <a:t>3、规范内容标准，适时操作指导</a:t>
            </a:r>
          </a:p>
        </p:txBody>
      </p:sp>
      <p:sp>
        <p:nvSpPr>
          <p:cNvPr id="41" name="PA_任意多边形 6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8867130" y="3277756"/>
            <a:ext cx="275807" cy="254280"/>
          </a:xfrm>
          <a:custGeom>
            <a:gdLst>
              <a:gd fmla="*/ 974 w 1025" name="T0"/>
              <a:gd fmla="*/ 2 h 945" name="T1"/>
              <a:gd fmla="*/ 1015 w 1025" name="T2"/>
              <a:gd fmla="*/ 28 h 945" name="T3"/>
              <a:gd fmla="*/ 1025 w 1025" name="T4"/>
              <a:gd fmla="*/ 631 h 945" name="T5"/>
              <a:gd fmla="*/ 1015 w 1025" name="T6"/>
              <a:gd fmla="*/ 667 h 945" name="T7"/>
              <a:gd fmla="*/ 974 w 1025" name="T8"/>
              <a:gd fmla="*/ 694 h 945" name="T9"/>
              <a:gd fmla="*/ 925 w 1025" name="T10"/>
              <a:gd fmla="*/ 627 h 945" name="T11"/>
              <a:gd fmla="*/ 81 w 1025" name="T12"/>
              <a:gd fmla="*/ 627 h 945" name="T13"/>
              <a:gd fmla="*/ 432 w 1025" name="T14"/>
              <a:gd fmla="*/ 674 h 945" name="T15"/>
              <a:gd fmla="*/ 50 w 1025" name="T16"/>
              <a:gd fmla="*/ 694 h 945" name="T17"/>
              <a:gd fmla="*/ 10 w 1025" name="T18"/>
              <a:gd fmla="*/ 667 h 945" name="T19"/>
              <a:gd fmla="*/ 0 w 1025" name="T20"/>
              <a:gd fmla="*/ 65 h 945" name="T21"/>
              <a:gd fmla="*/ 10 w 1025" name="T22"/>
              <a:gd fmla="*/ 28 h 945" name="T23"/>
              <a:gd fmla="*/ 50 w 1025" name="T24"/>
              <a:gd fmla="*/ 2 h 945" name="T25"/>
              <a:gd fmla="*/ 702 w 1025" name="T26"/>
              <a:gd fmla="*/ 391 h 945" name="T27"/>
              <a:gd fmla="*/ 702 w 1025" name="T28"/>
              <a:gd fmla="*/ 375 h 945" name="T29"/>
              <a:gd fmla="*/ 899 w 1025" name="T30"/>
              <a:gd fmla="*/ 314 h 945" name="T31"/>
              <a:gd fmla="*/ 806 w 1025" name="T32"/>
              <a:gd fmla="*/ 255 h 945" name="T33"/>
              <a:gd fmla="*/ 806 w 1025" name="T34"/>
              <a:gd fmla="*/ 239 h 945" name="T35"/>
              <a:gd fmla="*/ 899 w 1025" name="T36"/>
              <a:gd fmla="*/ 184 h 945" name="T37"/>
              <a:gd fmla="*/ 806 w 1025" name="T38"/>
              <a:gd fmla="*/ 146 h 945" name="T39"/>
              <a:gd fmla="*/ 806 w 1025" name="T40"/>
              <a:gd fmla="*/ 130 h 945" name="T41"/>
              <a:gd fmla="*/ 775 w 1025" name="T42"/>
              <a:gd fmla="*/ 130 h 945" name="T43"/>
              <a:gd fmla="*/ 300 w 1025" name="T44"/>
              <a:gd fmla="*/ 462 h 945" name="T45"/>
              <a:gd fmla="*/ 251 w 1025" name="T46"/>
              <a:gd fmla="*/ 462 h 945" name="T47"/>
              <a:gd fmla="*/ 310 w 1025" name="T48"/>
              <a:gd fmla="*/ 280 h 945" name="T49"/>
              <a:gd fmla="*/ 395 w 1025" name="T50"/>
              <a:gd fmla="*/ 330 h 945" name="T51"/>
              <a:gd fmla="*/ 467 w 1025" name="T52"/>
              <a:gd fmla="*/ 219 h 945" name="T53"/>
              <a:gd fmla="*/ 497 w 1025" name="T54"/>
              <a:gd fmla="*/ 168 h 945" name="T55"/>
              <a:gd fmla="*/ 402 w 1025" name="T56"/>
              <a:gd fmla="*/ 201 h 945" name="T57"/>
              <a:gd fmla="*/ 335 w 1025" name="T58"/>
              <a:gd fmla="*/ 249 h 945" name="T59"/>
              <a:gd fmla="*/ 138 w 1025" name="T60"/>
              <a:gd fmla="*/ 314 h 945" name="T61"/>
              <a:gd fmla="*/ 227 w 1025" name="T62"/>
              <a:gd fmla="*/ 357 h 945" name="T63"/>
              <a:gd fmla="*/ 465 w 1025" name="T64"/>
              <a:gd fmla="*/ 462 h 945" name="T65"/>
              <a:gd fmla="*/ 465 w 1025" name="T66"/>
              <a:gd fmla="*/ 462 h 945" name="T67"/>
              <a:gd fmla="*/ 440 w 1025" name="T68"/>
              <a:gd fmla="*/ 373 h 945" name="T69"/>
              <a:gd fmla="*/ 320 w 1025" name="T70"/>
              <a:gd fmla="*/ 462 h 945" name="T71"/>
              <a:gd fmla="*/ 320 w 1025" name="T72"/>
              <a:gd fmla="*/ 462 h 945" name="T73"/>
              <a:gd fmla="*/ 653 w 1025" name="T74"/>
              <a:gd fmla="*/ 337 h 945" name="T75"/>
              <a:gd fmla="*/ 592 w 1025" name="T76"/>
              <a:gd fmla="*/ 416 h 945" name="T77"/>
              <a:gd fmla="*/ 588 w 1025" name="T78"/>
              <a:gd fmla="*/ 661 h 945" name="T79"/>
              <a:gd fmla="*/ 546 w 1025" name="T80"/>
              <a:gd fmla="*/ 602 h 945" name="T81"/>
              <a:gd fmla="*/ 497 w 1025" name="T82"/>
              <a:gd fmla="*/ 578 h 945" name="T83"/>
              <a:gd fmla="*/ 495 w 1025" name="T84"/>
              <a:gd fmla="*/ 639 h 945" name="T85"/>
              <a:gd fmla="*/ 542 w 1025" name="T86"/>
              <a:gd fmla="*/ 753 h 945" name="T87"/>
              <a:gd fmla="*/ 592 w 1025" name="T88"/>
              <a:gd fmla="*/ 945 h 945" name="T89"/>
              <a:gd fmla="*/ 824 w 1025" name="T90"/>
              <a:gd fmla="*/ 891 h 945" name="T91"/>
              <a:gd fmla="*/ 854 w 1025" name="T92"/>
              <a:gd fmla="*/ 582 h 945" name="T93"/>
              <a:gd fmla="*/ 799 w 1025" name="T94"/>
              <a:gd fmla="*/ 531 h 945" name="T95"/>
              <a:gd fmla="*/ 789 w 1025" name="T96"/>
              <a:gd fmla="*/ 588 h 945" name="T97"/>
              <a:gd fmla="*/ 732 w 1025" name="T98"/>
              <a:gd fmla="*/ 487 h 945" name="T99"/>
              <a:gd fmla="*/ 724 w 1025" name="T100"/>
              <a:gd fmla="*/ 473 h 945" name="T101"/>
              <a:gd fmla="*/ 670 w 1025" name="T102"/>
              <a:gd fmla="*/ 546 h 945" name="T103"/>
              <a:gd fmla="*/ 54 w 1025" name="T104"/>
              <a:gd fmla="*/ 247 h 945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944" w="102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2" name="PA_任意多边形 9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5992136" y="4268987"/>
            <a:ext cx="296795" cy="173019"/>
          </a:xfrm>
          <a:custGeom>
            <a:gdLst>
              <a:gd fmla="*/ 1044 w 1103" name="T0"/>
              <a:gd fmla="*/ 205 h 643" name="T1"/>
              <a:gd fmla="*/ 1101 w 1103" name="T2"/>
              <a:gd fmla="*/ 347 h 643" name="T3"/>
              <a:gd fmla="*/ 1087 w 1103" name="T4"/>
              <a:gd fmla="*/ 493 h 643" name="T5"/>
              <a:gd fmla="*/ 865 w 1103" name="T6"/>
              <a:gd fmla="*/ 446 h 643" name="T7"/>
              <a:gd fmla="*/ 894 w 1103" name="T8"/>
              <a:gd fmla="*/ 436 h 643" name="T9"/>
              <a:gd fmla="*/ 950 w 1103" name="T10"/>
              <a:gd fmla="*/ 402 h 643" name="T11"/>
              <a:gd fmla="*/ 959 w 1103" name="T12"/>
              <a:gd fmla="*/ 337 h 643" name="T13"/>
              <a:gd fmla="*/ 898 w 1103" name="T14"/>
              <a:gd fmla="*/ 286 h 643" name="T15"/>
              <a:gd fmla="*/ 902 w 1103" name="T16"/>
              <a:gd fmla="*/ 258 h 643" name="T17"/>
              <a:gd fmla="*/ 957 w 1103" name="T18"/>
              <a:gd fmla="*/ 286 h 643" name="T19"/>
              <a:gd fmla="*/ 946 w 1103" name="T20"/>
              <a:gd fmla="*/ 243 h 643" name="T21"/>
              <a:gd fmla="*/ 894 w 1103" name="T22"/>
              <a:gd fmla="*/ 229 h 643" name="T23"/>
              <a:gd fmla="*/ 847 w 1103" name="T24"/>
              <a:gd fmla="*/ 268 h 643" name="T25"/>
              <a:gd fmla="*/ 865 w 1103" name="T26"/>
              <a:gd fmla="*/ 321 h 643" name="T27"/>
              <a:gd fmla="*/ 910 w 1103" name="T28"/>
              <a:gd fmla="*/ 377 h 643" name="T29"/>
              <a:gd fmla="*/ 894 w 1103" name="T30"/>
              <a:gd fmla="*/ 386 h 643" name="T31"/>
              <a:gd fmla="*/ 792 w 1103" name="T32"/>
              <a:gd fmla="*/ 235 h 643" name="T33"/>
              <a:gd fmla="*/ 833 w 1103" name="T34"/>
              <a:gd fmla="*/ 112 h 643" name="T35"/>
              <a:gd fmla="*/ 953 w 1103" name="T36"/>
              <a:gd fmla="*/ 6 h 643" name="T37"/>
              <a:gd fmla="*/ 285 w 1103" name="T38"/>
              <a:gd fmla="*/ 154 h 643" name="T39"/>
              <a:gd fmla="*/ 272 w 1103" name="T40"/>
              <a:gd fmla="*/ 339 h 643" name="T41"/>
              <a:gd fmla="*/ 191 w 1103" name="T42"/>
              <a:gd fmla="*/ 511 h 643" name="T43"/>
              <a:gd fmla="*/ 0 w 1103" name="T44"/>
              <a:gd fmla="*/ 390 h 643" name="T45"/>
              <a:gd fmla="*/ 65 w 1103" name="T46"/>
              <a:gd fmla="*/ 199 h 643" name="T47"/>
              <a:gd fmla="*/ 100 w 1103" name="T48"/>
              <a:gd fmla="*/ 26 h 643" name="T49"/>
              <a:gd fmla="*/ 254 w 1103" name="T50"/>
              <a:gd fmla="*/ 112 h 643" name="T51"/>
              <a:gd fmla="*/ 254 w 1103" name="T52"/>
              <a:gd fmla="*/ 268 h 643" name="T53"/>
              <a:gd fmla="*/ 212 w 1103" name="T54"/>
              <a:gd fmla="*/ 229 h 643" name="T55"/>
              <a:gd fmla="*/ 153 w 1103" name="T56"/>
              <a:gd fmla="*/ 243 h 643" name="T57"/>
              <a:gd fmla="*/ 147 w 1103" name="T58"/>
              <a:gd fmla="*/ 302 h 643" name="T59"/>
              <a:gd fmla="*/ 205 w 1103" name="T60"/>
              <a:gd fmla="*/ 355 h 643" name="T61"/>
              <a:gd fmla="*/ 201 w 1103" name="T62"/>
              <a:gd fmla="*/ 390 h 643" name="T63"/>
              <a:gd fmla="*/ 143 w 1103" name="T64"/>
              <a:gd fmla="*/ 351 h 643" name="T65"/>
              <a:gd fmla="*/ 163 w 1103" name="T66"/>
              <a:gd fmla="*/ 410 h 643" name="T67"/>
              <a:gd fmla="*/ 222 w 1103" name="T68"/>
              <a:gd fmla="*/ 418 h 643" name="T69"/>
              <a:gd fmla="*/ 258 w 1103" name="T70"/>
              <a:gd fmla="*/ 363 h 643" name="T71"/>
              <a:gd fmla="*/ 220 w 1103" name="T72"/>
              <a:gd fmla="*/ 304 h 643" name="T73"/>
              <a:gd fmla="*/ 189 w 1103" name="T74"/>
              <a:gd fmla="*/ 266 h 643" name="T75"/>
              <a:gd fmla="*/ 205 w 1103" name="T76"/>
              <a:gd fmla="*/ 262 h 643" name="T77"/>
              <a:gd fmla="*/ 628 w 1103" name="T78"/>
              <a:gd fmla="*/ 134 h 643" name="T79"/>
              <a:gd fmla="*/ 429 w 1103" name="T80"/>
              <a:gd fmla="*/ 26 h 643" name="T81"/>
              <a:gd fmla="*/ 400 w 1103" name="T82"/>
              <a:gd fmla="*/ 227 h 643" name="T83"/>
              <a:gd fmla="*/ 315 w 1103" name="T84"/>
              <a:gd fmla="*/ 386 h 643" name="T85"/>
              <a:gd fmla="*/ 315 w 1103" name="T86"/>
              <a:gd fmla="*/ 589 h 643" name="T87"/>
              <a:gd fmla="*/ 674 w 1103" name="T88"/>
              <a:gd fmla="*/ 637 h 643" name="T89"/>
              <a:gd fmla="*/ 812 w 1103" name="T90"/>
              <a:gd fmla="*/ 487 h 643" name="T91"/>
              <a:gd fmla="*/ 762 w 1103" name="T92"/>
              <a:gd fmla="*/ 290 h 643" name="T93"/>
              <a:gd fmla="*/ 636 w 1103" name="T94"/>
              <a:gd fmla="*/ 174 h 643" name="T95"/>
              <a:gd fmla="*/ 565 w 1103" name="T96"/>
              <a:gd fmla="*/ 325 h 643" name="T97"/>
              <a:gd fmla="*/ 544 w 1103" name="T98"/>
              <a:gd fmla="*/ 337 h 643" name="T99"/>
              <a:gd fmla="*/ 601 w 1103" name="T100"/>
              <a:gd fmla="*/ 390 h 643" name="T101"/>
              <a:gd fmla="*/ 634 w 1103" name="T102"/>
              <a:gd fmla="*/ 453 h 643" name="T103"/>
              <a:gd fmla="*/ 585 w 1103" name="T104"/>
              <a:gd fmla="*/ 524 h 643" name="T105"/>
              <a:gd fmla="*/ 512 w 1103" name="T106"/>
              <a:gd fmla="*/ 513 h 643" name="T107"/>
              <a:gd fmla="*/ 544 w 1103" name="T108"/>
              <a:gd fmla="*/ 438 h 643" name="T109"/>
              <a:gd fmla="*/ 555 w 1103" name="T110"/>
              <a:gd fmla="*/ 489 h 643" name="T111"/>
              <a:gd fmla="*/ 563 w 1103" name="T112"/>
              <a:gd fmla="*/ 444 h 643" name="T113"/>
              <a:gd fmla="*/ 498 w 1103" name="T114"/>
              <a:gd fmla="*/ 390 h 643" name="T115"/>
              <a:gd fmla="*/ 492 w 1103" name="T116"/>
              <a:gd fmla="*/ 310 h 643" name="T117"/>
              <a:gd fmla="*/ 571 w 1103" name="T118"/>
              <a:gd fmla="*/ 264 h 643" name="T119"/>
              <a:gd fmla="*/ 620 w 1103" name="T120"/>
              <a:gd fmla="*/ 310 h 64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643" w="1103">
                <a:moveTo>
                  <a:pt x="965" y="144"/>
                </a:moveTo>
                <a:lnTo>
                  <a:pt x="965" y="144"/>
                </a:lnTo>
                <a:lnTo>
                  <a:pt x="979" y="150"/>
                </a:lnTo>
                <a:lnTo>
                  <a:pt x="993" y="158"/>
                </a:lnTo>
                <a:lnTo>
                  <a:pt x="1007" y="168"/>
                </a:lnTo>
                <a:lnTo>
                  <a:pt x="1020" y="179"/>
                </a:lnTo>
                <a:lnTo>
                  <a:pt x="1032" y="191"/>
                </a:lnTo>
                <a:lnTo>
                  <a:pt x="1044" y="205"/>
                </a:lnTo>
                <a:lnTo>
                  <a:pt x="1054" y="219"/>
                </a:lnTo>
                <a:lnTo>
                  <a:pt x="1064" y="235"/>
                </a:lnTo>
                <a:lnTo>
                  <a:pt x="1072" y="252"/>
                </a:lnTo>
                <a:lnTo>
                  <a:pt x="1080" y="270"/>
                </a:lnTo>
                <a:lnTo>
                  <a:pt x="1089" y="288"/>
                </a:lnTo>
                <a:lnTo>
                  <a:pt x="1093" y="306"/>
                </a:lnTo>
                <a:lnTo>
                  <a:pt x="1099" y="327"/>
                </a:lnTo>
                <a:lnTo>
                  <a:pt x="1101" y="347"/>
                </a:lnTo>
                <a:lnTo>
                  <a:pt x="1103" y="367"/>
                </a:lnTo>
                <a:lnTo>
                  <a:pt x="1103" y="390"/>
                </a:lnTo>
                <a:lnTo>
                  <a:pt x="1103" y="390"/>
                </a:lnTo>
                <a:lnTo>
                  <a:pt x="1103" y="416"/>
                </a:lnTo>
                <a:lnTo>
                  <a:pt x="1099" y="442"/>
                </a:lnTo>
                <a:lnTo>
                  <a:pt x="1095" y="469"/>
                </a:lnTo>
                <a:lnTo>
                  <a:pt x="1087" y="493"/>
                </a:lnTo>
                <a:lnTo>
                  <a:pt x="1087" y="493"/>
                </a:lnTo>
                <a:lnTo>
                  <a:pt x="1032" y="501"/>
                </a:lnTo>
                <a:lnTo>
                  <a:pt x="977" y="507"/>
                </a:lnTo>
                <a:lnTo>
                  <a:pt x="922" y="511"/>
                </a:lnTo>
                <a:lnTo>
                  <a:pt x="867" y="509"/>
                </a:lnTo>
                <a:lnTo>
                  <a:pt x="867" y="509"/>
                </a:lnTo>
                <a:lnTo>
                  <a:pt x="867" y="487"/>
                </a:lnTo>
                <a:lnTo>
                  <a:pt x="867" y="487"/>
                </a:lnTo>
                <a:lnTo>
                  <a:pt x="865" y="446"/>
                </a:lnTo>
                <a:lnTo>
                  <a:pt x="859" y="404"/>
                </a:lnTo>
                <a:lnTo>
                  <a:pt x="859" y="404"/>
                </a:lnTo>
                <a:lnTo>
                  <a:pt x="859" y="404"/>
                </a:lnTo>
                <a:lnTo>
                  <a:pt x="867" y="410"/>
                </a:lnTo>
                <a:lnTo>
                  <a:pt x="875" y="414"/>
                </a:lnTo>
                <a:lnTo>
                  <a:pt x="884" y="418"/>
                </a:lnTo>
                <a:lnTo>
                  <a:pt x="894" y="420"/>
                </a:lnTo>
                <a:lnTo>
                  <a:pt x="894" y="436"/>
                </a:lnTo>
                <a:lnTo>
                  <a:pt x="914" y="436"/>
                </a:lnTo>
                <a:lnTo>
                  <a:pt x="914" y="420"/>
                </a:lnTo>
                <a:lnTo>
                  <a:pt x="914" y="420"/>
                </a:lnTo>
                <a:lnTo>
                  <a:pt x="926" y="418"/>
                </a:lnTo>
                <a:lnTo>
                  <a:pt x="936" y="414"/>
                </a:lnTo>
                <a:lnTo>
                  <a:pt x="944" y="408"/>
                </a:lnTo>
                <a:lnTo>
                  <a:pt x="950" y="402"/>
                </a:lnTo>
                <a:lnTo>
                  <a:pt x="950" y="402"/>
                </a:lnTo>
                <a:lnTo>
                  <a:pt x="957" y="394"/>
                </a:lnTo>
                <a:lnTo>
                  <a:pt x="961" y="386"/>
                </a:lnTo>
                <a:lnTo>
                  <a:pt x="963" y="373"/>
                </a:lnTo>
                <a:lnTo>
                  <a:pt x="963" y="363"/>
                </a:lnTo>
                <a:lnTo>
                  <a:pt x="963" y="363"/>
                </a:lnTo>
                <a:lnTo>
                  <a:pt x="963" y="349"/>
                </a:lnTo>
                <a:lnTo>
                  <a:pt x="959" y="337"/>
                </a:lnTo>
                <a:lnTo>
                  <a:pt x="959" y="337"/>
                </a:lnTo>
                <a:lnTo>
                  <a:pt x="953" y="327"/>
                </a:lnTo>
                <a:lnTo>
                  <a:pt x="948" y="321"/>
                </a:lnTo>
                <a:lnTo>
                  <a:pt x="948" y="321"/>
                </a:lnTo>
                <a:lnTo>
                  <a:pt x="924" y="304"/>
                </a:lnTo>
                <a:lnTo>
                  <a:pt x="924" y="304"/>
                </a:lnTo>
                <a:lnTo>
                  <a:pt x="906" y="292"/>
                </a:lnTo>
                <a:lnTo>
                  <a:pt x="898" y="286"/>
                </a:lnTo>
                <a:lnTo>
                  <a:pt x="898" y="286"/>
                </a:lnTo>
                <a:lnTo>
                  <a:pt x="894" y="280"/>
                </a:lnTo>
                <a:lnTo>
                  <a:pt x="894" y="272"/>
                </a:lnTo>
                <a:lnTo>
                  <a:pt x="894" y="272"/>
                </a:lnTo>
                <a:lnTo>
                  <a:pt x="894" y="266"/>
                </a:lnTo>
                <a:lnTo>
                  <a:pt x="896" y="262"/>
                </a:lnTo>
                <a:lnTo>
                  <a:pt x="896" y="262"/>
                </a:lnTo>
                <a:lnTo>
                  <a:pt x="898" y="258"/>
                </a:lnTo>
                <a:lnTo>
                  <a:pt x="902" y="258"/>
                </a:lnTo>
                <a:lnTo>
                  <a:pt x="902" y="258"/>
                </a:lnTo>
                <a:lnTo>
                  <a:pt x="906" y="258"/>
                </a:lnTo>
                <a:lnTo>
                  <a:pt x="910" y="262"/>
                </a:lnTo>
                <a:lnTo>
                  <a:pt x="910" y="262"/>
                </a:lnTo>
                <a:lnTo>
                  <a:pt x="910" y="268"/>
                </a:lnTo>
                <a:lnTo>
                  <a:pt x="910" y="278"/>
                </a:lnTo>
                <a:lnTo>
                  <a:pt x="910" y="286"/>
                </a:lnTo>
                <a:lnTo>
                  <a:pt x="957" y="286"/>
                </a:lnTo>
                <a:lnTo>
                  <a:pt x="957" y="286"/>
                </a:lnTo>
                <a:lnTo>
                  <a:pt x="959" y="276"/>
                </a:lnTo>
                <a:lnTo>
                  <a:pt x="959" y="276"/>
                </a:lnTo>
                <a:lnTo>
                  <a:pt x="957" y="268"/>
                </a:lnTo>
                <a:lnTo>
                  <a:pt x="955" y="258"/>
                </a:lnTo>
                <a:lnTo>
                  <a:pt x="953" y="250"/>
                </a:lnTo>
                <a:lnTo>
                  <a:pt x="946" y="243"/>
                </a:lnTo>
                <a:lnTo>
                  <a:pt x="946" y="243"/>
                </a:lnTo>
                <a:lnTo>
                  <a:pt x="940" y="239"/>
                </a:lnTo>
                <a:lnTo>
                  <a:pt x="934" y="235"/>
                </a:lnTo>
                <a:lnTo>
                  <a:pt x="924" y="231"/>
                </a:lnTo>
                <a:lnTo>
                  <a:pt x="914" y="229"/>
                </a:lnTo>
                <a:lnTo>
                  <a:pt x="914" y="215"/>
                </a:lnTo>
                <a:lnTo>
                  <a:pt x="894" y="215"/>
                </a:lnTo>
                <a:lnTo>
                  <a:pt x="894" y="229"/>
                </a:lnTo>
                <a:lnTo>
                  <a:pt x="894" y="229"/>
                </a:lnTo>
                <a:lnTo>
                  <a:pt x="881" y="231"/>
                </a:lnTo>
                <a:lnTo>
                  <a:pt x="871" y="235"/>
                </a:lnTo>
                <a:lnTo>
                  <a:pt x="863" y="239"/>
                </a:lnTo>
                <a:lnTo>
                  <a:pt x="857" y="243"/>
                </a:lnTo>
                <a:lnTo>
                  <a:pt x="857" y="243"/>
                </a:lnTo>
                <a:lnTo>
                  <a:pt x="851" y="252"/>
                </a:lnTo>
                <a:lnTo>
                  <a:pt x="849" y="258"/>
                </a:lnTo>
                <a:lnTo>
                  <a:pt x="847" y="268"/>
                </a:lnTo>
                <a:lnTo>
                  <a:pt x="845" y="278"/>
                </a:lnTo>
                <a:lnTo>
                  <a:pt x="845" y="278"/>
                </a:lnTo>
                <a:lnTo>
                  <a:pt x="847" y="290"/>
                </a:lnTo>
                <a:lnTo>
                  <a:pt x="851" y="302"/>
                </a:lnTo>
                <a:lnTo>
                  <a:pt x="851" y="302"/>
                </a:lnTo>
                <a:lnTo>
                  <a:pt x="857" y="312"/>
                </a:lnTo>
                <a:lnTo>
                  <a:pt x="865" y="321"/>
                </a:lnTo>
                <a:lnTo>
                  <a:pt x="865" y="321"/>
                </a:lnTo>
                <a:lnTo>
                  <a:pt x="894" y="341"/>
                </a:lnTo>
                <a:lnTo>
                  <a:pt x="894" y="341"/>
                </a:lnTo>
                <a:lnTo>
                  <a:pt x="904" y="349"/>
                </a:lnTo>
                <a:lnTo>
                  <a:pt x="908" y="355"/>
                </a:lnTo>
                <a:lnTo>
                  <a:pt x="908" y="355"/>
                </a:lnTo>
                <a:lnTo>
                  <a:pt x="910" y="365"/>
                </a:lnTo>
                <a:lnTo>
                  <a:pt x="910" y="377"/>
                </a:lnTo>
                <a:lnTo>
                  <a:pt x="910" y="377"/>
                </a:lnTo>
                <a:lnTo>
                  <a:pt x="910" y="384"/>
                </a:lnTo>
                <a:lnTo>
                  <a:pt x="908" y="388"/>
                </a:lnTo>
                <a:lnTo>
                  <a:pt x="908" y="388"/>
                </a:lnTo>
                <a:lnTo>
                  <a:pt x="906" y="390"/>
                </a:lnTo>
                <a:lnTo>
                  <a:pt x="902" y="392"/>
                </a:lnTo>
                <a:lnTo>
                  <a:pt x="902" y="392"/>
                </a:lnTo>
                <a:lnTo>
                  <a:pt x="898" y="390"/>
                </a:lnTo>
                <a:lnTo>
                  <a:pt x="894" y="386"/>
                </a:lnTo>
                <a:lnTo>
                  <a:pt x="894" y="386"/>
                </a:lnTo>
                <a:lnTo>
                  <a:pt x="894" y="363"/>
                </a:lnTo>
                <a:lnTo>
                  <a:pt x="894" y="351"/>
                </a:lnTo>
                <a:lnTo>
                  <a:pt x="847" y="351"/>
                </a:lnTo>
                <a:lnTo>
                  <a:pt x="847" y="351"/>
                </a:lnTo>
                <a:lnTo>
                  <a:pt x="833" y="310"/>
                </a:lnTo>
                <a:lnTo>
                  <a:pt x="814" y="272"/>
                </a:lnTo>
                <a:lnTo>
                  <a:pt x="792" y="235"/>
                </a:lnTo>
                <a:lnTo>
                  <a:pt x="780" y="219"/>
                </a:lnTo>
                <a:lnTo>
                  <a:pt x="766" y="203"/>
                </a:lnTo>
                <a:lnTo>
                  <a:pt x="766" y="203"/>
                </a:lnTo>
                <a:lnTo>
                  <a:pt x="782" y="187"/>
                </a:lnTo>
                <a:lnTo>
                  <a:pt x="796" y="170"/>
                </a:lnTo>
                <a:lnTo>
                  <a:pt x="814" y="158"/>
                </a:lnTo>
                <a:lnTo>
                  <a:pt x="833" y="148"/>
                </a:lnTo>
                <a:lnTo>
                  <a:pt x="833" y="112"/>
                </a:lnTo>
                <a:lnTo>
                  <a:pt x="841" y="112"/>
                </a:lnTo>
                <a:lnTo>
                  <a:pt x="802" y="26"/>
                </a:lnTo>
                <a:lnTo>
                  <a:pt x="855" y="10"/>
                </a:lnTo>
                <a:lnTo>
                  <a:pt x="869" y="40"/>
                </a:lnTo>
                <a:lnTo>
                  <a:pt x="884" y="8"/>
                </a:lnTo>
                <a:lnTo>
                  <a:pt x="928" y="12"/>
                </a:lnTo>
                <a:lnTo>
                  <a:pt x="924" y="49"/>
                </a:lnTo>
                <a:lnTo>
                  <a:pt x="953" y="6"/>
                </a:lnTo>
                <a:lnTo>
                  <a:pt x="997" y="28"/>
                </a:lnTo>
                <a:lnTo>
                  <a:pt x="959" y="112"/>
                </a:lnTo>
                <a:lnTo>
                  <a:pt x="965" y="112"/>
                </a:lnTo>
                <a:lnTo>
                  <a:pt x="965" y="144"/>
                </a:lnTo>
                <a:lnTo>
                  <a:pt x="965" y="144"/>
                </a:lnTo>
                <a:close/>
                <a:moveTo>
                  <a:pt x="260" y="144"/>
                </a:moveTo>
                <a:lnTo>
                  <a:pt x="260" y="144"/>
                </a:lnTo>
                <a:lnTo>
                  <a:pt x="285" y="154"/>
                </a:lnTo>
                <a:lnTo>
                  <a:pt x="305" y="170"/>
                </a:lnTo>
                <a:lnTo>
                  <a:pt x="325" y="189"/>
                </a:lnTo>
                <a:lnTo>
                  <a:pt x="344" y="209"/>
                </a:lnTo>
                <a:lnTo>
                  <a:pt x="344" y="209"/>
                </a:lnTo>
                <a:lnTo>
                  <a:pt x="321" y="239"/>
                </a:lnTo>
                <a:lnTo>
                  <a:pt x="301" y="270"/>
                </a:lnTo>
                <a:lnTo>
                  <a:pt x="285" y="304"/>
                </a:lnTo>
                <a:lnTo>
                  <a:pt x="272" y="339"/>
                </a:lnTo>
                <a:lnTo>
                  <a:pt x="262" y="375"/>
                </a:lnTo>
                <a:lnTo>
                  <a:pt x="254" y="412"/>
                </a:lnTo>
                <a:lnTo>
                  <a:pt x="250" y="450"/>
                </a:lnTo>
                <a:lnTo>
                  <a:pt x="248" y="487"/>
                </a:lnTo>
                <a:lnTo>
                  <a:pt x="248" y="487"/>
                </a:lnTo>
                <a:lnTo>
                  <a:pt x="248" y="509"/>
                </a:lnTo>
                <a:lnTo>
                  <a:pt x="248" y="509"/>
                </a:lnTo>
                <a:lnTo>
                  <a:pt x="191" y="511"/>
                </a:lnTo>
                <a:lnTo>
                  <a:pt x="132" y="509"/>
                </a:lnTo>
                <a:lnTo>
                  <a:pt x="76" y="503"/>
                </a:lnTo>
                <a:lnTo>
                  <a:pt x="17" y="493"/>
                </a:lnTo>
                <a:lnTo>
                  <a:pt x="17" y="493"/>
                </a:lnTo>
                <a:lnTo>
                  <a:pt x="11" y="469"/>
                </a:lnTo>
                <a:lnTo>
                  <a:pt x="4" y="442"/>
                </a:lnTo>
                <a:lnTo>
                  <a:pt x="0" y="416"/>
                </a:lnTo>
                <a:lnTo>
                  <a:pt x="0" y="390"/>
                </a:lnTo>
                <a:lnTo>
                  <a:pt x="0" y="390"/>
                </a:lnTo>
                <a:lnTo>
                  <a:pt x="0" y="369"/>
                </a:lnTo>
                <a:lnTo>
                  <a:pt x="2" y="349"/>
                </a:lnTo>
                <a:lnTo>
                  <a:pt x="11" y="310"/>
                </a:lnTo>
                <a:lnTo>
                  <a:pt x="21" y="274"/>
                </a:lnTo>
                <a:lnTo>
                  <a:pt x="37" y="241"/>
                </a:lnTo>
                <a:lnTo>
                  <a:pt x="55" y="211"/>
                </a:lnTo>
                <a:lnTo>
                  <a:pt x="65" y="199"/>
                </a:lnTo>
                <a:lnTo>
                  <a:pt x="78" y="187"/>
                </a:lnTo>
                <a:lnTo>
                  <a:pt x="90" y="174"/>
                </a:lnTo>
                <a:lnTo>
                  <a:pt x="102" y="164"/>
                </a:lnTo>
                <a:lnTo>
                  <a:pt x="114" y="156"/>
                </a:lnTo>
                <a:lnTo>
                  <a:pt x="128" y="148"/>
                </a:lnTo>
                <a:lnTo>
                  <a:pt x="128" y="112"/>
                </a:lnTo>
                <a:lnTo>
                  <a:pt x="138" y="112"/>
                </a:lnTo>
                <a:lnTo>
                  <a:pt x="100" y="26"/>
                </a:lnTo>
                <a:lnTo>
                  <a:pt x="151" y="10"/>
                </a:lnTo>
                <a:lnTo>
                  <a:pt x="165" y="40"/>
                </a:lnTo>
                <a:lnTo>
                  <a:pt x="179" y="8"/>
                </a:lnTo>
                <a:lnTo>
                  <a:pt x="224" y="12"/>
                </a:lnTo>
                <a:lnTo>
                  <a:pt x="222" y="49"/>
                </a:lnTo>
                <a:lnTo>
                  <a:pt x="250" y="6"/>
                </a:lnTo>
                <a:lnTo>
                  <a:pt x="293" y="28"/>
                </a:lnTo>
                <a:lnTo>
                  <a:pt x="254" y="112"/>
                </a:lnTo>
                <a:lnTo>
                  <a:pt x="260" y="112"/>
                </a:lnTo>
                <a:lnTo>
                  <a:pt x="260" y="144"/>
                </a:lnTo>
                <a:lnTo>
                  <a:pt x="260" y="144"/>
                </a:lnTo>
                <a:close/>
                <a:moveTo>
                  <a:pt x="254" y="286"/>
                </a:moveTo>
                <a:lnTo>
                  <a:pt x="254" y="286"/>
                </a:lnTo>
                <a:lnTo>
                  <a:pt x="254" y="276"/>
                </a:lnTo>
                <a:lnTo>
                  <a:pt x="254" y="276"/>
                </a:lnTo>
                <a:lnTo>
                  <a:pt x="254" y="268"/>
                </a:lnTo>
                <a:lnTo>
                  <a:pt x="252" y="258"/>
                </a:lnTo>
                <a:lnTo>
                  <a:pt x="248" y="250"/>
                </a:lnTo>
                <a:lnTo>
                  <a:pt x="244" y="243"/>
                </a:lnTo>
                <a:lnTo>
                  <a:pt x="244" y="243"/>
                </a:lnTo>
                <a:lnTo>
                  <a:pt x="238" y="239"/>
                </a:lnTo>
                <a:lnTo>
                  <a:pt x="230" y="235"/>
                </a:lnTo>
                <a:lnTo>
                  <a:pt x="222" y="231"/>
                </a:lnTo>
                <a:lnTo>
                  <a:pt x="212" y="229"/>
                </a:lnTo>
                <a:lnTo>
                  <a:pt x="212" y="215"/>
                </a:lnTo>
                <a:lnTo>
                  <a:pt x="189" y="215"/>
                </a:lnTo>
                <a:lnTo>
                  <a:pt x="189" y="229"/>
                </a:lnTo>
                <a:lnTo>
                  <a:pt x="189" y="229"/>
                </a:lnTo>
                <a:lnTo>
                  <a:pt x="177" y="231"/>
                </a:lnTo>
                <a:lnTo>
                  <a:pt x="169" y="235"/>
                </a:lnTo>
                <a:lnTo>
                  <a:pt x="161" y="239"/>
                </a:lnTo>
                <a:lnTo>
                  <a:pt x="153" y="243"/>
                </a:lnTo>
                <a:lnTo>
                  <a:pt x="153" y="243"/>
                </a:lnTo>
                <a:lnTo>
                  <a:pt x="149" y="252"/>
                </a:lnTo>
                <a:lnTo>
                  <a:pt x="145" y="258"/>
                </a:lnTo>
                <a:lnTo>
                  <a:pt x="143" y="268"/>
                </a:lnTo>
                <a:lnTo>
                  <a:pt x="143" y="278"/>
                </a:lnTo>
                <a:lnTo>
                  <a:pt x="143" y="278"/>
                </a:lnTo>
                <a:lnTo>
                  <a:pt x="143" y="290"/>
                </a:lnTo>
                <a:lnTo>
                  <a:pt x="147" y="302"/>
                </a:lnTo>
                <a:lnTo>
                  <a:pt x="147" y="302"/>
                </a:lnTo>
                <a:lnTo>
                  <a:pt x="153" y="312"/>
                </a:lnTo>
                <a:lnTo>
                  <a:pt x="161" y="321"/>
                </a:lnTo>
                <a:lnTo>
                  <a:pt x="161" y="321"/>
                </a:lnTo>
                <a:lnTo>
                  <a:pt x="189" y="341"/>
                </a:lnTo>
                <a:lnTo>
                  <a:pt x="189" y="341"/>
                </a:lnTo>
                <a:lnTo>
                  <a:pt x="199" y="349"/>
                </a:lnTo>
                <a:lnTo>
                  <a:pt x="205" y="355"/>
                </a:lnTo>
                <a:lnTo>
                  <a:pt x="205" y="355"/>
                </a:lnTo>
                <a:lnTo>
                  <a:pt x="205" y="365"/>
                </a:lnTo>
                <a:lnTo>
                  <a:pt x="207" y="377"/>
                </a:lnTo>
                <a:lnTo>
                  <a:pt x="207" y="377"/>
                </a:lnTo>
                <a:lnTo>
                  <a:pt x="205" y="384"/>
                </a:lnTo>
                <a:lnTo>
                  <a:pt x="205" y="388"/>
                </a:lnTo>
                <a:lnTo>
                  <a:pt x="205" y="388"/>
                </a:lnTo>
                <a:lnTo>
                  <a:pt x="201" y="390"/>
                </a:lnTo>
                <a:lnTo>
                  <a:pt x="197" y="392"/>
                </a:lnTo>
                <a:lnTo>
                  <a:pt x="197" y="392"/>
                </a:lnTo>
                <a:lnTo>
                  <a:pt x="193" y="390"/>
                </a:lnTo>
                <a:lnTo>
                  <a:pt x="191" y="386"/>
                </a:lnTo>
                <a:lnTo>
                  <a:pt x="191" y="386"/>
                </a:lnTo>
                <a:lnTo>
                  <a:pt x="189" y="363"/>
                </a:lnTo>
                <a:lnTo>
                  <a:pt x="189" y="351"/>
                </a:lnTo>
                <a:lnTo>
                  <a:pt x="143" y="351"/>
                </a:lnTo>
                <a:lnTo>
                  <a:pt x="143" y="361"/>
                </a:lnTo>
                <a:lnTo>
                  <a:pt x="143" y="361"/>
                </a:lnTo>
                <a:lnTo>
                  <a:pt x="143" y="375"/>
                </a:lnTo>
                <a:lnTo>
                  <a:pt x="147" y="388"/>
                </a:lnTo>
                <a:lnTo>
                  <a:pt x="151" y="398"/>
                </a:lnTo>
                <a:lnTo>
                  <a:pt x="157" y="404"/>
                </a:lnTo>
                <a:lnTo>
                  <a:pt x="157" y="404"/>
                </a:lnTo>
                <a:lnTo>
                  <a:pt x="163" y="410"/>
                </a:lnTo>
                <a:lnTo>
                  <a:pt x="171" y="414"/>
                </a:lnTo>
                <a:lnTo>
                  <a:pt x="179" y="418"/>
                </a:lnTo>
                <a:lnTo>
                  <a:pt x="189" y="420"/>
                </a:lnTo>
                <a:lnTo>
                  <a:pt x="189" y="436"/>
                </a:lnTo>
                <a:lnTo>
                  <a:pt x="212" y="436"/>
                </a:lnTo>
                <a:lnTo>
                  <a:pt x="212" y="420"/>
                </a:lnTo>
                <a:lnTo>
                  <a:pt x="212" y="420"/>
                </a:lnTo>
                <a:lnTo>
                  <a:pt x="222" y="418"/>
                </a:lnTo>
                <a:lnTo>
                  <a:pt x="232" y="414"/>
                </a:lnTo>
                <a:lnTo>
                  <a:pt x="240" y="408"/>
                </a:lnTo>
                <a:lnTo>
                  <a:pt x="248" y="402"/>
                </a:lnTo>
                <a:lnTo>
                  <a:pt x="248" y="402"/>
                </a:lnTo>
                <a:lnTo>
                  <a:pt x="252" y="394"/>
                </a:lnTo>
                <a:lnTo>
                  <a:pt x="256" y="386"/>
                </a:lnTo>
                <a:lnTo>
                  <a:pt x="258" y="373"/>
                </a:lnTo>
                <a:lnTo>
                  <a:pt x="258" y="363"/>
                </a:lnTo>
                <a:lnTo>
                  <a:pt x="258" y="363"/>
                </a:lnTo>
                <a:lnTo>
                  <a:pt x="258" y="349"/>
                </a:lnTo>
                <a:lnTo>
                  <a:pt x="254" y="337"/>
                </a:lnTo>
                <a:lnTo>
                  <a:pt x="254" y="337"/>
                </a:lnTo>
                <a:lnTo>
                  <a:pt x="250" y="327"/>
                </a:lnTo>
                <a:lnTo>
                  <a:pt x="244" y="321"/>
                </a:lnTo>
                <a:lnTo>
                  <a:pt x="244" y="321"/>
                </a:lnTo>
                <a:lnTo>
                  <a:pt x="220" y="304"/>
                </a:lnTo>
                <a:lnTo>
                  <a:pt x="220" y="304"/>
                </a:lnTo>
                <a:lnTo>
                  <a:pt x="203" y="292"/>
                </a:lnTo>
                <a:lnTo>
                  <a:pt x="193" y="286"/>
                </a:lnTo>
                <a:lnTo>
                  <a:pt x="193" y="286"/>
                </a:lnTo>
                <a:lnTo>
                  <a:pt x="191" y="280"/>
                </a:lnTo>
                <a:lnTo>
                  <a:pt x="189" y="272"/>
                </a:lnTo>
                <a:lnTo>
                  <a:pt x="189" y="272"/>
                </a:lnTo>
                <a:lnTo>
                  <a:pt x="189" y="266"/>
                </a:lnTo>
                <a:lnTo>
                  <a:pt x="191" y="262"/>
                </a:lnTo>
                <a:lnTo>
                  <a:pt x="191" y="262"/>
                </a:lnTo>
                <a:lnTo>
                  <a:pt x="195" y="258"/>
                </a:lnTo>
                <a:lnTo>
                  <a:pt x="197" y="258"/>
                </a:lnTo>
                <a:lnTo>
                  <a:pt x="197" y="258"/>
                </a:lnTo>
                <a:lnTo>
                  <a:pt x="203" y="258"/>
                </a:lnTo>
                <a:lnTo>
                  <a:pt x="205" y="262"/>
                </a:lnTo>
                <a:lnTo>
                  <a:pt x="205" y="262"/>
                </a:lnTo>
                <a:lnTo>
                  <a:pt x="205" y="268"/>
                </a:lnTo>
                <a:lnTo>
                  <a:pt x="207" y="278"/>
                </a:lnTo>
                <a:lnTo>
                  <a:pt x="207" y="286"/>
                </a:lnTo>
                <a:lnTo>
                  <a:pt x="254" y="286"/>
                </a:lnTo>
                <a:lnTo>
                  <a:pt x="254" y="286"/>
                </a:lnTo>
                <a:close/>
                <a:moveTo>
                  <a:pt x="636" y="174"/>
                </a:moveTo>
                <a:lnTo>
                  <a:pt x="636" y="134"/>
                </a:lnTo>
                <a:lnTo>
                  <a:pt x="628" y="134"/>
                </a:lnTo>
                <a:lnTo>
                  <a:pt x="676" y="28"/>
                </a:lnTo>
                <a:lnTo>
                  <a:pt x="622" y="0"/>
                </a:lnTo>
                <a:lnTo>
                  <a:pt x="585" y="53"/>
                </a:lnTo>
                <a:lnTo>
                  <a:pt x="587" y="8"/>
                </a:lnTo>
                <a:lnTo>
                  <a:pt x="532" y="0"/>
                </a:lnTo>
                <a:lnTo>
                  <a:pt x="512" y="43"/>
                </a:lnTo>
                <a:lnTo>
                  <a:pt x="494" y="4"/>
                </a:lnTo>
                <a:lnTo>
                  <a:pt x="429" y="26"/>
                </a:lnTo>
                <a:lnTo>
                  <a:pt x="477" y="134"/>
                </a:lnTo>
                <a:lnTo>
                  <a:pt x="467" y="134"/>
                </a:lnTo>
                <a:lnTo>
                  <a:pt x="467" y="181"/>
                </a:lnTo>
                <a:lnTo>
                  <a:pt x="467" y="181"/>
                </a:lnTo>
                <a:lnTo>
                  <a:pt x="449" y="189"/>
                </a:lnTo>
                <a:lnTo>
                  <a:pt x="433" y="201"/>
                </a:lnTo>
                <a:lnTo>
                  <a:pt x="417" y="213"/>
                </a:lnTo>
                <a:lnTo>
                  <a:pt x="400" y="227"/>
                </a:lnTo>
                <a:lnTo>
                  <a:pt x="386" y="243"/>
                </a:lnTo>
                <a:lnTo>
                  <a:pt x="372" y="262"/>
                </a:lnTo>
                <a:lnTo>
                  <a:pt x="360" y="280"/>
                </a:lnTo>
                <a:lnTo>
                  <a:pt x="350" y="298"/>
                </a:lnTo>
                <a:lnTo>
                  <a:pt x="339" y="319"/>
                </a:lnTo>
                <a:lnTo>
                  <a:pt x="329" y="341"/>
                </a:lnTo>
                <a:lnTo>
                  <a:pt x="321" y="363"/>
                </a:lnTo>
                <a:lnTo>
                  <a:pt x="315" y="386"/>
                </a:lnTo>
                <a:lnTo>
                  <a:pt x="309" y="410"/>
                </a:lnTo>
                <a:lnTo>
                  <a:pt x="307" y="436"/>
                </a:lnTo>
                <a:lnTo>
                  <a:pt x="303" y="461"/>
                </a:lnTo>
                <a:lnTo>
                  <a:pt x="303" y="487"/>
                </a:lnTo>
                <a:lnTo>
                  <a:pt x="303" y="487"/>
                </a:lnTo>
                <a:lnTo>
                  <a:pt x="305" y="522"/>
                </a:lnTo>
                <a:lnTo>
                  <a:pt x="309" y="556"/>
                </a:lnTo>
                <a:lnTo>
                  <a:pt x="315" y="589"/>
                </a:lnTo>
                <a:lnTo>
                  <a:pt x="325" y="619"/>
                </a:lnTo>
                <a:lnTo>
                  <a:pt x="325" y="619"/>
                </a:lnTo>
                <a:lnTo>
                  <a:pt x="382" y="629"/>
                </a:lnTo>
                <a:lnTo>
                  <a:pt x="441" y="637"/>
                </a:lnTo>
                <a:lnTo>
                  <a:pt x="500" y="641"/>
                </a:lnTo>
                <a:lnTo>
                  <a:pt x="559" y="643"/>
                </a:lnTo>
                <a:lnTo>
                  <a:pt x="616" y="641"/>
                </a:lnTo>
                <a:lnTo>
                  <a:pt x="674" y="637"/>
                </a:lnTo>
                <a:lnTo>
                  <a:pt x="733" y="629"/>
                </a:lnTo>
                <a:lnTo>
                  <a:pt x="790" y="619"/>
                </a:lnTo>
                <a:lnTo>
                  <a:pt x="790" y="619"/>
                </a:lnTo>
                <a:lnTo>
                  <a:pt x="800" y="589"/>
                </a:lnTo>
                <a:lnTo>
                  <a:pt x="806" y="556"/>
                </a:lnTo>
                <a:lnTo>
                  <a:pt x="810" y="522"/>
                </a:lnTo>
                <a:lnTo>
                  <a:pt x="812" y="487"/>
                </a:lnTo>
                <a:lnTo>
                  <a:pt x="812" y="487"/>
                </a:lnTo>
                <a:lnTo>
                  <a:pt x="812" y="459"/>
                </a:lnTo>
                <a:lnTo>
                  <a:pt x="808" y="432"/>
                </a:lnTo>
                <a:lnTo>
                  <a:pt x="804" y="408"/>
                </a:lnTo>
                <a:lnTo>
                  <a:pt x="798" y="381"/>
                </a:lnTo>
                <a:lnTo>
                  <a:pt x="792" y="357"/>
                </a:lnTo>
                <a:lnTo>
                  <a:pt x="784" y="335"/>
                </a:lnTo>
                <a:lnTo>
                  <a:pt x="774" y="312"/>
                </a:lnTo>
                <a:lnTo>
                  <a:pt x="762" y="290"/>
                </a:lnTo>
                <a:lnTo>
                  <a:pt x="750" y="272"/>
                </a:lnTo>
                <a:lnTo>
                  <a:pt x="735" y="252"/>
                </a:lnTo>
                <a:lnTo>
                  <a:pt x="721" y="235"/>
                </a:lnTo>
                <a:lnTo>
                  <a:pt x="707" y="219"/>
                </a:lnTo>
                <a:lnTo>
                  <a:pt x="689" y="205"/>
                </a:lnTo>
                <a:lnTo>
                  <a:pt x="672" y="193"/>
                </a:lnTo>
                <a:lnTo>
                  <a:pt x="654" y="183"/>
                </a:lnTo>
                <a:lnTo>
                  <a:pt x="636" y="174"/>
                </a:lnTo>
                <a:lnTo>
                  <a:pt x="636" y="174"/>
                </a:lnTo>
                <a:close/>
                <a:moveTo>
                  <a:pt x="626" y="355"/>
                </a:moveTo>
                <a:lnTo>
                  <a:pt x="567" y="355"/>
                </a:lnTo>
                <a:lnTo>
                  <a:pt x="567" y="345"/>
                </a:lnTo>
                <a:lnTo>
                  <a:pt x="567" y="345"/>
                </a:lnTo>
                <a:lnTo>
                  <a:pt x="565" y="333"/>
                </a:lnTo>
                <a:lnTo>
                  <a:pt x="565" y="325"/>
                </a:lnTo>
                <a:lnTo>
                  <a:pt x="565" y="325"/>
                </a:lnTo>
                <a:lnTo>
                  <a:pt x="561" y="321"/>
                </a:lnTo>
                <a:lnTo>
                  <a:pt x="555" y="319"/>
                </a:lnTo>
                <a:lnTo>
                  <a:pt x="555" y="319"/>
                </a:lnTo>
                <a:lnTo>
                  <a:pt x="551" y="321"/>
                </a:lnTo>
                <a:lnTo>
                  <a:pt x="547" y="323"/>
                </a:lnTo>
                <a:lnTo>
                  <a:pt x="547" y="323"/>
                </a:lnTo>
                <a:lnTo>
                  <a:pt x="544" y="329"/>
                </a:lnTo>
                <a:lnTo>
                  <a:pt x="544" y="337"/>
                </a:lnTo>
                <a:lnTo>
                  <a:pt x="544" y="337"/>
                </a:lnTo>
                <a:lnTo>
                  <a:pt x="547" y="349"/>
                </a:lnTo>
                <a:lnTo>
                  <a:pt x="551" y="355"/>
                </a:lnTo>
                <a:lnTo>
                  <a:pt x="551" y="355"/>
                </a:lnTo>
                <a:lnTo>
                  <a:pt x="561" y="365"/>
                </a:lnTo>
                <a:lnTo>
                  <a:pt x="583" y="377"/>
                </a:lnTo>
                <a:lnTo>
                  <a:pt x="583" y="377"/>
                </a:lnTo>
                <a:lnTo>
                  <a:pt x="601" y="390"/>
                </a:lnTo>
                <a:lnTo>
                  <a:pt x="614" y="400"/>
                </a:lnTo>
                <a:lnTo>
                  <a:pt x="614" y="400"/>
                </a:lnTo>
                <a:lnTo>
                  <a:pt x="622" y="408"/>
                </a:lnTo>
                <a:lnTo>
                  <a:pt x="628" y="420"/>
                </a:lnTo>
                <a:lnTo>
                  <a:pt x="628" y="420"/>
                </a:lnTo>
                <a:lnTo>
                  <a:pt x="632" y="434"/>
                </a:lnTo>
                <a:lnTo>
                  <a:pt x="634" y="453"/>
                </a:lnTo>
                <a:lnTo>
                  <a:pt x="634" y="453"/>
                </a:lnTo>
                <a:lnTo>
                  <a:pt x="632" y="469"/>
                </a:lnTo>
                <a:lnTo>
                  <a:pt x="630" y="481"/>
                </a:lnTo>
                <a:lnTo>
                  <a:pt x="624" y="493"/>
                </a:lnTo>
                <a:lnTo>
                  <a:pt x="618" y="503"/>
                </a:lnTo>
                <a:lnTo>
                  <a:pt x="618" y="503"/>
                </a:lnTo>
                <a:lnTo>
                  <a:pt x="609" y="511"/>
                </a:lnTo>
                <a:lnTo>
                  <a:pt x="599" y="517"/>
                </a:lnTo>
                <a:lnTo>
                  <a:pt x="585" y="524"/>
                </a:lnTo>
                <a:lnTo>
                  <a:pt x="571" y="526"/>
                </a:lnTo>
                <a:lnTo>
                  <a:pt x="571" y="548"/>
                </a:lnTo>
                <a:lnTo>
                  <a:pt x="544" y="548"/>
                </a:lnTo>
                <a:lnTo>
                  <a:pt x="544" y="526"/>
                </a:lnTo>
                <a:lnTo>
                  <a:pt x="544" y="526"/>
                </a:lnTo>
                <a:lnTo>
                  <a:pt x="532" y="524"/>
                </a:lnTo>
                <a:lnTo>
                  <a:pt x="522" y="520"/>
                </a:lnTo>
                <a:lnTo>
                  <a:pt x="512" y="513"/>
                </a:lnTo>
                <a:lnTo>
                  <a:pt x="502" y="507"/>
                </a:lnTo>
                <a:lnTo>
                  <a:pt x="502" y="507"/>
                </a:lnTo>
                <a:lnTo>
                  <a:pt x="494" y="497"/>
                </a:lnTo>
                <a:lnTo>
                  <a:pt x="488" y="485"/>
                </a:lnTo>
                <a:lnTo>
                  <a:pt x="486" y="469"/>
                </a:lnTo>
                <a:lnTo>
                  <a:pt x="484" y="450"/>
                </a:lnTo>
                <a:lnTo>
                  <a:pt x="484" y="438"/>
                </a:lnTo>
                <a:lnTo>
                  <a:pt x="544" y="438"/>
                </a:lnTo>
                <a:lnTo>
                  <a:pt x="544" y="455"/>
                </a:lnTo>
                <a:lnTo>
                  <a:pt x="544" y="455"/>
                </a:lnTo>
                <a:lnTo>
                  <a:pt x="544" y="473"/>
                </a:lnTo>
                <a:lnTo>
                  <a:pt x="547" y="483"/>
                </a:lnTo>
                <a:lnTo>
                  <a:pt x="547" y="483"/>
                </a:lnTo>
                <a:lnTo>
                  <a:pt x="549" y="487"/>
                </a:lnTo>
                <a:lnTo>
                  <a:pt x="555" y="489"/>
                </a:lnTo>
                <a:lnTo>
                  <a:pt x="555" y="489"/>
                </a:lnTo>
                <a:lnTo>
                  <a:pt x="561" y="489"/>
                </a:lnTo>
                <a:lnTo>
                  <a:pt x="563" y="485"/>
                </a:lnTo>
                <a:lnTo>
                  <a:pt x="563" y="485"/>
                </a:lnTo>
                <a:lnTo>
                  <a:pt x="565" y="481"/>
                </a:lnTo>
                <a:lnTo>
                  <a:pt x="567" y="473"/>
                </a:lnTo>
                <a:lnTo>
                  <a:pt x="567" y="473"/>
                </a:lnTo>
                <a:lnTo>
                  <a:pt x="567" y="457"/>
                </a:lnTo>
                <a:lnTo>
                  <a:pt x="563" y="444"/>
                </a:lnTo>
                <a:lnTo>
                  <a:pt x="563" y="444"/>
                </a:lnTo>
                <a:lnTo>
                  <a:pt x="561" y="440"/>
                </a:lnTo>
                <a:lnTo>
                  <a:pt x="557" y="436"/>
                </a:lnTo>
                <a:lnTo>
                  <a:pt x="544" y="426"/>
                </a:lnTo>
                <a:lnTo>
                  <a:pt x="544" y="426"/>
                </a:lnTo>
                <a:lnTo>
                  <a:pt x="508" y="400"/>
                </a:lnTo>
                <a:lnTo>
                  <a:pt x="508" y="400"/>
                </a:lnTo>
                <a:lnTo>
                  <a:pt x="498" y="390"/>
                </a:lnTo>
                <a:lnTo>
                  <a:pt x="490" y="377"/>
                </a:lnTo>
                <a:lnTo>
                  <a:pt x="490" y="377"/>
                </a:lnTo>
                <a:lnTo>
                  <a:pt x="486" y="361"/>
                </a:lnTo>
                <a:lnTo>
                  <a:pt x="484" y="345"/>
                </a:lnTo>
                <a:lnTo>
                  <a:pt x="484" y="345"/>
                </a:lnTo>
                <a:lnTo>
                  <a:pt x="484" y="333"/>
                </a:lnTo>
                <a:lnTo>
                  <a:pt x="488" y="321"/>
                </a:lnTo>
                <a:lnTo>
                  <a:pt x="492" y="310"/>
                </a:lnTo>
                <a:lnTo>
                  <a:pt x="498" y="302"/>
                </a:lnTo>
                <a:lnTo>
                  <a:pt x="498" y="302"/>
                </a:lnTo>
                <a:lnTo>
                  <a:pt x="506" y="296"/>
                </a:lnTo>
                <a:lnTo>
                  <a:pt x="518" y="290"/>
                </a:lnTo>
                <a:lnTo>
                  <a:pt x="530" y="286"/>
                </a:lnTo>
                <a:lnTo>
                  <a:pt x="544" y="284"/>
                </a:lnTo>
                <a:lnTo>
                  <a:pt x="544" y="264"/>
                </a:lnTo>
                <a:lnTo>
                  <a:pt x="571" y="264"/>
                </a:lnTo>
                <a:lnTo>
                  <a:pt x="571" y="284"/>
                </a:lnTo>
                <a:lnTo>
                  <a:pt x="571" y="284"/>
                </a:lnTo>
                <a:lnTo>
                  <a:pt x="585" y="286"/>
                </a:lnTo>
                <a:lnTo>
                  <a:pt x="595" y="290"/>
                </a:lnTo>
                <a:lnTo>
                  <a:pt x="605" y="296"/>
                </a:lnTo>
                <a:lnTo>
                  <a:pt x="614" y="302"/>
                </a:lnTo>
                <a:lnTo>
                  <a:pt x="614" y="302"/>
                </a:lnTo>
                <a:lnTo>
                  <a:pt x="620" y="310"/>
                </a:lnTo>
                <a:lnTo>
                  <a:pt x="624" y="321"/>
                </a:lnTo>
                <a:lnTo>
                  <a:pt x="626" y="331"/>
                </a:lnTo>
                <a:lnTo>
                  <a:pt x="626" y="343"/>
                </a:lnTo>
                <a:lnTo>
                  <a:pt x="626" y="343"/>
                </a:lnTo>
                <a:lnTo>
                  <a:pt x="626" y="355"/>
                </a:lnTo>
                <a:lnTo>
                  <a:pt x="626" y="3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3" name="PA_任意多边形 13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6023080" y="5195504"/>
            <a:ext cx="234907" cy="221184"/>
          </a:xfrm>
          <a:custGeom>
            <a:gdLst>
              <a:gd fmla="*/ 642 w 873" name="T0"/>
              <a:gd fmla="*/ 325 h 822" name="T1"/>
              <a:gd fmla="*/ 615 w 873" name="T2"/>
              <a:gd fmla="*/ 146 h 822" name="T3"/>
              <a:gd fmla="*/ 603 w 873" name="T4"/>
              <a:gd fmla="*/ 150 h 822" name="T5"/>
              <a:gd fmla="*/ 240 w 873" name="T6"/>
              <a:gd fmla="*/ 57 h 822" name="T7"/>
              <a:gd fmla="*/ 240 w 873" name="T8"/>
              <a:gd fmla="*/ 325 h 822" name="T9"/>
              <a:gd fmla="*/ 767 w 873" name="T10"/>
              <a:gd fmla="*/ 783 h 822" name="T11"/>
              <a:gd fmla="*/ 729 w 873" name="T12"/>
              <a:gd fmla="*/ 822 h 822" name="T13"/>
              <a:gd fmla="*/ 124 w 873" name="T14"/>
              <a:gd fmla="*/ 822 h 822" name="T15"/>
              <a:gd fmla="*/ 124 w 873" name="T16"/>
              <a:gd fmla="*/ 700 h 822" name="T17"/>
              <a:gd fmla="*/ 95 w 873" name="T18"/>
              <a:gd fmla="*/ 700 h 822" name="T19"/>
              <a:gd fmla="*/ 59 w 873" name="T20"/>
              <a:gd fmla="*/ 692 h 822" name="T21"/>
              <a:gd fmla="*/ 28 w 873" name="T22"/>
              <a:gd fmla="*/ 672 h 822" name="T23"/>
              <a:gd fmla="*/ 8 w 873" name="T24"/>
              <a:gd fmla="*/ 641 h 822" name="T25"/>
              <a:gd fmla="*/ 0 w 873" name="T26"/>
              <a:gd fmla="*/ 605 h 822" name="T27"/>
              <a:gd fmla="*/ 0 w 873" name="T28"/>
              <a:gd fmla="*/ 359 h 822" name="T29"/>
              <a:gd fmla="*/ 8 w 873" name="T30"/>
              <a:gd fmla="*/ 323 h 822" name="T31"/>
              <a:gd fmla="*/ 28 w 873" name="T32"/>
              <a:gd fmla="*/ 292 h 822" name="T33"/>
              <a:gd fmla="*/ 59 w 873" name="T34"/>
              <a:gd fmla="*/ 272 h 822" name="T35"/>
              <a:gd fmla="*/ 95 w 873" name="T36"/>
              <a:gd fmla="*/ 266 h 822" name="T37"/>
              <a:gd fmla="*/ 185 w 873" name="T38"/>
              <a:gd fmla="*/ 28 h 822" name="T39"/>
              <a:gd fmla="*/ 213 w 873" name="T40"/>
              <a:gd fmla="*/ 0 h 822" name="T41"/>
              <a:gd fmla="*/ 372 w 873" name="T42"/>
              <a:gd fmla="*/ 0 h 822" name="T43"/>
              <a:gd fmla="*/ 674 w 873" name="T44"/>
              <a:gd fmla="*/ 37 h 822" name="T45"/>
              <a:gd fmla="*/ 698 w 873" name="T46"/>
              <a:gd fmla="*/ 65 h 822" name="T47"/>
              <a:gd fmla="*/ 778 w 873" name="T48"/>
              <a:gd fmla="*/ 266 h 822" name="T49"/>
              <a:gd fmla="*/ 796 w 873" name="T50"/>
              <a:gd fmla="*/ 266 h 822" name="T51"/>
              <a:gd fmla="*/ 830 w 873" name="T52"/>
              <a:gd fmla="*/ 282 h 822" name="T53"/>
              <a:gd fmla="*/ 857 w 873" name="T54"/>
              <a:gd fmla="*/ 306 h 822" name="T55"/>
              <a:gd fmla="*/ 871 w 873" name="T56"/>
              <a:gd fmla="*/ 341 h 822" name="T57"/>
              <a:gd fmla="*/ 873 w 873" name="T58"/>
              <a:gd fmla="*/ 605 h 822" name="T59"/>
              <a:gd fmla="*/ 871 w 873" name="T60"/>
              <a:gd fmla="*/ 625 h 822" name="T61"/>
              <a:gd fmla="*/ 857 w 873" name="T62"/>
              <a:gd fmla="*/ 658 h 822" name="T63"/>
              <a:gd fmla="*/ 830 w 873" name="T64"/>
              <a:gd fmla="*/ 684 h 822" name="T65"/>
              <a:gd fmla="*/ 796 w 873" name="T66"/>
              <a:gd fmla="*/ 698 h 822" name="T67"/>
              <a:gd fmla="*/ 767 w 873" name="T68"/>
              <a:gd fmla="*/ 700 h 822" name="T69"/>
              <a:gd fmla="*/ 199 w 873" name="T70"/>
              <a:gd fmla="*/ 700 h 822" name="T71"/>
              <a:gd fmla="*/ 690 w 873" name="T72"/>
              <a:gd fmla="*/ 747 h 822" name="T73"/>
              <a:gd fmla="*/ 199 w 873" name="T74"/>
              <a:gd fmla="*/ 700 h 822" name="T75"/>
              <a:gd fmla="*/ 311 w 873" name="T76"/>
              <a:gd fmla="*/ 246 h 822" name="T77"/>
              <a:gd fmla="*/ 587 w 873" name="T78"/>
              <a:gd fmla="*/ 264 h 822" name="T79"/>
              <a:gd fmla="*/ 311 w 873" name="T80"/>
              <a:gd fmla="*/ 246 h 822" name="T81"/>
              <a:gd fmla="*/ 311 w 873" name="T82"/>
              <a:gd fmla="*/ 183 h 822" name="T83"/>
              <a:gd fmla="*/ 572 w 873" name="T84"/>
              <a:gd fmla="*/ 201 h 822" name="T85"/>
              <a:gd fmla="*/ 311 w 873" name="T86"/>
              <a:gd fmla="*/ 183 h 822" name="T87"/>
              <a:gd fmla="*/ 311 w 873" name="T88"/>
              <a:gd fmla="*/ 126 h 822" name="T89"/>
              <a:gd fmla="*/ 432 w 873" name="T90"/>
              <a:gd fmla="*/ 144 h 822" name="T91"/>
              <a:gd fmla="*/ 311 w 873" name="T92"/>
              <a:gd fmla="*/ 126 h 822" name="T93"/>
              <a:gd fmla="*/ 633 w 873" name="T94"/>
              <a:gd fmla="*/ 89 h 822" name="T95"/>
              <a:gd fmla="*/ 434 w 873" name="T96"/>
              <a:gd fmla="*/ 65 h 822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822" w="873">
                <a:moveTo>
                  <a:pt x="240" y="325"/>
                </a:moveTo>
                <a:lnTo>
                  <a:pt x="642" y="325"/>
                </a:lnTo>
                <a:lnTo>
                  <a:pt x="642" y="110"/>
                </a:lnTo>
                <a:lnTo>
                  <a:pt x="615" y="146"/>
                </a:lnTo>
                <a:lnTo>
                  <a:pt x="609" y="152"/>
                </a:lnTo>
                <a:lnTo>
                  <a:pt x="603" y="150"/>
                </a:lnTo>
                <a:lnTo>
                  <a:pt x="361" y="57"/>
                </a:lnTo>
                <a:lnTo>
                  <a:pt x="240" y="57"/>
                </a:lnTo>
                <a:lnTo>
                  <a:pt x="240" y="325"/>
                </a:lnTo>
                <a:lnTo>
                  <a:pt x="240" y="325"/>
                </a:lnTo>
                <a:close/>
                <a:moveTo>
                  <a:pt x="767" y="700"/>
                </a:moveTo>
                <a:lnTo>
                  <a:pt x="767" y="783"/>
                </a:lnTo>
                <a:lnTo>
                  <a:pt x="767" y="822"/>
                </a:lnTo>
                <a:lnTo>
                  <a:pt x="729" y="822"/>
                </a:lnTo>
                <a:lnTo>
                  <a:pt x="160" y="822"/>
                </a:lnTo>
                <a:lnTo>
                  <a:pt x="124" y="822"/>
                </a:lnTo>
                <a:lnTo>
                  <a:pt x="124" y="783"/>
                </a:lnTo>
                <a:lnTo>
                  <a:pt x="124" y="700"/>
                </a:lnTo>
                <a:lnTo>
                  <a:pt x="95" y="700"/>
                </a:lnTo>
                <a:lnTo>
                  <a:pt x="95" y="700"/>
                </a:lnTo>
                <a:lnTo>
                  <a:pt x="75" y="698"/>
                </a:lnTo>
                <a:lnTo>
                  <a:pt x="59" y="692"/>
                </a:lnTo>
                <a:lnTo>
                  <a:pt x="43" y="684"/>
                </a:lnTo>
                <a:lnTo>
                  <a:pt x="28" y="672"/>
                </a:lnTo>
                <a:lnTo>
                  <a:pt x="16" y="658"/>
                </a:lnTo>
                <a:lnTo>
                  <a:pt x="8" y="641"/>
                </a:lnTo>
                <a:lnTo>
                  <a:pt x="2" y="625"/>
                </a:lnTo>
                <a:lnTo>
                  <a:pt x="0" y="605"/>
                </a:lnTo>
                <a:lnTo>
                  <a:pt x="0" y="359"/>
                </a:lnTo>
                <a:lnTo>
                  <a:pt x="0" y="359"/>
                </a:lnTo>
                <a:lnTo>
                  <a:pt x="2" y="341"/>
                </a:lnTo>
                <a:lnTo>
                  <a:pt x="8" y="323"/>
                </a:lnTo>
                <a:lnTo>
                  <a:pt x="16" y="306"/>
                </a:lnTo>
                <a:lnTo>
                  <a:pt x="28" y="292"/>
                </a:lnTo>
                <a:lnTo>
                  <a:pt x="43" y="282"/>
                </a:lnTo>
                <a:lnTo>
                  <a:pt x="59" y="272"/>
                </a:lnTo>
                <a:lnTo>
                  <a:pt x="75" y="266"/>
                </a:lnTo>
                <a:lnTo>
                  <a:pt x="95" y="266"/>
                </a:lnTo>
                <a:lnTo>
                  <a:pt x="185" y="266"/>
                </a:lnTo>
                <a:lnTo>
                  <a:pt x="185" y="28"/>
                </a:lnTo>
                <a:lnTo>
                  <a:pt x="185" y="0"/>
                </a:lnTo>
                <a:lnTo>
                  <a:pt x="213" y="0"/>
                </a:lnTo>
                <a:lnTo>
                  <a:pt x="369" y="0"/>
                </a:lnTo>
                <a:lnTo>
                  <a:pt x="372" y="0"/>
                </a:lnTo>
                <a:lnTo>
                  <a:pt x="374" y="0"/>
                </a:lnTo>
                <a:lnTo>
                  <a:pt x="674" y="37"/>
                </a:lnTo>
                <a:lnTo>
                  <a:pt x="698" y="41"/>
                </a:lnTo>
                <a:lnTo>
                  <a:pt x="698" y="65"/>
                </a:lnTo>
                <a:lnTo>
                  <a:pt x="698" y="266"/>
                </a:lnTo>
                <a:lnTo>
                  <a:pt x="778" y="266"/>
                </a:lnTo>
                <a:lnTo>
                  <a:pt x="778" y="266"/>
                </a:lnTo>
                <a:lnTo>
                  <a:pt x="796" y="266"/>
                </a:lnTo>
                <a:lnTo>
                  <a:pt x="814" y="272"/>
                </a:lnTo>
                <a:lnTo>
                  <a:pt x="830" y="282"/>
                </a:lnTo>
                <a:lnTo>
                  <a:pt x="845" y="292"/>
                </a:lnTo>
                <a:lnTo>
                  <a:pt x="857" y="306"/>
                </a:lnTo>
                <a:lnTo>
                  <a:pt x="865" y="323"/>
                </a:lnTo>
                <a:lnTo>
                  <a:pt x="871" y="341"/>
                </a:lnTo>
                <a:lnTo>
                  <a:pt x="873" y="359"/>
                </a:lnTo>
                <a:lnTo>
                  <a:pt x="873" y="605"/>
                </a:lnTo>
                <a:lnTo>
                  <a:pt x="873" y="605"/>
                </a:lnTo>
                <a:lnTo>
                  <a:pt x="871" y="625"/>
                </a:lnTo>
                <a:lnTo>
                  <a:pt x="865" y="641"/>
                </a:lnTo>
                <a:lnTo>
                  <a:pt x="857" y="658"/>
                </a:lnTo>
                <a:lnTo>
                  <a:pt x="845" y="672"/>
                </a:lnTo>
                <a:lnTo>
                  <a:pt x="830" y="684"/>
                </a:lnTo>
                <a:lnTo>
                  <a:pt x="814" y="692"/>
                </a:lnTo>
                <a:lnTo>
                  <a:pt x="796" y="698"/>
                </a:lnTo>
                <a:lnTo>
                  <a:pt x="778" y="700"/>
                </a:lnTo>
                <a:lnTo>
                  <a:pt x="767" y="700"/>
                </a:lnTo>
                <a:lnTo>
                  <a:pt x="767" y="700"/>
                </a:lnTo>
                <a:close/>
                <a:moveTo>
                  <a:pt x="199" y="700"/>
                </a:moveTo>
                <a:lnTo>
                  <a:pt x="199" y="747"/>
                </a:lnTo>
                <a:lnTo>
                  <a:pt x="690" y="747"/>
                </a:lnTo>
                <a:lnTo>
                  <a:pt x="690" y="700"/>
                </a:lnTo>
                <a:lnTo>
                  <a:pt x="199" y="700"/>
                </a:lnTo>
                <a:lnTo>
                  <a:pt x="199" y="700"/>
                </a:lnTo>
                <a:close/>
                <a:moveTo>
                  <a:pt x="311" y="246"/>
                </a:moveTo>
                <a:lnTo>
                  <a:pt x="587" y="246"/>
                </a:lnTo>
                <a:lnTo>
                  <a:pt x="587" y="264"/>
                </a:lnTo>
                <a:lnTo>
                  <a:pt x="311" y="264"/>
                </a:lnTo>
                <a:lnTo>
                  <a:pt x="311" y="246"/>
                </a:lnTo>
                <a:lnTo>
                  <a:pt x="311" y="246"/>
                </a:lnTo>
                <a:close/>
                <a:moveTo>
                  <a:pt x="311" y="183"/>
                </a:moveTo>
                <a:lnTo>
                  <a:pt x="572" y="183"/>
                </a:lnTo>
                <a:lnTo>
                  <a:pt x="572" y="201"/>
                </a:lnTo>
                <a:lnTo>
                  <a:pt x="311" y="201"/>
                </a:lnTo>
                <a:lnTo>
                  <a:pt x="311" y="183"/>
                </a:lnTo>
                <a:lnTo>
                  <a:pt x="311" y="183"/>
                </a:lnTo>
                <a:close/>
                <a:moveTo>
                  <a:pt x="311" y="126"/>
                </a:moveTo>
                <a:lnTo>
                  <a:pt x="432" y="126"/>
                </a:lnTo>
                <a:lnTo>
                  <a:pt x="432" y="144"/>
                </a:lnTo>
                <a:lnTo>
                  <a:pt x="311" y="144"/>
                </a:lnTo>
                <a:lnTo>
                  <a:pt x="311" y="126"/>
                </a:lnTo>
                <a:lnTo>
                  <a:pt x="311" y="126"/>
                </a:lnTo>
                <a:close/>
                <a:moveTo>
                  <a:pt x="633" y="89"/>
                </a:moveTo>
                <a:lnTo>
                  <a:pt x="603" y="130"/>
                </a:lnTo>
                <a:lnTo>
                  <a:pt x="434" y="65"/>
                </a:lnTo>
                <a:lnTo>
                  <a:pt x="633" y="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4" name="PA_任意多边形 15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6017160" y="3307355"/>
            <a:ext cx="246747" cy="195083"/>
          </a:xfrm>
          <a:custGeom>
            <a:gdLst>
              <a:gd fmla="*/ 576 w 917" name="T0"/>
              <a:gd fmla="*/ 114 h 725" name="T1"/>
              <a:gd fmla="*/ 580 w 917" name="T2"/>
              <a:gd fmla="*/ 37 h 725" name="T3"/>
              <a:gd fmla="*/ 617 w 917" name="T4"/>
              <a:gd fmla="*/ 0 h 725" name="T5"/>
              <a:gd fmla="*/ 917 w 917" name="T6"/>
              <a:gd fmla="*/ 0 h 725" name="T7"/>
              <a:gd fmla="*/ 917 w 917" name="T8"/>
              <a:gd fmla="*/ 686 h 725" name="T9"/>
              <a:gd fmla="*/ 879 w 917" name="T10"/>
              <a:gd fmla="*/ 725 h 725" name="T11"/>
              <a:gd fmla="*/ 580 w 917" name="T12"/>
              <a:gd fmla="*/ 725 h 725" name="T13"/>
              <a:gd fmla="*/ 580 w 917" name="T14"/>
              <a:gd fmla="*/ 587 h 725" name="T15"/>
              <a:gd fmla="*/ 414 w 917" name="T16"/>
              <a:gd fmla="*/ 587 h 725" name="T17"/>
              <a:gd fmla="*/ 452 w 917" name="T18"/>
              <a:gd fmla="*/ 664 h 725" name="T19"/>
              <a:gd fmla="*/ 140 w 917" name="T20"/>
              <a:gd fmla="*/ 723 h 725" name="T21"/>
              <a:gd fmla="*/ 186 w 917" name="T22"/>
              <a:gd fmla="*/ 664 h 725" name="T23"/>
              <a:gd fmla="*/ 38 w 917" name="T24"/>
              <a:gd fmla="*/ 587 h 725" name="T25"/>
              <a:gd fmla="*/ 0 w 917" name="T26"/>
              <a:gd fmla="*/ 550 h 725" name="T27"/>
              <a:gd fmla="*/ 0 w 917" name="T28"/>
              <a:gd fmla="*/ 114 h 725" name="T29"/>
              <a:gd fmla="*/ 38 w 917" name="T30"/>
              <a:gd fmla="*/ 114 h 725" name="T31"/>
              <a:gd fmla="*/ 201 w 917" name="T32"/>
              <a:gd fmla="*/ 453 h 725" name="T33"/>
              <a:gd fmla="*/ 160 w 917" name="T34"/>
              <a:gd fmla="*/ 327 h 725" name="T35"/>
              <a:gd fmla="*/ 160 w 917" name="T36"/>
              <a:gd fmla="*/ 453 h 725" name="T37"/>
              <a:gd fmla="*/ 450 w 917" name="T38"/>
              <a:gd fmla="*/ 453 h 725" name="T39"/>
              <a:gd fmla="*/ 408 w 917" name="T40"/>
              <a:gd fmla="*/ 242 h 725" name="T41"/>
              <a:gd fmla="*/ 408 w 917" name="T42"/>
              <a:gd fmla="*/ 453 h 725" name="T43"/>
              <a:gd fmla="*/ 387 w 917" name="T44"/>
              <a:gd fmla="*/ 453 h 725" name="T45"/>
              <a:gd fmla="*/ 347 w 917" name="T46"/>
              <a:gd fmla="*/ 374 h 725" name="T47"/>
              <a:gd fmla="*/ 347 w 917" name="T48"/>
              <a:gd fmla="*/ 453 h 725" name="T49"/>
              <a:gd fmla="*/ 325 w 917" name="T50"/>
              <a:gd fmla="*/ 453 h 725" name="T51"/>
              <a:gd fmla="*/ 284 w 917" name="T52"/>
              <a:gd fmla="*/ 351 h 725" name="T53"/>
              <a:gd fmla="*/ 284 w 917" name="T54"/>
              <a:gd fmla="*/ 453 h 725" name="T55"/>
              <a:gd fmla="*/ 264 w 917" name="T56"/>
              <a:gd fmla="*/ 453 h 725" name="T57"/>
              <a:gd fmla="*/ 223 w 917" name="T58"/>
              <a:gd fmla="*/ 296 h 725" name="T59"/>
              <a:gd fmla="*/ 223 w 917" name="T60"/>
              <a:gd fmla="*/ 453 h 725" name="T61"/>
              <a:gd fmla="*/ 840 w 917" name="T62"/>
              <a:gd fmla="*/ 254 h 725" name="T63"/>
              <a:gd fmla="*/ 694 w 917" name="T64"/>
              <a:gd fmla="*/ 207 h 725" name="T65"/>
              <a:gd fmla="*/ 840 w 917" name="T66"/>
              <a:gd fmla="*/ 134 h 725" name="T67"/>
              <a:gd fmla="*/ 655 w 917" name="T68"/>
              <a:gd fmla="*/ 75 h 725" name="T69"/>
              <a:gd fmla="*/ 840 w 917" name="T70"/>
              <a:gd fmla="*/ 648 h 725" name="T71"/>
              <a:gd fmla="*/ 694 w 917" name="T72"/>
              <a:gd fmla="*/ 327 h 725" name="T73"/>
              <a:gd fmla="*/ 694 w 917" name="T74"/>
              <a:gd fmla="*/ 254 h 725" name="T75"/>
              <a:gd fmla="*/ 75 w 917" name="T76"/>
              <a:gd fmla="*/ 189 h 725" name="T77"/>
              <a:gd fmla="*/ 540 w 917" name="T78"/>
              <a:gd fmla="*/ 512 h 725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725" w="917">
                <a:moveTo>
                  <a:pt x="38" y="114"/>
                </a:moveTo>
                <a:lnTo>
                  <a:pt x="576" y="114"/>
                </a:lnTo>
                <a:lnTo>
                  <a:pt x="580" y="114"/>
                </a:lnTo>
                <a:lnTo>
                  <a:pt x="580" y="37"/>
                </a:lnTo>
                <a:lnTo>
                  <a:pt x="580" y="0"/>
                </a:lnTo>
                <a:lnTo>
                  <a:pt x="617" y="0"/>
                </a:lnTo>
                <a:lnTo>
                  <a:pt x="879" y="0"/>
                </a:lnTo>
                <a:lnTo>
                  <a:pt x="917" y="0"/>
                </a:lnTo>
                <a:lnTo>
                  <a:pt x="917" y="37"/>
                </a:lnTo>
                <a:lnTo>
                  <a:pt x="917" y="686"/>
                </a:lnTo>
                <a:lnTo>
                  <a:pt x="917" y="725"/>
                </a:lnTo>
                <a:lnTo>
                  <a:pt x="879" y="725"/>
                </a:lnTo>
                <a:lnTo>
                  <a:pt x="617" y="725"/>
                </a:lnTo>
                <a:lnTo>
                  <a:pt x="580" y="725"/>
                </a:lnTo>
                <a:lnTo>
                  <a:pt x="580" y="686"/>
                </a:lnTo>
                <a:lnTo>
                  <a:pt x="580" y="587"/>
                </a:lnTo>
                <a:lnTo>
                  <a:pt x="576" y="587"/>
                </a:lnTo>
                <a:lnTo>
                  <a:pt x="414" y="587"/>
                </a:lnTo>
                <a:lnTo>
                  <a:pt x="414" y="664"/>
                </a:lnTo>
                <a:lnTo>
                  <a:pt x="452" y="664"/>
                </a:lnTo>
                <a:lnTo>
                  <a:pt x="452" y="723"/>
                </a:lnTo>
                <a:lnTo>
                  <a:pt x="140" y="723"/>
                </a:lnTo>
                <a:lnTo>
                  <a:pt x="140" y="664"/>
                </a:lnTo>
                <a:lnTo>
                  <a:pt x="186" y="664"/>
                </a:lnTo>
                <a:lnTo>
                  <a:pt x="186" y="587"/>
                </a:lnTo>
                <a:lnTo>
                  <a:pt x="38" y="587"/>
                </a:lnTo>
                <a:lnTo>
                  <a:pt x="0" y="587"/>
                </a:lnTo>
                <a:lnTo>
                  <a:pt x="0" y="550"/>
                </a:lnTo>
                <a:lnTo>
                  <a:pt x="0" y="150"/>
                </a:lnTo>
                <a:lnTo>
                  <a:pt x="0" y="114"/>
                </a:lnTo>
                <a:lnTo>
                  <a:pt x="38" y="114"/>
                </a:lnTo>
                <a:lnTo>
                  <a:pt x="38" y="114"/>
                </a:lnTo>
                <a:close/>
                <a:moveTo>
                  <a:pt x="160" y="453"/>
                </a:moveTo>
                <a:lnTo>
                  <a:pt x="201" y="453"/>
                </a:lnTo>
                <a:lnTo>
                  <a:pt x="201" y="327"/>
                </a:lnTo>
                <a:lnTo>
                  <a:pt x="160" y="327"/>
                </a:lnTo>
                <a:lnTo>
                  <a:pt x="160" y="453"/>
                </a:lnTo>
                <a:lnTo>
                  <a:pt x="160" y="453"/>
                </a:lnTo>
                <a:close/>
                <a:moveTo>
                  <a:pt x="408" y="453"/>
                </a:moveTo>
                <a:lnTo>
                  <a:pt x="450" y="453"/>
                </a:lnTo>
                <a:lnTo>
                  <a:pt x="450" y="242"/>
                </a:lnTo>
                <a:lnTo>
                  <a:pt x="408" y="242"/>
                </a:lnTo>
                <a:lnTo>
                  <a:pt x="408" y="453"/>
                </a:lnTo>
                <a:lnTo>
                  <a:pt x="408" y="453"/>
                </a:lnTo>
                <a:close/>
                <a:moveTo>
                  <a:pt x="347" y="453"/>
                </a:moveTo>
                <a:lnTo>
                  <a:pt x="387" y="453"/>
                </a:lnTo>
                <a:lnTo>
                  <a:pt x="387" y="374"/>
                </a:lnTo>
                <a:lnTo>
                  <a:pt x="347" y="374"/>
                </a:lnTo>
                <a:lnTo>
                  <a:pt x="347" y="453"/>
                </a:lnTo>
                <a:lnTo>
                  <a:pt x="347" y="453"/>
                </a:lnTo>
                <a:close/>
                <a:moveTo>
                  <a:pt x="284" y="453"/>
                </a:moveTo>
                <a:lnTo>
                  <a:pt x="325" y="453"/>
                </a:lnTo>
                <a:lnTo>
                  <a:pt x="325" y="351"/>
                </a:lnTo>
                <a:lnTo>
                  <a:pt x="284" y="351"/>
                </a:lnTo>
                <a:lnTo>
                  <a:pt x="284" y="453"/>
                </a:lnTo>
                <a:lnTo>
                  <a:pt x="284" y="453"/>
                </a:lnTo>
                <a:close/>
                <a:moveTo>
                  <a:pt x="223" y="453"/>
                </a:moveTo>
                <a:lnTo>
                  <a:pt x="264" y="453"/>
                </a:lnTo>
                <a:lnTo>
                  <a:pt x="264" y="296"/>
                </a:lnTo>
                <a:lnTo>
                  <a:pt x="223" y="296"/>
                </a:lnTo>
                <a:lnTo>
                  <a:pt x="223" y="453"/>
                </a:lnTo>
                <a:lnTo>
                  <a:pt x="223" y="453"/>
                </a:lnTo>
                <a:close/>
                <a:moveTo>
                  <a:pt x="694" y="254"/>
                </a:moveTo>
                <a:lnTo>
                  <a:pt x="840" y="254"/>
                </a:lnTo>
                <a:lnTo>
                  <a:pt x="840" y="207"/>
                </a:lnTo>
                <a:lnTo>
                  <a:pt x="694" y="207"/>
                </a:lnTo>
                <a:lnTo>
                  <a:pt x="694" y="134"/>
                </a:lnTo>
                <a:lnTo>
                  <a:pt x="840" y="134"/>
                </a:lnTo>
                <a:lnTo>
                  <a:pt x="840" y="75"/>
                </a:lnTo>
                <a:lnTo>
                  <a:pt x="655" y="75"/>
                </a:lnTo>
                <a:lnTo>
                  <a:pt x="655" y="648"/>
                </a:lnTo>
                <a:lnTo>
                  <a:pt x="840" y="648"/>
                </a:lnTo>
                <a:lnTo>
                  <a:pt x="840" y="327"/>
                </a:lnTo>
                <a:lnTo>
                  <a:pt x="694" y="327"/>
                </a:lnTo>
                <a:lnTo>
                  <a:pt x="694" y="254"/>
                </a:lnTo>
                <a:lnTo>
                  <a:pt x="694" y="254"/>
                </a:lnTo>
                <a:close/>
                <a:moveTo>
                  <a:pt x="540" y="189"/>
                </a:moveTo>
                <a:lnTo>
                  <a:pt x="75" y="189"/>
                </a:lnTo>
                <a:lnTo>
                  <a:pt x="75" y="512"/>
                </a:lnTo>
                <a:lnTo>
                  <a:pt x="540" y="512"/>
                </a:lnTo>
                <a:lnTo>
                  <a:pt x="540" y="1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6" name="PA_任意多边形 21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8919062" y="4240466"/>
            <a:ext cx="171941" cy="230063"/>
          </a:xfrm>
          <a:custGeom>
            <a:gdLst>
              <a:gd fmla="*/ 393 w 639" name="T0"/>
              <a:gd fmla="*/ 2 h 855" name="T1"/>
              <a:gd fmla="*/ 562 w 639" name="T2"/>
              <a:gd fmla="*/ 25 h 855" name="T3"/>
              <a:gd fmla="*/ 564 w 639" name="T4"/>
              <a:gd fmla="*/ 55 h 855" name="T5"/>
              <a:gd fmla="*/ 552 w 639" name="T6"/>
              <a:gd fmla="*/ 132 h 855" name="T7"/>
              <a:gd fmla="*/ 523 w 639" name="T8"/>
              <a:gd fmla="*/ 201 h 855" name="T9"/>
              <a:gd fmla="*/ 493 w 639" name="T10"/>
              <a:gd fmla="*/ 240 h 855" name="T11"/>
              <a:gd fmla="*/ 442 w 639" name="T12"/>
              <a:gd fmla="*/ 280 h 855" name="T13"/>
              <a:gd fmla="*/ 383 w 639" name="T14"/>
              <a:gd fmla="*/ 307 h 855" name="T15"/>
              <a:gd fmla="*/ 339 w 639" name="T16"/>
              <a:gd fmla="*/ 242 h 855" name="T17"/>
              <a:gd fmla="*/ 353 w 639" name="T18"/>
              <a:gd fmla="*/ 228 h 855" name="T19"/>
              <a:gd fmla="*/ 371 w 639" name="T20"/>
              <a:gd fmla="*/ 195 h 855" name="T21"/>
              <a:gd fmla="*/ 377 w 639" name="T22"/>
              <a:gd fmla="*/ 148 h 855" name="T23"/>
              <a:gd fmla="*/ 373 w 639" name="T24"/>
              <a:gd fmla="*/ 118 h 855" name="T25"/>
              <a:gd fmla="*/ 361 w 639" name="T26"/>
              <a:gd fmla="*/ 79 h 855" name="T27"/>
              <a:gd fmla="*/ 339 w 639" name="T28"/>
              <a:gd fmla="*/ 57 h 855" name="T29"/>
              <a:gd fmla="*/ 639 w 639" name="T30"/>
              <a:gd fmla="*/ 37 h 855" name="T31"/>
              <a:gd fmla="*/ 611 w 639" name="T32"/>
              <a:gd fmla="*/ 31 h 855" name="T33"/>
              <a:gd fmla="*/ 611 w 639" name="T34"/>
              <a:gd fmla="*/ 89 h 855" name="T35"/>
              <a:gd fmla="*/ 588 w 639" name="T36"/>
              <a:gd fmla="*/ 181 h 855" name="T37"/>
              <a:gd fmla="*/ 546 w 639" name="T38"/>
              <a:gd fmla="*/ 258 h 855" name="T39"/>
              <a:gd fmla="*/ 505 w 639" name="T40"/>
              <a:gd fmla="*/ 303 h 855" name="T41"/>
              <a:gd fmla="*/ 434 w 639" name="T42"/>
              <a:gd fmla="*/ 349 h 855" name="T43"/>
              <a:gd fmla="*/ 349 w 639" name="T44"/>
              <a:gd fmla="*/ 374 h 855" name="T45"/>
              <a:gd fmla="*/ 290 w 639" name="T46"/>
              <a:gd fmla="*/ 374 h 855" name="T47"/>
              <a:gd fmla="*/ 205 w 639" name="T48"/>
              <a:gd fmla="*/ 349 h 855" name="T49"/>
              <a:gd fmla="*/ 134 w 639" name="T50"/>
              <a:gd fmla="*/ 303 h 855" name="T51"/>
              <a:gd fmla="*/ 93 w 639" name="T52"/>
              <a:gd fmla="*/ 258 h 855" name="T53"/>
              <a:gd fmla="*/ 50 w 639" name="T54"/>
              <a:gd fmla="*/ 181 h 855" name="T55"/>
              <a:gd fmla="*/ 28 w 639" name="T56"/>
              <a:gd fmla="*/ 89 h 855" name="T57"/>
              <a:gd fmla="*/ 28 w 639" name="T58"/>
              <a:gd fmla="*/ 31 h 855" name="T59"/>
              <a:gd fmla="*/ 0 w 639" name="T60"/>
              <a:gd fmla="*/ 534 h 855" name="T61"/>
              <a:gd fmla="*/ 6 w 639" name="T62"/>
              <a:gd fmla="*/ 599 h 855" name="T63"/>
              <a:gd fmla="*/ 38 w 639" name="T64"/>
              <a:gd fmla="*/ 686 h 855" name="T65"/>
              <a:gd fmla="*/ 93 w 639" name="T66"/>
              <a:gd fmla="*/ 759 h 855" name="T67"/>
              <a:gd fmla="*/ 168 w 639" name="T68"/>
              <a:gd fmla="*/ 816 h 855" name="T69"/>
              <a:gd fmla="*/ 255 w 639" name="T70"/>
              <a:gd fmla="*/ 849 h 855" name="T71"/>
              <a:gd fmla="*/ 320 w 639" name="T72"/>
              <a:gd fmla="*/ 855 h 855" name="T73"/>
              <a:gd fmla="*/ 383 w 639" name="T74"/>
              <a:gd fmla="*/ 849 h 855" name="T75"/>
              <a:gd fmla="*/ 473 w 639" name="T76"/>
              <a:gd fmla="*/ 816 h 855" name="T77"/>
              <a:gd fmla="*/ 546 w 639" name="T78"/>
              <a:gd fmla="*/ 759 h 855" name="T79"/>
              <a:gd fmla="*/ 601 w 639" name="T80"/>
              <a:gd fmla="*/ 686 h 855" name="T81"/>
              <a:gd fmla="*/ 633 w 639" name="T82"/>
              <a:gd fmla="*/ 599 h 855" name="T83"/>
              <a:gd fmla="*/ 639 w 639" name="T84"/>
              <a:gd fmla="*/ 37 h 855" name="T85"/>
              <a:gd fmla="*/ 81 w 639" name="T86"/>
              <a:gd fmla="*/ 23 h 855" name="T87"/>
              <a:gd fmla="*/ 243 w 639" name="T88"/>
              <a:gd fmla="*/ 2 h 855" name="T89"/>
              <a:gd fmla="*/ 296 w 639" name="T90"/>
              <a:gd fmla="*/ 55 h 855" name="T91"/>
              <a:gd fmla="*/ 274 w 639" name="T92"/>
              <a:gd fmla="*/ 77 h 855" name="T93"/>
              <a:gd fmla="*/ 259 w 639" name="T94"/>
              <a:gd fmla="*/ 118 h 855" name="T95"/>
              <a:gd fmla="*/ 257 w 639" name="T96"/>
              <a:gd fmla="*/ 148 h 855" name="T97"/>
              <a:gd fmla="*/ 264 w 639" name="T98"/>
              <a:gd fmla="*/ 195 h 855" name="T99"/>
              <a:gd fmla="*/ 280 w 639" name="T100"/>
              <a:gd fmla="*/ 230 h 855" name="T101"/>
              <a:gd fmla="*/ 296 w 639" name="T102"/>
              <a:gd fmla="*/ 313 h 855" name="T103"/>
              <a:gd fmla="*/ 255 w 639" name="T104"/>
              <a:gd fmla="*/ 305 h 855" name="T105"/>
              <a:gd fmla="*/ 199 w 639" name="T106"/>
              <a:gd fmla="*/ 280 h 855" name="T107"/>
              <a:gd fmla="*/ 150 w 639" name="T108"/>
              <a:gd fmla="*/ 240 h 855" name="T109"/>
              <a:gd fmla="*/ 119 w 639" name="T110"/>
              <a:gd fmla="*/ 201 h 855" name="T111"/>
              <a:gd fmla="*/ 91 w 639" name="T112"/>
              <a:gd fmla="*/ 132 h 855" name="T113"/>
              <a:gd fmla="*/ 81 w 639" name="T114"/>
              <a:gd fmla="*/ 55 h 855" name="T115"/>
              <a:gd fmla="*/ 81 w 639" name="T116"/>
              <a:gd fmla="*/ 23 h 855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855" w="639">
                <a:moveTo>
                  <a:pt x="339" y="0"/>
                </a:moveTo>
                <a:lnTo>
                  <a:pt x="339" y="0"/>
                </a:lnTo>
                <a:lnTo>
                  <a:pt x="393" y="2"/>
                </a:lnTo>
                <a:lnTo>
                  <a:pt x="450" y="6"/>
                </a:lnTo>
                <a:lnTo>
                  <a:pt x="505" y="14"/>
                </a:lnTo>
                <a:lnTo>
                  <a:pt x="562" y="25"/>
                </a:lnTo>
                <a:lnTo>
                  <a:pt x="562" y="25"/>
                </a:lnTo>
                <a:lnTo>
                  <a:pt x="564" y="55"/>
                </a:lnTo>
                <a:lnTo>
                  <a:pt x="564" y="55"/>
                </a:lnTo>
                <a:lnTo>
                  <a:pt x="562" y="81"/>
                </a:lnTo>
                <a:lnTo>
                  <a:pt x="558" y="108"/>
                </a:lnTo>
                <a:lnTo>
                  <a:pt x="552" y="132"/>
                </a:lnTo>
                <a:lnTo>
                  <a:pt x="544" y="156"/>
                </a:lnTo>
                <a:lnTo>
                  <a:pt x="536" y="179"/>
                </a:lnTo>
                <a:lnTo>
                  <a:pt x="523" y="201"/>
                </a:lnTo>
                <a:lnTo>
                  <a:pt x="509" y="219"/>
                </a:lnTo>
                <a:lnTo>
                  <a:pt x="493" y="240"/>
                </a:lnTo>
                <a:lnTo>
                  <a:pt x="493" y="240"/>
                </a:lnTo>
                <a:lnTo>
                  <a:pt x="479" y="254"/>
                </a:lnTo>
                <a:lnTo>
                  <a:pt x="460" y="268"/>
                </a:lnTo>
                <a:lnTo>
                  <a:pt x="442" y="280"/>
                </a:lnTo>
                <a:lnTo>
                  <a:pt x="424" y="292"/>
                </a:lnTo>
                <a:lnTo>
                  <a:pt x="404" y="301"/>
                </a:lnTo>
                <a:lnTo>
                  <a:pt x="383" y="307"/>
                </a:lnTo>
                <a:lnTo>
                  <a:pt x="361" y="311"/>
                </a:lnTo>
                <a:lnTo>
                  <a:pt x="339" y="315"/>
                </a:lnTo>
                <a:lnTo>
                  <a:pt x="339" y="242"/>
                </a:lnTo>
                <a:lnTo>
                  <a:pt x="339" y="242"/>
                </a:lnTo>
                <a:lnTo>
                  <a:pt x="347" y="236"/>
                </a:lnTo>
                <a:lnTo>
                  <a:pt x="353" y="228"/>
                </a:lnTo>
                <a:lnTo>
                  <a:pt x="361" y="217"/>
                </a:lnTo>
                <a:lnTo>
                  <a:pt x="365" y="207"/>
                </a:lnTo>
                <a:lnTo>
                  <a:pt x="371" y="195"/>
                </a:lnTo>
                <a:lnTo>
                  <a:pt x="373" y="181"/>
                </a:lnTo>
                <a:lnTo>
                  <a:pt x="377" y="165"/>
                </a:lnTo>
                <a:lnTo>
                  <a:pt x="377" y="148"/>
                </a:lnTo>
                <a:lnTo>
                  <a:pt x="377" y="148"/>
                </a:lnTo>
                <a:lnTo>
                  <a:pt x="377" y="132"/>
                </a:lnTo>
                <a:lnTo>
                  <a:pt x="373" y="118"/>
                </a:lnTo>
                <a:lnTo>
                  <a:pt x="371" y="104"/>
                </a:lnTo>
                <a:lnTo>
                  <a:pt x="365" y="89"/>
                </a:lnTo>
                <a:lnTo>
                  <a:pt x="361" y="79"/>
                </a:lnTo>
                <a:lnTo>
                  <a:pt x="353" y="69"/>
                </a:lnTo>
                <a:lnTo>
                  <a:pt x="347" y="61"/>
                </a:lnTo>
                <a:lnTo>
                  <a:pt x="339" y="57"/>
                </a:lnTo>
                <a:lnTo>
                  <a:pt x="339" y="0"/>
                </a:lnTo>
                <a:lnTo>
                  <a:pt x="339" y="0"/>
                </a:lnTo>
                <a:close/>
                <a:moveTo>
                  <a:pt x="639" y="37"/>
                </a:moveTo>
                <a:lnTo>
                  <a:pt x="639" y="37"/>
                </a:lnTo>
                <a:lnTo>
                  <a:pt x="611" y="31"/>
                </a:lnTo>
                <a:lnTo>
                  <a:pt x="611" y="31"/>
                </a:lnTo>
                <a:lnTo>
                  <a:pt x="611" y="57"/>
                </a:lnTo>
                <a:lnTo>
                  <a:pt x="611" y="57"/>
                </a:lnTo>
                <a:lnTo>
                  <a:pt x="611" y="89"/>
                </a:lnTo>
                <a:lnTo>
                  <a:pt x="605" y="120"/>
                </a:lnTo>
                <a:lnTo>
                  <a:pt x="599" y="150"/>
                </a:lnTo>
                <a:lnTo>
                  <a:pt x="588" y="181"/>
                </a:lnTo>
                <a:lnTo>
                  <a:pt x="576" y="207"/>
                </a:lnTo>
                <a:lnTo>
                  <a:pt x="562" y="234"/>
                </a:lnTo>
                <a:lnTo>
                  <a:pt x="546" y="258"/>
                </a:lnTo>
                <a:lnTo>
                  <a:pt x="527" y="280"/>
                </a:lnTo>
                <a:lnTo>
                  <a:pt x="527" y="280"/>
                </a:lnTo>
                <a:lnTo>
                  <a:pt x="505" y="303"/>
                </a:lnTo>
                <a:lnTo>
                  <a:pt x="483" y="321"/>
                </a:lnTo>
                <a:lnTo>
                  <a:pt x="458" y="337"/>
                </a:lnTo>
                <a:lnTo>
                  <a:pt x="434" y="349"/>
                </a:lnTo>
                <a:lnTo>
                  <a:pt x="406" y="361"/>
                </a:lnTo>
                <a:lnTo>
                  <a:pt x="379" y="368"/>
                </a:lnTo>
                <a:lnTo>
                  <a:pt x="349" y="374"/>
                </a:lnTo>
                <a:lnTo>
                  <a:pt x="320" y="376"/>
                </a:lnTo>
                <a:lnTo>
                  <a:pt x="320" y="376"/>
                </a:lnTo>
                <a:lnTo>
                  <a:pt x="290" y="374"/>
                </a:lnTo>
                <a:lnTo>
                  <a:pt x="259" y="368"/>
                </a:lnTo>
                <a:lnTo>
                  <a:pt x="233" y="361"/>
                </a:lnTo>
                <a:lnTo>
                  <a:pt x="205" y="349"/>
                </a:lnTo>
                <a:lnTo>
                  <a:pt x="180" y="337"/>
                </a:lnTo>
                <a:lnTo>
                  <a:pt x="156" y="321"/>
                </a:lnTo>
                <a:lnTo>
                  <a:pt x="134" y="303"/>
                </a:lnTo>
                <a:lnTo>
                  <a:pt x="113" y="280"/>
                </a:lnTo>
                <a:lnTo>
                  <a:pt x="113" y="280"/>
                </a:lnTo>
                <a:lnTo>
                  <a:pt x="93" y="258"/>
                </a:lnTo>
                <a:lnTo>
                  <a:pt x="77" y="234"/>
                </a:lnTo>
                <a:lnTo>
                  <a:pt x="63" y="207"/>
                </a:lnTo>
                <a:lnTo>
                  <a:pt x="50" y="181"/>
                </a:lnTo>
                <a:lnTo>
                  <a:pt x="40" y="150"/>
                </a:lnTo>
                <a:lnTo>
                  <a:pt x="34" y="120"/>
                </a:lnTo>
                <a:lnTo>
                  <a:pt x="28" y="89"/>
                </a:lnTo>
                <a:lnTo>
                  <a:pt x="28" y="57"/>
                </a:lnTo>
                <a:lnTo>
                  <a:pt x="28" y="57"/>
                </a:lnTo>
                <a:lnTo>
                  <a:pt x="28" y="31"/>
                </a:lnTo>
                <a:lnTo>
                  <a:pt x="28" y="31"/>
                </a:lnTo>
                <a:lnTo>
                  <a:pt x="0" y="37"/>
                </a:lnTo>
                <a:lnTo>
                  <a:pt x="0" y="534"/>
                </a:lnTo>
                <a:lnTo>
                  <a:pt x="0" y="534"/>
                </a:lnTo>
                <a:lnTo>
                  <a:pt x="2" y="566"/>
                </a:lnTo>
                <a:lnTo>
                  <a:pt x="6" y="599"/>
                </a:lnTo>
                <a:lnTo>
                  <a:pt x="14" y="629"/>
                </a:lnTo>
                <a:lnTo>
                  <a:pt x="24" y="658"/>
                </a:lnTo>
                <a:lnTo>
                  <a:pt x="38" y="686"/>
                </a:lnTo>
                <a:lnTo>
                  <a:pt x="54" y="713"/>
                </a:lnTo>
                <a:lnTo>
                  <a:pt x="73" y="737"/>
                </a:lnTo>
                <a:lnTo>
                  <a:pt x="93" y="759"/>
                </a:lnTo>
                <a:lnTo>
                  <a:pt x="117" y="782"/>
                </a:lnTo>
                <a:lnTo>
                  <a:pt x="142" y="800"/>
                </a:lnTo>
                <a:lnTo>
                  <a:pt x="168" y="816"/>
                </a:lnTo>
                <a:lnTo>
                  <a:pt x="195" y="828"/>
                </a:lnTo>
                <a:lnTo>
                  <a:pt x="225" y="841"/>
                </a:lnTo>
                <a:lnTo>
                  <a:pt x="255" y="849"/>
                </a:lnTo>
                <a:lnTo>
                  <a:pt x="288" y="853"/>
                </a:lnTo>
                <a:lnTo>
                  <a:pt x="320" y="855"/>
                </a:lnTo>
                <a:lnTo>
                  <a:pt x="320" y="855"/>
                </a:lnTo>
                <a:lnTo>
                  <a:pt x="320" y="855"/>
                </a:lnTo>
                <a:lnTo>
                  <a:pt x="353" y="853"/>
                </a:lnTo>
                <a:lnTo>
                  <a:pt x="383" y="849"/>
                </a:lnTo>
                <a:lnTo>
                  <a:pt x="414" y="841"/>
                </a:lnTo>
                <a:lnTo>
                  <a:pt x="444" y="828"/>
                </a:lnTo>
                <a:lnTo>
                  <a:pt x="473" y="816"/>
                </a:lnTo>
                <a:lnTo>
                  <a:pt x="499" y="800"/>
                </a:lnTo>
                <a:lnTo>
                  <a:pt x="523" y="782"/>
                </a:lnTo>
                <a:lnTo>
                  <a:pt x="546" y="759"/>
                </a:lnTo>
                <a:lnTo>
                  <a:pt x="566" y="737"/>
                </a:lnTo>
                <a:lnTo>
                  <a:pt x="584" y="713"/>
                </a:lnTo>
                <a:lnTo>
                  <a:pt x="601" y="686"/>
                </a:lnTo>
                <a:lnTo>
                  <a:pt x="615" y="658"/>
                </a:lnTo>
                <a:lnTo>
                  <a:pt x="625" y="629"/>
                </a:lnTo>
                <a:lnTo>
                  <a:pt x="633" y="599"/>
                </a:lnTo>
                <a:lnTo>
                  <a:pt x="639" y="566"/>
                </a:lnTo>
                <a:lnTo>
                  <a:pt x="639" y="534"/>
                </a:lnTo>
                <a:lnTo>
                  <a:pt x="639" y="37"/>
                </a:lnTo>
                <a:lnTo>
                  <a:pt x="639" y="37"/>
                </a:lnTo>
                <a:close/>
                <a:moveTo>
                  <a:pt x="81" y="23"/>
                </a:moveTo>
                <a:lnTo>
                  <a:pt x="81" y="23"/>
                </a:lnTo>
                <a:lnTo>
                  <a:pt x="136" y="12"/>
                </a:lnTo>
                <a:lnTo>
                  <a:pt x="188" y="6"/>
                </a:lnTo>
                <a:lnTo>
                  <a:pt x="243" y="2"/>
                </a:lnTo>
                <a:lnTo>
                  <a:pt x="296" y="0"/>
                </a:lnTo>
                <a:lnTo>
                  <a:pt x="296" y="55"/>
                </a:lnTo>
                <a:lnTo>
                  <a:pt x="296" y="55"/>
                </a:lnTo>
                <a:lnTo>
                  <a:pt x="288" y="61"/>
                </a:lnTo>
                <a:lnTo>
                  <a:pt x="280" y="69"/>
                </a:lnTo>
                <a:lnTo>
                  <a:pt x="274" y="77"/>
                </a:lnTo>
                <a:lnTo>
                  <a:pt x="268" y="89"/>
                </a:lnTo>
                <a:lnTo>
                  <a:pt x="264" y="102"/>
                </a:lnTo>
                <a:lnTo>
                  <a:pt x="259" y="118"/>
                </a:lnTo>
                <a:lnTo>
                  <a:pt x="257" y="132"/>
                </a:lnTo>
                <a:lnTo>
                  <a:pt x="257" y="148"/>
                </a:lnTo>
                <a:lnTo>
                  <a:pt x="257" y="148"/>
                </a:lnTo>
                <a:lnTo>
                  <a:pt x="257" y="165"/>
                </a:lnTo>
                <a:lnTo>
                  <a:pt x="259" y="181"/>
                </a:lnTo>
                <a:lnTo>
                  <a:pt x="264" y="195"/>
                </a:lnTo>
                <a:lnTo>
                  <a:pt x="268" y="207"/>
                </a:lnTo>
                <a:lnTo>
                  <a:pt x="274" y="219"/>
                </a:lnTo>
                <a:lnTo>
                  <a:pt x="280" y="230"/>
                </a:lnTo>
                <a:lnTo>
                  <a:pt x="288" y="236"/>
                </a:lnTo>
                <a:lnTo>
                  <a:pt x="296" y="242"/>
                </a:lnTo>
                <a:lnTo>
                  <a:pt x="296" y="313"/>
                </a:lnTo>
                <a:lnTo>
                  <a:pt x="296" y="313"/>
                </a:lnTo>
                <a:lnTo>
                  <a:pt x="276" y="311"/>
                </a:lnTo>
                <a:lnTo>
                  <a:pt x="255" y="305"/>
                </a:lnTo>
                <a:lnTo>
                  <a:pt x="235" y="299"/>
                </a:lnTo>
                <a:lnTo>
                  <a:pt x="217" y="290"/>
                </a:lnTo>
                <a:lnTo>
                  <a:pt x="199" y="280"/>
                </a:lnTo>
                <a:lnTo>
                  <a:pt x="180" y="268"/>
                </a:lnTo>
                <a:lnTo>
                  <a:pt x="164" y="254"/>
                </a:lnTo>
                <a:lnTo>
                  <a:pt x="150" y="240"/>
                </a:lnTo>
                <a:lnTo>
                  <a:pt x="150" y="240"/>
                </a:lnTo>
                <a:lnTo>
                  <a:pt x="134" y="219"/>
                </a:lnTo>
                <a:lnTo>
                  <a:pt x="119" y="201"/>
                </a:lnTo>
                <a:lnTo>
                  <a:pt x="109" y="179"/>
                </a:lnTo>
                <a:lnTo>
                  <a:pt x="99" y="156"/>
                </a:lnTo>
                <a:lnTo>
                  <a:pt x="91" y="132"/>
                </a:lnTo>
                <a:lnTo>
                  <a:pt x="85" y="108"/>
                </a:lnTo>
                <a:lnTo>
                  <a:pt x="81" y="81"/>
                </a:lnTo>
                <a:lnTo>
                  <a:pt x="81" y="55"/>
                </a:lnTo>
                <a:lnTo>
                  <a:pt x="81" y="55"/>
                </a:lnTo>
                <a:lnTo>
                  <a:pt x="81" y="23"/>
                </a:lnTo>
                <a:lnTo>
                  <a:pt x="81" y="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60960" compatLnSpc="1" lIns="121920" numCol="1" rIns="121920" tIns="60960" vert="horz" wrap="square"/>
          <a:lstStyle/>
          <a:p>
            <a:endParaRPr altLang="en-US" lang="zh-CN" sz="2400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439742B-4A6B-4C79-9954-8510889F02A7}"/>
              </a:ext>
            </a:extLst>
          </p:cNvPr>
          <p:cNvSpPr txBox="1"/>
          <p:nvPr/>
        </p:nvSpPr>
        <p:spPr>
          <a:xfrm>
            <a:off x="5866216" y="1962021"/>
            <a:ext cx="5770880" cy="701040"/>
          </a:xfrm>
          <a:prstGeom prst="rect">
            <a:avLst/>
          </a:prstGeom>
          <a:solidFill>
            <a:schemeClr val="accent1"/>
          </a:solidFill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cs typeface="+mn-ea"/>
                <a:sym typeface="+mn-lt"/>
              </a:rPr>
              <a:t>“五型班组”的具体措施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C7EAC4-0D5B-484C-8EB4-B96EBE880A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2910" y="1928639"/>
            <a:ext cx="4305079" cy="430507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9"/>
      <p:bldP grpId="0" spid="31"/>
      <p:bldP grpId="0" spid="33"/>
      <p:bldP grpId="0" spid="35"/>
      <p:bldP grpId="0" spid="37"/>
      <p:bldP grpId="0" spid="41"/>
      <p:bldP grpId="0" spid="42"/>
      <p:bldP grpId="0" spid="43"/>
      <p:bldP grpId="0" spid="44"/>
      <p:bldP grpId="0" spid="46"/>
      <p:bldP grpId="0" spid="4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3D7BDF-E6CA-4CC0-820A-5203A0095D6A}"/>
              </a:ext>
            </a:extLst>
          </p:cNvPr>
          <p:cNvSpPr txBox="1"/>
          <p:nvPr/>
        </p:nvSpPr>
        <p:spPr>
          <a:xfrm>
            <a:off x="5089355" y="1152055"/>
            <a:ext cx="240167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第二章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DEB460-DD73-40B5-8398-A34FD0640005}"/>
              </a:ext>
            </a:extLst>
          </p:cNvPr>
          <p:cNvSpPr txBox="1"/>
          <p:nvPr/>
        </p:nvSpPr>
        <p:spPr>
          <a:xfrm>
            <a:off x="2687685" y="2122528"/>
            <a:ext cx="7577771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创建“五型”班组的目标和标准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A1BEEC-5788-4B81-847C-4C44C7FAD190}"/>
              </a:ext>
            </a:extLst>
          </p:cNvPr>
          <p:cNvSpPr txBox="1"/>
          <p:nvPr/>
        </p:nvSpPr>
        <p:spPr>
          <a:xfrm>
            <a:off x="3241276" y="2891971"/>
            <a:ext cx="609783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Five type team construction training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E737F-334A-404B-946C-F593FD4C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07259" y="1439085"/>
            <a:ext cx="3226349" cy="2905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BD3E49-A52E-4904-B30F-8EF0CFF4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69045" y="736697"/>
            <a:ext cx="1192823" cy="8307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B7D428-F8EA-45D0-AEE2-31EBA3C1B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1341" y="1439084"/>
            <a:ext cx="3467907" cy="2905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5426C3-C1B5-41F2-B3B6-AFC019C9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4863" y="789614"/>
            <a:ext cx="1192823" cy="8307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9FB723-1FD9-4FA6-8A8A-0DA9F4390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89722" y="2625715"/>
            <a:ext cx="5091971" cy="5091971"/>
          </a:xfrm>
          <a:prstGeom prst="rect">
            <a:avLst/>
          </a:prstGeom>
        </p:spPr>
      </p:pic>
    </p:spTree>
    <p:extLst>
      <p:ext uri="{BB962C8B-B14F-4D97-AF65-F5344CB8AC3E}">
        <p14:creationId val="2431533981"/>
      </p:ext>
    </p:extLst>
  </p:cSld>
  <p:clrMapOvr>
    <a:masterClrMapping/>
  </p:clrMapOvr>
  <mc:AlternateContent>
    <mc:Choice Requires="p15">
      <p:transition advTm="3000" p14:dur="1250" spd="slow">
        <p15:prstTrans prst="pageCurlSing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6" name="Group 56">
            <a:extLst>
              <a:ext uri="{FF2B5EF4-FFF2-40B4-BE49-F238E27FC236}">
                <a16:creationId xmlns:a16="http://schemas.microsoft.com/office/drawing/2014/main" id="{B5A2F921-1FC0-40FB-9C7F-D98645A63E05}"/>
              </a:ext>
            </a:extLst>
          </p:cNvPr>
          <p:cNvGrpSpPr/>
          <p:nvPr/>
        </p:nvGrpSpPr>
        <p:grpSpPr>
          <a:xfrm>
            <a:off x="3957477" y="1908176"/>
            <a:ext cx="3683215" cy="3762374"/>
            <a:chOff x="4254392" y="1908176"/>
            <a:chExt cx="3683215" cy="3762374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64ED9305-2122-4563-87E2-01A64FF9D5FC}"/>
                </a:ext>
              </a:extLst>
            </p:cNvPr>
            <p:cNvGrpSpPr/>
            <p:nvPr/>
          </p:nvGrpSpPr>
          <p:grpSpPr>
            <a:xfrm>
              <a:off x="4475880" y="1908176"/>
              <a:ext cx="3461727" cy="3762374"/>
              <a:chOff x="4213224" y="1176338"/>
              <a:chExt cx="3838576" cy="4171950"/>
            </a:xfrm>
          </p:grpSpPr>
          <p:sp>
            <p:nvSpPr>
              <p:cNvPr id="101" name="îŝḷîḓé-任意多边形: 形状 51">
                <a:extLst>
                  <a:ext uri="{FF2B5EF4-FFF2-40B4-BE49-F238E27FC236}">
                    <a16:creationId xmlns:a16="http://schemas.microsoft.com/office/drawing/2014/main" id="{D33CCCA9-8785-4833-AB1B-FB52403DF36F}"/>
                  </a:ext>
                </a:extLst>
              </p:cNvPr>
              <p:cNvSpPr/>
              <p:nvPr/>
            </p:nvSpPr>
            <p:spPr>
              <a:xfrm>
                <a:off x="4213224" y="1509712"/>
                <a:ext cx="3838576" cy="3838576"/>
              </a:xfrm>
              <a:custGeom>
                <a:gdLst>
                  <a:gd fmla="*/ 1919288 w 3838576" name="connsiteX0"/>
                  <a:gd fmla="*/ 0 h 3838576" name="connsiteY0"/>
                  <a:gd fmla="*/ 3838576 w 3838576" name="connsiteX1"/>
                  <a:gd fmla="*/ 1919288 h 3838576" name="connsiteY1"/>
                  <a:gd fmla="*/ 1919288 w 3838576" name="connsiteX2"/>
                  <a:gd fmla="*/ 3838576 h 3838576" name="connsiteY2"/>
                  <a:gd fmla="*/ 0 w 3838576" name="connsiteX3"/>
                  <a:gd fmla="*/ 1919288 h 3838576" name="connsiteY3"/>
                  <a:gd fmla="*/ 959644 w 3838576" name="connsiteX4"/>
                  <a:gd fmla="*/ 1919288 h 3838576" name="connsiteY4"/>
                  <a:gd fmla="*/ 1919288 w 3838576" name="connsiteX5"/>
                  <a:gd fmla="*/ 2878932 h 3838576" name="connsiteY5"/>
                  <a:gd fmla="*/ 2878932 w 3838576" name="connsiteX6"/>
                  <a:gd fmla="*/ 1919288 h 3838576" name="connsiteY6"/>
                  <a:gd fmla="*/ 1919288 w 3838576" name="connsiteX7"/>
                  <a:gd fmla="*/ 959644 h 3838576" name="connsiteY7"/>
                  <a:gd fmla="*/ 1919288 w 3838576" name="connsiteX8"/>
                  <a:gd fmla="*/ 0 h 3838576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3838576" w="3838576">
                    <a:moveTo>
                      <a:pt x="1919288" y="0"/>
                    </a:moveTo>
                    <a:cubicBezTo>
                      <a:pt x="2979281" y="0"/>
                      <a:pt x="3838576" y="859295"/>
                      <a:pt x="3838576" y="1919288"/>
                    </a:cubicBezTo>
                    <a:cubicBezTo>
                      <a:pt x="3838576" y="2979281"/>
                      <a:pt x="2979281" y="3838576"/>
                      <a:pt x="1919288" y="3838576"/>
                    </a:cubicBezTo>
                    <a:cubicBezTo>
                      <a:pt x="859295" y="3838576"/>
                      <a:pt x="0" y="2979281"/>
                      <a:pt x="0" y="1919288"/>
                    </a:cubicBezTo>
                    <a:lnTo>
                      <a:pt x="959644" y="1919288"/>
                    </a:lnTo>
                    <a:cubicBezTo>
                      <a:pt x="959644" y="2449285"/>
                      <a:pt x="1389291" y="2878932"/>
                      <a:pt x="1919288" y="2878932"/>
                    </a:cubicBezTo>
                    <a:cubicBezTo>
                      <a:pt x="2449285" y="2878932"/>
                      <a:pt x="2878932" y="2449285"/>
                      <a:pt x="2878932" y="1919288"/>
                    </a:cubicBezTo>
                    <a:cubicBezTo>
                      <a:pt x="2878932" y="1389291"/>
                      <a:pt x="2449285" y="959644"/>
                      <a:pt x="1919288" y="959644"/>
                    </a:cubicBezTo>
                    <a:lnTo>
                      <a:pt x="191928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îŝḷîḓé-Isosceles Triangle 29">
                <a:extLst>
                  <a:ext uri="{FF2B5EF4-FFF2-40B4-BE49-F238E27FC236}">
                    <a16:creationId xmlns:a16="http://schemas.microsoft.com/office/drawing/2014/main" id="{99793E00-15F3-4A3B-80F5-58BFF71B79E7}"/>
                  </a:ext>
                </a:extLst>
              </p:cNvPr>
              <p:cNvSpPr/>
              <p:nvPr/>
            </p:nvSpPr>
            <p:spPr>
              <a:xfrm rot="16200000">
                <a:off x="5028161" y="1691234"/>
                <a:ext cx="1619250" cy="589457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8" name="îŝḷîḓé-矩形: 圆角 49">
              <a:extLst>
                <a:ext uri="{FF2B5EF4-FFF2-40B4-BE49-F238E27FC236}">
                  <a16:creationId xmlns:a16="http://schemas.microsoft.com/office/drawing/2014/main" id="{8D205DFA-23FC-400E-BE91-57446F9DC5D9}"/>
                </a:ext>
              </a:extLst>
            </p:cNvPr>
            <p:cNvSpPr/>
            <p:nvPr/>
          </p:nvSpPr>
          <p:spPr>
            <a:xfrm>
              <a:off x="4254392" y="2652475"/>
              <a:ext cx="1287210" cy="12872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ŝḷîḓé-矩形: 圆角 50">
              <a:extLst>
                <a:ext uri="{FF2B5EF4-FFF2-40B4-BE49-F238E27FC236}">
                  <a16:creationId xmlns:a16="http://schemas.microsoft.com/office/drawing/2014/main" id="{EA5900D6-124C-4694-8927-347F5F786EB0}"/>
                </a:ext>
              </a:extLst>
            </p:cNvPr>
            <p:cNvSpPr/>
            <p:nvPr/>
          </p:nvSpPr>
          <p:spPr>
            <a:xfrm>
              <a:off x="4334565" y="2732647"/>
              <a:ext cx="1126865" cy="1126866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îŝḷîḓé-Oval 16">
              <a:extLst>
                <a:ext uri="{FF2B5EF4-FFF2-40B4-BE49-F238E27FC236}">
                  <a16:creationId xmlns:a16="http://schemas.microsoft.com/office/drawing/2014/main" id="{11D8BB27-1E8D-4B35-9431-2C1B88FD9458}"/>
                </a:ext>
              </a:extLst>
            </p:cNvPr>
            <p:cNvSpPr/>
            <p:nvPr/>
          </p:nvSpPr>
          <p:spPr>
            <a:xfrm>
              <a:off x="6620206" y="2509852"/>
              <a:ext cx="635811" cy="635811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charset="-122" pitchFamily="34" typeface="微软雅黑"/>
              </a:endParaRPr>
            </a:p>
          </p:txBody>
        </p:sp>
        <p:sp>
          <p:nvSpPr>
            <p:cNvPr id="91" name="îŝḷîḓé-Oval 17">
              <a:extLst>
                <a:ext uri="{FF2B5EF4-FFF2-40B4-BE49-F238E27FC236}">
                  <a16:creationId xmlns:a16="http://schemas.microsoft.com/office/drawing/2014/main" id="{C6B4713E-FEE9-43FD-9474-210414D14991}"/>
                </a:ext>
              </a:extLst>
            </p:cNvPr>
            <p:cNvSpPr/>
            <p:nvPr/>
          </p:nvSpPr>
          <p:spPr>
            <a:xfrm>
              <a:off x="7187552" y="3621780"/>
              <a:ext cx="635811" cy="635811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ŝḷîḓé-Oval 18">
              <a:extLst>
                <a:ext uri="{FF2B5EF4-FFF2-40B4-BE49-F238E27FC236}">
                  <a16:creationId xmlns:a16="http://schemas.microsoft.com/office/drawing/2014/main" id="{614517A9-E6A9-4C43-9605-25EEC72A0A6A}"/>
                </a:ext>
              </a:extLst>
            </p:cNvPr>
            <p:cNvSpPr/>
            <p:nvPr/>
          </p:nvSpPr>
          <p:spPr>
            <a:xfrm>
              <a:off x="4664699" y="4039661"/>
              <a:ext cx="635811" cy="635811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îŝḷîḓé-Oval 19">
              <a:extLst>
                <a:ext uri="{FF2B5EF4-FFF2-40B4-BE49-F238E27FC236}">
                  <a16:creationId xmlns:a16="http://schemas.microsoft.com/office/drawing/2014/main" id="{93E07C1E-FED5-469B-8BA1-A4E29D6B6053}"/>
                </a:ext>
              </a:extLst>
            </p:cNvPr>
            <p:cNvSpPr/>
            <p:nvPr/>
          </p:nvSpPr>
          <p:spPr>
            <a:xfrm>
              <a:off x="5461429" y="4835088"/>
              <a:ext cx="635811" cy="63581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ṥļîḑé-Oval 20">
              <a:extLst>
                <a:ext uri="{FF2B5EF4-FFF2-40B4-BE49-F238E27FC236}">
                  <a16:creationId xmlns:a16="http://schemas.microsoft.com/office/drawing/2014/main" id="{756CC706-E4CE-431F-92C8-4733ABC1730E}"/>
                </a:ext>
              </a:extLst>
            </p:cNvPr>
            <p:cNvSpPr/>
            <p:nvPr/>
          </p:nvSpPr>
          <p:spPr>
            <a:xfrm>
              <a:off x="6699518" y="4646165"/>
              <a:ext cx="635811" cy="635811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ṥļîḑé-任意多边形: 形状 53">
              <a:extLst>
                <a:ext uri="{FF2B5EF4-FFF2-40B4-BE49-F238E27FC236}">
                  <a16:creationId xmlns:a16="http://schemas.microsoft.com/office/drawing/2014/main" id="{4E31F09E-37A5-4B92-AA45-C1DB71A55665}"/>
                </a:ext>
              </a:extLst>
            </p:cNvPr>
            <p:cNvSpPr/>
            <p:nvPr/>
          </p:nvSpPr>
          <p:spPr bwMode="auto">
            <a:xfrm>
              <a:off x="4553609" y="2928394"/>
              <a:ext cx="688774" cy="735372"/>
            </a:xfrm>
            <a:custGeom>
              <a:gdLst>
                <a:gd fmla="*/ 7602 w 7760" name="T0"/>
                <a:gd fmla="*/ 4758 h 8285" name="T1"/>
                <a:gd fmla="*/ 4177 w 7760" name="T2"/>
                <a:gd fmla="*/ 8165 h 8285" name="T3"/>
                <a:gd fmla="*/ 3880 w 7760" name="T4"/>
                <a:gd fmla="*/ 8285 h 8285" name="T5"/>
                <a:gd fmla="*/ 3583 w 7760" name="T6"/>
                <a:gd fmla="*/ 8165 h 8285" name="T7"/>
                <a:gd fmla="*/ 158 w 7760" name="T8"/>
                <a:gd fmla="*/ 4758 h 8285" name="T9"/>
                <a:gd fmla="*/ 67 w 7760" name="T10"/>
                <a:gd fmla="*/ 4309 h 8285" name="T11"/>
                <a:gd fmla="*/ 454 w 7760" name="T12"/>
                <a:gd fmla="*/ 4054 h 8285" name="T13"/>
                <a:gd fmla="*/ 1585 w 7760" name="T14"/>
                <a:gd fmla="*/ 4054 h 8285" name="T15"/>
                <a:gd fmla="*/ 1585 w 7760" name="T16"/>
                <a:gd fmla="*/ 413 h 8285" name="T17"/>
                <a:gd fmla="*/ 2004 w 7760" name="T18"/>
                <a:gd fmla="*/ 0 h 8285" name="T19"/>
                <a:gd fmla="*/ 5873 w 7760" name="T20"/>
                <a:gd fmla="*/ 0 h 8285" name="T21"/>
                <a:gd fmla="*/ 6293 w 7760" name="T22"/>
                <a:gd fmla="*/ 413 h 8285" name="T23"/>
                <a:gd fmla="*/ 6293 w 7760" name="T24"/>
                <a:gd fmla="*/ 4054 h 8285" name="T25"/>
                <a:gd fmla="*/ 7305 w 7760" name="T26"/>
                <a:gd fmla="*/ 4054 h 8285" name="T27"/>
                <a:gd fmla="*/ 7693 w 7760" name="T28"/>
                <a:gd fmla="*/ 4309 h 8285" name="T29"/>
                <a:gd fmla="*/ 7602 w 7760" name="T30"/>
                <a:gd fmla="*/ 4758 h 8285" name="T31"/>
                <a:gd fmla="*/ 7602 w 7760" name="T32"/>
                <a:gd fmla="*/ 4758 h 8285" name="T33"/>
                <a:gd fmla="*/ 5066 w 7760" name="T34"/>
                <a:gd fmla="*/ 2060 h 8285" name="T35"/>
                <a:gd fmla="*/ 4888 w 7760" name="T36"/>
                <a:gd fmla="*/ 1937 h 8285" name="T37"/>
                <a:gd fmla="*/ 4729 w 7760" name="T38"/>
                <a:gd fmla="*/ 1965 h 8285" name="T39"/>
                <a:gd fmla="*/ 3932 w 7760" name="T40"/>
                <a:gd fmla="*/ 2980 h 8285" name="T41"/>
                <a:gd fmla="*/ 3135 w 7760" name="T42"/>
                <a:gd fmla="*/ 1965 h 8285" name="T43"/>
                <a:gd fmla="*/ 2975 w 7760" name="T44"/>
                <a:gd fmla="*/ 1937 h 8285" name="T45"/>
                <a:gd fmla="*/ 2797 w 7760" name="T46"/>
                <a:gd fmla="*/ 2060 h 8285" name="T47"/>
                <a:gd fmla="*/ 2769 w 7760" name="T48"/>
                <a:gd fmla="*/ 2216 h 8285" name="T49"/>
                <a:gd fmla="*/ 3446 w 7760" name="T50"/>
                <a:gd fmla="*/ 3079 h 8285" name="T51"/>
                <a:gd fmla="*/ 3061 w 7760" name="T52"/>
                <a:gd fmla="*/ 3079 h 8285" name="T53"/>
                <a:gd fmla="*/ 2952 w 7760" name="T54"/>
                <a:gd fmla="*/ 3186 h 8285" name="T55"/>
                <a:gd fmla="*/ 2952 w 7760" name="T56"/>
                <a:gd fmla="*/ 3365 h 8285" name="T57"/>
                <a:gd fmla="*/ 3061 w 7760" name="T58"/>
                <a:gd fmla="*/ 3473 h 8285" name="T59"/>
                <a:gd fmla="*/ 3740 w 7760" name="T60"/>
                <a:gd fmla="*/ 3473 h 8285" name="T61"/>
                <a:gd fmla="*/ 3740 w 7760" name="T62"/>
                <a:gd fmla="*/ 4043 h 8285" name="T63"/>
                <a:gd fmla="*/ 3061 w 7760" name="T64"/>
                <a:gd fmla="*/ 4043 h 8285" name="T65"/>
                <a:gd fmla="*/ 2952 w 7760" name="T66"/>
                <a:gd fmla="*/ 4150 h 8285" name="T67"/>
                <a:gd fmla="*/ 2952 w 7760" name="T68"/>
                <a:gd fmla="*/ 4323 h 8285" name="T69"/>
                <a:gd fmla="*/ 3061 w 7760" name="T70"/>
                <a:gd fmla="*/ 4430 h 8285" name="T71"/>
                <a:gd fmla="*/ 3740 w 7760" name="T72"/>
                <a:gd fmla="*/ 4430 h 8285" name="T73"/>
                <a:gd fmla="*/ 3740 w 7760" name="T74"/>
                <a:gd fmla="*/ 5096 h 8285" name="T75"/>
                <a:gd fmla="*/ 3849 w 7760" name="T76"/>
                <a:gd fmla="*/ 5204 h 8285" name="T77"/>
                <a:gd fmla="*/ 4025 w 7760" name="T78"/>
                <a:gd fmla="*/ 5204 h 8285" name="T79"/>
                <a:gd fmla="*/ 4134 w 7760" name="T80"/>
                <a:gd fmla="*/ 5096 h 8285" name="T81"/>
                <a:gd fmla="*/ 4134 w 7760" name="T82"/>
                <a:gd fmla="*/ 4430 h 8285" name="T83"/>
                <a:gd fmla="*/ 4811 w 7760" name="T84"/>
                <a:gd fmla="*/ 4430 h 8285" name="T85"/>
                <a:gd fmla="*/ 4920 w 7760" name="T86"/>
                <a:gd fmla="*/ 4323 h 8285" name="T87"/>
                <a:gd fmla="*/ 4920 w 7760" name="T88"/>
                <a:gd fmla="*/ 4150 h 8285" name="T89"/>
                <a:gd fmla="*/ 4811 w 7760" name="T90"/>
                <a:gd fmla="*/ 4043 h 8285" name="T91"/>
                <a:gd fmla="*/ 4134 w 7760" name="T92"/>
                <a:gd fmla="*/ 4043 h 8285" name="T93"/>
                <a:gd fmla="*/ 4134 w 7760" name="T94"/>
                <a:gd fmla="*/ 3473 h 8285" name="T95"/>
                <a:gd fmla="*/ 4811 w 7760" name="T96"/>
                <a:gd fmla="*/ 3473 h 8285" name="T97"/>
                <a:gd fmla="*/ 4920 w 7760" name="T98"/>
                <a:gd fmla="*/ 3365 h 8285" name="T99"/>
                <a:gd fmla="*/ 4920 w 7760" name="T100"/>
                <a:gd fmla="*/ 3186 h 8285" name="T101"/>
                <a:gd fmla="*/ 4811 w 7760" name="T102"/>
                <a:gd fmla="*/ 3079 h 8285" name="T103"/>
                <a:gd fmla="*/ 4417 w 7760" name="T104"/>
                <a:gd fmla="*/ 3079 h 8285" name="T105"/>
                <a:gd fmla="*/ 5095 w 7760" name="T106"/>
                <a:gd fmla="*/ 2216 h 8285" name="T107"/>
                <a:gd fmla="*/ 5066 w 7760" name="T108"/>
                <a:gd fmla="*/ 2060 h 8285" name="T109"/>
                <a:gd fmla="*/ 5066 w 7760" name="T110"/>
                <a:gd fmla="*/ 2060 h 8285" name="T111"/>
                <a:gd fmla="*/ 5066 w 7760" name="T112"/>
                <a:gd fmla="*/ 2060 h 828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8285" w="7760">
                  <a:moveTo>
                    <a:pt x="7602" y="4758"/>
                  </a:moveTo>
                  <a:lnTo>
                    <a:pt x="4177" y="8165"/>
                  </a:lnTo>
                  <a:cubicBezTo>
                    <a:pt x="4095" y="8245"/>
                    <a:pt x="3996" y="8285"/>
                    <a:pt x="3880" y="8285"/>
                  </a:cubicBezTo>
                  <a:cubicBezTo>
                    <a:pt x="3764" y="8285"/>
                    <a:pt x="3665" y="8245"/>
                    <a:pt x="3583" y="8165"/>
                  </a:cubicBezTo>
                  <a:lnTo>
                    <a:pt x="158" y="4758"/>
                  </a:lnTo>
                  <a:cubicBezTo>
                    <a:pt x="35" y="4637"/>
                    <a:pt x="0" y="4466"/>
                    <a:pt x="67" y="4309"/>
                  </a:cubicBezTo>
                  <a:cubicBezTo>
                    <a:pt x="133" y="4151"/>
                    <a:pt x="281" y="4054"/>
                    <a:pt x="454" y="4054"/>
                  </a:cubicBezTo>
                  <a:lnTo>
                    <a:pt x="1585" y="4054"/>
                  </a:lnTo>
                  <a:lnTo>
                    <a:pt x="1585" y="413"/>
                  </a:lnTo>
                  <a:cubicBezTo>
                    <a:pt x="1585" y="186"/>
                    <a:pt x="1772" y="0"/>
                    <a:pt x="2004" y="0"/>
                  </a:cubicBezTo>
                  <a:lnTo>
                    <a:pt x="5873" y="0"/>
                  </a:lnTo>
                  <a:cubicBezTo>
                    <a:pt x="6105" y="0"/>
                    <a:pt x="6293" y="185"/>
                    <a:pt x="6293" y="413"/>
                  </a:cubicBezTo>
                  <a:lnTo>
                    <a:pt x="6293" y="4054"/>
                  </a:lnTo>
                  <a:lnTo>
                    <a:pt x="7305" y="4054"/>
                  </a:lnTo>
                  <a:cubicBezTo>
                    <a:pt x="7479" y="4054"/>
                    <a:pt x="7627" y="4151"/>
                    <a:pt x="7693" y="4309"/>
                  </a:cubicBezTo>
                  <a:cubicBezTo>
                    <a:pt x="7760" y="4466"/>
                    <a:pt x="7725" y="4637"/>
                    <a:pt x="7602" y="4758"/>
                  </a:cubicBezTo>
                  <a:lnTo>
                    <a:pt x="7602" y="4758"/>
                  </a:lnTo>
                  <a:close/>
                  <a:moveTo>
                    <a:pt x="5066" y="2060"/>
                  </a:moveTo>
                  <a:lnTo>
                    <a:pt x="4888" y="1937"/>
                  </a:lnTo>
                  <a:cubicBezTo>
                    <a:pt x="4837" y="1902"/>
                    <a:pt x="4765" y="1914"/>
                    <a:pt x="4729" y="1965"/>
                  </a:cubicBezTo>
                  <a:lnTo>
                    <a:pt x="3932" y="2980"/>
                  </a:lnTo>
                  <a:lnTo>
                    <a:pt x="3135" y="1965"/>
                  </a:lnTo>
                  <a:cubicBezTo>
                    <a:pt x="3098" y="1914"/>
                    <a:pt x="3027" y="1902"/>
                    <a:pt x="2975" y="1937"/>
                  </a:cubicBezTo>
                  <a:lnTo>
                    <a:pt x="2797" y="2060"/>
                  </a:lnTo>
                  <a:cubicBezTo>
                    <a:pt x="2745" y="2095"/>
                    <a:pt x="2733" y="2166"/>
                    <a:pt x="2769" y="2216"/>
                  </a:cubicBezTo>
                  <a:lnTo>
                    <a:pt x="3446" y="3079"/>
                  </a:lnTo>
                  <a:lnTo>
                    <a:pt x="3061" y="3079"/>
                  </a:lnTo>
                  <a:cubicBezTo>
                    <a:pt x="3001" y="3079"/>
                    <a:pt x="2952" y="3127"/>
                    <a:pt x="2952" y="3186"/>
                  </a:cubicBezTo>
                  <a:lnTo>
                    <a:pt x="2952" y="3365"/>
                  </a:lnTo>
                  <a:cubicBezTo>
                    <a:pt x="2952" y="3425"/>
                    <a:pt x="3001" y="3473"/>
                    <a:pt x="3061" y="3473"/>
                  </a:cubicBezTo>
                  <a:lnTo>
                    <a:pt x="3740" y="3473"/>
                  </a:lnTo>
                  <a:lnTo>
                    <a:pt x="3740" y="4043"/>
                  </a:lnTo>
                  <a:lnTo>
                    <a:pt x="3061" y="4043"/>
                  </a:lnTo>
                  <a:cubicBezTo>
                    <a:pt x="3001" y="4043"/>
                    <a:pt x="2952" y="4091"/>
                    <a:pt x="2952" y="4150"/>
                  </a:cubicBezTo>
                  <a:lnTo>
                    <a:pt x="2952" y="4323"/>
                  </a:lnTo>
                  <a:cubicBezTo>
                    <a:pt x="2952" y="4383"/>
                    <a:pt x="3001" y="4430"/>
                    <a:pt x="3061" y="4430"/>
                  </a:cubicBezTo>
                  <a:lnTo>
                    <a:pt x="3740" y="4430"/>
                  </a:lnTo>
                  <a:lnTo>
                    <a:pt x="3740" y="5096"/>
                  </a:lnTo>
                  <a:cubicBezTo>
                    <a:pt x="3740" y="5156"/>
                    <a:pt x="3789" y="5204"/>
                    <a:pt x="3849" y="5204"/>
                  </a:cubicBezTo>
                  <a:lnTo>
                    <a:pt x="4025" y="5204"/>
                  </a:lnTo>
                  <a:cubicBezTo>
                    <a:pt x="4086" y="5204"/>
                    <a:pt x="4134" y="5156"/>
                    <a:pt x="4134" y="5096"/>
                  </a:cubicBezTo>
                  <a:lnTo>
                    <a:pt x="4134" y="4430"/>
                  </a:lnTo>
                  <a:lnTo>
                    <a:pt x="4811" y="4430"/>
                  </a:lnTo>
                  <a:cubicBezTo>
                    <a:pt x="4871" y="4430"/>
                    <a:pt x="4920" y="4383"/>
                    <a:pt x="4920" y="4323"/>
                  </a:cubicBezTo>
                  <a:lnTo>
                    <a:pt x="4920" y="4150"/>
                  </a:lnTo>
                  <a:cubicBezTo>
                    <a:pt x="4920" y="4091"/>
                    <a:pt x="4871" y="4043"/>
                    <a:pt x="4811" y="4043"/>
                  </a:cubicBezTo>
                  <a:lnTo>
                    <a:pt x="4134" y="4043"/>
                  </a:lnTo>
                  <a:lnTo>
                    <a:pt x="4134" y="3473"/>
                  </a:lnTo>
                  <a:lnTo>
                    <a:pt x="4811" y="3473"/>
                  </a:lnTo>
                  <a:cubicBezTo>
                    <a:pt x="4871" y="3473"/>
                    <a:pt x="4920" y="3425"/>
                    <a:pt x="4920" y="3365"/>
                  </a:cubicBezTo>
                  <a:lnTo>
                    <a:pt x="4920" y="3186"/>
                  </a:lnTo>
                  <a:cubicBezTo>
                    <a:pt x="4920" y="3127"/>
                    <a:pt x="4871" y="3079"/>
                    <a:pt x="4811" y="3079"/>
                  </a:cubicBezTo>
                  <a:lnTo>
                    <a:pt x="4417" y="3079"/>
                  </a:lnTo>
                  <a:lnTo>
                    <a:pt x="5095" y="2216"/>
                  </a:lnTo>
                  <a:cubicBezTo>
                    <a:pt x="5131" y="2166"/>
                    <a:pt x="5118" y="2095"/>
                    <a:pt x="5066" y="2060"/>
                  </a:cubicBezTo>
                  <a:lnTo>
                    <a:pt x="5066" y="2060"/>
                  </a:lnTo>
                  <a:close/>
                  <a:moveTo>
                    <a:pt x="5066" y="2060"/>
                  </a:move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ŝḷîḓé-Oval 16">
              <a:extLst>
                <a:ext uri="{FF2B5EF4-FFF2-40B4-BE49-F238E27FC236}">
                  <a16:creationId xmlns:a16="http://schemas.microsoft.com/office/drawing/2014/main" id="{39B5C6D5-D5CD-477A-969B-E542B8D72335}"/>
                </a:ext>
              </a:extLst>
            </p:cNvPr>
            <p:cNvSpPr/>
            <p:nvPr/>
          </p:nvSpPr>
          <p:spPr>
            <a:xfrm>
              <a:off x="6822280" y="2713565"/>
              <a:ext cx="231664" cy="228386"/>
            </a:xfrm>
            <a:custGeom>
              <a:gdLst>
                <a:gd fmla="*/ 481576 w 607554" name="connsiteX0"/>
                <a:gd fmla="*/ 446886 h 598959" name="connsiteY0"/>
                <a:gd fmla="*/ 481576 w 607554" name="connsiteX1"/>
                <a:gd fmla="*/ 503769 h 598959" name="connsiteY1"/>
                <a:gd fmla="*/ 519134 w 607554" name="connsiteX2"/>
                <a:gd fmla="*/ 503769 h 598959" name="connsiteY2"/>
                <a:gd fmla="*/ 519134 w 607554" name="connsiteX3"/>
                <a:gd fmla="*/ 446886 h 598959" name="connsiteY3"/>
                <a:gd fmla="*/ 481576 w 607554" name="connsiteX4"/>
                <a:gd fmla="*/ 270994 h 598959" name="connsiteY4"/>
                <a:gd fmla="*/ 481576 w 607554" name="connsiteX5"/>
                <a:gd fmla="*/ 327877 h 598959" name="connsiteY5"/>
                <a:gd fmla="*/ 519134 w 607554" name="connsiteX6"/>
                <a:gd fmla="*/ 327877 h 598959" name="connsiteY6"/>
                <a:gd fmla="*/ 519134 w 607554" name="connsiteX7"/>
                <a:gd fmla="*/ 270994 h 598959" name="connsiteY7"/>
                <a:gd fmla="*/ 195909 w 607554" name="connsiteX8"/>
                <a:gd fmla="*/ 265961 h 598959" name="connsiteY8"/>
                <a:gd fmla="*/ 358877 w 607554" name="connsiteX9"/>
                <a:gd fmla="*/ 265961 h 598959" name="connsiteY9"/>
                <a:gd fmla="*/ 378725 w 607554" name="connsiteX10"/>
                <a:gd fmla="*/ 285870 h 598959" name="connsiteY10"/>
                <a:gd fmla="*/ 358877 w 607554" name="connsiteX11"/>
                <a:gd fmla="*/ 305689 h 598959" name="connsiteY11"/>
                <a:gd fmla="*/ 195909 w 607554" name="connsiteX12"/>
                <a:gd fmla="*/ 305689 h 598959" name="connsiteY12"/>
                <a:gd fmla="*/ 176061 w 607554" name="connsiteX13"/>
                <a:gd fmla="*/ 285870 h 598959" name="connsiteY13"/>
                <a:gd fmla="*/ 195909 w 607554" name="connsiteX14"/>
                <a:gd fmla="*/ 265961 h 598959" name="connsiteY14"/>
                <a:gd fmla="*/ 195909 w 607554" name="connsiteX15"/>
                <a:gd fmla="*/ 169145 h 598959" name="connsiteY15"/>
                <a:gd fmla="*/ 358877 w 607554" name="connsiteX16"/>
                <a:gd fmla="*/ 169145 h 598959" name="connsiteY16"/>
                <a:gd fmla="*/ 378725 w 607554" name="connsiteX17"/>
                <a:gd fmla="*/ 189053 h 598959" name="connsiteY17"/>
                <a:gd fmla="*/ 358877 w 607554" name="connsiteX18"/>
                <a:gd fmla="*/ 208873 h 598959" name="connsiteY18"/>
                <a:gd fmla="*/ 195909 w 607554" name="connsiteX19"/>
                <a:gd fmla="*/ 208873 h 598959" name="connsiteY19"/>
                <a:gd fmla="*/ 176061 w 607554" name="connsiteX20"/>
                <a:gd fmla="*/ 189053 h 598959" name="connsiteY20"/>
                <a:gd fmla="*/ 195909 w 607554" name="connsiteX21"/>
                <a:gd fmla="*/ 169145 h 598959" name="connsiteY21"/>
                <a:gd fmla="*/ 481576 w 607554" name="connsiteX22"/>
                <a:gd fmla="*/ 95190 h 598959" name="connsiteY22"/>
                <a:gd fmla="*/ 481576 w 607554" name="connsiteX23"/>
                <a:gd fmla="*/ 152073 h 598959" name="connsiteY23"/>
                <a:gd fmla="*/ 552954 w 607554" name="connsiteX24"/>
                <a:gd fmla="*/ 152073 h 598959" name="connsiteY24"/>
                <a:gd fmla="*/ 565858 w 607554" name="connsiteX25"/>
                <a:gd fmla="*/ 123631 h 598959" name="connsiteY25"/>
                <a:gd fmla="*/ 552954 w 607554" name="connsiteX26"/>
                <a:gd fmla="*/ 95190 h 598959" name="connsiteY26"/>
                <a:gd fmla="*/ 118547 w 607554" name="connsiteX27"/>
                <a:gd fmla="*/ 39640 h 598959" name="connsiteY27"/>
                <a:gd fmla="*/ 118547 w 607554" name="connsiteX28"/>
                <a:gd fmla="*/ 559230 h 598959" name="connsiteY28"/>
                <a:gd fmla="*/ 441793 w 607554" name="connsiteX29"/>
                <a:gd fmla="*/ 559230 h 598959" name="connsiteY29"/>
                <a:gd fmla="*/ 441793 w 607554" name="connsiteX30"/>
                <a:gd fmla="*/ 39640 h 598959" name="connsiteY30"/>
                <a:gd fmla="*/ 39783 w 607554" name="connsiteX31"/>
                <a:gd fmla="*/ 39640 h 598959" name="connsiteY31"/>
                <a:gd fmla="*/ 39783 w 607554" name="connsiteX32"/>
                <a:gd fmla="*/ 559230 h 598959" name="connsiteY32"/>
                <a:gd fmla="*/ 78764 w 607554" name="connsiteX33"/>
                <a:gd fmla="*/ 559230 h 598959" name="connsiteY33"/>
                <a:gd fmla="*/ 78764 w 607554" name="connsiteX34"/>
                <a:gd fmla="*/ 39640 h 598959" name="connsiteY34"/>
                <a:gd fmla="*/ 19847 w 607554" name="connsiteX35"/>
                <a:gd fmla="*/ 0 h 598959" name="connsiteY35"/>
                <a:gd fmla="*/ 461729 w 607554" name="connsiteX36"/>
                <a:gd fmla="*/ 0 h 598959" name="connsiteY36"/>
                <a:gd fmla="*/ 481576 w 607554" name="connsiteX37"/>
                <a:gd fmla="*/ 19820 h 598959" name="connsiteY37"/>
                <a:gd fmla="*/ 481576 w 607554" name="connsiteX38"/>
                <a:gd fmla="*/ 55461 h 598959" name="connsiteY38"/>
                <a:gd fmla="*/ 565769 w 607554" name="connsiteX39"/>
                <a:gd fmla="*/ 55461 h 598959" name="connsiteY39"/>
                <a:gd fmla="*/ 583836 w 607554" name="connsiteX40"/>
                <a:gd fmla="*/ 67104 h 598959" name="connsiteY40"/>
                <a:gd fmla="*/ 605819 w 607554" name="connsiteX41"/>
                <a:gd fmla="*/ 115454 h 598959" name="connsiteY41"/>
                <a:gd fmla="*/ 605819 w 607554" name="connsiteX42"/>
                <a:gd fmla="*/ 131808 h 598959" name="connsiteY42"/>
                <a:gd fmla="*/ 583836 w 607554" name="connsiteX43"/>
                <a:gd fmla="*/ 180159 h 598959" name="connsiteY43"/>
                <a:gd fmla="*/ 565769 w 607554" name="connsiteX44"/>
                <a:gd fmla="*/ 191802 h 598959" name="connsiteY44"/>
                <a:gd fmla="*/ 481576 w 607554" name="connsiteX45"/>
                <a:gd fmla="*/ 191802 h 598959" name="connsiteY45"/>
                <a:gd fmla="*/ 481576 w 607554" name="connsiteX46"/>
                <a:gd fmla="*/ 231264 h 598959" name="connsiteY46"/>
                <a:gd fmla="*/ 539070 w 607554" name="connsiteX47"/>
                <a:gd fmla="*/ 231264 h 598959" name="connsiteY47"/>
                <a:gd fmla="*/ 558916 w 607554" name="connsiteX48"/>
                <a:gd fmla="*/ 251173 h 598959" name="connsiteY48"/>
                <a:gd fmla="*/ 558916 w 607554" name="connsiteX49"/>
                <a:gd fmla="*/ 347786 h 598959" name="connsiteY49"/>
                <a:gd fmla="*/ 539070 w 607554" name="connsiteX50"/>
                <a:gd fmla="*/ 367606 h 598959" name="connsiteY50"/>
                <a:gd fmla="*/ 481576 w 607554" name="connsiteX51"/>
                <a:gd fmla="*/ 367606 h 598959" name="connsiteY51"/>
                <a:gd fmla="*/ 481576 w 607554" name="connsiteX52"/>
                <a:gd fmla="*/ 407157 h 598959" name="connsiteY52"/>
                <a:gd fmla="*/ 539070 w 607554" name="connsiteX53"/>
                <a:gd fmla="*/ 407157 h 598959" name="connsiteY53"/>
                <a:gd fmla="*/ 558916 w 607554" name="connsiteX54"/>
                <a:gd fmla="*/ 426977 h 598959" name="connsiteY54"/>
                <a:gd fmla="*/ 558916 w 607554" name="connsiteX55"/>
                <a:gd fmla="*/ 523589 h 598959" name="connsiteY55"/>
                <a:gd fmla="*/ 539070 w 607554" name="connsiteX56"/>
                <a:gd fmla="*/ 543498 h 598959" name="connsiteY56"/>
                <a:gd fmla="*/ 481576 w 607554" name="connsiteX57"/>
                <a:gd fmla="*/ 543498 h 598959" name="connsiteY57"/>
                <a:gd fmla="*/ 481576 w 607554" name="connsiteX58"/>
                <a:gd fmla="*/ 579139 h 598959" name="connsiteY58"/>
                <a:gd fmla="*/ 461729 w 607554" name="connsiteX59"/>
                <a:gd fmla="*/ 598959 h 598959" name="connsiteY59"/>
                <a:gd fmla="*/ 19847 w 607554" name="connsiteX60"/>
                <a:gd fmla="*/ 598959 h 598959" name="connsiteY60"/>
                <a:gd fmla="*/ 0 w 607554" name="connsiteX61"/>
                <a:gd fmla="*/ 579139 h 598959" name="connsiteY61"/>
                <a:gd fmla="*/ 0 w 607554" name="connsiteX62"/>
                <a:gd fmla="*/ 19820 h 598959" name="connsiteY62"/>
                <a:gd fmla="*/ 19847 w 607554" name="connsiteX63"/>
                <a:gd fmla="*/ 0 h 598959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598959" w="607554">
                  <a:moveTo>
                    <a:pt x="481576" y="446886"/>
                  </a:moveTo>
                  <a:lnTo>
                    <a:pt x="481576" y="503769"/>
                  </a:lnTo>
                  <a:lnTo>
                    <a:pt x="519134" y="503769"/>
                  </a:lnTo>
                  <a:lnTo>
                    <a:pt x="519134" y="446886"/>
                  </a:lnTo>
                  <a:close/>
                  <a:moveTo>
                    <a:pt x="481576" y="270994"/>
                  </a:moveTo>
                  <a:lnTo>
                    <a:pt x="481576" y="327877"/>
                  </a:lnTo>
                  <a:lnTo>
                    <a:pt x="519134" y="327877"/>
                  </a:lnTo>
                  <a:lnTo>
                    <a:pt x="519134" y="270994"/>
                  </a:lnTo>
                  <a:close/>
                  <a:moveTo>
                    <a:pt x="195909" y="265961"/>
                  </a:moveTo>
                  <a:lnTo>
                    <a:pt x="358877" y="265961"/>
                  </a:lnTo>
                  <a:cubicBezTo>
                    <a:pt x="369825" y="265961"/>
                    <a:pt x="378725" y="274849"/>
                    <a:pt x="378725" y="285870"/>
                  </a:cubicBezTo>
                  <a:cubicBezTo>
                    <a:pt x="378725" y="296801"/>
                    <a:pt x="369825" y="305689"/>
                    <a:pt x="358877" y="305689"/>
                  </a:cubicBezTo>
                  <a:lnTo>
                    <a:pt x="195909" y="305689"/>
                  </a:lnTo>
                  <a:cubicBezTo>
                    <a:pt x="184962" y="305689"/>
                    <a:pt x="176061" y="296801"/>
                    <a:pt x="176061" y="285870"/>
                  </a:cubicBezTo>
                  <a:cubicBezTo>
                    <a:pt x="176061" y="274849"/>
                    <a:pt x="184962" y="265961"/>
                    <a:pt x="195909" y="265961"/>
                  </a:cubicBezTo>
                  <a:close/>
                  <a:moveTo>
                    <a:pt x="195909" y="169145"/>
                  </a:moveTo>
                  <a:lnTo>
                    <a:pt x="358877" y="169145"/>
                  </a:lnTo>
                  <a:cubicBezTo>
                    <a:pt x="369825" y="169145"/>
                    <a:pt x="378725" y="178033"/>
                    <a:pt x="378725" y="189053"/>
                  </a:cubicBezTo>
                  <a:cubicBezTo>
                    <a:pt x="378725" y="199985"/>
                    <a:pt x="369825" y="208873"/>
                    <a:pt x="358877" y="208873"/>
                  </a:cubicBezTo>
                  <a:lnTo>
                    <a:pt x="195909" y="208873"/>
                  </a:lnTo>
                  <a:cubicBezTo>
                    <a:pt x="184962" y="208873"/>
                    <a:pt x="176061" y="199985"/>
                    <a:pt x="176061" y="189053"/>
                  </a:cubicBezTo>
                  <a:cubicBezTo>
                    <a:pt x="176061" y="178033"/>
                    <a:pt x="184962" y="169145"/>
                    <a:pt x="195909" y="169145"/>
                  </a:cubicBezTo>
                  <a:close/>
                  <a:moveTo>
                    <a:pt x="481576" y="95190"/>
                  </a:moveTo>
                  <a:lnTo>
                    <a:pt x="481576" y="152073"/>
                  </a:lnTo>
                  <a:lnTo>
                    <a:pt x="552954" y="152073"/>
                  </a:lnTo>
                  <a:lnTo>
                    <a:pt x="565858" y="123631"/>
                  </a:lnTo>
                  <a:lnTo>
                    <a:pt x="552954" y="95190"/>
                  </a:lnTo>
                  <a:close/>
                  <a:moveTo>
                    <a:pt x="118547" y="39640"/>
                  </a:moveTo>
                  <a:lnTo>
                    <a:pt x="118547" y="559230"/>
                  </a:lnTo>
                  <a:lnTo>
                    <a:pt x="441793" y="559230"/>
                  </a:lnTo>
                  <a:lnTo>
                    <a:pt x="441793" y="39640"/>
                  </a:lnTo>
                  <a:close/>
                  <a:moveTo>
                    <a:pt x="39783" y="39640"/>
                  </a:moveTo>
                  <a:lnTo>
                    <a:pt x="39783" y="559230"/>
                  </a:lnTo>
                  <a:lnTo>
                    <a:pt x="78764" y="559230"/>
                  </a:lnTo>
                  <a:lnTo>
                    <a:pt x="78764" y="39640"/>
                  </a:lnTo>
                  <a:close/>
                  <a:moveTo>
                    <a:pt x="19847" y="0"/>
                  </a:moveTo>
                  <a:lnTo>
                    <a:pt x="461729" y="0"/>
                  </a:lnTo>
                  <a:cubicBezTo>
                    <a:pt x="472676" y="0"/>
                    <a:pt x="481576" y="8888"/>
                    <a:pt x="481576" y="19820"/>
                  </a:cubicBezTo>
                  <a:lnTo>
                    <a:pt x="481576" y="55461"/>
                  </a:lnTo>
                  <a:lnTo>
                    <a:pt x="565769" y="55461"/>
                  </a:lnTo>
                  <a:cubicBezTo>
                    <a:pt x="573512" y="55461"/>
                    <a:pt x="580632" y="59994"/>
                    <a:pt x="583836" y="67104"/>
                  </a:cubicBezTo>
                  <a:lnTo>
                    <a:pt x="605819" y="115454"/>
                  </a:lnTo>
                  <a:cubicBezTo>
                    <a:pt x="608133" y="120609"/>
                    <a:pt x="608133" y="126653"/>
                    <a:pt x="605819" y="131808"/>
                  </a:cubicBezTo>
                  <a:lnTo>
                    <a:pt x="583836" y="180159"/>
                  </a:lnTo>
                  <a:cubicBezTo>
                    <a:pt x="580632" y="187269"/>
                    <a:pt x="573512" y="191802"/>
                    <a:pt x="565769" y="191802"/>
                  </a:cubicBezTo>
                  <a:lnTo>
                    <a:pt x="481576" y="191802"/>
                  </a:lnTo>
                  <a:lnTo>
                    <a:pt x="481576" y="231264"/>
                  </a:lnTo>
                  <a:lnTo>
                    <a:pt x="539070" y="231264"/>
                  </a:lnTo>
                  <a:cubicBezTo>
                    <a:pt x="550017" y="231264"/>
                    <a:pt x="558916" y="240152"/>
                    <a:pt x="558916" y="251173"/>
                  </a:cubicBezTo>
                  <a:lnTo>
                    <a:pt x="558916" y="347786"/>
                  </a:lnTo>
                  <a:cubicBezTo>
                    <a:pt x="558916" y="358718"/>
                    <a:pt x="550017" y="367606"/>
                    <a:pt x="539070" y="367606"/>
                  </a:cubicBezTo>
                  <a:lnTo>
                    <a:pt x="481576" y="367606"/>
                  </a:lnTo>
                  <a:lnTo>
                    <a:pt x="481576" y="407157"/>
                  </a:lnTo>
                  <a:lnTo>
                    <a:pt x="539070" y="407157"/>
                  </a:lnTo>
                  <a:cubicBezTo>
                    <a:pt x="550017" y="407157"/>
                    <a:pt x="558916" y="416045"/>
                    <a:pt x="558916" y="426977"/>
                  </a:cubicBezTo>
                  <a:lnTo>
                    <a:pt x="558916" y="523589"/>
                  </a:lnTo>
                  <a:cubicBezTo>
                    <a:pt x="558916" y="534610"/>
                    <a:pt x="550017" y="543498"/>
                    <a:pt x="539070" y="543498"/>
                  </a:cubicBezTo>
                  <a:lnTo>
                    <a:pt x="481576" y="543498"/>
                  </a:lnTo>
                  <a:lnTo>
                    <a:pt x="481576" y="579139"/>
                  </a:lnTo>
                  <a:cubicBezTo>
                    <a:pt x="481576" y="590071"/>
                    <a:pt x="472676" y="598959"/>
                    <a:pt x="461729" y="598959"/>
                  </a:cubicBezTo>
                  <a:lnTo>
                    <a:pt x="19847" y="598959"/>
                  </a:lnTo>
                  <a:cubicBezTo>
                    <a:pt x="8900" y="598959"/>
                    <a:pt x="0" y="590071"/>
                    <a:pt x="0" y="579139"/>
                  </a:cubicBezTo>
                  <a:lnTo>
                    <a:pt x="0" y="19820"/>
                  </a:lnTo>
                  <a:cubicBezTo>
                    <a:pt x="0" y="8888"/>
                    <a:pt x="8900" y="0"/>
                    <a:pt x="1984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ŝḷîḓé-Oval 17">
              <a:extLst>
                <a:ext uri="{FF2B5EF4-FFF2-40B4-BE49-F238E27FC236}">
                  <a16:creationId xmlns:a16="http://schemas.microsoft.com/office/drawing/2014/main" id="{3F977624-82B7-496C-A5DC-0174417F20AD}"/>
                </a:ext>
              </a:extLst>
            </p:cNvPr>
            <p:cNvSpPr/>
            <p:nvPr/>
          </p:nvSpPr>
          <p:spPr>
            <a:xfrm>
              <a:off x="7392146" y="3823854"/>
              <a:ext cx="226624" cy="231664"/>
            </a:xfrm>
            <a:custGeom>
              <a:gdLst>
                <a:gd fmla="*/ 59789 w 593384" name="connsiteX0"/>
                <a:gd fmla="*/ 323835 h 606580" name="connsiteY0"/>
                <a:gd fmla="*/ 44670 w 593384" name="connsiteX1"/>
                <a:gd fmla="*/ 338857 h 606580" name="connsiteY1"/>
                <a:gd fmla="*/ 44670 w 593384" name="connsiteX2"/>
                <a:gd fmla="*/ 477027 h 606580" name="connsiteY2"/>
                <a:gd fmla="*/ 59713 w 593384" name="connsiteX3"/>
                <a:gd fmla="*/ 492048 h 606580" name="connsiteY3"/>
                <a:gd fmla="*/ 386834 w 593384" name="connsiteX4"/>
                <a:gd fmla="*/ 492048 h 606580" name="connsiteY4"/>
                <a:gd fmla="*/ 402946 w 593384" name="connsiteX5"/>
                <a:gd fmla="*/ 508138 h 606580" name="connsiteY5"/>
                <a:gd fmla="*/ 402946 w 593384" name="connsiteX6"/>
                <a:gd fmla="*/ 545959 h 606580" name="connsiteY6"/>
                <a:gd fmla="*/ 419058 w 593384" name="connsiteX7"/>
                <a:gd fmla="*/ 561972 h 606580" name="connsiteY7"/>
                <a:gd fmla="*/ 429137 w 593384" name="connsiteX8"/>
                <a:gd fmla="*/ 558388 h 606580" name="connsiteY8"/>
                <a:gd fmla="*/ 543981 w 593384" name="connsiteX9"/>
                <a:gd fmla="*/ 464369 h 606580" name="connsiteY9"/>
                <a:gd fmla="*/ 544897 w 593384" name="connsiteX10"/>
                <a:gd fmla="*/ 463606 h 606580" name="connsiteY10"/>
                <a:gd fmla="*/ 544897 w 593384" name="connsiteX11"/>
                <a:gd fmla="*/ 445000 h 606580" name="connsiteY11"/>
                <a:gd fmla="*/ 543904 w 593384" name="connsiteX12"/>
                <a:gd fmla="*/ 444162 h 606580" name="connsiteY12"/>
                <a:gd fmla="*/ 427533 w 593384" name="connsiteX13"/>
                <a:gd fmla="*/ 349990 h 606580" name="connsiteY13"/>
                <a:gd fmla="*/ 418065 w 593384" name="connsiteX14"/>
                <a:gd fmla="*/ 346634 h 606580" name="connsiteY14"/>
                <a:gd fmla="*/ 402946 w 593384" name="connsiteX15"/>
                <a:gd fmla="*/ 361656 h 606580" name="connsiteY15"/>
                <a:gd fmla="*/ 402946 w 593384" name="connsiteX16"/>
                <a:gd fmla="*/ 400469 h 606580" name="connsiteY16"/>
                <a:gd fmla="*/ 386834 w 593384" name="connsiteX17"/>
                <a:gd fmla="*/ 416482 h 606580" name="connsiteY17"/>
                <a:gd fmla="*/ 136453 w 593384" name="connsiteX18"/>
                <a:gd fmla="*/ 416482 h 606580" name="connsiteY18"/>
                <a:gd fmla="*/ 120342 w 593384" name="connsiteX19"/>
                <a:gd fmla="*/ 400469 h 606580" name="connsiteY19"/>
                <a:gd fmla="*/ 120342 w 593384" name="connsiteX20"/>
                <a:gd fmla="*/ 376602 h 606580" name="connsiteY20"/>
                <a:gd fmla="*/ 113469 w 593384" name="connsiteX21"/>
                <a:gd fmla="*/ 362342 h 606580" name="connsiteY21"/>
                <a:gd fmla="*/ 69105 w 593384" name="connsiteX22"/>
                <a:gd fmla="*/ 327114 h 606580" name="connsiteY22"/>
                <a:gd fmla="*/ 59789 w 593384" name="connsiteX23"/>
                <a:gd fmla="*/ 323835 h 606580" name="connsiteY23"/>
                <a:gd fmla="*/ 59757 w 593384" name="connsiteX24"/>
                <a:gd fmla="*/ 323324 h 606580" name="connsiteY24"/>
                <a:gd fmla="*/ 69379 w 593384" name="connsiteX25"/>
                <a:gd fmla="*/ 326755 h 606580" name="connsiteY25"/>
                <a:gd fmla="*/ 113750 w 593384" name="connsiteX26"/>
                <a:gd fmla="*/ 361977 h 606580" name="connsiteY26"/>
                <a:gd fmla="*/ 120852 w 593384" name="connsiteX27"/>
                <a:gd fmla="*/ 376615 h 606580" name="connsiteY27"/>
                <a:gd fmla="*/ 120852 w 593384" name="connsiteX28"/>
                <a:gd fmla="*/ 400477 h 606580" name="connsiteY28"/>
                <a:gd fmla="*/ 136431 w 593384" name="connsiteX29"/>
                <a:gd fmla="*/ 416030 h 606580" name="connsiteY29"/>
                <a:gd fmla="*/ 386846 w 593384" name="connsiteX30"/>
                <a:gd fmla="*/ 416030 h 606580" name="connsiteY30"/>
                <a:gd fmla="*/ 402425 w 593384" name="connsiteX31"/>
                <a:gd fmla="*/ 400477 h 606580" name="connsiteY31"/>
                <a:gd fmla="*/ 402425 w 593384" name="connsiteX32"/>
                <a:gd fmla="*/ 361672 h 606580" name="connsiteY32"/>
                <a:gd fmla="*/ 418081 w 593384" name="connsiteX33"/>
                <a:gd fmla="*/ 346119 h 606580" name="connsiteY33"/>
                <a:gd fmla="*/ 427856 w 593384" name="connsiteX34"/>
                <a:gd fmla="*/ 349626 h 606580" name="connsiteY34"/>
                <a:gd fmla="*/ 544319 w 593384" name="connsiteX35"/>
                <a:gd fmla="*/ 443781 h 606580" name="connsiteY35"/>
                <a:gd fmla="*/ 545312 w 593384" name="connsiteX36"/>
                <a:gd fmla="*/ 444696 h 606580" name="connsiteY36"/>
                <a:gd fmla="*/ 545236 w 593384" name="connsiteX37"/>
                <a:gd fmla="*/ 463908 h 606580" name="connsiteY37"/>
                <a:gd fmla="*/ 544319 w 593384" name="connsiteX38"/>
                <a:gd fmla="*/ 464746 h 606580" name="connsiteY38"/>
                <a:gd fmla="*/ 429460 w 593384" name="connsiteX39"/>
                <a:gd fmla="*/ 558748 h 606580" name="connsiteY39"/>
                <a:gd fmla="*/ 419074 w 593384" name="connsiteX40"/>
                <a:gd fmla="*/ 562484 h 606580" name="connsiteY40"/>
                <a:gd fmla="*/ 402425 w 593384" name="connsiteX41"/>
                <a:gd fmla="*/ 545940 h 606580" name="connsiteY41"/>
                <a:gd fmla="*/ 402425 w 593384" name="connsiteX42"/>
                <a:gd fmla="*/ 508126 h 606580" name="connsiteY42"/>
                <a:gd fmla="*/ 386846 w 593384" name="connsiteX43"/>
                <a:gd fmla="*/ 492573 h 606580" name="connsiteY43"/>
                <a:gd fmla="*/ 59680 w 593384" name="connsiteX44"/>
                <a:gd fmla="*/ 492573 h 606580" name="connsiteY44"/>
                <a:gd fmla="*/ 44101 w 593384" name="connsiteX45"/>
                <a:gd fmla="*/ 477021 h 606580" name="connsiteY45"/>
                <a:gd fmla="*/ 44101 w 593384" name="connsiteX46"/>
                <a:gd fmla="*/ 338877 h 606580" name="connsiteY46"/>
                <a:gd fmla="*/ 59757 w 593384" name="connsiteX47"/>
                <a:gd fmla="*/ 323324 h 606580" name="connsiteY47"/>
                <a:gd fmla="*/ 59789 w 593384" name="connsiteX48"/>
                <a:gd fmla="*/ 322767 h 606580" name="connsiteY48"/>
                <a:gd fmla="*/ 43677 w 593384" name="connsiteX49"/>
                <a:gd fmla="*/ 338857 h 606580" name="connsiteY49"/>
                <a:gd fmla="*/ 43677 w 593384" name="connsiteX50"/>
                <a:gd fmla="*/ 477027 h 606580" name="connsiteY50"/>
                <a:gd fmla="*/ 59713 w 593384" name="connsiteX51"/>
                <a:gd fmla="*/ 493116 h 606580" name="connsiteY51"/>
                <a:gd fmla="*/ 386834 w 593384" name="connsiteX52"/>
                <a:gd fmla="*/ 493116 h 606580" name="connsiteY52"/>
                <a:gd fmla="*/ 401953 w 593384" name="connsiteX53"/>
                <a:gd fmla="*/ 508138 h 606580" name="connsiteY53"/>
                <a:gd fmla="*/ 401953 w 593384" name="connsiteX54"/>
                <a:gd fmla="*/ 545959 h 606580" name="connsiteY54"/>
                <a:gd fmla="*/ 419058 w 593384" name="connsiteX55"/>
                <a:gd fmla="*/ 563040 h 606580" name="connsiteY55"/>
                <a:gd fmla="*/ 429748 w 593384" name="connsiteX56"/>
                <a:gd fmla="*/ 559151 h 606580" name="connsiteY56"/>
                <a:gd fmla="*/ 544592 w 593384" name="connsiteX57"/>
                <a:gd fmla="*/ 465131 h 606580" name="connsiteY57"/>
                <a:gd fmla="*/ 545584 w 593384" name="connsiteX58"/>
                <a:gd fmla="*/ 464292 h 606580" name="connsiteY58"/>
                <a:gd fmla="*/ 545584 w 593384" name="connsiteX59"/>
                <a:gd fmla="*/ 444314 h 606580" name="connsiteY59"/>
                <a:gd fmla="*/ 544592 w 593384" name="connsiteX60"/>
                <a:gd fmla="*/ 443399 h 606580" name="connsiteY60"/>
                <a:gd fmla="*/ 428144 w 593384" name="connsiteX61"/>
                <a:gd fmla="*/ 349227 h 606580" name="connsiteY61"/>
                <a:gd fmla="*/ 418065 w 593384" name="connsiteX62"/>
                <a:gd fmla="*/ 345567 h 606580" name="connsiteY62"/>
                <a:gd fmla="*/ 401953 w 593384" name="connsiteX63"/>
                <a:gd fmla="*/ 361656 h 606580" name="connsiteY63"/>
                <a:gd fmla="*/ 401953 w 593384" name="connsiteX64"/>
                <a:gd fmla="*/ 400469 h 606580" name="connsiteY64"/>
                <a:gd fmla="*/ 386834 w 593384" name="connsiteX65"/>
                <a:gd fmla="*/ 415491 h 606580" name="connsiteY65"/>
                <a:gd fmla="*/ 136453 w 593384" name="connsiteX66"/>
                <a:gd fmla="*/ 415491 h 606580" name="connsiteY66"/>
                <a:gd fmla="*/ 121334 w 593384" name="connsiteX67"/>
                <a:gd fmla="*/ 400469 h 606580" name="connsiteY67"/>
                <a:gd fmla="*/ 121334 w 593384" name="connsiteX68"/>
                <a:gd fmla="*/ 376602 h 606580" name="connsiteY68"/>
                <a:gd fmla="*/ 114080 w 593384" name="connsiteX69"/>
                <a:gd fmla="*/ 361580 h 606580" name="connsiteY69"/>
                <a:gd fmla="*/ 69716 w 593384" name="connsiteX70"/>
                <a:gd fmla="*/ 326351 h 606580" name="connsiteY70"/>
                <a:gd fmla="*/ 59789 w 593384" name="connsiteX71"/>
                <a:gd fmla="*/ 322767 h 606580" name="connsiteY71"/>
                <a:gd fmla="*/ 59789 w 593384" name="connsiteX72"/>
                <a:gd fmla="*/ 280218 h 606580" name="connsiteY72"/>
                <a:gd fmla="*/ 96289 w 593384" name="connsiteX73"/>
                <a:gd fmla="*/ 293029 h 606580" name="connsiteY73"/>
                <a:gd fmla="*/ 140653 w 593384" name="connsiteX74"/>
                <a:gd fmla="*/ 328258 h 606580" name="connsiteY74"/>
                <a:gd fmla="*/ 157834 w 593384" name="connsiteX75"/>
                <a:gd fmla="*/ 349761 h 606580" name="connsiteY75"/>
                <a:gd fmla="*/ 163790 w 593384" name="connsiteX76"/>
                <a:gd fmla="*/ 372484 h 606580" name="connsiteY76"/>
                <a:gd fmla="*/ 163866 w 593384" name="connsiteX77"/>
                <a:gd fmla="*/ 372942 h 606580" name="connsiteY77"/>
                <a:gd fmla="*/ 359345 w 593384" name="connsiteX78"/>
                <a:gd fmla="*/ 372942 h 606580" name="connsiteY78"/>
                <a:gd fmla="*/ 359345 w 593384" name="connsiteX79"/>
                <a:gd fmla="*/ 361656 h 606580" name="connsiteY79"/>
                <a:gd fmla="*/ 364308 w 593384" name="connsiteX80"/>
                <a:gd fmla="*/ 337942 h 606580" name="connsiteY80"/>
                <a:gd fmla="*/ 377671 w 593384" name="connsiteX81"/>
                <a:gd fmla="*/ 319107 h 606580" name="connsiteY81"/>
                <a:gd fmla="*/ 418065 w 593384" name="connsiteX82"/>
                <a:gd fmla="*/ 303018 h 606580" name="connsiteY82"/>
                <a:gd fmla="*/ 454946 w 593384" name="connsiteX83"/>
                <a:gd fmla="*/ 316133 h 606580" name="connsiteY83"/>
                <a:gd fmla="*/ 571393 w 593384" name="connsiteX84"/>
                <a:gd fmla="*/ 410305 h 606580" name="connsiteY84"/>
                <a:gd fmla="*/ 575822 w 593384" name="connsiteX85"/>
                <a:gd fmla="*/ 414271 h 606580" name="connsiteY85"/>
                <a:gd fmla="*/ 575670 w 593384" name="connsiteX86"/>
                <a:gd fmla="*/ 494412 h 606580" name="connsiteY86"/>
                <a:gd fmla="*/ 571623 w 593384" name="connsiteX87"/>
                <a:gd fmla="*/ 498072 h 606580" name="connsiteY87"/>
                <a:gd fmla="*/ 456779 w 593384" name="connsiteX88"/>
                <a:gd fmla="*/ 592016 h 606580" name="connsiteY88"/>
                <a:gd fmla="*/ 419058 w 593384" name="connsiteX89"/>
                <a:gd fmla="*/ 605589 h 606580" name="connsiteY89"/>
                <a:gd fmla="*/ 377976 w 593384" name="connsiteX90"/>
                <a:gd fmla="*/ 589271 h 606580" name="connsiteY90"/>
                <a:gd fmla="*/ 364385 w 593384" name="connsiteX91"/>
                <a:gd fmla="*/ 570131 h 606580" name="connsiteY91"/>
                <a:gd fmla="*/ 359345 w 593384" name="connsiteX92"/>
                <a:gd fmla="*/ 545959 h 606580" name="connsiteY92"/>
                <a:gd fmla="*/ 359345 w 593384" name="connsiteX93"/>
                <a:gd fmla="*/ 535665 h 606580" name="connsiteY93"/>
                <a:gd fmla="*/ 59713 w 593384" name="connsiteX94"/>
                <a:gd fmla="*/ 535665 h 606580" name="connsiteY94"/>
                <a:gd fmla="*/ 1069 w 593384" name="connsiteX95"/>
                <a:gd fmla="*/ 477027 h 606580" name="connsiteY95"/>
                <a:gd fmla="*/ 1069 w 593384" name="connsiteX96"/>
                <a:gd fmla="*/ 338857 h 606580" name="connsiteY96"/>
                <a:gd fmla="*/ 6032 w 593384" name="connsiteX97"/>
                <a:gd fmla="*/ 315142 h 606580" name="connsiteY97"/>
                <a:gd fmla="*/ 19395 w 593384" name="connsiteX98"/>
                <a:gd fmla="*/ 296308 h 606580" name="connsiteY98"/>
                <a:gd fmla="*/ 59789 w 593384" name="connsiteX99"/>
                <a:gd fmla="*/ 280218 h 606580" name="connsiteY99"/>
                <a:gd fmla="*/ 59757 w 593384" name="connsiteX100"/>
                <a:gd fmla="*/ 279792 h 606580" name="connsiteY100"/>
                <a:gd fmla="*/ 18975 w 593384" name="connsiteX101"/>
                <a:gd fmla="*/ 295955 h 606580" name="connsiteY101"/>
                <a:gd fmla="*/ 5534 w 593384" name="connsiteX102"/>
                <a:gd fmla="*/ 315014 h 606580" name="connsiteY102"/>
                <a:gd fmla="*/ 494 w 593384" name="connsiteX103"/>
                <a:gd fmla="*/ 338877 h 606580" name="connsiteY103"/>
                <a:gd fmla="*/ 494 w 593384" name="connsiteX104"/>
                <a:gd fmla="*/ 477021 h 606580" name="connsiteY104"/>
                <a:gd fmla="*/ 59680 w 593384" name="connsiteX105"/>
                <a:gd fmla="*/ 536105 h 606580" name="connsiteY105"/>
                <a:gd fmla="*/ 358818 w 593384" name="connsiteX106"/>
                <a:gd fmla="*/ 536105 h 606580" name="connsiteY106"/>
                <a:gd fmla="*/ 358818 w 593384" name="connsiteX107"/>
                <a:gd fmla="*/ 545940 h 606580" name="connsiteY107"/>
                <a:gd fmla="*/ 363935 w 593384" name="connsiteX108"/>
                <a:gd fmla="*/ 570260 h 606580" name="connsiteY108"/>
                <a:gd fmla="*/ 377605 w 593384" name="connsiteX109"/>
                <a:gd fmla="*/ 589625 h 606580" name="connsiteY109"/>
                <a:gd fmla="*/ 419074 w 593384" name="connsiteX110"/>
                <a:gd fmla="*/ 606016 h 606580" name="connsiteY110"/>
                <a:gd fmla="*/ 457106 w 593384" name="connsiteX111"/>
                <a:gd fmla="*/ 592446 h 606580" name="connsiteY111"/>
                <a:gd fmla="*/ 571965 w 593384" name="connsiteX112"/>
                <a:gd fmla="*/ 498444 h 606580" name="connsiteY112"/>
                <a:gd fmla="*/ 576089 w 593384" name="connsiteX113"/>
                <a:gd fmla="*/ 494784 h 606580" name="connsiteY113"/>
                <a:gd fmla="*/ 576165 w 593384" name="connsiteX114"/>
                <a:gd fmla="*/ 413895 h 606580" name="connsiteY114"/>
                <a:gd fmla="*/ 571736 w 593384" name="connsiteX115"/>
                <a:gd fmla="*/ 409931 h 606580" name="connsiteY115"/>
                <a:gd fmla="*/ 455273 w 593384" name="connsiteX116"/>
                <a:gd fmla="*/ 315777 h 606580" name="connsiteY116"/>
                <a:gd fmla="*/ 418081 w 593384" name="connsiteX117"/>
                <a:gd fmla="*/ 302587 h 606580" name="connsiteY117"/>
                <a:gd fmla="*/ 377300 w 593384" name="connsiteX118"/>
                <a:gd fmla="*/ 318750 h 606580" name="connsiteY118"/>
                <a:gd fmla="*/ 363859 w 593384" name="connsiteX119"/>
                <a:gd fmla="*/ 337733 h 606580" name="connsiteY119"/>
                <a:gd fmla="*/ 358818 w 593384" name="connsiteX120"/>
                <a:gd fmla="*/ 361672 h 606580" name="connsiteY120"/>
                <a:gd fmla="*/ 358818 w 593384" name="connsiteX121"/>
                <a:gd fmla="*/ 372422 h 606580" name="connsiteY121"/>
                <a:gd fmla="*/ 164306 w 593384" name="connsiteX122"/>
                <a:gd fmla="*/ 372422 h 606580" name="connsiteY122"/>
                <a:gd fmla="*/ 158273 w 593384" name="connsiteX123"/>
                <a:gd fmla="*/ 349550 h 606580" name="connsiteY123"/>
                <a:gd fmla="*/ 140937 w 593384" name="connsiteX124"/>
                <a:gd fmla="*/ 327898 h 606580" name="connsiteY124"/>
                <a:gd fmla="*/ 96566 w 593384" name="connsiteX125"/>
                <a:gd fmla="*/ 292676 h 606580" name="connsiteY125"/>
                <a:gd fmla="*/ 59757 w 593384" name="connsiteX126"/>
                <a:gd fmla="*/ 279792 h 606580" name="connsiteY126"/>
                <a:gd fmla="*/ 59789 w 593384" name="connsiteX127"/>
                <a:gd fmla="*/ 279227 h 606580" name="connsiteY127"/>
                <a:gd fmla="*/ 96899 w 593384" name="connsiteX128"/>
                <a:gd fmla="*/ 292266 h 606580" name="connsiteY128"/>
                <a:gd fmla="*/ 141264 w 593384" name="connsiteX129"/>
                <a:gd fmla="*/ 327495 h 606580" name="connsiteY129"/>
                <a:gd fmla="*/ 158750 w 593384" name="connsiteX130"/>
                <a:gd fmla="*/ 349303 h 606580" name="connsiteY130"/>
                <a:gd fmla="*/ 164782 w 593384" name="connsiteX131"/>
                <a:gd fmla="*/ 371950 h 606580" name="connsiteY131"/>
                <a:gd fmla="*/ 358276 w 593384" name="connsiteX132"/>
                <a:gd fmla="*/ 371950 h 606580" name="connsiteY132"/>
                <a:gd fmla="*/ 358276 w 593384" name="connsiteX133"/>
                <a:gd fmla="*/ 361656 h 606580" name="connsiteY133"/>
                <a:gd fmla="*/ 363392 w 593384" name="connsiteX134"/>
                <a:gd fmla="*/ 337560 h 606580" name="connsiteY134"/>
                <a:gd fmla="*/ 376984 w 593384" name="connsiteX135"/>
                <a:gd fmla="*/ 318345 h 606580" name="connsiteY135"/>
                <a:gd fmla="*/ 418065 w 593384" name="connsiteX136"/>
                <a:gd fmla="*/ 302027 h 606580" name="connsiteY136"/>
                <a:gd fmla="*/ 455557 w 593384" name="connsiteX137"/>
                <a:gd fmla="*/ 315371 h 606580" name="connsiteY137"/>
                <a:gd fmla="*/ 572004 w 593384" name="connsiteX138"/>
                <a:gd fmla="*/ 409543 h 606580" name="connsiteY138"/>
                <a:gd fmla="*/ 576510 w 593384" name="connsiteX139"/>
                <a:gd fmla="*/ 413584 h 606580" name="connsiteY139"/>
                <a:gd fmla="*/ 576357 w 593384" name="connsiteX140"/>
                <a:gd fmla="*/ 495099 h 606580" name="connsiteY140"/>
                <a:gd fmla="*/ 572233 w 593384" name="connsiteX141"/>
                <a:gd fmla="*/ 498835 h 606580" name="connsiteY141"/>
                <a:gd fmla="*/ 457390 w 593384" name="connsiteX142"/>
                <a:gd fmla="*/ 592855 h 606580" name="connsiteY142"/>
                <a:gd fmla="*/ 419058 w 593384" name="connsiteX143"/>
                <a:gd fmla="*/ 606580 h 606580" name="connsiteY143"/>
                <a:gd fmla="*/ 377289 w 593384" name="connsiteX144"/>
                <a:gd fmla="*/ 589957 h 606580" name="connsiteY144"/>
                <a:gd fmla="*/ 363468 w 593384" name="connsiteX145"/>
                <a:gd fmla="*/ 570512 h 606580" name="connsiteY145"/>
                <a:gd fmla="*/ 358276 w 593384" name="connsiteX146"/>
                <a:gd fmla="*/ 545959 h 606580" name="connsiteY146"/>
                <a:gd fmla="*/ 358276 w 593384" name="connsiteX147"/>
                <a:gd fmla="*/ 536656 h 606580" name="connsiteY147"/>
                <a:gd fmla="*/ 59713 w 593384" name="connsiteX148"/>
                <a:gd fmla="*/ 536656 h 606580" name="connsiteY148"/>
                <a:gd fmla="*/ 0 w 593384" name="connsiteX149"/>
                <a:gd fmla="*/ 477027 h 606580" name="connsiteY149"/>
                <a:gd fmla="*/ 0 w 593384" name="connsiteX150"/>
                <a:gd fmla="*/ 338857 h 606580" name="connsiteY150"/>
                <a:gd fmla="*/ 5116 w 593384" name="connsiteX151"/>
                <a:gd fmla="*/ 314761 h 606580" name="connsiteY151"/>
                <a:gd fmla="*/ 18632 w 593384" name="connsiteX152"/>
                <a:gd fmla="*/ 295621 h 606580" name="connsiteY152"/>
                <a:gd fmla="*/ 59789 w 593384" name="connsiteX153"/>
                <a:gd fmla="*/ 279227 h 606580" name="connsiteY153"/>
                <a:gd fmla="*/ 174327 w 593384" name="connsiteX154"/>
                <a:gd fmla="*/ 44608 h 606580" name="connsiteY154"/>
                <a:gd fmla="*/ 164247 w 593384" name="connsiteX155"/>
                <a:gd fmla="*/ 48192 h 606580" name="connsiteY155"/>
                <a:gd fmla="*/ 49403 w 593384" name="connsiteX156"/>
                <a:gd fmla="*/ 142211 h 606580" name="connsiteY156"/>
                <a:gd fmla="*/ 48487 w 593384" name="connsiteX157"/>
                <a:gd fmla="*/ 142974 h 606580" name="connsiteY157"/>
                <a:gd fmla="*/ 48487 w 593384" name="connsiteX158"/>
                <a:gd fmla="*/ 161580 h 606580" name="connsiteY158"/>
                <a:gd fmla="*/ 49480 w 593384" name="connsiteX159"/>
                <a:gd fmla="*/ 162418 h 606580" name="connsiteY159"/>
                <a:gd fmla="*/ 165851 w 593384" name="connsiteX160"/>
                <a:gd fmla="*/ 256590 h 606580" name="connsiteY160"/>
                <a:gd fmla="*/ 175319 w 593384" name="connsiteX161"/>
                <a:gd fmla="*/ 259946 h 606580" name="connsiteY161"/>
                <a:gd fmla="*/ 190438 w 593384" name="connsiteX162"/>
                <a:gd fmla="*/ 244924 h 606580" name="connsiteY162"/>
                <a:gd fmla="*/ 190438 w 593384" name="connsiteX163"/>
                <a:gd fmla="*/ 206111 h 606580" name="connsiteY163"/>
                <a:gd fmla="*/ 206550 w 593384" name="connsiteX164"/>
                <a:gd fmla="*/ 190098 h 606580" name="connsiteY164"/>
                <a:gd fmla="*/ 456931 w 593384" name="connsiteX165"/>
                <a:gd fmla="*/ 190098 h 606580" name="connsiteY165"/>
                <a:gd fmla="*/ 473042 w 593384" name="connsiteX166"/>
                <a:gd fmla="*/ 206111 h 606580" name="connsiteY166"/>
                <a:gd fmla="*/ 473042 w 593384" name="connsiteX167"/>
                <a:gd fmla="*/ 229978 h 606580" name="connsiteY167"/>
                <a:gd fmla="*/ 479915 w 593384" name="connsiteX168"/>
                <a:gd fmla="*/ 244238 h 606580" name="connsiteY168"/>
                <a:gd fmla="*/ 524279 w 593384" name="connsiteX169"/>
                <a:gd fmla="*/ 279466 h 606580" name="connsiteY169"/>
                <a:gd fmla="*/ 533595 w 593384" name="connsiteX170"/>
                <a:gd fmla="*/ 282745 h 606580" name="connsiteY170"/>
                <a:gd fmla="*/ 548714 w 593384" name="connsiteX171"/>
                <a:gd fmla="*/ 267723 h 606580" name="connsiteY171"/>
                <a:gd fmla="*/ 548714 w 593384" name="connsiteX172"/>
                <a:gd fmla="*/ 129553 h 606580" name="connsiteY172"/>
                <a:gd fmla="*/ 533671 w 593384" name="connsiteX173"/>
                <a:gd fmla="*/ 114532 h 606580" name="connsiteY173"/>
                <a:gd fmla="*/ 206550 w 593384" name="connsiteX174"/>
                <a:gd fmla="*/ 114532 h 606580" name="connsiteY174"/>
                <a:gd fmla="*/ 190438 w 593384" name="connsiteX175"/>
                <a:gd fmla="*/ 98442 h 606580" name="connsiteY175"/>
                <a:gd fmla="*/ 190438 w 593384" name="connsiteX176"/>
                <a:gd fmla="*/ 60621 h 606580" name="connsiteY176"/>
                <a:gd fmla="*/ 174327 w 593384" name="connsiteX177"/>
                <a:gd fmla="*/ 44608 h 606580" name="connsiteY177"/>
                <a:gd fmla="*/ 174289 w 593384" name="connsiteX178"/>
                <a:gd fmla="*/ 44097 h 606580" name="connsiteY178"/>
                <a:gd fmla="*/ 190936 w 593384" name="connsiteX179"/>
                <a:gd fmla="*/ 60641 h 606580" name="connsiteY179"/>
                <a:gd fmla="*/ 190936 w 593384" name="connsiteX180"/>
                <a:gd fmla="*/ 98455 h 606580" name="connsiteY180"/>
                <a:gd fmla="*/ 206513 w 593384" name="connsiteX181"/>
                <a:gd fmla="*/ 114008 h 606580" name="connsiteY181"/>
                <a:gd fmla="*/ 533641 w 593384" name="connsiteX182"/>
                <a:gd fmla="*/ 114008 h 606580" name="connsiteY182"/>
                <a:gd fmla="*/ 549218 w 593384" name="connsiteX183"/>
                <a:gd fmla="*/ 129560 h 606580" name="connsiteY183"/>
                <a:gd fmla="*/ 549218 w 593384" name="connsiteX184"/>
                <a:gd fmla="*/ 267704 h 606580" name="connsiteY184"/>
                <a:gd fmla="*/ 533564 w 593384" name="connsiteX185"/>
                <a:gd fmla="*/ 283257 h 606580" name="connsiteY185"/>
                <a:gd fmla="*/ 523943 w 593384" name="connsiteX186"/>
                <a:gd fmla="*/ 279826 h 606580" name="connsiteY186"/>
                <a:gd fmla="*/ 479578 w 593384" name="connsiteX187"/>
                <a:gd fmla="*/ 244604 h 606580" name="connsiteY187"/>
                <a:gd fmla="*/ 472476 w 593384" name="connsiteX188"/>
                <a:gd fmla="*/ 229966 h 606580" name="connsiteY188"/>
                <a:gd fmla="*/ 472476 w 593384" name="connsiteX189"/>
                <a:gd fmla="*/ 206104 h 606580" name="connsiteY189"/>
                <a:gd fmla="*/ 456899 w 593384" name="connsiteX190"/>
                <a:gd fmla="*/ 190551 h 606580" name="connsiteY190"/>
                <a:gd fmla="*/ 206513 w 593384" name="connsiteX191"/>
                <a:gd fmla="*/ 190551 h 606580" name="connsiteY191"/>
                <a:gd fmla="*/ 190936 w 593384" name="connsiteX192"/>
                <a:gd fmla="*/ 206104 h 606580" name="connsiteY192"/>
                <a:gd fmla="*/ 190936 w 593384" name="connsiteX193"/>
                <a:gd fmla="*/ 244909 h 606580" name="connsiteY193"/>
                <a:gd fmla="*/ 175282 w 593384" name="connsiteX194"/>
                <a:gd fmla="*/ 260462 h 606580" name="connsiteY194"/>
                <a:gd fmla="*/ 165508 w 593384" name="connsiteX195"/>
                <a:gd fmla="*/ 256955 h 606580" name="connsiteY195"/>
                <a:gd fmla="*/ 49058 w 593384" name="connsiteX196"/>
                <a:gd fmla="*/ 162800 h 606580" name="connsiteY196"/>
                <a:gd fmla="*/ 48066 w 593384" name="connsiteX197"/>
                <a:gd fmla="*/ 161885 h 606580" name="connsiteY197"/>
                <a:gd fmla="*/ 48142 w 593384" name="connsiteX198"/>
                <a:gd fmla="*/ 142673 h 606580" name="connsiteY198"/>
                <a:gd fmla="*/ 49058 w 593384" name="connsiteX199"/>
                <a:gd fmla="*/ 141835 h 606580" name="connsiteY199"/>
                <a:gd fmla="*/ 163904 w 593384" name="connsiteX200"/>
                <a:gd fmla="*/ 47833 h 606580" name="connsiteY200"/>
                <a:gd fmla="*/ 174289 w 593384" name="connsiteX201"/>
                <a:gd fmla="*/ 44097 h 606580" name="connsiteY201"/>
                <a:gd fmla="*/ 174327 w 593384" name="connsiteX202"/>
                <a:gd fmla="*/ 43540 h 606580" name="connsiteY202"/>
                <a:gd fmla="*/ 163636 w 593384" name="connsiteX203"/>
                <a:gd fmla="*/ 47429 h 606580" name="connsiteY203"/>
                <a:gd fmla="*/ 48793 w 593384" name="connsiteX204"/>
                <a:gd fmla="*/ 141449 h 606580" name="connsiteY204"/>
                <a:gd fmla="*/ 47800 w 593384" name="connsiteX205"/>
                <a:gd fmla="*/ 142288 h 606580" name="connsiteY205"/>
                <a:gd fmla="*/ 47800 w 593384" name="connsiteX206"/>
                <a:gd fmla="*/ 162266 h 606580" name="connsiteY206"/>
                <a:gd fmla="*/ 48793 w 593384" name="connsiteX207"/>
                <a:gd fmla="*/ 163181 h 606580" name="connsiteY207"/>
                <a:gd fmla="*/ 165240 w 593384" name="connsiteX208"/>
                <a:gd fmla="*/ 257353 h 606580" name="connsiteY208"/>
                <a:gd fmla="*/ 175319 w 593384" name="connsiteX209"/>
                <a:gd fmla="*/ 261013 h 606580" name="connsiteY209"/>
                <a:gd fmla="*/ 191431 w 593384" name="connsiteX210"/>
                <a:gd fmla="*/ 244924 h 606580" name="connsiteY210"/>
                <a:gd fmla="*/ 191431 w 593384" name="connsiteX211"/>
                <a:gd fmla="*/ 206111 h 606580" name="connsiteY211"/>
                <a:gd fmla="*/ 206550 w 593384" name="connsiteX212"/>
                <a:gd fmla="*/ 191089 h 606580" name="connsiteY212"/>
                <a:gd fmla="*/ 456931 w 593384" name="connsiteX213"/>
                <a:gd fmla="*/ 191089 h 606580" name="connsiteY213"/>
                <a:gd fmla="*/ 472050 w 593384" name="connsiteX214"/>
                <a:gd fmla="*/ 206111 h 606580" name="connsiteY214"/>
                <a:gd fmla="*/ 472050 w 593384" name="connsiteX215"/>
                <a:gd fmla="*/ 229978 h 606580" name="connsiteY215"/>
                <a:gd fmla="*/ 479304 w 593384" name="connsiteX216"/>
                <a:gd fmla="*/ 245000 h 606580" name="connsiteY216"/>
                <a:gd fmla="*/ 523668 w 593384" name="connsiteX217"/>
                <a:gd fmla="*/ 280229 h 606580" name="connsiteY217"/>
                <a:gd fmla="*/ 533595 w 593384" name="connsiteX218"/>
                <a:gd fmla="*/ 283813 h 606580" name="connsiteY218"/>
                <a:gd fmla="*/ 549707 w 593384" name="connsiteX219"/>
                <a:gd fmla="*/ 267723 h 606580" name="connsiteY219"/>
                <a:gd fmla="*/ 549707 w 593384" name="connsiteX220"/>
                <a:gd fmla="*/ 129553 h 606580" name="connsiteY220"/>
                <a:gd fmla="*/ 533671 w 593384" name="connsiteX221"/>
                <a:gd fmla="*/ 113464 h 606580" name="connsiteY221"/>
                <a:gd fmla="*/ 206550 w 593384" name="connsiteX222"/>
                <a:gd fmla="*/ 113464 h 606580" name="connsiteY222"/>
                <a:gd fmla="*/ 191431 w 593384" name="connsiteX223"/>
                <a:gd fmla="*/ 98442 h 606580" name="connsiteY223"/>
                <a:gd fmla="*/ 191431 w 593384" name="connsiteX224"/>
                <a:gd fmla="*/ 60621 h 606580" name="connsiteY224"/>
                <a:gd fmla="*/ 174327 w 593384" name="connsiteX225"/>
                <a:gd fmla="*/ 43540 h 606580" name="connsiteY225"/>
                <a:gd fmla="*/ 174327 w 593384" name="connsiteX226"/>
                <a:gd fmla="*/ 991 h 606580" name="connsiteY226"/>
                <a:gd fmla="*/ 215408 w 593384" name="connsiteX227"/>
                <a:gd fmla="*/ 17309 h 606580" name="connsiteY227"/>
                <a:gd fmla="*/ 228999 w 593384" name="connsiteX228"/>
                <a:gd fmla="*/ 36449 h 606580" name="connsiteY228"/>
                <a:gd fmla="*/ 234039 w 593384" name="connsiteX229"/>
                <a:gd fmla="*/ 60621 h 606580" name="connsiteY229"/>
                <a:gd fmla="*/ 234039 w 593384" name="connsiteX230"/>
                <a:gd fmla="*/ 70915 h 606580" name="connsiteY230"/>
                <a:gd fmla="*/ 533671 w 593384" name="connsiteX231"/>
                <a:gd fmla="*/ 70915 h 606580" name="connsiteY231"/>
                <a:gd fmla="*/ 592315 w 593384" name="connsiteX232"/>
                <a:gd fmla="*/ 129553 h 606580" name="connsiteY232"/>
                <a:gd fmla="*/ 592315 w 593384" name="connsiteX233"/>
                <a:gd fmla="*/ 267723 h 606580" name="connsiteY233"/>
                <a:gd fmla="*/ 587352 w 593384" name="connsiteX234"/>
                <a:gd fmla="*/ 291438 h 606580" name="connsiteY234"/>
                <a:gd fmla="*/ 573989 w 593384" name="connsiteX235"/>
                <a:gd fmla="*/ 310272 h 606580" name="connsiteY235"/>
                <a:gd fmla="*/ 533595 w 593384" name="connsiteX236"/>
                <a:gd fmla="*/ 326285 h 606580" name="connsiteY236"/>
                <a:gd fmla="*/ 497095 w 593384" name="connsiteX237"/>
                <a:gd fmla="*/ 313551 h 606580" name="connsiteY237"/>
                <a:gd fmla="*/ 452731 w 593384" name="connsiteX238"/>
                <a:gd fmla="*/ 278323 h 606580" name="connsiteY238"/>
                <a:gd fmla="*/ 435550 w 593384" name="connsiteX239"/>
                <a:gd fmla="*/ 256819 h 606580" name="connsiteY239"/>
                <a:gd fmla="*/ 429594 w 593384" name="connsiteX240"/>
                <a:gd fmla="*/ 234096 h 606580" name="connsiteY240"/>
                <a:gd fmla="*/ 429518 w 593384" name="connsiteX241"/>
                <a:gd fmla="*/ 233638 h 606580" name="connsiteY241"/>
                <a:gd fmla="*/ 234039 w 593384" name="connsiteX242"/>
                <a:gd fmla="*/ 233638 h 606580" name="connsiteY242"/>
                <a:gd fmla="*/ 234039 w 593384" name="connsiteX243"/>
                <a:gd fmla="*/ 244924 h 606580" name="connsiteY243"/>
                <a:gd fmla="*/ 229076 w 593384" name="connsiteX244"/>
                <a:gd fmla="*/ 268638 h 606580" name="connsiteY244"/>
                <a:gd fmla="*/ 215713 w 593384" name="connsiteX245"/>
                <a:gd fmla="*/ 287473 h 606580" name="connsiteY245"/>
                <a:gd fmla="*/ 175319 w 593384" name="connsiteX246"/>
                <a:gd fmla="*/ 303562 h 606580" name="connsiteY246"/>
                <a:gd fmla="*/ 138438 w 593384" name="connsiteX247"/>
                <a:gd fmla="*/ 290447 h 606580" name="connsiteY247"/>
                <a:gd fmla="*/ 21991 w 593384" name="connsiteX248"/>
                <a:gd fmla="*/ 196275 h 606580" name="connsiteY248"/>
                <a:gd fmla="*/ 17562 w 593384" name="connsiteX249"/>
                <a:gd fmla="*/ 192309 h 606580" name="connsiteY249"/>
                <a:gd fmla="*/ 17714 w 593384" name="connsiteX250"/>
                <a:gd fmla="*/ 112168 h 606580" name="connsiteY250"/>
                <a:gd fmla="*/ 21762 w 593384" name="connsiteX251"/>
                <a:gd fmla="*/ 108508 h 606580" name="connsiteY251"/>
                <a:gd fmla="*/ 136605 w 593384" name="connsiteX252"/>
                <a:gd fmla="*/ 14564 h 606580" name="connsiteY252"/>
                <a:gd fmla="*/ 174327 w 593384" name="connsiteX253"/>
                <a:gd fmla="*/ 991 h 606580" name="connsiteY253"/>
                <a:gd fmla="*/ 174289 w 593384" name="connsiteX254"/>
                <a:gd fmla="*/ 565 h 606580" name="connsiteY254"/>
                <a:gd fmla="*/ 136262 w 593384" name="connsiteX255"/>
                <a:gd fmla="*/ 14135 h 606580" name="connsiteY255"/>
                <a:gd fmla="*/ 21416 w 593384" name="connsiteX256"/>
                <a:gd fmla="*/ 108137 h 606580" name="connsiteY256"/>
                <a:gd fmla="*/ 17293 w 593384" name="connsiteX257"/>
                <a:gd fmla="*/ 111797 h 606580" name="connsiteY257"/>
                <a:gd fmla="*/ 17216 w 593384" name="connsiteX258"/>
                <a:gd fmla="*/ 192686 h 606580" name="connsiteY258"/>
                <a:gd fmla="*/ 21645 w 593384" name="connsiteX259"/>
                <a:gd fmla="*/ 196650 h 606580" name="connsiteY259"/>
                <a:gd fmla="*/ 138095 w 593384" name="connsiteX260"/>
                <a:gd fmla="*/ 290805 h 606580" name="connsiteY260"/>
                <a:gd fmla="*/ 175282 w 593384" name="connsiteX261"/>
                <a:gd fmla="*/ 303994 h 606580" name="connsiteY261"/>
                <a:gd fmla="*/ 216058 w 593384" name="connsiteX262"/>
                <a:gd fmla="*/ 287831 h 606580" name="connsiteY262"/>
                <a:gd fmla="*/ 229498 w 593384" name="connsiteX263"/>
                <a:gd fmla="*/ 268848 h 606580" name="connsiteY263"/>
                <a:gd fmla="*/ 234538 w 593384" name="connsiteX264"/>
                <a:gd fmla="*/ 244909 h 606580" name="connsiteY264"/>
                <a:gd fmla="*/ 234538 w 593384" name="connsiteX265"/>
                <a:gd fmla="*/ 234159 h 606580" name="connsiteY265"/>
                <a:gd fmla="*/ 429027 w 593384" name="connsiteX266"/>
                <a:gd fmla="*/ 234159 h 606580" name="connsiteY266"/>
                <a:gd fmla="*/ 435060 w 593384" name="connsiteX267"/>
                <a:gd fmla="*/ 257031 h 606580" name="connsiteY267"/>
                <a:gd fmla="*/ 452393 w 593384" name="connsiteX268"/>
                <a:gd fmla="*/ 278683 h 606580" name="connsiteY268"/>
                <a:gd fmla="*/ 496759 w 593384" name="connsiteX269"/>
                <a:gd fmla="*/ 313905 h 606580" name="connsiteY269"/>
                <a:gd fmla="*/ 533564 w 593384" name="connsiteX270"/>
                <a:gd fmla="*/ 326789 h 606580" name="connsiteY270"/>
                <a:gd fmla="*/ 574341 w 593384" name="connsiteX271"/>
                <a:gd fmla="*/ 310550 h 606580" name="connsiteY271"/>
                <a:gd fmla="*/ 587780 w 593384" name="connsiteX272"/>
                <a:gd fmla="*/ 291567 h 606580" name="connsiteY272"/>
                <a:gd fmla="*/ 592820 w 593384" name="connsiteX273"/>
                <a:gd fmla="*/ 267704 h 606580" name="connsiteY273"/>
                <a:gd fmla="*/ 592820 w 593384" name="connsiteX274"/>
                <a:gd fmla="*/ 129560 h 606580" name="connsiteY274"/>
                <a:gd fmla="*/ 533641 w 593384" name="connsiteX275"/>
                <a:gd fmla="*/ 70476 h 606580" name="connsiteY275"/>
                <a:gd fmla="*/ 234538 w 593384" name="connsiteX276"/>
                <a:gd fmla="*/ 70476 h 606580" name="connsiteY276"/>
                <a:gd fmla="*/ 234538 w 593384" name="connsiteX277"/>
                <a:gd fmla="*/ 60641 h 606580" name="connsiteY277"/>
                <a:gd fmla="*/ 229421 w 593384" name="connsiteX278"/>
                <a:gd fmla="*/ 36321 h 606580" name="connsiteY278"/>
                <a:gd fmla="*/ 215753 w 593384" name="connsiteX279"/>
                <a:gd fmla="*/ 16956 h 606580" name="connsiteY279"/>
                <a:gd fmla="*/ 174289 w 593384" name="connsiteX280"/>
                <a:gd fmla="*/ 565 h 606580" name="connsiteY280"/>
                <a:gd fmla="*/ 174327 w 593384" name="connsiteX281"/>
                <a:gd fmla="*/ 0 h 606580" name="connsiteY281"/>
                <a:gd fmla="*/ 216095 w 593384" name="connsiteX282"/>
                <a:gd fmla="*/ 16623 h 606580" name="connsiteY282"/>
                <a:gd fmla="*/ 229916 w 593384" name="connsiteX283"/>
                <a:gd fmla="*/ 36068 h 606580" name="connsiteY283"/>
                <a:gd fmla="*/ 235108 w 593384" name="connsiteX284"/>
                <a:gd fmla="*/ 60621 h 606580" name="connsiteY284"/>
                <a:gd fmla="*/ 235108 w 593384" name="connsiteX285"/>
                <a:gd fmla="*/ 69924 h 606580" name="connsiteY285"/>
                <a:gd fmla="*/ 533671 w 593384" name="connsiteX286"/>
                <a:gd fmla="*/ 69924 h 606580" name="connsiteY286"/>
                <a:gd fmla="*/ 593384 w 593384" name="connsiteX287"/>
                <a:gd fmla="*/ 129553 h 606580" name="connsiteY287"/>
                <a:gd fmla="*/ 593384 w 593384" name="connsiteX288"/>
                <a:gd fmla="*/ 267723 h 606580" name="connsiteY288"/>
                <a:gd fmla="*/ 588268 w 593384" name="connsiteX289"/>
                <a:gd fmla="*/ 291819 h 606580" name="connsiteY289"/>
                <a:gd fmla="*/ 574752 w 593384" name="connsiteX290"/>
                <a:gd fmla="*/ 310959 h 606580" name="connsiteY290"/>
                <a:gd fmla="*/ 533595 w 593384" name="connsiteX291"/>
                <a:gd fmla="*/ 327353 h 606580" name="connsiteY291"/>
                <a:gd fmla="*/ 496485 w 593384" name="connsiteX292"/>
                <a:gd fmla="*/ 314314 h 606580" name="connsiteY292"/>
                <a:gd fmla="*/ 452120 w 593384" name="connsiteX293"/>
                <a:gd fmla="*/ 279085 h 606580" name="connsiteY293"/>
                <a:gd fmla="*/ 434634 w 593384" name="connsiteX294"/>
                <a:gd fmla="*/ 257277 h 606580" name="connsiteY294"/>
                <a:gd fmla="*/ 428602 w 593384" name="connsiteX295"/>
                <a:gd fmla="*/ 234630 h 606580" name="connsiteY295"/>
                <a:gd fmla="*/ 235108 w 593384" name="connsiteX296"/>
                <a:gd fmla="*/ 234630 h 606580" name="connsiteY296"/>
                <a:gd fmla="*/ 235108 w 593384" name="connsiteX297"/>
                <a:gd fmla="*/ 244924 h 606580" name="connsiteY297"/>
                <a:gd fmla="*/ 229992 w 593384" name="connsiteX298"/>
                <a:gd fmla="*/ 269020 h 606580" name="connsiteY298"/>
                <a:gd fmla="*/ 216400 w 593384" name="connsiteX299"/>
                <a:gd fmla="*/ 288235 h 606580" name="connsiteY299"/>
                <a:gd fmla="*/ 175319 w 593384" name="connsiteX300"/>
                <a:gd fmla="*/ 304553 h 606580" name="connsiteY300"/>
                <a:gd fmla="*/ 137827 w 593384" name="connsiteX301"/>
                <a:gd fmla="*/ 291209 h 606580" name="connsiteY301"/>
                <a:gd fmla="*/ 21380 w 593384" name="connsiteX302"/>
                <a:gd fmla="*/ 197037 h 606580" name="connsiteY302"/>
                <a:gd fmla="*/ 16875 w 593384" name="connsiteX303"/>
                <a:gd fmla="*/ 192996 h 606580" name="connsiteY303"/>
                <a:gd fmla="*/ 17027 w 593384" name="connsiteX304"/>
                <a:gd fmla="*/ 111405 h 606580" name="connsiteY304"/>
                <a:gd fmla="*/ 21151 w 593384" name="connsiteX305"/>
                <a:gd fmla="*/ 107745 h 606580" name="connsiteY305"/>
                <a:gd fmla="*/ 135994 w 593384" name="connsiteX306"/>
                <a:gd fmla="*/ 13725 h 606580" name="connsiteY306"/>
                <a:gd fmla="*/ 174327 w 593384" name="connsiteX307"/>
                <a:gd fmla="*/ 0 h 606580" name="connsiteY3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b="b" l="l" r="r" t="t"/>
              <a:pathLst>
                <a:path h="606580" w="593384">
                  <a:moveTo>
                    <a:pt x="59789" y="323835"/>
                  </a:moveTo>
                  <a:cubicBezTo>
                    <a:pt x="52535" y="323835"/>
                    <a:pt x="44670" y="329554"/>
                    <a:pt x="44670" y="338857"/>
                  </a:cubicBezTo>
                  <a:lnTo>
                    <a:pt x="44670" y="477027"/>
                  </a:lnTo>
                  <a:cubicBezTo>
                    <a:pt x="44670" y="485338"/>
                    <a:pt x="51390" y="492048"/>
                    <a:pt x="59713" y="492048"/>
                  </a:cubicBezTo>
                  <a:lnTo>
                    <a:pt x="386834" y="492048"/>
                  </a:lnTo>
                  <a:cubicBezTo>
                    <a:pt x="395692" y="492048"/>
                    <a:pt x="402946" y="499292"/>
                    <a:pt x="402946" y="508138"/>
                  </a:cubicBezTo>
                  <a:lnTo>
                    <a:pt x="402946" y="545959"/>
                  </a:lnTo>
                  <a:cubicBezTo>
                    <a:pt x="402946" y="555872"/>
                    <a:pt x="411269" y="561972"/>
                    <a:pt x="419058" y="561972"/>
                  </a:cubicBezTo>
                  <a:cubicBezTo>
                    <a:pt x="422723" y="561972"/>
                    <a:pt x="426159" y="560752"/>
                    <a:pt x="429137" y="558388"/>
                  </a:cubicBezTo>
                  <a:lnTo>
                    <a:pt x="543981" y="464369"/>
                  </a:lnTo>
                  <a:cubicBezTo>
                    <a:pt x="544286" y="464140"/>
                    <a:pt x="544592" y="463835"/>
                    <a:pt x="544897" y="463606"/>
                  </a:cubicBezTo>
                  <a:cubicBezTo>
                    <a:pt x="550013" y="458497"/>
                    <a:pt x="550013" y="450109"/>
                    <a:pt x="544897" y="445000"/>
                  </a:cubicBezTo>
                  <a:cubicBezTo>
                    <a:pt x="544592" y="444695"/>
                    <a:pt x="544210" y="444390"/>
                    <a:pt x="543904" y="444162"/>
                  </a:cubicBezTo>
                  <a:lnTo>
                    <a:pt x="427533" y="349990"/>
                  </a:lnTo>
                  <a:cubicBezTo>
                    <a:pt x="424784" y="347778"/>
                    <a:pt x="421501" y="346634"/>
                    <a:pt x="418065" y="346634"/>
                  </a:cubicBezTo>
                  <a:cubicBezTo>
                    <a:pt x="410811" y="346634"/>
                    <a:pt x="402946" y="352353"/>
                    <a:pt x="402946" y="361656"/>
                  </a:cubicBezTo>
                  <a:lnTo>
                    <a:pt x="402946" y="400469"/>
                  </a:lnTo>
                  <a:cubicBezTo>
                    <a:pt x="402946" y="409314"/>
                    <a:pt x="395692" y="416482"/>
                    <a:pt x="386834" y="416482"/>
                  </a:cubicBezTo>
                  <a:lnTo>
                    <a:pt x="136453" y="416482"/>
                  </a:lnTo>
                  <a:cubicBezTo>
                    <a:pt x="127519" y="416482"/>
                    <a:pt x="120342" y="409314"/>
                    <a:pt x="120342" y="400469"/>
                  </a:cubicBezTo>
                  <a:lnTo>
                    <a:pt x="120342" y="376602"/>
                  </a:lnTo>
                  <a:cubicBezTo>
                    <a:pt x="120342" y="371035"/>
                    <a:pt x="117822" y="365850"/>
                    <a:pt x="113469" y="362342"/>
                  </a:cubicBezTo>
                  <a:lnTo>
                    <a:pt x="69105" y="327114"/>
                  </a:lnTo>
                  <a:cubicBezTo>
                    <a:pt x="66356" y="324979"/>
                    <a:pt x="63149" y="323835"/>
                    <a:pt x="59789" y="323835"/>
                  </a:cubicBezTo>
                  <a:close/>
                  <a:moveTo>
                    <a:pt x="59757" y="323324"/>
                  </a:moveTo>
                  <a:cubicBezTo>
                    <a:pt x="63040" y="323324"/>
                    <a:pt x="66401" y="324391"/>
                    <a:pt x="69379" y="326755"/>
                  </a:cubicBezTo>
                  <a:lnTo>
                    <a:pt x="113750" y="361977"/>
                  </a:lnTo>
                  <a:cubicBezTo>
                    <a:pt x="118255" y="365484"/>
                    <a:pt x="120852" y="370897"/>
                    <a:pt x="120852" y="376615"/>
                  </a:cubicBezTo>
                  <a:lnTo>
                    <a:pt x="120852" y="400477"/>
                  </a:lnTo>
                  <a:cubicBezTo>
                    <a:pt x="120852" y="409016"/>
                    <a:pt x="127802" y="416030"/>
                    <a:pt x="136431" y="416030"/>
                  </a:cubicBezTo>
                  <a:lnTo>
                    <a:pt x="386846" y="416030"/>
                  </a:lnTo>
                  <a:cubicBezTo>
                    <a:pt x="395476" y="416030"/>
                    <a:pt x="402425" y="409016"/>
                    <a:pt x="402425" y="400477"/>
                  </a:cubicBezTo>
                  <a:lnTo>
                    <a:pt x="402425" y="361672"/>
                  </a:lnTo>
                  <a:cubicBezTo>
                    <a:pt x="402425" y="352447"/>
                    <a:pt x="410062" y="346119"/>
                    <a:pt x="418081" y="346119"/>
                  </a:cubicBezTo>
                  <a:cubicBezTo>
                    <a:pt x="421441" y="346119"/>
                    <a:pt x="424878" y="347187"/>
                    <a:pt x="427856" y="349626"/>
                  </a:cubicBezTo>
                  <a:lnTo>
                    <a:pt x="544319" y="443781"/>
                  </a:lnTo>
                  <a:cubicBezTo>
                    <a:pt x="544625" y="444086"/>
                    <a:pt x="545007" y="444314"/>
                    <a:pt x="545312" y="444696"/>
                  </a:cubicBezTo>
                  <a:cubicBezTo>
                    <a:pt x="550582" y="449956"/>
                    <a:pt x="550582" y="458647"/>
                    <a:pt x="545236" y="463908"/>
                  </a:cubicBezTo>
                  <a:cubicBezTo>
                    <a:pt x="544930" y="464213"/>
                    <a:pt x="544625" y="464518"/>
                    <a:pt x="544319" y="464746"/>
                  </a:cubicBezTo>
                  <a:lnTo>
                    <a:pt x="429460" y="558748"/>
                  </a:lnTo>
                  <a:cubicBezTo>
                    <a:pt x="426252" y="561340"/>
                    <a:pt x="422587" y="562484"/>
                    <a:pt x="419074" y="562484"/>
                  </a:cubicBezTo>
                  <a:cubicBezTo>
                    <a:pt x="410520" y="562484"/>
                    <a:pt x="402425" y="555775"/>
                    <a:pt x="402425" y="545940"/>
                  </a:cubicBezTo>
                  <a:lnTo>
                    <a:pt x="402425" y="508126"/>
                  </a:lnTo>
                  <a:cubicBezTo>
                    <a:pt x="402425" y="499511"/>
                    <a:pt x="395476" y="492573"/>
                    <a:pt x="386846" y="492573"/>
                  </a:cubicBezTo>
                  <a:lnTo>
                    <a:pt x="59680" y="492573"/>
                  </a:lnTo>
                  <a:cubicBezTo>
                    <a:pt x="51127" y="492573"/>
                    <a:pt x="44101" y="485636"/>
                    <a:pt x="44101" y="477021"/>
                  </a:cubicBezTo>
                  <a:lnTo>
                    <a:pt x="44101" y="338877"/>
                  </a:lnTo>
                  <a:cubicBezTo>
                    <a:pt x="44101" y="329652"/>
                    <a:pt x="51738" y="323324"/>
                    <a:pt x="59757" y="323324"/>
                  </a:cubicBezTo>
                  <a:close/>
                  <a:moveTo>
                    <a:pt x="59789" y="322767"/>
                  </a:moveTo>
                  <a:cubicBezTo>
                    <a:pt x="52000" y="322767"/>
                    <a:pt x="43677" y="328944"/>
                    <a:pt x="43677" y="338857"/>
                  </a:cubicBezTo>
                  <a:lnTo>
                    <a:pt x="43677" y="477027"/>
                  </a:lnTo>
                  <a:cubicBezTo>
                    <a:pt x="43677" y="485872"/>
                    <a:pt x="50855" y="493116"/>
                    <a:pt x="59713" y="493116"/>
                  </a:cubicBezTo>
                  <a:lnTo>
                    <a:pt x="386834" y="493116"/>
                  </a:lnTo>
                  <a:cubicBezTo>
                    <a:pt x="395157" y="493116"/>
                    <a:pt x="401953" y="499826"/>
                    <a:pt x="401953" y="508138"/>
                  </a:cubicBezTo>
                  <a:lnTo>
                    <a:pt x="401953" y="545959"/>
                  </a:lnTo>
                  <a:cubicBezTo>
                    <a:pt x="401953" y="556482"/>
                    <a:pt x="410811" y="563040"/>
                    <a:pt x="419058" y="563040"/>
                  </a:cubicBezTo>
                  <a:cubicBezTo>
                    <a:pt x="422952" y="563040"/>
                    <a:pt x="426617" y="561667"/>
                    <a:pt x="429748" y="559151"/>
                  </a:cubicBezTo>
                  <a:lnTo>
                    <a:pt x="544592" y="465131"/>
                  </a:lnTo>
                  <a:cubicBezTo>
                    <a:pt x="544973" y="464902"/>
                    <a:pt x="545279" y="464597"/>
                    <a:pt x="545584" y="464292"/>
                  </a:cubicBezTo>
                  <a:cubicBezTo>
                    <a:pt x="551082" y="458802"/>
                    <a:pt x="551082" y="449804"/>
                    <a:pt x="545584" y="444314"/>
                  </a:cubicBezTo>
                  <a:cubicBezTo>
                    <a:pt x="545279" y="443933"/>
                    <a:pt x="544897" y="443628"/>
                    <a:pt x="544592" y="443399"/>
                  </a:cubicBezTo>
                  <a:lnTo>
                    <a:pt x="428144" y="349227"/>
                  </a:lnTo>
                  <a:cubicBezTo>
                    <a:pt x="425243" y="346863"/>
                    <a:pt x="421730" y="345567"/>
                    <a:pt x="418065" y="345567"/>
                  </a:cubicBezTo>
                  <a:cubicBezTo>
                    <a:pt x="410276" y="345567"/>
                    <a:pt x="401953" y="351743"/>
                    <a:pt x="401953" y="361656"/>
                  </a:cubicBezTo>
                  <a:lnTo>
                    <a:pt x="401953" y="400469"/>
                  </a:lnTo>
                  <a:cubicBezTo>
                    <a:pt x="401953" y="408704"/>
                    <a:pt x="395157" y="415491"/>
                    <a:pt x="386834" y="415491"/>
                  </a:cubicBezTo>
                  <a:lnTo>
                    <a:pt x="136453" y="415491"/>
                  </a:lnTo>
                  <a:cubicBezTo>
                    <a:pt x="128130" y="415491"/>
                    <a:pt x="121334" y="408704"/>
                    <a:pt x="121334" y="400469"/>
                  </a:cubicBezTo>
                  <a:lnTo>
                    <a:pt x="121334" y="376602"/>
                  </a:lnTo>
                  <a:cubicBezTo>
                    <a:pt x="121334" y="370730"/>
                    <a:pt x="118738" y="365240"/>
                    <a:pt x="114080" y="361580"/>
                  </a:cubicBezTo>
                  <a:lnTo>
                    <a:pt x="69716" y="326351"/>
                  </a:lnTo>
                  <a:cubicBezTo>
                    <a:pt x="66814" y="323987"/>
                    <a:pt x="63378" y="322767"/>
                    <a:pt x="59789" y="322767"/>
                  </a:cubicBezTo>
                  <a:close/>
                  <a:moveTo>
                    <a:pt x="59789" y="280218"/>
                  </a:moveTo>
                  <a:cubicBezTo>
                    <a:pt x="72923" y="280218"/>
                    <a:pt x="85904" y="284793"/>
                    <a:pt x="96289" y="293029"/>
                  </a:cubicBezTo>
                  <a:lnTo>
                    <a:pt x="140653" y="328258"/>
                  </a:lnTo>
                  <a:cubicBezTo>
                    <a:pt x="147831" y="334053"/>
                    <a:pt x="153787" y="341449"/>
                    <a:pt x="157834" y="349761"/>
                  </a:cubicBezTo>
                  <a:cubicBezTo>
                    <a:pt x="161194" y="356776"/>
                    <a:pt x="163255" y="364630"/>
                    <a:pt x="163790" y="372484"/>
                  </a:cubicBezTo>
                  <a:lnTo>
                    <a:pt x="163866" y="372942"/>
                  </a:lnTo>
                  <a:lnTo>
                    <a:pt x="359345" y="372942"/>
                  </a:lnTo>
                  <a:lnTo>
                    <a:pt x="359345" y="361656"/>
                  </a:lnTo>
                  <a:cubicBezTo>
                    <a:pt x="359345" y="353421"/>
                    <a:pt x="361025" y="345414"/>
                    <a:pt x="364308" y="337942"/>
                  </a:cubicBezTo>
                  <a:cubicBezTo>
                    <a:pt x="367439" y="330850"/>
                    <a:pt x="371944" y="324445"/>
                    <a:pt x="377671" y="319107"/>
                  </a:cubicBezTo>
                  <a:cubicBezTo>
                    <a:pt x="388667" y="308737"/>
                    <a:pt x="403022" y="303018"/>
                    <a:pt x="418065" y="303018"/>
                  </a:cubicBezTo>
                  <a:cubicBezTo>
                    <a:pt x="431428" y="303018"/>
                    <a:pt x="444485" y="307669"/>
                    <a:pt x="454946" y="316133"/>
                  </a:cubicBezTo>
                  <a:lnTo>
                    <a:pt x="571393" y="410305"/>
                  </a:lnTo>
                  <a:cubicBezTo>
                    <a:pt x="572386" y="411144"/>
                    <a:pt x="573990" y="412517"/>
                    <a:pt x="575822" y="414271"/>
                  </a:cubicBezTo>
                  <a:cubicBezTo>
                    <a:pt x="597890" y="436384"/>
                    <a:pt x="597814" y="472375"/>
                    <a:pt x="575670" y="494412"/>
                  </a:cubicBezTo>
                  <a:cubicBezTo>
                    <a:pt x="574066" y="496014"/>
                    <a:pt x="572539" y="497310"/>
                    <a:pt x="571623" y="498072"/>
                  </a:cubicBezTo>
                  <a:lnTo>
                    <a:pt x="456779" y="592016"/>
                  </a:lnTo>
                  <a:cubicBezTo>
                    <a:pt x="446089" y="600785"/>
                    <a:pt x="432726" y="605589"/>
                    <a:pt x="419058" y="605589"/>
                  </a:cubicBezTo>
                  <a:cubicBezTo>
                    <a:pt x="403709" y="605589"/>
                    <a:pt x="389125" y="599793"/>
                    <a:pt x="377976" y="589271"/>
                  </a:cubicBezTo>
                  <a:cubicBezTo>
                    <a:pt x="372173" y="583780"/>
                    <a:pt x="367592" y="577375"/>
                    <a:pt x="364385" y="570131"/>
                  </a:cubicBezTo>
                  <a:cubicBezTo>
                    <a:pt x="361025" y="562506"/>
                    <a:pt x="359345" y="554423"/>
                    <a:pt x="359345" y="545959"/>
                  </a:cubicBezTo>
                  <a:lnTo>
                    <a:pt x="359345" y="535665"/>
                  </a:lnTo>
                  <a:lnTo>
                    <a:pt x="59713" y="535665"/>
                  </a:lnTo>
                  <a:cubicBezTo>
                    <a:pt x="27336" y="535665"/>
                    <a:pt x="1069" y="509358"/>
                    <a:pt x="1069" y="477027"/>
                  </a:cubicBezTo>
                  <a:lnTo>
                    <a:pt x="1069" y="338857"/>
                  </a:lnTo>
                  <a:cubicBezTo>
                    <a:pt x="1069" y="330621"/>
                    <a:pt x="2749" y="322615"/>
                    <a:pt x="6032" y="315142"/>
                  </a:cubicBezTo>
                  <a:cubicBezTo>
                    <a:pt x="9163" y="308051"/>
                    <a:pt x="13668" y="301722"/>
                    <a:pt x="19395" y="296308"/>
                  </a:cubicBezTo>
                  <a:cubicBezTo>
                    <a:pt x="30314" y="285937"/>
                    <a:pt x="44746" y="280218"/>
                    <a:pt x="59789" y="280218"/>
                  </a:cubicBezTo>
                  <a:close/>
                  <a:moveTo>
                    <a:pt x="59757" y="279792"/>
                  </a:moveTo>
                  <a:cubicBezTo>
                    <a:pt x="44559" y="279792"/>
                    <a:pt x="30049" y="285510"/>
                    <a:pt x="18975" y="295955"/>
                  </a:cubicBezTo>
                  <a:cubicBezTo>
                    <a:pt x="13248" y="301367"/>
                    <a:pt x="8742" y="307771"/>
                    <a:pt x="5534" y="315014"/>
                  </a:cubicBezTo>
                  <a:cubicBezTo>
                    <a:pt x="2174" y="322562"/>
                    <a:pt x="494" y="330567"/>
                    <a:pt x="494" y="338877"/>
                  </a:cubicBezTo>
                  <a:lnTo>
                    <a:pt x="494" y="477021"/>
                  </a:lnTo>
                  <a:cubicBezTo>
                    <a:pt x="494" y="509574"/>
                    <a:pt x="27070" y="536105"/>
                    <a:pt x="59680" y="536105"/>
                  </a:cubicBezTo>
                  <a:lnTo>
                    <a:pt x="358818" y="536105"/>
                  </a:lnTo>
                  <a:lnTo>
                    <a:pt x="358818" y="545940"/>
                  </a:lnTo>
                  <a:cubicBezTo>
                    <a:pt x="358818" y="554403"/>
                    <a:pt x="360575" y="562636"/>
                    <a:pt x="363935" y="570260"/>
                  </a:cubicBezTo>
                  <a:cubicBezTo>
                    <a:pt x="367143" y="577579"/>
                    <a:pt x="371801" y="584059"/>
                    <a:pt x="377605" y="589625"/>
                  </a:cubicBezTo>
                  <a:cubicBezTo>
                    <a:pt x="388908" y="600222"/>
                    <a:pt x="403571" y="606016"/>
                    <a:pt x="419074" y="606016"/>
                  </a:cubicBezTo>
                  <a:cubicBezTo>
                    <a:pt x="432820" y="606016"/>
                    <a:pt x="446338" y="601213"/>
                    <a:pt x="457106" y="592446"/>
                  </a:cubicBezTo>
                  <a:lnTo>
                    <a:pt x="571965" y="498444"/>
                  </a:lnTo>
                  <a:cubicBezTo>
                    <a:pt x="572958" y="497681"/>
                    <a:pt x="574409" y="496385"/>
                    <a:pt x="576089" y="494784"/>
                  </a:cubicBezTo>
                  <a:cubicBezTo>
                    <a:pt x="598389" y="472523"/>
                    <a:pt x="598465" y="436233"/>
                    <a:pt x="576165" y="413895"/>
                  </a:cubicBezTo>
                  <a:cubicBezTo>
                    <a:pt x="574409" y="412142"/>
                    <a:pt x="572805" y="410770"/>
                    <a:pt x="571736" y="409931"/>
                  </a:cubicBezTo>
                  <a:lnTo>
                    <a:pt x="455273" y="315777"/>
                  </a:lnTo>
                  <a:cubicBezTo>
                    <a:pt x="444734" y="307238"/>
                    <a:pt x="431522" y="302587"/>
                    <a:pt x="418081" y="302587"/>
                  </a:cubicBezTo>
                  <a:cubicBezTo>
                    <a:pt x="402883" y="302587"/>
                    <a:pt x="388373" y="308305"/>
                    <a:pt x="377300" y="318750"/>
                  </a:cubicBezTo>
                  <a:cubicBezTo>
                    <a:pt x="371572" y="324163"/>
                    <a:pt x="367066" y="330567"/>
                    <a:pt x="363859" y="337733"/>
                  </a:cubicBezTo>
                  <a:cubicBezTo>
                    <a:pt x="360499" y="345281"/>
                    <a:pt x="358818" y="353362"/>
                    <a:pt x="358818" y="361672"/>
                  </a:cubicBezTo>
                  <a:lnTo>
                    <a:pt x="358818" y="372422"/>
                  </a:lnTo>
                  <a:lnTo>
                    <a:pt x="164306" y="372422"/>
                  </a:lnTo>
                  <a:cubicBezTo>
                    <a:pt x="163771" y="364569"/>
                    <a:pt x="161709" y="356717"/>
                    <a:pt x="158273" y="349550"/>
                  </a:cubicBezTo>
                  <a:cubicBezTo>
                    <a:pt x="154225" y="341164"/>
                    <a:pt x="148192" y="333693"/>
                    <a:pt x="140937" y="327898"/>
                  </a:cubicBezTo>
                  <a:lnTo>
                    <a:pt x="96566" y="292676"/>
                  </a:lnTo>
                  <a:cubicBezTo>
                    <a:pt x="86104" y="284366"/>
                    <a:pt x="73045" y="279792"/>
                    <a:pt x="59757" y="279792"/>
                  </a:cubicBezTo>
                  <a:close/>
                  <a:moveTo>
                    <a:pt x="59789" y="279227"/>
                  </a:moveTo>
                  <a:cubicBezTo>
                    <a:pt x="73152" y="279227"/>
                    <a:pt x="86362" y="283878"/>
                    <a:pt x="96899" y="292266"/>
                  </a:cubicBezTo>
                  <a:lnTo>
                    <a:pt x="141264" y="327495"/>
                  </a:lnTo>
                  <a:cubicBezTo>
                    <a:pt x="148594" y="333290"/>
                    <a:pt x="154627" y="340839"/>
                    <a:pt x="158750" y="349303"/>
                  </a:cubicBezTo>
                  <a:cubicBezTo>
                    <a:pt x="162110" y="356319"/>
                    <a:pt x="164172" y="364096"/>
                    <a:pt x="164782" y="371950"/>
                  </a:cubicBezTo>
                  <a:lnTo>
                    <a:pt x="358276" y="371950"/>
                  </a:lnTo>
                  <a:lnTo>
                    <a:pt x="358276" y="361656"/>
                  </a:lnTo>
                  <a:cubicBezTo>
                    <a:pt x="358276" y="353268"/>
                    <a:pt x="360032" y="345186"/>
                    <a:pt x="363392" y="337560"/>
                  </a:cubicBezTo>
                  <a:cubicBezTo>
                    <a:pt x="366599" y="330316"/>
                    <a:pt x="371180" y="323835"/>
                    <a:pt x="376984" y="318345"/>
                  </a:cubicBezTo>
                  <a:cubicBezTo>
                    <a:pt x="388132" y="307822"/>
                    <a:pt x="402717" y="302027"/>
                    <a:pt x="418065" y="302027"/>
                  </a:cubicBezTo>
                  <a:cubicBezTo>
                    <a:pt x="431657" y="302027"/>
                    <a:pt x="444943" y="306754"/>
                    <a:pt x="455557" y="315371"/>
                  </a:cubicBezTo>
                  <a:lnTo>
                    <a:pt x="572004" y="409543"/>
                  </a:lnTo>
                  <a:cubicBezTo>
                    <a:pt x="573073" y="410382"/>
                    <a:pt x="574677" y="411754"/>
                    <a:pt x="576510" y="413584"/>
                  </a:cubicBezTo>
                  <a:cubicBezTo>
                    <a:pt x="598959" y="436079"/>
                    <a:pt x="598959" y="472680"/>
                    <a:pt x="576357" y="495099"/>
                  </a:cubicBezTo>
                  <a:cubicBezTo>
                    <a:pt x="574753" y="496776"/>
                    <a:pt x="573226" y="498072"/>
                    <a:pt x="572233" y="498835"/>
                  </a:cubicBezTo>
                  <a:lnTo>
                    <a:pt x="457390" y="592855"/>
                  </a:lnTo>
                  <a:cubicBezTo>
                    <a:pt x="446547" y="601700"/>
                    <a:pt x="432955" y="606580"/>
                    <a:pt x="419058" y="606580"/>
                  </a:cubicBezTo>
                  <a:cubicBezTo>
                    <a:pt x="403480" y="606580"/>
                    <a:pt x="388590" y="600709"/>
                    <a:pt x="377289" y="589957"/>
                  </a:cubicBezTo>
                  <a:cubicBezTo>
                    <a:pt x="371333" y="584467"/>
                    <a:pt x="366752" y="577909"/>
                    <a:pt x="363468" y="570512"/>
                  </a:cubicBezTo>
                  <a:cubicBezTo>
                    <a:pt x="360032" y="562811"/>
                    <a:pt x="358276" y="554499"/>
                    <a:pt x="358276" y="545959"/>
                  </a:cubicBezTo>
                  <a:lnTo>
                    <a:pt x="358276" y="536656"/>
                  </a:lnTo>
                  <a:lnTo>
                    <a:pt x="59713" y="536656"/>
                  </a:lnTo>
                  <a:cubicBezTo>
                    <a:pt x="26802" y="536656"/>
                    <a:pt x="0" y="509892"/>
                    <a:pt x="0" y="477027"/>
                  </a:cubicBezTo>
                  <a:lnTo>
                    <a:pt x="0" y="338857"/>
                  </a:lnTo>
                  <a:cubicBezTo>
                    <a:pt x="0" y="330469"/>
                    <a:pt x="1756" y="322386"/>
                    <a:pt x="5116" y="314761"/>
                  </a:cubicBezTo>
                  <a:cubicBezTo>
                    <a:pt x="8323" y="307517"/>
                    <a:pt x="12905" y="301035"/>
                    <a:pt x="18632" y="295621"/>
                  </a:cubicBezTo>
                  <a:cubicBezTo>
                    <a:pt x="29856" y="285022"/>
                    <a:pt x="44441" y="279227"/>
                    <a:pt x="59789" y="279227"/>
                  </a:cubicBezTo>
                  <a:close/>
                  <a:moveTo>
                    <a:pt x="174327" y="44608"/>
                  </a:moveTo>
                  <a:cubicBezTo>
                    <a:pt x="170661" y="44608"/>
                    <a:pt x="167225" y="45828"/>
                    <a:pt x="164247" y="48192"/>
                  </a:cubicBezTo>
                  <a:lnTo>
                    <a:pt x="49403" y="142211"/>
                  </a:lnTo>
                  <a:cubicBezTo>
                    <a:pt x="49098" y="142440"/>
                    <a:pt x="48793" y="142745"/>
                    <a:pt x="48487" y="142974"/>
                  </a:cubicBezTo>
                  <a:cubicBezTo>
                    <a:pt x="43371" y="148083"/>
                    <a:pt x="43371" y="156394"/>
                    <a:pt x="48487" y="161580"/>
                  </a:cubicBezTo>
                  <a:cubicBezTo>
                    <a:pt x="48793" y="161885"/>
                    <a:pt x="49098" y="162113"/>
                    <a:pt x="49480" y="162418"/>
                  </a:cubicBezTo>
                  <a:lnTo>
                    <a:pt x="165851" y="256590"/>
                  </a:lnTo>
                  <a:cubicBezTo>
                    <a:pt x="168600" y="258802"/>
                    <a:pt x="171883" y="259946"/>
                    <a:pt x="175319" y="259946"/>
                  </a:cubicBezTo>
                  <a:cubicBezTo>
                    <a:pt x="182573" y="259946"/>
                    <a:pt x="190438" y="254227"/>
                    <a:pt x="190438" y="244924"/>
                  </a:cubicBezTo>
                  <a:lnTo>
                    <a:pt x="190438" y="206111"/>
                  </a:lnTo>
                  <a:cubicBezTo>
                    <a:pt x="190438" y="197266"/>
                    <a:pt x="197616" y="190098"/>
                    <a:pt x="206550" y="190098"/>
                  </a:cubicBezTo>
                  <a:lnTo>
                    <a:pt x="456931" y="190098"/>
                  </a:lnTo>
                  <a:cubicBezTo>
                    <a:pt x="465788" y="190098"/>
                    <a:pt x="473042" y="197266"/>
                    <a:pt x="473042" y="206111"/>
                  </a:cubicBezTo>
                  <a:lnTo>
                    <a:pt x="473042" y="229978"/>
                  </a:lnTo>
                  <a:cubicBezTo>
                    <a:pt x="473042" y="235545"/>
                    <a:pt x="475562" y="240730"/>
                    <a:pt x="479915" y="244238"/>
                  </a:cubicBezTo>
                  <a:lnTo>
                    <a:pt x="524279" y="279466"/>
                  </a:lnTo>
                  <a:cubicBezTo>
                    <a:pt x="526952" y="281601"/>
                    <a:pt x="530235" y="282745"/>
                    <a:pt x="533595" y="282745"/>
                  </a:cubicBezTo>
                  <a:cubicBezTo>
                    <a:pt x="540849" y="282745"/>
                    <a:pt x="548714" y="277026"/>
                    <a:pt x="548714" y="267723"/>
                  </a:cubicBezTo>
                  <a:lnTo>
                    <a:pt x="548714" y="129553"/>
                  </a:lnTo>
                  <a:cubicBezTo>
                    <a:pt x="548714" y="121242"/>
                    <a:pt x="541995" y="114532"/>
                    <a:pt x="533671" y="114532"/>
                  </a:cubicBezTo>
                  <a:lnTo>
                    <a:pt x="206550" y="114532"/>
                  </a:lnTo>
                  <a:cubicBezTo>
                    <a:pt x="197616" y="114532"/>
                    <a:pt x="190438" y="107288"/>
                    <a:pt x="190438" y="98442"/>
                  </a:cubicBezTo>
                  <a:lnTo>
                    <a:pt x="190438" y="60621"/>
                  </a:lnTo>
                  <a:cubicBezTo>
                    <a:pt x="190438" y="50708"/>
                    <a:pt x="182115" y="44608"/>
                    <a:pt x="174327" y="44608"/>
                  </a:cubicBezTo>
                  <a:close/>
                  <a:moveTo>
                    <a:pt x="174289" y="44097"/>
                  </a:moveTo>
                  <a:cubicBezTo>
                    <a:pt x="182842" y="44097"/>
                    <a:pt x="190936" y="50806"/>
                    <a:pt x="190936" y="60641"/>
                  </a:cubicBezTo>
                  <a:lnTo>
                    <a:pt x="190936" y="98455"/>
                  </a:lnTo>
                  <a:cubicBezTo>
                    <a:pt x="190936" y="107070"/>
                    <a:pt x="197885" y="114008"/>
                    <a:pt x="206513" y="114008"/>
                  </a:cubicBezTo>
                  <a:lnTo>
                    <a:pt x="533641" y="114008"/>
                  </a:lnTo>
                  <a:cubicBezTo>
                    <a:pt x="542193" y="114008"/>
                    <a:pt x="549218" y="120945"/>
                    <a:pt x="549218" y="129560"/>
                  </a:cubicBezTo>
                  <a:lnTo>
                    <a:pt x="549218" y="267704"/>
                  </a:lnTo>
                  <a:cubicBezTo>
                    <a:pt x="549218" y="276929"/>
                    <a:pt x="541582" y="283257"/>
                    <a:pt x="533564" y="283257"/>
                  </a:cubicBezTo>
                  <a:cubicBezTo>
                    <a:pt x="530281" y="283257"/>
                    <a:pt x="526845" y="282190"/>
                    <a:pt x="523943" y="279826"/>
                  </a:cubicBezTo>
                  <a:lnTo>
                    <a:pt x="479578" y="244604"/>
                  </a:lnTo>
                  <a:cubicBezTo>
                    <a:pt x="475072" y="241021"/>
                    <a:pt x="472476" y="235684"/>
                    <a:pt x="472476" y="229966"/>
                  </a:cubicBezTo>
                  <a:lnTo>
                    <a:pt x="472476" y="206104"/>
                  </a:lnTo>
                  <a:cubicBezTo>
                    <a:pt x="472476" y="197565"/>
                    <a:pt x="465527" y="190551"/>
                    <a:pt x="456899" y="190551"/>
                  </a:cubicBezTo>
                  <a:lnTo>
                    <a:pt x="206513" y="190551"/>
                  </a:lnTo>
                  <a:cubicBezTo>
                    <a:pt x="197885" y="190551"/>
                    <a:pt x="190936" y="197565"/>
                    <a:pt x="190936" y="206104"/>
                  </a:cubicBezTo>
                  <a:lnTo>
                    <a:pt x="190936" y="244909"/>
                  </a:lnTo>
                  <a:cubicBezTo>
                    <a:pt x="190936" y="254134"/>
                    <a:pt x="183300" y="260462"/>
                    <a:pt x="175282" y="260462"/>
                  </a:cubicBezTo>
                  <a:cubicBezTo>
                    <a:pt x="171922" y="260462"/>
                    <a:pt x="168486" y="259394"/>
                    <a:pt x="165508" y="256955"/>
                  </a:cubicBezTo>
                  <a:lnTo>
                    <a:pt x="49058" y="162800"/>
                  </a:lnTo>
                  <a:cubicBezTo>
                    <a:pt x="48753" y="162495"/>
                    <a:pt x="48371" y="162190"/>
                    <a:pt x="48066" y="161885"/>
                  </a:cubicBezTo>
                  <a:cubicBezTo>
                    <a:pt x="42797" y="156625"/>
                    <a:pt x="42797" y="147934"/>
                    <a:pt x="48142" y="142673"/>
                  </a:cubicBezTo>
                  <a:cubicBezTo>
                    <a:pt x="48448" y="142368"/>
                    <a:pt x="48753" y="142063"/>
                    <a:pt x="49058" y="141835"/>
                  </a:cubicBezTo>
                  <a:lnTo>
                    <a:pt x="163904" y="47833"/>
                  </a:lnTo>
                  <a:cubicBezTo>
                    <a:pt x="167111" y="45241"/>
                    <a:pt x="170777" y="44097"/>
                    <a:pt x="174289" y="44097"/>
                  </a:cubicBezTo>
                  <a:close/>
                  <a:moveTo>
                    <a:pt x="174327" y="43540"/>
                  </a:moveTo>
                  <a:cubicBezTo>
                    <a:pt x="170432" y="43540"/>
                    <a:pt x="166767" y="44913"/>
                    <a:pt x="163636" y="47429"/>
                  </a:cubicBezTo>
                  <a:lnTo>
                    <a:pt x="48793" y="141449"/>
                  </a:lnTo>
                  <a:cubicBezTo>
                    <a:pt x="48411" y="141678"/>
                    <a:pt x="48105" y="141983"/>
                    <a:pt x="47800" y="142288"/>
                  </a:cubicBezTo>
                  <a:cubicBezTo>
                    <a:pt x="42302" y="147778"/>
                    <a:pt x="42226" y="156776"/>
                    <a:pt x="47800" y="162266"/>
                  </a:cubicBezTo>
                  <a:cubicBezTo>
                    <a:pt x="48105" y="162647"/>
                    <a:pt x="48487" y="162876"/>
                    <a:pt x="48793" y="163181"/>
                  </a:cubicBezTo>
                  <a:lnTo>
                    <a:pt x="165240" y="257353"/>
                  </a:lnTo>
                  <a:cubicBezTo>
                    <a:pt x="168141" y="259717"/>
                    <a:pt x="171654" y="261013"/>
                    <a:pt x="175319" y="261013"/>
                  </a:cubicBezTo>
                  <a:cubicBezTo>
                    <a:pt x="183031" y="261013"/>
                    <a:pt x="191431" y="254837"/>
                    <a:pt x="191431" y="244924"/>
                  </a:cubicBezTo>
                  <a:lnTo>
                    <a:pt x="191431" y="206111"/>
                  </a:lnTo>
                  <a:cubicBezTo>
                    <a:pt x="191431" y="197876"/>
                    <a:pt x="198227" y="191089"/>
                    <a:pt x="206550" y="191089"/>
                  </a:cubicBezTo>
                  <a:lnTo>
                    <a:pt x="456931" y="191089"/>
                  </a:lnTo>
                  <a:cubicBezTo>
                    <a:pt x="465254" y="191089"/>
                    <a:pt x="472050" y="197876"/>
                    <a:pt x="472050" y="206111"/>
                  </a:cubicBezTo>
                  <a:lnTo>
                    <a:pt x="472050" y="229978"/>
                  </a:lnTo>
                  <a:cubicBezTo>
                    <a:pt x="472050" y="235850"/>
                    <a:pt x="474646" y="241340"/>
                    <a:pt x="479304" y="245000"/>
                  </a:cubicBezTo>
                  <a:lnTo>
                    <a:pt x="523668" y="280229"/>
                  </a:lnTo>
                  <a:cubicBezTo>
                    <a:pt x="526570" y="282593"/>
                    <a:pt x="530006" y="283813"/>
                    <a:pt x="533595" y="283813"/>
                  </a:cubicBezTo>
                  <a:cubicBezTo>
                    <a:pt x="541384" y="283813"/>
                    <a:pt x="549707" y="277636"/>
                    <a:pt x="549707" y="267723"/>
                  </a:cubicBezTo>
                  <a:lnTo>
                    <a:pt x="549707" y="129553"/>
                  </a:lnTo>
                  <a:cubicBezTo>
                    <a:pt x="549707" y="120708"/>
                    <a:pt x="542529" y="113464"/>
                    <a:pt x="533671" y="113464"/>
                  </a:cubicBezTo>
                  <a:lnTo>
                    <a:pt x="206550" y="113464"/>
                  </a:lnTo>
                  <a:cubicBezTo>
                    <a:pt x="198227" y="113464"/>
                    <a:pt x="191431" y="106754"/>
                    <a:pt x="191431" y="98442"/>
                  </a:cubicBezTo>
                  <a:lnTo>
                    <a:pt x="191431" y="60621"/>
                  </a:lnTo>
                  <a:cubicBezTo>
                    <a:pt x="191431" y="50098"/>
                    <a:pt x="182573" y="43540"/>
                    <a:pt x="174327" y="43540"/>
                  </a:cubicBezTo>
                  <a:close/>
                  <a:moveTo>
                    <a:pt x="174327" y="991"/>
                  </a:moveTo>
                  <a:cubicBezTo>
                    <a:pt x="189675" y="991"/>
                    <a:pt x="204259" y="6786"/>
                    <a:pt x="215408" y="17309"/>
                  </a:cubicBezTo>
                  <a:cubicBezTo>
                    <a:pt x="221211" y="22800"/>
                    <a:pt x="225792" y="29205"/>
                    <a:pt x="228999" y="36449"/>
                  </a:cubicBezTo>
                  <a:cubicBezTo>
                    <a:pt x="232359" y="44074"/>
                    <a:pt x="234039" y="52157"/>
                    <a:pt x="234039" y="60621"/>
                  </a:cubicBezTo>
                  <a:lnTo>
                    <a:pt x="234039" y="70915"/>
                  </a:lnTo>
                  <a:lnTo>
                    <a:pt x="533671" y="70915"/>
                  </a:lnTo>
                  <a:cubicBezTo>
                    <a:pt x="565971" y="70915"/>
                    <a:pt x="592315" y="97222"/>
                    <a:pt x="592315" y="129553"/>
                  </a:cubicBezTo>
                  <a:lnTo>
                    <a:pt x="592315" y="267723"/>
                  </a:lnTo>
                  <a:cubicBezTo>
                    <a:pt x="592315" y="275959"/>
                    <a:pt x="590635" y="283965"/>
                    <a:pt x="587352" y="291438"/>
                  </a:cubicBezTo>
                  <a:cubicBezTo>
                    <a:pt x="584221" y="298529"/>
                    <a:pt x="579716" y="304858"/>
                    <a:pt x="573989" y="310272"/>
                  </a:cubicBezTo>
                  <a:cubicBezTo>
                    <a:pt x="562993" y="320643"/>
                    <a:pt x="548638" y="326285"/>
                    <a:pt x="533595" y="326285"/>
                  </a:cubicBezTo>
                  <a:cubicBezTo>
                    <a:pt x="520461" y="326285"/>
                    <a:pt x="507480" y="321787"/>
                    <a:pt x="497095" y="313551"/>
                  </a:cubicBezTo>
                  <a:lnTo>
                    <a:pt x="452731" y="278323"/>
                  </a:lnTo>
                  <a:cubicBezTo>
                    <a:pt x="445477" y="272527"/>
                    <a:pt x="439597" y="265131"/>
                    <a:pt x="435550" y="256819"/>
                  </a:cubicBezTo>
                  <a:cubicBezTo>
                    <a:pt x="432190" y="249804"/>
                    <a:pt x="430129" y="241950"/>
                    <a:pt x="429594" y="234096"/>
                  </a:cubicBezTo>
                  <a:lnTo>
                    <a:pt x="429518" y="233638"/>
                  </a:lnTo>
                  <a:lnTo>
                    <a:pt x="234039" y="233638"/>
                  </a:lnTo>
                  <a:lnTo>
                    <a:pt x="234039" y="244924"/>
                  </a:lnTo>
                  <a:cubicBezTo>
                    <a:pt x="234039" y="253159"/>
                    <a:pt x="232359" y="261166"/>
                    <a:pt x="229076" y="268638"/>
                  </a:cubicBezTo>
                  <a:cubicBezTo>
                    <a:pt x="225945" y="275730"/>
                    <a:pt x="221440" y="282059"/>
                    <a:pt x="215713" y="287473"/>
                  </a:cubicBezTo>
                  <a:cubicBezTo>
                    <a:pt x="204717" y="297843"/>
                    <a:pt x="190362" y="303562"/>
                    <a:pt x="175319" y="303562"/>
                  </a:cubicBezTo>
                  <a:cubicBezTo>
                    <a:pt x="161956" y="303562"/>
                    <a:pt x="148899" y="298911"/>
                    <a:pt x="138438" y="290447"/>
                  </a:cubicBezTo>
                  <a:lnTo>
                    <a:pt x="21991" y="196275"/>
                  </a:lnTo>
                  <a:cubicBezTo>
                    <a:pt x="20922" y="195436"/>
                    <a:pt x="19394" y="194063"/>
                    <a:pt x="17562" y="192309"/>
                  </a:cubicBezTo>
                  <a:cubicBezTo>
                    <a:pt x="-4506" y="170196"/>
                    <a:pt x="-4430" y="134205"/>
                    <a:pt x="17714" y="112168"/>
                  </a:cubicBezTo>
                  <a:cubicBezTo>
                    <a:pt x="19394" y="110490"/>
                    <a:pt x="20845" y="109270"/>
                    <a:pt x="21762" y="108508"/>
                  </a:cubicBezTo>
                  <a:lnTo>
                    <a:pt x="136605" y="14564"/>
                  </a:lnTo>
                  <a:cubicBezTo>
                    <a:pt x="147296" y="5795"/>
                    <a:pt x="160658" y="991"/>
                    <a:pt x="174327" y="991"/>
                  </a:cubicBezTo>
                  <a:close/>
                  <a:moveTo>
                    <a:pt x="174289" y="565"/>
                  </a:moveTo>
                  <a:cubicBezTo>
                    <a:pt x="160544" y="565"/>
                    <a:pt x="147029" y="5368"/>
                    <a:pt x="136262" y="14135"/>
                  </a:cubicBezTo>
                  <a:lnTo>
                    <a:pt x="21416" y="108137"/>
                  </a:lnTo>
                  <a:cubicBezTo>
                    <a:pt x="20423" y="108900"/>
                    <a:pt x="18973" y="110120"/>
                    <a:pt x="17293" y="111797"/>
                  </a:cubicBezTo>
                  <a:cubicBezTo>
                    <a:pt x="-5005" y="134058"/>
                    <a:pt x="-5081" y="170348"/>
                    <a:pt x="17216" y="192686"/>
                  </a:cubicBezTo>
                  <a:cubicBezTo>
                    <a:pt x="18973" y="194439"/>
                    <a:pt x="20576" y="195811"/>
                    <a:pt x="21645" y="196650"/>
                  </a:cubicBezTo>
                  <a:lnTo>
                    <a:pt x="138095" y="290805"/>
                  </a:lnTo>
                  <a:cubicBezTo>
                    <a:pt x="148632" y="299343"/>
                    <a:pt x="161843" y="303994"/>
                    <a:pt x="175282" y="303994"/>
                  </a:cubicBezTo>
                  <a:cubicBezTo>
                    <a:pt x="190478" y="303994"/>
                    <a:pt x="204986" y="298276"/>
                    <a:pt x="216058" y="287831"/>
                  </a:cubicBezTo>
                  <a:cubicBezTo>
                    <a:pt x="221785" y="282418"/>
                    <a:pt x="226291" y="276014"/>
                    <a:pt x="229498" y="268848"/>
                  </a:cubicBezTo>
                  <a:cubicBezTo>
                    <a:pt x="232858" y="261300"/>
                    <a:pt x="234538" y="253219"/>
                    <a:pt x="234538" y="244909"/>
                  </a:cubicBezTo>
                  <a:lnTo>
                    <a:pt x="234538" y="234159"/>
                  </a:lnTo>
                  <a:lnTo>
                    <a:pt x="429027" y="234159"/>
                  </a:lnTo>
                  <a:cubicBezTo>
                    <a:pt x="429562" y="242012"/>
                    <a:pt x="431623" y="249864"/>
                    <a:pt x="435060" y="257031"/>
                  </a:cubicBezTo>
                  <a:cubicBezTo>
                    <a:pt x="439107" y="265417"/>
                    <a:pt x="445139" y="272888"/>
                    <a:pt x="452393" y="278683"/>
                  </a:cubicBezTo>
                  <a:lnTo>
                    <a:pt x="496759" y="313905"/>
                  </a:lnTo>
                  <a:cubicBezTo>
                    <a:pt x="507220" y="322215"/>
                    <a:pt x="520278" y="326789"/>
                    <a:pt x="533564" y="326789"/>
                  </a:cubicBezTo>
                  <a:cubicBezTo>
                    <a:pt x="548760" y="326789"/>
                    <a:pt x="563269" y="321071"/>
                    <a:pt x="574341" y="310550"/>
                  </a:cubicBezTo>
                  <a:cubicBezTo>
                    <a:pt x="580068" y="305137"/>
                    <a:pt x="584573" y="298810"/>
                    <a:pt x="587780" y="291567"/>
                  </a:cubicBezTo>
                  <a:cubicBezTo>
                    <a:pt x="591140" y="284019"/>
                    <a:pt x="592820" y="276014"/>
                    <a:pt x="592820" y="267704"/>
                  </a:cubicBezTo>
                  <a:lnTo>
                    <a:pt x="592820" y="129560"/>
                  </a:lnTo>
                  <a:cubicBezTo>
                    <a:pt x="592820" y="97007"/>
                    <a:pt x="566247" y="70476"/>
                    <a:pt x="533641" y="70476"/>
                  </a:cubicBezTo>
                  <a:lnTo>
                    <a:pt x="234538" y="70476"/>
                  </a:lnTo>
                  <a:lnTo>
                    <a:pt x="234538" y="60641"/>
                  </a:lnTo>
                  <a:cubicBezTo>
                    <a:pt x="234538" y="52102"/>
                    <a:pt x="232781" y="43945"/>
                    <a:pt x="229421" y="36321"/>
                  </a:cubicBezTo>
                  <a:cubicBezTo>
                    <a:pt x="226138" y="29002"/>
                    <a:pt x="221556" y="22522"/>
                    <a:pt x="215753" y="16956"/>
                  </a:cubicBezTo>
                  <a:cubicBezTo>
                    <a:pt x="204452" y="6359"/>
                    <a:pt x="189790" y="565"/>
                    <a:pt x="174289" y="565"/>
                  </a:cubicBezTo>
                  <a:close/>
                  <a:moveTo>
                    <a:pt x="174327" y="0"/>
                  </a:moveTo>
                  <a:cubicBezTo>
                    <a:pt x="189904" y="0"/>
                    <a:pt x="204794" y="5871"/>
                    <a:pt x="216095" y="16623"/>
                  </a:cubicBezTo>
                  <a:cubicBezTo>
                    <a:pt x="221974" y="22113"/>
                    <a:pt x="226632" y="28671"/>
                    <a:pt x="229916" y="36068"/>
                  </a:cubicBezTo>
                  <a:cubicBezTo>
                    <a:pt x="233352" y="43769"/>
                    <a:pt x="235108" y="52081"/>
                    <a:pt x="235108" y="60621"/>
                  </a:cubicBezTo>
                  <a:lnTo>
                    <a:pt x="235108" y="69924"/>
                  </a:lnTo>
                  <a:lnTo>
                    <a:pt x="533671" y="69924"/>
                  </a:lnTo>
                  <a:cubicBezTo>
                    <a:pt x="566582" y="69924"/>
                    <a:pt x="593384" y="96688"/>
                    <a:pt x="593384" y="129553"/>
                  </a:cubicBezTo>
                  <a:lnTo>
                    <a:pt x="593384" y="267723"/>
                  </a:lnTo>
                  <a:cubicBezTo>
                    <a:pt x="593384" y="276111"/>
                    <a:pt x="591628" y="284194"/>
                    <a:pt x="588268" y="291819"/>
                  </a:cubicBezTo>
                  <a:cubicBezTo>
                    <a:pt x="585061" y="299063"/>
                    <a:pt x="580479" y="305545"/>
                    <a:pt x="574752" y="310959"/>
                  </a:cubicBezTo>
                  <a:cubicBezTo>
                    <a:pt x="563528" y="321558"/>
                    <a:pt x="548943" y="327353"/>
                    <a:pt x="533595" y="327353"/>
                  </a:cubicBezTo>
                  <a:cubicBezTo>
                    <a:pt x="520232" y="327353"/>
                    <a:pt x="507022" y="322702"/>
                    <a:pt x="496485" y="314314"/>
                  </a:cubicBezTo>
                  <a:lnTo>
                    <a:pt x="452120" y="279085"/>
                  </a:lnTo>
                  <a:cubicBezTo>
                    <a:pt x="444790" y="273290"/>
                    <a:pt x="438757" y="265665"/>
                    <a:pt x="434634" y="257277"/>
                  </a:cubicBezTo>
                  <a:cubicBezTo>
                    <a:pt x="431274" y="250261"/>
                    <a:pt x="429136" y="242407"/>
                    <a:pt x="428602" y="234630"/>
                  </a:cubicBezTo>
                  <a:lnTo>
                    <a:pt x="235108" y="234630"/>
                  </a:lnTo>
                  <a:lnTo>
                    <a:pt x="235108" y="244924"/>
                  </a:lnTo>
                  <a:cubicBezTo>
                    <a:pt x="235108" y="253312"/>
                    <a:pt x="233352" y="261394"/>
                    <a:pt x="229992" y="269020"/>
                  </a:cubicBezTo>
                  <a:cubicBezTo>
                    <a:pt x="226785" y="276264"/>
                    <a:pt x="222204" y="282745"/>
                    <a:pt x="216400" y="288235"/>
                  </a:cubicBezTo>
                  <a:cubicBezTo>
                    <a:pt x="205252" y="298758"/>
                    <a:pt x="190667" y="304553"/>
                    <a:pt x="175319" y="304553"/>
                  </a:cubicBezTo>
                  <a:cubicBezTo>
                    <a:pt x="161727" y="304553"/>
                    <a:pt x="148441" y="299826"/>
                    <a:pt x="137827" y="291209"/>
                  </a:cubicBezTo>
                  <a:lnTo>
                    <a:pt x="21380" y="197037"/>
                  </a:lnTo>
                  <a:cubicBezTo>
                    <a:pt x="20311" y="196198"/>
                    <a:pt x="18707" y="194826"/>
                    <a:pt x="16875" y="192996"/>
                  </a:cubicBezTo>
                  <a:cubicBezTo>
                    <a:pt x="-5575" y="170501"/>
                    <a:pt x="-5575" y="133900"/>
                    <a:pt x="17027" y="111405"/>
                  </a:cubicBezTo>
                  <a:cubicBezTo>
                    <a:pt x="18707" y="109804"/>
                    <a:pt x="20158" y="108508"/>
                    <a:pt x="21151" y="107745"/>
                  </a:cubicBezTo>
                  <a:lnTo>
                    <a:pt x="135994" y="13725"/>
                  </a:lnTo>
                  <a:cubicBezTo>
                    <a:pt x="146837" y="4880"/>
                    <a:pt x="160429" y="0"/>
                    <a:pt x="17432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ŝḷîḓé-Oval 18">
              <a:extLst>
                <a:ext uri="{FF2B5EF4-FFF2-40B4-BE49-F238E27FC236}">
                  <a16:creationId xmlns:a16="http://schemas.microsoft.com/office/drawing/2014/main" id="{A57B1C23-E604-4A04-ADA1-4C3A32D232DB}"/>
                </a:ext>
              </a:extLst>
            </p:cNvPr>
            <p:cNvSpPr/>
            <p:nvPr/>
          </p:nvSpPr>
          <p:spPr>
            <a:xfrm>
              <a:off x="4869985" y="4241735"/>
              <a:ext cx="225240" cy="231664"/>
            </a:xfrm>
            <a:custGeom>
              <a:gdLst>
                <a:gd fmla="*/ 6023 w 6383" name="T0"/>
                <a:gd fmla="*/ 2985 h 6575" name="T1"/>
                <a:gd fmla="*/ 5921 w 6383" name="T2"/>
                <a:gd fmla="*/ 1957 h 6575" name="T3"/>
                <a:gd fmla="*/ 5304 w 6383" name="T4"/>
                <a:gd fmla="*/ 1379 h 6575" name="T5"/>
                <a:gd fmla="*/ 4619 w 6383" name="T6"/>
                <a:gd fmla="*/ 608 h 6575" name="T7"/>
                <a:gd fmla="*/ 3777 w 6383" name="T8"/>
                <a:gd fmla="*/ 501 h 6575" name="T9"/>
                <a:gd fmla="*/ 2768 w 6383" name="T10"/>
                <a:gd fmla="*/ 280 h 6575" name="T11"/>
                <a:gd fmla="*/ 2028 w 6383" name="T12"/>
                <a:gd fmla="*/ 688 h 6575" name="T13"/>
                <a:gd fmla="*/ 1083 w 6383" name="T14"/>
                <a:gd fmla="*/ 1103 h 6575" name="T15"/>
                <a:gd fmla="*/ 723 w 6383" name="T16"/>
                <a:gd fmla="*/ 1868 h 6575" name="T17"/>
                <a:gd fmla="*/ 201 w 6383" name="T18"/>
                <a:gd fmla="*/ 2759 h 6575" name="T19"/>
                <a:gd fmla="*/ 360 w 6383" name="T20"/>
                <a:gd fmla="*/ 3591 h 6575" name="T21"/>
                <a:gd fmla="*/ 461 w 6383" name="T22"/>
                <a:gd fmla="*/ 4619 h 6575" name="T23"/>
                <a:gd fmla="*/ 1079 w 6383" name="T24"/>
                <a:gd fmla="*/ 5197 h 6575" name="T25"/>
                <a:gd fmla="*/ 1764 w 6383" name="T26"/>
                <a:gd fmla="*/ 5968 h 6575" name="T27"/>
                <a:gd fmla="*/ 2604 w 6383" name="T28"/>
                <a:gd fmla="*/ 6073 h 6575" name="T29"/>
                <a:gd fmla="*/ 3613 w 6383" name="T30"/>
                <a:gd fmla="*/ 6295 h 6575" name="T31"/>
                <a:gd fmla="*/ 4353 w 6383" name="T32"/>
                <a:gd fmla="*/ 5888 h 6575" name="T33"/>
                <a:gd fmla="*/ 5299 w 6383" name="T34"/>
                <a:gd fmla="*/ 5473 h 6575" name="T35"/>
                <a:gd fmla="*/ 5659 w 6383" name="T36"/>
                <a:gd fmla="*/ 4708 h 6575" name="T37"/>
                <a:gd fmla="*/ 6180 w 6383" name="T38"/>
                <a:gd fmla="*/ 3817 h 6575" name="T39"/>
                <a:gd fmla="*/ 3877 w 6383" name="T40"/>
                <a:gd fmla="*/ 4231 h 6575" name="T41"/>
                <a:gd fmla="*/ 3381 w 6383" name="T42"/>
                <a:gd fmla="*/ 4613 h 6575" name="T43"/>
                <a:gd fmla="*/ 3287 w 6383" name="T44"/>
                <a:gd fmla="*/ 4924 h 6575" name="T45"/>
                <a:gd fmla="*/ 2960 w 6383" name="T46"/>
                <a:gd fmla="*/ 4820 h 6575" name="T47"/>
                <a:gd fmla="*/ 2844 w 6383" name="T48"/>
                <a:gd fmla="*/ 4529 h 6575" name="T49"/>
                <a:gd fmla="*/ 2356 w 6383" name="T50"/>
                <a:gd fmla="*/ 4233 h 6575" name="T51"/>
                <a:gd fmla="*/ 2560 w 6383" name="T52"/>
                <a:gd fmla="*/ 3940 h 6575" name="T53"/>
                <a:gd fmla="*/ 3307 w 6383" name="T54"/>
                <a:gd fmla="*/ 4036 h 6575" name="T55"/>
                <a:gd fmla="*/ 3193 w 6383" name="T56"/>
                <a:gd fmla="*/ 3535 h 6575" name="T57"/>
                <a:gd fmla="*/ 2365 w 6383" name="T58"/>
                <a:gd fmla="*/ 2705 h 6575" name="T59"/>
                <a:gd fmla="*/ 2991 w 6383" name="T60"/>
                <a:gd fmla="*/ 1897 h 6575" name="T61"/>
                <a:gd fmla="*/ 3105 w 6383" name="T62"/>
                <a:gd fmla="*/ 1651 h 6575" name="T63"/>
                <a:gd fmla="*/ 3401 w 6383" name="T64"/>
                <a:gd fmla="*/ 1856 h 6575" name="T65"/>
                <a:gd fmla="*/ 3865 w 6383" name="T66"/>
                <a:gd fmla="*/ 2119 h 6575" name="T67"/>
                <a:gd fmla="*/ 3847 w 6383" name="T68"/>
                <a:gd fmla="*/ 2508 h 6575" name="T69"/>
                <a:gd fmla="*/ 3208 w 6383" name="T70"/>
                <a:gd fmla="*/ 2464 h 6575" name="T71"/>
                <a:gd fmla="*/ 3025 w 6383" name="T72"/>
                <a:gd fmla="*/ 2832 h 6575" name="T73"/>
                <a:gd fmla="*/ 3647 w 6383" name="T74"/>
                <a:gd fmla="*/ 3137 h 657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75" w="6383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îŝḷîḓé-Oval 19">
              <a:extLst>
                <a:ext uri="{FF2B5EF4-FFF2-40B4-BE49-F238E27FC236}">
                  <a16:creationId xmlns:a16="http://schemas.microsoft.com/office/drawing/2014/main" id="{83D932D8-7920-4A25-8737-583BE9158416}"/>
                </a:ext>
              </a:extLst>
            </p:cNvPr>
            <p:cNvSpPr/>
            <p:nvPr/>
          </p:nvSpPr>
          <p:spPr>
            <a:xfrm>
              <a:off x="5672366" y="5037161"/>
              <a:ext cx="213937" cy="231664"/>
            </a:xfrm>
            <a:custGeom>
              <a:gdLst>
                <a:gd fmla="*/ 5749 w 7318" name="T0"/>
                <a:gd fmla="*/ 7922 h 7922" name="T1"/>
                <a:gd fmla="*/ 5749 w 7318" name="T2"/>
                <a:gd fmla="*/ 7922 h 7922" name="T3"/>
                <a:gd fmla="*/ 5708 w 7318" name="T4"/>
                <a:gd fmla="*/ 7921 h 7922" name="T5"/>
                <a:gd fmla="*/ 2272 w 7318" name="T6"/>
                <a:gd fmla="*/ 5526 h 7922" name="T7"/>
                <a:gd fmla="*/ 1829 w 7318" name="T8"/>
                <a:gd fmla="*/ 4991 h 7922" name="T9"/>
                <a:gd fmla="*/ 147 w 7318" name="T10"/>
                <a:gd fmla="*/ 1201 h 7922" name="T11"/>
                <a:gd fmla="*/ 1771 w 7318" name="T12"/>
                <a:gd fmla="*/ 0 h 7922" name="T13"/>
                <a:gd fmla="*/ 2177 w 7318" name="T14"/>
                <a:gd fmla="*/ 217 h 7922" name="T15"/>
                <a:gd fmla="*/ 2879 w 7318" name="T16"/>
                <a:gd fmla="*/ 2087 h 7922" name="T17"/>
                <a:gd fmla="*/ 2879 w 7318" name="T18"/>
                <a:gd fmla="*/ 2112 h 7922" name="T19"/>
                <a:gd fmla="*/ 2870 w 7318" name="T20"/>
                <a:gd fmla="*/ 2135 h 7922" name="T21"/>
                <a:gd fmla="*/ 2510 w 7318" name="T22"/>
                <a:gd fmla="*/ 2482 h 7922" name="T23"/>
                <a:gd fmla="*/ 2216 w 7318" name="T24"/>
                <a:gd fmla="*/ 2842 h 7922" name="T25"/>
                <a:gd fmla="*/ 3055 w 7318" name="T26"/>
                <a:gd fmla="*/ 4141 h 7922" name="T27"/>
                <a:gd fmla="*/ 3393 w 7318" name="T28"/>
                <a:gd fmla="*/ 4550 h 7922" name="T29"/>
                <a:gd fmla="*/ 4496 w 7318" name="T30"/>
                <a:gd fmla="*/ 5597 h 7922" name="T31"/>
                <a:gd fmla="*/ 4915 w 7318" name="T32"/>
                <a:gd fmla="*/ 5388 h 7922" name="T33"/>
                <a:gd fmla="*/ 5335 w 7318" name="T34"/>
                <a:gd fmla="*/ 5114 h 7922" name="T35"/>
                <a:gd fmla="*/ 5360 w 7318" name="T36"/>
                <a:gd fmla="*/ 5110 h 7922" name="T37"/>
                <a:gd fmla="*/ 5385 w 7318" name="T38"/>
                <a:gd fmla="*/ 5116 h 7922" name="T39"/>
                <a:gd fmla="*/ 7119 w 7318" name="T40"/>
                <a:gd fmla="*/ 6183 h 7922" name="T41"/>
                <a:gd fmla="*/ 7217 w 7318" name="T42"/>
                <a:gd fmla="*/ 6690 h 7922" name="T43"/>
                <a:gd fmla="*/ 5749 w 7318" name="T44"/>
                <a:gd fmla="*/ 7922 h 7922" name="T45"/>
                <a:gd fmla="*/ 5749 w 7318" name="T46"/>
                <a:gd fmla="*/ 7922 h 7922" name="T47"/>
                <a:gd fmla="*/ 5749 w 7318" name="T48"/>
                <a:gd fmla="*/ 7922 h 792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921" w="7318">
                  <a:moveTo>
                    <a:pt x="5749" y="7922"/>
                  </a:moveTo>
                  <a:lnTo>
                    <a:pt x="5749" y="7922"/>
                  </a:lnTo>
                  <a:lnTo>
                    <a:pt x="5708" y="7921"/>
                  </a:lnTo>
                  <a:cubicBezTo>
                    <a:pt x="4757" y="7872"/>
                    <a:pt x="3473" y="6977"/>
                    <a:pt x="2272" y="5526"/>
                  </a:cubicBezTo>
                  <a:lnTo>
                    <a:pt x="1829" y="4991"/>
                  </a:lnTo>
                  <a:cubicBezTo>
                    <a:pt x="628" y="3540"/>
                    <a:pt x="0" y="2123"/>
                    <a:pt x="147" y="1201"/>
                  </a:cubicBezTo>
                  <a:cubicBezTo>
                    <a:pt x="250" y="550"/>
                    <a:pt x="1218" y="0"/>
                    <a:pt x="1771" y="0"/>
                  </a:cubicBezTo>
                  <a:cubicBezTo>
                    <a:pt x="2043" y="0"/>
                    <a:pt x="2142" y="136"/>
                    <a:pt x="2177" y="217"/>
                  </a:cubicBezTo>
                  <a:cubicBezTo>
                    <a:pt x="2490" y="773"/>
                    <a:pt x="2877" y="1740"/>
                    <a:pt x="2879" y="2087"/>
                  </a:cubicBezTo>
                  <a:lnTo>
                    <a:pt x="2879" y="2112"/>
                  </a:lnTo>
                  <a:lnTo>
                    <a:pt x="2870" y="2135"/>
                  </a:lnTo>
                  <a:cubicBezTo>
                    <a:pt x="2801" y="2318"/>
                    <a:pt x="2646" y="2405"/>
                    <a:pt x="2510" y="2482"/>
                  </a:cubicBezTo>
                  <a:cubicBezTo>
                    <a:pt x="2331" y="2584"/>
                    <a:pt x="2229" y="2650"/>
                    <a:pt x="2216" y="2842"/>
                  </a:cubicBezTo>
                  <a:cubicBezTo>
                    <a:pt x="2212" y="2900"/>
                    <a:pt x="2263" y="3165"/>
                    <a:pt x="3055" y="4141"/>
                  </a:cubicBezTo>
                  <a:lnTo>
                    <a:pt x="3393" y="4550"/>
                  </a:lnTo>
                  <a:cubicBezTo>
                    <a:pt x="4188" y="5487"/>
                    <a:pt x="4437" y="5588"/>
                    <a:pt x="4496" y="5597"/>
                  </a:cubicBezTo>
                  <a:cubicBezTo>
                    <a:pt x="4687" y="5623"/>
                    <a:pt x="4778" y="5539"/>
                    <a:pt x="4915" y="5388"/>
                  </a:cubicBezTo>
                  <a:cubicBezTo>
                    <a:pt x="5020" y="5273"/>
                    <a:pt x="5139" y="5143"/>
                    <a:pt x="5335" y="5114"/>
                  </a:cubicBezTo>
                  <a:lnTo>
                    <a:pt x="5360" y="5110"/>
                  </a:lnTo>
                  <a:lnTo>
                    <a:pt x="5385" y="5116"/>
                  </a:lnTo>
                  <a:cubicBezTo>
                    <a:pt x="5731" y="5189"/>
                    <a:pt x="6616" y="5759"/>
                    <a:pt x="7119" y="6183"/>
                  </a:cubicBezTo>
                  <a:cubicBezTo>
                    <a:pt x="7191" y="6231"/>
                    <a:pt x="7318" y="6374"/>
                    <a:pt x="7217" y="6690"/>
                  </a:cubicBezTo>
                  <a:cubicBezTo>
                    <a:pt x="7060" y="7186"/>
                    <a:pt x="6374" y="7922"/>
                    <a:pt x="5749" y="7922"/>
                  </a:cubicBezTo>
                  <a:lnTo>
                    <a:pt x="5749" y="7922"/>
                  </a:lnTo>
                  <a:lnTo>
                    <a:pt x="5749" y="7922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ṥļîḑé-Oval 20">
              <a:extLst>
                <a:ext uri="{FF2B5EF4-FFF2-40B4-BE49-F238E27FC236}">
                  <a16:creationId xmlns:a16="http://schemas.microsoft.com/office/drawing/2014/main" id="{695F9EB8-1F06-4A6B-8D2D-CA0D4EB7BA00}"/>
                </a:ext>
              </a:extLst>
            </p:cNvPr>
            <p:cNvSpPr/>
            <p:nvPr/>
          </p:nvSpPr>
          <p:spPr>
            <a:xfrm>
              <a:off x="6918034" y="4848239"/>
              <a:ext cx="198778" cy="231664"/>
            </a:xfrm>
            <a:custGeom>
              <a:gdLst>
                <a:gd fmla="*/ 9460 w 11005" name="T0"/>
                <a:gd fmla="*/ 7916 h 12825" name="T1"/>
                <a:gd fmla="*/ 10232 w 11005" name="T2"/>
                <a:gd fmla="*/ 8715 h 12825" name="T3"/>
                <a:gd fmla="*/ 11005 w 11005" name="T4"/>
                <a:gd fmla="*/ 7916 h 12825" name="T5"/>
                <a:gd fmla="*/ 11005 w 11005" name="T6"/>
                <a:gd fmla="*/ 4827 h 12825" name="T7"/>
                <a:gd fmla="*/ 10232 w 11005" name="T8"/>
                <a:gd fmla="*/ 4027 h 12825" name="T9"/>
                <a:gd fmla="*/ 9460 w 11005" name="T10"/>
                <a:gd fmla="*/ 4827 h 12825" name="T11"/>
                <a:gd fmla="*/ 9460 w 11005" name="T12"/>
                <a:gd fmla="*/ 7916 h 12825" name="T13"/>
                <a:gd fmla="*/ 6647 w 11005" name="T14"/>
                <a:gd fmla="*/ 2234 h 12825" name="T15"/>
                <a:gd fmla="*/ 7033 w 11005" name="T16"/>
                <a:gd fmla="*/ 1848 h 12825" name="T17"/>
                <a:gd fmla="*/ 7419 w 11005" name="T18"/>
                <a:gd fmla="*/ 2234 h 12825" name="T19"/>
                <a:gd fmla="*/ 7033 w 11005" name="T20"/>
                <a:gd fmla="*/ 2620 h 12825" name="T21"/>
                <a:gd fmla="*/ 6647 w 11005" name="T22"/>
                <a:gd fmla="*/ 2234 h 12825" name="T23"/>
                <a:gd fmla="*/ 3668 w 11005" name="T24"/>
                <a:gd fmla="*/ 2234 h 12825" name="T25"/>
                <a:gd fmla="*/ 4054 w 11005" name="T26"/>
                <a:gd fmla="*/ 1848 h 12825" name="T27"/>
                <a:gd fmla="*/ 4440 w 11005" name="T28"/>
                <a:gd fmla="*/ 2234 h 12825" name="T29"/>
                <a:gd fmla="*/ 4054 w 11005" name="T30"/>
                <a:gd fmla="*/ 2620 h 12825" name="T31"/>
                <a:gd fmla="*/ 3668 w 11005" name="T32"/>
                <a:gd fmla="*/ 2234 h 12825" name="T33"/>
                <a:gd fmla="*/ 2041 w 11005" name="T34"/>
                <a:gd fmla="*/ 9708 h 12825" name="T35"/>
                <a:gd fmla="*/ 2648 w 11005" name="T36"/>
                <a:gd fmla="*/ 10315 h 12825" name="T37"/>
                <a:gd fmla="*/ 3337 w 11005" name="T38"/>
                <a:gd fmla="*/ 10315 h 12825" name="T39"/>
                <a:gd fmla="*/ 3337 w 11005" name="T40"/>
                <a:gd fmla="*/ 12025 h 12825" name="T41"/>
                <a:gd fmla="*/ 4109 w 11005" name="T42"/>
                <a:gd fmla="*/ 12825 h 12825" name="T43"/>
                <a:gd fmla="*/ 4882 w 11005" name="T44"/>
                <a:gd fmla="*/ 12025 h 12825" name="T45"/>
                <a:gd fmla="*/ 4882 w 11005" name="T46"/>
                <a:gd fmla="*/ 10315 h 12825" name="T47"/>
                <a:gd fmla="*/ 6095 w 11005" name="T48"/>
                <a:gd fmla="*/ 10315 h 12825" name="T49"/>
                <a:gd fmla="*/ 6095 w 11005" name="T50"/>
                <a:gd fmla="*/ 12025 h 12825" name="T51"/>
                <a:gd fmla="*/ 6867 w 11005" name="T52"/>
                <a:gd fmla="*/ 12825 h 12825" name="T53"/>
                <a:gd fmla="*/ 7640 w 11005" name="T54"/>
                <a:gd fmla="*/ 12025 h 12825" name="T55"/>
                <a:gd fmla="*/ 7640 w 11005" name="T56"/>
                <a:gd fmla="*/ 10315 h 12825" name="T57"/>
                <a:gd fmla="*/ 8329 w 11005" name="T58"/>
                <a:gd fmla="*/ 10315 h 12825" name="T59"/>
                <a:gd fmla="*/ 8936 w 11005" name="T60"/>
                <a:gd fmla="*/ 9708 h 12825" name="T61"/>
                <a:gd fmla="*/ 8936 w 11005" name="T62"/>
                <a:gd fmla="*/ 4054 h 12825" name="T63"/>
                <a:gd fmla="*/ 2041 w 11005" name="T64"/>
                <a:gd fmla="*/ 4054 h 12825" name="T65"/>
                <a:gd fmla="*/ 2041 w 11005" name="T66"/>
                <a:gd fmla="*/ 9708 h 12825" name="T67"/>
                <a:gd fmla="*/ 9019 w 11005" name="T68"/>
                <a:gd fmla="*/ 3585 h 12825" name="T69"/>
                <a:gd fmla="*/ 7198 w 11005" name="T70"/>
                <a:gd fmla="*/ 1158 h 12825" name="T71"/>
                <a:gd fmla="*/ 7833 w 11005" name="T72"/>
                <a:gd fmla="*/ 221 h 12825" name="T73"/>
                <a:gd fmla="*/ 7805 w 11005" name="T74"/>
                <a:gd fmla="*/ 55 h 12825" name="T75"/>
                <a:gd fmla="*/ 7640 w 11005" name="T76"/>
                <a:gd fmla="*/ 83 h 12825" name="T77"/>
                <a:gd fmla="*/ 6978 w 11005" name="T78"/>
                <a:gd fmla="*/ 1048 h 12825" name="T79"/>
                <a:gd fmla="*/ 5544 w 11005" name="T80"/>
                <a:gd fmla="*/ 772 h 12825" name="T81"/>
                <a:gd fmla="*/ 4082 w 11005" name="T82"/>
                <a:gd fmla="*/ 1048 h 12825" name="T83"/>
                <a:gd fmla="*/ 3420 w 11005" name="T84"/>
                <a:gd fmla="*/ 83 h 12825" name="T85"/>
                <a:gd fmla="*/ 3254 w 11005" name="T86"/>
                <a:gd fmla="*/ 55 h 12825" name="T87"/>
                <a:gd fmla="*/ 3227 w 11005" name="T88"/>
                <a:gd fmla="*/ 221 h 12825" name="T89"/>
                <a:gd fmla="*/ 3861 w 11005" name="T90"/>
                <a:gd fmla="*/ 1158 h 12825" name="T91"/>
                <a:gd fmla="*/ 2041 w 11005" name="T92"/>
                <a:gd fmla="*/ 3585 h 12825" name="T93"/>
                <a:gd fmla="*/ 9019 w 11005" name="T94"/>
                <a:gd fmla="*/ 3585 h 12825" name="T95"/>
                <a:gd fmla="*/ 0 w 11005" name="T96"/>
                <a:gd fmla="*/ 7916 h 12825" name="T97"/>
                <a:gd fmla="*/ 772 w 11005" name="T98"/>
                <a:gd fmla="*/ 8715 h 12825" name="T99"/>
                <a:gd fmla="*/ 1544 w 11005" name="T100"/>
                <a:gd fmla="*/ 7916 h 12825" name="T101"/>
                <a:gd fmla="*/ 1544 w 11005" name="T102"/>
                <a:gd fmla="*/ 4827 h 12825" name="T103"/>
                <a:gd fmla="*/ 772 w 11005" name="T104"/>
                <a:gd fmla="*/ 4027 h 12825" name="T105"/>
                <a:gd fmla="*/ 0 w 11005" name="T106"/>
                <a:gd fmla="*/ 4827 h 12825" name="T107"/>
                <a:gd fmla="*/ 0 w 11005" name="T108"/>
                <a:gd fmla="*/ 7916 h 12825" name="T109"/>
                <a:gd fmla="*/ 0 w 11005" name="T110"/>
                <a:gd fmla="*/ 7916 h 1282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2825" w="11005">
                  <a:moveTo>
                    <a:pt x="9460" y="7916"/>
                  </a:moveTo>
                  <a:cubicBezTo>
                    <a:pt x="9460" y="8357"/>
                    <a:pt x="9819" y="8715"/>
                    <a:pt x="10232" y="8715"/>
                  </a:cubicBezTo>
                  <a:cubicBezTo>
                    <a:pt x="10674" y="8715"/>
                    <a:pt x="11005" y="8357"/>
                    <a:pt x="11005" y="7916"/>
                  </a:cubicBezTo>
                  <a:lnTo>
                    <a:pt x="11005" y="4827"/>
                  </a:lnTo>
                  <a:cubicBezTo>
                    <a:pt x="11005" y="4385"/>
                    <a:pt x="10646" y="4027"/>
                    <a:pt x="10232" y="4027"/>
                  </a:cubicBezTo>
                  <a:cubicBezTo>
                    <a:pt x="9791" y="4027"/>
                    <a:pt x="9460" y="4385"/>
                    <a:pt x="9460" y="4827"/>
                  </a:cubicBezTo>
                  <a:lnTo>
                    <a:pt x="9460" y="7916"/>
                  </a:lnTo>
                  <a:close/>
                  <a:moveTo>
                    <a:pt x="6647" y="2234"/>
                  </a:moveTo>
                  <a:cubicBezTo>
                    <a:pt x="6647" y="2013"/>
                    <a:pt x="6812" y="1848"/>
                    <a:pt x="7033" y="1848"/>
                  </a:cubicBezTo>
                  <a:cubicBezTo>
                    <a:pt x="7254" y="1848"/>
                    <a:pt x="7419" y="2013"/>
                    <a:pt x="7419" y="2234"/>
                  </a:cubicBezTo>
                  <a:cubicBezTo>
                    <a:pt x="7419" y="2455"/>
                    <a:pt x="7254" y="2620"/>
                    <a:pt x="7033" y="2620"/>
                  </a:cubicBezTo>
                  <a:cubicBezTo>
                    <a:pt x="6812" y="2620"/>
                    <a:pt x="6647" y="2455"/>
                    <a:pt x="6647" y="2234"/>
                  </a:cubicBezTo>
                  <a:close/>
                  <a:moveTo>
                    <a:pt x="3668" y="2234"/>
                  </a:moveTo>
                  <a:cubicBezTo>
                    <a:pt x="3668" y="2013"/>
                    <a:pt x="3834" y="1848"/>
                    <a:pt x="4054" y="1848"/>
                  </a:cubicBezTo>
                  <a:cubicBezTo>
                    <a:pt x="4275" y="1848"/>
                    <a:pt x="4440" y="2013"/>
                    <a:pt x="4440" y="2234"/>
                  </a:cubicBezTo>
                  <a:cubicBezTo>
                    <a:pt x="4440" y="2455"/>
                    <a:pt x="4275" y="2620"/>
                    <a:pt x="4054" y="2620"/>
                  </a:cubicBezTo>
                  <a:cubicBezTo>
                    <a:pt x="3834" y="2620"/>
                    <a:pt x="3668" y="2455"/>
                    <a:pt x="3668" y="2234"/>
                  </a:cubicBezTo>
                  <a:close/>
                  <a:moveTo>
                    <a:pt x="2041" y="9708"/>
                  </a:moveTo>
                  <a:cubicBezTo>
                    <a:pt x="2041" y="10039"/>
                    <a:pt x="2317" y="10315"/>
                    <a:pt x="2648" y="10315"/>
                  </a:cubicBezTo>
                  <a:lnTo>
                    <a:pt x="3337" y="10315"/>
                  </a:lnTo>
                  <a:lnTo>
                    <a:pt x="3337" y="12025"/>
                  </a:lnTo>
                  <a:cubicBezTo>
                    <a:pt x="3337" y="12466"/>
                    <a:pt x="3668" y="12825"/>
                    <a:pt x="4109" y="12825"/>
                  </a:cubicBezTo>
                  <a:cubicBezTo>
                    <a:pt x="4523" y="12825"/>
                    <a:pt x="4882" y="12466"/>
                    <a:pt x="4882" y="12025"/>
                  </a:cubicBezTo>
                  <a:lnTo>
                    <a:pt x="4882" y="10315"/>
                  </a:lnTo>
                  <a:lnTo>
                    <a:pt x="6095" y="10315"/>
                  </a:lnTo>
                  <a:lnTo>
                    <a:pt x="6095" y="12025"/>
                  </a:lnTo>
                  <a:cubicBezTo>
                    <a:pt x="6095" y="12466"/>
                    <a:pt x="6426" y="12825"/>
                    <a:pt x="6867" y="12825"/>
                  </a:cubicBezTo>
                  <a:cubicBezTo>
                    <a:pt x="7309" y="12825"/>
                    <a:pt x="7640" y="12466"/>
                    <a:pt x="7640" y="12025"/>
                  </a:cubicBezTo>
                  <a:lnTo>
                    <a:pt x="7640" y="10315"/>
                  </a:lnTo>
                  <a:lnTo>
                    <a:pt x="8329" y="10315"/>
                  </a:lnTo>
                  <a:cubicBezTo>
                    <a:pt x="8688" y="10315"/>
                    <a:pt x="8936" y="10039"/>
                    <a:pt x="8936" y="9708"/>
                  </a:cubicBezTo>
                  <a:lnTo>
                    <a:pt x="8936" y="4054"/>
                  </a:lnTo>
                  <a:lnTo>
                    <a:pt x="2041" y="4054"/>
                  </a:lnTo>
                  <a:lnTo>
                    <a:pt x="2041" y="9708"/>
                  </a:lnTo>
                  <a:close/>
                  <a:moveTo>
                    <a:pt x="9019" y="3585"/>
                  </a:moveTo>
                  <a:cubicBezTo>
                    <a:pt x="8908" y="2510"/>
                    <a:pt x="8219" y="1627"/>
                    <a:pt x="7198" y="1158"/>
                  </a:cubicBezTo>
                  <a:lnTo>
                    <a:pt x="7833" y="221"/>
                  </a:lnTo>
                  <a:cubicBezTo>
                    <a:pt x="7888" y="165"/>
                    <a:pt x="7860" y="83"/>
                    <a:pt x="7805" y="55"/>
                  </a:cubicBezTo>
                  <a:cubicBezTo>
                    <a:pt x="7750" y="27"/>
                    <a:pt x="7695" y="55"/>
                    <a:pt x="7640" y="83"/>
                  </a:cubicBezTo>
                  <a:lnTo>
                    <a:pt x="6978" y="1048"/>
                  </a:lnTo>
                  <a:cubicBezTo>
                    <a:pt x="6536" y="882"/>
                    <a:pt x="6040" y="772"/>
                    <a:pt x="5544" y="772"/>
                  </a:cubicBezTo>
                  <a:cubicBezTo>
                    <a:pt x="5020" y="772"/>
                    <a:pt x="4523" y="882"/>
                    <a:pt x="4082" y="1048"/>
                  </a:cubicBezTo>
                  <a:lnTo>
                    <a:pt x="3420" y="83"/>
                  </a:lnTo>
                  <a:cubicBezTo>
                    <a:pt x="3365" y="27"/>
                    <a:pt x="3310" y="0"/>
                    <a:pt x="3254" y="55"/>
                  </a:cubicBezTo>
                  <a:cubicBezTo>
                    <a:pt x="3199" y="83"/>
                    <a:pt x="3199" y="165"/>
                    <a:pt x="3227" y="221"/>
                  </a:cubicBezTo>
                  <a:lnTo>
                    <a:pt x="3861" y="1158"/>
                  </a:lnTo>
                  <a:cubicBezTo>
                    <a:pt x="2841" y="1627"/>
                    <a:pt x="2124" y="2510"/>
                    <a:pt x="2041" y="3585"/>
                  </a:cubicBezTo>
                  <a:lnTo>
                    <a:pt x="9019" y="3585"/>
                  </a:lnTo>
                  <a:close/>
                  <a:moveTo>
                    <a:pt x="0" y="7916"/>
                  </a:moveTo>
                  <a:cubicBezTo>
                    <a:pt x="0" y="8357"/>
                    <a:pt x="331" y="8715"/>
                    <a:pt x="772" y="8715"/>
                  </a:cubicBezTo>
                  <a:cubicBezTo>
                    <a:pt x="1186" y="8715"/>
                    <a:pt x="1544" y="8357"/>
                    <a:pt x="1544" y="7916"/>
                  </a:cubicBezTo>
                  <a:lnTo>
                    <a:pt x="1544" y="4827"/>
                  </a:lnTo>
                  <a:cubicBezTo>
                    <a:pt x="1544" y="4385"/>
                    <a:pt x="1186" y="4027"/>
                    <a:pt x="772" y="4027"/>
                  </a:cubicBezTo>
                  <a:cubicBezTo>
                    <a:pt x="331" y="4027"/>
                    <a:pt x="0" y="4385"/>
                    <a:pt x="0" y="4827"/>
                  </a:cubicBezTo>
                  <a:lnTo>
                    <a:pt x="0" y="7916"/>
                  </a:lnTo>
                  <a:close/>
                  <a:moveTo>
                    <a:pt x="0" y="7916"/>
                  </a:move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75455" y="2037635"/>
            <a:ext cx="2585055" cy="733280"/>
            <a:chOff x="5354322" y="1967781"/>
            <a:chExt cx="2585055" cy="733280"/>
          </a:xfrm>
        </p:grpSpPr>
        <p:sp>
          <p:nvSpPr>
            <p:cNvPr id="40" name="矩形 39"/>
            <p:cNvSpPr/>
            <p:nvPr/>
          </p:nvSpPr>
          <p:spPr>
            <a:xfrm>
              <a:off x="5354322" y="2332306"/>
              <a:ext cx="2585055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600">
                  <a:cs typeface="+mn-ea"/>
                  <a:sym typeface="+mn-lt"/>
                </a:rPr>
                <a:t>健全的班组制度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854990" y="1967781"/>
              <a:ext cx="2084387" cy="365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 sz="1800">
                  <a:cs typeface="+mn-ea"/>
                  <a:sym typeface="+mn-lt"/>
                </a:rPr>
                <a:t>创建目标：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5455" y="4490254"/>
            <a:ext cx="2585055" cy="788680"/>
            <a:chOff x="5354322" y="1967781"/>
            <a:chExt cx="2585055" cy="788680"/>
          </a:xfrm>
        </p:grpSpPr>
        <p:sp>
          <p:nvSpPr>
            <p:cNvPr id="43" name="矩形 42"/>
            <p:cNvSpPr/>
            <p:nvPr/>
          </p:nvSpPr>
          <p:spPr>
            <a:xfrm>
              <a:off x="5354322" y="2332307"/>
              <a:ext cx="2585055" cy="4572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有良好的管理方法和模式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854990" y="1967782"/>
              <a:ext cx="2084387" cy="365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lang="zh-CN" sz="1800">
                  <a:cs typeface="+mn-ea"/>
                  <a:sym typeface="+mn-lt"/>
                </a:rPr>
                <a:t>创建目标：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31384" y="2037635"/>
            <a:ext cx="2585055" cy="1158012"/>
            <a:chOff x="5354322" y="1967781"/>
            <a:chExt cx="2585055" cy="1158012"/>
          </a:xfrm>
        </p:grpSpPr>
        <p:sp>
          <p:nvSpPr>
            <p:cNvPr id="46" name="矩形 45"/>
            <p:cNvSpPr/>
            <p:nvPr/>
          </p:nvSpPr>
          <p:spPr>
            <a:xfrm>
              <a:off x="5354321" y="2332306"/>
              <a:ext cx="2585055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抓好日常管理，让管理深入到每一个角落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354322" y="1967781"/>
              <a:ext cx="2084387" cy="365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1800">
                  <a:cs typeface="+mn-ea"/>
                  <a:sym typeface="+mn-lt"/>
                </a:rPr>
                <a:t>创建目标：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31384" y="4490254"/>
            <a:ext cx="3172462" cy="1441743"/>
            <a:chOff x="5354322" y="1967781"/>
            <a:chExt cx="3172462" cy="1441743"/>
          </a:xfrm>
        </p:grpSpPr>
        <p:sp>
          <p:nvSpPr>
            <p:cNvPr id="49" name="矩形 48"/>
            <p:cNvSpPr/>
            <p:nvPr/>
          </p:nvSpPr>
          <p:spPr>
            <a:xfrm>
              <a:off x="5354321" y="2332306"/>
              <a:ext cx="3172462" cy="10668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组织管理 现场管理 信息管理 成本控制 知识管理 创新管理 员工管理 员工激励 班组内外沟通和协调 班组民主生活管理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5354322" y="1967782"/>
              <a:ext cx="2084387" cy="365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z="1800">
                  <a:cs typeface="+mn-ea"/>
                  <a:sym typeface="+mn-lt"/>
                </a:rPr>
                <a:t>创建目标：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516732280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784C93-E74C-4C05-992C-68840B5DA2F1}"/>
              </a:ext>
            </a:extLst>
          </p:cNvPr>
          <p:cNvSpPr/>
          <p:nvPr/>
        </p:nvSpPr>
        <p:spPr>
          <a:xfrm>
            <a:off x="4480910" y="1959371"/>
            <a:ext cx="301052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accent1"/>
                </a:solidFill>
                <a:cs typeface="+mn-ea"/>
                <a:sym typeface="+mn-lt"/>
              </a:rPr>
              <a:t>创建标准：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F06BC1-12DA-429A-A60A-A38E72CC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8153" y="2952520"/>
            <a:ext cx="3773277" cy="37732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7F29024-7DE8-430C-B1D1-B46FA3466C0D}"/>
              </a:ext>
            </a:extLst>
          </p:cNvPr>
          <p:cNvSpPr txBox="1"/>
          <p:nvPr/>
        </p:nvSpPr>
        <p:spPr>
          <a:xfrm>
            <a:off x="801668" y="2719700"/>
            <a:ext cx="339670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cs typeface="+mn-ea"/>
                <a:sym typeface="+mn-lt"/>
              </a:rPr>
              <a:t>班组各项管理制度健全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7635D6-04B4-4C2E-A7C5-3C7938364196}"/>
              </a:ext>
            </a:extLst>
          </p:cNvPr>
          <p:cNvSpPr txBox="1"/>
          <p:nvPr/>
        </p:nvSpPr>
        <p:spPr>
          <a:xfrm>
            <a:off x="801668" y="3580427"/>
            <a:ext cx="3396706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cs typeface="+mn-ea"/>
                <a:sym typeface="+mn-lt"/>
              </a:rPr>
              <a:t>班组成员有明确的岗位和职责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46FD38-17C0-4BE0-8FFB-FDE76A8258D1}"/>
              </a:ext>
            </a:extLst>
          </p:cNvPr>
          <p:cNvSpPr txBox="1"/>
          <p:nvPr/>
        </p:nvSpPr>
        <p:spPr>
          <a:xfrm>
            <a:off x="801668" y="4606338"/>
            <a:ext cx="3396706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cs typeface="+mn-ea"/>
                <a:sym typeface="+mn-lt"/>
              </a:rPr>
              <a:t>班组各项管理和激励制度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6A8132-51FE-47F5-A611-8675C9EC1AA2}"/>
              </a:ext>
            </a:extLst>
          </p:cNvPr>
          <p:cNvSpPr txBox="1"/>
          <p:nvPr/>
        </p:nvSpPr>
        <p:spPr>
          <a:xfrm>
            <a:off x="7253649" y="2699288"/>
            <a:ext cx="4123982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cs typeface="+mn-ea"/>
                <a:sym typeface="+mn-lt"/>
              </a:rPr>
              <a:t>自主管理见成效，员工自觉遵守职业道德规范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5E82B6-8C5D-4F87-9E9B-707C5A6B2056}"/>
              </a:ext>
            </a:extLst>
          </p:cNvPr>
          <p:cNvSpPr txBox="1"/>
          <p:nvPr/>
        </p:nvSpPr>
        <p:spPr>
          <a:xfrm>
            <a:off x="7253649" y="4441154"/>
            <a:ext cx="3608981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1800">
                <a:cs typeface="+mn-ea"/>
                <a:sym typeface="+mn-lt"/>
              </a:rPr>
              <a:t>管理规范化和制度化成效显著</a:t>
            </a:r>
          </a:p>
        </p:txBody>
      </p:sp>
    </p:spTree>
    <p:extLst>
      <p:ext uri="{BB962C8B-B14F-4D97-AF65-F5344CB8AC3E}">
        <p14:creationId val="986750619"/>
      </p:ext>
    </p:extLst>
  </p:cSld>
  <p:clrMapOvr>
    <a:masterClrMapping/>
  </p:clrMapOvr>
  <mc:AlternateContent>
    <mc:Choice Requires="p14">
      <p:transition advTm="3000" p14:dur="1400" spd="slow">
        <p14:doors dir="vert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1"/>
      <p:bldP grpId="0" spid="13"/>
      <p:bldP grpId="0" spid="15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297B8B-737C-4B77-8167-EB33E20032B6}"/>
              </a:ext>
            </a:extLst>
          </p:cNvPr>
          <p:cNvSpPr txBox="1">
            <a:spLocks noChangeArrowheads="1"/>
          </p:cNvSpPr>
          <p:nvPr/>
        </p:nvSpPr>
        <p:spPr>
          <a:xfrm>
            <a:off x="981343" y="2567984"/>
            <a:ext cx="4383872" cy="45436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管理型班组的创建目标和标准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5E018F-E436-438E-B3C6-A788E00687B1}"/>
              </a:ext>
            </a:extLst>
          </p:cNvPr>
          <p:cNvSpPr txBox="1">
            <a:spLocks noChangeArrowheads="1"/>
          </p:cNvSpPr>
          <p:nvPr/>
        </p:nvSpPr>
        <p:spPr>
          <a:xfrm>
            <a:off x="8077496" y="2567984"/>
            <a:ext cx="3685754" cy="2984519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创建目标：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有健全的班组制度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有良好的管理方法和模式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抓好日常管理，让管理深入到每一个角落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b="1" lang="zh-CN">
                <a:solidFill>
                  <a:schemeClr val="accent1"/>
                </a:solidFill>
                <a:cs typeface="+mn-ea"/>
                <a:sym typeface="+mn-lt"/>
              </a:rPr>
              <a:t>组织管理 现场管理 信息管理 成本控制 知识管理 创新管理 员工管理 员工激励 班组内外沟通和协调 班组民主生活管理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0C7186-8061-447E-899F-300CBD6AFF2D}"/>
              </a:ext>
            </a:extLst>
          </p:cNvPr>
          <p:cNvSpPr txBox="1">
            <a:spLocks noChangeArrowheads="1"/>
          </p:cNvSpPr>
          <p:nvPr/>
        </p:nvSpPr>
        <p:spPr>
          <a:xfrm>
            <a:off x="981342" y="3429000"/>
            <a:ext cx="5108308" cy="2590034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创建标准：</a:t>
            </a:r>
          </a:p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班组各项管理制度健全</a:t>
            </a:r>
          </a:p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班组成员有明确的岗位和职责</a:t>
            </a:r>
          </a:p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班组各项管理和激励制度</a:t>
            </a:r>
          </a:p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自主管理见成效，员工自觉遵守职业道德规范</a:t>
            </a:r>
          </a:p>
          <a:p>
            <a:pPr>
              <a:buFontTx/>
              <a:buNone/>
            </a:pPr>
            <a:r>
              <a:rPr altLang="en-US" b="1" lang="zh-CN" sz="2600">
                <a:solidFill>
                  <a:schemeClr val="accent1"/>
                </a:solidFill>
                <a:cs typeface="+mn-ea"/>
                <a:sym typeface="+mn-lt"/>
              </a:rPr>
              <a:t>管理规范化和制度化成效显著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3B01AA-6A92-407D-A21B-3B2C705A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4226" y="2346593"/>
            <a:ext cx="4533441" cy="4533441"/>
          </a:xfrm>
          <a:prstGeom prst="rect">
            <a:avLst/>
          </a:prstGeom>
        </p:spPr>
      </p:pic>
    </p:spTree>
    <p:extLst>
      <p:ext uri="{BB962C8B-B14F-4D97-AF65-F5344CB8AC3E}">
        <p14:creationId val="1860168756"/>
      </p:ext>
    </p:extLst>
  </p:cSld>
  <p:clrMapOvr>
    <a:masterClrMapping/>
  </p:clrMapOvr>
  <mc:AlternateContent>
    <mc:Choice Requires="p14">
      <p:transition advTm="3000" p14:dur="1600" spd="slow">
        <p14:prism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4D97B54-D673-406C-98EB-4EDECD96A1F6}"/>
              </a:ext>
            </a:extLst>
          </p:cNvPr>
          <p:cNvSpPr txBox="1">
            <a:spLocks noChangeArrowheads="1"/>
          </p:cNvSpPr>
          <p:nvPr/>
        </p:nvSpPr>
        <p:spPr>
          <a:xfrm>
            <a:off x="459036" y="1544351"/>
            <a:ext cx="6578600" cy="863600"/>
          </a:xfrm>
          <a:prstGeom prst="rect">
            <a:avLst/>
          </a:prstGeom>
        </p:spPr>
        <p:txBody>
          <a:bodyPr/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z="3200">
                <a:latin typeface="+mn-lt"/>
                <a:ea typeface="+mn-ea"/>
                <a:cs typeface="+mn-ea"/>
                <a:sym typeface="+mn-lt"/>
              </a:rPr>
              <a:t>创新型班组的创建目标和标准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92BF71-F7A5-4EEA-A81C-5050B6E6D392}"/>
              </a:ext>
            </a:extLst>
          </p:cNvPr>
          <p:cNvSpPr txBox="1">
            <a:spLocks noChangeArrowheads="1"/>
          </p:cNvSpPr>
          <p:nvPr/>
        </p:nvSpPr>
        <p:spPr>
          <a:xfrm>
            <a:off x="6142209" y="1544351"/>
            <a:ext cx="6086819" cy="2529546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创建目标：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班组有创新小组，有年度攻关目标和创新项目计划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班组有创新人才，有创新人才培养计划和培养载体活动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有完善的创新管理制度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有良好的创新文化氛围和员工较强的创新意识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有管理和技术创新成果，取得良好的经济与社会效益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C0361E-CA1E-40B3-B5F2-4EC7A1C38D3F}"/>
              </a:ext>
            </a:extLst>
          </p:cNvPr>
          <p:cNvSpPr txBox="1">
            <a:spLocks noChangeArrowheads="1"/>
          </p:cNvSpPr>
          <p:nvPr/>
        </p:nvSpPr>
        <p:spPr>
          <a:xfrm>
            <a:off x="6142209" y="3759412"/>
            <a:ext cx="5590755" cy="2751558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创建标准：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有良好的创新氛围，倡导创新和竞争意识，形成“比学赶帮超”的环境与氛围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善于运用各种创新方法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有一定的创新成果，班组成员结合工作、学习具有实施创新行动计划，自主改善提案，技术比武等课题或案例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班组成员具有集中反思和协作攻关的能力和成果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altLang="en-US" lang="zh-CN" sz="2000">
                <a:solidFill>
                  <a:schemeClr val="accent1"/>
                </a:solidFill>
                <a:cs typeface="+mn-ea"/>
                <a:sym typeface="+mn-lt"/>
              </a:rPr>
              <a:t>善于运用各种形式和方法宣传、推广、应用创新成果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988A34-B79E-4C51-882B-E52C3394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8501" y="1892257"/>
            <a:ext cx="5718164" cy="5718164"/>
          </a:xfrm>
          <a:prstGeom prst="rect">
            <a:avLst/>
          </a:prstGeom>
        </p:spPr>
      </p:pic>
    </p:spTree>
    <p:extLst>
      <p:ext uri="{BB962C8B-B14F-4D97-AF65-F5344CB8AC3E}">
        <p14:creationId val="3346633213"/>
      </p:ext>
    </p:extLst>
  </p:cSld>
  <p:clrMapOvr>
    <a:masterClrMapping/>
  </p:clrMapOvr>
  <mc:AlternateContent>
    <mc:Choice Requires="p15">
      <p:transition advTm="3000" p14:dur="2000" spd="slow">
        <p15:prstTrans invX="1"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5" name="3251" title="iSlide™ 版权声明  COPYRIGHT NOTICE">
            <a:extLst>
              <a:ext uri="{FF2B5EF4-FFF2-40B4-BE49-F238E27FC236}">
                <a16:creationId xmlns:a16="http://schemas.microsoft.com/office/drawing/2014/main" id="{101E0C79-D339-4373-B556-DD13A435108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37467" y="2404667"/>
            <a:ext cx="4904366" cy="2708480"/>
            <a:chOff x="3604634" y="2140262"/>
            <a:chExt cx="4904366" cy="2708480"/>
          </a:xfrm>
        </p:grpSpPr>
        <p:grpSp>
          <p:nvGrpSpPr>
            <p:cNvPr id="6" name="ïŝḻíḋe">
              <a:extLst>
                <a:ext uri="{FF2B5EF4-FFF2-40B4-BE49-F238E27FC236}">
                  <a16:creationId xmlns:a16="http://schemas.microsoft.com/office/drawing/2014/main" id="{D23CA988-1477-4701-BC6D-0F47F6478D11}"/>
                </a:ext>
              </a:extLst>
            </p:cNvPr>
            <p:cNvGrpSpPr/>
            <p:nvPr/>
          </p:nvGrpSpPr>
          <p:grpSpPr>
            <a:xfrm>
              <a:off x="4394200" y="2373317"/>
              <a:ext cx="3403603" cy="2475425"/>
              <a:chOff x="4379297" y="1952067"/>
              <a:chExt cx="3054959" cy="2221859"/>
            </a:xfrm>
          </p:grpSpPr>
          <p:sp>
            <p:nvSpPr>
              <p:cNvPr id="31" name="íṥļíde">
                <a:extLst>
                  <a:ext uri="{FF2B5EF4-FFF2-40B4-BE49-F238E27FC236}">
                    <a16:creationId xmlns:a16="http://schemas.microsoft.com/office/drawing/2014/main" id="{38130828-A9ED-45DF-B86A-DAC7A6FA41D3}"/>
                  </a:ext>
                </a:extLst>
              </p:cNvPr>
              <p:cNvSpPr/>
              <p:nvPr/>
            </p:nvSpPr>
            <p:spPr>
              <a:xfrm rot="10800000">
                <a:off x="5947546" y="1952067"/>
                <a:ext cx="1486710" cy="148671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Sḻîḋe">
                <a:extLst>
                  <a:ext uri="{FF2B5EF4-FFF2-40B4-BE49-F238E27FC236}">
                    <a16:creationId xmlns:a16="http://schemas.microsoft.com/office/drawing/2014/main" id="{36FA7D78-B058-4774-A2C6-89D4F0F41B8D}"/>
                  </a:ext>
                </a:extLst>
              </p:cNvPr>
              <p:cNvSpPr/>
              <p:nvPr/>
            </p:nvSpPr>
            <p:spPr>
              <a:xfrm>
                <a:off x="4379297" y="2687216"/>
                <a:ext cx="1486710" cy="148671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śľïďe">
                <a:extLst>
                  <a:ext uri="{FF2B5EF4-FFF2-40B4-BE49-F238E27FC236}">
                    <a16:creationId xmlns:a16="http://schemas.microsoft.com/office/drawing/2014/main" id="{0AD009A6-1181-46FA-947F-DB675C37B2B9}"/>
                  </a:ext>
                </a:extLst>
              </p:cNvPr>
              <p:cNvSpPr txBox="1"/>
              <p:nvPr/>
            </p:nvSpPr>
            <p:spPr>
              <a:xfrm>
                <a:off x="6128208" y="2381048"/>
                <a:ext cx="1179384" cy="577461"/>
              </a:xfrm>
              <a:prstGeom prst="rect">
                <a:avLst/>
              </a:prstGeom>
              <a:noFill/>
            </p:spPr>
            <p:txBody>
              <a:bodyPr anchor="ctr" anchorCtr="1" bIns="45720" lIns="91440" rIns="91440" tIns="45720" wrap="square">
                <a:normAutofit/>
              </a:bodyPr>
              <a:lstStyle/>
              <a:p>
                <a:r>
                  <a:rPr altLang="en-US" 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创建标准：</a:t>
                </a:r>
              </a:p>
            </p:txBody>
          </p:sp>
          <p:sp>
            <p:nvSpPr>
              <p:cNvPr id="34" name="ïṧľïḓe">
                <a:extLst>
                  <a:ext uri="{FF2B5EF4-FFF2-40B4-BE49-F238E27FC236}">
                    <a16:creationId xmlns:a16="http://schemas.microsoft.com/office/drawing/2014/main" id="{95C3846E-6F00-42A0-8EAC-826E78EF6B32}"/>
                  </a:ext>
                </a:extLst>
              </p:cNvPr>
              <p:cNvSpPr txBox="1"/>
              <p:nvPr/>
            </p:nvSpPr>
            <p:spPr>
              <a:xfrm>
                <a:off x="4508819" y="3116197"/>
                <a:ext cx="1238371" cy="577461"/>
              </a:xfrm>
              <a:prstGeom prst="rect">
                <a:avLst/>
              </a:prstGeom>
              <a:noFill/>
            </p:spPr>
            <p:txBody>
              <a:bodyPr anchor="ctr" anchorCtr="1" bIns="45720" lIns="91440" rIns="91440" tIns="45720" wrap="square">
                <a:normAutofit/>
              </a:bodyPr>
              <a:lstStyle/>
              <a:p>
                <a:r>
                  <a:rPr altLang="en-US" 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创建标准：</a:t>
                </a:r>
              </a:p>
            </p:txBody>
          </p:sp>
        </p:grpSp>
        <p:sp>
          <p:nvSpPr>
            <p:cNvPr id="13" name="ïṣļíḍê">
              <a:extLst>
                <a:ext uri="{FF2B5EF4-FFF2-40B4-BE49-F238E27FC236}">
                  <a16:creationId xmlns:a16="http://schemas.microsoft.com/office/drawing/2014/main" id="{6D6F30BE-8431-4B42-9731-962B7707099E}"/>
                </a:ext>
              </a:extLst>
            </p:cNvPr>
            <p:cNvSpPr/>
            <p:nvPr/>
          </p:nvSpPr>
          <p:spPr>
            <a:xfrm>
              <a:off x="36046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ṥ1iḑé">
              <a:extLst>
                <a:ext uri="{FF2B5EF4-FFF2-40B4-BE49-F238E27FC236}">
                  <a16:creationId xmlns:a16="http://schemas.microsoft.com/office/drawing/2014/main" id="{7BA0EF4F-6410-4B5F-B5A3-CC61D9660A5E}"/>
                </a:ext>
              </a:extLst>
            </p:cNvPr>
            <p:cNvSpPr/>
            <p:nvPr/>
          </p:nvSpPr>
          <p:spPr>
            <a:xfrm>
              <a:off x="3757214" y="2298366"/>
              <a:ext cx="217308" cy="206260"/>
            </a:xfrm>
            <a:custGeom>
              <a:rect b="0" l="0" r="0" t="0"/>
              <a:pathLst>
                <a:path extrusionOk="0" h="119999" w="119999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ḻïďé">
              <a:extLst>
                <a:ext uri="{FF2B5EF4-FFF2-40B4-BE49-F238E27FC236}">
                  <a16:creationId xmlns:a16="http://schemas.microsoft.com/office/drawing/2014/main" id="{7F752C24-8C51-4C08-8ECC-CD41D5A77D41}"/>
                </a:ext>
              </a:extLst>
            </p:cNvPr>
            <p:cNvSpPr/>
            <p:nvPr/>
          </p:nvSpPr>
          <p:spPr>
            <a:xfrm>
              <a:off x="79865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1íḋé">
              <a:extLst>
                <a:ext uri="{FF2B5EF4-FFF2-40B4-BE49-F238E27FC236}">
                  <a16:creationId xmlns:a16="http://schemas.microsoft.com/office/drawing/2014/main" id="{4DB44935-B0A3-4FC5-8CFE-CBB626FA0B25}"/>
                </a:ext>
              </a:extLst>
            </p:cNvPr>
            <p:cNvSpPr/>
            <p:nvPr/>
          </p:nvSpPr>
          <p:spPr>
            <a:xfrm>
              <a:off x="8153864" y="2298367"/>
              <a:ext cx="217308" cy="206260"/>
            </a:xfrm>
            <a:custGeom>
              <a:rect b="0" l="0" r="0" t="0"/>
              <a:pathLst>
                <a:path extrusionOk="0" h="119999" w="119999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33E2A67A-DE30-4882-9F1E-871FD34B2503}"/>
              </a:ext>
            </a:extLst>
          </p:cNvPr>
          <p:cNvSpPr txBox="1"/>
          <p:nvPr/>
        </p:nvSpPr>
        <p:spPr>
          <a:xfrm>
            <a:off x="840095" y="2503545"/>
            <a:ext cx="2797372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有明确的学习计划和目标，并有效落实，深入开展员工培训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大力开展岗位练兵活动，班组员工根据标准作业熟练掌握本岗位操作业务技能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全员组织岗位培训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开展互动交流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开展技术创新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3D77D40-F11B-47BE-8387-254FDD99505B}"/>
              </a:ext>
            </a:extLst>
          </p:cNvPr>
          <p:cNvSpPr txBox="1"/>
          <p:nvPr/>
        </p:nvSpPr>
        <p:spPr>
          <a:xfrm>
            <a:off x="8620200" y="2527824"/>
            <a:ext cx="2797372" cy="256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班组员工人人岗位技能过硬，安全技能人人过关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班组多能工员工达到80%以上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班组经常开展各种技能培训和学习</a:t>
            </a:r>
          </a:p>
          <a:p>
            <a:pPr indent="-285750" marL="285750">
              <a:buClr>
                <a:schemeClr val="hlink"/>
              </a:buClr>
              <a:buFont charset="2" panose="05000000000000000000" pitchFamily="2" typeface="Wingdings"/>
              <a:buChar char="n"/>
            </a:pPr>
            <a:r>
              <a:rPr altLang="en-US" lang="zh-CN">
                <a:cs typeface="+mn-ea"/>
                <a:sym typeface="+mn-lt"/>
              </a:rPr>
              <a:t>经常开展技能比武，提高员工学习技能</a:t>
            </a:r>
          </a:p>
        </p:txBody>
      </p:sp>
    </p:spTree>
    <p:extLst>
      <p:ext uri="{BB962C8B-B14F-4D97-AF65-F5344CB8AC3E}">
        <p14:creationId val="172171687"/>
      </p:ext>
    </p:extLst>
  </p:cSld>
  <p:clrMapOvr>
    <a:masterClrMapping/>
  </p:clrMapOvr>
  <mc:AlternateContent>
    <mc:Choice Requires="p15">
      <p:transition advTm="3000" p14:dur="1250" spd="slow">
        <p15:prstTrans invX="1"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4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3">
            <a:extLst>
              <a:ext uri="{FF2B5EF4-FFF2-40B4-BE49-F238E27FC236}">
                <a16:creationId xmlns:a16="http://schemas.microsoft.com/office/drawing/2014/main" id="{C44624EF-1A3D-4F01-B3F5-79AA5E3EBABD}"/>
              </a:ext>
            </a:extLst>
          </p:cNvPr>
          <p:cNvSpPr/>
          <p:nvPr/>
        </p:nvSpPr>
        <p:spPr>
          <a:xfrm>
            <a:off x="3747495" y="1399043"/>
            <a:ext cx="4684309" cy="539926"/>
          </a:xfrm>
          <a:prstGeom prst="downArrowCallout">
            <a:avLst/>
          </a:prstGeom>
          <a:solidFill>
            <a:schemeClr val="accent2"/>
          </a:solidFill>
          <a:ln w="19050">
            <a:solidFill>
              <a:srgbClr val="6FB9E5"/>
            </a:solidFill>
          </a:ln>
          <a:effectLst>
            <a:outerShdw algn="tl" blurRad="419100" dir="2700000" dist="406400" rotWithShape="0" sx="90000" sy="9000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en-US" lang="zh-CN" sz="2400">
                <a:cs typeface="+mn-ea"/>
                <a:sym typeface="+mn-lt"/>
              </a:rPr>
              <a:t>效益型班组的创建目标和标准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89C267B-089F-4A68-B442-0EE34F93868D}"/>
              </a:ext>
            </a:extLst>
          </p:cNvPr>
          <p:cNvSpPr/>
          <p:nvPr/>
        </p:nvSpPr>
        <p:spPr>
          <a:xfrm>
            <a:off x="687014" y="4490781"/>
            <a:ext cx="5386694" cy="20116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cs typeface="+mn-ea"/>
                <a:sym typeface="+mn-lt"/>
              </a:rPr>
              <a:t>创建目标：</a:t>
            </a:r>
          </a:p>
          <a:p>
            <a:r>
              <a:rPr altLang="en-US" lang="zh-CN">
                <a:cs typeface="+mn-ea"/>
                <a:sym typeface="+mn-lt"/>
              </a:rPr>
              <a:t>圆满完成各项工作指标和工作任务</a:t>
            </a:r>
          </a:p>
          <a:p>
            <a:r>
              <a:rPr altLang="en-US" lang="zh-CN">
                <a:cs typeface="+mn-ea"/>
                <a:sym typeface="+mn-lt"/>
              </a:rPr>
              <a:t>各项衡量指标达到年度目标值</a:t>
            </a:r>
          </a:p>
          <a:p>
            <a:r>
              <a:rPr altLang="en-US" lang="zh-CN">
                <a:cs typeface="+mn-ea"/>
                <a:sym typeface="+mn-lt"/>
              </a:rPr>
              <a:t>班组工作效率高、工作效果突出，竞争力明显提高</a:t>
            </a:r>
          </a:p>
          <a:p>
            <a:r>
              <a:rPr altLang="en-US" lang="zh-CN">
                <a:cs typeface="+mn-ea"/>
                <a:sym typeface="+mn-lt"/>
              </a:rPr>
              <a:t>节约降耗、增收节支有指标，有措施、有载体，成效显著</a:t>
            </a:r>
          </a:p>
          <a:p>
            <a:r>
              <a:rPr altLang="en-US" lang="zh-CN">
                <a:cs typeface="+mn-ea"/>
                <a:sym typeface="+mn-lt"/>
              </a:rPr>
              <a:t>建立起以效益为导向的班组文化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03B5D9-08D7-4AB0-9F63-CA897CD915A4}"/>
              </a:ext>
            </a:extLst>
          </p:cNvPr>
          <p:cNvSpPr/>
          <p:nvPr/>
        </p:nvSpPr>
        <p:spPr>
          <a:xfrm>
            <a:off x="6643196" y="4490781"/>
            <a:ext cx="4849091" cy="20116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>
                <a:cs typeface="+mn-ea"/>
                <a:sym typeface="+mn-lt"/>
              </a:rPr>
              <a:t>创建标准</a:t>
            </a:r>
          </a:p>
          <a:p>
            <a:r>
              <a:rPr altLang="en-US" lang="zh-CN">
                <a:cs typeface="+mn-ea"/>
                <a:sym typeface="+mn-lt"/>
              </a:rPr>
              <a:t>班组人人注重工作效益，有效益意识</a:t>
            </a:r>
          </a:p>
          <a:p>
            <a:r>
              <a:rPr altLang="en-US" lang="zh-CN">
                <a:cs typeface="+mn-ea"/>
                <a:sym typeface="+mn-lt"/>
              </a:rPr>
              <a:t>提质降本，优质服务，勤俭办事，效益良好</a:t>
            </a:r>
          </a:p>
          <a:p>
            <a:r>
              <a:rPr altLang="en-US" lang="zh-CN">
                <a:cs typeface="+mn-ea"/>
                <a:sym typeface="+mn-lt"/>
              </a:rPr>
              <a:t>工作效率高，坚持技术创新，开源节流</a:t>
            </a:r>
          </a:p>
          <a:p>
            <a:r>
              <a:rPr altLang="en-US" lang="zh-CN">
                <a:cs typeface="+mn-ea"/>
                <a:sym typeface="+mn-lt"/>
              </a:rPr>
              <a:t>员工掌握新技术，操作技能和业务素质得到提升，工作效率提高</a:t>
            </a:r>
          </a:p>
          <a:p>
            <a:r>
              <a:rPr altLang="en-US" lang="zh-CN">
                <a:cs typeface="+mn-ea"/>
                <a:sym typeface="+mn-lt"/>
              </a:rPr>
              <a:t>达到零事故、零故障、零缺陷、零浪费的标准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4809AD-99FB-4D16-8201-59750987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7737" y="1938969"/>
            <a:ext cx="2722401" cy="27224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BD0DD4-CBD4-4A97-8063-74931BB92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40800" y="1189921"/>
            <a:ext cx="4269036" cy="4269036"/>
          </a:xfrm>
          <a:prstGeom prst="rect">
            <a:avLst/>
          </a:prstGeom>
        </p:spPr>
      </p:pic>
    </p:spTree>
    <p:extLst>
      <p:ext uri="{BB962C8B-B14F-4D97-AF65-F5344CB8AC3E}">
        <p14:creationId val="1908302262"/>
      </p:ext>
    </p:extLst>
  </p:cSld>
  <p:clrMapOvr>
    <a:masterClrMapping/>
  </p:clrMapOvr>
  <mc:AlternateContent>
    <mc:Choice Requires="p14">
      <p:transition advTm="3000" p14:dur="1200" spd="slow">
        <p14:prism dir="u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82E2A6E-E0EE-4091-ABFF-B0E087A4397D}"/>
              </a:ext>
            </a:extLst>
          </p:cNvPr>
          <p:cNvSpPr txBox="1"/>
          <p:nvPr/>
        </p:nvSpPr>
        <p:spPr>
          <a:xfrm>
            <a:off x="4102470" y="338424"/>
            <a:ext cx="1005840" cy="17170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5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0A1A1A2-4F01-46C3-A565-08E83975392C}"/>
              </a:ext>
            </a:extLst>
          </p:cNvPr>
          <p:cNvSpPr/>
          <p:nvPr/>
        </p:nvSpPr>
        <p:spPr>
          <a:xfrm>
            <a:off x="6057079" y="828703"/>
            <a:ext cx="668216" cy="668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cs typeface="+mn-ea"/>
                <a:sym typeface="+mn-lt"/>
              </a:rPr>
              <a:t>1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FB806F8-DF31-475C-B3B1-9D242FC68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703564" y="1910704"/>
            <a:ext cx="6894755" cy="387059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DCBAF43-770F-4420-A068-B2573C97B763}"/>
              </a:ext>
            </a:extLst>
          </p:cNvPr>
          <p:cNvSpPr/>
          <p:nvPr/>
        </p:nvSpPr>
        <p:spPr>
          <a:xfrm>
            <a:off x="6057079" y="1693279"/>
            <a:ext cx="668216" cy="668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cs typeface="+mn-ea"/>
                <a:sym typeface="+mn-lt"/>
              </a:rPr>
              <a:t>2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785B0C5-589B-4BBE-BC41-872DC6148CFF}"/>
              </a:ext>
            </a:extLst>
          </p:cNvPr>
          <p:cNvSpPr/>
          <p:nvPr/>
        </p:nvSpPr>
        <p:spPr>
          <a:xfrm>
            <a:off x="6057079" y="2557855"/>
            <a:ext cx="668216" cy="668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cs typeface="+mn-ea"/>
                <a:sym typeface="+mn-lt"/>
              </a:rPr>
              <a:t>3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58BC700-8B94-4F57-B01F-DF95338DD5D6}"/>
              </a:ext>
            </a:extLst>
          </p:cNvPr>
          <p:cNvSpPr/>
          <p:nvPr/>
        </p:nvSpPr>
        <p:spPr>
          <a:xfrm>
            <a:off x="6057079" y="3422431"/>
            <a:ext cx="668216" cy="668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cs typeface="+mn-ea"/>
                <a:sym typeface="+mn-lt"/>
              </a:rPr>
              <a:t>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400F43D-8A68-45D5-9CFE-E83F98B9149A}"/>
              </a:ext>
            </a:extLst>
          </p:cNvPr>
          <p:cNvSpPr txBox="1"/>
          <p:nvPr/>
        </p:nvSpPr>
        <p:spPr>
          <a:xfrm>
            <a:off x="6908467" y="978145"/>
            <a:ext cx="2887767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2000">
                <a:cs typeface="+mn-ea"/>
                <a:sym typeface="+mn-lt"/>
              </a:rPr>
              <a:t>“五型”班组的主要内容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3887FF-E9B1-490E-B36D-F7275B1B5A21}"/>
              </a:ext>
            </a:extLst>
          </p:cNvPr>
          <p:cNvSpPr txBox="1"/>
          <p:nvPr/>
        </p:nvSpPr>
        <p:spPr>
          <a:xfrm>
            <a:off x="6908467" y="1847108"/>
            <a:ext cx="3790950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2000">
                <a:cs typeface="+mn-ea"/>
                <a:sym typeface="+mn-lt"/>
              </a:rPr>
              <a:t>创建“五型”班组的目标和标准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48E298-5579-4A49-8358-ADC59B8DC9AB}"/>
              </a:ext>
            </a:extLst>
          </p:cNvPr>
          <p:cNvSpPr txBox="1"/>
          <p:nvPr/>
        </p:nvSpPr>
        <p:spPr>
          <a:xfrm>
            <a:off x="6879159" y="2716071"/>
            <a:ext cx="3652532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2000">
                <a:cs typeface="+mn-ea"/>
                <a:sym typeface="+mn-lt"/>
              </a:rPr>
              <a:t>创建“五型”班组的步骤和方法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6068F6-1BD6-4AA4-A0D1-C0292782ABD4}"/>
              </a:ext>
            </a:extLst>
          </p:cNvPr>
          <p:cNvSpPr txBox="1"/>
          <p:nvPr/>
        </p:nvSpPr>
        <p:spPr>
          <a:xfrm>
            <a:off x="6879160" y="3585033"/>
            <a:ext cx="3652532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lang="zh-CN" sz="2000">
                <a:cs typeface="+mn-ea"/>
                <a:sym typeface="+mn-lt"/>
              </a:rPr>
              <a:t>创建“五型”班组的检查与考核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D66C10-CC08-4C8A-9ECF-087881CB6572}"/>
              </a:ext>
            </a:extLst>
          </p:cNvPr>
          <p:cNvSpPr txBox="1"/>
          <p:nvPr/>
        </p:nvSpPr>
        <p:spPr>
          <a:xfrm>
            <a:off x="4988978" y="1072294"/>
            <a:ext cx="914400" cy="171701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b="1" lang="en-US" sz="2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DF812A-B15F-4624-9570-A83E760F5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557073" y="1218115"/>
            <a:ext cx="1192823" cy="8307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A888D26-0C56-4742-952D-9E9A465FA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14417" y="534941"/>
            <a:ext cx="1323975" cy="132397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8481D5-CBA4-4587-9024-6F307A9C4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8078" y="2297951"/>
            <a:ext cx="5397907" cy="4015794"/>
          </a:xfrm>
          <a:prstGeom prst="rect">
            <a:avLst/>
          </a:prstGeom>
        </p:spPr>
      </p:pic>
    </p:spTree>
    <p:extLst>
      <p:ext uri="{BB962C8B-B14F-4D97-AF65-F5344CB8AC3E}">
        <p14:creationId val="1028789626"/>
      </p:ext>
    </p:extLst>
  </p:cSld>
  <p:clrMapOvr>
    <a:masterClrMapping/>
  </p:clrMapOvr>
  <p:transition advTm="3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0"/>
      <p:bldP grpId="0" spid="12"/>
      <p:bldP grpId="0" spid="14"/>
      <p:bldP grpId="0" spid="16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0" name="31a1dfd0-48a9-4801-a096-04c693fb075f"/>
          <p:cNvGrpSpPr>
            <a:grpSpLocks noChangeAspect="1"/>
          </p:cNvGrpSpPr>
          <p:nvPr/>
        </p:nvGrpSpPr>
        <p:grpSpPr>
          <a:xfrm>
            <a:off x="4075330" y="2496457"/>
            <a:ext cx="3955070" cy="2789012"/>
            <a:chOff x="3633868" y="1936342"/>
            <a:chExt cx="4813820" cy="3394583"/>
          </a:xfrm>
        </p:grpSpPr>
        <p:sp>
          <p:nvSpPr>
            <p:cNvPr id="63" name="i$liḋe-Oval 74"/>
            <p:cNvSpPr/>
            <p:nvPr/>
          </p:nvSpPr>
          <p:spPr bwMode="auto">
            <a:xfrm flipH="1">
              <a:off x="7411913" y="1936342"/>
              <a:ext cx="896881" cy="896881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ṣļîḑé-Oval 75"/>
            <p:cNvSpPr/>
            <p:nvPr/>
          </p:nvSpPr>
          <p:spPr bwMode="auto">
            <a:xfrm flipH="1">
              <a:off x="7411913" y="4434044"/>
              <a:ext cx="896881" cy="896881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65" name="îṣļîḑé-Straight Arrow Connector 78"/>
            <p:cNvCxnSpPr/>
            <p:nvPr/>
          </p:nvCxnSpPr>
          <p:spPr>
            <a:xfrm flipH="1">
              <a:off x="7008678" y="2712920"/>
              <a:ext cx="496463" cy="402083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îṣļîḑé-Straight Arrow Connector 80"/>
            <p:cNvCxnSpPr/>
            <p:nvPr/>
          </p:nvCxnSpPr>
          <p:spPr>
            <a:xfrm flipH="1" flipV="1">
              <a:off x="7008678" y="4156213"/>
              <a:ext cx="496463" cy="402083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îṣļîḑé-Oval 84"/>
            <p:cNvSpPr/>
            <p:nvPr/>
          </p:nvSpPr>
          <p:spPr bwMode="auto">
            <a:xfrm>
              <a:off x="3871188" y="1936342"/>
              <a:ext cx="896881" cy="8968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ṣļîḑé-Oval 85"/>
            <p:cNvSpPr/>
            <p:nvPr/>
          </p:nvSpPr>
          <p:spPr bwMode="auto">
            <a:xfrm>
              <a:off x="3871188" y="4434044"/>
              <a:ext cx="896881" cy="8968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2" name="îṣļîḑé-Straight Arrow Connector 88"/>
            <p:cNvCxnSpPr/>
            <p:nvPr/>
          </p:nvCxnSpPr>
          <p:spPr>
            <a:xfrm>
              <a:off x="4635490" y="2702371"/>
              <a:ext cx="496463" cy="402083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îṣļîḑé-Straight Arrow Connector 90"/>
            <p:cNvCxnSpPr/>
            <p:nvPr/>
          </p:nvCxnSpPr>
          <p:spPr>
            <a:xfrm flipV="1">
              <a:off x="4635490" y="4156213"/>
              <a:ext cx="496463" cy="402083"/>
            </a:xfrm>
            <a:prstGeom prst="straightConnector1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îṣļîḑé-Freeform: Shape 93"/>
            <p:cNvSpPr/>
            <p:nvPr/>
          </p:nvSpPr>
          <p:spPr bwMode="auto">
            <a:xfrm>
              <a:off x="4078035" y="4716715"/>
              <a:ext cx="483191" cy="331535"/>
            </a:xfrm>
            <a:custGeom>
              <a:cxnLst>
                <a:cxn ang="0">
                  <a:pos x="45" y="0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31"/>
                </a:cxn>
                <a:cxn ang="0">
                  <a:pos x="4" y="40"/>
                </a:cxn>
                <a:cxn ang="0">
                  <a:pos x="2" y="44"/>
                </a:cxn>
                <a:cxn ang="0">
                  <a:pos x="2" y="54"/>
                </a:cxn>
                <a:cxn ang="0">
                  <a:pos x="10" y="55"/>
                </a:cxn>
                <a:cxn ang="0">
                  <a:pos x="13" y="51"/>
                </a:cxn>
                <a:cxn ang="0">
                  <a:pos x="9" y="41"/>
                </a:cxn>
                <a:cxn ang="0">
                  <a:pos x="5" y="35"/>
                </a:cxn>
                <a:cxn ang="0">
                  <a:pos x="9" y="29"/>
                </a:cxn>
                <a:cxn ang="0">
                  <a:pos x="15" y="32"/>
                </a:cxn>
                <a:cxn ang="0">
                  <a:pos x="15" y="47"/>
                </a:cxn>
                <a:cxn ang="0">
                  <a:pos x="71" y="47"/>
                </a:cxn>
                <a:cxn ang="0">
                  <a:pos x="71" y="32"/>
                </a:cxn>
                <a:cxn ang="0">
                  <a:pos x="85" y="22"/>
                </a:cxn>
                <a:cxn ang="0">
                  <a:pos x="4" y="52"/>
                </a:cxn>
                <a:cxn ang="0">
                  <a:pos x="9" y="45"/>
                </a:cxn>
                <a:cxn ang="0">
                  <a:pos x="4" y="52"/>
                </a:cxn>
                <a:cxn ang="0">
                  <a:pos x="58" y="44"/>
                </a:cxn>
                <a:cxn ang="0">
                  <a:pos x="55" y="47"/>
                </a:cxn>
                <a:cxn ang="0">
                  <a:pos x="57" y="49"/>
                </a:cxn>
                <a:cxn ang="0">
                  <a:pos x="65" y="45"/>
                </a:cxn>
                <a:cxn ang="0">
                  <a:pos x="43" y="53"/>
                </a:cxn>
                <a:cxn ang="0">
                  <a:pos x="20" y="45"/>
                </a:cxn>
                <a:cxn ang="0">
                  <a:pos x="49" y="50"/>
                </a:cxn>
                <a:cxn ang="0">
                  <a:pos x="49" y="46"/>
                </a:cxn>
                <a:cxn ang="0">
                  <a:pos x="20" y="40"/>
                </a:cxn>
                <a:cxn ang="0">
                  <a:pos x="40" y="43"/>
                </a:cxn>
                <a:cxn ang="0">
                  <a:pos x="45" y="43"/>
                </a:cxn>
                <a:cxn ang="0">
                  <a:pos x="65" y="41"/>
                </a:cxn>
                <a:cxn ang="0">
                  <a:pos x="5" y="22"/>
                </a:cxn>
                <a:cxn ang="0">
                  <a:pos x="80" y="22"/>
                </a:cxn>
              </a:cxnLst>
              <a:rect b="b" l="0" r="r" t="0"/>
              <a:pathLst>
                <a:path h="57" w="85">
                  <a:moveTo>
                    <a:pt x="82" y="17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3" y="32"/>
                    <a:pt x="1" y="33"/>
                    <a:pt x="1" y="35"/>
                  </a:cubicBezTo>
                  <a:cubicBezTo>
                    <a:pt x="1" y="38"/>
                    <a:pt x="3" y="39"/>
                    <a:pt x="4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3" y="41"/>
                    <a:pt x="2" y="42"/>
                    <a:pt x="2" y="4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4"/>
                    <a:pt x="2" y="54"/>
                  </a:cubicBezTo>
                  <a:cubicBezTo>
                    <a:pt x="2" y="55"/>
                    <a:pt x="3" y="55"/>
                    <a:pt x="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2" y="55"/>
                    <a:pt x="12" y="54"/>
                  </a:cubicBezTo>
                  <a:cubicBezTo>
                    <a:pt x="13" y="54"/>
                    <a:pt x="13" y="52"/>
                    <a:pt x="13" y="51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2"/>
                    <a:pt x="10" y="41"/>
                    <a:pt x="9" y="41"/>
                  </a:cubicBezTo>
                  <a:cubicBezTo>
                    <a:pt x="9" y="39"/>
                    <a:pt x="7" y="38"/>
                    <a:pt x="6" y="37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4"/>
                    <a:pt x="6" y="34"/>
                  </a:cubicBezTo>
                  <a:cubicBezTo>
                    <a:pt x="7" y="33"/>
                    <a:pt x="9" y="32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57"/>
                    <a:pt x="35" y="58"/>
                    <a:pt x="43" y="58"/>
                  </a:cubicBezTo>
                  <a:cubicBezTo>
                    <a:pt x="51" y="58"/>
                    <a:pt x="71" y="57"/>
                    <a:pt x="71" y="47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4" y="26"/>
                    <a:pt x="85" y="24"/>
                    <a:pt x="85" y="22"/>
                  </a:cubicBezTo>
                  <a:cubicBezTo>
                    <a:pt x="85" y="20"/>
                    <a:pt x="84" y="18"/>
                    <a:pt x="82" y="17"/>
                  </a:cubicBezTo>
                  <a:close/>
                  <a:moveTo>
                    <a:pt x="4" y="52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4" y="52"/>
                  </a:lnTo>
                  <a:close/>
                  <a:moveTo>
                    <a:pt x="65" y="41"/>
                  </a:moveTo>
                  <a:cubicBezTo>
                    <a:pt x="64" y="42"/>
                    <a:pt x="62" y="43"/>
                    <a:pt x="58" y="44"/>
                  </a:cubicBezTo>
                  <a:cubicBezTo>
                    <a:pt x="58" y="45"/>
                    <a:pt x="57" y="45"/>
                    <a:pt x="56" y="45"/>
                  </a:cubicBezTo>
                  <a:cubicBezTo>
                    <a:pt x="55" y="45"/>
                    <a:pt x="54" y="46"/>
                    <a:pt x="55" y="47"/>
                  </a:cubicBezTo>
                  <a:cubicBezTo>
                    <a:pt x="55" y="48"/>
                    <a:pt x="56" y="49"/>
                    <a:pt x="56" y="49"/>
                  </a:cubicBezTo>
                  <a:cubicBezTo>
                    <a:pt x="56" y="49"/>
                    <a:pt x="57" y="49"/>
                    <a:pt x="57" y="49"/>
                  </a:cubicBezTo>
                  <a:cubicBezTo>
                    <a:pt x="58" y="48"/>
                    <a:pt x="58" y="48"/>
                    <a:pt x="59" y="48"/>
                  </a:cubicBezTo>
                  <a:cubicBezTo>
                    <a:pt x="62" y="47"/>
                    <a:pt x="64" y="46"/>
                    <a:pt x="65" y="45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50"/>
                    <a:pt x="55" y="53"/>
                    <a:pt x="43" y="53"/>
                  </a:cubicBezTo>
                  <a:cubicBezTo>
                    <a:pt x="30" y="53"/>
                    <a:pt x="20" y="50"/>
                    <a:pt x="20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5" y="48"/>
                    <a:pt x="34" y="50"/>
                    <a:pt x="43" y="50"/>
                  </a:cubicBezTo>
                  <a:cubicBezTo>
                    <a:pt x="45" y="50"/>
                    <a:pt x="47" y="50"/>
                    <a:pt x="49" y="50"/>
                  </a:cubicBezTo>
                  <a:cubicBezTo>
                    <a:pt x="50" y="50"/>
                    <a:pt x="51" y="49"/>
                    <a:pt x="51" y="48"/>
                  </a:cubicBezTo>
                  <a:cubicBezTo>
                    <a:pt x="51" y="47"/>
                    <a:pt x="50" y="46"/>
                    <a:pt x="49" y="46"/>
                  </a:cubicBezTo>
                  <a:cubicBezTo>
                    <a:pt x="47" y="46"/>
                    <a:pt x="45" y="46"/>
                    <a:pt x="43" y="46"/>
                  </a:cubicBezTo>
                  <a:cubicBezTo>
                    <a:pt x="30" y="46"/>
                    <a:pt x="22" y="43"/>
                    <a:pt x="20" y="4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2" y="44"/>
                    <a:pt x="42" y="44"/>
                  </a:cubicBezTo>
                  <a:cubicBezTo>
                    <a:pt x="43" y="44"/>
                    <a:pt x="44" y="44"/>
                    <a:pt x="45" y="43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41"/>
                  </a:lnTo>
                  <a:close/>
                  <a:moveTo>
                    <a:pt x="42" y="38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42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ṣļîḑé-Freeform: Shape 94"/>
            <p:cNvSpPr/>
            <p:nvPr/>
          </p:nvSpPr>
          <p:spPr bwMode="auto">
            <a:xfrm>
              <a:off x="3633868" y="3483736"/>
              <a:ext cx="490241" cy="299789"/>
            </a:xfrm>
            <a:custGeom>
              <a:cxnLst>
                <a:cxn ang="0">
                  <a:pos x="84" y="14"/>
                </a:cxn>
                <a:cxn ang="0">
                  <a:pos x="75" y="8"/>
                </a:cxn>
                <a:cxn ang="0">
                  <a:pos x="73" y="9"/>
                </a:cxn>
                <a:cxn ang="0">
                  <a:pos x="73" y="4"/>
                </a:cxn>
                <a:cxn ang="0">
                  <a:pos x="73" y="3"/>
                </a:cxn>
                <a:cxn ang="0">
                  <a:pos x="71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7" y="45"/>
                </a:cxn>
                <a:cxn ang="0">
                  <a:pos x="17" y="51"/>
                </a:cxn>
                <a:cxn ang="0">
                  <a:pos x="19" y="53"/>
                </a:cxn>
                <a:cxn ang="0">
                  <a:pos x="54" y="53"/>
                </a:cxn>
                <a:cxn ang="0">
                  <a:pos x="56" y="51"/>
                </a:cxn>
                <a:cxn ang="0">
                  <a:pos x="56" y="45"/>
                </a:cxn>
                <a:cxn ang="0">
                  <a:pos x="65" y="38"/>
                </a:cxn>
                <a:cxn ang="0">
                  <a:pos x="84" y="25"/>
                </a:cxn>
                <a:cxn ang="0">
                  <a:pos x="84" y="14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49" y="41"/>
                </a:cxn>
                <a:cxn ang="0">
                  <a:pos x="47" y="43"/>
                </a:cxn>
                <a:cxn ang="0">
                  <a:pos x="49" y="45"/>
                </a:cxn>
                <a:cxn ang="0">
                  <a:pos x="51" y="45"/>
                </a:cxn>
                <a:cxn ang="0">
                  <a:pos x="51" y="48"/>
                </a:cxn>
                <a:cxn ang="0">
                  <a:pos x="22" y="48"/>
                </a:cxn>
                <a:cxn ang="0">
                  <a:pos x="22" y="45"/>
                </a:cxn>
                <a:cxn ang="0">
                  <a:pos x="40" y="45"/>
                </a:cxn>
                <a:cxn ang="0">
                  <a:pos x="41" y="43"/>
                </a:cxn>
                <a:cxn ang="0">
                  <a:pos x="40" y="41"/>
                </a:cxn>
                <a:cxn ang="0">
                  <a:pos x="21" y="41"/>
                </a:cxn>
                <a:cxn ang="0">
                  <a:pos x="20" y="41"/>
                </a:cxn>
                <a:cxn ang="0">
                  <a:pos x="5" y="13"/>
                </a:cxn>
                <a:cxn ang="0">
                  <a:pos x="48" y="13"/>
                </a:cxn>
                <a:cxn ang="0">
                  <a:pos x="50" y="12"/>
                </a:cxn>
                <a:cxn ang="0">
                  <a:pos x="48" y="10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68" y="6"/>
                </a:cxn>
                <a:cxn ang="0">
                  <a:pos x="68" y="10"/>
                </a:cxn>
                <a:cxn ang="0">
                  <a:pos x="58" y="10"/>
                </a:cxn>
                <a:cxn ang="0">
                  <a:pos x="56" y="12"/>
                </a:cxn>
                <a:cxn ang="0">
                  <a:pos x="58" y="13"/>
                </a:cxn>
                <a:cxn ang="0">
                  <a:pos x="68" y="13"/>
                </a:cxn>
                <a:cxn ang="0">
                  <a:pos x="52" y="41"/>
                </a:cxn>
                <a:cxn ang="0">
                  <a:pos x="79" y="23"/>
                </a:cxn>
                <a:cxn ang="0">
                  <a:pos x="70" y="31"/>
                </a:cxn>
                <a:cxn ang="0">
                  <a:pos x="73" y="14"/>
                </a:cxn>
                <a:cxn ang="0">
                  <a:pos x="75" y="14"/>
                </a:cxn>
                <a:cxn ang="0">
                  <a:pos x="79" y="16"/>
                </a:cxn>
                <a:cxn ang="0">
                  <a:pos x="79" y="23"/>
                </a:cxn>
              </a:cxnLst>
              <a:rect b="b" l="0" r="r" t="0"/>
              <a:pathLst>
                <a:path h="52" w="86">
                  <a:moveTo>
                    <a:pt x="84" y="14"/>
                  </a:moveTo>
                  <a:cubicBezTo>
                    <a:pt x="83" y="11"/>
                    <a:pt x="79" y="8"/>
                    <a:pt x="75" y="8"/>
                  </a:cubicBezTo>
                  <a:cubicBezTo>
                    <a:pt x="74" y="8"/>
                    <a:pt x="74" y="8"/>
                    <a:pt x="73" y="9"/>
                  </a:cubicBezTo>
                  <a:cubicBezTo>
                    <a:pt x="73" y="7"/>
                    <a:pt x="73" y="6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2" y="0"/>
                    <a:pt x="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"/>
                    <a:pt x="0" y="37"/>
                    <a:pt x="17" y="45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2"/>
                    <a:pt x="18" y="53"/>
                    <a:pt x="19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3"/>
                    <a:pt x="56" y="52"/>
                    <a:pt x="56" y="51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60" y="43"/>
                    <a:pt x="63" y="41"/>
                    <a:pt x="65" y="38"/>
                  </a:cubicBezTo>
                  <a:cubicBezTo>
                    <a:pt x="75" y="35"/>
                    <a:pt x="81" y="31"/>
                    <a:pt x="84" y="25"/>
                  </a:cubicBezTo>
                  <a:cubicBezTo>
                    <a:pt x="86" y="21"/>
                    <a:pt x="86" y="17"/>
                    <a:pt x="84" y="14"/>
                  </a:cubicBez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1"/>
                    <a:pt x="47" y="42"/>
                    <a:pt x="47" y="43"/>
                  </a:cubicBezTo>
                  <a:cubicBezTo>
                    <a:pt x="47" y="44"/>
                    <a:pt x="48" y="45"/>
                    <a:pt x="49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4"/>
                    <a:pt x="41" y="43"/>
                  </a:cubicBezTo>
                  <a:cubicBezTo>
                    <a:pt x="41" y="42"/>
                    <a:pt x="41" y="41"/>
                    <a:pt x="4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8" y="35"/>
                    <a:pt x="6" y="25"/>
                    <a:pt x="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50" y="13"/>
                    <a:pt x="50" y="12"/>
                  </a:cubicBezTo>
                  <a:cubicBezTo>
                    <a:pt x="50" y="11"/>
                    <a:pt x="49" y="10"/>
                    <a:pt x="4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7"/>
                    <a:pt x="68" y="8"/>
                    <a:pt x="6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6" y="11"/>
                    <a:pt x="56" y="12"/>
                  </a:cubicBezTo>
                  <a:cubicBezTo>
                    <a:pt x="56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25"/>
                    <a:pt x="65" y="35"/>
                    <a:pt x="52" y="41"/>
                  </a:cubicBezTo>
                  <a:close/>
                  <a:moveTo>
                    <a:pt x="79" y="23"/>
                  </a:moveTo>
                  <a:cubicBezTo>
                    <a:pt x="78" y="25"/>
                    <a:pt x="76" y="28"/>
                    <a:pt x="70" y="31"/>
                  </a:cubicBezTo>
                  <a:cubicBezTo>
                    <a:pt x="72" y="25"/>
                    <a:pt x="73" y="19"/>
                    <a:pt x="73" y="14"/>
                  </a:cubicBezTo>
                  <a:cubicBezTo>
                    <a:pt x="74" y="14"/>
                    <a:pt x="74" y="14"/>
                    <a:pt x="75" y="14"/>
                  </a:cubicBezTo>
                  <a:cubicBezTo>
                    <a:pt x="78" y="14"/>
                    <a:pt x="79" y="16"/>
                    <a:pt x="79" y="16"/>
                  </a:cubicBezTo>
                  <a:cubicBezTo>
                    <a:pt x="80" y="18"/>
                    <a:pt x="80" y="20"/>
                    <a:pt x="79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îṣļîḑé-Freeform: Shape 95"/>
            <p:cNvSpPr/>
            <p:nvPr/>
          </p:nvSpPr>
          <p:spPr bwMode="auto">
            <a:xfrm>
              <a:off x="4074506" y="2199620"/>
              <a:ext cx="490245" cy="370331"/>
            </a:xfrm>
            <a:custGeom>
              <a:cxnLst>
                <a:cxn ang="0">
                  <a:pos x="61" y="9"/>
                </a:cxn>
                <a:cxn ang="0">
                  <a:pos x="53" y="0"/>
                </a:cxn>
                <a:cxn ang="0">
                  <a:pos x="25" y="8"/>
                </a:cxn>
                <a:cxn ang="0">
                  <a:pos x="9" y="9"/>
                </a:cxn>
                <a:cxn ang="0">
                  <a:pos x="0" y="57"/>
                </a:cxn>
                <a:cxn ang="0">
                  <a:pos x="78" y="65"/>
                </a:cxn>
                <a:cxn ang="0">
                  <a:pos x="86" y="17"/>
                </a:cxn>
                <a:cxn ang="0">
                  <a:pos x="31" y="8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31" y="8"/>
                </a:cxn>
                <a:cxn ang="0">
                  <a:pos x="78" y="14"/>
                </a:cxn>
                <a:cxn ang="0">
                  <a:pos x="81" y="23"/>
                </a:cxn>
                <a:cxn ang="0">
                  <a:pos x="77" y="28"/>
                </a:cxn>
                <a:cxn ang="0">
                  <a:pos x="50" y="28"/>
                </a:cxn>
                <a:cxn ang="0">
                  <a:pos x="31" y="33"/>
                </a:cxn>
                <a:cxn ang="0">
                  <a:pos x="6" y="24"/>
                </a:cxn>
                <a:cxn ang="0">
                  <a:pos x="9" y="14"/>
                </a:cxn>
                <a:cxn ang="0">
                  <a:pos x="52" y="37"/>
                </a:cxn>
                <a:cxn ang="0">
                  <a:pos x="36" y="39"/>
                </a:cxn>
                <a:cxn ang="0">
                  <a:pos x="34" y="34"/>
                </a:cxn>
                <a:cxn ang="0">
                  <a:pos x="50" y="32"/>
                </a:cxn>
                <a:cxn ang="0">
                  <a:pos x="78" y="60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62" y="56"/>
                </a:cxn>
                <a:cxn ang="0">
                  <a:pos x="9" y="54"/>
                </a:cxn>
                <a:cxn ang="0">
                  <a:pos x="6" y="30"/>
                </a:cxn>
                <a:cxn ang="0">
                  <a:pos x="9" y="31"/>
                </a:cxn>
                <a:cxn ang="0">
                  <a:pos x="31" y="37"/>
                </a:cxn>
                <a:cxn ang="0">
                  <a:pos x="50" y="43"/>
                </a:cxn>
                <a:cxn ang="0">
                  <a:pos x="56" y="37"/>
                </a:cxn>
                <a:cxn ang="0">
                  <a:pos x="78" y="31"/>
                </a:cxn>
                <a:cxn ang="0">
                  <a:pos x="81" y="51"/>
                </a:cxn>
                <a:cxn ang="0">
                  <a:pos x="68" y="54"/>
                </a:cxn>
                <a:cxn ang="0">
                  <a:pos x="68" y="57"/>
                </a:cxn>
                <a:cxn ang="0">
                  <a:pos x="81" y="56"/>
                </a:cxn>
                <a:cxn ang="0">
                  <a:pos x="78" y="60"/>
                </a:cxn>
              </a:cxnLst>
              <a:rect b="b" l="0" r="r" t="0"/>
              <a:pathLst>
                <a:path h="65" w="86">
                  <a:moveTo>
                    <a:pt x="78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"/>
                    <a:pt x="57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3"/>
                    <a:pt x="82" y="9"/>
                    <a:pt x="78" y="9"/>
                  </a:cubicBezTo>
                  <a:close/>
                  <a:moveTo>
                    <a:pt x="31" y="8"/>
                  </a:moveTo>
                  <a:cubicBezTo>
                    <a:pt x="31" y="7"/>
                    <a:pt x="32" y="5"/>
                    <a:pt x="3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31" y="9"/>
                    <a:pt x="31" y="9"/>
                    <a:pt x="31" y="9"/>
                  </a:cubicBezTo>
                  <a:lnTo>
                    <a:pt x="31" y="8"/>
                  </a:lnTo>
                  <a:close/>
                  <a:moveTo>
                    <a:pt x="9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6"/>
                    <a:pt x="81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80" y="27"/>
                    <a:pt x="77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3" y="28"/>
                    <a:pt x="50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1" y="31"/>
                    <a:pt x="31" y="3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4"/>
                    <a:pt x="9" y="14"/>
                  </a:cubicBezTo>
                  <a:close/>
                  <a:moveTo>
                    <a:pt x="52" y="3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9"/>
                    <a:pt x="5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38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5" y="32"/>
                    <a:pt x="36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2"/>
                    <a:pt x="52" y="33"/>
                    <a:pt x="52" y="34"/>
                  </a:cubicBezTo>
                  <a:close/>
                  <a:moveTo>
                    <a:pt x="78" y="60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7"/>
                    <a:pt x="62" y="56"/>
                  </a:cubicBezTo>
                  <a:cubicBezTo>
                    <a:pt x="62" y="55"/>
                    <a:pt x="61" y="54"/>
                    <a:pt x="6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6" y="53"/>
                    <a:pt x="6" y="5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40"/>
                    <a:pt x="33" y="43"/>
                    <a:pt x="3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3" y="43"/>
                    <a:pt x="56" y="40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1"/>
                    <a:pt x="81" y="3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3"/>
                    <a:pt x="79" y="54"/>
                    <a:pt x="7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80" y="57"/>
                    <a:pt x="81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9"/>
                    <a:pt x="79" y="60"/>
                    <a:pt x="7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ṣļîḑé-Freeform: Shape 97"/>
            <p:cNvSpPr/>
            <p:nvPr/>
          </p:nvSpPr>
          <p:spPr bwMode="auto">
            <a:xfrm>
              <a:off x="7615230" y="2178458"/>
              <a:ext cx="490245" cy="412649"/>
            </a:xfrm>
            <a:custGeom>
              <a:cxnLst>
                <a:cxn ang="0">
                  <a:pos x="62" y="0"/>
                </a:cxn>
                <a:cxn ang="0">
                  <a:pos x="43" y="9"/>
                </a:cxn>
                <a:cxn ang="0">
                  <a:pos x="24" y="0"/>
                </a:cxn>
                <a:cxn ang="0">
                  <a:pos x="0" y="24"/>
                </a:cxn>
                <a:cxn ang="0">
                  <a:pos x="7" y="42"/>
                </a:cxn>
                <a:cxn ang="0">
                  <a:pos x="40" y="71"/>
                </a:cxn>
                <a:cxn ang="0">
                  <a:pos x="43" y="72"/>
                </a:cxn>
                <a:cxn ang="0">
                  <a:pos x="46" y="71"/>
                </a:cxn>
                <a:cxn ang="0">
                  <a:pos x="79" y="42"/>
                </a:cxn>
                <a:cxn ang="0">
                  <a:pos x="86" y="24"/>
                </a:cxn>
                <a:cxn ang="0">
                  <a:pos x="62" y="0"/>
                </a:cxn>
                <a:cxn ang="0">
                  <a:pos x="74" y="39"/>
                </a:cxn>
                <a:cxn ang="0">
                  <a:pos x="43" y="67"/>
                </a:cxn>
                <a:cxn ang="0">
                  <a:pos x="11" y="39"/>
                </a:cxn>
                <a:cxn ang="0">
                  <a:pos x="5" y="24"/>
                </a:cxn>
                <a:cxn ang="0">
                  <a:pos x="24" y="5"/>
                </a:cxn>
                <a:cxn ang="0">
                  <a:pos x="41" y="16"/>
                </a:cxn>
                <a:cxn ang="0">
                  <a:pos x="41" y="16"/>
                </a:cxn>
                <a:cxn ang="0">
                  <a:pos x="41" y="16"/>
                </a:cxn>
                <a:cxn ang="0">
                  <a:pos x="43" y="17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62" y="5"/>
                </a:cxn>
                <a:cxn ang="0">
                  <a:pos x="80" y="24"/>
                </a:cxn>
                <a:cxn ang="0">
                  <a:pos x="74" y="39"/>
                </a:cxn>
              </a:cxnLst>
              <a:rect b="b" l="0" r="r" t="0"/>
              <a:pathLst>
                <a:path h="72" w="86">
                  <a:moveTo>
                    <a:pt x="62" y="0"/>
                  </a:moveTo>
                  <a:cubicBezTo>
                    <a:pt x="54" y="0"/>
                    <a:pt x="47" y="3"/>
                    <a:pt x="43" y="9"/>
                  </a:cubicBezTo>
                  <a:cubicBezTo>
                    <a:pt x="38" y="3"/>
                    <a:pt x="32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2"/>
                    <a:pt x="4" y="37"/>
                    <a:pt x="7" y="42"/>
                  </a:cubicBezTo>
                  <a:cubicBezTo>
                    <a:pt x="16" y="55"/>
                    <a:pt x="39" y="71"/>
                    <a:pt x="40" y="71"/>
                  </a:cubicBezTo>
                  <a:cubicBezTo>
                    <a:pt x="41" y="72"/>
                    <a:pt x="42" y="72"/>
                    <a:pt x="43" y="72"/>
                  </a:cubicBezTo>
                  <a:cubicBezTo>
                    <a:pt x="44" y="72"/>
                    <a:pt x="45" y="72"/>
                    <a:pt x="46" y="71"/>
                  </a:cubicBezTo>
                  <a:cubicBezTo>
                    <a:pt x="47" y="71"/>
                    <a:pt x="70" y="55"/>
                    <a:pt x="79" y="42"/>
                  </a:cubicBezTo>
                  <a:cubicBezTo>
                    <a:pt x="82" y="37"/>
                    <a:pt x="86" y="32"/>
                    <a:pt x="86" y="24"/>
                  </a:cubicBezTo>
                  <a:cubicBezTo>
                    <a:pt x="86" y="10"/>
                    <a:pt x="75" y="0"/>
                    <a:pt x="62" y="0"/>
                  </a:cubicBezTo>
                  <a:close/>
                  <a:moveTo>
                    <a:pt x="74" y="39"/>
                  </a:moveTo>
                  <a:cubicBezTo>
                    <a:pt x="66" y="51"/>
                    <a:pt x="43" y="67"/>
                    <a:pt x="43" y="67"/>
                  </a:cubicBezTo>
                  <a:cubicBezTo>
                    <a:pt x="43" y="67"/>
                    <a:pt x="20" y="51"/>
                    <a:pt x="11" y="39"/>
                  </a:cubicBezTo>
                  <a:cubicBezTo>
                    <a:pt x="8" y="34"/>
                    <a:pt x="5" y="30"/>
                    <a:pt x="5" y="24"/>
                  </a:cubicBezTo>
                  <a:cubicBezTo>
                    <a:pt x="5" y="13"/>
                    <a:pt x="14" y="5"/>
                    <a:pt x="24" y="5"/>
                  </a:cubicBezTo>
                  <a:cubicBezTo>
                    <a:pt x="32" y="5"/>
                    <a:pt x="38" y="10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2" y="17"/>
                    <a:pt x="43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7" y="10"/>
                    <a:pt x="54" y="5"/>
                    <a:pt x="62" y="5"/>
                  </a:cubicBezTo>
                  <a:cubicBezTo>
                    <a:pt x="72" y="5"/>
                    <a:pt x="80" y="13"/>
                    <a:pt x="80" y="24"/>
                  </a:cubicBezTo>
                  <a:cubicBezTo>
                    <a:pt x="80" y="30"/>
                    <a:pt x="77" y="34"/>
                    <a:pt x="74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ṣļîḑé-Freeform: Shape 98"/>
            <p:cNvSpPr/>
            <p:nvPr/>
          </p:nvSpPr>
          <p:spPr bwMode="auto">
            <a:xfrm>
              <a:off x="7890330" y="2231360"/>
              <a:ext cx="141079" cy="63485"/>
            </a:xfrm>
            <a:custGeom>
              <a:cxnLst>
                <a:cxn ang="0">
                  <a:pos x="1" y="11"/>
                </a:cxn>
                <a:cxn ang="0">
                  <a:pos x="2" y="11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14" y="3"/>
                </a:cxn>
                <a:cxn ang="0">
                  <a:pos x="22" y="7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1"/>
                </a:cxn>
              </a:cxnLst>
              <a:rect b="b" l="0" r="r" t="0"/>
              <a:pathLst>
                <a:path h="11" w="25">
                  <a:moveTo>
                    <a:pt x="1" y="11"/>
                  </a:move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6"/>
                    <a:pt x="10" y="3"/>
                    <a:pt x="14" y="3"/>
                  </a:cubicBezTo>
                  <a:cubicBezTo>
                    <a:pt x="17" y="3"/>
                    <a:pt x="20" y="5"/>
                    <a:pt x="22" y="7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2" y="1"/>
                    <a:pt x="18" y="0"/>
                    <a:pt x="14" y="0"/>
                  </a:cubicBezTo>
                  <a:cubicBezTo>
                    <a:pt x="8" y="0"/>
                    <a:pt x="3" y="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îṣļîḑé-Freeform: Shape 99"/>
            <p:cNvSpPr/>
            <p:nvPr/>
          </p:nvSpPr>
          <p:spPr bwMode="auto">
            <a:xfrm>
              <a:off x="7668133" y="2231360"/>
              <a:ext cx="387963" cy="303315"/>
            </a:xfrm>
            <a:custGeom>
              <a:cxnLst>
                <a:cxn ang="0">
                  <a:pos x="66" y="13"/>
                </a:cxn>
                <a:cxn ang="0">
                  <a:pos x="64" y="15"/>
                </a:cxn>
                <a:cxn ang="0">
                  <a:pos x="59" y="25"/>
                </a:cxn>
                <a:cxn ang="0">
                  <a:pos x="34" y="49"/>
                </a:cxn>
                <a:cxn ang="0">
                  <a:pos x="8" y="25"/>
                </a:cxn>
                <a:cxn ang="0">
                  <a:pos x="4" y="15"/>
                </a:cxn>
                <a:cxn ang="0">
                  <a:pos x="15" y="3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8" y="11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6" y="27"/>
                </a:cxn>
                <a:cxn ang="0">
                  <a:pos x="33" y="52"/>
                </a:cxn>
                <a:cxn ang="0">
                  <a:pos x="34" y="53"/>
                </a:cxn>
                <a:cxn ang="0">
                  <a:pos x="35" y="52"/>
                </a:cxn>
                <a:cxn ang="0">
                  <a:pos x="62" y="27"/>
                </a:cxn>
                <a:cxn ang="0">
                  <a:pos x="68" y="15"/>
                </a:cxn>
                <a:cxn ang="0">
                  <a:pos x="66" y="13"/>
                </a:cxn>
              </a:cxnLst>
              <a:rect b="b" l="0" r="r" t="0"/>
              <a:pathLst>
                <a:path h="52" w="68">
                  <a:moveTo>
                    <a:pt x="66" y="13"/>
                  </a:moveTo>
                  <a:cubicBezTo>
                    <a:pt x="65" y="13"/>
                    <a:pt x="64" y="14"/>
                    <a:pt x="64" y="15"/>
                  </a:cubicBezTo>
                  <a:cubicBezTo>
                    <a:pt x="64" y="18"/>
                    <a:pt x="62" y="21"/>
                    <a:pt x="59" y="25"/>
                  </a:cubicBezTo>
                  <a:cubicBezTo>
                    <a:pt x="54" y="33"/>
                    <a:pt x="40" y="44"/>
                    <a:pt x="34" y="49"/>
                  </a:cubicBezTo>
                  <a:cubicBezTo>
                    <a:pt x="27" y="44"/>
                    <a:pt x="14" y="33"/>
                    <a:pt x="8" y="25"/>
                  </a:cubicBezTo>
                  <a:cubicBezTo>
                    <a:pt x="6" y="21"/>
                    <a:pt x="4" y="18"/>
                    <a:pt x="4" y="15"/>
                  </a:cubicBezTo>
                  <a:cubicBezTo>
                    <a:pt x="4" y="8"/>
                    <a:pt x="9" y="3"/>
                    <a:pt x="15" y="3"/>
                  </a:cubicBezTo>
                  <a:cubicBezTo>
                    <a:pt x="19" y="3"/>
                    <a:pt x="23" y="6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1"/>
                    <a:pt x="27" y="12"/>
                    <a:pt x="28" y="11"/>
                  </a:cubicBezTo>
                  <a:cubicBezTo>
                    <a:pt x="28" y="11"/>
                    <a:pt x="29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3"/>
                    <a:pt x="21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9"/>
                    <a:pt x="2" y="23"/>
                    <a:pt x="6" y="27"/>
                  </a:cubicBezTo>
                  <a:cubicBezTo>
                    <a:pt x="12" y="36"/>
                    <a:pt x="25" y="47"/>
                    <a:pt x="33" y="52"/>
                  </a:cubicBezTo>
                  <a:cubicBezTo>
                    <a:pt x="33" y="53"/>
                    <a:pt x="33" y="53"/>
                    <a:pt x="34" y="53"/>
                  </a:cubicBezTo>
                  <a:cubicBezTo>
                    <a:pt x="34" y="53"/>
                    <a:pt x="35" y="53"/>
                    <a:pt x="35" y="52"/>
                  </a:cubicBezTo>
                  <a:cubicBezTo>
                    <a:pt x="43" y="47"/>
                    <a:pt x="56" y="36"/>
                    <a:pt x="62" y="27"/>
                  </a:cubicBezTo>
                  <a:cubicBezTo>
                    <a:pt x="65" y="23"/>
                    <a:pt x="68" y="19"/>
                    <a:pt x="68" y="15"/>
                  </a:cubicBezTo>
                  <a:cubicBezTo>
                    <a:pt x="68" y="14"/>
                    <a:pt x="67" y="13"/>
                    <a:pt x="66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2" name="Group 2"/>
            <p:cNvGrpSpPr/>
            <p:nvPr/>
          </p:nvGrpSpPr>
          <p:grpSpPr>
            <a:xfrm>
              <a:off x="8116154" y="3409669"/>
              <a:ext cx="331534" cy="447923"/>
              <a:chOff x="8057638" y="3409669"/>
              <a:chExt cx="331534" cy="447923"/>
            </a:xfrm>
          </p:grpSpPr>
          <p:sp>
            <p:nvSpPr>
              <p:cNvPr id="107" name="îṣļîḑé-Freeform: Shape 101"/>
              <p:cNvSpPr/>
              <p:nvPr/>
            </p:nvSpPr>
            <p:spPr bwMode="auto">
              <a:xfrm>
                <a:off x="8057638" y="3545457"/>
                <a:ext cx="28215" cy="176347"/>
              </a:xfrm>
              <a:custGeom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8"/>
                  </a:cxn>
                  <a:cxn ang="0">
                    <a:pos x="2" y="31"/>
                  </a:cxn>
                  <a:cxn ang="0">
                    <a:pos x="5" y="28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b="b" l="0" r="r" t="0"/>
                <a:pathLst>
                  <a:path h="31" w="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2" y="31"/>
                    </a:cubicBezTo>
                    <a:cubicBezTo>
                      <a:pt x="4" y="31"/>
                      <a:pt x="5" y="29"/>
                      <a:pt x="5" y="28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îṣļîḑé-Freeform: Shape 102"/>
              <p:cNvSpPr/>
              <p:nvPr/>
            </p:nvSpPr>
            <p:spPr bwMode="auto">
              <a:xfrm>
                <a:off x="8117596" y="3409669"/>
                <a:ext cx="271576" cy="447923"/>
              </a:xfrm>
              <a:custGeom>
                <a:cxnLst>
                  <a:cxn ang="0">
                    <a:pos x="47" y="1"/>
                  </a:cxn>
                  <a:cxn ang="0">
                    <a:pos x="44" y="1"/>
                  </a:cxn>
                  <a:cxn ang="0">
                    <a:pos x="2" y="22"/>
                  </a:cxn>
                  <a:cxn ang="0">
                    <a:pos x="0" y="24"/>
                  </a:cxn>
                  <a:cxn ang="0">
                    <a:pos x="0" y="54"/>
                  </a:cxn>
                  <a:cxn ang="0">
                    <a:pos x="2" y="56"/>
                  </a:cxn>
                  <a:cxn ang="0">
                    <a:pos x="44" y="78"/>
                  </a:cxn>
                  <a:cxn ang="0">
                    <a:pos x="45" y="78"/>
                  </a:cxn>
                  <a:cxn ang="0">
                    <a:pos x="47" y="77"/>
                  </a:cxn>
                  <a:cxn ang="0">
                    <a:pos x="48" y="75"/>
                  </a:cxn>
                  <a:cxn ang="0">
                    <a:pos x="48" y="3"/>
                  </a:cxn>
                  <a:cxn ang="0">
                    <a:pos x="47" y="1"/>
                  </a:cxn>
                  <a:cxn ang="0">
                    <a:pos x="43" y="71"/>
                  </a:cxn>
                  <a:cxn ang="0">
                    <a:pos x="38" y="69"/>
                  </a:cxn>
                  <a:cxn ang="0">
                    <a:pos x="38" y="33"/>
                  </a:cxn>
                  <a:cxn ang="0">
                    <a:pos x="36" y="31"/>
                  </a:cxn>
                  <a:cxn ang="0">
                    <a:pos x="34" y="33"/>
                  </a:cxn>
                  <a:cxn ang="0">
                    <a:pos x="34" y="67"/>
                  </a:cxn>
                  <a:cxn ang="0">
                    <a:pos x="6" y="52"/>
                  </a:cxn>
                  <a:cxn ang="0">
                    <a:pos x="6" y="26"/>
                  </a:cxn>
                  <a:cxn ang="0">
                    <a:pos x="34" y="11"/>
                  </a:cxn>
                  <a:cxn ang="0">
                    <a:pos x="34" y="23"/>
                  </a:cxn>
                  <a:cxn ang="0">
                    <a:pos x="36" y="24"/>
                  </a:cxn>
                  <a:cxn ang="0">
                    <a:pos x="38" y="23"/>
                  </a:cxn>
                  <a:cxn ang="0">
                    <a:pos x="38" y="10"/>
                  </a:cxn>
                  <a:cxn ang="0">
                    <a:pos x="43" y="7"/>
                  </a:cxn>
                  <a:cxn ang="0">
                    <a:pos x="43" y="71"/>
                  </a:cxn>
                </a:cxnLst>
                <a:rect b="b" l="0" r="r" t="0"/>
                <a:pathLst>
                  <a:path h="78" w="48">
                    <a:moveTo>
                      <a:pt x="47" y="1"/>
                    </a:moveTo>
                    <a:cubicBezTo>
                      <a:pt x="46" y="0"/>
                      <a:pt x="45" y="0"/>
                      <a:pt x="44" y="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3"/>
                      <a:pt x="0" y="2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" y="56"/>
                      <a:pt x="2" y="56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8"/>
                      <a:pt x="45" y="78"/>
                    </a:cubicBezTo>
                    <a:cubicBezTo>
                      <a:pt x="46" y="78"/>
                      <a:pt x="46" y="78"/>
                      <a:pt x="47" y="77"/>
                    </a:cubicBezTo>
                    <a:cubicBezTo>
                      <a:pt x="47" y="77"/>
                      <a:pt x="48" y="76"/>
                      <a:pt x="48" y="7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2"/>
                      <a:pt x="47" y="1"/>
                      <a:pt x="47" y="1"/>
                    </a:cubicBezTo>
                    <a:close/>
                    <a:moveTo>
                      <a:pt x="43" y="71"/>
                    </a:move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2"/>
                      <a:pt x="37" y="31"/>
                      <a:pt x="36" y="31"/>
                    </a:cubicBezTo>
                    <a:cubicBezTo>
                      <a:pt x="35" y="31"/>
                      <a:pt x="34" y="32"/>
                      <a:pt x="34" y="33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5" y="24"/>
                      <a:pt x="36" y="24"/>
                    </a:cubicBezTo>
                    <a:cubicBezTo>
                      <a:pt x="37" y="24"/>
                      <a:pt x="38" y="24"/>
                      <a:pt x="38" y="2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3" y="7"/>
                      <a:pt x="43" y="7"/>
                      <a:pt x="43" y="7"/>
                    </a:cubicBezTo>
                    <a:lnTo>
                      <a:pt x="43" y="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3" name="îṣļîḑé-Freeform: Shape 105"/>
            <p:cNvSpPr/>
            <p:nvPr/>
          </p:nvSpPr>
          <p:spPr bwMode="auto">
            <a:xfrm>
              <a:off x="7615233" y="4718481"/>
              <a:ext cx="490241" cy="328003"/>
            </a:xfrm>
            <a:custGeom>
              <a:cxnLst>
                <a:cxn ang="0">
                  <a:pos x="7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50"/>
                </a:cxn>
                <a:cxn ang="0">
                  <a:pos x="9" y="58"/>
                </a:cxn>
                <a:cxn ang="0">
                  <a:pos x="78" y="58"/>
                </a:cxn>
                <a:cxn ang="0">
                  <a:pos x="86" y="50"/>
                </a:cxn>
                <a:cxn ang="0">
                  <a:pos x="86" y="8"/>
                </a:cxn>
                <a:cxn ang="0">
                  <a:pos x="78" y="0"/>
                </a:cxn>
                <a:cxn ang="0">
                  <a:pos x="78" y="5"/>
                </a:cxn>
                <a:cxn ang="0">
                  <a:pos x="79" y="5"/>
                </a:cxn>
                <a:cxn ang="0">
                  <a:pos x="44" y="33"/>
                </a:cxn>
                <a:cxn ang="0">
                  <a:pos x="9" y="5"/>
                </a:cxn>
                <a:cxn ang="0">
                  <a:pos x="78" y="5"/>
                </a:cxn>
                <a:cxn ang="0">
                  <a:pos x="10" y="53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31" y="34"/>
                </a:cxn>
                <a:cxn ang="0">
                  <a:pos x="6" y="51"/>
                </a:cxn>
                <a:cxn ang="0">
                  <a:pos x="6" y="50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6" y="35"/>
                </a:cxn>
                <a:cxn ang="0">
                  <a:pos x="81" y="9"/>
                </a:cxn>
                <a:cxn ang="0">
                  <a:pos x="81" y="50"/>
                </a:cxn>
                <a:cxn ang="0">
                  <a:pos x="81" y="50"/>
                </a:cxn>
                <a:cxn ang="0">
                  <a:pos x="57" y="34"/>
                </a:cxn>
                <a:cxn ang="0">
                  <a:pos x="55" y="34"/>
                </a:cxn>
                <a:cxn ang="0">
                  <a:pos x="55" y="37"/>
                </a:cxn>
                <a:cxn ang="0">
                  <a:pos x="78" y="53"/>
                </a:cxn>
                <a:cxn ang="0">
                  <a:pos x="78" y="53"/>
                </a:cxn>
                <a:cxn ang="0">
                  <a:pos x="10" y="53"/>
                </a:cxn>
              </a:cxnLst>
              <a:rect b="b" l="0" r="r" t="0"/>
              <a:pathLst>
                <a:path h="57" w="86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9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2" y="58"/>
                    <a:pt x="86" y="55"/>
                    <a:pt x="86" y="50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8" y="0"/>
                  </a:cubicBezTo>
                  <a:close/>
                  <a:moveTo>
                    <a:pt x="78" y="5"/>
                  </a:moveTo>
                  <a:cubicBezTo>
                    <a:pt x="78" y="5"/>
                    <a:pt x="78" y="5"/>
                    <a:pt x="79" y="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78" y="5"/>
                  </a:lnTo>
                  <a:close/>
                  <a:moveTo>
                    <a:pt x="10" y="53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3" y="33"/>
                    <a:pt x="32" y="33"/>
                    <a:pt x="31" y="3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0"/>
                    <a:pt x="6" y="5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3" y="36"/>
                    <a:pt x="44" y="36"/>
                  </a:cubicBezTo>
                  <a:cubicBezTo>
                    <a:pt x="45" y="36"/>
                    <a:pt x="46" y="36"/>
                    <a:pt x="46" y="3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4" y="35"/>
                    <a:pt x="54" y="36"/>
                    <a:pt x="55" y="37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030400" y="2172082"/>
            <a:ext cx="2776672" cy="685362"/>
            <a:chOff x="7583812" y="3371650"/>
            <a:chExt cx="2776672" cy="685362"/>
          </a:xfrm>
        </p:grpSpPr>
        <p:sp>
          <p:nvSpPr>
            <p:cNvPr id="110" name="矩形 109"/>
            <p:cNvSpPr/>
            <p:nvPr/>
          </p:nvSpPr>
          <p:spPr>
            <a:xfrm>
              <a:off x="7583813" y="3718458"/>
              <a:ext cx="2776672" cy="3352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marL="0">
                <a:lnSpc>
                  <a:spcPct val="100000"/>
                </a:lnSpc>
                <a:spcBef>
                  <a:spcPct val="0"/>
                </a:spcBef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班组团队精神较强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583813" y="3371649"/>
              <a:ext cx="20505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创建目标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030400" y="4624467"/>
            <a:ext cx="2776672" cy="1177805"/>
            <a:chOff x="7583812" y="3371650"/>
            <a:chExt cx="2776672" cy="1177805"/>
          </a:xfrm>
        </p:grpSpPr>
        <p:sp>
          <p:nvSpPr>
            <p:cNvPr id="113" name="矩形 112"/>
            <p:cNvSpPr/>
            <p:nvPr/>
          </p:nvSpPr>
          <p:spPr>
            <a:xfrm>
              <a:off x="7583813" y="3718458"/>
              <a:ext cx="2776672" cy="8229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marL="0">
                <a:lnSpc>
                  <a:spcPct val="100000"/>
                </a:lnSpc>
                <a:spcBef>
                  <a:spcPct val="0"/>
                </a:spcBef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处处体现“家”的氛围，以亲情为纽带，积极创建“家”文化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583813" y="3371650"/>
              <a:ext cx="20505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创建目标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372229" y="2172082"/>
            <a:ext cx="2776672" cy="931583"/>
            <a:chOff x="7583812" y="3371650"/>
            <a:chExt cx="2776672" cy="931583"/>
          </a:xfrm>
        </p:grpSpPr>
        <p:sp>
          <p:nvSpPr>
            <p:cNvPr id="119" name="矩形 118"/>
            <p:cNvSpPr/>
            <p:nvPr/>
          </p:nvSpPr>
          <p:spPr>
            <a:xfrm>
              <a:off x="7583812" y="3718458"/>
              <a:ext cx="2776672" cy="5791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 marL="0">
                <a:lnSpc>
                  <a:spcPct val="100000"/>
                </a:lnSpc>
                <a:spcBef>
                  <a:spcPct val="0"/>
                </a:spcBef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培育和创建班组特色文化，充分发挥骨干的带头作用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309932" y="3371650"/>
              <a:ext cx="20505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创建目标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372229" y="4624467"/>
            <a:ext cx="2776672" cy="931583"/>
            <a:chOff x="7583812" y="3371650"/>
            <a:chExt cx="2776672" cy="931583"/>
          </a:xfrm>
        </p:grpSpPr>
        <p:sp>
          <p:nvSpPr>
            <p:cNvPr id="122" name="矩形 121"/>
            <p:cNvSpPr/>
            <p:nvPr/>
          </p:nvSpPr>
          <p:spPr>
            <a:xfrm>
              <a:off x="7583812" y="3718457"/>
              <a:ext cx="2776672" cy="5791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 marL="0">
                <a:lnSpc>
                  <a:spcPct val="100000"/>
                </a:lnSpc>
                <a:spcBef>
                  <a:spcPct val="0"/>
                </a:spcBef>
                <a:buClr>
                  <a:schemeClr val="hlink"/>
                </a:buClr>
              </a:pPr>
              <a:r>
                <a:rPr altLang="en-US" lang="zh-CN" sz="1600">
                  <a:cs typeface="+mn-ea"/>
                  <a:sym typeface="+mn-lt"/>
                </a:rPr>
                <a:t>班组内有相互信任、相互支持、平等交流与沟通的环境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309932" y="3371650"/>
              <a:ext cx="2050552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创建目标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5E977F2-F1C0-4AA9-9AE8-6A5F2EA9F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57777" y="2938906"/>
            <a:ext cx="1904107" cy="1904107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val="3625313785"/>
      </p:ext>
    </p:extLst>
  </p:cSld>
  <p:clrMapOvr>
    <a:masterClrMapping/>
  </p:clrMapOvr>
  <mc:AlternateContent>
    <mc:Choice Requires="p14">
      <p:transition advTm="3000" p14:dur="1600" spd="slow">
        <p14:prism dir="r" isInverted="1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78618A9-FD60-42D5-A8EF-EF2602D43D1D}"/>
              </a:ext>
            </a:extLst>
          </p:cNvPr>
          <p:cNvGrpSpPr/>
          <p:nvPr/>
        </p:nvGrpSpPr>
        <p:grpSpPr>
          <a:xfrm>
            <a:off x="4567257" y="1860759"/>
            <a:ext cx="6951643" cy="4152155"/>
            <a:chOff x="4660135" y="1860759"/>
            <a:chExt cx="6951643" cy="4152155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B02A631E-D146-4980-88B2-364EB78A3CE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54044" y="1981945"/>
              <a:ext cx="6257734" cy="4030969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创建标准：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民主管理制度健全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班组成员遵章守纪、团结协作，积极实践，敢于承担责任，重视集体荣誉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班组员工勤业敬业、积极参加班组开展的各项活动，有较强的凝聚力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班组学习能力、执行能力、竞争能力、创新能力明显增强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培育和创建班组特色文化，工作氛围和谐，坏互助，互相关心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员工精神面貌良好，队伍稳定</a:t>
              </a:r>
            </a:p>
            <a:p>
              <a:pPr>
                <a:buFontTx/>
                <a:buNone/>
              </a:pPr>
              <a:r>
                <a:rPr altLang="en-US" b="1" lang="zh-CN" sz="2400">
                  <a:solidFill>
                    <a:schemeClr val="accent1"/>
                  </a:solidFill>
                  <a:cs typeface="+mn-ea"/>
                  <a:sym typeface="+mn-lt"/>
                </a:rPr>
                <a:t>安全生产，无违章违纪，以安全增效益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634DED4-D959-41E5-8C24-EFAAF3F8A3C6}"/>
                </a:ext>
              </a:extLst>
            </p:cNvPr>
            <p:cNvSpPr/>
            <p:nvPr/>
          </p:nvSpPr>
          <p:spPr>
            <a:xfrm>
              <a:off x="5261166" y="1860759"/>
              <a:ext cx="6257734" cy="403096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标注: 左箭头 3">
              <a:extLst>
                <a:ext uri="{FF2B5EF4-FFF2-40B4-BE49-F238E27FC236}">
                  <a16:creationId xmlns:a16="http://schemas.microsoft.com/office/drawing/2014/main" id="{CC276B8C-1FC5-4582-80BD-5166022CC9FF}"/>
                </a:ext>
              </a:extLst>
            </p:cNvPr>
            <p:cNvSpPr/>
            <p:nvPr/>
          </p:nvSpPr>
          <p:spPr>
            <a:xfrm>
              <a:off x="4660135" y="1860759"/>
              <a:ext cx="601031" cy="4030969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2C09504-74CC-4B85-A631-533B03090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74669" y="1375950"/>
            <a:ext cx="5242957" cy="5242957"/>
          </a:xfrm>
          <a:prstGeom prst="rect">
            <a:avLst/>
          </a:prstGeom>
        </p:spPr>
      </p:pic>
    </p:spTree>
    <p:extLst>
      <p:ext uri="{BB962C8B-B14F-4D97-AF65-F5344CB8AC3E}">
        <p14:creationId val="449408194"/>
      </p:ext>
    </p:extLst>
  </p:cSld>
  <p:clrMapOvr>
    <a:masterClrMapping/>
  </p:clrMapOvr>
  <mc:AlternateContent>
    <mc:Choice Requires="p14">
      <p:transition advTm="3000" p14:dur="1600" spd="slow">
        <p14:gallery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3D7BDF-E6CA-4CC0-820A-5203A0095D6A}"/>
              </a:ext>
            </a:extLst>
          </p:cNvPr>
          <p:cNvSpPr txBox="1"/>
          <p:nvPr/>
        </p:nvSpPr>
        <p:spPr>
          <a:xfrm>
            <a:off x="5089355" y="1152055"/>
            <a:ext cx="240167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第三章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DEB460-DD73-40B5-8398-A34FD0640005}"/>
              </a:ext>
            </a:extLst>
          </p:cNvPr>
          <p:cNvSpPr txBox="1"/>
          <p:nvPr/>
        </p:nvSpPr>
        <p:spPr>
          <a:xfrm>
            <a:off x="2594028" y="2122528"/>
            <a:ext cx="7392332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创建“五型”班组的步骤和方法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A1BEEC-5788-4B81-847C-4C44C7FAD190}"/>
              </a:ext>
            </a:extLst>
          </p:cNvPr>
          <p:cNvSpPr txBox="1"/>
          <p:nvPr/>
        </p:nvSpPr>
        <p:spPr>
          <a:xfrm>
            <a:off x="3241276" y="2891971"/>
            <a:ext cx="609783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Five type team construction training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E737F-334A-404B-946C-F593FD4C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07259" y="1439085"/>
            <a:ext cx="3226349" cy="2905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BD3E49-A52E-4904-B30F-8EF0CFF4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69045" y="736697"/>
            <a:ext cx="1192823" cy="8307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B7D428-F8EA-45D0-AEE2-31EBA3C1B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1341" y="1439084"/>
            <a:ext cx="3467907" cy="2905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5426C3-C1B5-41F2-B3B6-AFC019C9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4863" y="789614"/>
            <a:ext cx="1192823" cy="8307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9FB723-1FD9-4FA6-8A8A-0DA9F4390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89722" y="2625715"/>
            <a:ext cx="5091971" cy="5091971"/>
          </a:xfrm>
          <a:prstGeom prst="rect">
            <a:avLst/>
          </a:prstGeom>
        </p:spPr>
      </p:pic>
    </p:spTree>
    <p:extLst>
      <p:ext uri="{BB962C8B-B14F-4D97-AF65-F5344CB8AC3E}">
        <p14:creationId val="1413376613"/>
      </p:ext>
    </p:extLst>
  </p:cSld>
  <p:clrMapOvr>
    <a:masterClrMapping/>
  </p:clrMapOvr>
  <mc:AlternateContent>
    <mc:Choice Requires="p15">
      <p:transition advTm="3000" p14:dur="1250" spd="slow">
        <p15:prstTrans prst="pageCurlSing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0EA7D7-FB7D-4799-A380-2125C3DECA84}"/>
              </a:ext>
            </a:extLst>
          </p:cNvPr>
          <p:cNvGrpSpPr/>
          <p:nvPr/>
        </p:nvGrpSpPr>
        <p:grpSpPr>
          <a:xfrm>
            <a:off x="1205217" y="2054462"/>
            <a:ext cx="649236" cy="649236"/>
            <a:chOff x="1205217" y="2010395"/>
            <a:chExt cx="649236" cy="649236"/>
          </a:xfrm>
        </p:grpSpPr>
        <p:sp>
          <p:nvSpPr>
            <p:cNvPr id="2" name="Rectangle 23">
              <a:extLst>
                <a:ext uri="{FF2B5EF4-FFF2-40B4-BE49-F238E27FC236}">
                  <a16:creationId xmlns:a16="http://schemas.microsoft.com/office/drawing/2014/main" id="{3D4CDECC-4C44-4EDB-AE6A-B39A35CBEA6B}"/>
                </a:ext>
              </a:extLst>
            </p:cNvPr>
            <p:cNvSpPr/>
            <p:nvPr/>
          </p:nvSpPr>
          <p:spPr>
            <a:xfrm>
              <a:off x="1205217" y="2010395"/>
              <a:ext cx="649236" cy="64923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grpSp>
          <p:nvGrpSpPr>
            <p:cNvPr id="4" name="Group 62">
              <a:extLst>
                <a:ext uri="{FF2B5EF4-FFF2-40B4-BE49-F238E27FC236}">
                  <a16:creationId xmlns:a16="http://schemas.microsoft.com/office/drawing/2014/main" id="{D4D79BF1-9D09-44D5-B1BF-1242F593B608}"/>
                </a:ext>
              </a:extLst>
            </p:cNvPr>
            <p:cNvGrpSpPr/>
            <p:nvPr/>
          </p:nvGrpSpPr>
          <p:grpSpPr>
            <a:xfrm>
              <a:off x="1378339" y="2216089"/>
              <a:ext cx="302992" cy="237848"/>
              <a:chOff x="8366125" y="5818188"/>
              <a:chExt cx="1587500" cy="1246187"/>
            </a:xfrm>
          </p:grpSpPr>
          <p:sp>
            <p:nvSpPr>
              <p:cNvPr id="5" name="Freeform 63">
                <a:extLst>
                  <a:ext uri="{FF2B5EF4-FFF2-40B4-BE49-F238E27FC236}">
                    <a16:creationId xmlns:a16="http://schemas.microsoft.com/office/drawing/2014/main" id="{A0C977D5-8AF4-4382-B349-889CA48C2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6125" y="5818188"/>
                <a:ext cx="1587500" cy="263525"/>
              </a:xfrm>
              <a:custGeom>
                <a:gdLst>
                  <a:gd fmla="*/ 471 w 507" name="T0"/>
                  <a:gd fmla="*/ 0 h 84" name="T1"/>
                  <a:gd fmla="*/ 36 w 507" name="T2"/>
                  <a:gd fmla="*/ 0 h 84" name="T3"/>
                  <a:gd fmla="*/ 0 w 507" name="T4"/>
                  <a:gd fmla="*/ 37 h 84" name="T5"/>
                  <a:gd fmla="*/ 0 w 507" name="T6"/>
                  <a:gd fmla="*/ 84 h 84" name="T7"/>
                  <a:gd fmla="*/ 507 w 507" name="T8"/>
                  <a:gd fmla="*/ 84 h 84" name="T9"/>
                  <a:gd fmla="*/ 507 w 507" name="T10"/>
                  <a:gd fmla="*/ 37 h 84" name="T11"/>
                  <a:gd fmla="*/ 471 w 507" name="T12"/>
                  <a:gd fmla="*/ 0 h 84" name="T13"/>
                  <a:gd fmla="*/ 49 w 507" name="T14"/>
                  <a:gd fmla="*/ 59 h 84" name="T15"/>
                  <a:gd fmla="*/ 36 w 507" name="T16"/>
                  <a:gd fmla="*/ 46 h 84" name="T17"/>
                  <a:gd fmla="*/ 49 w 507" name="T18"/>
                  <a:gd fmla="*/ 33 h 84" name="T19"/>
                  <a:gd fmla="*/ 62 w 507" name="T20"/>
                  <a:gd fmla="*/ 46 h 84" name="T21"/>
                  <a:gd fmla="*/ 49 w 507" name="T22"/>
                  <a:gd fmla="*/ 59 h 84" name="T23"/>
                  <a:gd fmla="*/ 100 w 507" name="T24"/>
                  <a:gd fmla="*/ 59 h 84" name="T25"/>
                  <a:gd fmla="*/ 87 w 507" name="T26"/>
                  <a:gd fmla="*/ 46 h 84" name="T27"/>
                  <a:gd fmla="*/ 100 w 507" name="T28"/>
                  <a:gd fmla="*/ 33 h 84" name="T29"/>
                  <a:gd fmla="*/ 112 w 507" name="T30"/>
                  <a:gd fmla="*/ 46 h 84" name="T31"/>
                  <a:gd fmla="*/ 100 w 507" name="T32"/>
                  <a:gd fmla="*/ 59 h 84" name="T33"/>
                  <a:gd fmla="*/ 150 w 507" name="T34"/>
                  <a:gd fmla="*/ 59 h 84" name="T35"/>
                  <a:gd fmla="*/ 138 w 507" name="T36"/>
                  <a:gd fmla="*/ 46 h 84" name="T37"/>
                  <a:gd fmla="*/ 150 w 507" name="T38"/>
                  <a:gd fmla="*/ 33 h 84" name="T39"/>
                  <a:gd fmla="*/ 163 w 507" name="T40"/>
                  <a:gd fmla="*/ 46 h 84" name="T41"/>
                  <a:gd fmla="*/ 150 w 507" name="T42"/>
                  <a:gd fmla="*/ 59 h 8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4" w="507">
                    <a:moveTo>
                      <a:pt x="471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07" y="84"/>
                      <a:pt x="507" y="84"/>
                      <a:pt x="507" y="84"/>
                    </a:cubicBezTo>
                    <a:cubicBezTo>
                      <a:pt x="507" y="37"/>
                      <a:pt x="507" y="37"/>
                      <a:pt x="507" y="37"/>
                    </a:cubicBezTo>
                    <a:cubicBezTo>
                      <a:pt x="507" y="17"/>
                      <a:pt x="491" y="0"/>
                      <a:pt x="471" y="0"/>
                    </a:cubicBezTo>
                    <a:close/>
                    <a:moveTo>
                      <a:pt x="49" y="59"/>
                    </a:moveTo>
                    <a:cubicBezTo>
                      <a:pt x="42" y="59"/>
                      <a:pt x="36" y="53"/>
                      <a:pt x="36" y="46"/>
                    </a:cubicBezTo>
                    <a:cubicBezTo>
                      <a:pt x="36" y="39"/>
                      <a:pt x="42" y="33"/>
                      <a:pt x="49" y="33"/>
                    </a:cubicBezTo>
                    <a:cubicBezTo>
                      <a:pt x="56" y="33"/>
                      <a:pt x="62" y="39"/>
                      <a:pt x="62" y="46"/>
                    </a:cubicBezTo>
                    <a:cubicBezTo>
                      <a:pt x="62" y="53"/>
                      <a:pt x="56" y="59"/>
                      <a:pt x="49" y="59"/>
                    </a:cubicBezTo>
                    <a:close/>
                    <a:moveTo>
                      <a:pt x="100" y="59"/>
                    </a:moveTo>
                    <a:cubicBezTo>
                      <a:pt x="93" y="59"/>
                      <a:pt x="87" y="53"/>
                      <a:pt x="87" y="46"/>
                    </a:cubicBezTo>
                    <a:cubicBezTo>
                      <a:pt x="87" y="39"/>
                      <a:pt x="93" y="33"/>
                      <a:pt x="100" y="33"/>
                    </a:cubicBezTo>
                    <a:cubicBezTo>
                      <a:pt x="107" y="33"/>
                      <a:pt x="112" y="39"/>
                      <a:pt x="112" y="46"/>
                    </a:cubicBezTo>
                    <a:cubicBezTo>
                      <a:pt x="112" y="53"/>
                      <a:pt x="107" y="59"/>
                      <a:pt x="100" y="59"/>
                    </a:cubicBezTo>
                    <a:close/>
                    <a:moveTo>
                      <a:pt x="150" y="59"/>
                    </a:moveTo>
                    <a:cubicBezTo>
                      <a:pt x="143" y="59"/>
                      <a:pt x="138" y="53"/>
                      <a:pt x="138" y="46"/>
                    </a:cubicBezTo>
                    <a:cubicBezTo>
                      <a:pt x="138" y="39"/>
                      <a:pt x="143" y="33"/>
                      <a:pt x="150" y="33"/>
                    </a:cubicBezTo>
                    <a:cubicBezTo>
                      <a:pt x="157" y="33"/>
                      <a:pt x="163" y="39"/>
                      <a:pt x="163" y="46"/>
                    </a:cubicBezTo>
                    <a:cubicBezTo>
                      <a:pt x="163" y="53"/>
                      <a:pt x="157" y="59"/>
                      <a:pt x="150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6" name="Freeform 14">
                <a:extLst>
                  <a:ext uri="{FF2B5EF4-FFF2-40B4-BE49-F238E27FC236}">
                    <a16:creationId xmlns:a16="http://schemas.microsoft.com/office/drawing/2014/main" id="{4F57357D-A183-4AB0-A0E0-7441613CD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6125" y="6111875"/>
                <a:ext cx="1587500" cy="952500"/>
              </a:xfrm>
              <a:custGeom>
                <a:gdLst>
                  <a:gd fmla="*/ 0 w 507" name="T0"/>
                  <a:gd fmla="*/ 268 h 304" name="T1"/>
                  <a:gd fmla="*/ 36 w 507" name="T2"/>
                  <a:gd fmla="*/ 304 h 304" name="T3"/>
                  <a:gd fmla="*/ 471 w 507" name="T4"/>
                  <a:gd fmla="*/ 304 h 304" name="T5"/>
                  <a:gd fmla="*/ 507 w 507" name="T6"/>
                  <a:gd fmla="*/ 268 h 304" name="T7"/>
                  <a:gd fmla="*/ 507 w 507" name="T8"/>
                  <a:gd fmla="*/ 0 h 304" name="T9"/>
                  <a:gd fmla="*/ 0 w 507" name="T10"/>
                  <a:gd fmla="*/ 0 h 304" name="T11"/>
                  <a:gd fmla="*/ 0 w 507" name="T12"/>
                  <a:gd fmla="*/ 268 h 304" name="T13"/>
                  <a:gd fmla="*/ 299 w 507" name="T14"/>
                  <a:gd fmla="*/ 54 h 304" name="T15"/>
                  <a:gd fmla="*/ 432 w 507" name="T16"/>
                  <a:gd fmla="*/ 54 h 304" name="T17"/>
                  <a:gd fmla="*/ 432 w 507" name="T18"/>
                  <a:gd fmla="*/ 184 h 304" name="T19"/>
                  <a:gd fmla="*/ 299 w 507" name="T20"/>
                  <a:gd fmla="*/ 184 h 304" name="T21"/>
                  <a:gd fmla="*/ 299 w 507" name="T22"/>
                  <a:gd fmla="*/ 54 h 304" name="T23"/>
                  <a:gd fmla="*/ 75 w 507" name="T24"/>
                  <a:gd fmla="*/ 54 h 304" name="T25"/>
                  <a:gd fmla="*/ 259 w 507" name="T26"/>
                  <a:gd fmla="*/ 54 h 304" name="T27"/>
                  <a:gd fmla="*/ 259 w 507" name="T28"/>
                  <a:gd fmla="*/ 75 h 304" name="T29"/>
                  <a:gd fmla="*/ 75 w 507" name="T30"/>
                  <a:gd fmla="*/ 75 h 304" name="T31"/>
                  <a:gd fmla="*/ 75 w 507" name="T32"/>
                  <a:gd fmla="*/ 54 h 304" name="T33"/>
                  <a:gd fmla="*/ 75 w 507" name="T34"/>
                  <a:gd fmla="*/ 109 h 304" name="T35"/>
                  <a:gd fmla="*/ 259 w 507" name="T36"/>
                  <a:gd fmla="*/ 109 h 304" name="T37"/>
                  <a:gd fmla="*/ 259 w 507" name="T38"/>
                  <a:gd fmla="*/ 130 h 304" name="T39"/>
                  <a:gd fmla="*/ 75 w 507" name="T40"/>
                  <a:gd fmla="*/ 130 h 304" name="T41"/>
                  <a:gd fmla="*/ 75 w 507" name="T42"/>
                  <a:gd fmla="*/ 109 h 304" name="T43"/>
                  <a:gd fmla="*/ 75 w 507" name="T44"/>
                  <a:gd fmla="*/ 163 h 304" name="T45"/>
                  <a:gd fmla="*/ 259 w 507" name="T46"/>
                  <a:gd fmla="*/ 163 h 304" name="T47"/>
                  <a:gd fmla="*/ 259 w 507" name="T48"/>
                  <a:gd fmla="*/ 184 h 304" name="T49"/>
                  <a:gd fmla="*/ 75 w 507" name="T50"/>
                  <a:gd fmla="*/ 184 h 304" name="T51"/>
                  <a:gd fmla="*/ 75 w 507" name="T52"/>
                  <a:gd fmla="*/ 163 h 304" name="T53"/>
                  <a:gd fmla="*/ 75 w 507" name="T54"/>
                  <a:gd fmla="*/ 217 h 304" name="T55"/>
                  <a:gd fmla="*/ 432 w 507" name="T56"/>
                  <a:gd fmla="*/ 217 h 304" name="T57"/>
                  <a:gd fmla="*/ 432 w 507" name="T58"/>
                  <a:gd fmla="*/ 238 h 304" name="T59"/>
                  <a:gd fmla="*/ 75 w 507" name="T60"/>
                  <a:gd fmla="*/ 238 h 304" name="T61"/>
                  <a:gd fmla="*/ 75 w 507" name="T62"/>
                  <a:gd fmla="*/ 217 h 30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04" w="507">
                    <a:moveTo>
                      <a:pt x="0" y="268"/>
                    </a:moveTo>
                    <a:cubicBezTo>
                      <a:pt x="0" y="288"/>
                      <a:pt x="16" y="304"/>
                      <a:pt x="36" y="304"/>
                    </a:cubicBezTo>
                    <a:cubicBezTo>
                      <a:pt x="471" y="304"/>
                      <a:pt x="471" y="304"/>
                      <a:pt x="471" y="304"/>
                    </a:cubicBezTo>
                    <a:cubicBezTo>
                      <a:pt x="491" y="304"/>
                      <a:pt x="507" y="288"/>
                      <a:pt x="507" y="268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8"/>
                    </a:lnTo>
                    <a:close/>
                    <a:moveTo>
                      <a:pt x="299" y="54"/>
                    </a:moveTo>
                    <a:cubicBezTo>
                      <a:pt x="432" y="54"/>
                      <a:pt x="432" y="54"/>
                      <a:pt x="432" y="54"/>
                    </a:cubicBezTo>
                    <a:cubicBezTo>
                      <a:pt x="432" y="184"/>
                      <a:pt x="432" y="184"/>
                      <a:pt x="432" y="184"/>
                    </a:cubicBezTo>
                    <a:cubicBezTo>
                      <a:pt x="299" y="184"/>
                      <a:pt x="299" y="184"/>
                      <a:pt x="299" y="184"/>
                    </a:cubicBezTo>
                    <a:lnTo>
                      <a:pt x="299" y="54"/>
                    </a:lnTo>
                    <a:close/>
                    <a:moveTo>
                      <a:pt x="75" y="54"/>
                    </a:moveTo>
                    <a:cubicBezTo>
                      <a:pt x="259" y="54"/>
                      <a:pt x="259" y="54"/>
                      <a:pt x="259" y="54"/>
                    </a:cubicBezTo>
                    <a:cubicBezTo>
                      <a:pt x="259" y="75"/>
                      <a:pt x="259" y="75"/>
                      <a:pt x="259" y="75"/>
                    </a:cubicBezTo>
                    <a:cubicBezTo>
                      <a:pt x="75" y="75"/>
                      <a:pt x="75" y="75"/>
                      <a:pt x="75" y="75"/>
                    </a:cubicBezTo>
                    <a:lnTo>
                      <a:pt x="75" y="54"/>
                    </a:lnTo>
                    <a:close/>
                    <a:moveTo>
                      <a:pt x="75" y="109"/>
                    </a:moveTo>
                    <a:cubicBezTo>
                      <a:pt x="259" y="109"/>
                      <a:pt x="259" y="109"/>
                      <a:pt x="259" y="109"/>
                    </a:cubicBezTo>
                    <a:cubicBezTo>
                      <a:pt x="259" y="130"/>
                      <a:pt x="259" y="130"/>
                      <a:pt x="259" y="130"/>
                    </a:cubicBezTo>
                    <a:cubicBezTo>
                      <a:pt x="75" y="130"/>
                      <a:pt x="75" y="130"/>
                      <a:pt x="75" y="130"/>
                    </a:cubicBezTo>
                    <a:lnTo>
                      <a:pt x="75" y="109"/>
                    </a:lnTo>
                    <a:close/>
                    <a:moveTo>
                      <a:pt x="75" y="163"/>
                    </a:moveTo>
                    <a:cubicBezTo>
                      <a:pt x="259" y="163"/>
                      <a:pt x="259" y="163"/>
                      <a:pt x="259" y="163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75" y="184"/>
                      <a:pt x="75" y="184"/>
                      <a:pt x="75" y="184"/>
                    </a:cubicBezTo>
                    <a:lnTo>
                      <a:pt x="75" y="163"/>
                    </a:lnTo>
                    <a:close/>
                    <a:moveTo>
                      <a:pt x="75" y="217"/>
                    </a:moveTo>
                    <a:cubicBezTo>
                      <a:pt x="432" y="217"/>
                      <a:pt x="432" y="217"/>
                      <a:pt x="432" y="217"/>
                    </a:cubicBezTo>
                    <a:cubicBezTo>
                      <a:pt x="432" y="238"/>
                      <a:pt x="432" y="238"/>
                      <a:pt x="432" y="238"/>
                    </a:cubicBezTo>
                    <a:cubicBezTo>
                      <a:pt x="75" y="238"/>
                      <a:pt x="75" y="238"/>
                      <a:pt x="75" y="238"/>
                    </a:cubicBezTo>
                    <a:lnTo>
                      <a:pt x="75" y="2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9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BB2D4F2-2C81-4049-A0E2-B7CFB778C025}"/>
              </a:ext>
            </a:extLst>
          </p:cNvPr>
          <p:cNvGrpSpPr/>
          <p:nvPr/>
        </p:nvGrpSpPr>
        <p:grpSpPr>
          <a:xfrm>
            <a:off x="1209286" y="4467308"/>
            <a:ext cx="649236" cy="649236"/>
            <a:chOff x="1209286" y="4303867"/>
            <a:chExt cx="649236" cy="649236"/>
          </a:xfrm>
        </p:grpSpPr>
        <p:sp>
          <p:nvSpPr>
            <p:cNvPr id="3" name="Rectangle 38">
              <a:extLst>
                <a:ext uri="{FF2B5EF4-FFF2-40B4-BE49-F238E27FC236}">
                  <a16:creationId xmlns:a16="http://schemas.microsoft.com/office/drawing/2014/main" id="{312A6CA0-E2B4-4D3D-91B8-A38263611152}"/>
                </a:ext>
              </a:extLst>
            </p:cNvPr>
            <p:cNvSpPr/>
            <p:nvPr/>
          </p:nvSpPr>
          <p:spPr>
            <a:xfrm>
              <a:off x="1209286" y="4303867"/>
              <a:ext cx="649236" cy="64923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E5A1F12B-BF52-4641-8505-7AFD4D739A95}"/>
                </a:ext>
              </a:extLst>
            </p:cNvPr>
            <p:cNvGrpSpPr/>
            <p:nvPr/>
          </p:nvGrpSpPr>
          <p:grpSpPr>
            <a:xfrm>
              <a:off x="1382407" y="4509561"/>
              <a:ext cx="302992" cy="237848"/>
              <a:chOff x="11385550" y="5818188"/>
              <a:chExt cx="1587500" cy="1246187"/>
            </a:xfrm>
          </p:grpSpPr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A86CDE89-2CB4-4A62-BBA5-76B00D390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85550" y="5818188"/>
                <a:ext cx="1587500" cy="263525"/>
              </a:xfrm>
              <a:custGeom>
                <a:gdLst>
                  <a:gd fmla="*/ 470 w 507" name="T0"/>
                  <a:gd fmla="*/ 0 h 84" name="T1"/>
                  <a:gd fmla="*/ 36 w 507" name="T2"/>
                  <a:gd fmla="*/ 0 h 84" name="T3"/>
                  <a:gd fmla="*/ 0 w 507" name="T4"/>
                  <a:gd fmla="*/ 37 h 84" name="T5"/>
                  <a:gd fmla="*/ 0 w 507" name="T6"/>
                  <a:gd fmla="*/ 84 h 84" name="T7"/>
                  <a:gd fmla="*/ 507 w 507" name="T8"/>
                  <a:gd fmla="*/ 84 h 84" name="T9"/>
                  <a:gd fmla="*/ 507 w 507" name="T10"/>
                  <a:gd fmla="*/ 37 h 84" name="T11"/>
                  <a:gd fmla="*/ 470 w 507" name="T12"/>
                  <a:gd fmla="*/ 0 h 84" name="T13"/>
                  <a:gd fmla="*/ 49 w 507" name="T14"/>
                  <a:gd fmla="*/ 59 h 84" name="T15"/>
                  <a:gd fmla="*/ 36 w 507" name="T16"/>
                  <a:gd fmla="*/ 46 h 84" name="T17"/>
                  <a:gd fmla="*/ 49 w 507" name="T18"/>
                  <a:gd fmla="*/ 33 h 84" name="T19"/>
                  <a:gd fmla="*/ 61 w 507" name="T20"/>
                  <a:gd fmla="*/ 46 h 84" name="T21"/>
                  <a:gd fmla="*/ 49 w 507" name="T22"/>
                  <a:gd fmla="*/ 59 h 84" name="T23"/>
                  <a:gd fmla="*/ 99 w 507" name="T24"/>
                  <a:gd fmla="*/ 59 h 84" name="T25"/>
                  <a:gd fmla="*/ 87 w 507" name="T26"/>
                  <a:gd fmla="*/ 46 h 84" name="T27"/>
                  <a:gd fmla="*/ 99 w 507" name="T28"/>
                  <a:gd fmla="*/ 33 h 84" name="T29"/>
                  <a:gd fmla="*/ 112 w 507" name="T30"/>
                  <a:gd fmla="*/ 46 h 84" name="T31"/>
                  <a:gd fmla="*/ 99 w 507" name="T32"/>
                  <a:gd fmla="*/ 59 h 84" name="T33"/>
                  <a:gd fmla="*/ 150 w 507" name="T34"/>
                  <a:gd fmla="*/ 59 h 84" name="T35"/>
                  <a:gd fmla="*/ 137 w 507" name="T36"/>
                  <a:gd fmla="*/ 46 h 84" name="T37"/>
                  <a:gd fmla="*/ 150 w 507" name="T38"/>
                  <a:gd fmla="*/ 33 h 84" name="T39"/>
                  <a:gd fmla="*/ 163 w 507" name="T40"/>
                  <a:gd fmla="*/ 46 h 84" name="T41"/>
                  <a:gd fmla="*/ 150 w 507" name="T42"/>
                  <a:gd fmla="*/ 59 h 8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4" w="507">
                    <a:moveTo>
                      <a:pt x="47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7"/>
                      <a:pt x="0" y="37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07" y="84"/>
                      <a:pt x="507" y="84"/>
                      <a:pt x="507" y="84"/>
                    </a:cubicBezTo>
                    <a:cubicBezTo>
                      <a:pt x="507" y="37"/>
                      <a:pt x="507" y="37"/>
                      <a:pt x="507" y="37"/>
                    </a:cubicBezTo>
                    <a:cubicBezTo>
                      <a:pt x="507" y="17"/>
                      <a:pt x="490" y="0"/>
                      <a:pt x="470" y="0"/>
                    </a:cubicBezTo>
                    <a:close/>
                    <a:moveTo>
                      <a:pt x="49" y="59"/>
                    </a:moveTo>
                    <a:cubicBezTo>
                      <a:pt x="42" y="59"/>
                      <a:pt x="36" y="53"/>
                      <a:pt x="36" y="46"/>
                    </a:cubicBezTo>
                    <a:cubicBezTo>
                      <a:pt x="36" y="39"/>
                      <a:pt x="42" y="33"/>
                      <a:pt x="49" y="33"/>
                    </a:cubicBezTo>
                    <a:cubicBezTo>
                      <a:pt x="56" y="33"/>
                      <a:pt x="61" y="39"/>
                      <a:pt x="61" y="46"/>
                    </a:cubicBezTo>
                    <a:cubicBezTo>
                      <a:pt x="61" y="53"/>
                      <a:pt x="56" y="59"/>
                      <a:pt x="49" y="59"/>
                    </a:cubicBezTo>
                    <a:close/>
                    <a:moveTo>
                      <a:pt x="99" y="59"/>
                    </a:moveTo>
                    <a:cubicBezTo>
                      <a:pt x="92" y="59"/>
                      <a:pt x="87" y="53"/>
                      <a:pt x="87" y="46"/>
                    </a:cubicBezTo>
                    <a:cubicBezTo>
                      <a:pt x="87" y="39"/>
                      <a:pt x="92" y="33"/>
                      <a:pt x="99" y="33"/>
                    </a:cubicBezTo>
                    <a:cubicBezTo>
                      <a:pt x="106" y="33"/>
                      <a:pt x="112" y="39"/>
                      <a:pt x="112" y="46"/>
                    </a:cubicBezTo>
                    <a:cubicBezTo>
                      <a:pt x="112" y="53"/>
                      <a:pt x="106" y="59"/>
                      <a:pt x="99" y="59"/>
                    </a:cubicBezTo>
                    <a:close/>
                    <a:moveTo>
                      <a:pt x="150" y="59"/>
                    </a:moveTo>
                    <a:cubicBezTo>
                      <a:pt x="143" y="59"/>
                      <a:pt x="137" y="53"/>
                      <a:pt x="137" y="46"/>
                    </a:cubicBezTo>
                    <a:cubicBezTo>
                      <a:pt x="137" y="39"/>
                      <a:pt x="143" y="33"/>
                      <a:pt x="150" y="33"/>
                    </a:cubicBezTo>
                    <a:cubicBezTo>
                      <a:pt x="157" y="33"/>
                      <a:pt x="163" y="39"/>
                      <a:pt x="163" y="46"/>
                    </a:cubicBezTo>
                    <a:cubicBezTo>
                      <a:pt x="163" y="53"/>
                      <a:pt x="157" y="59"/>
                      <a:pt x="150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4DB1158C-5909-47BE-8D87-3B1AAB4802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85550" y="6111875"/>
                <a:ext cx="1587500" cy="952500"/>
              </a:xfrm>
              <a:custGeom>
                <a:gdLst>
                  <a:gd fmla="*/ 0 w 507" name="T0"/>
                  <a:gd fmla="*/ 268 h 304" name="T1"/>
                  <a:gd fmla="*/ 36 w 507" name="T2"/>
                  <a:gd fmla="*/ 304 h 304" name="T3"/>
                  <a:gd fmla="*/ 470 w 507" name="T4"/>
                  <a:gd fmla="*/ 304 h 304" name="T5"/>
                  <a:gd fmla="*/ 507 w 507" name="T6"/>
                  <a:gd fmla="*/ 268 h 304" name="T7"/>
                  <a:gd fmla="*/ 507 w 507" name="T8"/>
                  <a:gd fmla="*/ 0 h 304" name="T9"/>
                  <a:gd fmla="*/ 0 w 507" name="T10"/>
                  <a:gd fmla="*/ 0 h 304" name="T11"/>
                  <a:gd fmla="*/ 0 w 507" name="T12"/>
                  <a:gd fmla="*/ 268 h 304" name="T13"/>
                  <a:gd fmla="*/ 161 w 507" name="T14"/>
                  <a:gd fmla="*/ 136 h 304" name="T15"/>
                  <a:gd fmla="*/ 166 w 507" name="T16"/>
                  <a:gd fmla="*/ 131 h 304" name="T17"/>
                  <a:gd fmla="*/ 169 w 507" name="T18"/>
                  <a:gd fmla="*/ 131 h 304" name="T19"/>
                  <a:gd fmla="*/ 179 w 507" name="T20"/>
                  <a:gd fmla="*/ 108 h 304" name="T21"/>
                  <a:gd fmla="*/ 177 w 507" name="T22"/>
                  <a:gd fmla="*/ 106 h 304" name="T23"/>
                  <a:gd fmla="*/ 177 w 507" name="T24"/>
                  <a:gd fmla="*/ 98 h 304" name="T25"/>
                  <a:gd fmla="*/ 200 w 507" name="T26"/>
                  <a:gd fmla="*/ 75 h 304" name="T27"/>
                  <a:gd fmla="*/ 207 w 507" name="T28"/>
                  <a:gd fmla="*/ 75 h 304" name="T29"/>
                  <a:gd fmla="*/ 209 w 507" name="T30"/>
                  <a:gd fmla="*/ 77 h 304" name="T31"/>
                  <a:gd fmla="*/ 232 w 507" name="T32"/>
                  <a:gd fmla="*/ 68 h 304" name="T33"/>
                  <a:gd fmla="*/ 232 w 507" name="T34"/>
                  <a:gd fmla="*/ 65 h 304" name="T35"/>
                  <a:gd fmla="*/ 237 w 507" name="T36"/>
                  <a:gd fmla="*/ 60 h 304" name="T37"/>
                  <a:gd fmla="*/ 269 w 507" name="T38"/>
                  <a:gd fmla="*/ 60 h 304" name="T39"/>
                  <a:gd fmla="*/ 275 w 507" name="T40"/>
                  <a:gd fmla="*/ 65 h 304" name="T41"/>
                  <a:gd fmla="*/ 275 w 507" name="T42"/>
                  <a:gd fmla="*/ 68 h 304" name="T43"/>
                  <a:gd fmla="*/ 297 w 507" name="T44"/>
                  <a:gd fmla="*/ 77 h 304" name="T45"/>
                  <a:gd fmla="*/ 299 w 507" name="T46"/>
                  <a:gd fmla="*/ 75 h 304" name="T47"/>
                  <a:gd fmla="*/ 307 w 507" name="T48"/>
                  <a:gd fmla="*/ 75 h 304" name="T49"/>
                  <a:gd fmla="*/ 330 w 507" name="T50"/>
                  <a:gd fmla="*/ 98 h 304" name="T51"/>
                  <a:gd fmla="*/ 330 w 507" name="T52"/>
                  <a:gd fmla="*/ 106 h 304" name="T53"/>
                  <a:gd fmla="*/ 328 w 507" name="T54"/>
                  <a:gd fmla="*/ 108 h 304" name="T55"/>
                  <a:gd fmla="*/ 337 w 507" name="T56"/>
                  <a:gd fmla="*/ 131 h 304" name="T57"/>
                  <a:gd fmla="*/ 340 w 507" name="T58"/>
                  <a:gd fmla="*/ 131 h 304" name="T59"/>
                  <a:gd fmla="*/ 345 w 507" name="T60"/>
                  <a:gd fmla="*/ 136 h 304" name="T61"/>
                  <a:gd fmla="*/ 345 w 507" name="T62"/>
                  <a:gd fmla="*/ 168 h 304" name="T63"/>
                  <a:gd fmla="*/ 340 w 507" name="T64"/>
                  <a:gd fmla="*/ 173 h 304" name="T65"/>
                  <a:gd fmla="*/ 337 w 507" name="T66"/>
                  <a:gd fmla="*/ 173 h 304" name="T67"/>
                  <a:gd fmla="*/ 328 w 507" name="T68"/>
                  <a:gd fmla="*/ 196 h 304" name="T69"/>
                  <a:gd fmla="*/ 330 w 507" name="T70"/>
                  <a:gd fmla="*/ 198 h 304" name="T71"/>
                  <a:gd fmla="*/ 330 w 507" name="T72"/>
                  <a:gd fmla="*/ 206 h 304" name="T73"/>
                  <a:gd fmla="*/ 307 w 507" name="T74"/>
                  <a:gd fmla="*/ 229 h 304" name="T75"/>
                  <a:gd fmla="*/ 299 w 507" name="T76"/>
                  <a:gd fmla="*/ 229 h 304" name="T77"/>
                  <a:gd fmla="*/ 297 w 507" name="T78"/>
                  <a:gd fmla="*/ 226 h 304" name="T79"/>
                  <a:gd fmla="*/ 275 w 507" name="T80"/>
                  <a:gd fmla="*/ 236 h 304" name="T81"/>
                  <a:gd fmla="*/ 275 w 507" name="T82"/>
                  <a:gd fmla="*/ 239 h 304" name="T83"/>
                  <a:gd fmla="*/ 269 w 507" name="T84"/>
                  <a:gd fmla="*/ 244 h 304" name="T85"/>
                  <a:gd fmla="*/ 237 w 507" name="T86"/>
                  <a:gd fmla="*/ 244 h 304" name="T87"/>
                  <a:gd fmla="*/ 232 w 507" name="T88"/>
                  <a:gd fmla="*/ 239 h 304" name="T89"/>
                  <a:gd fmla="*/ 232 w 507" name="T90"/>
                  <a:gd fmla="*/ 236 h 304" name="T91"/>
                  <a:gd fmla="*/ 209 w 507" name="T92"/>
                  <a:gd fmla="*/ 226 h 304" name="T93"/>
                  <a:gd fmla="*/ 207 w 507" name="T94"/>
                  <a:gd fmla="*/ 229 h 304" name="T95"/>
                  <a:gd fmla="*/ 200 w 507" name="T96"/>
                  <a:gd fmla="*/ 229 h 304" name="T97"/>
                  <a:gd fmla="*/ 177 w 507" name="T98"/>
                  <a:gd fmla="*/ 206 h 304" name="T99"/>
                  <a:gd fmla="*/ 177 w 507" name="T100"/>
                  <a:gd fmla="*/ 198 h 304" name="T101"/>
                  <a:gd fmla="*/ 179 w 507" name="T102"/>
                  <a:gd fmla="*/ 196 h 304" name="T103"/>
                  <a:gd fmla="*/ 169 w 507" name="T104"/>
                  <a:gd fmla="*/ 173 h 304" name="T105"/>
                  <a:gd fmla="*/ 166 w 507" name="T106"/>
                  <a:gd fmla="*/ 173 h 304" name="T107"/>
                  <a:gd fmla="*/ 161 w 507" name="T108"/>
                  <a:gd fmla="*/ 168 h 304" name="T109"/>
                  <a:gd fmla="*/ 161 w 507" name="T110"/>
                  <a:gd fmla="*/ 136 h 304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04" w="507">
                    <a:moveTo>
                      <a:pt x="0" y="268"/>
                    </a:moveTo>
                    <a:cubicBezTo>
                      <a:pt x="0" y="288"/>
                      <a:pt x="16" y="304"/>
                      <a:pt x="36" y="304"/>
                    </a:cubicBezTo>
                    <a:cubicBezTo>
                      <a:pt x="470" y="304"/>
                      <a:pt x="470" y="304"/>
                      <a:pt x="470" y="304"/>
                    </a:cubicBezTo>
                    <a:cubicBezTo>
                      <a:pt x="490" y="304"/>
                      <a:pt x="507" y="288"/>
                      <a:pt x="507" y="268"/>
                    </a:cubicBezTo>
                    <a:cubicBezTo>
                      <a:pt x="507" y="0"/>
                      <a:pt x="507" y="0"/>
                      <a:pt x="50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8"/>
                    </a:lnTo>
                    <a:close/>
                    <a:moveTo>
                      <a:pt x="161" y="136"/>
                    </a:moveTo>
                    <a:cubicBezTo>
                      <a:pt x="161" y="133"/>
                      <a:pt x="163" y="131"/>
                      <a:pt x="166" y="131"/>
                    </a:cubicBezTo>
                    <a:cubicBezTo>
                      <a:pt x="169" y="131"/>
                      <a:pt x="169" y="131"/>
                      <a:pt x="169" y="131"/>
                    </a:cubicBezTo>
                    <a:cubicBezTo>
                      <a:pt x="171" y="122"/>
                      <a:pt x="175" y="115"/>
                      <a:pt x="179" y="108"/>
                    </a:cubicBezTo>
                    <a:cubicBezTo>
                      <a:pt x="177" y="106"/>
                      <a:pt x="177" y="106"/>
                      <a:pt x="177" y="106"/>
                    </a:cubicBezTo>
                    <a:cubicBezTo>
                      <a:pt x="175" y="104"/>
                      <a:pt x="175" y="100"/>
                      <a:pt x="177" y="98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2" y="73"/>
                      <a:pt x="205" y="73"/>
                      <a:pt x="207" y="75"/>
                    </a:cubicBezTo>
                    <a:cubicBezTo>
                      <a:pt x="209" y="77"/>
                      <a:pt x="209" y="77"/>
                      <a:pt x="209" y="77"/>
                    </a:cubicBezTo>
                    <a:cubicBezTo>
                      <a:pt x="216" y="73"/>
                      <a:pt x="224" y="70"/>
                      <a:pt x="232" y="68"/>
                    </a:cubicBezTo>
                    <a:cubicBezTo>
                      <a:pt x="232" y="65"/>
                      <a:pt x="232" y="65"/>
                      <a:pt x="232" y="65"/>
                    </a:cubicBezTo>
                    <a:cubicBezTo>
                      <a:pt x="232" y="62"/>
                      <a:pt x="234" y="60"/>
                      <a:pt x="237" y="60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72" y="60"/>
                      <a:pt x="275" y="62"/>
                      <a:pt x="275" y="65"/>
                    </a:cubicBezTo>
                    <a:cubicBezTo>
                      <a:pt x="275" y="68"/>
                      <a:pt x="275" y="68"/>
                      <a:pt x="275" y="68"/>
                    </a:cubicBezTo>
                    <a:cubicBezTo>
                      <a:pt x="283" y="70"/>
                      <a:pt x="290" y="73"/>
                      <a:pt x="297" y="77"/>
                    </a:cubicBezTo>
                    <a:cubicBezTo>
                      <a:pt x="299" y="75"/>
                      <a:pt x="299" y="75"/>
                      <a:pt x="299" y="75"/>
                    </a:cubicBezTo>
                    <a:cubicBezTo>
                      <a:pt x="301" y="73"/>
                      <a:pt x="305" y="73"/>
                      <a:pt x="307" y="75"/>
                    </a:cubicBezTo>
                    <a:cubicBezTo>
                      <a:pt x="330" y="98"/>
                      <a:pt x="330" y="98"/>
                      <a:pt x="330" y="98"/>
                    </a:cubicBezTo>
                    <a:cubicBezTo>
                      <a:pt x="332" y="100"/>
                      <a:pt x="332" y="104"/>
                      <a:pt x="330" y="106"/>
                    </a:cubicBezTo>
                    <a:cubicBezTo>
                      <a:pt x="328" y="108"/>
                      <a:pt x="328" y="108"/>
                      <a:pt x="328" y="108"/>
                    </a:cubicBezTo>
                    <a:cubicBezTo>
                      <a:pt x="332" y="115"/>
                      <a:pt x="335" y="122"/>
                      <a:pt x="337" y="131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343" y="131"/>
                      <a:pt x="345" y="133"/>
                      <a:pt x="345" y="136"/>
                    </a:cubicBezTo>
                    <a:cubicBezTo>
                      <a:pt x="345" y="168"/>
                      <a:pt x="345" y="168"/>
                      <a:pt x="345" y="168"/>
                    </a:cubicBezTo>
                    <a:cubicBezTo>
                      <a:pt x="345" y="171"/>
                      <a:pt x="343" y="173"/>
                      <a:pt x="340" y="173"/>
                    </a:cubicBezTo>
                    <a:cubicBezTo>
                      <a:pt x="337" y="173"/>
                      <a:pt x="337" y="173"/>
                      <a:pt x="337" y="173"/>
                    </a:cubicBezTo>
                    <a:cubicBezTo>
                      <a:pt x="335" y="182"/>
                      <a:pt x="332" y="189"/>
                      <a:pt x="328" y="196"/>
                    </a:cubicBezTo>
                    <a:cubicBezTo>
                      <a:pt x="330" y="198"/>
                      <a:pt x="330" y="198"/>
                      <a:pt x="330" y="198"/>
                    </a:cubicBezTo>
                    <a:cubicBezTo>
                      <a:pt x="332" y="200"/>
                      <a:pt x="332" y="204"/>
                      <a:pt x="330" y="206"/>
                    </a:cubicBezTo>
                    <a:cubicBezTo>
                      <a:pt x="307" y="229"/>
                      <a:pt x="307" y="229"/>
                      <a:pt x="307" y="229"/>
                    </a:cubicBezTo>
                    <a:cubicBezTo>
                      <a:pt x="305" y="231"/>
                      <a:pt x="301" y="231"/>
                      <a:pt x="299" y="229"/>
                    </a:cubicBezTo>
                    <a:cubicBezTo>
                      <a:pt x="297" y="226"/>
                      <a:pt x="297" y="226"/>
                      <a:pt x="297" y="226"/>
                    </a:cubicBezTo>
                    <a:cubicBezTo>
                      <a:pt x="290" y="231"/>
                      <a:pt x="283" y="234"/>
                      <a:pt x="275" y="236"/>
                    </a:cubicBezTo>
                    <a:cubicBezTo>
                      <a:pt x="275" y="239"/>
                      <a:pt x="275" y="239"/>
                      <a:pt x="275" y="239"/>
                    </a:cubicBezTo>
                    <a:cubicBezTo>
                      <a:pt x="275" y="242"/>
                      <a:pt x="272" y="244"/>
                      <a:pt x="269" y="244"/>
                    </a:cubicBezTo>
                    <a:cubicBezTo>
                      <a:pt x="237" y="244"/>
                      <a:pt x="237" y="244"/>
                      <a:pt x="237" y="244"/>
                    </a:cubicBezTo>
                    <a:cubicBezTo>
                      <a:pt x="234" y="244"/>
                      <a:pt x="232" y="242"/>
                      <a:pt x="232" y="239"/>
                    </a:cubicBezTo>
                    <a:cubicBezTo>
                      <a:pt x="232" y="236"/>
                      <a:pt x="232" y="236"/>
                      <a:pt x="232" y="236"/>
                    </a:cubicBezTo>
                    <a:cubicBezTo>
                      <a:pt x="224" y="234"/>
                      <a:pt x="216" y="231"/>
                      <a:pt x="209" y="226"/>
                    </a:cubicBezTo>
                    <a:cubicBezTo>
                      <a:pt x="207" y="229"/>
                      <a:pt x="207" y="229"/>
                      <a:pt x="207" y="229"/>
                    </a:cubicBezTo>
                    <a:cubicBezTo>
                      <a:pt x="205" y="231"/>
                      <a:pt x="202" y="231"/>
                      <a:pt x="200" y="229"/>
                    </a:cubicBezTo>
                    <a:cubicBezTo>
                      <a:pt x="177" y="206"/>
                      <a:pt x="177" y="206"/>
                      <a:pt x="177" y="206"/>
                    </a:cubicBezTo>
                    <a:cubicBezTo>
                      <a:pt x="175" y="204"/>
                      <a:pt x="175" y="200"/>
                      <a:pt x="177" y="198"/>
                    </a:cubicBezTo>
                    <a:cubicBezTo>
                      <a:pt x="179" y="196"/>
                      <a:pt x="179" y="196"/>
                      <a:pt x="179" y="196"/>
                    </a:cubicBezTo>
                    <a:cubicBezTo>
                      <a:pt x="175" y="189"/>
                      <a:pt x="171" y="182"/>
                      <a:pt x="169" y="173"/>
                    </a:cubicBezTo>
                    <a:cubicBezTo>
                      <a:pt x="166" y="173"/>
                      <a:pt x="166" y="173"/>
                      <a:pt x="166" y="173"/>
                    </a:cubicBezTo>
                    <a:cubicBezTo>
                      <a:pt x="163" y="173"/>
                      <a:pt x="161" y="171"/>
                      <a:pt x="161" y="168"/>
                    </a:cubicBezTo>
                    <a:lnTo>
                      <a:pt x="161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900">
                  <a:cs typeface="+mn-ea"/>
                  <a:sym typeface="+mn-lt"/>
                </a:endParaRPr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B1727741-22B8-42D2-86A3-05FCCA7143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49125" y="6453188"/>
                <a:ext cx="261937" cy="260350"/>
              </a:xfrm>
              <a:custGeom>
                <a:gdLst>
                  <a:gd fmla="*/ 42 w 84" name="T0"/>
                  <a:gd fmla="*/ 83 h 83" name="T1"/>
                  <a:gd fmla="*/ 84 w 84" name="T2"/>
                  <a:gd fmla="*/ 42 h 83" name="T3"/>
                  <a:gd fmla="*/ 42 w 84" name="T4"/>
                  <a:gd fmla="*/ 0 h 83" name="T5"/>
                  <a:gd fmla="*/ 0 w 84" name="T6"/>
                  <a:gd fmla="*/ 42 h 83" name="T7"/>
                  <a:gd fmla="*/ 42 w 84" name="T8"/>
                  <a:gd fmla="*/ 83 h 83" name="T9"/>
                  <a:gd fmla="*/ 42 w 84" name="T10"/>
                  <a:gd fmla="*/ 31 h 83" name="T11"/>
                  <a:gd fmla="*/ 53 w 84" name="T12"/>
                  <a:gd fmla="*/ 42 h 83" name="T13"/>
                  <a:gd fmla="*/ 42 w 84" name="T14"/>
                  <a:gd fmla="*/ 53 h 83" name="T15"/>
                  <a:gd fmla="*/ 31 w 84" name="T16"/>
                  <a:gd fmla="*/ 42 h 83" name="T17"/>
                  <a:gd fmla="*/ 42 w 84" name="T18"/>
                  <a:gd fmla="*/ 31 h 8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3" w="84">
                    <a:moveTo>
                      <a:pt x="42" y="83"/>
                    </a:moveTo>
                    <a:cubicBezTo>
                      <a:pt x="65" y="83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lose/>
                    <a:moveTo>
                      <a:pt x="42" y="31"/>
                    </a:moveTo>
                    <a:cubicBezTo>
                      <a:pt x="48" y="31"/>
                      <a:pt x="53" y="36"/>
                      <a:pt x="53" y="42"/>
                    </a:cubicBezTo>
                    <a:cubicBezTo>
                      <a:pt x="53" y="48"/>
                      <a:pt x="48" y="53"/>
                      <a:pt x="42" y="53"/>
                    </a:cubicBezTo>
                    <a:cubicBezTo>
                      <a:pt x="36" y="53"/>
                      <a:pt x="31" y="48"/>
                      <a:pt x="31" y="42"/>
                    </a:cubicBezTo>
                    <a:cubicBezTo>
                      <a:pt x="31" y="36"/>
                      <a:pt x="36" y="31"/>
                      <a:pt x="4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22860" compatLnSpc="1" lIns="45720" numCol="1" rIns="45720" tIns="22860" vert="horz" wrap="square">
                <a:prstTxWarp prst="textNoShape">
                  <a:avLst/>
                </a:prstTxWarp>
              </a:bodyPr>
              <a:lstStyle/>
              <a:p>
                <a:endParaRPr lang="en-US" sz="9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7B21A4-9BF1-4E01-89B5-9CB29FBD3934}"/>
              </a:ext>
            </a:extLst>
          </p:cNvPr>
          <p:cNvGrpSpPr/>
          <p:nvPr/>
        </p:nvGrpSpPr>
        <p:grpSpPr>
          <a:xfrm>
            <a:off x="2038499" y="1951214"/>
            <a:ext cx="3958620" cy="1934185"/>
            <a:chOff x="5354322" y="1967781"/>
            <a:chExt cx="3958620" cy="193418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411FB04-CBEB-41BF-B0AE-78804A641014}"/>
                </a:ext>
              </a:extLst>
            </p:cNvPr>
            <p:cNvSpPr/>
            <p:nvPr/>
          </p:nvSpPr>
          <p:spPr>
            <a:xfrm>
              <a:off x="5354323" y="2332306"/>
              <a:ext cx="3958620" cy="1554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要选好班组长；</a:t>
              </a:r>
            </a:p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配备好创建的人员班子；</a:t>
              </a:r>
            </a:p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提高员工对创建“五型”班组的认识；</a:t>
              </a:r>
            </a:p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   增强员工的主人翁意识；</a:t>
              </a:r>
            </a:p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    明确班组建设事关企业发展的基本；</a:t>
              </a:r>
            </a:p>
            <a:p>
              <a:pPr indent="-285750" marL="285750">
                <a:buClr>
                  <a:schemeClr val="accent1"/>
                </a:buClr>
                <a:buFont charset="2" panose="05000000000000000000" pitchFamily="2" typeface="Wingdings"/>
                <a:buChar char="u"/>
                <a:defRPr/>
              </a:pPr>
              <a:r>
                <a:rPr altLang="en-US" lang="zh-CN" sz="1600">
                  <a:cs typeface="+mn-ea"/>
                  <a:sym typeface="+mn-lt"/>
                </a:rPr>
                <a:t>    明确班组建设的岗位责任意识。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9502DCC-A8D2-4A05-BF69-05E14D42E81F}"/>
                </a:ext>
              </a:extLst>
            </p:cNvPr>
            <p:cNvSpPr/>
            <p:nvPr/>
          </p:nvSpPr>
          <p:spPr>
            <a:xfrm>
              <a:off x="5354324" y="1967781"/>
              <a:ext cx="2731804" cy="3657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defRPr/>
              </a:pPr>
              <a:r>
                <a:rPr altLang="zh-CN" b="1" lang="en-US" sz="1800">
                  <a:solidFill>
                    <a:schemeClr val="accent1"/>
                  </a:solidFill>
                  <a:cs typeface="+mn-ea"/>
                  <a:sym typeface="+mn-lt"/>
                </a:rPr>
                <a:t>1、做好创建准备工作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0D4570B-8284-404E-9E4C-D87945F68D61}"/>
              </a:ext>
            </a:extLst>
          </p:cNvPr>
          <p:cNvGrpSpPr/>
          <p:nvPr/>
        </p:nvGrpSpPr>
        <p:grpSpPr>
          <a:xfrm>
            <a:off x="2038499" y="4361811"/>
            <a:ext cx="3958620" cy="1250345"/>
            <a:chOff x="5354322" y="1967781"/>
            <a:chExt cx="3958620" cy="125034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C2C5FE9-54EE-44C9-A34C-003337082787}"/>
                </a:ext>
              </a:extLst>
            </p:cNvPr>
            <p:cNvSpPr/>
            <p:nvPr/>
          </p:nvSpPr>
          <p:spPr>
            <a:xfrm>
              <a:off x="5354323" y="2332306"/>
              <a:ext cx="3958620" cy="8717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80000"/>
                </a:lnSpc>
                <a:buClr>
                  <a:srgbClr val="990099"/>
                </a:buClr>
              </a:pPr>
              <a:r>
                <a:rPr altLang="en-US" lang="zh-CN" sz="1600">
                  <a:cs typeface="+mn-ea"/>
                  <a:sym typeface="+mn-lt"/>
                </a:rPr>
                <a:t>健全“五型”班组各项工作标准</a:t>
              </a:r>
            </a:p>
            <a:p>
              <a:pPr>
                <a:lnSpc>
                  <a:spcPct val="80000"/>
                </a:lnSpc>
                <a:buClr>
                  <a:srgbClr val="990099"/>
                </a:buClr>
              </a:pPr>
              <a:r>
                <a:rPr altLang="en-US" lang="zh-CN" sz="1600">
                  <a:cs typeface="+mn-ea"/>
                  <a:sym typeface="+mn-lt"/>
                </a:rPr>
                <a:t>健全“五型”班组各项经济责任考核制度</a:t>
              </a:r>
            </a:p>
            <a:p>
              <a:pPr>
                <a:lnSpc>
                  <a:spcPct val="80000"/>
                </a:lnSpc>
                <a:buClr>
                  <a:srgbClr val="990099"/>
                </a:buClr>
              </a:pPr>
              <a:r>
                <a:rPr altLang="en-US" lang="zh-CN" sz="1600">
                  <a:cs typeface="+mn-ea"/>
                  <a:sym typeface="+mn-lt"/>
                </a:rPr>
                <a:t>强化培训，提升素质，建立一套完善的培训制度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0D1E533-140D-4ECE-B581-CB76A2DBAA66}"/>
                </a:ext>
              </a:extLst>
            </p:cNvPr>
            <p:cNvSpPr/>
            <p:nvPr/>
          </p:nvSpPr>
          <p:spPr>
            <a:xfrm>
              <a:off x="5354323" y="1967781"/>
              <a:ext cx="2401298" cy="31089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80000"/>
                </a:lnSpc>
              </a:pPr>
              <a:r>
                <a:rPr altLang="zh-CN" b="1" lang="en-US" sz="1800">
                  <a:solidFill>
                    <a:schemeClr val="accent1"/>
                  </a:solidFill>
                  <a:cs typeface="+mn-ea"/>
                  <a:sym typeface="+mn-lt"/>
                </a:rPr>
                <a:t>2、完善各项规章制度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2F9B2353-85A5-4EBC-BEEF-148A97B0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66053" y="1370988"/>
            <a:ext cx="4864712" cy="4864712"/>
          </a:xfrm>
          <a:prstGeom prst="rect">
            <a:avLst/>
          </a:prstGeom>
        </p:spPr>
      </p:pic>
    </p:spTree>
    <p:extLst>
      <p:ext uri="{BB962C8B-B14F-4D97-AF65-F5344CB8AC3E}">
        <p14:creationId val="3515589467"/>
      </p:ext>
    </p:extLst>
  </p:cSld>
  <p:clrMapOvr>
    <a:masterClrMapping/>
  </p:clrMapOvr>
  <mc:AlternateContent>
    <mc:Choice Requires="p14">
      <p:transition advTm="3000" p14:dur="1400" spd="slow">
        <p14:doors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53">
            <a:extLst>
              <a:ext uri="{FF2B5EF4-FFF2-40B4-BE49-F238E27FC236}">
                <a16:creationId xmlns:a16="http://schemas.microsoft.com/office/drawing/2014/main" id="{1A4B0398-FC62-463B-B34F-A60CB2BC065D}"/>
              </a:ext>
            </a:extLst>
          </p:cNvPr>
          <p:cNvSpPr txBox="1"/>
          <p:nvPr/>
        </p:nvSpPr>
        <p:spPr>
          <a:xfrm>
            <a:off x="11550650" y="411163"/>
            <a:ext cx="64135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1CE9F-25F0-4F62-92D1-80BF8CF17F4B}" type="slidenum">
              <a:rPr lang="en-US" smtClean="0">
                <a:cs typeface="+mn-ea"/>
                <a:sym typeface="+mn-lt"/>
              </a:rPr>
              <a:t>24</a:t>
            </a:fld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2C69A-C473-47CD-8914-0DE126806D89}"/>
              </a:ext>
            </a:extLst>
          </p:cNvPr>
          <p:cNvSpPr txBox="1"/>
          <p:nvPr/>
        </p:nvSpPr>
        <p:spPr>
          <a:xfrm>
            <a:off x="1209562" y="2063532"/>
            <a:ext cx="3604810" cy="2111862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3、开展创建活动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   加强组织领导 落实工作责任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   突出工作重点抓好宣传总结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   完善治理措施务求工作实效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   严格组织考评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5EC677-60A1-4B45-8EA0-185D1637571C}"/>
              </a:ext>
            </a:extLst>
          </p:cNvPr>
          <p:cNvSpPr/>
          <p:nvPr/>
        </p:nvSpPr>
        <p:spPr>
          <a:xfrm>
            <a:off x="7984933" y="2063533"/>
            <a:ext cx="3098035" cy="43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marL="228600">
              <a:lnSpc>
                <a:spcPct val="80000"/>
              </a:lnSpc>
              <a:spcBef>
                <a:spcPts val="1000"/>
              </a:spcBef>
            </a:pPr>
            <a:r>
              <a:rPr altLang="zh-CN" b="1" lang="en-US" sz="2800">
                <a:solidFill>
                  <a:schemeClr val="accent1"/>
                </a:solidFill>
                <a:cs typeface="+mn-ea"/>
                <a:sym typeface="+mn-lt"/>
              </a:rPr>
              <a:t>5、建立激励机制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141CAD-FDFF-4613-9F7C-227C8B8872F5}"/>
              </a:ext>
            </a:extLst>
          </p:cNvPr>
          <p:cNvSpPr txBox="1"/>
          <p:nvPr/>
        </p:nvSpPr>
        <p:spPr>
          <a:xfrm>
            <a:off x="4937851" y="2063532"/>
            <a:ext cx="3047082" cy="432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marL="228600">
              <a:lnSpc>
                <a:spcPct val="80000"/>
              </a:lnSpc>
              <a:spcBef>
                <a:spcPts val="1000"/>
              </a:spcBef>
            </a:pPr>
            <a:r>
              <a:rPr altLang="zh-CN" b="1" lang="en-US" sz="2800">
                <a:solidFill>
                  <a:schemeClr val="accent1"/>
                </a:solidFill>
                <a:cs typeface="+mn-ea"/>
                <a:sym typeface="+mn-lt"/>
              </a:rPr>
              <a:t>4、落实监督检查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6795F5-5E16-487C-98F5-01DF97F3B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2268" y="3429000"/>
            <a:ext cx="3696159" cy="36961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E33164-C5D6-4F42-966A-70AF42E91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8987" y="2630890"/>
            <a:ext cx="3604810" cy="36048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5F9D85-2F9D-4E10-B0C6-8CC7D8D8C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4009" y="2764458"/>
            <a:ext cx="3544376" cy="3544376"/>
          </a:xfrm>
          <a:prstGeom prst="rect">
            <a:avLst/>
          </a:prstGeom>
        </p:spPr>
      </p:pic>
    </p:spTree>
    <p:extLst>
      <p:ext uri="{BB962C8B-B14F-4D97-AF65-F5344CB8AC3E}">
        <p14:creationId val="3356052842"/>
      </p:ext>
    </p:extLst>
  </p:cSld>
  <p:clrMapOvr>
    <a:masterClrMapping/>
  </p:clrMapOvr>
  <p:transition advTm="3000"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45AA400-74A6-4B4C-A0EC-9DC76283488C}"/>
              </a:ext>
            </a:extLst>
          </p:cNvPr>
          <p:cNvCxnSpPr/>
          <p:nvPr/>
        </p:nvCxnSpPr>
        <p:spPr>
          <a:xfrm>
            <a:off x="1109435" y="3837498"/>
            <a:ext cx="9974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447D3CA-08BC-4197-9165-9EE0CCB55DE2}"/>
              </a:ext>
            </a:extLst>
          </p:cNvPr>
          <p:cNvCxnSpPr/>
          <p:nvPr/>
        </p:nvCxnSpPr>
        <p:spPr>
          <a:xfrm flipV="1">
            <a:off x="1095148" y="2994536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5CB1E583-3395-40B1-9F54-3264B6ADB72C}"/>
              </a:ext>
            </a:extLst>
          </p:cNvPr>
          <p:cNvSpPr/>
          <p:nvPr/>
        </p:nvSpPr>
        <p:spPr>
          <a:xfrm>
            <a:off x="1480910" y="288023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8F6CEF4B-E9EF-4519-9BB5-21E43186BE6F}"/>
              </a:ext>
            </a:extLst>
          </p:cNvPr>
          <p:cNvSpPr/>
          <p:nvPr/>
        </p:nvSpPr>
        <p:spPr>
          <a:xfrm>
            <a:off x="1591638" y="2069419"/>
            <a:ext cx="642938" cy="642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01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51E3737-2362-4949-A959-CDA26A94E055}"/>
              </a:ext>
            </a:extLst>
          </p:cNvPr>
          <p:cNvGrpSpPr/>
          <p:nvPr/>
        </p:nvGrpSpPr>
        <p:grpSpPr>
          <a:xfrm>
            <a:off x="1480910" y="1958691"/>
            <a:ext cx="864394" cy="864394"/>
            <a:chOff x="857250" y="1893093"/>
            <a:chExt cx="864394" cy="864394"/>
          </a:xfrm>
        </p:grpSpPr>
        <p:sp>
          <p:nvSpPr>
            <p:cNvPr id="41" name="弧形 40">
              <a:extLst>
                <a:ext uri="{FF2B5EF4-FFF2-40B4-BE49-F238E27FC236}">
                  <a16:creationId xmlns:a16="http://schemas.microsoft.com/office/drawing/2014/main" id="{8CE06DAF-602B-4C3E-8E2A-7C99A0475AE1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3D409215-497A-42CD-99FD-82131F74BF47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A2CC6FAD-0FC0-4786-A491-DA6B7771AD19}"/>
              </a:ext>
            </a:extLst>
          </p:cNvPr>
          <p:cNvSpPr txBox="1"/>
          <p:nvPr/>
        </p:nvSpPr>
        <p:spPr>
          <a:xfrm>
            <a:off x="2456032" y="1975389"/>
            <a:ext cx="294323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6、定期总结分析</a:t>
            </a:r>
          </a:p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要克服重视“抓建制”，忽视“抓执行”；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AF6586F-B32E-4F74-A7AB-DB5F6C2E0B57}"/>
              </a:ext>
            </a:extLst>
          </p:cNvPr>
          <p:cNvCxnSpPr/>
          <p:nvPr/>
        </p:nvCxnSpPr>
        <p:spPr>
          <a:xfrm flipH="1">
            <a:off x="2516754" y="385419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>
            <a:extLst>
              <a:ext uri="{FF2B5EF4-FFF2-40B4-BE49-F238E27FC236}">
                <a16:creationId xmlns:a16="http://schemas.microsoft.com/office/drawing/2014/main" id="{60ADBEEE-393A-4662-972D-C139D1540EED}"/>
              </a:ext>
            </a:extLst>
          </p:cNvPr>
          <p:cNvSpPr/>
          <p:nvPr/>
        </p:nvSpPr>
        <p:spPr>
          <a:xfrm flipV="1">
            <a:off x="2438173" y="4638849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C25BCCDC-6E20-478C-A9D2-4D462D1CD794}"/>
              </a:ext>
            </a:extLst>
          </p:cNvPr>
          <p:cNvSpPr/>
          <p:nvPr/>
        </p:nvSpPr>
        <p:spPr>
          <a:xfrm>
            <a:off x="1848805" y="4979339"/>
            <a:ext cx="642938" cy="642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02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419B974-CE36-4AAB-A893-B62E7A20BD32}"/>
              </a:ext>
            </a:extLst>
          </p:cNvPr>
          <p:cNvGrpSpPr/>
          <p:nvPr/>
        </p:nvGrpSpPr>
        <p:grpSpPr>
          <a:xfrm>
            <a:off x="1738077" y="4868611"/>
            <a:ext cx="864394" cy="864394"/>
            <a:chOff x="857250" y="1893093"/>
            <a:chExt cx="864394" cy="864394"/>
          </a:xfrm>
        </p:grpSpPr>
        <p:sp>
          <p:nvSpPr>
            <p:cNvPr id="48" name="弧形 47">
              <a:extLst>
                <a:ext uri="{FF2B5EF4-FFF2-40B4-BE49-F238E27FC236}">
                  <a16:creationId xmlns:a16="http://schemas.microsoft.com/office/drawing/2014/main" id="{AB328553-7B00-41C4-B4A8-AA8B8743EF73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73D88E31-4B5B-456E-9E82-53D3C6F45EDF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AB0D6BCB-2DDA-4E1C-AD85-E5A689353FE4}"/>
              </a:ext>
            </a:extLst>
          </p:cNvPr>
          <p:cNvSpPr txBox="1"/>
          <p:nvPr/>
        </p:nvSpPr>
        <p:spPr>
          <a:xfrm>
            <a:off x="2713199" y="4885310"/>
            <a:ext cx="294323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6、定期总结分析</a:t>
            </a:r>
          </a:p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要克服注重“突击抓”，忽视“经常抓”；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A09F8B4-96BB-4E8C-A2DF-8E4E72CC6CB8}"/>
              </a:ext>
            </a:extLst>
          </p:cNvPr>
          <p:cNvCxnSpPr/>
          <p:nvPr/>
        </p:nvCxnSpPr>
        <p:spPr>
          <a:xfrm flipV="1">
            <a:off x="6232283" y="2994536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E64F3681-63CD-42B3-84AB-06A9214C9901}"/>
              </a:ext>
            </a:extLst>
          </p:cNvPr>
          <p:cNvSpPr/>
          <p:nvPr/>
        </p:nvSpPr>
        <p:spPr>
          <a:xfrm>
            <a:off x="6618044" y="288023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E542BD1F-EFBB-4009-96CC-93D799002B60}"/>
              </a:ext>
            </a:extLst>
          </p:cNvPr>
          <p:cNvSpPr/>
          <p:nvPr/>
        </p:nvSpPr>
        <p:spPr>
          <a:xfrm>
            <a:off x="6728771" y="2069419"/>
            <a:ext cx="642938" cy="642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03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F92E97A-7099-4522-9F31-6DF5BECADA6D}"/>
              </a:ext>
            </a:extLst>
          </p:cNvPr>
          <p:cNvGrpSpPr/>
          <p:nvPr/>
        </p:nvGrpSpPr>
        <p:grpSpPr>
          <a:xfrm>
            <a:off x="6618044" y="1958691"/>
            <a:ext cx="864394" cy="864394"/>
            <a:chOff x="857250" y="1893093"/>
            <a:chExt cx="864394" cy="864394"/>
          </a:xfrm>
        </p:grpSpPr>
        <p:sp>
          <p:nvSpPr>
            <p:cNvPr id="55" name="弧形 54">
              <a:extLst>
                <a:ext uri="{FF2B5EF4-FFF2-40B4-BE49-F238E27FC236}">
                  <a16:creationId xmlns:a16="http://schemas.microsoft.com/office/drawing/2014/main" id="{29920B0D-3643-43BD-B541-64AA76379431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6" name="弧形 55">
              <a:extLst>
                <a:ext uri="{FF2B5EF4-FFF2-40B4-BE49-F238E27FC236}">
                  <a16:creationId xmlns:a16="http://schemas.microsoft.com/office/drawing/2014/main" id="{59C76193-EEFC-416D-9AFB-64971ECC1564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6CD41684-9F93-41FC-A324-4CEE707679B3}"/>
              </a:ext>
            </a:extLst>
          </p:cNvPr>
          <p:cNvSpPr txBox="1"/>
          <p:nvPr/>
        </p:nvSpPr>
        <p:spPr>
          <a:xfrm>
            <a:off x="7593165" y="1975389"/>
            <a:ext cx="294323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6、定期总结分析</a:t>
            </a:r>
          </a:p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要克服重视“抓典型”，忽视“抓整体”；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8B9C1C9-A327-4BAF-B2C1-9B00AFD2DBEA}"/>
              </a:ext>
            </a:extLst>
          </p:cNvPr>
          <p:cNvCxnSpPr/>
          <p:nvPr/>
        </p:nvCxnSpPr>
        <p:spPr>
          <a:xfrm flipH="1">
            <a:off x="7653888" y="3854197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>
            <a:extLst>
              <a:ext uri="{FF2B5EF4-FFF2-40B4-BE49-F238E27FC236}">
                <a16:creationId xmlns:a16="http://schemas.microsoft.com/office/drawing/2014/main" id="{3496B86B-8EB6-4158-9939-684166901362}"/>
              </a:ext>
            </a:extLst>
          </p:cNvPr>
          <p:cNvSpPr/>
          <p:nvPr/>
        </p:nvSpPr>
        <p:spPr>
          <a:xfrm flipV="1">
            <a:off x="7575307" y="4638849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z="1600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EB01F6BE-AC5F-4D2D-82FA-919B11CB2364}"/>
              </a:ext>
            </a:extLst>
          </p:cNvPr>
          <p:cNvSpPr/>
          <p:nvPr/>
        </p:nvSpPr>
        <p:spPr>
          <a:xfrm>
            <a:off x="6985938" y="4979339"/>
            <a:ext cx="642938" cy="642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z="1600">
                <a:cs typeface="+mn-ea"/>
                <a:sym typeface="+mn-lt"/>
              </a:rPr>
              <a:t>04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8D0911C-3742-40A9-BCFB-9CD82F5A54D6}"/>
              </a:ext>
            </a:extLst>
          </p:cNvPr>
          <p:cNvGrpSpPr/>
          <p:nvPr/>
        </p:nvGrpSpPr>
        <p:grpSpPr>
          <a:xfrm>
            <a:off x="6875211" y="4868611"/>
            <a:ext cx="864394" cy="864394"/>
            <a:chOff x="857250" y="1893093"/>
            <a:chExt cx="864394" cy="864394"/>
          </a:xfrm>
        </p:grpSpPr>
        <p:sp>
          <p:nvSpPr>
            <p:cNvPr id="62" name="弧形 61">
              <a:extLst>
                <a:ext uri="{FF2B5EF4-FFF2-40B4-BE49-F238E27FC236}">
                  <a16:creationId xmlns:a16="http://schemas.microsoft.com/office/drawing/2014/main" id="{BC9EFBDB-CB8B-4FA1-B540-DDEF29C8D49F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3" name="弧形 62">
              <a:extLst>
                <a:ext uri="{FF2B5EF4-FFF2-40B4-BE49-F238E27FC236}">
                  <a16:creationId xmlns:a16="http://schemas.microsoft.com/office/drawing/2014/main" id="{60E007BF-431B-4944-8319-23BD1BC5F7F5}"/>
                </a:ext>
              </a:extLst>
            </p:cNvPr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901916B0-FDEA-4A34-9765-AF379C6CD621}"/>
              </a:ext>
            </a:extLst>
          </p:cNvPr>
          <p:cNvSpPr txBox="1"/>
          <p:nvPr/>
        </p:nvSpPr>
        <p:spPr>
          <a:xfrm>
            <a:off x="7850331" y="4885310"/>
            <a:ext cx="2943230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6、定期总结分析</a:t>
            </a:r>
          </a:p>
          <a:p>
            <a:pPr>
              <a:lnSpc>
                <a:spcPct val="150000"/>
              </a:lnSpc>
            </a:pPr>
            <a:r>
              <a:rPr altLang="zh-CN" b="1" lang="en-US">
                <a:solidFill>
                  <a:schemeClr val="accent1"/>
                </a:solidFill>
                <a:cs typeface="+mn-ea"/>
                <a:sym typeface="+mn-lt"/>
              </a:rPr>
              <a:t>要克服依赖“上级抓”，忽视“自身建”。</a:t>
            </a:r>
          </a:p>
        </p:txBody>
      </p:sp>
    </p:spTree>
    <p:extLst>
      <p:ext uri="{BB962C8B-B14F-4D97-AF65-F5344CB8AC3E}">
        <p14:creationId val="1190349833"/>
      </p:ext>
    </p:extLst>
  </p:cSld>
  <p:clrMapOvr>
    <a:masterClrMapping/>
  </p:clrMapOvr>
  <mc:AlternateContent>
    <mc:Choice Requires="p14">
      <p:transition advTm="3000" p14:dur="1250" spd="slow">
        <p14:switch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3"/>
      <p:bldP grpId="0" spid="45"/>
      <p:bldP grpId="0" spid="46"/>
      <p:bldP grpId="0" spid="50"/>
      <p:bldP grpId="0" spid="52"/>
      <p:bldP grpId="0" spid="53"/>
      <p:bldP grpId="0" spid="57"/>
      <p:bldP grpId="0" spid="59"/>
      <p:bldP grpId="0" spid="60"/>
      <p:bldP grpId="0" spid="6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9e5e9f80-f70a-4367-865a-f6aeb24cb493">
            <a:extLst>
              <a:ext uri="{FF2B5EF4-FFF2-40B4-BE49-F238E27FC236}">
                <a16:creationId xmlns:a16="http://schemas.microsoft.com/office/drawing/2014/main" id="{567FB025-E440-4F35-A879-9F32B404FB0D}"/>
              </a:ext>
            </a:extLst>
          </p:cNvPr>
          <p:cNvGrpSpPr>
            <a:grpSpLocks noChangeAspect="1"/>
          </p:cNvGrpSpPr>
          <p:nvPr/>
        </p:nvGrpSpPr>
        <p:grpSpPr>
          <a:xfrm>
            <a:off x="2777189" y="1691255"/>
            <a:ext cx="8917980" cy="4196215"/>
            <a:chOff x="1618722" y="1340768"/>
            <a:chExt cx="8917980" cy="4196215"/>
          </a:xfrm>
          <a:solidFill>
            <a:schemeClr val="accent1"/>
          </a:solidFill>
        </p:grpSpPr>
        <p:grpSp>
          <p:nvGrpSpPr>
            <p:cNvPr id="3" name="Group 53">
              <a:extLst>
                <a:ext uri="{FF2B5EF4-FFF2-40B4-BE49-F238E27FC236}">
                  <a16:creationId xmlns:a16="http://schemas.microsoft.com/office/drawing/2014/main" id="{F6D38894-A308-41AD-BD41-A65B2121BC30}"/>
                </a:ext>
              </a:extLst>
            </p:cNvPr>
            <p:cNvGrpSpPr/>
            <p:nvPr/>
          </p:nvGrpSpPr>
          <p:grpSpPr>
            <a:xfrm>
              <a:off x="1715450" y="1718498"/>
              <a:ext cx="8737857" cy="3386874"/>
              <a:chOff x="-2130469" y="1991215"/>
              <a:chExt cx="8275491" cy="3386874"/>
            </a:xfrm>
            <a:grpFill/>
          </p:grpSpPr>
          <p:cxnSp>
            <p:nvCxnSpPr>
              <p:cNvPr id="14" name="Straight Connector 94">
                <a:extLst>
                  <a:ext uri="{FF2B5EF4-FFF2-40B4-BE49-F238E27FC236}">
                    <a16:creationId xmlns:a16="http://schemas.microsoft.com/office/drawing/2014/main" id="{2CCBCC2E-DAD5-43AB-98EA-5A62F81A8CA8}"/>
                  </a:ext>
                </a:extLst>
              </p:cNvPr>
              <p:cNvCxnSpPr>
                <a:endCxn id="17" idx="0"/>
              </p:cNvCxnSpPr>
              <p:nvPr/>
            </p:nvCxnSpPr>
            <p:spPr>
              <a:xfrm>
                <a:off x="3320122" y="1991215"/>
                <a:ext cx="1978192" cy="0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95">
                <a:extLst>
                  <a:ext uri="{FF2B5EF4-FFF2-40B4-BE49-F238E27FC236}">
                    <a16:creationId xmlns:a16="http://schemas.microsoft.com/office/drawing/2014/main" id="{22089991-C9B0-43B2-88C5-560A6F5650D3}"/>
                  </a:ext>
                </a:extLst>
              </p:cNvPr>
              <p:cNvCxnSpPr>
                <a:stCxn id="18" idx="0"/>
              </p:cNvCxnSpPr>
              <p:nvPr/>
            </p:nvCxnSpPr>
            <p:spPr>
              <a:xfrm flipV="1">
                <a:off x="-1283761" y="3684651"/>
                <a:ext cx="6579744" cy="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96">
                <a:extLst>
                  <a:ext uri="{FF2B5EF4-FFF2-40B4-BE49-F238E27FC236}">
                    <a16:creationId xmlns:a16="http://schemas.microsoft.com/office/drawing/2014/main" id="{08B94D6B-B78C-4A69-8012-8A7EF8AB11C0}"/>
                  </a:ext>
                </a:extLst>
              </p:cNvPr>
              <p:cNvCxnSpPr>
                <a:stCxn id="18" idx="2"/>
              </p:cNvCxnSpPr>
              <p:nvPr/>
            </p:nvCxnSpPr>
            <p:spPr>
              <a:xfrm flipV="1">
                <a:off x="-1267052" y="5377923"/>
                <a:ext cx="3813493" cy="2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97">
                <a:extLst>
                  <a:ext uri="{FF2B5EF4-FFF2-40B4-BE49-F238E27FC236}">
                    <a16:creationId xmlns:a16="http://schemas.microsoft.com/office/drawing/2014/main" id="{D55D42BE-9A62-4FC6-8090-A46BBE762FCF}"/>
                  </a:ext>
                </a:extLst>
              </p:cNvPr>
              <p:cNvSpPr/>
              <p:nvPr/>
            </p:nvSpPr>
            <p:spPr>
              <a:xfrm>
                <a:off x="4451606" y="1991215"/>
                <a:ext cx="1693416" cy="1693416"/>
              </a:xfrm>
              <a:prstGeom prst="arc">
                <a:avLst>
                  <a:gd fmla="val 16200000" name="adj1"/>
                  <a:gd fmla="val 5467845" name="adj2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Arc 98">
                <a:extLst>
                  <a:ext uri="{FF2B5EF4-FFF2-40B4-BE49-F238E27FC236}">
                    <a16:creationId xmlns:a16="http://schemas.microsoft.com/office/drawing/2014/main" id="{36D91F86-269F-49A0-84AD-FF2A9DAC3440}"/>
                  </a:ext>
                </a:extLst>
              </p:cNvPr>
              <p:cNvSpPr/>
              <p:nvPr/>
            </p:nvSpPr>
            <p:spPr>
              <a:xfrm flipH="1">
                <a:off x="-2130469" y="3684652"/>
                <a:ext cx="1693417" cy="1693437"/>
              </a:xfrm>
              <a:prstGeom prst="arc">
                <a:avLst>
                  <a:gd fmla="val 16200000" name="adj1"/>
                  <a:gd fmla="val 5467845" name="adj2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Isosceles Triangle 64">
              <a:extLst>
                <a:ext uri="{FF2B5EF4-FFF2-40B4-BE49-F238E27FC236}">
                  <a16:creationId xmlns:a16="http://schemas.microsoft.com/office/drawing/2014/main" id="{13E2001A-D877-42C1-8CEA-0168087E5E3B}"/>
                </a:ext>
              </a:extLst>
            </p:cNvPr>
            <p:cNvSpPr/>
            <p:nvPr/>
          </p:nvSpPr>
          <p:spPr>
            <a:xfrm rot="5400000">
              <a:off x="8808761" y="1622102"/>
              <a:ext cx="226831" cy="195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Isosceles Triangle 65">
              <a:extLst>
                <a:ext uri="{FF2B5EF4-FFF2-40B4-BE49-F238E27FC236}">
                  <a16:creationId xmlns:a16="http://schemas.microsoft.com/office/drawing/2014/main" id="{D9E1B5B5-40C0-4A9D-B7E4-ACEE7D366443}"/>
                </a:ext>
              </a:extLst>
            </p:cNvPr>
            <p:cNvSpPr/>
            <p:nvPr/>
          </p:nvSpPr>
          <p:spPr>
            <a:xfrm flipH="1" rot="16200000">
              <a:off x="6044619" y="3308472"/>
              <a:ext cx="226831" cy="1955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Isosceles Triangle 66">
              <a:extLst>
                <a:ext uri="{FF2B5EF4-FFF2-40B4-BE49-F238E27FC236}">
                  <a16:creationId xmlns:a16="http://schemas.microsoft.com/office/drawing/2014/main" id="{215618B4-5E9C-4C01-84C6-787FC707BD9C}"/>
                </a:ext>
              </a:extLst>
            </p:cNvPr>
            <p:cNvSpPr/>
            <p:nvPr/>
          </p:nvSpPr>
          <p:spPr>
            <a:xfrm rot="5400000">
              <a:off x="6044619" y="4999704"/>
              <a:ext cx="226831" cy="195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Isosceles Triangle 67">
              <a:extLst>
                <a:ext uri="{FF2B5EF4-FFF2-40B4-BE49-F238E27FC236}">
                  <a16:creationId xmlns:a16="http://schemas.microsoft.com/office/drawing/2014/main" id="{C2D4A653-E2F9-47BC-90FF-07B04376C0A9}"/>
                </a:ext>
              </a:extLst>
            </p:cNvPr>
            <p:cNvSpPr/>
            <p:nvPr/>
          </p:nvSpPr>
          <p:spPr>
            <a:xfrm rot="10800000">
              <a:off x="10309871" y="2590831"/>
              <a:ext cx="226831" cy="1955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Isosceles Triangle 68">
              <a:extLst>
                <a:ext uri="{FF2B5EF4-FFF2-40B4-BE49-F238E27FC236}">
                  <a16:creationId xmlns:a16="http://schemas.microsoft.com/office/drawing/2014/main" id="{3F21DAEE-B1C8-4C7D-B709-7F82F5F812F0}"/>
                </a:ext>
              </a:extLst>
            </p:cNvPr>
            <p:cNvSpPr/>
            <p:nvPr/>
          </p:nvSpPr>
          <p:spPr>
            <a:xfrm rot="10800000">
              <a:off x="1618722" y="4406453"/>
              <a:ext cx="226831" cy="1955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: Rounded Corners 54">
              <a:extLst>
                <a:ext uri="{FF2B5EF4-FFF2-40B4-BE49-F238E27FC236}">
                  <a16:creationId xmlns:a16="http://schemas.microsoft.com/office/drawing/2014/main" id="{8039FF97-B0B5-42F1-B65B-2A51CC8A4D86}"/>
                </a:ext>
              </a:extLst>
            </p:cNvPr>
            <p:cNvSpPr/>
            <p:nvPr/>
          </p:nvSpPr>
          <p:spPr>
            <a:xfrm>
              <a:off x="4688982" y="1340768"/>
              <a:ext cx="3349141" cy="806851"/>
            </a:xfrm>
            <a:prstGeom prst="roundRect">
              <a:avLst>
                <a:gd fmla="val 50000" name="adj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: Rounded Corners 100">
              <a:extLst>
                <a:ext uri="{FF2B5EF4-FFF2-40B4-BE49-F238E27FC236}">
                  <a16:creationId xmlns:a16="http://schemas.microsoft.com/office/drawing/2014/main" id="{3C93B41A-0D2D-43E3-AA7A-F440519A1242}"/>
                </a:ext>
              </a:extLst>
            </p:cNvPr>
            <p:cNvSpPr/>
            <p:nvPr/>
          </p:nvSpPr>
          <p:spPr>
            <a:xfrm>
              <a:off x="2522008" y="2980324"/>
              <a:ext cx="3349141" cy="806851"/>
            </a:xfrm>
            <a:prstGeom prst="roundRect">
              <a:avLst>
                <a:gd fmla="val 50000" name="adj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: Rounded Corners 103">
              <a:extLst>
                <a:ext uri="{FF2B5EF4-FFF2-40B4-BE49-F238E27FC236}">
                  <a16:creationId xmlns:a16="http://schemas.microsoft.com/office/drawing/2014/main" id="{FE53333E-307B-4D1F-BE85-02956D85F172}"/>
                </a:ext>
              </a:extLst>
            </p:cNvPr>
            <p:cNvSpPr/>
            <p:nvPr/>
          </p:nvSpPr>
          <p:spPr>
            <a:xfrm>
              <a:off x="2522008" y="4730132"/>
              <a:ext cx="3349141" cy="80685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: Rounded Corners 101">
              <a:extLst>
                <a:ext uri="{FF2B5EF4-FFF2-40B4-BE49-F238E27FC236}">
                  <a16:creationId xmlns:a16="http://schemas.microsoft.com/office/drawing/2014/main" id="{6E84BAB2-486D-4AC4-A814-42D7307E5986}"/>
                </a:ext>
              </a:extLst>
            </p:cNvPr>
            <p:cNvSpPr/>
            <p:nvPr/>
          </p:nvSpPr>
          <p:spPr>
            <a:xfrm>
              <a:off x="6519751" y="2980324"/>
              <a:ext cx="3349141" cy="806851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: Rounded Corners 106">
              <a:extLst>
                <a:ext uri="{FF2B5EF4-FFF2-40B4-BE49-F238E27FC236}">
                  <a16:creationId xmlns:a16="http://schemas.microsoft.com/office/drawing/2014/main" id="{A2DEE349-411E-4FAE-A6F3-03F162832327}"/>
                </a:ext>
              </a:extLst>
            </p:cNvPr>
            <p:cNvSpPr/>
            <p:nvPr/>
          </p:nvSpPr>
          <p:spPr>
            <a:xfrm>
              <a:off x="6519751" y="4730132"/>
              <a:ext cx="3349141" cy="806851"/>
            </a:xfrm>
            <a:prstGeom prst="roundRect">
              <a:avLst>
                <a:gd fmla="val 50000" name="adj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9B496F2-7E56-4D96-9D65-D31CF2FDB821}"/>
              </a:ext>
            </a:extLst>
          </p:cNvPr>
          <p:cNvSpPr/>
          <p:nvPr/>
        </p:nvSpPr>
        <p:spPr>
          <a:xfrm>
            <a:off x="3902321" y="3390090"/>
            <a:ext cx="2905153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3、班组长的素质和能力决定创建活动的成败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138B02-ED2B-4D27-8BA7-854BE744B850}"/>
              </a:ext>
            </a:extLst>
          </p:cNvPr>
          <p:cNvSpPr/>
          <p:nvPr/>
        </p:nvSpPr>
        <p:spPr>
          <a:xfrm>
            <a:off x="7867516" y="3390090"/>
            <a:ext cx="2905153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2、班组长是创建活动的核心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F04FEFB-F21C-4F0E-80C8-88C09C70FE4D}"/>
              </a:ext>
            </a:extLst>
          </p:cNvPr>
          <p:cNvSpPr/>
          <p:nvPr/>
        </p:nvSpPr>
        <p:spPr>
          <a:xfrm>
            <a:off x="3902321" y="5134463"/>
            <a:ext cx="2905153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4、班组长的态度决定创建活动的质量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D2D9203-5669-4F34-A040-6E50EEECFE37}"/>
              </a:ext>
            </a:extLst>
          </p:cNvPr>
          <p:cNvSpPr/>
          <p:nvPr/>
        </p:nvSpPr>
        <p:spPr>
          <a:xfrm>
            <a:off x="7867516" y="5134463"/>
            <a:ext cx="2905153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5、班组长要当创建活动的领头羊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7795A49-9483-41DE-B84A-7729C8ED1DFC}"/>
              </a:ext>
            </a:extLst>
          </p:cNvPr>
          <p:cNvSpPr/>
          <p:nvPr/>
        </p:nvSpPr>
        <p:spPr>
          <a:xfrm>
            <a:off x="6069442" y="1873624"/>
            <a:ext cx="2905153" cy="365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1、班组长至关重要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1CBF18-D910-4066-8597-E4ABC9B3EFA1}"/>
              </a:ext>
            </a:extLst>
          </p:cNvPr>
          <p:cNvSpPr txBox="1"/>
          <p:nvPr/>
        </p:nvSpPr>
        <p:spPr>
          <a:xfrm>
            <a:off x="366235" y="1326772"/>
            <a:ext cx="4829562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accent1"/>
                </a:solidFill>
                <a:cs typeface="+mn-ea"/>
                <a:sym typeface="+mn-lt"/>
              </a:rPr>
              <a:t>班组长</a:t>
            </a:r>
          </a:p>
          <a:p>
            <a:pPr algn="ctr"/>
            <a:r>
              <a:rPr altLang="en-US" lang="zh-CN" sz="2800">
                <a:solidFill>
                  <a:schemeClr val="accent1"/>
                </a:solidFill>
                <a:cs typeface="+mn-ea"/>
                <a:sym typeface="+mn-lt"/>
              </a:rPr>
              <a:t>创建“五型”班组的灵魂和核心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E7FA6CD-8CF6-453D-8885-5E656114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53388" y="2862284"/>
            <a:ext cx="3789311" cy="3789311"/>
          </a:xfrm>
          <a:prstGeom prst="rect">
            <a:avLst/>
          </a:prstGeom>
        </p:spPr>
      </p:pic>
    </p:spTree>
    <p:extLst>
      <p:ext uri="{BB962C8B-B14F-4D97-AF65-F5344CB8AC3E}">
        <p14:creationId val="1064417304"/>
      </p:ext>
    </p:extLst>
  </p:cSld>
  <p:clrMapOvr>
    <a:masterClrMapping/>
  </p:clrMapOvr>
  <mc:AlternateContent>
    <mc:Choice Requires="p15">
      <p:transition advTm="3000" p14:dur="2000" spd="slow">
        <p15:prstTrans invX="1"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3D7BDF-E6CA-4CC0-820A-5203A0095D6A}"/>
              </a:ext>
            </a:extLst>
          </p:cNvPr>
          <p:cNvSpPr txBox="1"/>
          <p:nvPr/>
        </p:nvSpPr>
        <p:spPr>
          <a:xfrm>
            <a:off x="5089355" y="1152055"/>
            <a:ext cx="240167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第四章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DEB460-DD73-40B5-8398-A34FD0640005}"/>
              </a:ext>
            </a:extLst>
          </p:cNvPr>
          <p:cNvSpPr txBox="1"/>
          <p:nvPr/>
        </p:nvSpPr>
        <p:spPr>
          <a:xfrm>
            <a:off x="2687686" y="2099666"/>
            <a:ext cx="7392332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创建“五型”班组的检查与考核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A1BEEC-5788-4B81-847C-4C44C7FAD190}"/>
              </a:ext>
            </a:extLst>
          </p:cNvPr>
          <p:cNvSpPr txBox="1"/>
          <p:nvPr/>
        </p:nvSpPr>
        <p:spPr>
          <a:xfrm>
            <a:off x="3241276" y="2891971"/>
            <a:ext cx="609783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Five type team construction training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E737F-334A-404B-946C-F593FD4C2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07259" y="1439085"/>
            <a:ext cx="3226349" cy="2905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BD3E49-A52E-4904-B30F-8EF0CFF4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69045" y="736697"/>
            <a:ext cx="1192823" cy="8307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B7D428-F8EA-45D0-AEE2-31EBA3C1B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1341" y="1439084"/>
            <a:ext cx="3467907" cy="2905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5426C3-C1B5-41F2-B3B6-AFC019C9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4863" y="789614"/>
            <a:ext cx="1192823" cy="8307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9FB723-1FD9-4FA6-8A8A-0DA9F4390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89722" y="2625715"/>
            <a:ext cx="5091971" cy="5091971"/>
          </a:xfrm>
          <a:prstGeom prst="rect">
            <a:avLst/>
          </a:prstGeom>
        </p:spPr>
      </p:pic>
    </p:spTree>
    <p:extLst>
      <p:ext uri="{BB962C8B-B14F-4D97-AF65-F5344CB8AC3E}">
        <p14:creationId val="1705685390"/>
      </p:ext>
    </p:extLst>
  </p:cSld>
  <p:clrMapOvr>
    <a:masterClrMapping/>
  </p:clrMapOvr>
  <mc:AlternateContent>
    <mc:Choice Requires="p15">
      <p:transition advTm="3000" p14:dur="1250" spd="slow">
        <p15:prstTrans prst="pageCurlSing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453061" y="2061887"/>
            <a:ext cx="10617236" cy="3750572"/>
            <a:chOff x="1143794" y="1515740"/>
            <a:chExt cx="7145976" cy="2524338"/>
          </a:xfrm>
        </p:grpSpPr>
        <p:sp>
          <p:nvSpPr>
            <p:cNvPr id="10" name="TextBox 9"/>
            <p:cNvSpPr txBox="1"/>
            <p:nvPr/>
          </p:nvSpPr>
          <p:spPr>
            <a:xfrm>
              <a:off x="4376804" y="1627469"/>
              <a:ext cx="3384377" cy="24617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l" eaLnBrk="1" hangingPunct="1">
                <a:spcBef>
                  <a:spcPct val="50000"/>
                </a:spcBef>
              </a:pPr>
              <a:r>
                <a:rPr altLang="en-US" lang="zh-CN" sz="2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“五型”班组检查准备工作</a:t>
              </a:r>
            </a:p>
          </p:txBody>
        </p:sp>
        <p:sp>
          <p:nvSpPr>
            <p:cNvPr id="11" name="Freeform 5"/>
            <p:cNvSpPr/>
            <p:nvPr/>
          </p:nvSpPr>
          <p:spPr bwMode="auto">
            <a:xfrm rot="5400000">
              <a:off x="1119563" y="1740659"/>
              <a:ext cx="2300880" cy="2074500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cap="flat" w="9525">
              <a:noFill/>
              <a:prstDash val="solid"/>
              <a:miter lim="800000"/>
            </a:ln>
          </p:spPr>
          <p:txBody>
            <a:bodyPr anchor="t" anchorCtr="0" bIns="45709" compatLnSpc="1" lIns="91419" numCol="1" rIns="91419" tIns="45709" vert="horz" wrap="square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altLang="en-US" kern="0" lang="zh-CN" sz="31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5581" y="2335556"/>
              <a:ext cx="1048845" cy="902441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ctr" defTabSz="914217">
                <a:defRPr/>
              </a:pPr>
              <a:r>
                <a:rPr altLang="en-US" kern="0" lang="zh-CN" sz="4399">
                  <a:solidFill>
                    <a:sysClr lastClr="FFFFFF" val="window"/>
                  </a:solidFill>
                  <a:latin typeface="+mn-lt"/>
                  <a:ea typeface="+mn-ea"/>
                  <a:cs typeface="+mn-ea"/>
                  <a:sym typeface="+mn-lt"/>
                </a:rPr>
                <a:t>重点项目</a:t>
              </a:r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1007834" y="1651700"/>
              <a:ext cx="2524338" cy="225241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cap="flat" w="9525">
              <a:solidFill>
                <a:srgbClr val="669FB3"/>
              </a:solidFill>
              <a:prstDash val="solid"/>
              <a:miter lim="800000"/>
            </a:ln>
          </p:spPr>
          <p:txBody>
            <a:bodyPr anchor="t" anchorCtr="0" bIns="45709" compatLnSpc="1" lIns="91419" numCol="1" rIns="91419" tIns="45709" vert="horz" wrap="square">
              <a:prstTxWarp prst="textNoShape">
                <a:avLst/>
              </a:prstTxWarp>
            </a:bodyPr>
            <a:lstStyle/>
            <a:p>
              <a:pPr defTabSz="914217">
                <a:defRPr/>
              </a:pPr>
              <a:endParaRPr altLang="en-US" kern="0" lang="zh-CN" sz="3199">
                <a:solidFill>
                  <a:sysClr lastClr="000000" val="windowText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701698" y="1547124"/>
              <a:ext cx="427814" cy="427814"/>
            </a:xfrm>
            <a:prstGeom prst="ellipse">
              <a:avLst/>
            </a:prstGeom>
            <a:solidFill>
              <a:schemeClr val="accent1"/>
            </a:solidFill>
            <a:ln algn="ctr" cap="flat" cmpd="sng" w="25400">
              <a:solidFill>
                <a:schemeClr val="bg1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217">
                <a:defRPr/>
              </a:pPr>
              <a:r>
                <a:rPr altLang="zh-CN" b="1" kern="0" lang="en-US" sz="3199">
                  <a:solidFill>
                    <a:sysClr lastClr="FFFFFF" val="window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246294" y="2564002"/>
              <a:ext cx="427814" cy="427814"/>
            </a:xfrm>
            <a:prstGeom prst="ellipse">
              <a:avLst/>
            </a:prstGeom>
            <a:solidFill>
              <a:schemeClr val="accent2"/>
            </a:solidFill>
            <a:ln algn="ctr" cap="flat" cmpd="sng" w="25400">
              <a:solidFill>
                <a:schemeClr val="bg1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217">
                <a:defRPr/>
              </a:pPr>
              <a:r>
                <a:rPr altLang="zh-CN" b="1" kern="0" lang="en-US" sz="3199">
                  <a:solidFill>
                    <a:sysClr lastClr="FFFFFF" val="window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2701698" y="3574861"/>
              <a:ext cx="427814" cy="427814"/>
            </a:xfrm>
            <a:prstGeom prst="ellipse">
              <a:avLst/>
            </a:prstGeom>
            <a:solidFill>
              <a:schemeClr val="accent1"/>
            </a:solidFill>
            <a:ln algn="ctr" cap="flat" cmpd="sng" w="25400">
              <a:solidFill>
                <a:schemeClr val="bg1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14217">
                <a:defRPr/>
              </a:pPr>
              <a:r>
                <a:rPr altLang="zh-CN" b="1" kern="0" lang="en-US" sz="3199">
                  <a:solidFill>
                    <a:sysClr lastClr="FFFFFF" val="window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129512" y="1583722"/>
              <a:ext cx="1051729" cy="354618"/>
              <a:chOff x="3513818" y="1963801"/>
              <a:chExt cx="1051729" cy="35461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4565547" y="1963801"/>
                <a:ext cx="0" cy="354618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4905393" y="2644347"/>
              <a:ext cx="3384377" cy="24617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l" eaLnBrk="1" hangingPunct="1">
                <a:spcBef>
                  <a:spcPct val="50000"/>
                </a:spcBef>
              </a:pPr>
              <a:r>
                <a:rPr altLang="en-US" lang="zh-CN" sz="2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“五型”班组检查考核流程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9624" y="3655206"/>
              <a:ext cx="3384377" cy="246176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pPr algn="l" eaLnBrk="1" hangingPunct="1">
                <a:spcBef>
                  <a:spcPct val="50000"/>
                </a:spcBef>
              </a:pPr>
              <a:r>
                <a:rPr altLang="en-US" lang="zh-CN" sz="24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“五型”班组检查评分标准的确定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78682" y="2600599"/>
              <a:ext cx="1051729" cy="354618"/>
              <a:chOff x="3513818" y="1963801"/>
              <a:chExt cx="1051729" cy="35461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4565547" y="1963801"/>
                <a:ext cx="0" cy="354618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5" name="组合 24"/>
            <p:cNvGrpSpPr/>
            <p:nvPr/>
          </p:nvGrpSpPr>
          <p:grpSpPr>
            <a:xfrm>
              <a:off x="3129512" y="3611458"/>
              <a:ext cx="1051729" cy="354618"/>
              <a:chOff x="3513818" y="1963801"/>
              <a:chExt cx="1051729" cy="354618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4565547" y="1963801"/>
                <a:ext cx="0" cy="354618"/>
              </a:xfrm>
              <a:prstGeom prst="line">
                <a:avLst/>
              </a:prstGeom>
              <a:noFill/>
              <a:ln algn="ctr" cap="flat" cmpd="sng" w="9525">
                <a:solidFill>
                  <a:srgbClr val="1E445B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val="1848377487"/>
      </p:ext>
    </p:extLst>
  </p:cSld>
  <p:clrMapOvr>
    <a:masterClrMapping/>
  </p:clrMapOvr>
  <mc:AlternateContent>
    <mc:Choice Requires="p14">
      <p:transition advTm="3000" p14:dur="1600" spd="slow">
        <p14:gallery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E5A46-909A-4CB8-A7F4-83BC10F6A57E}"/>
              </a:ext>
            </a:extLst>
          </p:cNvPr>
          <p:cNvSpPr txBox="1"/>
          <p:nvPr/>
        </p:nvSpPr>
        <p:spPr>
          <a:xfrm>
            <a:off x="1148661" y="1639351"/>
            <a:ext cx="4659982" cy="575039"/>
          </a:xfrm>
          <a:prstGeom prst="rect">
            <a:avLst/>
          </a:prstGeom>
        </p:spPr>
        <p:txBody>
          <a:bodyPr/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32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“五型”班组检查准备工作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00A7FD-32C9-412E-BF42-5EC929338DA6}"/>
              </a:ext>
            </a:extLst>
          </p:cNvPr>
          <p:cNvSpPr txBox="1"/>
          <p:nvPr/>
        </p:nvSpPr>
        <p:spPr>
          <a:xfrm>
            <a:off x="1148661" y="2531339"/>
            <a:ext cx="6097836" cy="70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marL="0">
              <a:buFont charset="0" panose="020b0604020202020204" pitchFamily="34" typeface="Arial"/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1、建立检查组织</a:t>
            </a:r>
          </a:p>
          <a:p>
            <a:pPr indent="0" marL="0">
              <a:buFont charset="0" panose="020b0604020202020204" pitchFamily="34" typeface="Arial"/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（生产、设备、安全、人事、党群、工会等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59F42A-19E7-44CA-93D3-E1E92DB9C8D4}"/>
              </a:ext>
            </a:extLst>
          </p:cNvPr>
          <p:cNvSpPr txBox="1"/>
          <p:nvPr/>
        </p:nvSpPr>
        <p:spPr>
          <a:xfrm>
            <a:off x="7197532" y="1726645"/>
            <a:ext cx="4321367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2、检查的常用方式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跟踪检查和阶段检查相结合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由上而下检查同由下而上检查相结合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多种检查方法相结合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3、检查工作要注意的问题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不要乱发表议论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要敢于表扬和批评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要防止走马观花</a:t>
            </a:r>
          </a:p>
          <a:p>
            <a:pPr indent="0" marL="0">
              <a:buNone/>
              <a:defRPr/>
            </a:pPr>
            <a:r>
              <a:rPr altLang="zh-CN" b="1" lang="en-US" sz="2000">
                <a:solidFill>
                  <a:schemeClr val="accent1"/>
                </a:solidFill>
                <a:cs typeface="+mn-ea"/>
                <a:sym typeface="+mn-lt"/>
              </a:rPr>
              <a:t>要切实际解决问题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F937B1-D8CA-49DE-B212-9C0A3F05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5990" y="2313620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val="2042911684"/>
      </p:ext>
    </p:extLst>
  </p:cSld>
  <p:clrMapOvr>
    <a:masterClrMapping/>
  </p:clrMapOvr>
  <mc:AlternateContent>
    <mc:Choice Requires="p14">
      <p:transition advTm="3000" p14:dur="1200" spd="slow">
        <p14:prism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43D7BDF-E6CA-4CC0-820A-5203A0095D6A}"/>
              </a:ext>
            </a:extLst>
          </p:cNvPr>
          <p:cNvSpPr txBox="1"/>
          <p:nvPr/>
        </p:nvSpPr>
        <p:spPr>
          <a:xfrm>
            <a:off x="5089355" y="1152055"/>
            <a:ext cx="240167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40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第一章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EDEB460-DD73-40B5-8398-A34FD0640005}"/>
              </a:ext>
            </a:extLst>
          </p:cNvPr>
          <p:cNvSpPr txBox="1"/>
          <p:nvPr/>
        </p:nvSpPr>
        <p:spPr>
          <a:xfrm>
            <a:off x="3241276" y="2122530"/>
            <a:ext cx="6097836" cy="14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lang="zh-CN" sz="4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“五型”班组的主要内容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A1BEEC-5788-4B81-847C-4C44C7FAD190}"/>
              </a:ext>
            </a:extLst>
          </p:cNvPr>
          <p:cNvSpPr txBox="1"/>
          <p:nvPr/>
        </p:nvSpPr>
        <p:spPr>
          <a:xfrm>
            <a:off x="3241276" y="2891971"/>
            <a:ext cx="609783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lang="zh-CN" sz="2000">
                <a:cs typeface="+mn-ea"/>
                <a:sym typeface="+mn-lt"/>
              </a:rPr>
              <a:t>Five type team construction training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FAE737F-334A-404B-946C-F593FD4C2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07259" y="1439085"/>
            <a:ext cx="3226349" cy="2905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BD3E49-A52E-4904-B30F-8EF0CFF4D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669045" y="736697"/>
            <a:ext cx="1192823" cy="8307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B7D428-F8EA-45D0-AEE2-31EBA3C1B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1341" y="1439084"/>
            <a:ext cx="3467907" cy="2905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5426C3-C1B5-41F2-B3B6-AFC019C91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4863" y="789614"/>
            <a:ext cx="1192823" cy="8307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9FB723-1FD9-4FA6-8A8A-0DA9F439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89722" y="2625715"/>
            <a:ext cx="5091971" cy="5091971"/>
          </a:xfrm>
          <a:prstGeom prst="rect">
            <a:avLst/>
          </a:prstGeom>
        </p:spPr>
      </p:pic>
    </p:spTree>
    <p:extLst>
      <p:ext uri="{BB962C8B-B14F-4D97-AF65-F5344CB8AC3E}">
        <p14:creationId val="1943226283"/>
      </p:ext>
    </p:extLst>
  </p:cSld>
  <p:clrMapOvr>
    <a:masterClrMapping/>
  </p:clrMapOvr>
  <mc:AlternateContent>
    <mc:Choice Requires="p15">
      <p:transition advTm="3000" p14:dur="1250" spd="slow">
        <p15:prstTrans prst="pageCurlSing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689951" y="1409819"/>
            <a:ext cx="8448012" cy="4675776"/>
            <a:chOff x="1691680" y="1130754"/>
            <a:chExt cx="5485126" cy="3035888"/>
          </a:xfrm>
        </p:grpSpPr>
        <p:sp>
          <p:nvSpPr>
            <p:cNvPr id="10" name="椭圆 7"/>
            <p:cNvSpPr/>
            <p:nvPr/>
          </p:nvSpPr>
          <p:spPr>
            <a:xfrm>
              <a:off x="2536139" y="2869762"/>
              <a:ext cx="3856079" cy="906479"/>
            </a:xfrm>
            <a:custGeom>
              <a:gdLst>
                <a:gd fmla="*/ 5141438 w 5141438" name="connsiteX0"/>
                <a:gd fmla="*/ 0 h 1208638" name="connsiteY0"/>
                <a:gd fmla="*/ 2570719 w 5141438" name="connsiteX1"/>
                <a:gd fmla="*/ 1208638 h 1208638" name="connsiteY1"/>
                <a:gd fmla="*/ 0 w 5141438" name="connsiteX2"/>
                <a:gd fmla="*/ 0 h 1208638" name="connsiteY2"/>
                <a:gd fmla="*/ 5232878 w 5232878" name="connsiteX3"/>
                <a:gd fmla="*/ 91440 h 120863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208638" w="5141438">
                  <a:moveTo>
                    <a:pt x="5141438" y="0"/>
                  </a:moveTo>
                  <a:cubicBezTo>
                    <a:pt x="4741027" y="708082"/>
                    <a:pt x="3740838" y="1208638"/>
                    <a:pt x="2570719" y="1208638"/>
                  </a:cubicBezTo>
                  <a:cubicBezTo>
                    <a:pt x="1400600" y="1208638"/>
                    <a:pt x="400411" y="708082"/>
                    <a:pt x="0" y="0"/>
                  </a:cubicBez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2" lIns="68564" rIns="68564" rtlCol="0" tIns="34282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 sz="2799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461411" y="2420562"/>
              <a:ext cx="2768" cy="135568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0"/>
            <p:cNvSpPr txBox="1"/>
            <p:nvPr/>
          </p:nvSpPr>
          <p:spPr>
            <a:xfrm>
              <a:off x="1691680" y="3357491"/>
              <a:ext cx="1458162" cy="677799"/>
            </a:xfrm>
            <a:prstGeom prst="rect">
              <a:avLst/>
            </a:prstGeom>
            <a:noFill/>
          </p:spPr>
          <p:txBody>
            <a:bodyPr bIns="34282" lIns="68564" rIns="68564" rtlCol="0" tIns="34282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Font charset="0" panose="020b0604020202020204" pitchFamily="34" typeface="Arial"/>
                <a:buNone/>
                <a:defRPr/>
              </a:pPr>
              <a:r>
                <a:rPr altLang="zh-CN" lang="en-US" sz="1600">
                  <a:cs typeface="+mn-ea"/>
                  <a:sym typeface="+mn-lt"/>
                </a:rPr>
                <a:t>1.收集信息</a:t>
              </a:r>
            </a:p>
            <a:p>
              <a:pPr algn="ctr" indent="0" marL="0">
                <a:buFont charset="0" panose="020b0604020202020204" pitchFamily="34" typeface="Arial"/>
                <a:buNone/>
                <a:defRPr/>
              </a:pPr>
              <a:r>
                <a:rPr altLang="zh-CN" lang="en-US" sz="1600">
                  <a:cs typeface="+mn-ea"/>
                  <a:sym typeface="+mn-lt"/>
                </a:rPr>
                <a:t>定期报告</a:t>
              </a:r>
            </a:p>
            <a:p>
              <a:pPr algn="ctr" indent="0" marL="0">
                <a:buFont charset="0" panose="020b0604020202020204" pitchFamily="34" typeface="Arial"/>
                <a:buNone/>
                <a:defRPr/>
              </a:pPr>
              <a:r>
                <a:rPr altLang="zh-CN" lang="en-US" sz="1600">
                  <a:cs typeface="+mn-ea"/>
                  <a:sym typeface="+mn-lt"/>
                </a:rPr>
                <a:t>定期会议制度</a:t>
              </a:r>
            </a:p>
            <a:p>
              <a:pPr algn="ctr" indent="0" marL="0">
                <a:buFont charset="0" panose="020b0604020202020204" pitchFamily="34" typeface="Arial"/>
                <a:buNone/>
                <a:defRPr/>
              </a:pPr>
              <a:r>
                <a:rPr altLang="zh-CN" lang="en-US" sz="1600">
                  <a:cs typeface="+mn-ea"/>
                  <a:sym typeface="+mn-lt"/>
                </a:rPr>
                <a:t>开展现场检查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676508" y="1130754"/>
              <a:ext cx="1563387" cy="1563386"/>
              <a:chOff x="2848131" y="1860029"/>
              <a:chExt cx="3807502" cy="380750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7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91"/>
              <p:cNvSpPr txBox="1"/>
              <p:nvPr/>
            </p:nvSpPr>
            <p:spPr>
              <a:xfrm>
                <a:off x="2544311" y="2991357"/>
                <a:ext cx="4225277" cy="149411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“五型”班组检</a:t>
                </a:r>
              </a:p>
              <a:p>
                <a:pPr algn="ctr"/>
                <a:r>
                  <a:rPr altLang="en-US" b="1" 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查考核流程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791609" y="3917085"/>
              <a:ext cx="1458162" cy="202838"/>
            </a:xfrm>
            <a:prstGeom prst="rect">
              <a:avLst/>
            </a:prstGeom>
            <a:noFill/>
          </p:spPr>
          <p:txBody>
            <a:bodyPr bIns="34282" lIns="68564" rIns="68564" rtlCol="0" tIns="34282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cs typeface="+mn-ea"/>
                  <a:sym typeface="+mn-lt"/>
                </a:rPr>
                <a:t>2.给予评价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440" y="3961823"/>
              <a:ext cx="1458162" cy="202838"/>
            </a:xfrm>
            <a:prstGeom prst="rect">
              <a:avLst/>
            </a:prstGeom>
            <a:noFill/>
          </p:spPr>
          <p:txBody>
            <a:bodyPr bIns="34282" lIns="68564" rIns="68564" rtlCol="0" tIns="34282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cs typeface="+mn-ea"/>
                  <a:sym typeface="+mn-lt"/>
                </a:rPr>
                <a:t>3.及时反馈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8644" y="3239612"/>
              <a:ext cx="1458162" cy="202838"/>
            </a:xfrm>
            <a:prstGeom prst="rect">
              <a:avLst/>
            </a:prstGeom>
            <a:noFill/>
          </p:spPr>
          <p:txBody>
            <a:bodyPr bIns="34282" lIns="68564" rIns="68564" rtlCol="0" tIns="34282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1600">
                  <a:cs typeface="+mn-ea"/>
                  <a:sym typeface="+mn-lt"/>
                </a:rPr>
                <a:t>4.整改提高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125411" y="2515670"/>
              <a:ext cx="666198" cy="666198"/>
              <a:chOff x="2170416" y="2515670"/>
              <a:chExt cx="666198" cy="66619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170416" y="2515670"/>
                <a:ext cx="666198" cy="6661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27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91"/>
              <p:cNvSpPr txBox="1"/>
              <p:nvPr/>
            </p:nvSpPr>
            <p:spPr>
              <a:xfrm>
                <a:off x="2264558" y="2677666"/>
                <a:ext cx="514542" cy="29685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234329" y="3178200"/>
              <a:ext cx="666198" cy="666198"/>
              <a:chOff x="3279334" y="3178200"/>
              <a:chExt cx="666198" cy="66619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279334" y="3178200"/>
                <a:ext cx="666198" cy="666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2799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91"/>
              <p:cNvSpPr txBox="1"/>
              <p:nvPr/>
            </p:nvSpPr>
            <p:spPr>
              <a:xfrm>
                <a:off x="3342875" y="3342022"/>
                <a:ext cx="514542" cy="29685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913292" y="3256248"/>
              <a:ext cx="666198" cy="666198"/>
              <a:chOff x="4958297" y="3256248"/>
              <a:chExt cx="666198" cy="66619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958297" y="3256248"/>
                <a:ext cx="666198" cy="6661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27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91"/>
              <p:cNvSpPr txBox="1"/>
              <p:nvPr/>
            </p:nvSpPr>
            <p:spPr>
              <a:xfrm>
                <a:off x="5038369" y="3435846"/>
                <a:ext cx="514542" cy="29685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059118" y="2515670"/>
              <a:ext cx="666198" cy="666198"/>
              <a:chOff x="6104123" y="2515670"/>
              <a:chExt cx="666198" cy="66619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104123" y="2515670"/>
                <a:ext cx="666198" cy="66619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 sz="27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91"/>
              <p:cNvSpPr txBox="1"/>
              <p:nvPr/>
            </p:nvSpPr>
            <p:spPr>
              <a:xfrm>
                <a:off x="6177452" y="2665244"/>
                <a:ext cx="514542" cy="29685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流程</a:t>
                </a:r>
              </a:p>
            </p:txBody>
          </p:sp>
        </p:grpSp>
      </p:grpSp>
    </p:spTree>
    <p:extLst>
      <p:ext uri="{BB962C8B-B14F-4D97-AF65-F5344CB8AC3E}">
        <p14:creationId val="1320972245"/>
      </p:ext>
    </p:extLst>
  </p:cSld>
  <p:clrMapOvr>
    <a:masterClrMapping/>
  </p:clrMapOvr>
  <mc:AlternateContent>
    <mc:Choice Requires="p15">
      <p:transition advTm="3000" p14:dur="2000" spd="slow">
        <p15:prstTrans invX="1"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4DDE6E-D3AD-4280-A4B9-8C9E79288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C4A2BE-60E7-405F-92F3-BC25B0B8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665" y="1637245"/>
            <a:ext cx="6894755" cy="3870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993BBD-2E44-455E-B436-5469C1CD9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9305" y="1123438"/>
            <a:ext cx="6096012" cy="60960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5CF8B2-E806-46FB-BCBD-E0FE0D5E0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83" y="896713"/>
            <a:ext cx="1192823" cy="830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D99A70-FD6F-416A-9100-ED6BE0D40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50635" y="650083"/>
            <a:ext cx="1323975" cy="1323975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C81CE524-0435-44FD-9BA9-DC0D628CE587}"/>
              </a:ext>
            </a:extLst>
          </p:cNvPr>
          <p:cNvSpPr txBox="1"/>
          <p:nvPr/>
        </p:nvSpPr>
        <p:spPr>
          <a:xfrm>
            <a:off x="2102114" y="815903"/>
            <a:ext cx="3561080" cy="579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wrap="none">
            <a:spAutoFit/>
          </a:bodyPr>
          <a:lstStyle/>
          <a:p>
            <a:r>
              <a:rPr altLang="en-US" b="1" lang="zh-CN" spc="600" sz="3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企业管理培训之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095F1FE-8AE9-44F1-B272-0F79BF0BA9A3}"/>
              </a:ext>
            </a:extLst>
          </p:cNvPr>
          <p:cNvSpPr txBox="1"/>
          <p:nvPr/>
        </p:nvSpPr>
        <p:spPr>
          <a:xfrm>
            <a:off x="738846" y="1688599"/>
            <a:ext cx="6354986" cy="914352"/>
          </a:xfrm>
          <a:prstGeom prst="rect">
            <a:avLst/>
          </a:prstGeom>
          <a:noFill/>
        </p:spPr>
        <p:txBody>
          <a:bodyPr bIns="45696" lIns="91393" rIns="91393" rtlCol="0" tIns="45696" wrap="none">
            <a:spAutoFit/>
          </a:bodyPr>
          <a:lstStyle/>
          <a:p>
            <a:pPr algn="r"/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演讲完毕，感谢观看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BE447C6-7E77-4817-863D-AB6755FFD61C}"/>
              </a:ext>
            </a:extLst>
          </p:cNvPr>
          <p:cNvSpPr txBox="1"/>
          <p:nvPr/>
        </p:nvSpPr>
        <p:spPr>
          <a:xfrm>
            <a:off x="1647517" y="2843199"/>
            <a:ext cx="5084986" cy="335232"/>
          </a:xfrm>
          <a:prstGeom prst="rect">
            <a:avLst/>
          </a:prstGeom>
          <a:noFill/>
        </p:spPr>
        <p:txBody>
          <a:bodyPr bIns="45696" lIns="91393" rIns="91393" rtlCol="0" tIns="45696" wrap="none">
            <a:spAutoFit/>
          </a:bodyPr>
          <a:lstStyle/>
          <a:p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Pharmaceutical product introduction PPT template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2263661-490C-456E-8E5B-F618A5BEFB04}"/>
              </a:ext>
            </a:extLst>
          </p:cNvPr>
          <p:cNvSpPr txBox="1"/>
          <p:nvPr/>
        </p:nvSpPr>
        <p:spPr>
          <a:xfrm>
            <a:off x="2906493" y="3641727"/>
            <a:ext cx="2233678" cy="396240"/>
          </a:xfrm>
          <a:prstGeom prst="rect">
            <a:avLst/>
          </a:prstGeom>
          <a:noFill/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0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cs typeface="+mn-ea"/>
                <a:sym typeface="+mn-lt"/>
              </a:rPr>
              <a:t>演讲人：优页PPT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BDE91C4-9ECC-427C-8E59-2DA131DBFC17}"/>
              </a:ext>
            </a:extLst>
          </p:cNvPr>
          <p:cNvCxnSpPr/>
          <p:nvPr/>
        </p:nvCxnSpPr>
        <p:spPr>
          <a:xfrm>
            <a:off x="1070807" y="2647923"/>
            <a:ext cx="591542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iconfont-1187-868307">
            <a:extLst>
              <a:ext uri="{FF2B5EF4-FFF2-40B4-BE49-F238E27FC236}">
                <a16:creationId xmlns:a16="http://schemas.microsoft.com/office/drawing/2014/main" id="{323F1B9C-4E34-4B18-9882-15DD4C49EAE0}"/>
              </a:ext>
            </a:extLst>
          </p:cNvPr>
          <p:cNvSpPr>
            <a:spLocks noChangeAspect="1"/>
          </p:cNvSpPr>
          <p:nvPr/>
        </p:nvSpPr>
        <p:spPr bwMode="auto">
          <a:xfrm>
            <a:off x="2594134" y="3658101"/>
            <a:ext cx="312359" cy="305778"/>
          </a:xfrm>
          <a:custGeom>
            <a:gdLst>
              <a:gd fmla="*/ 2895 w 12754" name="T0"/>
              <a:gd fmla="*/ 3482 h 12486" name="T1"/>
              <a:gd fmla="*/ 6377 w 12754" name="T2"/>
              <a:gd fmla="*/ 0 h 12486" name="T3"/>
              <a:gd fmla="*/ 9859 w 12754" name="T4"/>
              <a:gd fmla="*/ 3482 h 12486" name="T5"/>
              <a:gd fmla="*/ 6377 w 12754" name="T6"/>
              <a:gd fmla="*/ 6963 h 12486" name="T7"/>
              <a:gd fmla="*/ 2895 w 12754" name="T8"/>
              <a:gd fmla="*/ 3482 h 12486" name="T9"/>
              <a:gd fmla="*/ 0 w 12754" name="T10"/>
              <a:gd fmla="*/ 12468 h 12486" name="T11"/>
              <a:gd fmla="*/ 3586 w 12754" name="T12"/>
              <a:gd fmla="*/ 7045 h 12486" name="T13"/>
              <a:gd fmla="*/ 6377 w 12754" name="T14"/>
              <a:gd fmla="*/ 8014 h 12486" name="T15"/>
              <a:gd fmla="*/ 9182 w 12754" name="T16"/>
              <a:gd fmla="*/ 7036 h 12486" name="T17"/>
              <a:gd fmla="*/ 12754 w 12754" name="T18"/>
              <a:gd fmla="*/ 12468 h 12486" name="T19"/>
              <a:gd fmla="*/ 0 w 12754" name="T20"/>
              <a:gd fmla="*/ 12468 h 12486" name="T21"/>
              <a:gd fmla="*/ 0 w 12754" name="T22"/>
              <a:gd fmla="*/ 12468 h 1248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2486" w="12754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/>
        </p:txBody>
      </p:sp>
    </p:spTree>
    <p:custDataLst>
      <p:tags r:id="rId9"/>
    </p:custDataLst>
    <p:extLst>
      <p:ext uri="{BB962C8B-B14F-4D97-AF65-F5344CB8AC3E}">
        <p14:creationId val="547552543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remove" grpId="1" id="28" nodeType="afterEffect" presetClass="emph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autoRev="1" dur="250" fill="remove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autoRev="1" dur="250" fill="remove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remove" grpId="1" id="44" nodeType="afterEffect" presetClass="emph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autoRev="1" dur="250" fill="remove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250" fill="remove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autoRev="1" dur="250" fill="remove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250" fill="remove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1" spid="15"/>
      <p:bldP grpId="0" spid="16"/>
      <p:bldP grpId="1" spid="16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E5AB67C4-1AC2-483E-95D8-ABA526B2AF30}"/>
              </a:ext>
            </a:extLst>
          </p:cNvPr>
          <p:cNvGrpSpPr/>
          <p:nvPr/>
        </p:nvGrpSpPr>
        <p:grpSpPr>
          <a:xfrm>
            <a:off x="6235546" y="2181493"/>
            <a:ext cx="4656221" cy="3503364"/>
            <a:chOff x="6389782" y="2181493"/>
            <a:chExt cx="4656221" cy="3503364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71D9EAE-7AD4-4BC3-923B-ABC2367541E5}"/>
                </a:ext>
              </a:extLst>
            </p:cNvPr>
            <p:cNvGrpSpPr/>
            <p:nvPr/>
          </p:nvGrpSpPr>
          <p:grpSpPr>
            <a:xfrm>
              <a:off x="6389782" y="2181493"/>
              <a:ext cx="4656221" cy="3503364"/>
              <a:chOff x="1148656" y="1757200"/>
              <a:chExt cx="9897348" cy="1979382"/>
            </a:xfrm>
          </p:grpSpPr>
          <p:sp>
            <p:nvSpPr>
              <p:cNvPr id="4" name="圆角矩形 2">
                <a:extLst>
                  <a:ext uri="{FF2B5EF4-FFF2-40B4-BE49-F238E27FC236}">
                    <a16:creationId xmlns:a16="http://schemas.microsoft.com/office/drawing/2014/main" id="{26D72D39-DABA-4AE6-98F5-8235CC775F39}"/>
                  </a:ext>
                </a:extLst>
              </p:cNvPr>
              <p:cNvSpPr/>
              <p:nvPr/>
            </p:nvSpPr>
            <p:spPr>
              <a:xfrm>
                <a:off x="1198880" y="1816617"/>
                <a:ext cx="9794240" cy="1860795"/>
              </a:xfrm>
              <a:prstGeom prst="roundRect">
                <a:avLst>
                  <a:gd fmla="val 0" name="adj"/>
                </a:avLst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60941" lIns="121884" rIns="121884" rtlCol="0" tIns="60941"/>
              <a:lstStyle/>
              <a:p>
                <a:pPr algn="ctr"/>
                <a:endParaRPr altLang="en-US" lang="zh-CN" sz="2400">
                  <a:cs typeface="+mn-ea"/>
                  <a:sym typeface="+mn-lt"/>
                </a:endParaRPr>
              </a:p>
            </p:txBody>
          </p:sp>
          <p:sp>
            <p:nvSpPr>
              <p:cNvPr id="5" name="矩形 93">
                <a:extLst>
                  <a:ext uri="{FF2B5EF4-FFF2-40B4-BE49-F238E27FC236}">
                    <a16:creationId xmlns:a16="http://schemas.microsoft.com/office/drawing/2014/main" id="{5A8B82D3-BC3B-4FF2-B05D-8850B4EE3FC4}"/>
                  </a:ext>
                </a:extLst>
              </p:cNvPr>
              <p:cNvSpPr/>
              <p:nvPr/>
            </p:nvSpPr>
            <p:spPr>
              <a:xfrm>
                <a:off x="1148656" y="1757200"/>
                <a:ext cx="384043" cy="384043"/>
              </a:xfrm>
              <a:custGeom>
                <a:rect b="b" l="l" r="r" t="t"/>
                <a:pathLst>
                  <a:path h="504056" w="504056">
                    <a:moveTo>
                      <a:pt x="0" y="0"/>
                    </a:moveTo>
                    <a:lnTo>
                      <a:pt x="504056" y="0"/>
                    </a:lnTo>
                    <a:lnTo>
                      <a:pt x="504056" y="144016"/>
                    </a:lnTo>
                    <a:lnTo>
                      <a:pt x="144016" y="144016"/>
                    </a:lnTo>
                    <a:lnTo>
                      <a:pt x="144016" y="504056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60941" lIns="121884" rIns="121884" rtlCol="0" tIns="60941"/>
              <a:lstStyle/>
              <a:p>
                <a:pPr algn="ctr"/>
                <a:endParaRPr altLang="en-US" lang="zh-CN" sz="2400">
                  <a:cs typeface="+mn-ea"/>
                  <a:sym typeface="+mn-lt"/>
                </a:endParaRPr>
              </a:p>
            </p:txBody>
          </p:sp>
          <p:sp>
            <p:nvSpPr>
              <p:cNvPr id="6" name="矩形 93">
                <a:extLst>
                  <a:ext uri="{FF2B5EF4-FFF2-40B4-BE49-F238E27FC236}">
                    <a16:creationId xmlns:a16="http://schemas.microsoft.com/office/drawing/2014/main" id="{29B07BFB-BD8F-4B4B-8A39-899358D47D28}"/>
                  </a:ext>
                </a:extLst>
              </p:cNvPr>
              <p:cNvSpPr/>
              <p:nvPr/>
            </p:nvSpPr>
            <p:spPr>
              <a:xfrm rot="10800000">
                <a:off x="10661961" y="3352539"/>
                <a:ext cx="384043" cy="384043"/>
              </a:xfrm>
              <a:custGeom>
                <a:rect b="b" l="l" r="r" t="t"/>
                <a:pathLst>
                  <a:path h="504056" w="504056">
                    <a:moveTo>
                      <a:pt x="0" y="0"/>
                    </a:moveTo>
                    <a:lnTo>
                      <a:pt x="504056" y="0"/>
                    </a:lnTo>
                    <a:lnTo>
                      <a:pt x="504056" y="144016"/>
                    </a:lnTo>
                    <a:lnTo>
                      <a:pt x="144016" y="144016"/>
                    </a:lnTo>
                    <a:lnTo>
                      <a:pt x="144016" y="504056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60941" lIns="121884" rIns="121884" rtlCol="0" tIns="60941"/>
              <a:lstStyle/>
              <a:p>
                <a:pPr algn="ctr"/>
                <a:endParaRPr altLang="en-US" lang="zh-CN" sz="2400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51AB804-E077-40D0-8789-A36DA7F83605}"/>
                </a:ext>
              </a:extLst>
            </p:cNvPr>
            <p:cNvSpPr txBox="1"/>
            <p:nvPr/>
          </p:nvSpPr>
          <p:spPr>
            <a:xfrm>
              <a:off x="6893803" y="3351106"/>
              <a:ext cx="3836624" cy="2042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buFontTx/>
                <a:buNone/>
              </a:pPr>
              <a:r>
                <a:rPr altLang="zh-CN" lang="en-US" sz="1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 班组建设是企业在班组管理中，运用科学管理的方法，不断提高班组劳动效率，增强班组整体素质，培育班组集体精神的一项综合性的基础建设工作。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64F5B28-F604-4D0E-98EA-116B9151C7BD}"/>
                </a:ext>
              </a:extLst>
            </p:cNvPr>
            <p:cNvSpPr txBox="1"/>
            <p:nvPr/>
          </p:nvSpPr>
          <p:spPr>
            <a:xfrm>
              <a:off x="7288576" y="2476501"/>
              <a:ext cx="3047082" cy="762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300" sz="4400">
                  <a:solidFill>
                    <a:schemeClr val="accent1"/>
                  </a:solidFill>
                  <a:cs typeface="+mn-ea"/>
                  <a:sym typeface="+mn-lt"/>
                </a:rPr>
                <a:t>班组建设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91B590-9649-4659-AE2B-84A986A38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91761" y="1548698"/>
            <a:ext cx="4769392" cy="4769392"/>
          </a:xfrm>
          <a:prstGeom prst="rect">
            <a:avLst/>
          </a:prstGeom>
        </p:spPr>
      </p:pic>
    </p:spTree>
    <p:extLst>
      <p:ext uri="{BB962C8B-B14F-4D97-AF65-F5344CB8AC3E}">
        <p14:creationId val="3200291161"/>
      </p:ext>
    </p:extLst>
  </p:cSld>
  <p:clrMapOvr>
    <a:masterClrMapping/>
  </p:clrMapOvr>
  <mc:AlternateContent>
    <mc:Choice Requires="p15">
      <p:transition advTm="3000" p14:dur="2000" spd="slow">
        <p15:prstTrans prst="fallOve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C04436-A825-41B4-8099-14AA29B496EC}"/>
              </a:ext>
            </a:extLst>
          </p:cNvPr>
          <p:cNvGrpSpPr/>
          <p:nvPr/>
        </p:nvGrpSpPr>
        <p:grpSpPr>
          <a:xfrm>
            <a:off x="892969" y="2124099"/>
            <a:ext cx="10393361" cy="4298736"/>
            <a:chOff x="794777" y="1476632"/>
            <a:chExt cx="7631210" cy="3156299"/>
          </a:xfrm>
        </p:grpSpPr>
        <p:sp>
          <p:nvSpPr>
            <p:cNvPr id="42" name="Block Arc 51">
              <a:extLst>
                <a:ext uri="{FF2B5EF4-FFF2-40B4-BE49-F238E27FC236}">
                  <a16:creationId xmlns:a16="http://schemas.microsoft.com/office/drawing/2014/main" id="{5E5A4B95-7462-4828-BE5E-8E322B6D40CA}"/>
                </a:ext>
              </a:extLst>
            </p:cNvPr>
            <p:cNvSpPr/>
            <p:nvPr/>
          </p:nvSpPr>
          <p:spPr>
            <a:xfrm>
              <a:off x="925713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Block Arc 52">
              <a:extLst>
                <a:ext uri="{FF2B5EF4-FFF2-40B4-BE49-F238E27FC236}">
                  <a16:creationId xmlns:a16="http://schemas.microsoft.com/office/drawing/2014/main" id="{F395B2EC-7D6E-4DFB-A6CA-238F4D5339DF}"/>
                </a:ext>
              </a:extLst>
            </p:cNvPr>
            <p:cNvSpPr/>
            <p:nvPr/>
          </p:nvSpPr>
          <p:spPr>
            <a:xfrm rot="10800000">
              <a:off x="2332161" y="1725583"/>
              <a:ext cx="1663609" cy="1663700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2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32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44" name="Block Arc 53">
              <a:extLst>
                <a:ext uri="{FF2B5EF4-FFF2-40B4-BE49-F238E27FC236}">
                  <a16:creationId xmlns:a16="http://schemas.microsoft.com/office/drawing/2014/main" id="{D5278A9A-EA05-47E6-B16F-70291FE7DC37}"/>
                </a:ext>
              </a:extLst>
            </p:cNvPr>
            <p:cNvSpPr/>
            <p:nvPr/>
          </p:nvSpPr>
          <p:spPr>
            <a:xfrm>
              <a:off x="3740196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Block Arc 54">
              <a:extLst>
                <a:ext uri="{FF2B5EF4-FFF2-40B4-BE49-F238E27FC236}">
                  <a16:creationId xmlns:a16="http://schemas.microsoft.com/office/drawing/2014/main" id="{84545798-3819-4AE9-BC77-E5ABDD62DC5B}"/>
                </a:ext>
              </a:extLst>
            </p:cNvPr>
            <p:cNvSpPr/>
            <p:nvPr/>
          </p:nvSpPr>
          <p:spPr>
            <a:xfrm rot="10800000">
              <a:off x="5146643" y="1725583"/>
              <a:ext cx="1663609" cy="1663700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3200">
                <a:solidFill>
                  <a:sysClr lastClr="FFFFFF" val="window"/>
                </a:solidFill>
                <a:cs typeface="+mn-ea"/>
                <a:sym typeface="+mn-lt"/>
              </a:endParaRPr>
            </a:p>
          </p:txBody>
        </p:sp>
        <p:sp>
          <p:nvSpPr>
            <p:cNvPr id="47" name="Block Arc 55">
              <a:extLst>
                <a:ext uri="{FF2B5EF4-FFF2-40B4-BE49-F238E27FC236}">
                  <a16:creationId xmlns:a16="http://schemas.microsoft.com/office/drawing/2014/main" id="{FCF8F99E-2200-49E5-AEE2-F0180AA953CF}"/>
                </a:ext>
              </a:extLst>
            </p:cNvPr>
            <p:cNvSpPr/>
            <p:nvPr/>
          </p:nvSpPr>
          <p:spPr>
            <a:xfrm>
              <a:off x="6554680" y="1728758"/>
              <a:ext cx="1663609" cy="1662113"/>
            </a:xfrm>
            <a:prstGeom prst="blockArc">
              <a:avLst>
                <a:gd fmla="val 10800000" name="adj1"/>
                <a:gd fmla="val 3" name="adj2"/>
                <a:gd fmla="val 15291" name="adj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2506" lIns="65012" rIns="65012" tIns="32506"/>
            <a:lstStyle/>
            <a:p>
              <a:pPr algn="ctr" defTabSz="1031408">
                <a:defRPr/>
              </a:pPr>
              <a:endParaRPr lang="en-US" sz="4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93E13CA8-593F-4EC8-90A1-222CDCA19776}"/>
                </a:ext>
              </a:extLst>
            </p:cNvPr>
            <p:cNvSpPr/>
            <p:nvPr/>
          </p:nvSpPr>
          <p:spPr>
            <a:xfrm>
              <a:off x="1278119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CD0844C0-562E-467E-9698-455FD262B94D}"/>
                </a:ext>
              </a:extLst>
            </p:cNvPr>
            <p:cNvSpPr/>
            <p:nvPr/>
          </p:nvSpPr>
          <p:spPr>
            <a:xfrm>
              <a:off x="2687742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ern="0" lang="en-US" sz="6600">
                  <a:solidFill>
                    <a:sysClr lastClr="FFFFFF" val="window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DC2294FA-7759-460B-A4E0-C4156468BAC3}"/>
                </a:ext>
              </a:extLst>
            </p:cNvPr>
            <p:cNvSpPr/>
            <p:nvPr/>
          </p:nvSpPr>
          <p:spPr>
            <a:xfrm>
              <a:off x="4097364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78B5A7E7-9F0F-4A6F-A3C9-8A6ADF269F0F}"/>
                </a:ext>
              </a:extLst>
            </p:cNvPr>
            <p:cNvSpPr/>
            <p:nvPr/>
          </p:nvSpPr>
          <p:spPr>
            <a:xfrm>
              <a:off x="5506988" y="2093883"/>
              <a:ext cx="966734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34276" compatLnSpc="1" forceAA="0" fromWordArt="0" horzOverflow="overflow" lIns="68551" numCol="1" rIns="68551" rot="0" rtlCol="0" spcCol="0" spcFirstLastPara="0" tIns="34276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kern="0" lang="en-US" sz="6600">
                  <a:solidFill>
                    <a:sysClr lastClr="FFFFFF" val="window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990E52B5-E78C-444B-B8DC-9F55A254D52D}"/>
                </a:ext>
              </a:extLst>
            </p:cNvPr>
            <p:cNvSpPr/>
            <p:nvPr/>
          </p:nvSpPr>
          <p:spPr>
            <a:xfrm>
              <a:off x="6918197" y="2093883"/>
              <a:ext cx="965147" cy="966788"/>
            </a:xfrm>
            <a:custGeom>
              <a:gdLst>
                <a:gd fmla="*/ 0 w 905504" name="connsiteX0"/>
                <a:gd fmla="*/ 452752 h 905504" name="connsiteY0"/>
                <a:gd fmla="*/ 132608 w 905504" name="connsiteX1"/>
                <a:gd fmla="*/ 132608 h 905504" name="connsiteY1"/>
                <a:gd fmla="*/ 452752 w 905504" name="connsiteX2"/>
                <a:gd fmla="*/ 0 h 905504" name="connsiteY2"/>
                <a:gd fmla="*/ 772896 w 905504" name="connsiteX3"/>
                <a:gd fmla="*/ 132608 h 905504" name="connsiteY3"/>
                <a:gd fmla="*/ 905504 w 905504" name="connsiteX4"/>
                <a:gd fmla="*/ 452752 h 905504" name="connsiteY4"/>
                <a:gd fmla="*/ 772896 w 905504" name="connsiteX5"/>
                <a:gd fmla="*/ 772896 h 905504" name="connsiteY5"/>
                <a:gd fmla="*/ 452752 w 905504" name="connsiteX6"/>
                <a:gd fmla="*/ 905504 h 905504" name="connsiteY6"/>
                <a:gd fmla="*/ 132608 w 905504" name="connsiteX7"/>
                <a:gd fmla="*/ 772896 h 905504" name="connsiteY7"/>
                <a:gd fmla="*/ 0 w 905504" name="connsiteX8"/>
                <a:gd fmla="*/ 452752 h 90550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05504" w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bIns="157972" lIns="182838" rIns="157972" tIns="182838"/>
            <a:lstStyle/>
            <a:p>
              <a:pPr algn="ctr" defTabSz="888813">
                <a:spcAft>
                  <a:spcPct val="35000"/>
                </a:spcAft>
                <a:defRPr/>
              </a:pPr>
              <a:r>
                <a:rPr lang="en-US" sz="6600"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5D3E353B-A543-4581-B062-6FEB23500F08}"/>
                </a:ext>
              </a:extLst>
            </p:cNvPr>
            <p:cNvSpPr txBox="1"/>
            <p:nvPr/>
          </p:nvSpPr>
          <p:spPr>
            <a:xfrm>
              <a:off x="794777" y="3699479"/>
              <a:ext cx="2410083" cy="933452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pc="300" sz="20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基础:作业标准 , 标准作业   </a:t>
              </a:r>
            </a:p>
          </p:txBody>
        </p: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71DB2C4E-6D14-43DF-A0D2-CF754DCB505C}"/>
                </a:ext>
              </a:extLst>
            </p:cNvPr>
            <p:cNvSpPr txBox="1"/>
            <p:nvPr/>
          </p:nvSpPr>
          <p:spPr>
            <a:xfrm>
              <a:off x="2162524" y="1476632"/>
              <a:ext cx="2105700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pc="300" sz="18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 载体:改善提案QC小团队</a:t>
              </a:r>
            </a:p>
          </p:txBody>
        </p:sp>
        <p:sp>
          <p:nvSpPr>
            <p:cNvPr id="58" name="Text Placeholder 2">
              <a:extLst>
                <a:ext uri="{FF2B5EF4-FFF2-40B4-BE49-F238E27FC236}">
                  <a16:creationId xmlns:a16="http://schemas.microsoft.com/office/drawing/2014/main" id="{7E54AF0E-A06A-4D01-B9CD-9CC7F0D24CA8}"/>
                </a:ext>
              </a:extLst>
            </p:cNvPr>
            <p:cNvSpPr txBox="1"/>
            <p:nvPr/>
          </p:nvSpPr>
          <p:spPr>
            <a:xfrm>
              <a:off x="3869871" y="3699479"/>
              <a:ext cx="1630035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pc="300" sz="20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要领:目标系统，日清控制，激励机制    </a:t>
              </a:r>
            </a:p>
          </p:txBody>
        </p:sp>
        <p:sp>
          <p:nvSpPr>
            <p:cNvPr id="60" name="Text Placeholder 2">
              <a:extLst>
                <a:ext uri="{FF2B5EF4-FFF2-40B4-BE49-F238E27FC236}">
                  <a16:creationId xmlns:a16="http://schemas.microsoft.com/office/drawing/2014/main" id="{8519B33A-84A4-433A-B67E-B536D8A2B916}"/>
                </a:ext>
              </a:extLst>
            </p:cNvPr>
            <p:cNvSpPr txBox="1"/>
            <p:nvPr/>
          </p:nvSpPr>
          <p:spPr>
            <a:xfrm>
              <a:off x="5251631" y="1511571"/>
              <a:ext cx="1630035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pc="300" sz="20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精髓:四会人才,五型班组.六化现场    </a:t>
              </a:r>
            </a:p>
          </p:txBody>
        </p:sp>
        <p:sp>
          <p:nvSpPr>
            <p:cNvPr id="62" name="Text Placeholder 2">
              <a:extLst>
                <a:ext uri="{FF2B5EF4-FFF2-40B4-BE49-F238E27FC236}">
                  <a16:creationId xmlns:a16="http://schemas.microsoft.com/office/drawing/2014/main" id="{F7421A88-620A-4A8C-A346-C9A1A2F6F8E5}"/>
                </a:ext>
              </a:extLst>
            </p:cNvPr>
            <p:cNvSpPr txBox="1"/>
            <p:nvPr/>
          </p:nvSpPr>
          <p:spPr>
            <a:xfrm>
              <a:off x="6795952" y="3741411"/>
              <a:ext cx="1630035" cy="411351"/>
            </a:xfrm>
            <a:prstGeom prst="rect">
              <a:avLst/>
            </a:prstGeom>
          </p:spPr>
          <p:txBody>
            <a:bodyPr bIns="0" lIns="0" rIns="0" tIns="0" vert="horz"/>
            <a:lstStyle>
              <a:lvl1pPr algn="r" eaLnBrk="0" fontAlgn="base" hangingPunct="0" indent="0" marL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 baseline="0" kern="1200" sz="1002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algn="l" eaLnBrk="0" fontAlgn="base" hangingPunct="0" indent="-400050" marL="10414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4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indent="-319088" marL="1604963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kern="1200" sz="3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indent="-319088" marL="2247900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indent="-319088" marL="2890838" rtl="0">
                <a:spcBef>
                  <a:spcPct val="20000"/>
                </a:spcBef>
                <a:spcAft>
                  <a:spcPct val="0"/>
                </a:spcAft>
                <a:buFont charset="0" panose="020b0604020202020204" pitchFamily="34" typeface="Arial"/>
                <a:buChar char="»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85309" eaLnBrk="1" hangingPunct="1" indent="-321327" latinLnBrk="0" marL="3534603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85309" eaLnBrk="1" hangingPunct="1" indent="-321327" latinLnBrk="0" marL="4177258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85309" eaLnBrk="1" hangingPunct="1" indent="-321327" latinLnBrk="0" marL="4819911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85309" eaLnBrk="1" hangingPunct="1" indent="-321327" latinLnBrk="0" marL="5462567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altLang="en-US" lang="zh-CN" spc="300" sz="2000">
                  <a:solidFill>
                    <a:schemeClr val="tx1"/>
                  </a:solidFill>
                  <a:latin typeface="+mn-lt"/>
                  <a:cs typeface="+mn-ea"/>
                  <a:sym typeface="+mn-lt"/>
                </a:rPr>
                <a:t>目标:自主管理,自主改善,自主提升</a:t>
              </a:r>
            </a:p>
          </p:txBody>
        </p:sp>
      </p:grpSp>
    </p:spTree>
    <p:extLst>
      <p:ext uri="{BB962C8B-B14F-4D97-AF65-F5344CB8AC3E}">
        <p14:creationId val="348173803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E90873B-6111-453A-B64C-CD832F047EFB}"/>
              </a:ext>
            </a:extLst>
          </p:cNvPr>
          <p:cNvSpPr txBox="1"/>
          <p:nvPr/>
        </p:nvSpPr>
        <p:spPr>
          <a:xfrm>
            <a:off x="6506349" y="2068283"/>
            <a:ext cx="4372907" cy="5181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altLang="en-US" lang="zh-CN" spc="300" sz="2800">
                <a:solidFill>
                  <a:schemeClr val="bg1"/>
                </a:solidFill>
                <a:cs typeface="+mn-ea"/>
                <a:sym typeface="+mn-lt"/>
              </a:rPr>
              <a:t>五型班组的总体目标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4BBAFA0-0DBE-4644-8AD2-60AA7964B933}"/>
              </a:ext>
            </a:extLst>
          </p:cNvPr>
          <p:cNvGrpSpPr/>
          <p:nvPr/>
        </p:nvGrpSpPr>
        <p:grpSpPr>
          <a:xfrm>
            <a:off x="6506349" y="3316077"/>
            <a:ext cx="4372908" cy="2432433"/>
            <a:chOff x="6737704" y="3701667"/>
            <a:chExt cx="4372908" cy="2432433"/>
          </a:xfrm>
        </p:grpSpPr>
        <p:sp>
          <p:nvSpPr>
            <p:cNvPr id="2" name="îṡļîḑé">
              <a:extLst>
                <a:ext uri="{FF2B5EF4-FFF2-40B4-BE49-F238E27FC236}">
                  <a16:creationId xmlns:a16="http://schemas.microsoft.com/office/drawing/2014/main" id="{F5C4F327-BD5D-4250-813C-1BF1D032B6AF}"/>
                </a:ext>
              </a:extLst>
            </p:cNvPr>
            <p:cNvSpPr/>
            <p:nvPr/>
          </p:nvSpPr>
          <p:spPr>
            <a:xfrm>
              <a:off x="7826170" y="4321034"/>
              <a:ext cx="2189629" cy="181306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cs typeface="+mn-ea"/>
                <a:sym typeface="+mn-lt"/>
              </a:endParaRPr>
            </a:p>
          </p:txBody>
        </p:sp>
        <p:sp>
          <p:nvSpPr>
            <p:cNvPr id="3" name="ïṡḷïḋé">
              <a:extLst>
                <a:ext uri="{FF2B5EF4-FFF2-40B4-BE49-F238E27FC236}">
                  <a16:creationId xmlns:a16="http://schemas.microsoft.com/office/drawing/2014/main" id="{DFCA88DE-1293-46C5-AD73-E0FB63F2B018}"/>
                </a:ext>
              </a:extLst>
            </p:cNvPr>
            <p:cNvSpPr/>
            <p:nvPr/>
          </p:nvSpPr>
          <p:spPr>
            <a:xfrm rot="10800000">
              <a:off x="6737705" y="4321033"/>
              <a:ext cx="2189629" cy="181306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cs typeface="+mn-ea"/>
                <a:sym typeface="+mn-lt"/>
              </a:endParaRPr>
            </a:p>
          </p:txBody>
        </p:sp>
        <p:sp>
          <p:nvSpPr>
            <p:cNvPr id="5" name="ïṡḷïḋé">
              <a:extLst>
                <a:ext uri="{FF2B5EF4-FFF2-40B4-BE49-F238E27FC236}">
                  <a16:creationId xmlns:a16="http://schemas.microsoft.com/office/drawing/2014/main" id="{35B1D032-6269-403E-BD9D-6854BBD4C5C4}"/>
                </a:ext>
              </a:extLst>
            </p:cNvPr>
            <p:cNvSpPr/>
            <p:nvPr/>
          </p:nvSpPr>
          <p:spPr>
            <a:xfrm rot="10800000">
              <a:off x="8920983" y="4321033"/>
              <a:ext cx="2189629" cy="181306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54B8D7D-3ACB-4FBD-9CEA-6E8E7286EC78}"/>
                </a:ext>
              </a:extLst>
            </p:cNvPr>
            <p:cNvSpPr/>
            <p:nvPr/>
          </p:nvSpPr>
          <p:spPr>
            <a:xfrm>
              <a:off x="6737704" y="3701667"/>
              <a:ext cx="4372907" cy="619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3600">
                  <a:cs typeface="+mn-ea"/>
                  <a:sym typeface="+mn-lt"/>
                </a:rPr>
                <a:t>倡文化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F2FC5FE-14F3-4835-A524-0F25B684CC03}"/>
                </a:ext>
              </a:extLst>
            </p:cNvPr>
            <p:cNvSpPr txBox="1"/>
            <p:nvPr/>
          </p:nvSpPr>
          <p:spPr>
            <a:xfrm>
              <a:off x="7106062" y="4581235"/>
              <a:ext cx="1554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育人才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45B558-8929-4347-9DA5-9A8A695AE8FA}"/>
                </a:ext>
              </a:extLst>
            </p:cNvPr>
            <p:cNvSpPr txBox="1"/>
            <p:nvPr/>
          </p:nvSpPr>
          <p:spPr>
            <a:xfrm>
              <a:off x="8136155" y="5357667"/>
              <a:ext cx="1554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建机制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E2C92D6-4972-4C1C-975B-302871B19DF5}"/>
                </a:ext>
              </a:extLst>
            </p:cNvPr>
            <p:cNvSpPr txBox="1"/>
            <p:nvPr/>
          </p:nvSpPr>
          <p:spPr>
            <a:xfrm>
              <a:off x="9222367" y="4451133"/>
              <a:ext cx="1554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cs typeface="+mn-ea"/>
                  <a:sym typeface="+mn-lt"/>
                </a:rPr>
                <a:t>抓落实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8C8B708C-4303-4766-AC47-43EB43F86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2638" y="1397686"/>
            <a:ext cx="4789717" cy="4789717"/>
          </a:xfrm>
          <a:prstGeom prst="rect">
            <a:avLst/>
          </a:prstGeom>
        </p:spPr>
      </p:pic>
    </p:spTree>
    <p:extLst>
      <p:ext uri="{BB962C8B-B14F-4D97-AF65-F5344CB8AC3E}">
        <p14:creationId val="4168265738"/>
      </p:ext>
    </p:extLst>
  </p:cSld>
  <p:clrMapOvr>
    <a:masterClrMapping/>
  </p:clrMapOvr>
  <mc:AlternateContent>
    <mc:Choice Requires="p15">
      <p:transition advTm="3000" p14:dur="2000" spd="slow">
        <p15:prstTrans prst="wind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60400" y="3182694"/>
            <a:ext cx="7625419" cy="2677399"/>
            <a:chOff x="1447336" y="1829388"/>
            <a:chExt cx="5326323" cy="1870152"/>
          </a:xfrm>
        </p:grpSpPr>
        <p:cxnSp>
          <p:nvCxnSpPr>
            <p:cNvPr id="10" name="直接连接符 9"/>
            <p:cNvCxnSpPr/>
            <p:nvPr/>
          </p:nvCxnSpPr>
          <p:spPr>
            <a:xfrm rot="18900000">
              <a:off x="1971641" y="2702866"/>
              <a:ext cx="756137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rot="2700000">
              <a:off x="3207556" y="2718599"/>
              <a:ext cx="756137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4228104" y="2702866"/>
              <a:ext cx="756137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rot="2700000">
              <a:off x="5527774" y="2718599"/>
              <a:ext cx="756137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solid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/>
          </p:nvGrpSpPr>
          <p:grpSpPr>
            <a:xfrm>
              <a:off x="1447336" y="2971177"/>
              <a:ext cx="808860" cy="728363"/>
              <a:chOff x="1302940" y="2971177"/>
              <a:chExt cx="808860" cy="728363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302940" y="2971177"/>
                <a:ext cx="728363" cy="728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1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1302940" y="3166587"/>
                <a:ext cx="808860" cy="405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637" compatLnSpc="1" lIns="93274" numCol="1" rIns="93274" tIns="46637" vert="horz" wrap="squar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3200">
                    <a:solidFill>
                      <a:schemeClr val="bg1"/>
                    </a:solidFill>
                    <a:cs typeface="+mn-ea"/>
                    <a:sym typeface="+mn-lt"/>
                  </a:rPr>
                  <a:t>和谐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729383" y="2971176"/>
              <a:ext cx="730697" cy="728363"/>
              <a:chOff x="3584987" y="2971176"/>
              <a:chExt cx="730697" cy="728363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587321" y="2971176"/>
                <a:ext cx="728363" cy="728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1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19"/>
              <p:cNvSpPr txBox="1">
                <a:spLocks noChangeArrowheads="1"/>
              </p:cNvSpPr>
              <p:nvPr/>
            </p:nvSpPr>
            <p:spPr bwMode="auto">
              <a:xfrm>
                <a:off x="3584987" y="3158804"/>
                <a:ext cx="728363" cy="405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637" compatLnSpc="1" lIns="93274" numCol="1" rIns="93274" tIns="46637" vert="horz" wrap="squar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3200">
                    <a:solidFill>
                      <a:schemeClr val="bg1"/>
                    </a:solidFill>
                    <a:cs typeface="+mn-ea"/>
                    <a:sym typeface="+mn-lt"/>
                  </a:rPr>
                  <a:t>创新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42920" y="2971176"/>
              <a:ext cx="730739" cy="728363"/>
              <a:chOff x="5898524" y="2971176"/>
              <a:chExt cx="730739" cy="728363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898524" y="2971176"/>
                <a:ext cx="728363" cy="7283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199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19"/>
              <p:cNvSpPr txBox="1">
                <a:spLocks noChangeArrowheads="1"/>
              </p:cNvSpPr>
              <p:nvPr/>
            </p:nvSpPr>
            <p:spPr bwMode="auto">
              <a:xfrm>
                <a:off x="5900900" y="3115227"/>
                <a:ext cx="728363" cy="405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637" compatLnSpc="1" lIns="93274" numCol="1" rIns="93274" tIns="46637" vert="horz" wrap="squar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3200">
                    <a:solidFill>
                      <a:schemeClr val="bg1"/>
                    </a:solidFill>
                    <a:cs typeface="+mn-ea"/>
                    <a:sym typeface="+mn-lt"/>
                  </a:rPr>
                  <a:t>效益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589927" y="1829388"/>
              <a:ext cx="728363" cy="728363"/>
              <a:chOff x="2445531" y="1829388"/>
              <a:chExt cx="728363" cy="728363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45531" y="1829388"/>
                <a:ext cx="728363" cy="7283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199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2454636" y="1980240"/>
                <a:ext cx="710153" cy="405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637" compatLnSpc="1" lIns="93274" numCol="1" rIns="93274" tIns="46637" vert="horz" wrap="squar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3200">
                    <a:solidFill>
                      <a:schemeClr val="bg1"/>
                    </a:solidFill>
                    <a:cs typeface="+mn-ea"/>
                    <a:sym typeface="+mn-lt"/>
                  </a:rPr>
                  <a:t>管理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873506" y="1829388"/>
              <a:ext cx="746682" cy="728363"/>
              <a:chOff x="4729110" y="1829388"/>
              <a:chExt cx="746682" cy="728363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4729110" y="1829388"/>
                <a:ext cx="728363" cy="7283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3199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19"/>
              <p:cNvSpPr txBox="1">
                <a:spLocks noChangeArrowheads="1"/>
              </p:cNvSpPr>
              <p:nvPr/>
            </p:nvSpPr>
            <p:spPr bwMode="auto">
              <a:xfrm>
                <a:off x="4747429" y="1980240"/>
                <a:ext cx="728363" cy="405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637" compatLnSpc="1" lIns="93274" numCol="1" rIns="93274" tIns="46637" vert="horz" wrap="squar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3200">
                    <a:solidFill>
                      <a:schemeClr val="bg1"/>
                    </a:solidFill>
                    <a:cs typeface="+mn-ea"/>
                    <a:sym typeface="+mn-lt"/>
                  </a:rPr>
                  <a:t>技能</a:t>
                </a:r>
              </a:p>
            </p:txBody>
          </p:sp>
        </p:grp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E93B9FBE-2EF0-4350-8E35-2807789C58B5}"/>
              </a:ext>
            </a:extLst>
          </p:cNvPr>
          <p:cNvSpPr txBox="1"/>
          <p:nvPr/>
        </p:nvSpPr>
        <p:spPr>
          <a:xfrm>
            <a:off x="1525706" y="1860378"/>
            <a:ext cx="5846324" cy="5791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dist"/>
            <a:r>
              <a:rPr altLang="en-US" lang="zh-CN" spc="300" sz="3200">
                <a:solidFill>
                  <a:schemeClr val="bg1"/>
                </a:solidFill>
                <a:cs typeface="+mn-ea"/>
                <a:sym typeface="+mn-lt"/>
              </a:rPr>
              <a:t>什么是五型班组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E275D2CE-AB61-4DA4-BA68-C075CDED1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51007" y="1853653"/>
            <a:ext cx="4291067" cy="4291067"/>
          </a:xfrm>
          <a:prstGeom prst="rect">
            <a:avLst/>
          </a:prstGeom>
        </p:spPr>
      </p:pic>
    </p:spTree>
    <p:extLst>
      <p:ext uri="{BB962C8B-B14F-4D97-AF65-F5344CB8AC3E}">
        <p14:creationId val="2481407489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8765C66F-0545-4F12-80E8-D9F75A6968F5}"/>
              </a:ext>
            </a:extLst>
          </p:cNvPr>
          <p:cNvSpPr/>
          <p:nvPr/>
        </p:nvSpPr>
        <p:spPr>
          <a:xfrm>
            <a:off x="6115889" y="2160674"/>
            <a:ext cx="4529472" cy="424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2400">
                <a:cs typeface="+mn-ea"/>
                <a:sym typeface="+mn-lt"/>
              </a:rPr>
              <a:t>1、管理型班组创建的主要内容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DB94EF-0B35-4EB6-9E0E-3CEA5BAD3A0C}"/>
              </a:ext>
            </a:extLst>
          </p:cNvPr>
          <p:cNvSpPr/>
          <p:nvPr/>
        </p:nvSpPr>
        <p:spPr>
          <a:xfrm>
            <a:off x="6115889" y="2730217"/>
            <a:ext cx="3300455" cy="3139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marL="34290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2000">
                <a:cs typeface="+mn-ea"/>
                <a:sym typeface="+mn-lt"/>
              </a:rPr>
              <a:t>强化班组的制度管理</a:t>
            </a:r>
          </a:p>
          <a:p>
            <a:pPr indent="-342900" marL="34290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2000">
                <a:cs typeface="+mn-ea"/>
                <a:sym typeface="+mn-lt"/>
              </a:rPr>
              <a:t>精益求精的日常管理</a:t>
            </a:r>
          </a:p>
          <a:p>
            <a:pPr indent="-342900" marL="34290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2000">
                <a:cs typeface="+mn-ea"/>
                <a:sym typeface="+mn-lt"/>
              </a:rPr>
              <a:t>自主意识的自我管理</a:t>
            </a:r>
          </a:p>
          <a:p>
            <a:pPr indent="-342900" marL="34290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2000">
                <a:cs typeface="+mn-ea"/>
                <a:sym typeface="+mn-lt"/>
              </a:rPr>
              <a:t>人人参与的民主管理</a:t>
            </a:r>
          </a:p>
          <a:p>
            <a:pPr indent="-342900" marL="342900">
              <a:lnSpc>
                <a:spcPct val="200000"/>
              </a:lnSpc>
              <a:buClr>
                <a:schemeClr val="accent1"/>
              </a:buClr>
              <a:buFont charset="2" panose="05000000000000000000" pitchFamily="2" typeface="Wingdings"/>
              <a:buChar char="u"/>
            </a:pPr>
            <a:r>
              <a:rPr altLang="en-US" lang="zh-CN" sz="2000">
                <a:cs typeface="+mn-ea"/>
                <a:sym typeface="+mn-lt"/>
              </a:rPr>
              <a:t>责利统一的激励管理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D1C1DC-A17F-449B-9FB1-4878BF82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83510" y="3043313"/>
            <a:ext cx="2771659" cy="2771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C644D5-5171-4F10-BC0B-599AAAF3F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0400" y="1542360"/>
            <a:ext cx="5110915" cy="5110915"/>
          </a:xfrm>
          <a:prstGeom prst="rect">
            <a:avLst/>
          </a:prstGeom>
        </p:spPr>
      </p:pic>
    </p:spTree>
    <p:extLst>
      <p:ext uri="{BB962C8B-B14F-4D97-AF65-F5344CB8AC3E}">
        <p14:creationId val="1078349134"/>
      </p:ext>
    </p:extLst>
  </p:cSld>
  <p:clrMapOvr>
    <a:masterClrMapping/>
  </p:clrMapOvr>
  <mc:AlternateContent>
    <mc:Choice Requires="p15">
      <p:transition advTm="3000" p14:dur="1250" spd="slow">
        <p15:prstTrans prst="peelOff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5" name="212011" title="iSlide™ 版权声明  COPYRIGHT NOTICE">
            <a:extLst>
              <a:ext uri="{FF2B5EF4-FFF2-40B4-BE49-F238E27FC236}">
                <a16:creationId xmlns:a16="http://schemas.microsoft.com/office/drawing/2014/main" id="{79316ACC-4B1D-4171-8868-7B7F1C20A68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2281087"/>
            <a:ext cx="10845800" cy="3168739"/>
            <a:chOff x="673101" y="2468139"/>
            <a:chExt cx="10845800" cy="3168739"/>
          </a:xfrm>
        </p:grpSpPr>
        <p:sp>
          <p:nvSpPr>
            <p:cNvPr id="6" name="íṡľîḑe">
              <a:extLst>
                <a:ext uri="{FF2B5EF4-FFF2-40B4-BE49-F238E27FC236}">
                  <a16:creationId xmlns:a16="http://schemas.microsoft.com/office/drawing/2014/main" id="{3F636D79-BA1A-49A5-8A42-C847C1385722}"/>
                </a:ext>
              </a:extLst>
            </p:cNvPr>
            <p:cNvSpPr/>
            <p:nvPr/>
          </p:nvSpPr>
          <p:spPr>
            <a:xfrm>
              <a:off x="673101" y="2468139"/>
              <a:ext cx="3615267" cy="2322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ID" sz="2400">
                <a:cs typeface="+mn-ea"/>
                <a:sym typeface="+mn-lt"/>
              </a:endParaRPr>
            </a:p>
          </p:txBody>
        </p:sp>
        <p:sp>
          <p:nvSpPr>
            <p:cNvPr id="8" name="í$ľïḓê">
              <a:extLst>
                <a:ext uri="{FF2B5EF4-FFF2-40B4-BE49-F238E27FC236}">
                  <a16:creationId xmlns:a16="http://schemas.microsoft.com/office/drawing/2014/main" id="{ADB78231-86A8-4DD9-BA70-7233B8E64CFB}"/>
                </a:ext>
              </a:extLst>
            </p:cNvPr>
            <p:cNvSpPr/>
            <p:nvPr/>
          </p:nvSpPr>
          <p:spPr>
            <a:xfrm>
              <a:off x="7903634" y="2468139"/>
              <a:ext cx="3615267" cy="2322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lang="en-ID" sz="2400">
                <a:cs typeface="+mn-ea"/>
                <a:sym typeface="+mn-lt"/>
              </a:endParaRPr>
            </a:p>
          </p:txBody>
        </p:sp>
        <p:grpSp>
          <p:nvGrpSpPr>
            <p:cNvPr id="9" name="ï$ľîḍe">
              <a:extLst>
                <a:ext uri="{FF2B5EF4-FFF2-40B4-BE49-F238E27FC236}">
                  <a16:creationId xmlns:a16="http://schemas.microsoft.com/office/drawing/2014/main" id="{6392DE37-8961-48B8-A1B4-2B436DAA35A0}"/>
                </a:ext>
              </a:extLst>
            </p:cNvPr>
            <p:cNvGrpSpPr/>
            <p:nvPr/>
          </p:nvGrpSpPr>
          <p:grpSpPr>
            <a:xfrm>
              <a:off x="4076702" y="3417686"/>
              <a:ext cx="423334" cy="423334"/>
              <a:chOff x="3923361" y="2776680"/>
              <a:chExt cx="730016" cy="730016"/>
            </a:xfrm>
          </p:grpSpPr>
          <p:sp>
            <p:nvSpPr>
              <p:cNvPr id="31" name="ïSľídé">
                <a:extLst>
                  <a:ext uri="{FF2B5EF4-FFF2-40B4-BE49-F238E27FC236}">
                    <a16:creationId xmlns:a16="http://schemas.microsoft.com/office/drawing/2014/main" id="{33FBC9D9-0E9A-4FC6-96D8-DF8F2A06A49A}"/>
                  </a:ext>
                </a:extLst>
              </p:cNvPr>
              <p:cNvSpPr/>
              <p:nvPr/>
            </p:nvSpPr>
            <p:spPr>
              <a:xfrm>
                <a:off x="3923361" y="2776680"/>
                <a:ext cx="730016" cy="73001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lang="en-ID" sz="2400">
                  <a:cs typeface="+mn-ea"/>
                  <a:sym typeface="+mn-lt"/>
                </a:endParaRPr>
              </a:p>
            </p:txBody>
          </p:sp>
          <p:sp>
            <p:nvSpPr>
              <p:cNvPr id="32" name="íŝlíḍé">
                <a:extLst>
                  <a:ext uri="{FF2B5EF4-FFF2-40B4-BE49-F238E27FC236}">
                    <a16:creationId xmlns:a16="http://schemas.microsoft.com/office/drawing/2014/main" id="{4EB5BEA8-4F65-4F18-865E-E44F5AD88077}"/>
                  </a:ext>
                </a:extLst>
              </p:cNvPr>
              <p:cNvSpPr/>
              <p:nvPr/>
            </p:nvSpPr>
            <p:spPr bwMode="auto">
              <a:xfrm>
                <a:off x="4110593" y="2995529"/>
                <a:ext cx="355552" cy="327260"/>
              </a:xfrm>
              <a:custGeom>
                <a:gdLst>
                  <a:gd fmla="*/ 348 w 567" name="T0"/>
                  <a:gd fmla="*/ 20 h 521" name="T1"/>
                  <a:gd fmla="*/ 552 w 567" name="T2"/>
                  <a:gd fmla="*/ 224 h 521" name="T3"/>
                  <a:gd fmla="*/ 567 w 567" name="T4"/>
                  <a:gd fmla="*/ 261 h 521" name="T5"/>
                  <a:gd fmla="*/ 552 w 567" name="T6"/>
                  <a:gd fmla="*/ 297 h 521" name="T7"/>
                  <a:gd fmla="*/ 348 w 567" name="T8"/>
                  <a:gd fmla="*/ 501 h 521" name="T9"/>
                  <a:gd fmla="*/ 275 w 567" name="T10"/>
                  <a:gd fmla="*/ 501 h 521" name="T11"/>
                  <a:gd fmla="*/ 273 w 567" name="T12"/>
                  <a:gd fmla="*/ 499 h 521" name="T13"/>
                  <a:gd fmla="*/ 273 w 567" name="T14"/>
                  <a:gd fmla="*/ 426 h 521" name="T15"/>
                  <a:gd fmla="*/ 384 w 567" name="T16"/>
                  <a:gd fmla="*/ 314 h 521" name="T17"/>
                  <a:gd fmla="*/ 52 w 567" name="T18"/>
                  <a:gd fmla="*/ 314 h 521" name="T19"/>
                  <a:gd fmla="*/ 0 w 567" name="T20"/>
                  <a:gd fmla="*/ 262 h 521" name="T21"/>
                  <a:gd fmla="*/ 0 w 567" name="T22"/>
                  <a:gd fmla="*/ 259 h 521" name="T23"/>
                  <a:gd fmla="*/ 52 w 567" name="T24"/>
                  <a:gd fmla="*/ 207 h 521" name="T25"/>
                  <a:gd fmla="*/ 384 w 567" name="T26"/>
                  <a:gd fmla="*/ 207 h 521" name="T27"/>
                  <a:gd fmla="*/ 273 w 567" name="T28"/>
                  <a:gd fmla="*/ 96 h 521" name="T29"/>
                  <a:gd fmla="*/ 273 w 567" name="T30"/>
                  <a:gd fmla="*/ 22 h 521" name="T31"/>
                  <a:gd fmla="*/ 275 w 567" name="T32"/>
                  <a:gd fmla="*/ 20 h 521" name="T33"/>
                  <a:gd fmla="*/ 348 w 567" name="T34"/>
                  <a:gd fmla="*/ 20 h 52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21" w="567">
                    <a:moveTo>
                      <a:pt x="348" y="20"/>
                    </a:moveTo>
                    <a:cubicBezTo>
                      <a:pt x="552" y="224"/>
                      <a:pt x="552" y="224"/>
                      <a:pt x="552" y="224"/>
                    </a:cubicBezTo>
                    <a:cubicBezTo>
                      <a:pt x="562" y="234"/>
                      <a:pt x="567" y="247"/>
                      <a:pt x="567" y="261"/>
                    </a:cubicBezTo>
                    <a:cubicBezTo>
                      <a:pt x="567" y="274"/>
                      <a:pt x="562" y="287"/>
                      <a:pt x="552" y="297"/>
                    </a:cubicBezTo>
                    <a:cubicBezTo>
                      <a:pt x="348" y="501"/>
                      <a:pt x="348" y="501"/>
                      <a:pt x="348" y="501"/>
                    </a:cubicBezTo>
                    <a:cubicBezTo>
                      <a:pt x="328" y="521"/>
                      <a:pt x="295" y="521"/>
                      <a:pt x="275" y="501"/>
                    </a:cubicBezTo>
                    <a:cubicBezTo>
                      <a:pt x="273" y="499"/>
                      <a:pt x="273" y="499"/>
                      <a:pt x="273" y="499"/>
                    </a:cubicBezTo>
                    <a:cubicBezTo>
                      <a:pt x="253" y="479"/>
                      <a:pt x="253" y="446"/>
                      <a:pt x="273" y="426"/>
                    </a:cubicBezTo>
                    <a:cubicBezTo>
                      <a:pt x="384" y="314"/>
                      <a:pt x="384" y="314"/>
                      <a:pt x="384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23" y="314"/>
                      <a:pt x="0" y="291"/>
                      <a:pt x="0" y="26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31"/>
                      <a:pt x="23" y="207"/>
                      <a:pt x="52" y="207"/>
                    </a:cubicBezTo>
                    <a:cubicBezTo>
                      <a:pt x="384" y="207"/>
                      <a:pt x="384" y="207"/>
                      <a:pt x="384" y="207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53" y="75"/>
                      <a:pt x="253" y="42"/>
                      <a:pt x="273" y="22"/>
                    </a:cubicBezTo>
                    <a:cubicBezTo>
                      <a:pt x="275" y="20"/>
                      <a:pt x="275" y="20"/>
                      <a:pt x="275" y="20"/>
                    </a:cubicBezTo>
                    <a:cubicBezTo>
                      <a:pt x="295" y="0"/>
                      <a:pt x="328" y="0"/>
                      <a:pt x="3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ID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sḷîḑè">
              <a:extLst>
                <a:ext uri="{FF2B5EF4-FFF2-40B4-BE49-F238E27FC236}">
                  <a16:creationId xmlns:a16="http://schemas.microsoft.com/office/drawing/2014/main" id="{C55D888D-A0BA-4002-B4D5-078691A5B9CA}"/>
                </a:ext>
              </a:extLst>
            </p:cNvPr>
            <p:cNvGrpSpPr/>
            <p:nvPr/>
          </p:nvGrpSpPr>
          <p:grpSpPr>
            <a:xfrm>
              <a:off x="7691966" y="3417686"/>
              <a:ext cx="423334" cy="423334"/>
              <a:chOff x="3923361" y="2776680"/>
              <a:chExt cx="730016" cy="730016"/>
            </a:xfrm>
          </p:grpSpPr>
          <p:sp>
            <p:nvSpPr>
              <p:cNvPr id="29" name="îsḻídè">
                <a:extLst>
                  <a:ext uri="{FF2B5EF4-FFF2-40B4-BE49-F238E27FC236}">
                    <a16:creationId xmlns:a16="http://schemas.microsoft.com/office/drawing/2014/main" id="{03872801-3990-40FC-9929-9473BE649E9B}"/>
                  </a:ext>
                </a:extLst>
              </p:cNvPr>
              <p:cNvSpPr/>
              <p:nvPr/>
            </p:nvSpPr>
            <p:spPr>
              <a:xfrm>
                <a:off x="3923361" y="2776680"/>
                <a:ext cx="730016" cy="73001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lang="en-ID" sz="2400">
                  <a:cs typeface="+mn-ea"/>
                  <a:sym typeface="+mn-lt"/>
                </a:endParaRPr>
              </a:p>
            </p:txBody>
          </p:sp>
          <p:sp>
            <p:nvSpPr>
              <p:cNvPr id="30" name="ïśļîḑè">
                <a:extLst>
                  <a:ext uri="{FF2B5EF4-FFF2-40B4-BE49-F238E27FC236}">
                    <a16:creationId xmlns:a16="http://schemas.microsoft.com/office/drawing/2014/main" id="{2D1C650F-A465-4889-BAC5-70FB53544B26}"/>
                  </a:ext>
                </a:extLst>
              </p:cNvPr>
              <p:cNvSpPr/>
              <p:nvPr/>
            </p:nvSpPr>
            <p:spPr bwMode="auto">
              <a:xfrm>
                <a:off x="4110593" y="2995529"/>
                <a:ext cx="355552" cy="327260"/>
              </a:xfrm>
              <a:custGeom>
                <a:gdLst>
                  <a:gd fmla="*/ 348 w 567" name="T0"/>
                  <a:gd fmla="*/ 20 h 521" name="T1"/>
                  <a:gd fmla="*/ 552 w 567" name="T2"/>
                  <a:gd fmla="*/ 224 h 521" name="T3"/>
                  <a:gd fmla="*/ 567 w 567" name="T4"/>
                  <a:gd fmla="*/ 261 h 521" name="T5"/>
                  <a:gd fmla="*/ 552 w 567" name="T6"/>
                  <a:gd fmla="*/ 297 h 521" name="T7"/>
                  <a:gd fmla="*/ 348 w 567" name="T8"/>
                  <a:gd fmla="*/ 501 h 521" name="T9"/>
                  <a:gd fmla="*/ 275 w 567" name="T10"/>
                  <a:gd fmla="*/ 501 h 521" name="T11"/>
                  <a:gd fmla="*/ 273 w 567" name="T12"/>
                  <a:gd fmla="*/ 499 h 521" name="T13"/>
                  <a:gd fmla="*/ 273 w 567" name="T14"/>
                  <a:gd fmla="*/ 426 h 521" name="T15"/>
                  <a:gd fmla="*/ 384 w 567" name="T16"/>
                  <a:gd fmla="*/ 314 h 521" name="T17"/>
                  <a:gd fmla="*/ 52 w 567" name="T18"/>
                  <a:gd fmla="*/ 314 h 521" name="T19"/>
                  <a:gd fmla="*/ 0 w 567" name="T20"/>
                  <a:gd fmla="*/ 262 h 521" name="T21"/>
                  <a:gd fmla="*/ 0 w 567" name="T22"/>
                  <a:gd fmla="*/ 259 h 521" name="T23"/>
                  <a:gd fmla="*/ 52 w 567" name="T24"/>
                  <a:gd fmla="*/ 207 h 521" name="T25"/>
                  <a:gd fmla="*/ 384 w 567" name="T26"/>
                  <a:gd fmla="*/ 207 h 521" name="T27"/>
                  <a:gd fmla="*/ 273 w 567" name="T28"/>
                  <a:gd fmla="*/ 96 h 521" name="T29"/>
                  <a:gd fmla="*/ 273 w 567" name="T30"/>
                  <a:gd fmla="*/ 22 h 521" name="T31"/>
                  <a:gd fmla="*/ 275 w 567" name="T32"/>
                  <a:gd fmla="*/ 20 h 521" name="T33"/>
                  <a:gd fmla="*/ 348 w 567" name="T34"/>
                  <a:gd fmla="*/ 20 h 52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21" w="567">
                    <a:moveTo>
                      <a:pt x="348" y="20"/>
                    </a:moveTo>
                    <a:cubicBezTo>
                      <a:pt x="552" y="224"/>
                      <a:pt x="552" y="224"/>
                      <a:pt x="552" y="224"/>
                    </a:cubicBezTo>
                    <a:cubicBezTo>
                      <a:pt x="562" y="234"/>
                      <a:pt x="567" y="247"/>
                      <a:pt x="567" y="261"/>
                    </a:cubicBezTo>
                    <a:cubicBezTo>
                      <a:pt x="567" y="274"/>
                      <a:pt x="562" y="287"/>
                      <a:pt x="552" y="297"/>
                    </a:cubicBezTo>
                    <a:cubicBezTo>
                      <a:pt x="348" y="501"/>
                      <a:pt x="348" y="501"/>
                      <a:pt x="348" y="501"/>
                    </a:cubicBezTo>
                    <a:cubicBezTo>
                      <a:pt x="328" y="521"/>
                      <a:pt x="295" y="521"/>
                      <a:pt x="275" y="501"/>
                    </a:cubicBezTo>
                    <a:cubicBezTo>
                      <a:pt x="273" y="499"/>
                      <a:pt x="273" y="499"/>
                      <a:pt x="273" y="499"/>
                    </a:cubicBezTo>
                    <a:cubicBezTo>
                      <a:pt x="253" y="479"/>
                      <a:pt x="253" y="446"/>
                      <a:pt x="273" y="426"/>
                    </a:cubicBezTo>
                    <a:cubicBezTo>
                      <a:pt x="384" y="314"/>
                      <a:pt x="384" y="314"/>
                      <a:pt x="384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23" y="314"/>
                      <a:pt x="0" y="291"/>
                      <a:pt x="0" y="262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31"/>
                      <a:pt x="23" y="207"/>
                      <a:pt x="52" y="207"/>
                    </a:cubicBezTo>
                    <a:cubicBezTo>
                      <a:pt x="384" y="207"/>
                      <a:pt x="384" y="207"/>
                      <a:pt x="384" y="207"/>
                    </a:cubicBezTo>
                    <a:cubicBezTo>
                      <a:pt x="273" y="96"/>
                      <a:pt x="273" y="96"/>
                      <a:pt x="273" y="96"/>
                    </a:cubicBezTo>
                    <a:cubicBezTo>
                      <a:pt x="253" y="75"/>
                      <a:pt x="253" y="42"/>
                      <a:pt x="273" y="22"/>
                    </a:cubicBezTo>
                    <a:cubicBezTo>
                      <a:pt x="275" y="20"/>
                      <a:pt x="275" y="20"/>
                      <a:pt x="275" y="20"/>
                    </a:cubicBezTo>
                    <a:cubicBezTo>
                      <a:pt x="295" y="0"/>
                      <a:pt x="328" y="0"/>
                      <a:pt x="3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ID" sz="2400">
                  <a:cs typeface="+mn-ea"/>
                  <a:sym typeface="+mn-lt"/>
                </a:endParaRPr>
              </a:p>
            </p:txBody>
          </p:sp>
        </p:grpSp>
        <p:sp>
          <p:nvSpPr>
            <p:cNvPr id="11" name="îşḻïde">
              <a:extLst>
                <a:ext uri="{FF2B5EF4-FFF2-40B4-BE49-F238E27FC236}">
                  <a16:creationId xmlns:a16="http://schemas.microsoft.com/office/drawing/2014/main" id="{6A936F83-9FD2-46CB-9F49-00DEF3460296}"/>
                </a:ext>
              </a:extLst>
            </p:cNvPr>
            <p:cNvSpPr/>
            <p:nvPr/>
          </p:nvSpPr>
          <p:spPr>
            <a:xfrm>
              <a:off x="673101" y="4702184"/>
              <a:ext cx="3615267" cy="883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 fontScale="22500" lnSpcReduction="20000"/>
            </a:bodyPr>
            <a:lstStyle/>
            <a:p>
              <a:pPr algn="ctr"/>
              <a:endParaRPr lang="en-ID" sz="2400">
                <a:cs typeface="+mn-ea"/>
                <a:sym typeface="+mn-lt"/>
              </a:endParaRPr>
            </a:p>
          </p:txBody>
        </p:sp>
        <p:sp>
          <p:nvSpPr>
            <p:cNvPr id="13" name="işlïḋê">
              <a:extLst>
                <a:ext uri="{FF2B5EF4-FFF2-40B4-BE49-F238E27FC236}">
                  <a16:creationId xmlns:a16="http://schemas.microsoft.com/office/drawing/2014/main" id="{DBE71606-7579-45AE-A8F1-16B2D42A25FE}"/>
                </a:ext>
              </a:extLst>
            </p:cNvPr>
            <p:cNvSpPr/>
            <p:nvPr/>
          </p:nvSpPr>
          <p:spPr>
            <a:xfrm>
              <a:off x="7903634" y="4702184"/>
              <a:ext cx="3615267" cy="883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 fontScale="22500" lnSpcReduction="20000"/>
            </a:bodyPr>
            <a:lstStyle/>
            <a:p>
              <a:pPr algn="ctr"/>
              <a:endParaRPr lang="en-ID" sz="2400">
                <a:cs typeface="+mn-ea"/>
                <a:sym typeface="+mn-lt"/>
              </a:endParaRPr>
            </a:p>
          </p:txBody>
        </p:sp>
        <p:sp>
          <p:nvSpPr>
            <p:cNvPr id="27" name="ïṥ1iḓé">
              <a:extLst>
                <a:ext uri="{FF2B5EF4-FFF2-40B4-BE49-F238E27FC236}">
                  <a16:creationId xmlns:a16="http://schemas.microsoft.com/office/drawing/2014/main" id="{A4E0F5DE-EE8F-4BE0-973F-C8B4D518EF9E}"/>
                </a:ext>
              </a:extLst>
            </p:cNvPr>
            <p:cNvSpPr/>
            <p:nvPr/>
          </p:nvSpPr>
          <p:spPr bwMode="auto">
            <a:xfrm>
              <a:off x="872068" y="5079479"/>
              <a:ext cx="32173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/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cs typeface="+mn-ea"/>
                  <a:sym typeface="+mn-lt"/>
                </a:rPr>
                <a:t>经济技术指标创新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cs typeface="+mn-ea"/>
                  <a:sym typeface="+mn-lt"/>
                </a:rPr>
                <a:t>群众性经济技术活动创新</a:t>
              </a:r>
            </a:p>
            <a:p>
              <a:pPr indent="-285750" marL="285750">
                <a:lnSpc>
                  <a:spcPct val="150000"/>
                </a:lnSpc>
                <a:buClr>
                  <a:schemeClr val="accent1"/>
                </a:buClr>
                <a:buFont charset="2" panose="05000000000000000000" pitchFamily="2" typeface="Wingdings"/>
                <a:buChar char="u"/>
              </a:pPr>
              <a:r>
                <a:rPr altLang="en-US" lang="zh-CN" sz="1600">
                  <a:cs typeface="+mn-ea"/>
                  <a:sym typeface="+mn-lt"/>
                </a:rPr>
                <a:t>班组管理工作创新</a:t>
              </a:r>
            </a:p>
          </p:txBody>
        </p:sp>
        <p:sp>
          <p:nvSpPr>
            <p:cNvPr id="23" name="îṥḷiḍe">
              <a:extLst>
                <a:ext uri="{FF2B5EF4-FFF2-40B4-BE49-F238E27FC236}">
                  <a16:creationId xmlns:a16="http://schemas.microsoft.com/office/drawing/2014/main" id="{80B8ACF2-7704-443A-B829-EFA6915A12F8}"/>
                </a:ext>
              </a:extLst>
            </p:cNvPr>
            <p:cNvSpPr/>
            <p:nvPr/>
          </p:nvSpPr>
          <p:spPr bwMode="auto">
            <a:xfrm>
              <a:off x="8102601" y="5079479"/>
              <a:ext cx="3217332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altLang="en-US" lang="zh-CN" sz="1600">
                  <a:cs typeface="+mn-ea"/>
                  <a:sym typeface="+mn-lt"/>
                </a:rPr>
                <a:t>以培养多能工、技能型人才为目标，广泛开展岗位练兵、岗位培训、师徒帮带和技术技能交流等活动，帮助职工提高技能水平。</a:t>
              </a:r>
            </a:p>
          </p:txBody>
        </p:sp>
        <p:sp>
          <p:nvSpPr>
            <p:cNvPr id="18" name="ïşḷîḓe">
              <a:extLst>
                <a:ext uri="{FF2B5EF4-FFF2-40B4-BE49-F238E27FC236}">
                  <a16:creationId xmlns:a16="http://schemas.microsoft.com/office/drawing/2014/main" id="{17F4EE66-51B9-4E76-878D-38449EE9A6C3}"/>
                </a:ext>
              </a:extLst>
            </p:cNvPr>
            <p:cNvSpPr txBox="1"/>
            <p:nvPr/>
          </p:nvSpPr>
          <p:spPr>
            <a:xfrm>
              <a:off x="1061508" y="3377512"/>
              <a:ext cx="3015191" cy="407861"/>
            </a:xfrm>
            <a:prstGeom prst="rect">
              <a:avLst/>
            </a:prstGeom>
          </p:spPr>
          <p:txBody>
            <a:bodyPr anchor="ctr" bIns="45720" lIns="91440" rIns="91440" tIns="45720" vert="horz" wrap="square">
              <a:noAutofit/>
            </a:bodyPr>
            <a:lstStyle/>
            <a:p>
              <a:pPr algn="ctr"/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2、创新型班组创建的主要内容</a:t>
              </a:r>
            </a:p>
          </p:txBody>
        </p:sp>
        <p:sp>
          <p:nvSpPr>
            <p:cNvPr id="19" name="íSliḋê">
              <a:extLst>
                <a:ext uri="{FF2B5EF4-FFF2-40B4-BE49-F238E27FC236}">
                  <a16:creationId xmlns:a16="http://schemas.microsoft.com/office/drawing/2014/main" id="{20CFFB19-35B9-43B0-B620-9C7B6B1DF7D0}"/>
                </a:ext>
              </a:extLst>
            </p:cNvPr>
            <p:cNvSpPr/>
            <p:nvPr/>
          </p:nvSpPr>
          <p:spPr bwMode="auto">
            <a:xfrm>
              <a:off x="5681133" y="2977844"/>
              <a:ext cx="829732" cy="603599"/>
            </a:xfrm>
            <a:custGeom>
              <a:gdLst>
                <a:gd fmla="*/ 5633 w 5757" name="T0"/>
                <a:gd fmla="*/ 1244 h 4194" name="T1"/>
                <a:gd fmla="*/ 5210 w 5757" name="T2"/>
                <a:gd fmla="*/ 1244 h 4194" name="T3"/>
                <a:gd fmla="*/ 5124 w 5757" name="T4"/>
                <a:gd fmla="*/ 1278 h 4194" name="T5"/>
                <a:gd fmla="*/ 5034 w 5757" name="T6"/>
                <a:gd fmla="*/ 1365 h 4194" name="T7"/>
                <a:gd fmla="*/ 4370 w 5757" name="T8"/>
                <a:gd fmla="*/ 306 h 4194" name="T9"/>
                <a:gd fmla="*/ 3724 w 5757" name="T10"/>
                <a:gd fmla="*/ 0 h 4194" name="T11"/>
                <a:gd fmla="*/ 2033 w 5757" name="T12"/>
                <a:gd fmla="*/ 0 h 4194" name="T13"/>
                <a:gd fmla="*/ 1388 w 5757" name="T14"/>
                <a:gd fmla="*/ 306 h 4194" name="T15"/>
                <a:gd fmla="*/ 722 w 5757" name="T16"/>
                <a:gd fmla="*/ 1364 h 4194" name="T17"/>
                <a:gd fmla="*/ 633 w 5757" name="T18"/>
                <a:gd fmla="*/ 1278 h 4194" name="T19"/>
                <a:gd fmla="*/ 547 w 5757" name="T20"/>
                <a:gd fmla="*/ 1244 h 4194" name="T21"/>
                <a:gd fmla="*/ 125 w 5757" name="T22"/>
                <a:gd fmla="*/ 1244 h 4194" name="T23"/>
                <a:gd fmla="*/ 0 w 5757" name="T24"/>
                <a:gd fmla="*/ 1368 h 4194" name="T25"/>
                <a:gd fmla="*/ 0 w 5757" name="T26"/>
                <a:gd fmla="*/ 1657 h 4194" name="T27"/>
                <a:gd fmla="*/ 117 w 5757" name="T28"/>
                <a:gd fmla="*/ 1782 h 4194" name="T29"/>
                <a:gd fmla="*/ 551 w 5757" name="T30"/>
                <a:gd fmla="*/ 1809 h 4194" name="T31"/>
                <a:gd fmla="*/ 434 w 5757" name="T32"/>
                <a:gd fmla="*/ 2689 h 4194" name="T33"/>
                <a:gd fmla="*/ 625 w 5757" name="T34"/>
                <a:gd fmla="*/ 3416 h 4194" name="T35"/>
                <a:gd fmla="*/ 625 w 5757" name="T36"/>
                <a:gd fmla="*/ 4089 h 4194" name="T37"/>
                <a:gd fmla="*/ 730 w 5757" name="T38"/>
                <a:gd fmla="*/ 4194 h 4194" name="T39"/>
                <a:gd fmla="*/ 1210 w 5757" name="T40"/>
                <a:gd fmla="*/ 4194 h 4194" name="T41"/>
                <a:gd fmla="*/ 1315 w 5757" name="T42"/>
                <a:gd fmla="*/ 4089 h 4194" name="T43"/>
                <a:gd fmla="*/ 1315 w 5757" name="T44"/>
                <a:gd fmla="*/ 3671 h 4194" name="T45"/>
                <a:gd fmla="*/ 4443 w 5757" name="T46"/>
                <a:gd fmla="*/ 3671 h 4194" name="T47"/>
                <a:gd fmla="*/ 4443 w 5757" name="T48"/>
                <a:gd fmla="*/ 4089 h 4194" name="T49"/>
                <a:gd fmla="*/ 4547 w 5757" name="T50"/>
                <a:gd fmla="*/ 4194 h 4194" name="T51"/>
                <a:gd fmla="*/ 5027 w 5757" name="T52"/>
                <a:gd fmla="*/ 4194 h 4194" name="T53"/>
                <a:gd fmla="*/ 5132 w 5757" name="T54"/>
                <a:gd fmla="*/ 4089 h 4194" name="T55"/>
                <a:gd fmla="*/ 5132 w 5757" name="T56"/>
                <a:gd fmla="*/ 3416 h 4194" name="T57"/>
                <a:gd fmla="*/ 5323 w 5757" name="T58"/>
                <a:gd fmla="*/ 2689 h 4194" name="T59"/>
                <a:gd fmla="*/ 5206 w 5757" name="T60"/>
                <a:gd fmla="*/ 1809 h 4194" name="T61"/>
                <a:gd fmla="*/ 5640 w 5757" name="T62"/>
                <a:gd fmla="*/ 1782 h 4194" name="T63"/>
                <a:gd fmla="*/ 5757 w 5757" name="T64"/>
                <a:gd fmla="*/ 1657 h 4194" name="T65"/>
                <a:gd fmla="*/ 5757 w 5757" name="T66"/>
                <a:gd fmla="*/ 1368 h 4194" name="T67"/>
                <a:gd fmla="*/ 5633 w 5757" name="T68"/>
                <a:gd fmla="*/ 1244 h 4194" name="T69"/>
                <a:gd fmla="*/ 1744 w 5757" name="T70"/>
                <a:gd fmla="*/ 597 h 4194" name="T71"/>
                <a:gd fmla="*/ 2033 w 5757" name="T72"/>
                <a:gd fmla="*/ 460 h 4194" name="T73"/>
                <a:gd fmla="*/ 3724 w 5757" name="T74"/>
                <a:gd fmla="*/ 460 h 4194" name="T75"/>
                <a:gd fmla="*/ 4013 w 5757" name="T76"/>
                <a:gd fmla="*/ 597 h 4194" name="T77"/>
                <a:gd fmla="*/ 4507 w 5757" name="T78"/>
                <a:gd fmla="*/ 1330 h 4194" name="T79"/>
                <a:gd fmla="*/ 1247 w 5757" name="T80"/>
                <a:gd fmla="*/ 1331 h 4194" name="T81"/>
                <a:gd fmla="*/ 1744 w 5757" name="T82"/>
                <a:gd fmla="*/ 597 h 4194" name="T83"/>
                <a:gd fmla="*/ 1389 w 5757" name="T84"/>
                <a:gd fmla="*/ 3161 h 4194" name="T85"/>
                <a:gd fmla="*/ 956 w 5757" name="T86"/>
                <a:gd fmla="*/ 2893 h 4194" name="T87"/>
                <a:gd fmla="*/ 1265 w 5757" name="T88"/>
                <a:gd fmla="*/ 2550 h 4194" name="T89"/>
                <a:gd fmla="*/ 1822 w 5757" name="T90"/>
                <a:gd fmla="*/ 2893 h 4194" name="T91"/>
                <a:gd fmla="*/ 1389 w 5757" name="T92"/>
                <a:gd fmla="*/ 3161 h 4194" name="T93"/>
                <a:gd fmla="*/ 3332 w 5757" name="T94"/>
                <a:gd fmla="*/ 3121 h 4194" name="T95"/>
                <a:gd fmla="*/ 2425 w 5757" name="T96"/>
                <a:gd fmla="*/ 3121 h 4194" name="T97"/>
                <a:gd fmla="*/ 2177 w 5757" name="T98"/>
                <a:gd fmla="*/ 2873 h 4194" name="T99"/>
                <a:gd fmla="*/ 2246 w 5757" name="T100"/>
                <a:gd fmla="*/ 2803 h 4194" name="T101"/>
                <a:gd fmla="*/ 3511 w 5757" name="T102"/>
                <a:gd fmla="*/ 2803 h 4194" name="T103"/>
                <a:gd fmla="*/ 3581 w 5757" name="T104"/>
                <a:gd fmla="*/ 2873 h 4194" name="T105"/>
                <a:gd fmla="*/ 3332 w 5757" name="T106"/>
                <a:gd fmla="*/ 3121 h 4194" name="T107"/>
                <a:gd fmla="*/ 4368 w 5757" name="T108"/>
                <a:gd fmla="*/ 3161 h 4194" name="T109"/>
                <a:gd fmla="*/ 3936 w 5757" name="T110"/>
                <a:gd fmla="*/ 2893 h 4194" name="T111"/>
                <a:gd fmla="*/ 4492 w 5757" name="T112"/>
                <a:gd fmla="*/ 2550 h 4194" name="T113"/>
                <a:gd fmla="*/ 4801 w 5757" name="T114"/>
                <a:gd fmla="*/ 2893 h 4194" name="T115"/>
                <a:gd fmla="*/ 4368 w 5757" name="T116"/>
                <a:gd fmla="*/ 3161 h 419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194" w="5757">
                  <a:moveTo>
                    <a:pt x="5633" y="1244"/>
                  </a:moveTo>
                  <a:lnTo>
                    <a:pt x="5210" y="1244"/>
                  </a:lnTo>
                  <a:cubicBezTo>
                    <a:pt x="5178" y="1244"/>
                    <a:pt x="5147" y="1256"/>
                    <a:pt x="5124" y="1278"/>
                  </a:cubicBezTo>
                  <a:lnTo>
                    <a:pt x="5034" y="1365"/>
                  </a:lnTo>
                  <a:cubicBezTo>
                    <a:pt x="4882" y="1013"/>
                    <a:pt x="4664" y="666"/>
                    <a:pt x="4370" y="306"/>
                  </a:cubicBezTo>
                  <a:cubicBezTo>
                    <a:pt x="4210" y="111"/>
                    <a:pt x="3975" y="0"/>
                    <a:pt x="3724" y="0"/>
                  </a:cubicBezTo>
                  <a:lnTo>
                    <a:pt x="2033" y="0"/>
                  </a:lnTo>
                  <a:cubicBezTo>
                    <a:pt x="1782" y="0"/>
                    <a:pt x="1547" y="111"/>
                    <a:pt x="1388" y="306"/>
                  </a:cubicBezTo>
                  <a:cubicBezTo>
                    <a:pt x="1084" y="677"/>
                    <a:pt x="870" y="1016"/>
                    <a:pt x="722" y="1364"/>
                  </a:cubicBezTo>
                  <a:lnTo>
                    <a:pt x="633" y="1278"/>
                  </a:lnTo>
                  <a:cubicBezTo>
                    <a:pt x="610" y="1256"/>
                    <a:pt x="579" y="1244"/>
                    <a:pt x="547" y="1244"/>
                  </a:cubicBezTo>
                  <a:lnTo>
                    <a:pt x="125" y="1244"/>
                  </a:lnTo>
                  <a:cubicBezTo>
                    <a:pt x="56" y="1244"/>
                    <a:pt x="0" y="1300"/>
                    <a:pt x="0" y="1368"/>
                  </a:cubicBezTo>
                  <a:lnTo>
                    <a:pt x="0" y="1657"/>
                  </a:lnTo>
                  <a:cubicBezTo>
                    <a:pt x="0" y="1723"/>
                    <a:pt x="51" y="1777"/>
                    <a:pt x="117" y="1782"/>
                  </a:cubicBezTo>
                  <a:lnTo>
                    <a:pt x="551" y="1809"/>
                  </a:lnTo>
                  <a:cubicBezTo>
                    <a:pt x="485" y="2001"/>
                    <a:pt x="434" y="2286"/>
                    <a:pt x="434" y="2689"/>
                  </a:cubicBezTo>
                  <a:cubicBezTo>
                    <a:pt x="434" y="3038"/>
                    <a:pt x="504" y="3268"/>
                    <a:pt x="625" y="3416"/>
                  </a:cubicBezTo>
                  <a:lnTo>
                    <a:pt x="625" y="4089"/>
                  </a:lnTo>
                  <a:cubicBezTo>
                    <a:pt x="625" y="4147"/>
                    <a:pt x="672" y="4194"/>
                    <a:pt x="730" y="4194"/>
                  </a:cubicBezTo>
                  <a:lnTo>
                    <a:pt x="1210" y="4194"/>
                  </a:lnTo>
                  <a:cubicBezTo>
                    <a:pt x="1268" y="4194"/>
                    <a:pt x="1315" y="4147"/>
                    <a:pt x="1315" y="4089"/>
                  </a:cubicBezTo>
                  <a:lnTo>
                    <a:pt x="1315" y="3671"/>
                  </a:lnTo>
                  <a:lnTo>
                    <a:pt x="4443" y="3671"/>
                  </a:lnTo>
                  <a:lnTo>
                    <a:pt x="4443" y="4089"/>
                  </a:lnTo>
                  <a:cubicBezTo>
                    <a:pt x="4443" y="4147"/>
                    <a:pt x="4489" y="4194"/>
                    <a:pt x="4547" y="4194"/>
                  </a:cubicBezTo>
                  <a:lnTo>
                    <a:pt x="5027" y="4194"/>
                  </a:lnTo>
                  <a:cubicBezTo>
                    <a:pt x="5085" y="4194"/>
                    <a:pt x="5132" y="4147"/>
                    <a:pt x="5132" y="4089"/>
                  </a:cubicBezTo>
                  <a:lnTo>
                    <a:pt x="5132" y="3416"/>
                  </a:lnTo>
                  <a:cubicBezTo>
                    <a:pt x="5253" y="3268"/>
                    <a:pt x="5323" y="3038"/>
                    <a:pt x="5323" y="2689"/>
                  </a:cubicBezTo>
                  <a:cubicBezTo>
                    <a:pt x="5323" y="2286"/>
                    <a:pt x="5272" y="2001"/>
                    <a:pt x="5206" y="1809"/>
                  </a:cubicBezTo>
                  <a:lnTo>
                    <a:pt x="5640" y="1782"/>
                  </a:lnTo>
                  <a:cubicBezTo>
                    <a:pt x="5706" y="1777"/>
                    <a:pt x="5757" y="1723"/>
                    <a:pt x="5757" y="1657"/>
                  </a:cubicBezTo>
                  <a:lnTo>
                    <a:pt x="5757" y="1368"/>
                  </a:lnTo>
                  <a:cubicBezTo>
                    <a:pt x="5757" y="1300"/>
                    <a:pt x="5701" y="1244"/>
                    <a:pt x="5633" y="1244"/>
                  </a:cubicBezTo>
                  <a:close/>
                  <a:moveTo>
                    <a:pt x="1744" y="597"/>
                  </a:moveTo>
                  <a:cubicBezTo>
                    <a:pt x="1815" y="510"/>
                    <a:pt x="1921" y="460"/>
                    <a:pt x="2033" y="460"/>
                  </a:cubicBezTo>
                  <a:lnTo>
                    <a:pt x="3724" y="460"/>
                  </a:lnTo>
                  <a:cubicBezTo>
                    <a:pt x="3836" y="460"/>
                    <a:pt x="3942" y="510"/>
                    <a:pt x="4013" y="597"/>
                  </a:cubicBezTo>
                  <a:cubicBezTo>
                    <a:pt x="4219" y="849"/>
                    <a:pt x="4382" y="1090"/>
                    <a:pt x="4507" y="1330"/>
                  </a:cubicBezTo>
                  <a:lnTo>
                    <a:pt x="1247" y="1331"/>
                  </a:lnTo>
                  <a:cubicBezTo>
                    <a:pt x="1370" y="1096"/>
                    <a:pt x="1533" y="855"/>
                    <a:pt x="1744" y="597"/>
                  </a:cubicBezTo>
                  <a:close/>
                  <a:moveTo>
                    <a:pt x="1389" y="3161"/>
                  </a:moveTo>
                  <a:cubicBezTo>
                    <a:pt x="1150" y="3161"/>
                    <a:pt x="956" y="3082"/>
                    <a:pt x="956" y="2893"/>
                  </a:cubicBezTo>
                  <a:cubicBezTo>
                    <a:pt x="956" y="2704"/>
                    <a:pt x="1026" y="2550"/>
                    <a:pt x="1265" y="2550"/>
                  </a:cubicBezTo>
                  <a:cubicBezTo>
                    <a:pt x="1504" y="2550"/>
                    <a:pt x="1822" y="2704"/>
                    <a:pt x="1822" y="2893"/>
                  </a:cubicBezTo>
                  <a:cubicBezTo>
                    <a:pt x="1822" y="3082"/>
                    <a:pt x="1628" y="3161"/>
                    <a:pt x="1389" y="3161"/>
                  </a:cubicBezTo>
                  <a:close/>
                  <a:moveTo>
                    <a:pt x="3332" y="3121"/>
                  </a:moveTo>
                  <a:lnTo>
                    <a:pt x="2425" y="3121"/>
                  </a:lnTo>
                  <a:cubicBezTo>
                    <a:pt x="2288" y="3121"/>
                    <a:pt x="2177" y="3010"/>
                    <a:pt x="2177" y="2873"/>
                  </a:cubicBezTo>
                  <a:cubicBezTo>
                    <a:pt x="2177" y="2835"/>
                    <a:pt x="2208" y="2803"/>
                    <a:pt x="2246" y="2803"/>
                  </a:cubicBezTo>
                  <a:lnTo>
                    <a:pt x="3511" y="2803"/>
                  </a:lnTo>
                  <a:cubicBezTo>
                    <a:pt x="3549" y="2803"/>
                    <a:pt x="3581" y="2835"/>
                    <a:pt x="3581" y="2873"/>
                  </a:cubicBezTo>
                  <a:cubicBezTo>
                    <a:pt x="3581" y="3010"/>
                    <a:pt x="3469" y="3121"/>
                    <a:pt x="3332" y="3121"/>
                  </a:cubicBezTo>
                  <a:close/>
                  <a:moveTo>
                    <a:pt x="4368" y="3161"/>
                  </a:moveTo>
                  <a:cubicBezTo>
                    <a:pt x="4129" y="3161"/>
                    <a:pt x="3936" y="3082"/>
                    <a:pt x="3936" y="2893"/>
                  </a:cubicBezTo>
                  <a:cubicBezTo>
                    <a:pt x="3936" y="2704"/>
                    <a:pt x="4253" y="2550"/>
                    <a:pt x="4492" y="2550"/>
                  </a:cubicBezTo>
                  <a:cubicBezTo>
                    <a:pt x="4731" y="2550"/>
                    <a:pt x="4801" y="2704"/>
                    <a:pt x="4801" y="2893"/>
                  </a:cubicBezTo>
                  <a:cubicBezTo>
                    <a:pt x="4801" y="3082"/>
                    <a:pt x="4608" y="3161"/>
                    <a:pt x="4368" y="31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 i="1">
                <a:cs typeface="+mn-ea"/>
                <a:sym typeface="+mn-lt"/>
              </a:endParaRPr>
            </a:p>
          </p:txBody>
        </p:sp>
        <p:sp>
          <p:nvSpPr>
            <p:cNvPr id="20" name="iṣlîḑe">
              <a:extLst>
                <a:ext uri="{FF2B5EF4-FFF2-40B4-BE49-F238E27FC236}">
                  <a16:creationId xmlns:a16="http://schemas.microsoft.com/office/drawing/2014/main" id="{F1DD85CB-4E28-409A-8A98-39223809398C}"/>
                </a:ext>
              </a:extLst>
            </p:cNvPr>
            <p:cNvSpPr txBox="1"/>
            <p:nvPr/>
          </p:nvSpPr>
          <p:spPr>
            <a:xfrm>
              <a:off x="4676774" y="3810454"/>
              <a:ext cx="2838450" cy="407861"/>
            </a:xfrm>
            <a:prstGeom prst="rect">
              <a:avLst/>
            </a:prstGeom>
          </p:spPr>
          <p:txBody>
            <a:bodyPr anchor="ctr" bIns="45720" lIns="91440" rIns="91440" tIns="45720" vert="horz" wrap="square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altLang="zh-CN" b="1" i="1" lang="en-US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2" name="íṥlíḓe">
              <a:extLst>
                <a:ext uri="{FF2B5EF4-FFF2-40B4-BE49-F238E27FC236}">
                  <a16:creationId xmlns:a16="http://schemas.microsoft.com/office/drawing/2014/main" id="{1E441867-1B00-4E4A-8C38-3B12CAD581BF}"/>
                </a:ext>
              </a:extLst>
            </p:cNvPr>
            <p:cNvSpPr txBox="1"/>
            <p:nvPr/>
          </p:nvSpPr>
          <p:spPr>
            <a:xfrm>
              <a:off x="8292038" y="3377512"/>
              <a:ext cx="3015191" cy="407861"/>
            </a:xfrm>
            <a:prstGeom prst="rect">
              <a:avLst/>
            </a:prstGeom>
          </p:spPr>
          <p:txBody>
            <a:bodyPr anchor="ctr" bIns="45720" lIns="91440" rIns="91440" tIns="45720" vert="horz" wrap="square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altLang="zh-CN" lang="en-US" sz="3000">
                  <a:solidFill>
                    <a:schemeClr val="bg1"/>
                  </a:solidFill>
                  <a:cs typeface="+mn-ea"/>
                  <a:sym typeface="+mn-lt"/>
                </a:rPr>
                <a:t>3、技能型班组创建的主要内容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5A22D598-43E8-4192-BF62-8942681C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65569" y="2256372"/>
            <a:ext cx="4220634" cy="4220634"/>
          </a:xfrm>
          <a:prstGeom prst="rect">
            <a:avLst/>
          </a:prstGeom>
        </p:spPr>
      </p:pic>
    </p:spTree>
    <p:extLst>
      <p:ext uri="{BB962C8B-B14F-4D97-AF65-F5344CB8AC3E}">
        <p14:creationId val="2520797320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ICON" val="#405337;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ISLIDE.DIAGRAM" val="125f8ce3-a2dc-4f4c-8b62-1d8bdfa824cd"/>
  <p:tag name="ISLIDE.ICON" val="#405088;#407177;#407165;"/>
</p:tagLst>
</file>

<file path=ppt/tags/tag19.xml><?xml version="1.0" encoding="utf-8"?>
<p:tagLst xmlns:p="http://schemas.openxmlformats.org/presentationml/2006/main">
  <p:tag name="ISLIDE.DIAGRAM" val="3251"/>
</p:tagLst>
</file>

<file path=ppt/tags/tag2.xml><?xml version="1.0" encoding="utf-8"?>
<p:tagLst xmlns:p="http://schemas.openxmlformats.org/presentationml/2006/main">
  <p:tag name="ISLIDE.DIAGRAM" val="212011"/>
</p:tagLst>
</file>

<file path=ppt/tags/tag20.xml><?xml version="1.0" encoding="utf-8"?>
<p:tagLst xmlns:p="http://schemas.openxmlformats.org/presentationml/2006/main">
  <p:tag name="ISLIDE.DIAGRAM" val="31a1dfd0-48a9-4801-a096-04c693fb075f"/>
</p:tagLst>
</file>

<file path=ppt/tags/tag21.xml><?xml version="1.0" encoding="utf-8"?>
<p:tagLst xmlns:p="http://schemas.openxmlformats.org/presentationml/2006/main">
  <p:tag name="ISLIDE.ICON" val="#405337;"/>
</p:tagLst>
</file>

<file path=ppt/tags/tag2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BAC"/>
      </a:accent1>
      <a:accent2>
        <a:srgbClr val="377FC7"/>
      </a:accent2>
      <a:accent3>
        <a:srgbClr val="4B81D9"/>
      </a:accent3>
      <a:accent4>
        <a:srgbClr val="226FB5"/>
      </a:accent4>
      <a:accent5>
        <a:srgbClr val="014079"/>
      </a:accent5>
      <a:accent6>
        <a:srgbClr val="00305C"/>
      </a:accent6>
      <a:hlink>
        <a:srgbClr val="4472C4"/>
      </a:hlink>
      <a:folHlink>
        <a:srgbClr val="BFBFBF"/>
      </a:folHlink>
    </a:clrScheme>
    <a:fontScheme name="aeptxzdr">
      <a:majorFont>
        <a:latin typeface="思源黑体 CN" panose="020f0302020204030204"/>
        <a:ea typeface="思源黑体 CN"/>
        <a:cs typeface="Arial"/>
      </a:majorFont>
      <a:minorFont>
        <a:latin typeface="思源黑体 CN" panose="020f0302020204030204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BAC"/>
    </a:accent1>
    <a:accent2>
      <a:srgbClr val="377FC7"/>
    </a:accent2>
    <a:accent3>
      <a:srgbClr val="4B81D9"/>
    </a:accent3>
    <a:accent4>
      <a:srgbClr val="226FB5"/>
    </a:accent4>
    <a:accent5>
      <a:srgbClr val="014079"/>
    </a:accent5>
    <a:accent6>
      <a:srgbClr val="00305C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BAC"/>
    </a:accent1>
    <a:accent2>
      <a:srgbClr val="377FC7"/>
    </a:accent2>
    <a:accent3>
      <a:srgbClr val="4B81D9"/>
    </a:accent3>
    <a:accent4>
      <a:srgbClr val="226FB5"/>
    </a:accent4>
    <a:accent5>
      <a:srgbClr val="014079"/>
    </a:accent5>
    <a:accent6>
      <a:srgbClr val="00305C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05BAC"/>
    </a:accent1>
    <a:accent2>
      <a:srgbClr val="377FC7"/>
    </a:accent2>
    <a:accent3>
      <a:srgbClr val="4B81D9"/>
    </a:accent3>
    <a:accent4>
      <a:srgbClr val="226FB5"/>
    </a:accent4>
    <a:accent5>
      <a:srgbClr val="014079"/>
    </a:accent5>
    <a:accent6>
      <a:srgbClr val="00305C"/>
    </a:accent6>
    <a:hlink>
      <a:srgbClr val="4472C4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232</Paragraphs>
  <Slides>31</Slides>
  <Notes>5</Notes>
  <TotalTime>112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4">
      <vt:lpstr>Arial</vt:lpstr>
      <vt:lpstr>思源黑体 CN</vt:lpstr>
      <vt:lpstr>Calibri Light</vt:lpstr>
      <vt:lpstr>Calibri</vt:lpstr>
      <vt:lpstr>等线 Light</vt:lpstr>
      <vt:lpstr>等线</vt:lpstr>
      <vt:lpstr>Lato Regular</vt:lpstr>
      <vt:lpstr>Wingdings</vt:lpstr>
      <vt:lpstr>Tahoma</vt:lpstr>
      <vt:lpstr>宋体</vt:lpstr>
      <vt:lpstr>Neris Thin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2020-07-08T13:03:07Z</dcterms:created>
  <cp:lastModifiedBy>kan</cp:lastModifiedBy>
  <dcterms:modified xsi:type="dcterms:W3CDTF">2021-08-20T10:50:44Z</dcterms:modified>
  <cp:revision>17</cp:revision>
  <dc:title>PowerPoint 演示文稿</dc:title>
</cp:coreProperties>
</file>